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1"/>
  </p:notesMasterIdLst>
  <p:sldIdLst>
    <p:sldId id="256" r:id="rId2"/>
    <p:sldId id="403" r:id="rId3"/>
    <p:sldId id="399" r:id="rId4"/>
    <p:sldId id="405" r:id="rId5"/>
    <p:sldId id="407" r:id="rId6"/>
    <p:sldId id="408" r:id="rId7"/>
    <p:sldId id="409" r:id="rId8"/>
    <p:sldId id="410" r:id="rId9"/>
    <p:sldId id="411" r:id="rId10"/>
    <p:sldId id="412" r:id="rId11"/>
    <p:sldId id="413" r:id="rId12"/>
    <p:sldId id="414" r:id="rId13"/>
    <p:sldId id="415" r:id="rId14"/>
    <p:sldId id="419" r:id="rId15"/>
    <p:sldId id="418" r:id="rId16"/>
    <p:sldId id="421" r:id="rId17"/>
    <p:sldId id="422" r:id="rId18"/>
    <p:sldId id="423" r:id="rId19"/>
    <p:sldId id="424" r:id="rId20"/>
    <p:sldId id="425" r:id="rId21"/>
    <p:sldId id="426" r:id="rId22"/>
    <p:sldId id="435" r:id="rId23"/>
    <p:sldId id="432" r:id="rId24"/>
    <p:sldId id="433" r:id="rId25"/>
    <p:sldId id="313" r:id="rId26"/>
    <p:sldId id="311" r:id="rId27"/>
    <p:sldId id="434" r:id="rId28"/>
    <p:sldId id="436" r:id="rId29"/>
    <p:sldId id="437" r:id="rId30"/>
    <p:sldId id="438" r:id="rId31"/>
    <p:sldId id="443" r:id="rId32"/>
    <p:sldId id="439" r:id="rId33"/>
    <p:sldId id="440" r:id="rId34"/>
    <p:sldId id="441" r:id="rId35"/>
    <p:sldId id="442" r:id="rId36"/>
    <p:sldId id="444" r:id="rId37"/>
    <p:sldId id="445" r:id="rId38"/>
    <p:sldId id="446" r:id="rId39"/>
    <p:sldId id="447" r:id="rId40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CC0000"/>
    <a:srgbClr val="CCCC00"/>
    <a:srgbClr val="FCAD1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68" autoAdjust="0"/>
    <p:restoredTop sz="92520" autoAdjust="0"/>
  </p:normalViewPr>
  <p:slideViewPr>
    <p:cSldViewPr>
      <p:cViewPr>
        <p:scale>
          <a:sx n="50" d="100"/>
          <a:sy n="50" d="100"/>
        </p:scale>
        <p:origin x="282" y="33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88B8993-DD20-46A0-B3E6-B04E004B5E2F}" type="datetimeFigureOut">
              <a:rPr kumimoji="1" lang="ja-JP" altLang="en-US" smtClean="0"/>
              <a:t>2016/9/18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EF5296-DD1D-4CEB-A196-92ABF5C80FB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842145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B5359C2-80D9-42A2-8015-50DF80A51186}" type="slidenum">
              <a:rPr lang="en-US" altLang="ja-JP" smtClean="0"/>
              <a:pPr>
                <a:defRPr/>
              </a:pPr>
              <a:t>3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9861206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20750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defTabSz="920750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defTabSz="920750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defTabSz="920750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defTabSz="920750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defTabSz="92075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defTabSz="92075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defTabSz="92075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defTabSz="92075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eaLnBrk="1" hangingPunct="1"/>
            <a:fld id="{F8A4C58A-8F07-4130-B14A-D28C621C9DEE}" type="slidenum">
              <a:rPr lang="en-US" altLang="ja-JP" sz="1200">
                <a:latin typeface="Times" pitchFamily="18" charset="0"/>
                <a:ea typeface="Osaka" charset="-128"/>
              </a:rPr>
              <a:pPr eaLnBrk="1" hangingPunct="1"/>
              <a:t>14</a:t>
            </a:fld>
            <a:endParaRPr lang="en-US" altLang="ja-JP" sz="1200">
              <a:latin typeface="Times" pitchFamily="18" charset="0"/>
              <a:ea typeface="Osaka" charset="-128"/>
            </a:endParaRPr>
          </a:p>
        </p:txBody>
      </p:sp>
      <p:sp>
        <p:nvSpPr>
          <p:cNvPr id="54275" name="Text Box 1"/>
          <p:cNvSpPr txBox="1">
            <a:spLocks noChangeArrowheads="1"/>
          </p:cNvSpPr>
          <p:nvPr/>
        </p:nvSpPr>
        <p:spPr bwMode="auto">
          <a:xfrm>
            <a:off x="3880947" y="8686800"/>
            <a:ext cx="2970620" cy="4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defTabSz="449263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defTabSz="449263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defTabSz="449263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defTabSz="449263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defTabSz="449263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algn="r" eaLnBrk="1" hangingPunct="1">
              <a:lnSpc>
                <a:spcPct val="95000"/>
              </a:lnSpc>
              <a:buClr>
                <a:srgbClr val="FFFFFF"/>
              </a:buClr>
              <a:buSzPct val="100000"/>
              <a:buFont typeface="Tahoma" pitchFamily="34" charset="0"/>
              <a:buNone/>
            </a:pPr>
            <a:fld id="{9364FBCE-CE54-4B71-90DA-A0E4CA96C9CA}" type="slidenum">
              <a:rPr kumimoji="0" lang="en-GB" altLang="ja-JP" sz="1400">
                <a:solidFill>
                  <a:srgbClr val="333333"/>
                </a:solidFill>
                <a:latin typeface="Times New Roman" pitchFamily="18" charset="0"/>
              </a:rPr>
              <a:pPr algn="r" eaLnBrk="1" hangingPunct="1">
                <a:lnSpc>
                  <a:spcPct val="95000"/>
                </a:lnSpc>
                <a:buClr>
                  <a:srgbClr val="FFFFFF"/>
                </a:buClr>
                <a:buSzPct val="100000"/>
                <a:buFont typeface="Tahoma" pitchFamily="34" charset="0"/>
                <a:buNone/>
              </a:pPr>
              <a:t>14</a:t>
            </a:fld>
            <a:endParaRPr kumimoji="0" lang="en-GB" altLang="ja-JP" sz="1400">
              <a:solidFill>
                <a:srgbClr val="333333"/>
              </a:solidFill>
              <a:latin typeface="Times New Roman" pitchFamily="18" charset="0"/>
            </a:endParaRPr>
          </a:p>
        </p:txBody>
      </p:sp>
      <p:sp>
        <p:nvSpPr>
          <p:cNvPr id="54276" name="Text Box 2"/>
          <p:cNvSpPr txBox="1">
            <a:spLocks noChangeArrowheads="1"/>
          </p:cNvSpPr>
          <p:nvPr/>
        </p:nvSpPr>
        <p:spPr bwMode="auto">
          <a:xfrm>
            <a:off x="1141928" y="696058"/>
            <a:ext cx="4566103" cy="3423138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 defTabSz="449263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defTabSz="449263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defTabSz="449263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defTabSz="449263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defTabSz="449263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eaLnBrk="1" hangingPunct="1">
              <a:lnSpc>
                <a:spcPct val="103000"/>
              </a:lnSpc>
              <a:buClr>
                <a:srgbClr val="FFFFFF"/>
              </a:buClr>
              <a:buSzPct val="100000"/>
              <a:buFont typeface="Tahoma" pitchFamily="34" charset="0"/>
              <a:buNone/>
            </a:pPr>
            <a:endParaRPr kumimoji="0" lang="ja-JP" altLang="ja-JP" sz="1800">
              <a:solidFill>
                <a:srgbClr val="FFFFFF"/>
              </a:solidFill>
              <a:latin typeface="Tahoma" pitchFamily="34" charset="0"/>
            </a:endParaRPr>
          </a:p>
        </p:txBody>
      </p:sp>
      <p:sp>
        <p:nvSpPr>
          <p:cNvPr id="54277" name="Rectangle 3"/>
          <p:cNvSpPr>
            <a:spLocks noGrp="1" noChangeArrowheads="1"/>
          </p:cNvSpPr>
          <p:nvPr>
            <p:ph type="body"/>
          </p:nvPr>
        </p:nvSpPr>
        <p:spPr>
          <a:xfrm>
            <a:off x="1059902" y="4349262"/>
            <a:ext cx="4741413" cy="351399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40" tIns="45720" rIns="91440" bIns="45720" anchor="ctr"/>
          <a:lstStyle/>
          <a:p>
            <a:pPr eaLnBrk="1" hangingPunct="1">
              <a:spcBef>
                <a:spcPct val="0"/>
              </a:spcBef>
            </a:pPr>
            <a:endParaRPr lang="ja-JP" altLang="ja-JP" dirty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8792550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EF5296-DD1D-4CEB-A196-92ABF5C80FB9}" type="slidenum">
              <a:rPr kumimoji="1" lang="ja-JP" altLang="en-US" smtClean="0"/>
              <a:t>16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17852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EF5296-DD1D-4CEB-A196-92ABF5C80FB9}" type="slidenum">
              <a:rPr kumimoji="1" lang="ja-JP" altLang="en-US" smtClean="0"/>
              <a:t>20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7619484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EF5296-DD1D-4CEB-A196-92ABF5C80FB9}" type="slidenum">
              <a:rPr kumimoji="1" lang="ja-JP" altLang="en-US" smtClean="0"/>
              <a:t>28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5750093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EF5296-DD1D-4CEB-A196-92ABF5C80FB9}" type="slidenum">
              <a:rPr kumimoji="1" lang="ja-JP" altLang="en-US" smtClean="0"/>
              <a:t>29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5924345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EF5296-DD1D-4CEB-A196-92ABF5C80FB9}" type="slidenum">
              <a:rPr kumimoji="1" lang="ja-JP" altLang="en-US" smtClean="0"/>
              <a:t>31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8911332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B5359C2-80D9-42A2-8015-50DF80A51186}" type="slidenum">
              <a:rPr lang="en-US" altLang="ja-JP" smtClean="0"/>
              <a:pPr>
                <a:defRPr/>
              </a:pPr>
              <a:t>32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28617206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EF5296-DD1D-4CEB-A196-92ABF5C80FB9}" type="slidenum">
              <a:rPr kumimoji="1" lang="ja-JP" altLang="en-US" smtClean="0"/>
              <a:t>36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2918679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EF5296-DD1D-4CEB-A196-92ABF5C80FB9}" type="slidenum">
              <a:rPr kumimoji="1" lang="ja-JP" altLang="en-US" smtClean="0"/>
              <a:t>37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9698961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EF5296-DD1D-4CEB-A196-92ABF5C80FB9}" type="slidenum">
              <a:rPr kumimoji="1" lang="ja-JP" altLang="en-US" smtClean="0"/>
              <a:t>38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1806333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EF5296-DD1D-4CEB-A196-92ABF5C80FB9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2614572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EF5296-DD1D-4CEB-A196-92ABF5C80FB9}" type="slidenum">
              <a:rPr kumimoji="1" lang="ja-JP" altLang="en-US" smtClean="0"/>
              <a:t>39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7518783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B5359C2-80D9-42A2-8015-50DF80A51186}" type="slidenum">
              <a:rPr lang="en-US" altLang="ja-JP" smtClean="0"/>
              <a:pPr>
                <a:defRPr/>
              </a:pPr>
              <a:t>6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68769417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B5359C2-80D9-42A2-8015-50DF80A51186}" type="slidenum">
              <a:rPr lang="en-US" altLang="ja-JP" smtClean="0"/>
              <a:pPr>
                <a:defRPr/>
              </a:pPr>
              <a:t>7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46045897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B5359C2-80D9-42A2-8015-50DF80A51186}" type="slidenum">
              <a:rPr lang="en-US" altLang="ja-JP" smtClean="0"/>
              <a:pPr>
                <a:defRPr/>
              </a:pPr>
              <a:t>8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8257654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EF5296-DD1D-4CEB-A196-92ABF5C80FB9}" type="slidenum">
              <a:rPr kumimoji="1" lang="ja-JP" altLang="en-US" smtClean="0"/>
              <a:t>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4794547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EF5296-DD1D-4CEB-A196-92ABF5C80FB9}" type="slidenum">
              <a:rPr kumimoji="1" lang="ja-JP" altLang="en-US" smtClean="0"/>
              <a:t>10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438323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EF5296-DD1D-4CEB-A196-92ABF5C80FB9}" type="slidenum">
              <a:rPr kumimoji="1" lang="ja-JP" altLang="en-US" smtClean="0"/>
              <a:t>11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0075945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B5359C2-80D9-42A2-8015-50DF80A51186}" type="slidenum">
              <a:rPr lang="en-US" altLang="ja-JP" smtClean="0"/>
              <a:pPr>
                <a:defRPr/>
              </a:pPr>
              <a:t>12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0155526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/>
              <a:t>マスタ サブタイトルの書式設定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04E05F-2A1B-4178-A00C-B931C6E04BAE}" type="datetime1">
              <a:rPr kumimoji="1" lang="ja-JP" altLang="en-US" smtClean="0"/>
              <a:t>2016/9/18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71B84C-CDB8-45C8-9047-874DAA77DB46}" type="datetime1">
              <a:rPr kumimoji="1" lang="ja-JP" altLang="en-US" smtClean="0"/>
              <a:t>2016/9/18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C34BE9-BADD-4D4F-85E2-C7434F9BDD00}" type="datetime1">
              <a:rPr kumimoji="1" lang="ja-JP" altLang="en-US" smtClean="0"/>
              <a:t>2016/9/18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80130-8766-4ADC-AE0F-95716DFF211A}" type="datetime1">
              <a:rPr kumimoji="1" lang="ja-JP" altLang="en-US" smtClean="0"/>
              <a:t>2016/9/18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D93E1D-F857-4AD4-A0A6-B003A398CC8C}" type="datetime1">
              <a:rPr kumimoji="1" lang="ja-JP" altLang="en-US" smtClean="0"/>
              <a:t>2016/9/18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7DEFEC-BE2E-45FF-A2DF-B7B7F787A2CE}" type="datetime1">
              <a:rPr kumimoji="1" lang="ja-JP" altLang="en-US" smtClean="0"/>
              <a:t>2016/9/18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5F937-0514-4E14-8DED-A2E8E8358537}" type="datetime1">
              <a:rPr kumimoji="1" lang="ja-JP" altLang="en-US" smtClean="0"/>
              <a:t>2016/9/18</a:t>
            </a:fld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A4C486-C9D9-4553-8EB6-91EBF7703670}" type="datetime1">
              <a:rPr kumimoji="1" lang="ja-JP" altLang="en-US" smtClean="0"/>
              <a:t>2016/9/18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EEF0BC-67CB-4B95-93C8-6BAA83B954BE}" type="datetime1">
              <a:rPr kumimoji="1" lang="ja-JP" altLang="en-US" smtClean="0"/>
              <a:t>2016/9/18</a:t>
            </a:fld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65640F-9553-4726-AD9D-5E7DD7AB73B4}" type="datetime1">
              <a:rPr kumimoji="1" lang="ja-JP" altLang="en-US" smtClean="0"/>
              <a:t>2016/9/18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2DE126-2673-4773-AAC4-4ED91C61DE77}" type="datetime1">
              <a:rPr kumimoji="1" lang="ja-JP" altLang="en-US" smtClean="0"/>
              <a:t>2016/9/18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32E3BD-FDCD-457A-A5AA-A88FD1B38139}" type="datetime1">
              <a:rPr kumimoji="1" lang="ja-JP" altLang="en-US" smtClean="0"/>
              <a:t>2016/9/18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5.png"/><Relationship Id="rId4" Type="http://schemas.openxmlformats.org/officeDocument/2006/relationships/image" Target="../media/image9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emf"/><Relationship Id="rId2" Type="http://schemas.openxmlformats.org/officeDocument/2006/relationships/image" Target="../media/image34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5.png"/><Relationship Id="rId7" Type="http://schemas.openxmlformats.org/officeDocument/2006/relationships/image" Target="../media/image10.png"/><Relationship Id="rId12" Type="http://schemas.openxmlformats.org/officeDocument/2006/relationships/image" Target="../media/image15.png"/><Relationship Id="rId2" Type="http://schemas.openxmlformats.org/officeDocument/2006/relationships/image" Target="../media/image3.png"/><Relationship Id="rId29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11" Type="http://schemas.openxmlformats.org/officeDocument/2006/relationships/image" Target="../media/image12.png"/><Relationship Id="rId5" Type="http://schemas.openxmlformats.org/officeDocument/2006/relationships/image" Target="../media/image8.png"/><Relationship Id="rId10" Type="http://schemas.openxmlformats.org/officeDocument/2006/relationships/image" Target="../media/image13.png"/><Relationship Id="rId4" Type="http://schemas.openxmlformats.org/officeDocument/2006/relationships/image" Target="../media/image7.png"/><Relationship Id="rId9" Type="http://schemas.openxmlformats.org/officeDocument/2006/relationships/image" Target="../media/image6.png"/><Relationship Id="rId30" Type="http://schemas.openxmlformats.org/officeDocument/2006/relationships/image" Target="../media/image14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7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gif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0.png"/><Relationship Id="rId2" Type="http://schemas.openxmlformats.org/officeDocument/2006/relationships/image" Target="../media/image39.gif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10.png"/><Relationship Id="rId4" Type="http://schemas.openxmlformats.org/officeDocument/2006/relationships/image" Target="../media/image400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74.png"/><Relationship Id="rId5" Type="http://schemas.openxmlformats.org/officeDocument/2006/relationships/image" Target="../media/image72.png"/><Relationship Id="rId4" Type="http://schemas.openxmlformats.org/officeDocument/2006/relationships/image" Target="../media/image42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0.png"/><Relationship Id="rId7" Type="http://schemas.openxmlformats.org/officeDocument/2006/relationships/image" Target="../media/image200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4.jpeg"/><Relationship Id="rId5" Type="http://schemas.openxmlformats.org/officeDocument/2006/relationships/image" Target="../media/image180.png"/><Relationship Id="rId4" Type="http://schemas.openxmlformats.org/officeDocument/2006/relationships/image" Target="../media/image43.png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0.png"/><Relationship Id="rId3" Type="http://schemas.openxmlformats.org/officeDocument/2006/relationships/image" Target="../media/image160.png"/><Relationship Id="rId7" Type="http://schemas.openxmlformats.org/officeDocument/2006/relationships/image" Target="../media/image230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microsoft.com/office/2007/relationships/hdphoto" Target="../media/hdphoto1.wdp"/><Relationship Id="rId11" Type="http://schemas.openxmlformats.org/officeDocument/2006/relationships/image" Target="../media/image270.png"/><Relationship Id="rId5" Type="http://schemas.openxmlformats.org/officeDocument/2006/relationships/image" Target="../media/image45.png"/><Relationship Id="rId10" Type="http://schemas.openxmlformats.org/officeDocument/2006/relationships/image" Target="../media/image260.png"/><Relationship Id="rId4" Type="http://schemas.openxmlformats.org/officeDocument/2006/relationships/image" Target="../media/image170.png"/><Relationship Id="rId9" Type="http://schemas.openxmlformats.org/officeDocument/2006/relationships/image" Target="../media/image250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75.png"/><Relationship Id="rId3" Type="http://schemas.openxmlformats.org/officeDocument/2006/relationships/image" Target="../media/image62.png"/><Relationship Id="rId7" Type="http://schemas.openxmlformats.org/officeDocument/2006/relationships/image" Target="../media/image740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2.png"/><Relationship Id="rId5" Type="http://schemas.openxmlformats.org/officeDocument/2006/relationships/image" Target="../media/image73.png"/><Relationship Id="rId4" Type="http://schemas.openxmlformats.org/officeDocument/2006/relationships/image" Target="../media/image6.png"/><Relationship Id="rId9" Type="http://schemas.openxmlformats.org/officeDocument/2006/relationships/image" Target="../media/image71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gi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7.gif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2.png"/><Relationship Id="rId4" Type="http://schemas.openxmlformats.org/officeDocument/2006/relationships/image" Target="../media/image101.pn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1.png"/></Relationships>
</file>

<file path=ppt/slides/_rels/slide35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55.png"/><Relationship Id="rId4" Type="http://schemas.openxmlformats.org/officeDocument/2006/relationships/image" Target="../media/image54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7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png"/><Relationship Id="rId4" Type="http://schemas.openxmlformats.org/officeDocument/2006/relationships/image" Target="../media/image14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png"/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8.png"/><Relationship Id="rId4" Type="http://schemas.openxmlformats.org/officeDocument/2006/relationships/image" Target="../media/image171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88.png"/><Relationship Id="rId3" Type="http://schemas.openxmlformats.org/officeDocument/2006/relationships/image" Target="../media/image79.png"/><Relationship Id="rId7" Type="http://schemas.openxmlformats.org/officeDocument/2006/relationships/image" Target="../media/image8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1.png"/><Relationship Id="rId5" Type="http://schemas.openxmlformats.org/officeDocument/2006/relationships/image" Target="../media/image80.png"/><Relationship Id="rId4" Type="http://schemas.openxmlformats.org/officeDocument/2006/relationships/image" Target="../media/image84.png"/><Relationship Id="rId9" Type="http://schemas.openxmlformats.org/officeDocument/2006/relationships/image" Target="../media/image8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1.png"/><Relationship Id="rId4" Type="http://schemas.openxmlformats.org/officeDocument/2006/relationships/hyperlink" Target="http://www.isas.jaxa.jp/e/enterp/rockets/sounding/s520.shtml" TargetMode="Externa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85.png"/><Relationship Id="rId7" Type="http://schemas.openxmlformats.org/officeDocument/2006/relationships/image" Target="../media/image1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2.png"/><Relationship Id="rId5" Type="http://schemas.openxmlformats.org/officeDocument/2006/relationships/image" Target="../media/image910.png"/><Relationship Id="rId9" Type="http://schemas.openxmlformats.org/officeDocument/2006/relationships/image" Target="../media/image9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gi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0" y="106844"/>
            <a:ext cx="8892480" cy="2196254"/>
          </a:xfrm>
        </p:spPr>
        <p:txBody>
          <a:bodyPr>
            <a:noAutofit/>
          </a:bodyPr>
          <a:lstStyle/>
          <a:p>
            <a:r>
              <a:rPr lang="en-US" altLang="ja-JP" sz="28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Development of Far-infrared Spectrophotometers based on Superconducting Tunnel Junction for the Cosmic Background Neutrino Decay (COBAND</a:t>
            </a:r>
            <a:r>
              <a:rPr lang="en-US" altLang="ja-JP" sz="280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) Experiment</a:t>
            </a:r>
            <a:endParaRPr kumimoji="1" lang="ja-JP" altLang="en-US" sz="2800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187624" y="3861048"/>
            <a:ext cx="7011533" cy="1661847"/>
          </a:xfrm>
        </p:spPr>
        <p:txBody>
          <a:bodyPr>
            <a:noAutofit/>
          </a:bodyPr>
          <a:lstStyle/>
          <a:p>
            <a:r>
              <a:rPr lang="en-US" altLang="ja-JP" sz="2400" dirty="0">
                <a:solidFill>
                  <a:schemeClr val="tx1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Sep 17-19, 2016 / </a:t>
            </a:r>
            <a:r>
              <a:rPr lang="it-IT" altLang="ja-JP" sz="2400" dirty="0">
                <a:solidFill>
                  <a:schemeClr val="tx1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Epochal Tsukuba</a:t>
            </a:r>
            <a:endParaRPr lang="en-US" altLang="ja-JP" sz="2400" dirty="0">
              <a:solidFill>
                <a:schemeClr val="tx1"/>
              </a:solidFill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  <a:p>
            <a:r>
              <a:rPr lang="en-US" altLang="ja-JP" sz="2800" dirty="0">
                <a:solidFill>
                  <a:schemeClr val="tx1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Yuji Takeuchi (Univ. of Tsukuba)</a:t>
            </a:r>
          </a:p>
          <a:p>
            <a:pPr algn="r"/>
            <a:r>
              <a:rPr lang="en-US" altLang="ja-JP" sz="2000" dirty="0">
                <a:solidFill>
                  <a:schemeClr val="tx1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on behalf of COBAND Collaboration</a:t>
            </a:r>
          </a:p>
        </p:txBody>
      </p:sp>
      <p:pic>
        <p:nvPicPr>
          <p:cNvPr id="1028" name="Picture 4" descr="http://www.kokuren.tsukuba.ac.jp/TGSW2015/j/images/icatch04.jpg"/>
          <p:cNvPicPr>
            <a:picLocks noChangeAspect="1" noChangeArrowheads="1"/>
          </p:cNvPicPr>
          <p:nvPr/>
        </p:nvPicPr>
        <p:blipFill rotWithShape="1"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6156176" y="2090398"/>
            <a:ext cx="2160241" cy="1311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www.kokuren.tsukuba.ac.jp/TGSW2015/j/images/logo_07_03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348880"/>
            <a:ext cx="1167478" cy="12657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http://hep.px.tsukuba.ac.jp/coband/Images/coband-logo-v4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2182" y="2180871"/>
            <a:ext cx="1660987" cy="11853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1</a:t>
            </a:fld>
            <a:endParaRPr kumimoji="1" lang="ja-JP" altLang="en-US"/>
          </a:p>
        </p:txBody>
      </p:sp>
      <p:pic>
        <p:nvPicPr>
          <p:cNvPr id="9" name="Picture 2" descr="http://hep.px.tsukuba.ac.jp/CiRfSE/ws2015/CiRfSE_LOGO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1358" y="2391027"/>
            <a:ext cx="959073" cy="7590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901040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1295"/>
    </mc:Choice>
    <mc:Fallback xmlns="">
      <p:transition spd="slow" advTm="11295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47" name="コンテンツ プレースホルダー 4"/>
              <p:cNvSpPr txBox="1">
                <a:spLocks/>
              </p:cNvSpPr>
              <p:nvPr/>
            </p:nvSpPr>
            <p:spPr>
              <a:xfrm>
                <a:off x="2926854" y="5581514"/>
                <a:ext cx="2355757" cy="907729"/>
              </a:xfrm>
              <a:prstGeom prst="rect">
                <a:avLst/>
              </a:prstGeom>
              <a:gradFill>
                <a:gsLst>
                  <a:gs pos="0">
                    <a:schemeClr val="accent3">
                      <a:lumMod val="40000"/>
                      <a:lumOff val="60000"/>
                    </a:schemeClr>
                  </a:gs>
                  <a:gs pos="100000">
                    <a:schemeClr val="accent6">
                      <a:lumMod val="40000"/>
                      <a:lumOff val="60000"/>
                    </a:schemeClr>
                  </a:gs>
                </a:gsLst>
                <a:lin ang="0" scaled="1"/>
              </a:gradFill>
            </p:spPr>
            <p:txBody>
              <a:bodyPr>
                <a:no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kumimoji="1"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ja-JP" sz="2400" i="1" dirty="0" smtClean="0">
                          <a:latin typeface="Cambria Math"/>
                          <a:ea typeface="Arial Unicode MS" pitchFamily="50" charset="-128"/>
                          <a:cs typeface="Arial Unicode MS" pitchFamily="50" charset="-128"/>
                        </a:rPr>
                        <m:t>𝜏</m:t>
                      </m:r>
                      <m:r>
                        <a:rPr lang="en-US" altLang="ja-JP" sz="2400" i="1">
                          <a:latin typeface="Cambria Math"/>
                          <a:ea typeface="Arial Unicode MS" pitchFamily="50" charset="-128"/>
                          <a:cs typeface="Arial Unicode MS" pitchFamily="50" charset="-128"/>
                        </a:rPr>
                        <m:t>=</m:t>
                      </m:r>
                      <m:sSup>
                        <m:sSupPr>
                          <m:ctrlPr>
                            <a:rPr lang="en-US" altLang="ja-JP" sz="2400" i="1">
                              <a:latin typeface="Cambria Math" panose="02040503050406030204" pitchFamily="18" charset="0"/>
                              <a:ea typeface="Arial Unicode MS" pitchFamily="50" charset="-128"/>
                              <a:cs typeface="Arial Unicode MS" pitchFamily="50" charset="-128"/>
                            </a:rPr>
                          </m:ctrlPr>
                        </m:sSupPr>
                        <m:e>
                          <m:r>
                            <a:rPr lang="en-US" altLang="ja-JP" sz="2400" b="0" i="1" smtClean="0">
                              <a:latin typeface="Cambria Math"/>
                              <a:ea typeface="Arial Unicode MS" pitchFamily="50" charset="-128"/>
                              <a:cs typeface="Arial Unicode MS" pitchFamily="50" charset="-128"/>
                            </a:rPr>
                            <m:t>1</m:t>
                          </m:r>
                          <m:r>
                            <a:rPr lang="en-US" altLang="ja-JP" sz="2400" i="1">
                              <a:latin typeface="Cambria Math"/>
                              <a:ea typeface="Arial Unicode MS" pitchFamily="50" charset="-128"/>
                              <a:cs typeface="Arial Unicode MS" pitchFamily="50" charset="-128"/>
                            </a:rPr>
                            <m:t>×10</m:t>
                          </m:r>
                        </m:e>
                        <m:sup>
                          <m:r>
                            <a:rPr lang="en-US" altLang="ja-JP" sz="2400" i="1">
                              <a:latin typeface="Cambria Math"/>
                              <a:ea typeface="Arial Unicode MS" pitchFamily="50" charset="-128"/>
                              <a:cs typeface="Arial Unicode MS" pitchFamily="50" charset="-128"/>
                            </a:rPr>
                            <m:t>1</m:t>
                          </m:r>
                          <m:r>
                            <a:rPr lang="en-US" altLang="ja-JP" sz="2400" b="0" i="1" smtClean="0">
                              <a:latin typeface="Cambria Math"/>
                              <a:ea typeface="Arial Unicode MS" pitchFamily="50" charset="-128"/>
                              <a:cs typeface="Arial Unicode MS" pitchFamily="50" charset="-128"/>
                            </a:rPr>
                            <m:t>4</m:t>
                          </m:r>
                        </m:sup>
                      </m:sSup>
                      <m:r>
                        <m:rPr>
                          <m:sty m:val="p"/>
                        </m:rPr>
                        <a:rPr lang="en-US" altLang="ja-JP" sz="2400" i="1">
                          <a:latin typeface="Cambria Math"/>
                          <a:ea typeface="Arial Unicode MS" pitchFamily="50" charset="-128"/>
                          <a:cs typeface="Arial Unicode MS" pitchFamily="50" charset="-128"/>
                        </a:rPr>
                        <m:t>yr</m:t>
                      </m:r>
                      <m:r>
                        <a:rPr lang="en-US" altLang="ja-JP" sz="2400" b="0" i="1" smtClean="0">
                          <a:latin typeface="Cambria Math"/>
                          <a:ea typeface="Arial Unicode MS" pitchFamily="50" charset="-128"/>
                          <a:cs typeface="Arial Unicode MS" pitchFamily="50" charset="-128"/>
                        </a:rPr>
                        <m:t>𝑠</m:t>
                      </m:r>
                    </m:oMath>
                  </m:oMathPara>
                </a14:m>
                <a:endParaRPr lang="en-US" altLang="ja-JP" sz="2400" b="0" dirty="0">
                  <a:latin typeface="Arial" panose="020B0604020202020204" pitchFamily="34" charset="0"/>
                  <a:ea typeface="Arial Unicode MS" pitchFamily="50" charset="-128"/>
                  <a:cs typeface="Arial Unicode MS" pitchFamily="50" charset="-128"/>
                </a:endParaRPr>
              </a:p>
              <a:p>
                <a:pPr marL="0" indent="0" algn="ctr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2400" b="1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Arial Unicode MS" pitchFamily="50" charset="-128"/>
                            <a:cs typeface="Arial Unicode MS" pitchFamily="50" charset="-128"/>
                          </a:rPr>
                        </m:ctrlPr>
                      </m:sSubPr>
                      <m:e>
                        <m:r>
                          <a:rPr lang="en-US" altLang="ja-JP" sz="2400" b="1" i="1">
                            <a:solidFill>
                              <a:srgbClr val="0070C0"/>
                            </a:solidFill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𝒎</m:t>
                        </m:r>
                      </m:e>
                      <m:sub>
                        <m:r>
                          <a:rPr lang="en-US" altLang="ja-JP" sz="2400" b="1" i="1">
                            <a:solidFill>
                              <a:srgbClr val="0070C0"/>
                            </a:solidFill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𝟑</m:t>
                        </m:r>
                      </m:sub>
                    </m:sSub>
                    <m:r>
                      <a:rPr lang="en-US" altLang="ja-JP" sz="2400" b="1" i="1">
                        <a:solidFill>
                          <a:srgbClr val="0070C0"/>
                        </a:solidFill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=</m:t>
                    </m:r>
                    <m:r>
                      <a:rPr lang="en-US" altLang="ja-JP" sz="2400" b="1" i="1">
                        <a:solidFill>
                          <a:srgbClr val="0070C0"/>
                        </a:solidFill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𝟓𝟎</m:t>
                    </m:r>
                    <m:r>
                      <a:rPr lang="en-US" altLang="ja-JP" sz="2400" b="1" i="1">
                        <a:solidFill>
                          <a:srgbClr val="0070C0"/>
                        </a:solidFill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 </m:t>
                    </m:r>
                    <m:r>
                      <a:rPr lang="en-US" altLang="ja-JP" sz="2400" b="1">
                        <a:solidFill>
                          <a:srgbClr val="0070C0"/>
                        </a:solidFill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𝐦𝐞𝐕</m:t>
                    </m:r>
                  </m:oMath>
                </a14:m>
                <a:r>
                  <a:rPr lang="en-US" altLang="ja-JP" sz="2400" dirty="0">
                    <a:latin typeface="Arial" panose="020B0604020202020204" pitchFamily="34" charset="0"/>
                    <a:ea typeface="Arial Unicode MS" pitchFamily="50" charset="-128"/>
                    <a:cs typeface="Arial" panose="020B0604020202020204" pitchFamily="34" charset="0"/>
                  </a:rPr>
                  <a:t> </a:t>
                </a:r>
              </a:p>
            </p:txBody>
          </p:sp>
        </mc:Choice>
        <mc:Fallback xmlns="">
          <p:sp>
            <p:nvSpPr>
              <p:cNvPr id="147" name="コンテンツ プレースホルダー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26854" y="5581514"/>
                <a:ext cx="2355757" cy="907729"/>
              </a:xfrm>
              <a:prstGeom prst="rect">
                <a:avLst/>
              </a:prstGeom>
              <a:blipFill>
                <a:blip r:embed="rId3"/>
                <a:stretch>
                  <a:fillRect b="-1342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0" name="Line 7"/>
          <p:cNvSpPr>
            <a:spLocks noChangeShapeType="1"/>
          </p:cNvSpPr>
          <p:nvPr/>
        </p:nvSpPr>
        <p:spPr bwMode="auto">
          <a:xfrm flipH="1" flipV="1">
            <a:off x="4767516" y="4198188"/>
            <a:ext cx="92515" cy="1383325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 sz="1600">
              <a:latin typeface="Arial" panose="020B0604020202020204" pitchFamily="34" charset="0"/>
              <a:ea typeface="Arial Unicode MS" panose="020B0604020202020204" pitchFamily="50" charset="-128"/>
              <a:cs typeface="Arial" panose="020B0604020202020204" pitchFamily="34" charset="0"/>
            </a:endParaRPr>
          </a:p>
        </p:txBody>
      </p:sp>
      <p:sp>
        <p:nvSpPr>
          <p:cNvPr id="5" name="タイトル 4"/>
          <p:cNvSpPr>
            <a:spLocks noGrp="1"/>
          </p:cNvSpPr>
          <p:nvPr>
            <p:ph type="title"/>
          </p:nvPr>
        </p:nvSpPr>
        <p:spPr>
          <a:xfrm>
            <a:off x="0" y="196434"/>
            <a:ext cx="9144000" cy="692696"/>
          </a:xfrm>
        </p:spPr>
        <p:txBody>
          <a:bodyPr>
            <a:noAutofit/>
          </a:bodyPr>
          <a:lstStyle/>
          <a:p>
            <a:r>
              <a:rPr lang="en-US" altLang="ja-JP" sz="2400" dirty="0">
                <a:latin typeface="Arial" panose="020B0604020202020204" pitchFamily="34" charset="0"/>
                <a:cs typeface="Arial" panose="020B0604020202020204" pitchFamily="34" charset="0"/>
              </a:rPr>
              <a:t>Requirements for the photo-detector in the rocket experiment</a:t>
            </a:r>
            <a:endParaRPr kumimoji="1" lang="ja-JP" alt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7" name="グループ化 6"/>
          <p:cNvGrpSpPr/>
          <p:nvPr/>
        </p:nvGrpSpPr>
        <p:grpSpPr>
          <a:xfrm>
            <a:off x="270701" y="1663403"/>
            <a:ext cx="4956682" cy="3861955"/>
            <a:chOff x="-131681" y="887647"/>
            <a:chExt cx="5807455" cy="4524828"/>
          </a:xfrm>
        </p:grpSpPr>
        <p:sp>
          <p:nvSpPr>
            <p:cNvPr id="3" name="正方形/長方形 2"/>
            <p:cNvSpPr/>
            <p:nvPr/>
          </p:nvSpPr>
          <p:spPr>
            <a:xfrm>
              <a:off x="3347864" y="1014933"/>
              <a:ext cx="599101" cy="3873718"/>
            </a:xfrm>
            <a:prstGeom prst="rect">
              <a:avLst/>
            </a:prstGeom>
            <a:gradFill flip="none" rotWithShape="1">
              <a:gsLst>
                <a:gs pos="37000">
                  <a:srgbClr val="A5BDE7">
                    <a:alpha val="50000"/>
                  </a:srgbClr>
                </a:gs>
                <a:gs pos="0">
                  <a:schemeClr val="accent1">
                    <a:lumMod val="20000"/>
                    <a:lumOff val="80000"/>
                    <a:alpha val="0"/>
                  </a:schemeClr>
                </a:gs>
                <a:gs pos="100000">
                  <a:schemeClr val="accent1">
                    <a:tint val="23500"/>
                    <a:satMod val="160000"/>
                    <a:alpha val="0"/>
                  </a:schemeClr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4" name="Line 7"/>
            <p:cNvSpPr>
              <a:spLocks noChangeShapeType="1"/>
            </p:cNvSpPr>
            <p:nvPr/>
          </p:nvSpPr>
          <p:spPr bwMode="auto">
            <a:xfrm flipV="1">
              <a:off x="912519" y="1006796"/>
              <a:ext cx="0" cy="3427291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5" name="Line 8"/>
            <p:cNvSpPr>
              <a:spLocks noChangeShapeType="1"/>
            </p:cNvSpPr>
            <p:nvPr/>
          </p:nvSpPr>
          <p:spPr bwMode="auto">
            <a:xfrm>
              <a:off x="912519" y="1006796"/>
              <a:ext cx="4641934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6" name="Line 9"/>
            <p:cNvSpPr>
              <a:spLocks noChangeShapeType="1"/>
            </p:cNvSpPr>
            <p:nvPr/>
          </p:nvSpPr>
          <p:spPr bwMode="auto">
            <a:xfrm>
              <a:off x="5554453" y="1006796"/>
              <a:ext cx="0" cy="3427291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7" name="Line 10"/>
            <p:cNvSpPr>
              <a:spLocks noChangeShapeType="1"/>
            </p:cNvSpPr>
            <p:nvPr/>
          </p:nvSpPr>
          <p:spPr bwMode="auto">
            <a:xfrm flipH="1">
              <a:off x="912519" y="4434088"/>
              <a:ext cx="4641934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8" name="Freeform 11"/>
            <p:cNvSpPr>
              <a:spLocks/>
            </p:cNvSpPr>
            <p:nvPr/>
          </p:nvSpPr>
          <p:spPr bwMode="auto">
            <a:xfrm>
              <a:off x="1149382" y="2943584"/>
              <a:ext cx="687480" cy="361072"/>
            </a:xfrm>
            <a:custGeom>
              <a:avLst/>
              <a:gdLst>
                <a:gd name="T0" fmla="*/ 27 w 476"/>
                <a:gd name="T1" fmla="*/ 0 h 250"/>
                <a:gd name="T2" fmla="*/ 59 w 476"/>
                <a:gd name="T3" fmla="*/ 4 h 250"/>
                <a:gd name="T4" fmla="*/ 112 w 476"/>
                <a:gd name="T5" fmla="*/ 25 h 250"/>
                <a:gd name="T6" fmla="*/ 139 w 476"/>
                <a:gd name="T7" fmla="*/ 47 h 250"/>
                <a:gd name="T8" fmla="*/ 160 w 476"/>
                <a:gd name="T9" fmla="*/ 52 h 250"/>
                <a:gd name="T10" fmla="*/ 187 w 476"/>
                <a:gd name="T11" fmla="*/ 64 h 250"/>
                <a:gd name="T12" fmla="*/ 220 w 476"/>
                <a:gd name="T13" fmla="*/ 84 h 250"/>
                <a:gd name="T14" fmla="*/ 252 w 476"/>
                <a:gd name="T15" fmla="*/ 111 h 250"/>
                <a:gd name="T16" fmla="*/ 273 w 476"/>
                <a:gd name="T17" fmla="*/ 111 h 250"/>
                <a:gd name="T18" fmla="*/ 326 w 476"/>
                <a:gd name="T19" fmla="*/ 116 h 250"/>
                <a:gd name="T20" fmla="*/ 358 w 476"/>
                <a:gd name="T21" fmla="*/ 111 h 250"/>
                <a:gd name="T22" fmla="*/ 379 w 476"/>
                <a:gd name="T23" fmla="*/ 128 h 250"/>
                <a:gd name="T24" fmla="*/ 401 w 476"/>
                <a:gd name="T25" fmla="*/ 138 h 250"/>
                <a:gd name="T26" fmla="*/ 422 w 476"/>
                <a:gd name="T27" fmla="*/ 116 h 250"/>
                <a:gd name="T28" fmla="*/ 454 w 476"/>
                <a:gd name="T29" fmla="*/ 106 h 250"/>
                <a:gd name="T30" fmla="*/ 476 w 476"/>
                <a:gd name="T31" fmla="*/ 84 h 250"/>
                <a:gd name="T32" fmla="*/ 476 w 476"/>
                <a:gd name="T33" fmla="*/ 192 h 250"/>
                <a:gd name="T34" fmla="*/ 459 w 476"/>
                <a:gd name="T35" fmla="*/ 224 h 250"/>
                <a:gd name="T36" fmla="*/ 443 w 476"/>
                <a:gd name="T37" fmla="*/ 250 h 250"/>
                <a:gd name="T38" fmla="*/ 422 w 476"/>
                <a:gd name="T39" fmla="*/ 235 h 250"/>
                <a:gd name="T40" fmla="*/ 390 w 476"/>
                <a:gd name="T41" fmla="*/ 244 h 250"/>
                <a:gd name="T42" fmla="*/ 375 w 476"/>
                <a:gd name="T43" fmla="*/ 206 h 250"/>
                <a:gd name="T44" fmla="*/ 346 w 476"/>
                <a:gd name="T45" fmla="*/ 181 h 250"/>
                <a:gd name="T46" fmla="*/ 316 w 476"/>
                <a:gd name="T47" fmla="*/ 176 h 250"/>
                <a:gd name="T48" fmla="*/ 278 w 476"/>
                <a:gd name="T49" fmla="*/ 176 h 250"/>
                <a:gd name="T50" fmla="*/ 252 w 476"/>
                <a:gd name="T51" fmla="*/ 192 h 250"/>
                <a:gd name="T52" fmla="*/ 235 w 476"/>
                <a:gd name="T53" fmla="*/ 192 h 250"/>
                <a:gd name="T54" fmla="*/ 176 w 476"/>
                <a:gd name="T55" fmla="*/ 133 h 250"/>
                <a:gd name="T56" fmla="*/ 150 w 476"/>
                <a:gd name="T57" fmla="*/ 121 h 250"/>
                <a:gd name="T58" fmla="*/ 112 w 476"/>
                <a:gd name="T59" fmla="*/ 96 h 250"/>
                <a:gd name="T60" fmla="*/ 69 w 476"/>
                <a:gd name="T61" fmla="*/ 70 h 250"/>
                <a:gd name="T62" fmla="*/ 27 w 476"/>
                <a:gd name="T63" fmla="*/ 70 h 250"/>
                <a:gd name="T64" fmla="*/ 0 w 476"/>
                <a:gd name="T65" fmla="*/ 84 h 250"/>
                <a:gd name="T66" fmla="*/ 0 w 476"/>
                <a:gd name="T67" fmla="*/ 15 h 250"/>
                <a:gd name="T68" fmla="*/ 27 w 476"/>
                <a:gd name="T69" fmla="*/ 0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76" h="250">
                  <a:moveTo>
                    <a:pt x="27" y="0"/>
                  </a:moveTo>
                  <a:lnTo>
                    <a:pt x="59" y="4"/>
                  </a:lnTo>
                  <a:lnTo>
                    <a:pt x="112" y="25"/>
                  </a:lnTo>
                  <a:lnTo>
                    <a:pt x="139" y="47"/>
                  </a:lnTo>
                  <a:lnTo>
                    <a:pt x="160" y="52"/>
                  </a:lnTo>
                  <a:lnTo>
                    <a:pt x="187" y="64"/>
                  </a:lnTo>
                  <a:lnTo>
                    <a:pt x="220" y="84"/>
                  </a:lnTo>
                  <a:lnTo>
                    <a:pt x="252" y="111"/>
                  </a:lnTo>
                  <a:lnTo>
                    <a:pt x="273" y="111"/>
                  </a:lnTo>
                  <a:lnTo>
                    <a:pt x="326" y="116"/>
                  </a:lnTo>
                  <a:lnTo>
                    <a:pt x="358" y="111"/>
                  </a:lnTo>
                  <a:lnTo>
                    <a:pt x="379" y="128"/>
                  </a:lnTo>
                  <a:lnTo>
                    <a:pt x="401" y="138"/>
                  </a:lnTo>
                  <a:lnTo>
                    <a:pt x="422" y="116"/>
                  </a:lnTo>
                  <a:lnTo>
                    <a:pt x="454" y="106"/>
                  </a:lnTo>
                  <a:lnTo>
                    <a:pt x="476" y="84"/>
                  </a:lnTo>
                  <a:lnTo>
                    <a:pt x="476" y="192"/>
                  </a:lnTo>
                  <a:lnTo>
                    <a:pt x="459" y="224"/>
                  </a:lnTo>
                  <a:lnTo>
                    <a:pt x="443" y="250"/>
                  </a:lnTo>
                  <a:lnTo>
                    <a:pt x="422" y="235"/>
                  </a:lnTo>
                  <a:lnTo>
                    <a:pt x="390" y="244"/>
                  </a:lnTo>
                  <a:lnTo>
                    <a:pt x="375" y="206"/>
                  </a:lnTo>
                  <a:lnTo>
                    <a:pt x="346" y="181"/>
                  </a:lnTo>
                  <a:lnTo>
                    <a:pt x="316" y="176"/>
                  </a:lnTo>
                  <a:lnTo>
                    <a:pt x="278" y="176"/>
                  </a:lnTo>
                  <a:lnTo>
                    <a:pt x="252" y="192"/>
                  </a:lnTo>
                  <a:lnTo>
                    <a:pt x="235" y="192"/>
                  </a:lnTo>
                  <a:lnTo>
                    <a:pt x="176" y="133"/>
                  </a:lnTo>
                  <a:lnTo>
                    <a:pt x="150" y="121"/>
                  </a:lnTo>
                  <a:lnTo>
                    <a:pt x="112" y="96"/>
                  </a:lnTo>
                  <a:lnTo>
                    <a:pt x="69" y="70"/>
                  </a:lnTo>
                  <a:lnTo>
                    <a:pt x="27" y="70"/>
                  </a:lnTo>
                  <a:lnTo>
                    <a:pt x="0" y="84"/>
                  </a:lnTo>
                  <a:lnTo>
                    <a:pt x="0" y="15"/>
                  </a:lnTo>
                  <a:lnTo>
                    <a:pt x="27" y="0"/>
                  </a:lnTo>
                  <a:close/>
                </a:path>
              </a:pathLst>
            </a:custGeom>
            <a:solidFill>
              <a:srgbClr val="BCBCBC"/>
            </a:solidFill>
            <a:ln w="0">
              <a:solidFill>
                <a:srgbClr val="BCBCBC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0" name="Freeform 12"/>
            <p:cNvSpPr>
              <a:spLocks/>
            </p:cNvSpPr>
            <p:nvPr/>
          </p:nvSpPr>
          <p:spPr bwMode="auto">
            <a:xfrm>
              <a:off x="4149164" y="2061125"/>
              <a:ext cx="1350408" cy="641263"/>
            </a:xfrm>
            <a:custGeom>
              <a:avLst/>
              <a:gdLst>
                <a:gd name="T0" fmla="*/ 225 w 935"/>
                <a:gd name="T1" fmla="*/ 0 h 444"/>
                <a:gd name="T2" fmla="*/ 300 w 935"/>
                <a:gd name="T3" fmla="*/ 7 h 444"/>
                <a:gd name="T4" fmla="*/ 370 w 935"/>
                <a:gd name="T5" fmla="*/ 33 h 444"/>
                <a:gd name="T6" fmla="*/ 439 w 935"/>
                <a:gd name="T7" fmla="*/ 54 h 444"/>
                <a:gd name="T8" fmla="*/ 525 w 935"/>
                <a:gd name="T9" fmla="*/ 96 h 444"/>
                <a:gd name="T10" fmla="*/ 621 w 935"/>
                <a:gd name="T11" fmla="*/ 157 h 444"/>
                <a:gd name="T12" fmla="*/ 733 w 935"/>
                <a:gd name="T13" fmla="*/ 232 h 444"/>
                <a:gd name="T14" fmla="*/ 844 w 935"/>
                <a:gd name="T15" fmla="*/ 322 h 444"/>
                <a:gd name="T16" fmla="*/ 930 w 935"/>
                <a:gd name="T17" fmla="*/ 380 h 444"/>
                <a:gd name="T18" fmla="*/ 935 w 935"/>
                <a:gd name="T19" fmla="*/ 444 h 444"/>
                <a:gd name="T20" fmla="*/ 803 w 935"/>
                <a:gd name="T21" fmla="*/ 348 h 444"/>
                <a:gd name="T22" fmla="*/ 663 w 935"/>
                <a:gd name="T23" fmla="*/ 269 h 444"/>
                <a:gd name="T24" fmla="*/ 557 w 935"/>
                <a:gd name="T25" fmla="*/ 215 h 444"/>
                <a:gd name="T26" fmla="*/ 448 w 935"/>
                <a:gd name="T27" fmla="*/ 173 h 444"/>
                <a:gd name="T28" fmla="*/ 338 w 935"/>
                <a:gd name="T29" fmla="*/ 161 h 444"/>
                <a:gd name="T30" fmla="*/ 236 w 935"/>
                <a:gd name="T31" fmla="*/ 167 h 444"/>
                <a:gd name="T32" fmla="*/ 129 w 935"/>
                <a:gd name="T33" fmla="*/ 215 h 444"/>
                <a:gd name="T34" fmla="*/ 6 w 935"/>
                <a:gd name="T35" fmla="*/ 315 h 444"/>
                <a:gd name="T36" fmla="*/ 0 w 935"/>
                <a:gd name="T37" fmla="*/ 81 h 444"/>
                <a:gd name="T38" fmla="*/ 38 w 935"/>
                <a:gd name="T39" fmla="*/ 64 h 444"/>
                <a:gd name="T40" fmla="*/ 96 w 935"/>
                <a:gd name="T41" fmla="*/ 33 h 444"/>
                <a:gd name="T42" fmla="*/ 151 w 935"/>
                <a:gd name="T43" fmla="*/ 13 h 444"/>
                <a:gd name="T44" fmla="*/ 225 w 935"/>
                <a:gd name="T45" fmla="*/ 0 h 4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935" h="444">
                  <a:moveTo>
                    <a:pt x="225" y="0"/>
                  </a:moveTo>
                  <a:lnTo>
                    <a:pt x="300" y="7"/>
                  </a:lnTo>
                  <a:lnTo>
                    <a:pt x="370" y="33"/>
                  </a:lnTo>
                  <a:lnTo>
                    <a:pt x="439" y="54"/>
                  </a:lnTo>
                  <a:lnTo>
                    <a:pt x="525" y="96"/>
                  </a:lnTo>
                  <a:lnTo>
                    <a:pt x="621" y="157"/>
                  </a:lnTo>
                  <a:lnTo>
                    <a:pt x="733" y="232"/>
                  </a:lnTo>
                  <a:lnTo>
                    <a:pt x="844" y="322"/>
                  </a:lnTo>
                  <a:lnTo>
                    <a:pt x="930" y="380"/>
                  </a:lnTo>
                  <a:lnTo>
                    <a:pt x="935" y="444"/>
                  </a:lnTo>
                  <a:lnTo>
                    <a:pt x="803" y="348"/>
                  </a:lnTo>
                  <a:lnTo>
                    <a:pt x="663" y="269"/>
                  </a:lnTo>
                  <a:lnTo>
                    <a:pt x="557" y="215"/>
                  </a:lnTo>
                  <a:lnTo>
                    <a:pt x="448" y="173"/>
                  </a:lnTo>
                  <a:lnTo>
                    <a:pt x="338" y="161"/>
                  </a:lnTo>
                  <a:lnTo>
                    <a:pt x="236" y="167"/>
                  </a:lnTo>
                  <a:lnTo>
                    <a:pt x="129" y="215"/>
                  </a:lnTo>
                  <a:lnTo>
                    <a:pt x="6" y="315"/>
                  </a:lnTo>
                  <a:lnTo>
                    <a:pt x="0" y="81"/>
                  </a:lnTo>
                  <a:lnTo>
                    <a:pt x="38" y="64"/>
                  </a:lnTo>
                  <a:lnTo>
                    <a:pt x="96" y="33"/>
                  </a:lnTo>
                  <a:lnTo>
                    <a:pt x="151" y="13"/>
                  </a:lnTo>
                  <a:lnTo>
                    <a:pt x="225" y="0"/>
                  </a:lnTo>
                  <a:close/>
                </a:path>
              </a:pathLst>
            </a:custGeom>
            <a:solidFill>
              <a:srgbClr val="BCBCBC"/>
            </a:solidFill>
            <a:ln w="0">
              <a:solidFill>
                <a:srgbClr val="BCBCBC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1" name="Freeform 13"/>
            <p:cNvSpPr>
              <a:spLocks/>
            </p:cNvSpPr>
            <p:nvPr/>
          </p:nvSpPr>
          <p:spPr bwMode="auto">
            <a:xfrm>
              <a:off x="4149164" y="2178113"/>
              <a:ext cx="10110" cy="342296"/>
            </a:xfrm>
            <a:custGeom>
              <a:avLst/>
              <a:gdLst>
                <a:gd name="T0" fmla="*/ 0 w 7"/>
                <a:gd name="T1" fmla="*/ 0 h 237"/>
                <a:gd name="T2" fmla="*/ 1 w 7"/>
                <a:gd name="T3" fmla="*/ 0 h 237"/>
                <a:gd name="T4" fmla="*/ 7 w 7"/>
                <a:gd name="T5" fmla="*/ 234 h 237"/>
                <a:gd name="T6" fmla="*/ 7 w 7"/>
                <a:gd name="T7" fmla="*/ 237 h 237"/>
                <a:gd name="T8" fmla="*/ 6 w 7"/>
                <a:gd name="T9" fmla="*/ 237 h 237"/>
                <a:gd name="T10" fmla="*/ 0 w 7"/>
                <a:gd name="T11" fmla="*/ 2 h 237"/>
                <a:gd name="T12" fmla="*/ 0 w 7"/>
                <a:gd name="T13" fmla="*/ 0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" h="237">
                  <a:moveTo>
                    <a:pt x="0" y="0"/>
                  </a:moveTo>
                  <a:lnTo>
                    <a:pt x="1" y="0"/>
                  </a:lnTo>
                  <a:lnTo>
                    <a:pt x="7" y="234"/>
                  </a:lnTo>
                  <a:lnTo>
                    <a:pt x="7" y="237"/>
                  </a:lnTo>
                  <a:lnTo>
                    <a:pt x="6" y="237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2" name="Freeform 14"/>
            <p:cNvSpPr>
              <a:spLocks/>
            </p:cNvSpPr>
            <p:nvPr/>
          </p:nvSpPr>
          <p:spPr bwMode="auto">
            <a:xfrm>
              <a:off x="4157829" y="2371647"/>
              <a:ext cx="179091" cy="148762"/>
            </a:xfrm>
            <a:custGeom>
              <a:avLst/>
              <a:gdLst>
                <a:gd name="T0" fmla="*/ 123 w 124"/>
                <a:gd name="T1" fmla="*/ 0 h 103"/>
                <a:gd name="T2" fmla="*/ 124 w 124"/>
                <a:gd name="T3" fmla="*/ 0 h 103"/>
                <a:gd name="T4" fmla="*/ 124 w 124"/>
                <a:gd name="T5" fmla="*/ 1 h 103"/>
                <a:gd name="T6" fmla="*/ 1 w 124"/>
                <a:gd name="T7" fmla="*/ 103 h 103"/>
                <a:gd name="T8" fmla="*/ 0 w 124"/>
                <a:gd name="T9" fmla="*/ 103 h 103"/>
                <a:gd name="T10" fmla="*/ 0 w 124"/>
                <a:gd name="T11" fmla="*/ 100 h 103"/>
                <a:gd name="T12" fmla="*/ 123 w 124"/>
                <a:gd name="T13" fmla="*/ 0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4" h="103">
                  <a:moveTo>
                    <a:pt x="123" y="0"/>
                  </a:moveTo>
                  <a:lnTo>
                    <a:pt x="124" y="0"/>
                  </a:lnTo>
                  <a:lnTo>
                    <a:pt x="124" y="1"/>
                  </a:lnTo>
                  <a:lnTo>
                    <a:pt x="1" y="103"/>
                  </a:lnTo>
                  <a:lnTo>
                    <a:pt x="0" y="103"/>
                  </a:lnTo>
                  <a:lnTo>
                    <a:pt x="0" y="100"/>
                  </a:lnTo>
                  <a:lnTo>
                    <a:pt x="123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3" name="Freeform 15"/>
            <p:cNvSpPr>
              <a:spLocks/>
            </p:cNvSpPr>
            <p:nvPr/>
          </p:nvSpPr>
          <p:spPr bwMode="auto">
            <a:xfrm>
              <a:off x="4335476" y="2302321"/>
              <a:ext cx="155983" cy="70770"/>
            </a:xfrm>
            <a:custGeom>
              <a:avLst/>
              <a:gdLst>
                <a:gd name="T0" fmla="*/ 107 w 108"/>
                <a:gd name="T1" fmla="*/ 0 h 49"/>
                <a:gd name="T2" fmla="*/ 108 w 108"/>
                <a:gd name="T3" fmla="*/ 0 h 49"/>
                <a:gd name="T4" fmla="*/ 108 w 108"/>
                <a:gd name="T5" fmla="*/ 1 h 49"/>
                <a:gd name="T6" fmla="*/ 1 w 108"/>
                <a:gd name="T7" fmla="*/ 49 h 49"/>
                <a:gd name="T8" fmla="*/ 0 w 108"/>
                <a:gd name="T9" fmla="*/ 49 h 49"/>
                <a:gd name="T10" fmla="*/ 0 w 108"/>
                <a:gd name="T11" fmla="*/ 48 h 49"/>
                <a:gd name="T12" fmla="*/ 107 w 108"/>
                <a:gd name="T13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8" h="49">
                  <a:moveTo>
                    <a:pt x="107" y="0"/>
                  </a:moveTo>
                  <a:lnTo>
                    <a:pt x="108" y="0"/>
                  </a:lnTo>
                  <a:lnTo>
                    <a:pt x="108" y="1"/>
                  </a:lnTo>
                  <a:lnTo>
                    <a:pt x="1" y="49"/>
                  </a:lnTo>
                  <a:lnTo>
                    <a:pt x="0" y="49"/>
                  </a:lnTo>
                  <a:lnTo>
                    <a:pt x="0" y="48"/>
                  </a:lnTo>
                  <a:lnTo>
                    <a:pt x="107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4" name="Freeform 16"/>
            <p:cNvSpPr>
              <a:spLocks/>
            </p:cNvSpPr>
            <p:nvPr/>
          </p:nvSpPr>
          <p:spPr bwMode="auto">
            <a:xfrm>
              <a:off x="4490015" y="2293656"/>
              <a:ext cx="148762" cy="10110"/>
            </a:xfrm>
            <a:custGeom>
              <a:avLst/>
              <a:gdLst>
                <a:gd name="T0" fmla="*/ 102 w 103"/>
                <a:gd name="T1" fmla="*/ 0 h 7"/>
                <a:gd name="T2" fmla="*/ 103 w 103"/>
                <a:gd name="T3" fmla="*/ 0 h 7"/>
                <a:gd name="T4" fmla="*/ 103 w 103"/>
                <a:gd name="T5" fmla="*/ 3 h 7"/>
                <a:gd name="T6" fmla="*/ 1 w 103"/>
                <a:gd name="T7" fmla="*/ 7 h 7"/>
                <a:gd name="T8" fmla="*/ 0 w 103"/>
                <a:gd name="T9" fmla="*/ 7 h 7"/>
                <a:gd name="T10" fmla="*/ 0 w 103"/>
                <a:gd name="T11" fmla="*/ 6 h 7"/>
                <a:gd name="T12" fmla="*/ 102 w 103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3" h="7">
                  <a:moveTo>
                    <a:pt x="102" y="0"/>
                  </a:moveTo>
                  <a:lnTo>
                    <a:pt x="103" y="0"/>
                  </a:lnTo>
                  <a:lnTo>
                    <a:pt x="103" y="3"/>
                  </a:lnTo>
                  <a:lnTo>
                    <a:pt x="1" y="7"/>
                  </a:lnTo>
                  <a:lnTo>
                    <a:pt x="0" y="7"/>
                  </a:lnTo>
                  <a:lnTo>
                    <a:pt x="0" y="6"/>
                  </a:lnTo>
                  <a:lnTo>
                    <a:pt x="102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5" name="Freeform 17"/>
            <p:cNvSpPr>
              <a:spLocks/>
            </p:cNvSpPr>
            <p:nvPr/>
          </p:nvSpPr>
          <p:spPr bwMode="auto">
            <a:xfrm>
              <a:off x="4637332" y="2293656"/>
              <a:ext cx="163205" cy="18776"/>
            </a:xfrm>
            <a:custGeom>
              <a:avLst/>
              <a:gdLst>
                <a:gd name="T0" fmla="*/ 0 w 113"/>
                <a:gd name="T1" fmla="*/ 0 h 13"/>
                <a:gd name="T2" fmla="*/ 1 w 113"/>
                <a:gd name="T3" fmla="*/ 0 h 13"/>
                <a:gd name="T4" fmla="*/ 113 w 113"/>
                <a:gd name="T5" fmla="*/ 12 h 13"/>
                <a:gd name="T6" fmla="*/ 113 w 113"/>
                <a:gd name="T7" fmla="*/ 13 h 13"/>
                <a:gd name="T8" fmla="*/ 110 w 113"/>
                <a:gd name="T9" fmla="*/ 13 h 13"/>
                <a:gd name="T10" fmla="*/ 0 w 113"/>
                <a:gd name="T11" fmla="*/ 3 h 13"/>
                <a:gd name="T12" fmla="*/ 0 w 113"/>
                <a:gd name="T13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3" h="13">
                  <a:moveTo>
                    <a:pt x="0" y="0"/>
                  </a:moveTo>
                  <a:lnTo>
                    <a:pt x="1" y="0"/>
                  </a:lnTo>
                  <a:lnTo>
                    <a:pt x="113" y="12"/>
                  </a:lnTo>
                  <a:lnTo>
                    <a:pt x="113" y="13"/>
                  </a:lnTo>
                  <a:lnTo>
                    <a:pt x="110" y="13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6" name="Freeform 18"/>
            <p:cNvSpPr>
              <a:spLocks/>
            </p:cNvSpPr>
            <p:nvPr/>
          </p:nvSpPr>
          <p:spPr bwMode="auto">
            <a:xfrm>
              <a:off x="4796204" y="2310987"/>
              <a:ext cx="158871" cy="62105"/>
            </a:xfrm>
            <a:custGeom>
              <a:avLst/>
              <a:gdLst>
                <a:gd name="T0" fmla="*/ 0 w 110"/>
                <a:gd name="T1" fmla="*/ 0 h 43"/>
                <a:gd name="T2" fmla="*/ 3 w 110"/>
                <a:gd name="T3" fmla="*/ 0 h 43"/>
                <a:gd name="T4" fmla="*/ 110 w 110"/>
                <a:gd name="T5" fmla="*/ 42 h 43"/>
                <a:gd name="T6" fmla="*/ 110 w 110"/>
                <a:gd name="T7" fmla="*/ 43 h 43"/>
                <a:gd name="T8" fmla="*/ 109 w 110"/>
                <a:gd name="T9" fmla="*/ 43 h 43"/>
                <a:gd name="T10" fmla="*/ 0 w 110"/>
                <a:gd name="T11" fmla="*/ 1 h 43"/>
                <a:gd name="T12" fmla="*/ 0 w 110"/>
                <a:gd name="T1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0" h="43">
                  <a:moveTo>
                    <a:pt x="0" y="0"/>
                  </a:moveTo>
                  <a:lnTo>
                    <a:pt x="3" y="0"/>
                  </a:lnTo>
                  <a:lnTo>
                    <a:pt x="110" y="42"/>
                  </a:lnTo>
                  <a:lnTo>
                    <a:pt x="110" y="43"/>
                  </a:lnTo>
                  <a:lnTo>
                    <a:pt x="109" y="43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7" name="Freeform 19"/>
            <p:cNvSpPr>
              <a:spLocks/>
            </p:cNvSpPr>
            <p:nvPr/>
          </p:nvSpPr>
          <p:spPr bwMode="auto">
            <a:xfrm>
              <a:off x="4953630" y="2371647"/>
              <a:ext cx="154539" cy="79436"/>
            </a:xfrm>
            <a:custGeom>
              <a:avLst/>
              <a:gdLst>
                <a:gd name="T0" fmla="*/ 0 w 107"/>
                <a:gd name="T1" fmla="*/ 0 h 55"/>
                <a:gd name="T2" fmla="*/ 1 w 107"/>
                <a:gd name="T3" fmla="*/ 0 h 55"/>
                <a:gd name="T4" fmla="*/ 107 w 107"/>
                <a:gd name="T5" fmla="*/ 54 h 55"/>
                <a:gd name="T6" fmla="*/ 107 w 107"/>
                <a:gd name="T7" fmla="*/ 55 h 55"/>
                <a:gd name="T8" fmla="*/ 106 w 107"/>
                <a:gd name="T9" fmla="*/ 55 h 55"/>
                <a:gd name="T10" fmla="*/ 0 w 107"/>
                <a:gd name="T11" fmla="*/ 1 h 55"/>
                <a:gd name="T12" fmla="*/ 0 w 107"/>
                <a:gd name="T13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7" h="55">
                  <a:moveTo>
                    <a:pt x="0" y="0"/>
                  </a:moveTo>
                  <a:lnTo>
                    <a:pt x="1" y="0"/>
                  </a:lnTo>
                  <a:lnTo>
                    <a:pt x="107" y="54"/>
                  </a:lnTo>
                  <a:lnTo>
                    <a:pt x="107" y="55"/>
                  </a:lnTo>
                  <a:lnTo>
                    <a:pt x="106" y="55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8" name="Freeform 20"/>
            <p:cNvSpPr>
              <a:spLocks/>
            </p:cNvSpPr>
            <p:nvPr/>
          </p:nvSpPr>
          <p:spPr bwMode="auto">
            <a:xfrm>
              <a:off x="5106725" y="2449638"/>
              <a:ext cx="202200" cy="116988"/>
            </a:xfrm>
            <a:custGeom>
              <a:avLst/>
              <a:gdLst>
                <a:gd name="T0" fmla="*/ 0 w 140"/>
                <a:gd name="T1" fmla="*/ 0 h 81"/>
                <a:gd name="T2" fmla="*/ 1 w 140"/>
                <a:gd name="T3" fmla="*/ 0 h 81"/>
                <a:gd name="T4" fmla="*/ 140 w 140"/>
                <a:gd name="T5" fmla="*/ 79 h 81"/>
                <a:gd name="T6" fmla="*/ 140 w 140"/>
                <a:gd name="T7" fmla="*/ 81 h 81"/>
                <a:gd name="T8" fmla="*/ 140 w 140"/>
                <a:gd name="T9" fmla="*/ 81 h 81"/>
                <a:gd name="T10" fmla="*/ 0 w 140"/>
                <a:gd name="T11" fmla="*/ 1 h 81"/>
                <a:gd name="T12" fmla="*/ 0 w 140"/>
                <a:gd name="T13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0" h="81">
                  <a:moveTo>
                    <a:pt x="0" y="0"/>
                  </a:moveTo>
                  <a:lnTo>
                    <a:pt x="1" y="0"/>
                  </a:lnTo>
                  <a:lnTo>
                    <a:pt x="140" y="79"/>
                  </a:lnTo>
                  <a:lnTo>
                    <a:pt x="140" y="81"/>
                  </a:lnTo>
                  <a:lnTo>
                    <a:pt x="140" y="81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9" name="Freeform 21"/>
            <p:cNvSpPr>
              <a:spLocks/>
            </p:cNvSpPr>
            <p:nvPr/>
          </p:nvSpPr>
          <p:spPr bwMode="auto">
            <a:xfrm>
              <a:off x="5308925" y="2563737"/>
              <a:ext cx="192090" cy="140096"/>
            </a:xfrm>
            <a:custGeom>
              <a:avLst/>
              <a:gdLst>
                <a:gd name="T0" fmla="*/ 0 w 133"/>
                <a:gd name="T1" fmla="*/ 0 h 97"/>
                <a:gd name="T2" fmla="*/ 0 w 133"/>
                <a:gd name="T3" fmla="*/ 0 h 97"/>
                <a:gd name="T4" fmla="*/ 133 w 133"/>
                <a:gd name="T5" fmla="*/ 96 h 97"/>
                <a:gd name="T6" fmla="*/ 133 w 133"/>
                <a:gd name="T7" fmla="*/ 97 h 97"/>
                <a:gd name="T8" fmla="*/ 132 w 133"/>
                <a:gd name="T9" fmla="*/ 97 h 97"/>
                <a:gd name="T10" fmla="*/ 0 w 133"/>
                <a:gd name="T11" fmla="*/ 2 h 97"/>
                <a:gd name="T12" fmla="*/ 0 w 133"/>
                <a:gd name="T13" fmla="*/ 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3" h="97">
                  <a:moveTo>
                    <a:pt x="0" y="0"/>
                  </a:moveTo>
                  <a:lnTo>
                    <a:pt x="0" y="0"/>
                  </a:lnTo>
                  <a:lnTo>
                    <a:pt x="133" y="96"/>
                  </a:lnTo>
                  <a:lnTo>
                    <a:pt x="133" y="97"/>
                  </a:lnTo>
                  <a:lnTo>
                    <a:pt x="132" y="97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0" name="Freeform 22"/>
            <p:cNvSpPr>
              <a:spLocks/>
            </p:cNvSpPr>
            <p:nvPr/>
          </p:nvSpPr>
          <p:spPr bwMode="auto">
            <a:xfrm>
              <a:off x="5492349" y="2609954"/>
              <a:ext cx="8666" cy="93879"/>
            </a:xfrm>
            <a:custGeom>
              <a:avLst/>
              <a:gdLst>
                <a:gd name="T0" fmla="*/ 0 w 6"/>
                <a:gd name="T1" fmla="*/ 0 h 65"/>
                <a:gd name="T2" fmla="*/ 1 w 6"/>
                <a:gd name="T3" fmla="*/ 0 h 65"/>
                <a:gd name="T4" fmla="*/ 6 w 6"/>
                <a:gd name="T5" fmla="*/ 64 h 65"/>
                <a:gd name="T6" fmla="*/ 6 w 6"/>
                <a:gd name="T7" fmla="*/ 65 h 65"/>
                <a:gd name="T8" fmla="*/ 5 w 6"/>
                <a:gd name="T9" fmla="*/ 65 h 65"/>
                <a:gd name="T10" fmla="*/ 0 w 6"/>
                <a:gd name="T11" fmla="*/ 2 h 65"/>
                <a:gd name="T12" fmla="*/ 0 w 6"/>
                <a:gd name="T13" fmla="*/ 0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65">
                  <a:moveTo>
                    <a:pt x="0" y="0"/>
                  </a:moveTo>
                  <a:lnTo>
                    <a:pt x="1" y="0"/>
                  </a:lnTo>
                  <a:lnTo>
                    <a:pt x="6" y="64"/>
                  </a:lnTo>
                  <a:lnTo>
                    <a:pt x="6" y="65"/>
                  </a:lnTo>
                  <a:lnTo>
                    <a:pt x="5" y="65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4" name="Freeform 23"/>
            <p:cNvSpPr>
              <a:spLocks/>
            </p:cNvSpPr>
            <p:nvPr/>
          </p:nvSpPr>
          <p:spPr bwMode="auto">
            <a:xfrm>
              <a:off x="5368141" y="2526185"/>
              <a:ext cx="125653" cy="86657"/>
            </a:xfrm>
            <a:custGeom>
              <a:avLst/>
              <a:gdLst>
                <a:gd name="T0" fmla="*/ 0 w 87"/>
                <a:gd name="T1" fmla="*/ 0 h 60"/>
                <a:gd name="T2" fmla="*/ 3 w 87"/>
                <a:gd name="T3" fmla="*/ 0 h 60"/>
                <a:gd name="T4" fmla="*/ 87 w 87"/>
                <a:gd name="T5" fmla="*/ 58 h 60"/>
                <a:gd name="T6" fmla="*/ 87 w 87"/>
                <a:gd name="T7" fmla="*/ 60 h 60"/>
                <a:gd name="T8" fmla="*/ 86 w 87"/>
                <a:gd name="T9" fmla="*/ 60 h 60"/>
                <a:gd name="T10" fmla="*/ 0 w 87"/>
                <a:gd name="T11" fmla="*/ 2 h 60"/>
                <a:gd name="T12" fmla="*/ 0 w 87"/>
                <a:gd name="T13" fmla="*/ 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7" h="60">
                  <a:moveTo>
                    <a:pt x="0" y="0"/>
                  </a:moveTo>
                  <a:lnTo>
                    <a:pt x="3" y="0"/>
                  </a:lnTo>
                  <a:lnTo>
                    <a:pt x="87" y="58"/>
                  </a:lnTo>
                  <a:lnTo>
                    <a:pt x="87" y="60"/>
                  </a:lnTo>
                  <a:lnTo>
                    <a:pt x="86" y="60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9" name="Freeform 24"/>
            <p:cNvSpPr>
              <a:spLocks/>
            </p:cNvSpPr>
            <p:nvPr/>
          </p:nvSpPr>
          <p:spPr bwMode="auto">
            <a:xfrm>
              <a:off x="5207825" y="2396199"/>
              <a:ext cx="164649" cy="132874"/>
            </a:xfrm>
            <a:custGeom>
              <a:avLst/>
              <a:gdLst>
                <a:gd name="T0" fmla="*/ 0 w 114"/>
                <a:gd name="T1" fmla="*/ 0 h 92"/>
                <a:gd name="T2" fmla="*/ 1 w 114"/>
                <a:gd name="T3" fmla="*/ 0 h 92"/>
                <a:gd name="T4" fmla="*/ 114 w 114"/>
                <a:gd name="T5" fmla="*/ 90 h 92"/>
                <a:gd name="T6" fmla="*/ 114 w 114"/>
                <a:gd name="T7" fmla="*/ 92 h 92"/>
                <a:gd name="T8" fmla="*/ 111 w 114"/>
                <a:gd name="T9" fmla="*/ 92 h 92"/>
                <a:gd name="T10" fmla="*/ 0 w 114"/>
                <a:gd name="T11" fmla="*/ 0 h 92"/>
                <a:gd name="T12" fmla="*/ 0 w 114"/>
                <a:gd name="T13" fmla="*/ 0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4" h="92">
                  <a:moveTo>
                    <a:pt x="0" y="0"/>
                  </a:moveTo>
                  <a:lnTo>
                    <a:pt x="1" y="0"/>
                  </a:lnTo>
                  <a:lnTo>
                    <a:pt x="114" y="90"/>
                  </a:lnTo>
                  <a:lnTo>
                    <a:pt x="114" y="92"/>
                  </a:lnTo>
                  <a:lnTo>
                    <a:pt x="111" y="9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0" name="Freeform 25"/>
            <p:cNvSpPr>
              <a:spLocks/>
            </p:cNvSpPr>
            <p:nvPr/>
          </p:nvSpPr>
          <p:spPr bwMode="auto">
            <a:xfrm>
              <a:off x="5046065" y="2287878"/>
              <a:ext cx="163205" cy="108322"/>
            </a:xfrm>
            <a:custGeom>
              <a:avLst/>
              <a:gdLst>
                <a:gd name="T0" fmla="*/ 0 w 113"/>
                <a:gd name="T1" fmla="*/ 0 h 75"/>
                <a:gd name="T2" fmla="*/ 1 w 113"/>
                <a:gd name="T3" fmla="*/ 0 h 75"/>
                <a:gd name="T4" fmla="*/ 113 w 113"/>
                <a:gd name="T5" fmla="*/ 75 h 75"/>
                <a:gd name="T6" fmla="*/ 113 w 113"/>
                <a:gd name="T7" fmla="*/ 75 h 75"/>
                <a:gd name="T8" fmla="*/ 112 w 113"/>
                <a:gd name="T9" fmla="*/ 75 h 75"/>
                <a:gd name="T10" fmla="*/ 0 w 113"/>
                <a:gd name="T11" fmla="*/ 0 h 75"/>
                <a:gd name="T12" fmla="*/ 0 w 113"/>
                <a:gd name="T13" fmla="*/ 0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3" h="75">
                  <a:moveTo>
                    <a:pt x="0" y="0"/>
                  </a:moveTo>
                  <a:lnTo>
                    <a:pt x="1" y="0"/>
                  </a:lnTo>
                  <a:lnTo>
                    <a:pt x="113" y="75"/>
                  </a:lnTo>
                  <a:lnTo>
                    <a:pt x="113" y="75"/>
                  </a:lnTo>
                  <a:lnTo>
                    <a:pt x="112" y="7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1" name="Freeform 26"/>
            <p:cNvSpPr>
              <a:spLocks/>
            </p:cNvSpPr>
            <p:nvPr/>
          </p:nvSpPr>
          <p:spPr bwMode="auto">
            <a:xfrm>
              <a:off x="4907413" y="2199776"/>
              <a:ext cx="140096" cy="88102"/>
            </a:xfrm>
            <a:custGeom>
              <a:avLst/>
              <a:gdLst>
                <a:gd name="T0" fmla="*/ 0 w 97"/>
                <a:gd name="T1" fmla="*/ 0 h 61"/>
                <a:gd name="T2" fmla="*/ 1 w 97"/>
                <a:gd name="T3" fmla="*/ 0 h 61"/>
                <a:gd name="T4" fmla="*/ 97 w 97"/>
                <a:gd name="T5" fmla="*/ 61 h 61"/>
                <a:gd name="T6" fmla="*/ 97 w 97"/>
                <a:gd name="T7" fmla="*/ 61 h 61"/>
                <a:gd name="T8" fmla="*/ 96 w 97"/>
                <a:gd name="T9" fmla="*/ 61 h 61"/>
                <a:gd name="T10" fmla="*/ 0 w 97"/>
                <a:gd name="T11" fmla="*/ 3 h 61"/>
                <a:gd name="T12" fmla="*/ 0 w 97"/>
                <a:gd name="T13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7" h="61">
                  <a:moveTo>
                    <a:pt x="0" y="0"/>
                  </a:moveTo>
                  <a:lnTo>
                    <a:pt x="1" y="0"/>
                  </a:lnTo>
                  <a:lnTo>
                    <a:pt x="97" y="61"/>
                  </a:lnTo>
                  <a:lnTo>
                    <a:pt x="97" y="61"/>
                  </a:lnTo>
                  <a:lnTo>
                    <a:pt x="96" y="61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2" name="Freeform 27"/>
            <p:cNvSpPr>
              <a:spLocks/>
            </p:cNvSpPr>
            <p:nvPr/>
          </p:nvSpPr>
          <p:spPr bwMode="auto">
            <a:xfrm>
              <a:off x="4783205" y="2139116"/>
              <a:ext cx="125653" cy="64993"/>
            </a:xfrm>
            <a:custGeom>
              <a:avLst/>
              <a:gdLst>
                <a:gd name="T0" fmla="*/ 0 w 87"/>
                <a:gd name="T1" fmla="*/ 0 h 45"/>
                <a:gd name="T2" fmla="*/ 2 w 87"/>
                <a:gd name="T3" fmla="*/ 0 h 45"/>
                <a:gd name="T4" fmla="*/ 87 w 87"/>
                <a:gd name="T5" fmla="*/ 42 h 45"/>
                <a:gd name="T6" fmla="*/ 87 w 87"/>
                <a:gd name="T7" fmla="*/ 45 h 45"/>
                <a:gd name="T8" fmla="*/ 86 w 87"/>
                <a:gd name="T9" fmla="*/ 45 h 45"/>
                <a:gd name="T10" fmla="*/ 0 w 87"/>
                <a:gd name="T11" fmla="*/ 1 h 45"/>
                <a:gd name="T12" fmla="*/ 0 w 87"/>
                <a:gd name="T13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7" h="45">
                  <a:moveTo>
                    <a:pt x="0" y="0"/>
                  </a:moveTo>
                  <a:lnTo>
                    <a:pt x="2" y="0"/>
                  </a:lnTo>
                  <a:lnTo>
                    <a:pt x="87" y="42"/>
                  </a:lnTo>
                  <a:lnTo>
                    <a:pt x="87" y="45"/>
                  </a:lnTo>
                  <a:lnTo>
                    <a:pt x="86" y="45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3" name="Freeform 28"/>
            <p:cNvSpPr>
              <a:spLocks/>
            </p:cNvSpPr>
            <p:nvPr/>
          </p:nvSpPr>
          <p:spPr bwMode="auto">
            <a:xfrm>
              <a:off x="4683549" y="2108787"/>
              <a:ext cx="102545" cy="31774"/>
            </a:xfrm>
            <a:custGeom>
              <a:avLst/>
              <a:gdLst>
                <a:gd name="T0" fmla="*/ 0 w 71"/>
                <a:gd name="T1" fmla="*/ 0 h 22"/>
                <a:gd name="T2" fmla="*/ 1 w 71"/>
                <a:gd name="T3" fmla="*/ 0 h 22"/>
                <a:gd name="T4" fmla="*/ 71 w 71"/>
                <a:gd name="T5" fmla="*/ 21 h 22"/>
                <a:gd name="T6" fmla="*/ 71 w 71"/>
                <a:gd name="T7" fmla="*/ 22 h 22"/>
                <a:gd name="T8" fmla="*/ 69 w 71"/>
                <a:gd name="T9" fmla="*/ 22 h 22"/>
                <a:gd name="T10" fmla="*/ 0 w 71"/>
                <a:gd name="T11" fmla="*/ 0 h 22"/>
                <a:gd name="T12" fmla="*/ 0 w 71"/>
                <a:gd name="T13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1" h="22">
                  <a:moveTo>
                    <a:pt x="0" y="0"/>
                  </a:moveTo>
                  <a:lnTo>
                    <a:pt x="1" y="0"/>
                  </a:lnTo>
                  <a:lnTo>
                    <a:pt x="71" y="21"/>
                  </a:lnTo>
                  <a:lnTo>
                    <a:pt x="71" y="22"/>
                  </a:lnTo>
                  <a:lnTo>
                    <a:pt x="69" y="2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4" name="Freeform 29"/>
            <p:cNvSpPr>
              <a:spLocks/>
            </p:cNvSpPr>
            <p:nvPr/>
          </p:nvSpPr>
          <p:spPr bwMode="auto">
            <a:xfrm>
              <a:off x="4582449" y="2071235"/>
              <a:ext cx="102545" cy="37551"/>
            </a:xfrm>
            <a:custGeom>
              <a:avLst/>
              <a:gdLst>
                <a:gd name="T0" fmla="*/ 0 w 71"/>
                <a:gd name="T1" fmla="*/ 0 h 26"/>
                <a:gd name="T2" fmla="*/ 1 w 71"/>
                <a:gd name="T3" fmla="*/ 0 h 26"/>
                <a:gd name="T4" fmla="*/ 71 w 71"/>
                <a:gd name="T5" fmla="*/ 26 h 26"/>
                <a:gd name="T6" fmla="*/ 71 w 71"/>
                <a:gd name="T7" fmla="*/ 26 h 26"/>
                <a:gd name="T8" fmla="*/ 70 w 71"/>
                <a:gd name="T9" fmla="*/ 26 h 26"/>
                <a:gd name="T10" fmla="*/ 0 w 71"/>
                <a:gd name="T11" fmla="*/ 0 h 26"/>
                <a:gd name="T12" fmla="*/ 0 w 71"/>
                <a:gd name="T13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1" h="26">
                  <a:moveTo>
                    <a:pt x="0" y="0"/>
                  </a:moveTo>
                  <a:lnTo>
                    <a:pt x="1" y="0"/>
                  </a:lnTo>
                  <a:lnTo>
                    <a:pt x="71" y="26"/>
                  </a:lnTo>
                  <a:lnTo>
                    <a:pt x="71" y="26"/>
                  </a:lnTo>
                  <a:lnTo>
                    <a:pt x="70" y="2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5" name="Freeform 30"/>
            <p:cNvSpPr>
              <a:spLocks/>
            </p:cNvSpPr>
            <p:nvPr/>
          </p:nvSpPr>
          <p:spPr bwMode="auto">
            <a:xfrm>
              <a:off x="4474127" y="2061125"/>
              <a:ext cx="109766" cy="10110"/>
            </a:xfrm>
            <a:custGeom>
              <a:avLst/>
              <a:gdLst>
                <a:gd name="T0" fmla="*/ 0 w 76"/>
                <a:gd name="T1" fmla="*/ 0 h 7"/>
                <a:gd name="T2" fmla="*/ 1 w 76"/>
                <a:gd name="T3" fmla="*/ 0 h 7"/>
                <a:gd name="T4" fmla="*/ 76 w 76"/>
                <a:gd name="T5" fmla="*/ 7 h 7"/>
                <a:gd name="T6" fmla="*/ 76 w 76"/>
                <a:gd name="T7" fmla="*/ 7 h 7"/>
                <a:gd name="T8" fmla="*/ 75 w 76"/>
                <a:gd name="T9" fmla="*/ 7 h 7"/>
                <a:gd name="T10" fmla="*/ 0 w 76"/>
                <a:gd name="T11" fmla="*/ 3 h 7"/>
                <a:gd name="T12" fmla="*/ 0 w 76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6" h="7">
                  <a:moveTo>
                    <a:pt x="0" y="0"/>
                  </a:moveTo>
                  <a:lnTo>
                    <a:pt x="1" y="0"/>
                  </a:lnTo>
                  <a:lnTo>
                    <a:pt x="76" y="7"/>
                  </a:lnTo>
                  <a:lnTo>
                    <a:pt x="76" y="7"/>
                  </a:lnTo>
                  <a:lnTo>
                    <a:pt x="75" y="7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6" name="Freeform 31"/>
            <p:cNvSpPr>
              <a:spLocks/>
            </p:cNvSpPr>
            <p:nvPr/>
          </p:nvSpPr>
          <p:spPr bwMode="auto">
            <a:xfrm>
              <a:off x="4367250" y="2061125"/>
              <a:ext cx="108322" cy="20220"/>
            </a:xfrm>
            <a:custGeom>
              <a:avLst/>
              <a:gdLst>
                <a:gd name="T0" fmla="*/ 74 w 75"/>
                <a:gd name="T1" fmla="*/ 0 h 14"/>
                <a:gd name="T2" fmla="*/ 75 w 75"/>
                <a:gd name="T3" fmla="*/ 0 h 14"/>
                <a:gd name="T4" fmla="*/ 75 w 75"/>
                <a:gd name="T5" fmla="*/ 3 h 14"/>
                <a:gd name="T6" fmla="*/ 1 w 75"/>
                <a:gd name="T7" fmla="*/ 14 h 14"/>
                <a:gd name="T8" fmla="*/ 0 w 75"/>
                <a:gd name="T9" fmla="*/ 14 h 14"/>
                <a:gd name="T10" fmla="*/ 0 w 75"/>
                <a:gd name="T11" fmla="*/ 13 h 14"/>
                <a:gd name="T12" fmla="*/ 74 w 75"/>
                <a:gd name="T13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5" h="14">
                  <a:moveTo>
                    <a:pt x="74" y="0"/>
                  </a:moveTo>
                  <a:lnTo>
                    <a:pt x="75" y="0"/>
                  </a:lnTo>
                  <a:lnTo>
                    <a:pt x="75" y="3"/>
                  </a:lnTo>
                  <a:lnTo>
                    <a:pt x="1" y="14"/>
                  </a:lnTo>
                  <a:lnTo>
                    <a:pt x="0" y="14"/>
                  </a:lnTo>
                  <a:lnTo>
                    <a:pt x="0" y="13"/>
                  </a:lnTo>
                  <a:lnTo>
                    <a:pt x="74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7" name="Freeform 32"/>
            <p:cNvSpPr>
              <a:spLocks/>
            </p:cNvSpPr>
            <p:nvPr/>
          </p:nvSpPr>
          <p:spPr bwMode="auto">
            <a:xfrm>
              <a:off x="4287815" y="2079901"/>
              <a:ext cx="80880" cy="28886"/>
            </a:xfrm>
            <a:custGeom>
              <a:avLst/>
              <a:gdLst>
                <a:gd name="T0" fmla="*/ 55 w 56"/>
                <a:gd name="T1" fmla="*/ 0 h 20"/>
                <a:gd name="T2" fmla="*/ 56 w 56"/>
                <a:gd name="T3" fmla="*/ 0 h 20"/>
                <a:gd name="T4" fmla="*/ 56 w 56"/>
                <a:gd name="T5" fmla="*/ 1 h 20"/>
                <a:gd name="T6" fmla="*/ 2 w 56"/>
                <a:gd name="T7" fmla="*/ 20 h 20"/>
                <a:gd name="T8" fmla="*/ 0 w 56"/>
                <a:gd name="T9" fmla="*/ 20 h 20"/>
                <a:gd name="T10" fmla="*/ 0 w 56"/>
                <a:gd name="T11" fmla="*/ 20 h 20"/>
                <a:gd name="T12" fmla="*/ 55 w 56"/>
                <a:gd name="T13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6" h="20">
                  <a:moveTo>
                    <a:pt x="55" y="0"/>
                  </a:moveTo>
                  <a:lnTo>
                    <a:pt x="56" y="0"/>
                  </a:lnTo>
                  <a:lnTo>
                    <a:pt x="56" y="1"/>
                  </a:lnTo>
                  <a:lnTo>
                    <a:pt x="2" y="20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55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8" name="Freeform 33"/>
            <p:cNvSpPr>
              <a:spLocks/>
            </p:cNvSpPr>
            <p:nvPr/>
          </p:nvSpPr>
          <p:spPr bwMode="auto">
            <a:xfrm>
              <a:off x="4204046" y="2108787"/>
              <a:ext cx="86657" cy="49106"/>
            </a:xfrm>
            <a:custGeom>
              <a:avLst/>
              <a:gdLst>
                <a:gd name="T0" fmla="*/ 58 w 60"/>
                <a:gd name="T1" fmla="*/ 0 h 34"/>
                <a:gd name="T2" fmla="*/ 60 w 60"/>
                <a:gd name="T3" fmla="*/ 0 h 34"/>
                <a:gd name="T4" fmla="*/ 60 w 60"/>
                <a:gd name="T5" fmla="*/ 0 h 34"/>
                <a:gd name="T6" fmla="*/ 0 w 60"/>
                <a:gd name="T7" fmla="*/ 34 h 34"/>
                <a:gd name="T8" fmla="*/ 0 w 60"/>
                <a:gd name="T9" fmla="*/ 34 h 34"/>
                <a:gd name="T10" fmla="*/ 0 w 60"/>
                <a:gd name="T11" fmla="*/ 31 h 34"/>
                <a:gd name="T12" fmla="*/ 58 w 60"/>
                <a:gd name="T13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0" h="34">
                  <a:moveTo>
                    <a:pt x="58" y="0"/>
                  </a:moveTo>
                  <a:lnTo>
                    <a:pt x="60" y="0"/>
                  </a:lnTo>
                  <a:lnTo>
                    <a:pt x="60" y="0"/>
                  </a:lnTo>
                  <a:lnTo>
                    <a:pt x="0" y="34"/>
                  </a:lnTo>
                  <a:lnTo>
                    <a:pt x="0" y="34"/>
                  </a:lnTo>
                  <a:lnTo>
                    <a:pt x="0" y="31"/>
                  </a:lnTo>
                  <a:lnTo>
                    <a:pt x="58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9" name="Freeform 34"/>
            <p:cNvSpPr>
              <a:spLocks/>
            </p:cNvSpPr>
            <p:nvPr/>
          </p:nvSpPr>
          <p:spPr bwMode="auto">
            <a:xfrm>
              <a:off x="4149164" y="2153559"/>
              <a:ext cx="54883" cy="27442"/>
            </a:xfrm>
            <a:custGeom>
              <a:avLst/>
              <a:gdLst>
                <a:gd name="T0" fmla="*/ 38 w 38"/>
                <a:gd name="T1" fmla="*/ 0 h 19"/>
                <a:gd name="T2" fmla="*/ 38 w 38"/>
                <a:gd name="T3" fmla="*/ 0 h 19"/>
                <a:gd name="T4" fmla="*/ 38 w 38"/>
                <a:gd name="T5" fmla="*/ 3 h 19"/>
                <a:gd name="T6" fmla="*/ 1 w 38"/>
                <a:gd name="T7" fmla="*/ 19 h 19"/>
                <a:gd name="T8" fmla="*/ 0 w 38"/>
                <a:gd name="T9" fmla="*/ 19 h 19"/>
                <a:gd name="T10" fmla="*/ 0 w 38"/>
                <a:gd name="T11" fmla="*/ 17 h 19"/>
                <a:gd name="T12" fmla="*/ 38 w 38"/>
                <a:gd name="T13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" h="19">
                  <a:moveTo>
                    <a:pt x="38" y="0"/>
                  </a:moveTo>
                  <a:lnTo>
                    <a:pt x="38" y="0"/>
                  </a:lnTo>
                  <a:lnTo>
                    <a:pt x="38" y="3"/>
                  </a:lnTo>
                  <a:lnTo>
                    <a:pt x="1" y="19"/>
                  </a:lnTo>
                  <a:lnTo>
                    <a:pt x="0" y="19"/>
                  </a:lnTo>
                  <a:lnTo>
                    <a:pt x="0" y="17"/>
                  </a:lnTo>
                  <a:lnTo>
                    <a:pt x="38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0" name="Freeform 35"/>
            <p:cNvSpPr>
              <a:spLocks/>
            </p:cNvSpPr>
            <p:nvPr/>
          </p:nvSpPr>
          <p:spPr bwMode="auto">
            <a:xfrm>
              <a:off x="1887412" y="4309879"/>
              <a:ext cx="31774" cy="124209"/>
            </a:xfrm>
            <a:custGeom>
              <a:avLst/>
              <a:gdLst>
                <a:gd name="T0" fmla="*/ 20 w 22"/>
                <a:gd name="T1" fmla="*/ 0 h 86"/>
                <a:gd name="T2" fmla="*/ 22 w 22"/>
                <a:gd name="T3" fmla="*/ 0 h 86"/>
                <a:gd name="T4" fmla="*/ 22 w 22"/>
                <a:gd name="T5" fmla="*/ 2 h 86"/>
                <a:gd name="T6" fmla="*/ 2 w 22"/>
                <a:gd name="T7" fmla="*/ 86 h 86"/>
                <a:gd name="T8" fmla="*/ 0 w 22"/>
                <a:gd name="T9" fmla="*/ 86 h 86"/>
                <a:gd name="T10" fmla="*/ 0 w 22"/>
                <a:gd name="T11" fmla="*/ 83 h 86"/>
                <a:gd name="T12" fmla="*/ 20 w 22"/>
                <a:gd name="T13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" h="86">
                  <a:moveTo>
                    <a:pt x="20" y="0"/>
                  </a:moveTo>
                  <a:lnTo>
                    <a:pt x="22" y="0"/>
                  </a:lnTo>
                  <a:lnTo>
                    <a:pt x="22" y="2"/>
                  </a:lnTo>
                  <a:lnTo>
                    <a:pt x="2" y="86"/>
                  </a:lnTo>
                  <a:lnTo>
                    <a:pt x="0" y="86"/>
                  </a:lnTo>
                  <a:lnTo>
                    <a:pt x="0" y="83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1" name="Freeform 36"/>
            <p:cNvSpPr>
              <a:spLocks/>
            </p:cNvSpPr>
            <p:nvPr/>
          </p:nvSpPr>
          <p:spPr bwMode="auto">
            <a:xfrm>
              <a:off x="1933629" y="4234776"/>
              <a:ext cx="8666" cy="24553"/>
            </a:xfrm>
            <a:custGeom>
              <a:avLst/>
              <a:gdLst>
                <a:gd name="T0" fmla="*/ 5 w 6"/>
                <a:gd name="T1" fmla="*/ 0 h 17"/>
                <a:gd name="T2" fmla="*/ 6 w 6"/>
                <a:gd name="T3" fmla="*/ 0 h 17"/>
                <a:gd name="T4" fmla="*/ 6 w 6"/>
                <a:gd name="T5" fmla="*/ 2 h 17"/>
                <a:gd name="T6" fmla="*/ 2 w 6"/>
                <a:gd name="T7" fmla="*/ 17 h 17"/>
                <a:gd name="T8" fmla="*/ 0 w 6"/>
                <a:gd name="T9" fmla="*/ 17 h 17"/>
                <a:gd name="T10" fmla="*/ 0 w 6"/>
                <a:gd name="T11" fmla="*/ 14 h 17"/>
                <a:gd name="T12" fmla="*/ 5 w 6"/>
                <a:gd name="T13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17">
                  <a:moveTo>
                    <a:pt x="5" y="0"/>
                  </a:moveTo>
                  <a:lnTo>
                    <a:pt x="6" y="0"/>
                  </a:lnTo>
                  <a:lnTo>
                    <a:pt x="6" y="2"/>
                  </a:lnTo>
                  <a:lnTo>
                    <a:pt x="2" y="17"/>
                  </a:lnTo>
                  <a:lnTo>
                    <a:pt x="0" y="17"/>
                  </a:lnTo>
                  <a:lnTo>
                    <a:pt x="0" y="14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2" name="Freeform 37"/>
            <p:cNvSpPr>
              <a:spLocks/>
            </p:cNvSpPr>
            <p:nvPr/>
          </p:nvSpPr>
          <p:spPr bwMode="auto">
            <a:xfrm>
              <a:off x="1958182" y="4091791"/>
              <a:ext cx="36108" cy="96768"/>
            </a:xfrm>
            <a:custGeom>
              <a:avLst/>
              <a:gdLst>
                <a:gd name="T0" fmla="*/ 23 w 25"/>
                <a:gd name="T1" fmla="*/ 0 h 67"/>
                <a:gd name="T2" fmla="*/ 25 w 25"/>
                <a:gd name="T3" fmla="*/ 0 h 67"/>
                <a:gd name="T4" fmla="*/ 25 w 25"/>
                <a:gd name="T5" fmla="*/ 3 h 67"/>
                <a:gd name="T6" fmla="*/ 3 w 25"/>
                <a:gd name="T7" fmla="*/ 67 h 67"/>
                <a:gd name="T8" fmla="*/ 0 w 25"/>
                <a:gd name="T9" fmla="*/ 67 h 67"/>
                <a:gd name="T10" fmla="*/ 0 w 25"/>
                <a:gd name="T11" fmla="*/ 64 h 67"/>
                <a:gd name="T12" fmla="*/ 23 w 25"/>
                <a:gd name="T13" fmla="*/ 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" h="67">
                  <a:moveTo>
                    <a:pt x="23" y="0"/>
                  </a:moveTo>
                  <a:lnTo>
                    <a:pt x="25" y="0"/>
                  </a:lnTo>
                  <a:lnTo>
                    <a:pt x="25" y="3"/>
                  </a:lnTo>
                  <a:lnTo>
                    <a:pt x="3" y="67"/>
                  </a:lnTo>
                  <a:lnTo>
                    <a:pt x="0" y="67"/>
                  </a:lnTo>
                  <a:lnTo>
                    <a:pt x="0" y="64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3" name="Freeform 38"/>
            <p:cNvSpPr>
              <a:spLocks/>
            </p:cNvSpPr>
            <p:nvPr/>
          </p:nvSpPr>
          <p:spPr bwMode="auto">
            <a:xfrm>
              <a:off x="1991401" y="4062906"/>
              <a:ext cx="15888" cy="33219"/>
            </a:xfrm>
            <a:custGeom>
              <a:avLst/>
              <a:gdLst>
                <a:gd name="T0" fmla="*/ 8 w 11"/>
                <a:gd name="T1" fmla="*/ 0 h 23"/>
                <a:gd name="T2" fmla="*/ 11 w 11"/>
                <a:gd name="T3" fmla="*/ 0 h 23"/>
                <a:gd name="T4" fmla="*/ 11 w 11"/>
                <a:gd name="T5" fmla="*/ 2 h 23"/>
                <a:gd name="T6" fmla="*/ 2 w 11"/>
                <a:gd name="T7" fmla="*/ 23 h 23"/>
                <a:gd name="T8" fmla="*/ 0 w 11"/>
                <a:gd name="T9" fmla="*/ 23 h 23"/>
                <a:gd name="T10" fmla="*/ 0 w 11"/>
                <a:gd name="T11" fmla="*/ 20 h 23"/>
                <a:gd name="T12" fmla="*/ 8 w 11"/>
                <a:gd name="T13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23">
                  <a:moveTo>
                    <a:pt x="8" y="0"/>
                  </a:moveTo>
                  <a:lnTo>
                    <a:pt x="11" y="0"/>
                  </a:lnTo>
                  <a:lnTo>
                    <a:pt x="11" y="2"/>
                  </a:lnTo>
                  <a:lnTo>
                    <a:pt x="2" y="23"/>
                  </a:lnTo>
                  <a:lnTo>
                    <a:pt x="0" y="23"/>
                  </a:lnTo>
                  <a:lnTo>
                    <a:pt x="0" y="20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4" name="Freeform 39"/>
            <p:cNvSpPr>
              <a:spLocks/>
            </p:cNvSpPr>
            <p:nvPr/>
          </p:nvSpPr>
          <p:spPr bwMode="auto">
            <a:xfrm>
              <a:off x="2027507" y="3987803"/>
              <a:ext cx="12999" cy="27442"/>
            </a:xfrm>
            <a:custGeom>
              <a:avLst/>
              <a:gdLst>
                <a:gd name="T0" fmla="*/ 5 w 9"/>
                <a:gd name="T1" fmla="*/ 0 h 19"/>
                <a:gd name="T2" fmla="*/ 9 w 9"/>
                <a:gd name="T3" fmla="*/ 0 h 19"/>
                <a:gd name="T4" fmla="*/ 9 w 9"/>
                <a:gd name="T5" fmla="*/ 3 h 19"/>
                <a:gd name="T6" fmla="*/ 2 w 9"/>
                <a:gd name="T7" fmla="*/ 19 h 19"/>
                <a:gd name="T8" fmla="*/ 0 w 9"/>
                <a:gd name="T9" fmla="*/ 19 h 19"/>
                <a:gd name="T10" fmla="*/ 0 w 9"/>
                <a:gd name="T11" fmla="*/ 16 h 19"/>
                <a:gd name="T12" fmla="*/ 5 w 9"/>
                <a:gd name="T13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19">
                  <a:moveTo>
                    <a:pt x="5" y="0"/>
                  </a:moveTo>
                  <a:lnTo>
                    <a:pt x="9" y="0"/>
                  </a:lnTo>
                  <a:lnTo>
                    <a:pt x="9" y="3"/>
                  </a:lnTo>
                  <a:lnTo>
                    <a:pt x="2" y="19"/>
                  </a:lnTo>
                  <a:lnTo>
                    <a:pt x="0" y="19"/>
                  </a:lnTo>
                  <a:lnTo>
                    <a:pt x="0" y="16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5" name="Freeform 40"/>
            <p:cNvSpPr>
              <a:spLocks/>
            </p:cNvSpPr>
            <p:nvPr/>
          </p:nvSpPr>
          <p:spPr bwMode="auto">
            <a:xfrm>
              <a:off x="2059282" y="3820266"/>
              <a:ext cx="57771" cy="119876"/>
            </a:xfrm>
            <a:custGeom>
              <a:avLst/>
              <a:gdLst>
                <a:gd name="T0" fmla="*/ 38 w 40"/>
                <a:gd name="T1" fmla="*/ 0 h 83"/>
                <a:gd name="T2" fmla="*/ 40 w 40"/>
                <a:gd name="T3" fmla="*/ 0 h 83"/>
                <a:gd name="T4" fmla="*/ 40 w 40"/>
                <a:gd name="T5" fmla="*/ 2 h 83"/>
                <a:gd name="T6" fmla="*/ 4 w 40"/>
                <a:gd name="T7" fmla="*/ 83 h 83"/>
                <a:gd name="T8" fmla="*/ 0 w 40"/>
                <a:gd name="T9" fmla="*/ 83 h 83"/>
                <a:gd name="T10" fmla="*/ 0 w 40"/>
                <a:gd name="T11" fmla="*/ 81 h 83"/>
                <a:gd name="T12" fmla="*/ 38 w 40"/>
                <a:gd name="T13" fmla="*/ 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0" h="83">
                  <a:moveTo>
                    <a:pt x="38" y="0"/>
                  </a:moveTo>
                  <a:lnTo>
                    <a:pt x="40" y="0"/>
                  </a:lnTo>
                  <a:lnTo>
                    <a:pt x="40" y="2"/>
                  </a:lnTo>
                  <a:lnTo>
                    <a:pt x="4" y="83"/>
                  </a:lnTo>
                  <a:lnTo>
                    <a:pt x="0" y="83"/>
                  </a:lnTo>
                  <a:lnTo>
                    <a:pt x="0" y="81"/>
                  </a:lnTo>
                  <a:lnTo>
                    <a:pt x="38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6" name="Freeform 41"/>
            <p:cNvSpPr>
              <a:spLocks/>
            </p:cNvSpPr>
            <p:nvPr/>
          </p:nvSpPr>
          <p:spPr bwMode="auto">
            <a:xfrm>
              <a:off x="2122830" y="3740830"/>
              <a:ext cx="5777" cy="28886"/>
            </a:xfrm>
            <a:custGeom>
              <a:avLst/>
              <a:gdLst>
                <a:gd name="T0" fmla="*/ 1 w 4"/>
                <a:gd name="T1" fmla="*/ 0 h 20"/>
                <a:gd name="T2" fmla="*/ 4 w 4"/>
                <a:gd name="T3" fmla="*/ 0 h 20"/>
                <a:gd name="T4" fmla="*/ 4 w 4"/>
                <a:gd name="T5" fmla="*/ 3 h 20"/>
                <a:gd name="T6" fmla="*/ 1 w 4"/>
                <a:gd name="T7" fmla="*/ 20 h 20"/>
                <a:gd name="T8" fmla="*/ 0 w 4"/>
                <a:gd name="T9" fmla="*/ 20 h 20"/>
                <a:gd name="T10" fmla="*/ 0 w 4"/>
                <a:gd name="T11" fmla="*/ 17 h 20"/>
                <a:gd name="T12" fmla="*/ 1 w 4"/>
                <a:gd name="T13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20">
                  <a:moveTo>
                    <a:pt x="1" y="0"/>
                  </a:moveTo>
                  <a:lnTo>
                    <a:pt x="4" y="0"/>
                  </a:lnTo>
                  <a:lnTo>
                    <a:pt x="4" y="3"/>
                  </a:lnTo>
                  <a:lnTo>
                    <a:pt x="1" y="20"/>
                  </a:lnTo>
                  <a:lnTo>
                    <a:pt x="0" y="20"/>
                  </a:lnTo>
                  <a:lnTo>
                    <a:pt x="0" y="17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7" name="Freeform 42"/>
            <p:cNvSpPr>
              <a:spLocks/>
            </p:cNvSpPr>
            <p:nvPr/>
          </p:nvSpPr>
          <p:spPr bwMode="auto">
            <a:xfrm>
              <a:off x="2127164" y="3576182"/>
              <a:ext cx="5777" cy="118431"/>
            </a:xfrm>
            <a:custGeom>
              <a:avLst/>
              <a:gdLst>
                <a:gd name="T0" fmla="*/ 1 w 4"/>
                <a:gd name="T1" fmla="*/ 0 h 82"/>
                <a:gd name="T2" fmla="*/ 4 w 4"/>
                <a:gd name="T3" fmla="*/ 0 h 82"/>
                <a:gd name="T4" fmla="*/ 4 w 4"/>
                <a:gd name="T5" fmla="*/ 2 h 82"/>
                <a:gd name="T6" fmla="*/ 2 w 4"/>
                <a:gd name="T7" fmla="*/ 82 h 82"/>
                <a:gd name="T8" fmla="*/ 0 w 4"/>
                <a:gd name="T9" fmla="*/ 82 h 82"/>
                <a:gd name="T10" fmla="*/ 0 w 4"/>
                <a:gd name="T11" fmla="*/ 80 h 82"/>
                <a:gd name="T12" fmla="*/ 1 w 4"/>
                <a:gd name="T13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82">
                  <a:moveTo>
                    <a:pt x="1" y="0"/>
                  </a:moveTo>
                  <a:lnTo>
                    <a:pt x="4" y="0"/>
                  </a:lnTo>
                  <a:lnTo>
                    <a:pt x="4" y="2"/>
                  </a:lnTo>
                  <a:lnTo>
                    <a:pt x="2" y="82"/>
                  </a:lnTo>
                  <a:lnTo>
                    <a:pt x="0" y="82"/>
                  </a:lnTo>
                  <a:lnTo>
                    <a:pt x="0" y="8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8" name="Line 43"/>
            <p:cNvSpPr>
              <a:spLocks noChangeShapeType="1"/>
            </p:cNvSpPr>
            <p:nvPr/>
          </p:nvSpPr>
          <p:spPr bwMode="auto">
            <a:xfrm>
              <a:off x="2132941" y="3499634"/>
              <a:ext cx="0" cy="27442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9" name="Freeform 44"/>
            <p:cNvSpPr>
              <a:spLocks/>
            </p:cNvSpPr>
            <p:nvPr/>
          </p:nvSpPr>
          <p:spPr bwMode="auto">
            <a:xfrm>
              <a:off x="2132941" y="3327764"/>
              <a:ext cx="5777" cy="119876"/>
            </a:xfrm>
            <a:custGeom>
              <a:avLst/>
              <a:gdLst>
                <a:gd name="T0" fmla="*/ 2 w 4"/>
                <a:gd name="T1" fmla="*/ 0 h 83"/>
                <a:gd name="T2" fmla="*/ 4 w 4"/>
                <a:gd name="T3" fmla="*/ 0 h 83"/>
                <a:gd name="T4" fmla="*/ 4 w 4"/>
                <a:gd name="T5" fmla="*/ 3 h 83"/>
                <a:gd name="T6" fmla="*/ 2 w 4"/>
                <a:gd name="T7" fmla="*/ 83 h 83"/>
                <a:gd name="T8" fmla="*/ 0 w 4"/>
                <a:gd name="T9" fmla="*/ 83 h 83"/>
                <a:gd name="T10" fmla="*/ 0 w 4"/>
                <a:gd name="T11" fmla="*/ 81 h 83"/>
                <a:gd name="T12" fmla="*/ 2 w 4"/>
                <a:gd name="T13" fmla="*/ 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83">
                  <a:moveTo>
                    <a:pt x="2" y="0"/>
                  </a:moveTo>
                  <a:lnTo>
                    <a:pt x="4" y="0"/>
                  </a:lnTo>
                  <a:lnTo>
                    <a:pt x="4" y="3"/>
                  </a:lnTo>
                  <a:lnTo>
                    <a:pt x="2" y="83"/>
                  </a:lnTo>
                  <a:lnTo>
                    <a:pt x="0" y="83"/>
                  </a:lnTo>
                  <a:lnTo>
                    <a:pt x="0" y="81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0" name="Line 45"/>
            <p:cNvSpPr>
              <a:spLocks noChangeShapeType="1"/>
            </p:cNvSpPr>
            <p:nvPr/>
          </p:nvSpPr>
          <p:spPr bwMode="auto">
            <a:xfrm>
              <a:off x="2138718" y="3319099"/>
              <a:ext cx="0" cy="25997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1" name="Freeform 46"/>
            <p:cNvSpPr>
              <a:spLocks/>
            </p:cNvSpPr>
            <p:nvPr/>
          </p:nvSpPr>
          <p:spPr bwMode="auto">
            <a:xfrm>
              <a:off x="2138718" y="3395645"/>
              <a:ext cx="5777" cy="118431"/>
            </a:xfrm>
            <a:custGeom>
              <a:avLst/>
              <a:gdLst>
                <a:gd name="T0" fmla="*/ 0 w 4"/>
                <a:gd name="T1" fmla="*/ 0 h 82"/>
                <a:gd name="T2" fmla="*/ 2 w 4"/>
                <a:gd name="T3" fmla="*/ 0 h 82"/>
                <a:gd name="T4" fmla="*/ 4 w 4"/>
                <a:gd name="T5" fmla="*/ 80 h 82"/>
                <a:gd name="T6" fmla="*/ 4 w 4"/>
                <a:gd name="T7" fmla="*/ 82 h 82"/>
                <a:gd name="T8" fmla="*/ 0 w 4"/>
                <a:gd name="T9" fmla="*/ 82 h 82"/>
                <a:gd name="T10" fmla="*/ 0 w 4"/>
                <a:gd name="T11" fmla="*/ 2 h 82"/>
                <a:gd name="T12" fmla="*/ 0 w 4"/>
                <a:gd name="T13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82">
                  <a:moveTo>
                    <a:pt x="0" y="0"/>
                  </a:moveTo>
                  <a:lnTo>
                    <a:pt x="2" y="0"/>
                  </a:lnTo>
                  <a:lnTo>
                    <a:pt x="4" y="80"/>
                  </a:lnTo>
                  <a:lnTo>
                    <a:pt x="4" y="82"/>
                  </a:lnTo>
                  <a:lnTo>
                    <a:pt x="0" y="82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2" name="Line 47"/>
            <p:cNvSpPr>
              <a:spLocks noChangeShapeType="1"/>
            </p:cNvSpPr>
            <p:nvPr/>
          </p:nvSpPr>
          <p:spPr bwMode="auto">
            <a:xfrm>
              <a:off x="2144495" y="3563183"/>
              <a:ext cx="0" cy="27442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3" name="Freeform 48"/>
            <p:cNvSpPr>
              <a:spLocks/>
            </p:cNvSpPr>
            <p:nvPr/>
          </p:nvSpPr>
          <p:spPr bwMode="auto">
            <a:xfrm>
              <a:off x="2144495" y="3641174"/>
              <a:ext cx="4333" cy="124209"/>
            </a:xfrm>
            <a:custGeom>
              <a:avLst/>
              <a:gdLst>
                <a:gd name="T0" fmla="*/ 0 w 3"/>
                <a:gd name="T1" fmla="*/ 0 h 86"/>
                <a:gd name="T2" fmla="*/ 2 w 3"/>
                <a:gd name="T3" fmla="*/ 0 h 86"/>
                <a:gd name="T4" fmla="*/ 3 w 3"/>
                <a:gd name="T5" fmla="*/ 85 h 86"/>
                <a:gd name="T6" fmla="*/ 3 w 3"/>
                <a:gd name="T7" fmla="*/ 86 h 86"/>
                <a:gd name="T8" fmla="*/ 1 w 3"/>
                <a:gd name="T9" fmla="*/ 86 h 86"/>
                <a:gd name="T10" fmla="*/ 0 w 3"/>
                <a:gd name="T11" fmla="*/ 3 h 86"/>
                <a:gd name="T12" fmla="*/ 0 w 3"/>
                <a:gd name="T13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" h="86">
                  <a:moveTo>
                    <a:pt x="0" y="0"/>
                  </a:moveTo>
                  <a:lnTo>
                    <a:pt x="2" y="0"/>
                  </a:lnTo>
                  <a:lnTo>
                    <a:pt x="3" y="85"/>
                  </a:lnTo>
                  <a:lnTo>
                    <a:pt x="3" y="86"/>
                  </a:lnTo>
                  <a:lnTo>
                    <a:pt x="1" y="86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4" name="Freeform 49"/>
            <p:cNvSpPr>
              <a:spLocks/>
            </p:cNvSpPr>
            <p:nvPr/>
          </p:nvSpPr>
          <p:spPr bwMode="auto">
            <a:xfrm>
              <a:off x="2183490" y="3690280"/>
              <a:ext cx="21665" cy="24553"/>
            </a:xfrm>
            <a:custGeom>
              <a:avLst/>
              <a:gdLst>
                <a:gd name="T0" fmla="*/ 13 w 15"/>
                <a:gd name="T1" fmla="*/ 0 h 17"/>
                <a:gd name="T2" fmla="*/ 15 w 15"/>
                <a:gd name="T3" fmla="*/ 0 h 17"/>
                <a:gd name="T4" fmla="*/ 15 w 15"/>
                <a:gd name="T5" fmla="*/ 1 h 17"/>
                <a:gd name="T6" fmla="*/ 3 w 15"/>
                <a:gd name="T7" fmla="*/ 17 h 17"/>
                <a:gd name="T8" fmla="*/ 0 w 15"/>
                <a:gd name="T9" fmla="*/ 17 h 17"/>
                <a:gd name="T10" fmla="*/ 0 w 15"/>
                <a:gd name="T11" fmla="*/ 15 h 17"/>
                <a:gd name="T12" fmla="*/ 13 w 15"/>
                <a:gd name="T13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17">
                  <a:moveTo>
                    <a:pt x="13" y="0"/>
                  </a:moveTo>
                  <a:lnTo>
                    <a:pt x="15" y="0"/>
                  </a:lnTo>
                  <a:lnTo>
                    <a:pt x="15" y="1"/>
                  </a:lnTo>
                  <a:lnTo>
                    <a:pt x="3" y="17"/>
                  </a:lnTo>
                  <a:lnTo>
                    <a:pt x="0" y="17"/>
                  </a:lnTo>
                  <a:lnTo>
                    <a:pt x="0" y="15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5" name="Freeform 50"/>
            <p:cNvSpPr>
              <a:spLocks/>
            </p:cNvSpPr>
            <p:nvPr/>
          </p:nvSpPr>
          <p:spPr bwMode="auto">
            <a:xfrm>
              <a:off x="2236929" y="3596402"/>
              <a:ext cx="30330" cy="46217"/>
            </a:xfrm>
            <a:custGeom>
              <a:avLst/>
              <a:gdLst>
                <a:gd name="T0" fmla="*/ 19 w 21"/>
                <a:gd name="T1" fmla="*/ 0 h 32"/>
                <a:gd name="T2" fmla="*/ 21 w 21"/>
                <a:gd name="T3" fmla="*/ 0 h 32"/>
                <a:gd name="T4" fmla="*/ 21 w 21"/>
                <a:gd name="T5" fmla="*/ 1 h 32"/>
                <a:gd name="T6" fmla="*/ 2 w 21"/>
                <a:gd name="T7" fmla="*/ 32 h 32"/>
                <a:gd name="T8" fmla="*/ 0 w 21"/>
                <a:gd name="T9" fmla="*/ 32 h 32"/>
                <a:gd name="T10" fmla="*/ 0 w 21"/>
                <a:gd name="T11" fmla="*/ 30 h 32"/>
                <a:gd name="T12" fmla="*/ 19 w 21"/>
                <a:gd name="T13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" h="32">
                  <a:moveTo>
                    <a:pt x="19" y="0"/>
                  </a:moveTo>
                  <a:lnTo>
                    <a:pt x="21" y="0"/>
                  </a:lnTo>
                  <a:lnTo>
                    <a:pt x="21" y="1"/>
                  </a:lnTo>
                  <a:lnTo>
                    <a:pt x="2" y="32"/>
                  </a:lnTo>
                  <a:lnTo>
                    <a:pt x="0" y="32"/>
                  </a:lnTo>
                  <a:lnTo>
                    <a:pt x="0" y="30"/>
                  </a:lnTo>
                  <a:lnTo>
                    <a:pt x="19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7" name="Freeform 52"/>
            <p:cNvSpPr>
              <a:spLocks/>
            </p:cNvSpPr>
            <p:nvPr/>
          </p:nvSpPr>
          <p:spPr bwMode="auto">
            <a:xfrm>
              <a:off x="3523787" y="3062016"/>
              <a:ext cx="2039331" cy="1372072"/>
            </a:xfrm>
            <a:custGeom>
              <a:avLst/>
              <a:gdLst>
                <a:gd name="T0" fmla="*/ 139 w 1412"/>
                <a:gd name="T1" fmla="*/ 22 h 950"/>
                <a:gd name="T2" fmla="*/ 220 w 1412"/>
                <a:gd name="T3" fmla="*/ 42 h 950"/>
                <a:gd name="T4" fmla="*/ 278 w 1412"/>
                <a:gd name="T5" fmla="*/ 65 h 950"/>
                <a:gd name="T6" fmla="*/ 336 w 1412"/>
                <a:gd name="T7" fmla="*/ 87 h 950"/>
                <a:gd name="T8" fmla="*/ 386 w 1412"/>
                <a:gd name="T9" fmla="*/ 110 h 950"/>
                <a:gd name="T10" fmla="*/ 435 w 1412"/>
                <a:gd name="T11" fmla="*/ 131 h 950"/>
                <a:gd name="T12" fmla="*/ 480 w 1412"/>
                <a:gd name="T13" fmla="*/ 154 h 950"/>
                <a:gd name="T14" fmla="*/ 527 w 1412"/>
                <a:gd name="T15" fmla="*/ 176 h 950"/>
                <a:gd name="T16" fmla="*/ 569 w 1412"/>
                <a:gd name="T17" fmla="*/ 199 h 950"/>
                <a:gd name="T18" fmla="*/ 611 w 1412"/>
                <a:gd name="T19" fmla="*/ 220 h 950"/>
                <a:gd name="T20" fmla="*/ 652 w 1412"/>
                <a:gd name="T21" fmla="*/ 243 h 950"/>
                <a:gd name="T22" fmla="*/ 696 w 1412"/>
                <a:gd name="T23" fmla="*/ 265 h 950"/>
                <a:gd name="T24" fmla="*/ 734 w 1412"/>
                <a:gd name="T25" fmla="*/ 288 h 950"/>
                <a:gd name="T26" fmla="*/ 778 w 1412"/>
                <a:gd name="T27" fmla="*/ 308 h 950"/>
                <a:gd name="T28" fmla="*/ 816 w 1412"/>
                <a:gd name="T29" fmla="*/ 332 h 950"/>
                <a:gd name="T30" fmla="*/ 859 w 1412"/>
                <a:gd name="T31" fmla="*/ 353 h 950"/>
                <a:gd name="T32" fmla="*/ 897 w 1412"/>
                <a:gd name="T33" fmla="*/ 376 h 950"/>
                <a:gd name="T34" fmla="*/ 939 w 1412"/>
                <a:gd name="T35" fmla="*/ 397 h 950"/>
                <a:gd name="T36" fmla="*/ 977 w 1412"/>
                <a:gd name="T37" fmla="*/ 420 h 950"/>
                <a:gd name="T38" fmla="*/ 1021 w 1412"/>
                <a:gd name="T39" fmla="*/ 442 h 950"/>
                <a:gd name="T40" fmla="*/ 1059 w 1412"/>
                <a:gd name="T41" fmla="*/ 465 h 950"/>
                <a:gd name="T42" fmla="*/ 1101 w 1412"/>
                <a:gd name="T43" fmla="*/ 486 h 950"/>
                <a:gd name="T44" fmla="*/ 1139 w 1412"/>
                <a:gd name="T45" fmla="*/ 509 h 950"/>
                <a:gd name="T46" fmla="*/ 1182 w 1412"/>
                <a:gd name="T47" fmla="*/ 531 h 950"/>
                <a:gd name="T48" fmla="*/ 1219 w 1412"/>
                <a:gd name="T49" fmla="*/ 554 h 950"/>
                <a:gd name="T50" fmla="*/ 1261 w 1412"/>
                <a:gd name="T51" fmla="*/ 574 h 950"/>
                <a:gd name="T52" fmla="*/ 1300 w 1412"/>
                <a:gd name="T53" fmla="*/ 598 h 950"/>
                <a:gd name="T54" fmla="*/ 1341 w 1412"/>
                <a:gd name="T55" fmla="*/ 619 h 950"/>
                <a:gd name="T56" fmla="*/ 1378 w 1412"/>
                <a:gd name="T57" fmla="*/ 643 h 950"/>
                <a:gd name="T58" fmla="*/ 1398 w 1412"/>
                <a:gd name="T59" fmla="*/ 670 h 950"/>
                <a:gd name="T60" fmla="*/ 1361 w 1412"/>
                <a:gd name="T61" fmla="*/ 647 h 950"/>
                <a:gd name="T62" fmla="*/ 1320 w 1412"/>
                <a:gd name="T63" fmla="*/ 626 h 950"/>
                <a:gd name="T64" fmla="*/ 1281 w 1412"/>
                <a:gd name="T65" fmla="*/ 603 h 950"/>
                <a:gd name="T66" fmla="*/ 1241 w 1412"/>
                <a:gd name="T67" fmla="*/ 581 h 950"/>
                <a:gd name="T68" fmla="*/ 1203 w 1412"/>
                <a:gd name="T69" fmla="*/ 558 h 950"/>
                <a:gd name="T70" fmla="*/ 1161 w 1412"/>
                <a:gd name="T71" fmla="*/ 536 h 950"/>
                <a:gd name="T72" fmla="*/ 1121 w 1412"/>
                <a:gd name="T73" fmla="*/ 514 h 950"/>
                <a:gd name="T74" fmla="*/ 1081 w 1412"/>
                <a:gd name="T75" fmla="*/ 492 h 950"/>
                <a:gd name="T76" fmla="*/ 1042 w 1412"/>
                <a:gd name="T77" fmla="*/ 469 h 950"/>
                <a:gd name="T78" fmla="*/ 999 w 1412"/>
                <a:gd name="T79" fmla="*/ 449 h 950"/>
                <a:gd name="T80" fmla="*/ 960 w 1412"/>
                <a:gd name="T81" fmla="*/ 426 h 950"/>
                <a:gd name="T82" fmla="*/ 919 w 1412"/>
                <a:gd name="T83" fmla="*/ 404 h 950"/>
                <a:gd name="T84" fmla="*/ 880 w 1412"/>
                <a:gd name="T85" fmla="*/ 380 h 950"/>
                <a:gd name="T86" fmla="*/ 838 w 1412"/>
                <a:gd name="T87" fmla="*/ 360 h 950"/>
                <a:gd name="T88" fmla="*/ 799 w 1412"/>
                <a:gd name="T89" fmla="*/ 337 h 950"/>
                <a:gd name="T90" fmla="*/ 756 w 1412"/>
                <a:gd name="T91" fmla="*/ 315 h 950"/>
                <a:gd name="T92" fmla="*/ 718 w 1412"/>
                <a:gd name="T93" fmla="*/ 292 h 950"/>
                <a:gd name="T94" fmla="*/ 675 w 1412"/>
                <a:gd name="T95" fmla="*/ 271 h 950"/>
                <a:gd name="T96" fmla="*/ 635 w 1412"/>
                <a:gd name="T97" fmla="*/ 248 h 950"/>
                <a:gd name="T98" fmla="*/ 591 w 1412"/>
                <a:gd name="T99" fmla="*/ 226 h 950"/>
                <a:gd name="T100" fmla="*/ 549 w 1412"/>
                <a:gd name="T101" fmla="*/ 203 h 950"/>
                <a:gd name="T102" fmla="*/ 505 w 1412"/>
                <a:gd name="T103" fmla="*/ 183 h 950"/>
                <a:gd name="T104" fmla="*/ 460 w 1412"/>
                <a:gd name="T105" fmla="*/ 159 h 950"/>
                <a:gd name="T106" fmla="*/ 413 w 1412"/>
                <a:gd name="T107" fmla="*/ 138 h 950"/>
                <a:gd name="T108" fmla="*/ 367 w 1412"/>
                <a:gd name="T109" fmla="*/ 114 h 950"/>
                <a:gd name="T110" fmla="*/ 312 w 1412"/>
                <a:gd name="T111" fmla="*/ 94 h 950"/>
                <a:gd name="T112" fmla="*/ 256 w 1412"/>
                <a:gd name="T113" fmla="*/ 71 h 950"/>
                <a:gd name="T114" fmla="*/ 190 w 1412"/>
                <a:gd name="T115" fmla="*/ 49 h 950"/>
                <a:gd name="T116" fmla="*/ 114 w 1412"/>
                <a:gd name="T117" fmla="*/ 25 h 950"/>
                <a:gd name="T118" fmla="*/ 33 w 1412"/>
                <a:gd name="T119" fmla="*/ 32 h 950"/>
                <a:gd name="T120" fmla="*/ 14 w 1412"/>
                <a:gd name="T121" fmla="*/ 668 h 950"/>
                <a:gd name="T122" fmla="*/ 16 w 1412"/>
                <a:gd name="T123" fmla="*/ 185 h 9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412" h="950">
                  <a:moveTo>
                    <a:pt x="28" y="0"/>
                  </a:moveTo>
                  <a:lnTo>
                    <a:pt x="53" y="0"/>
                  </a:lnTo>
                  <a:lnTo>
                    <a:pt x="53" y="2"/>
                  </a:lnTo>
                  <a:lnTo>
                    <a:pt x="61" y="2"/>
                  </a:lnTo>
                  <a:lnTo>
                    <a:pt x="61" y="4"/>
                  </a:lnTo>
                  <a:lnTo>
                    <a:pt x="73" y="4"/>
                  </a:lnTo>
                  <a:lnTo>
                    <a:pt x="73" y="6"/>
                  </a:lnTo>
                  <a:lnTo>
                    <a:pt x="83" y="6"/>
                  </a:lnTo>
                  <a:lnTo>
                    <a:pt x="83" y="8"/>
                  </a:lnTo>
                  <a:lnTo>
                    <a:pt x="92" y="8"/>
                  </a:lnTo>
                  <a:lnTo>
                    <a:pt x="92" y="10"/>
                  </a:lnTo>
                  <a:lnTo>
                    <a:pt x="99" y="10"/>
                  </a:lnTo>
                  <a:lnTo>
                    <a:pt x="99" y="12"/>
                  </a:lnTo>
                  <a:lnTo>
                    <a:pt x="109" y="12"/>
                  </a:lnTo>
                  <a:lnTo>
                    <a:pt x="109" y="14"/>
                  </a:lnTo>
                  <a:lnTo>
                    <a:pt x="118" y="14"/>
                  </a:lnTo>
                  <a:lnTo>
                    <a:pt x="118" y="15"/>
                  </a:lnTo>
                  <a:lnTo>
                    <a:pt x="124" y="15"/>
                  </a:lnTo>
                  <a:lnTo>
                    <a:pt x="124" y="17"/>
                  </a:lnTo>
                  <a:lnTo>
                    <a:pt x="134" y="17"/>
                  </a:lnTo>
                  <a:lnTo>
                    <a:pt x="134" y="20"/>
                  </a:lnTo>
                  <a:lnTo>
                    <a:pt x="139" y="20"/>
                  </a:lnTo>
                  <a:lnTo>
                    <a:pt x="139" y="22"/>
                  </a:lnTo>
                  <a:lnTo>
                    <a:pt x="147" y="22"/>
                  </a:lnTo>
                  <a:lnTo>
                    <a:pt x="147" y="23"/>
                  </a:lnTo>
                  <a:lnTo>
                    <a:pt x="156" y="23"/>
                  </a:lnTo>
                  <a:lnTo>
                    <a:pt x="156" y="25"/>
                  </a:lnTo>
                  <a:lnTo>
                    <a:pt x="159" y="25"/>
                  </a:lnTo>
                  <a:lnTo>
                    <a:pt x="159" y="27"/>
                  </a:lnTo>
                  <a:lnTo>
                    <a:pt x="170" y="27"/>
                  </a:lnTo>
                  <a:lnTo>
                    <a:pt x="170" y="29"/>
                  </a:lnTo>
                  <a:lnTo>
                    <a:pt x="175" y="29"/>
                  </a:lnTo>
                  <a:lnTo>
                    <a:pt x="175" y="31"/>
                  </a:lnTo>
                  <a:lnTo>
                    <a:pt x="182" y="31"/>
                  </a:lnTo>
                  <a:lnTo>
                    <a:pt x="182" y="33"/>
                  </a:lnTo>
                  <a:lnTo>
                    <a:pt x="188" y="33"/>
                  </a:lnTo>
                  <a:lnTo>
                    <a:pt x="188" y="35"/>
                  </a:lnTo>
                  <a:lnTo>
                    <a:pt x="195" y="35"/>
                  </a:lnTo>
                  <a:lnTo>
                    <a:pt x="195" y="37"/>
                  </a:lnTo>
                  <a:lnTo>
                    <a:pt x="200" y="37"/>
                  </a:lnTo>
                  <a:lnTo>
                    <a:pt x="200" y="39"/>
                  </a:lnTo>
                  <a:lnTo>
                    <a:pt x="205" y="39"/>
                  </a:lnTo>
                  <a:lnTo>
                    <a:pt x="205" y="40"/>
                  </a:lnTo>
                  <a:lnTo>
                    <a:pt x="212" y="40"/>
                  </a:lnTo>
                  <a:lnTo>
                    <a:pt x="212" y="42"/>
                  </a:lnTo>
                  <a:lnTo>
                    <a:pt x="220" y="42"/>
                  </a:lnTo>
                  <a:lnTo>
                    <a:pt x="220" y="45"/>
                  </a:lnTo>
                  <a:lnTo>
                    <a:pt x="224" y="45"/>
                  </a:lnTo>
                  <a:lnTo>
                    <a:pt x="224" y="47"/>
                  </a:lnTo>
                  <a:lnTo>
                    <a:pt x="230" y="47"/>
                  </a:lnTo>
                  <a:lnTo>
                    <a:pt x="230" y="48"/>
                  </a:lnTo>
                  <a:lnTo>
                    <a:pt x="237" y="48"/>
                  </a:lnTo>
                  <a:lnTo>
                    <a:pt x="237" y="50"/>
                  </a:lnTo>
                  <a:lnTo>
                    <a:pt x="243" y="50"/>
                  </a:lnTo>
                  <a:lnTo>
                    <a:pt x="243" y="53"/>
                  </a:lnTo>
                  <a:lnTo>
                    <a:pt x="248" y="53"/>
                  </a:lnTo>
                  <a:lnTo>
                    <a:pt x="248" y="54"/>
                  </a:lnTo>
                  <a:lnTo>
                    <a:pt x="253" y="54"/>
                  </a:lnTo>
                  <a:lnTo>
                    <a:pt x="253" y="56"/>
                  </a:lnTo>
                  <a:lnTo>
                    <a:pt x="259" y="56"/>
                  </a:lnTo>
                  <a:lnTo>
                    <a:pt x="259" y="58"/>
                  </a:lnTo>
                  <a:lnTo>
                    <a:pt x="263" y="58"/>
                  </a:lnTo>
                  <a:lnTo>
                    <a:pt x="263" y="61"/>
                  </a:lnTo>
                  <a:lnTo>
                    <a:pt x="267" y="61"/>
                  </a:lnTo>
                  <a:lnTo>
                    <a:pt x="267" y="62"/>
                  </a:lnTo>
                  <a:lnTo>
                    <a:pt x="272" y="62"/>
                  </a:lnTo>
                  <a:lnTo>
                    <a:pt x="272" y="64"/>
                  </a:lnTo>
                  <a:lnTo>
                    <a:pt x="278" y="64"/>
                  </a:lnTo>
                  <a:lnTo>
                    <a:pt x="278" y="65"/>
                  </a:lnTo>
                  <a:lnTo>
                    <a:pt x="284" y="65"/>
                  </a:lnTo>
                  <a:lnTo>
                    <a:pt x="284" y="67"/>
                  </a:lnTo>
                  <a:lnTo>
                    <a:pt x="288" y="67"/>
                  </a:lnTo>
                  <a:lnTo>
                    <a:pt x="288" y="70"/>
                  </a:lnTo>
                  <a:lnTo>
                    <a:pt x="294" y="70"/>
                  </a:lnTo>
                  <a:lnTo>
                    <a:pt x="294" y="71"/>
                  </a:lnTo>
                  <a:lnTo>
                    <a:pt x="298" y="71"/>
                  </a:lnTo>
                  <a:lnTo>
                    <a:pt x="298" y="73"/>
                  </a:lnTo>
                  <a:lnTo>
                    <a:pt x="303" y="73"/>
                  </a:lnTo>
                  <a:lnTo>
                    <a:pt x="303" y="75"/>
                  </a:lnTo>
                  <a:lnTo>
                    <a:pt x="308" y="75"/>
                  </a:lnTo>
                  <a:lnTo>
                    <a:pt x="308" y="77"/>
                  </a:lnTo>
                  <a:lnTo>
                    <a:pt x="313" y="77"/>
                  </a:lnTo>
                  <a:lnTo>
                    <a:pt x="313" y="79"/>
                  </a:lnTo>
                  <a:lnTo>
                    <a:pt x="319" y="79"/>
                  </a:lnTo>
                  <a:lnTo>
                    <a:pt x="319" y="81"/>
                  </a:lnTo>
                  <a:lnTo>
                    <a:pt x="322" y="81"/>
                  </a:lnTo>
                  <a:lnTo>
                    <a:pt x="322" y="83"/>
                  </a:lnTo>
                  <a:lnTo>
                    <a:pt x="327" y="83"/>
                  </a:lnTo>
                  <a:lnTo>
                    <a:pt x="327" y="85"/>
                  </a:lnTo>
                  <a:lnTo>
                    <a:pt x="330" y="85"/>
                  </a:lnTo>
                  <a:lnTo>
                    <a:pt x="330" y="87"/>
                  </a:lnTo>
                  <a:lnTo>
                    <a:pt x="336" y="87"/>
                  </a:lnTo>
                  <a:lnTo>
                    <a:pt x="336" y="89"/>
                  </a:lnTo>
                  <a:lnTo>
                    <a:pt x="342" y="89"/>
                  </a:lnTo>
                  <a:lnTo>
                    <a:pt x="342" y="91"/>
                  </a:lnTo>
                  <a:lnTo>
                    <a:pt x="345" y="91"/>
                  </a:lnTo>
                  <a:lnTo>
                    <a:pt x="345" y="93"/>
                  </a:lnTo>
                  <a:lnTo>
                    <a:pt x="351" y="93"/>
                  </a:lnTo>
                  <a:lnTo>
                    <a:pt x="351" y="95"/>
                  </a:lnTo>
                  <a:lnTo>
                    <a:pt x="354" y="95"/>
                  </a:lnTo>
                  <a:lnTo>
                    <a:pt x="354" y="96"/>
                  </a:lnTo>
                  <a:lnTo>
                    <a:pt x="359" y="96"/>
                  </a:lnTo>
                  <a:lnTo>
                    <a:pt x="359" y="98"/>
                  </a:lnTo>
                  <a:lnTo>
                    <a:pt x="365" y="98"/>
                  </a:lnTo>
                  <a:lnTo>
                    <a:pt x="365" y="101"/>
                  </a:lnTo>
                  <a:lnTo>
                    <a:pt x="368" y="101"/>
                  </a:lnTo>
                  <a:lnTo>
                    <a:pt x="368" y="103"/>
                  </a:lnTo>
                  <a:lnTo>
                    <a:pt x="372" y="103"/>
                  </a:lnTo>
                  <a:lnTo>
                    <a:pt x="372" y="104"/>
                  </a:lnTo>
                  <a:lnTo>
                    <a:pt x="377" y="104"/>
                  </a:lnTo>
                  <a:lnTo>
                    <a:pt x="377" y="106"/>
                  </a:lnTo>
                  <a:lnTo>
                    <a:pt x="381" y="106"/>
                  </a:lnTo>
                  <a:lnTo>
                    <a:pt x="381" y="109"/>
                  </a:lnTo>
                  <a:lnTo>
                    <a:pt x="386" y="109"/>
                  </a:lnTo>
                  <a:lnTo>
                    <a:pt x="386" y="110"/>
                  </a:lnTo>
                  <a:lnTo>
                    <a:pt x="390" y="110"/>
                  </a:lnTo>
                  <a:lnTo>
                    <a:pt x="390" y="112"/>
                  </a:lnTo>
                  <a:lnTo>
                    <a:pt x="394" y="112"/>
                  </a:lnTo>
                  <a:lnTo>
                    <a:pt x="394" y="114"/>
                  </a:lnTo>
                  <a:lnTo>
                    <a:pt x="399" y="114"/>
                  </a:lnTo>
                  <a:lnTo>
                    <a:pt x="399" y="117"/>
                  </a:lnTo>
                  <a:lnTo>
                    <a:pt x="402" y="117"/>
                  </a:lnTo>
                  <a:lnTo>
                    <a:pt x="402" y="118"/>
                  </a:lnTo>
                  <a:lnTo>
                    <a:pt x="408" y="118"/>
                  </a:lnTo>
                  <a:lnTo>
                    <a:pt x="408" y="120"/>
                  </a:lnTo>
                  <a:lnTo>
                    <a:pt x="410" y="120"/>
                  </a:lnTo>
                  <a:lnTo>
                    <a:pt x="410" y="121"/>
                  </a:lnTo>
                  <a:lnTo>
                    <a:pt x="414" y="121"/>
                  </a:lnTo>
                  <a:lnTo>
                    <a:pt x="414" y="123"/>
                  </a:lnTo>
                  <a:lnTo>
                    <a:pt x="419" y="123"/>
                  </a:lnTo>
                  <a:lnTo>
                    <a:pt x="419" y="126"/>
                  </a:lnTo>
                  <a:lnTo>
                    <a:pt x="423" y="126"/>
                  </a:lnTo>
                  <a:lnTo>
                    <a:pt x="423" y="128"/>
                  </a:lnTo>
                  <a:lnTo>
                    <a:pt x="426" y="128"/>
                  </a:lnTo>
                  <a:lnTo>
                    <a:pt x="426" y="129"/>
                  </a:lnTo>
                  <a:lnTo>
                    <a:pt x="432" y="129"/>
                  </a:lnTo>
                  <a:lnTo>
                    <a:pt x="432" y="131"/>
                  </a:lnTo>
                  <a:lnTo>
                    <a:pt x="435" y="131"/>
                  </a:lnTo>
                  <a:lnTo>
                    <a:pt x="435" y="132"/>
                  </a:lnTo>
                  <a:lnTo>
                    <a:pt x="441" y="132"/>
                  </a:lnTo>
                  <a:lnTo>
                    <a:pt x="441" y="135"/>
                  </a:lnTo>
                  <a:lnTo>
                    <a:pt x="445" y="135"/>
                  </a:lnTo>
                  <a:lnTo>
                    <a:pt x="445" y="137"/>
                  </a:lnTo>
                  <a:lnTo>
                    <a:pt x="448" y="137"/>
                  </a:lnTo>
                  <a:lnTo>
                    <a:pt x="448" y="139"/>
                  </a:lnTo>
                  <a:lnTo>
                    <a:pt x="451" y="139"/>
                  </a:lnTo>
                  <a:lnTo>
                    <a:pt x="451" y="140"/>
                  </a:lnTo>
                  <a:lnTo>
                    <a:pt x="455" y="140"/>
                  </a:lnTo>
                  <a:lnTo>
                    <a:pt x="455" y="143"/>
                  </a:lnTo>
                  <a:lnTo>
                    <a:pt x="460" y="143"/>
                  </a:lnTo>
                  <a:lnTo>
                    <a:pt x="460" y="145"/>
                  </a:lnTo>
                  <a:lnTo>
                    <a:pt x="464" y="145"/>
                  </a:lnTo>
                  <a:lnTo>
                    <a:pt x="464" y="146"/>
                  </a:lnTo>
                  <a:lnTo>
                    <a:pt x="467" y="146"/>
                  </a:lnTo>
                  <a:lnTo>
                    <a:pt x="467" y="148"/>
                  </a:lnTo>
                  <a:lnTo>
                    <a:pt x="471" y="148"/>
                  </a:lnTo>
                  <a:lnTo>
                    <a:pt x="471" y="151"/>
                  </a:lnTo>
                  <a:lnTo>
                    <a:pt x="474" y="151"/>
                  </a:lnTo>
                  <a:lnTo>
                    <a:pt x="474" y="152"/>
                  </a:lnTo>
                  <a:lnTo>
                    <a:pt x="480" y="152"/>
                  </a:lnTo>
                  <a:lnTo>
                    <a:pt x="480" y="154"/>
                  </a:lnTo>
                  <a:lnTo>
                    <a:pt x="483" y="154"/>
                  </a:lnTo>
                  <a:lnTo>
                    <a:pt x="483" y="156"/>
                  </a:lnTo>
                  <a:lnTo>
                    <a:pt x="487" y="156"/>
                  </a:lnTo>
                  <a:lnTo>
                    <a:pt x="487" y="158"/>
                  </a:lnTo>
                  <a:lnTo>
                    <a:pt x="492" y="158"/>
                  </a:lnTo>
                  <a:lnTo>
                    <a:pt x="492" y="160"/>
                  </a:lnTo>
                  <a:lnTo>
                    <a:pt x="495" y="160"/>
                  </a:lnTo>
                  <a:lnTo>
                    <a:pt x="495" y="162"/>
                  </a:lnTo>
                  <a:lnTo>
                    <a:pt x="499" y="162"/>
                  </a:lnTo>
                  <a:lnTo>
                    <a:pt x="499" y="164"/>
                  </a:lnTo>
                  <a:lnTo>
                    <a:pt x="503" y="164"/>
                  </a:lnTo>
                  <a:lnTo>
                    <a:pt x="503" y="166"/>
                  </a:lnTo>
                  <a:lnTo>
                    <a:pt x="506" y="166"/>
                  </a:lnTo>
                  <a:lnTo>
                    <a:pt x="506" y="168"/>
                  </a:lnTo>
                  <a:lnTo>
                    <a:pt x="512" y="168"/>
                  </a:lnTo>
                  <a:lnTo>
                    <a:pt x="512" y="170"/>
                  </a:lnTo>
                  <a:lnTo>
                    <a:pt x="515" y="170"/>
                  </a:lnTo>
                  <a:lnTo>
                    <a:pt x="515" y="172"/>
                  </a:lnTo>
                  <a:lnTo>
                    <a:pt x="519" y="172"/>
                  </a:lnTo>
                  <a:lnTo>
                    <a:pt x="519" y="174"/>
                  </a:lnTo>
                  <a:lnTo>
                    <a:pt x="522" y="174"/>
                  </a:lnTo>
                  <a:lnTo>
                    <a:pt x="522" y="176"/>
                  </a:lnTo>
                  <a:lnTo>
                    <a:pt x="527" y="176"/>
                  </a:lnTo>
                  <a:lnTo>
                    <a:pt x="527" y="177"/>
                  </a:lnTo>
                  <a:lnTo>
                    <a:pt x="529" y="177"/>
                  </a:lnTo>
                  <a:lnTo>
                    <a:pt x="529" y="179"/>
                  </a:lnTo>
                  <a:lnTo>
                    <a:pt x="532" y="179"/>
                  </a:lnTo>
                  <a:lnTo>
                    <a:pt x="532" y="182"/>
                  </a:lnTo>
                  <a:lnTo>
                    <a:pt x="537" y="182"/>
                  </a:lnTo>
                  <a:lnTo>
                    <a:pt x="537" y="184"/>
                  </a:lnTo>
                  <a:lnTo>
                    <a:pt x="541" y="184"/>
                  </a:lnTo>
                  <a:lnTo>
                    <a:pt x="541" y="185"/>
                  </a:lnTo>
                  <a:lnTo>
                    <a:pt x="545" y="185"/>
                  </a:lnTo>
                  <a:lnTo>
                    <a:pt x="545" y="187"/>
                  </a:lnTo>
                  <a:lnTo>
                    <a:pt x="549" y="187"/>
                  </a:lnTo>
                  <a:lnTo>
                    <a:pt x="549" y="190"/>
                  </a:lnTo>
                  <a:lnTo>
                    <a:pt x="553" y="190"/>
                  </a:lnTo>
                  <a:lnTo>
                    <a:pt x="553" y="191"/>
                  </a:lnTo>
                  <a:lnTo>
                    <a:pt x="556" y="191"/>
                  </a:lnTo>
                  <a:lnTo>
                    <a:pt x="556" y="193"/>
                  </a:lnTo>
                  <a:lnTo>
                    <a:pt x="560" y="193"/>
                  </a:lnTo>
                  <a:lnTo>
                    <a:pt x="560" y="195"/>
                  </a:lnTo>
                  <a:lnTo>
                    <a:pt x="563" y="195"/>
                  </a:lnTo>
                  <a:lnTo>
                    <a:pt x="563" y="198"/>
                  </a:lnTo>
                  <a:lnTo>
                    <a:pt x="569" y="198"/>
                  </a:lnTo>
                  <a:lnTo>
                    <a:pt x="569" y="199"/>
                  </a:lnTo>
                  <a:lnTo>
                    <a:pt x="572" y="199"/>
                  </a:lnTo>
                  <a:lnTo>
                    <a:pt x="572" y="201"/>
                  </a:lnTo>
                  <a:lnTo>
                    <a:pt x="576" y="201"/>
                  </a:lnTo>
                  <a:lnTo>
                    <a:pt x="576" y="202"/>
                  </a:lnTo>
                  <a:lnTo>
                    <a:pt x="578" y="202"/>
                  </a:lnTo>
                  <a:lnTo>
                    <a:pt x="578" y="204"/>
                  </a:lnTo>
                  <a:lnTo>
                    <a:pt x="583" y="204"/>
                  </a:lnTo>
                  <a:lnTo>
                    <a:pt x="583" y="207"/>
                  </a:lnTo>
                  <a:lnTo>
                    <a:pt x="586" y="207"/>
                  </a:lnTo>
                  <a:lnTo>
                    <a:pt x="586" y="208"/>
                  </a:lnTo>
                  <a:lnTo>
                    <a:pt x="589" y="208"/>
                  </a:lnTo>
                  <a:lnTo>
                    <a:pt x="589" y="210"/>
                  </a:lnTo>
                  <a:lnTo>
                    <a:pt x="593" y="210"/>
                  </a:lnTo>
                  <a:lnTo>
                    <a:pt x="593" y="212"/>
                  </a:lnTo>
                  <a:lnTo>
                    <a:pt x="596" y="212"/>
                  </a:lnTo>
                  <a:lnTo>
                    <a:pt x="596" y="214"/>
                  </a:lnTo>
                  <a:lnTo>
                    <a:pt x="601" y="214"/>
                  </a:lnTo>
                  <a:lnTo>
                    <a:pt x="601" y="216"/>
                  </a:lnTo>
                  <a:lnTo>
                    <a:pt x="604" y="216"/>
                  </a:lnTo>
                  <a:lnTo>
                    <a:pt x="604" y="218"/>
                  </a:lnTo>
                  <a:lnTo>
                    <a:pt x="608" y="218"/>
                  </a:lnTo>
                  <a:lnTo>
                    <a:pt x="608" y="220"/>
                  </a:lnTo>
                  <a:lnTo>
                    <a:pt x="611" y="220"/>
                  </a:lnTo>
                  <a:lnTo>
                    <a:pt x="611" y="222"/>
                  </a:lnTo>
                  <a:lnTo>
                    <a:pt x="616" y="222"/>
                  </a:lnTo>
                  <a:lnTo>
                    <a:pt x="616" y="224"/>
                  </a:lnTo>
                  <a:lnTo>
                    <a:pt x="618" y="224"/>
                  </a:lnTo>
                  <a:lnTo>
                    <a:pt x="618" y="226"/>
                  </a:lnTo>
                  <a:lnTo>
                    <a:pt x="624" y="226"/>
                  </a:lnTo>
                  <a:lnTo>
                    <a:pt x="624" y="227"/>
                  </a:lnTo>
                  <a:lnTo>
                    <a:pt x="627" y="227"/>
                  </a:lnTo>
                  <a:lnTo>
                    <a:pt x="627" y="229"/>
                  </a:lnTo>
                  <a:lnTo>
                    <a:pt x="630" y="229"/>
                  </a:lnTo>
                  <a:lnTo>
                    <a:pt x="630" y="232"/>
                  </a:lnTo>
                  <a:lnTo>
                    <a:pt x="634" y="232"/>
                  </a:lnTo>
                  <a:lnTo>
                    <a:pt x="634" y="233"/>
                  </a:lnTo>
                  <a:lnTo>
                    <a:pt x="637" y="233"/>
                  </a:lnTo>
                  <a:lnTo>
                    <a:pt x="637" y="235"/>
                  </a:lnTo>
                  <a:lnTo>
                    <a:pt x="642" y="235"/>
                  </a:lnTo>
                  <a:lnTo>
                    <a:pt x="642" y="237"/>
                  </a:lnTo>
                  <a:lnTo>
                    <a:pt x="645" y="237"/>
                  </a:lnTo>
                  <a:lnTo>
                    <a:pt x="645" y="239"/>
                  </a:lnTo>
                  <a:lnTo>
                    <a:pt x="648" y="239"/>
                  </a:lnTo>
                  <a:lnTo>
                    <a:pt x="648" y="241"/>
                  </a:lnTo>
                  <a:lnTo>
                    <a:pt x="652" y="241"/>
                  </a:lnTo>
                  <a:lnTo>
                    <a:pt x="652" y="243"/>
                  </a:lnTo>
                  <a:lnTo>
                    <a:pt x="656" y="243"/>
                  </a:lnTo>
                  <a:lnTo>
                    <a:pt x="656" y="245"/>
                  </a:lnTo>
                  <a:lnTo>
                    <a:pt x="659" y="245"/>
                  </a:lnTo>
                  <a:lnTo>
                    <a:pt x="659" y="247"/>
                  </a:lnTo>
                  <a:lnTo>
                    <a:pt x="662" y="247"/>
                  </a:lnTo>
                  <a:lnTo>
                    <a:pt x="662" y="249"/>
                  </a:lnTo>
                  <a:lnTo>
                    <a:pt x="666" y="249"/>
                  </a:lnTo>
                  <a:lnTo>
                    <a:pt x="666" y="251"/>
                  </a:lnTo>
                  <a:lnTo>
                    <a:pt x="672" y="251"/>
                  </a:lnTo>
                  <a:lnTo>
                    <a:pt x="672" y="253"/>
                  </a:lnTo>
                  <a:lnTo>
                    <a:pt x="673" y="253"/>
                  </a:lnTo>
                  <a:lnTo>
                    <a:pt x="673" y="255"/>
                  </a:lnTo>
                  <a:lnTo>
                    <a:pt x="676" y="255"/>
                  </a:lnTo>
                  <a:lnTo>
                    <a:pt x="676" y="257"/>
                  </a:lnTo>
                  <a:lnTo>
                    <a:pt x="682" y="257"/>
                  </a:lnTo>
                  <a:lnTo>
                    <a:pt x="682" y="258"/>
                  </a:lnTo>
                  <a:lnTo>
                    <a:pt x="685" y="258"/>
                  </a:lnTo>
                  <a:lnTo>
                    <a:pt x="685" y="260"/>
                  </a:lnTo>
                  <a:lnTo>
                    <a:pt x="689" y="260"/>
                  </a:lnTo>
                  <a:lnTo>
                    <a:pt x="689" y="261"/>
                  </a:lnTo>
                  <a:lnTo>
                    <a:pt x="692" y="261"/>
                  </a:lnTo>
                  <a:lnTo>
                    <a:pt x="692" y="265"/>
                  </a:lnTo>
                  <a:lnTo>
                    <a:pt x="696" y="265"/>
                  </a:lnTo>
                  <a:lnTo>
                    <a:pt x="696" y="266"/>
                  </a:lnTo>
                  <a:lnTo>
                    <a:pt x="699" y="266"/>
                  </a:lnTo>
                  <a:lnTo>
                    <a:pt x="699" y="268"/>
                  </a:lnTo>
                  <a:lnTo>
                    <a:pt x="704" y="268"/>
                  </a:lnTo>
                  <a:lnTo>
                    <a:pt x="704" y="271"/>
                  </a:lnTo>
                  <a:lnTo>
                    <a:pt x="707" y="271"/>
                  </a:lnTo>
                  <a:lnTo>
                    <a:pt x="707" y="272"/>
                  </a:lnTo>
                  <a:lnTo>
                    <a:pt x="708" y="272"/>
                  </a:lnTo>
                  <a:lnTo>
                    <a:pt x="708" y="274"/>
                  </a:lnTo>
                  <a:lnTo>
                    <a:pt x="714" y="274"/>
                  </a:lnTo>
                  <a:lnTo>
                    <a:pt x="714" y="276"/>
                  </a:lnTo>
                  <a:lnTo>
                    <a:pt x="717" y="276"/>
                  </a:lnTo>
                  <a:lnTo>
                    <a:pt x="717" y="279"/>
                  </a:lnTo>
                  <a:lnTo>
                    <a:pt x="721" y="279"/>
                  </a:lnTo>
                  <a:lnTo>
                    <a:pt x="721" y="280"/>
                  </a:lnTo>
                  <a:lnTo>
                    <a:pt x="724" y="280"/>
                  </a:lnTo>
                  <a:lnTo>
                    <a:pt x="724" y="282"/>
                  </a:lnTo>
                  <a:lnTo>
                    <a:pt x="729" y="282"/>
                  </a:lnTo>
                  <a:lnTo>
                    <a:pt x="729" y="283"/>
                  </a:lnTo>
                  <a:lnTo>
                    <a:pt x="731" y="283"/>
                  </a:lnTo>
                  <a:lnTo>
                    <a:pt x="731" y="285"/>
                  </a:lnTo>
                  <a:lnTo>
                    <a:pt x="734" y="285"/>
                  </a:lnTo>
                  <a:lnTo>
                    <a:pt x="734" y="288"/>
                  </a:lnTo>
                  <a:lnTo>
                    <a:pt x="739" y="288"/>
                  </a:lnTo>
                  <a:lnTo>
                    <a:pt x="739" y="289"/>
                  </a:lnTo>
                  <a:lnTo>
                    <a:pt x="742" y="289"/>
                  </a:lnTo>
                  <a:lnTo>
                    <a:pt x="742" y="291"/>
                  </a:lnTo>
                  <a:lnTo>
                    <a:pt x="746" y="291"/>
                  </a:lnTo>
                  <a:lnTo>
                    <a:pt x="746" y="293"/>
                  </a:lnTo>
                  <a:lnTo>
                    <a:pt x="749" y="293"/>
                  </a:lnTo>
                  <a:lnTo>
                    <a:pt x="749" y="295"/>
                  </a:lnTo>
                  <a:lnTo>
                    <a:pt x="753" y="295"/>
                  </a:lnTo>
                  <a:lnTo>
                    <a:pt x="753" y="297"/>
                  </a:lnTo>
                  <a:lnTo>
                    <a:pt x="756" y="297"/>
                  </a:lnTo>
                  <a:lnTo>
                    <a:pt x="756" y="299"/>
                  </a:lnTo>
                  <a:lnTo>
                    <a:pt x="761" y="299"/>
                  </a:lnTo>
                  <a:lnTo>
                    <a:pt x="761" y="301"/>
                  </a:lnTo>
                  <a:lnTo>
                    <a:pt x="763" y="301"/>
                  </a:lnTo>
                  <a:lnTo>
                    <a:pt x="763" y="303"/>
                  </a:lnTo>
                  <a:lnTo>
                    <a:pt x="766" y="303"/>
                  </a:lnTo>
                  <a:lnTo>
                    <a:pt x="766" y="305"/>
                  </a:lnTo>
                  <a:lnTo>
                    <a:pt x="771" y="305"/>
                  </a:lnTo>
                  <a:lnTo>
                    <a:pt x="771" y="307"/>
                  </a:lnTo>
                  <a:lnTo>
                    <a:pt x="774" y="307"/>
                  </a:lnTo>
                  <a:lnTo>
                    <a:pt x="774" y="308"/>
                  </a:lnTo>
                  <a:lnTo>
                    <a:pt x="778" y="308"/>
                  </a:lnTo>
                  <a:lnTo>
                    <a:pt x="778" y="311"/>
                  </a:lnTo>
                  <a:lnTo>
                    <a:pt x="781" y="311"/>
                  </a:lnTo>
                  <a:lnTo>
                    <a:pt x="781" y="313"/>
                  </a:lnTo>
                  <a:lnTo>
                    <a:pt x="785" y="313"/>
                  </a:lnTo>
                  <a:lnTo>
                    <a:pt x="785" y="314"/>
                  </a:lnTo>
                  <a:lnTo>
                    <a:pt x="788" y="314"/>
                  </a:lnTo>
                  <a:lnTo>
                    <a:pt x="788" y="316"/>
                  </a:lnTo>
                  <a:lnTo>
                    <a:pt x="791" y="316"/>
                  </a:lnTo>
                  <a:lnTo>
                    <a:pt x="791" y="319"/>
                  </a:lnTo>
                  <a:lnTo>
                    <a:pt x="796" y="319"/>
                  </a:lnTo>
                  <a:lnTo>
                    <a:pt x="796" y="320"/>
                  </a:lnTo>
                  <a:lnTo>
                    <a:pt x="798" y="320"/>
                  </a:lnTo>
                  <a:lnTo>
                    <a:pt x="798" y="322"/>
                  </a:lnTo>
                  <a:lnTo>
                    <a:pt x="803" y="322"/>
                  </a:lnTo>
                  <a:lnTo>
                    <a:pt x="803" y="324"/>
                  </a:lnTo>
                  <a:lnTo>
                    <a:pt x="806" y="324"/>
                  </a:lnTo>
                  <a:lnTo>
                    <a:pt x="806" y="326"/>
                  </a:lnTo>
                  <a:lnTo>
                    <a:pt x="810" y="326"/>
                  </a:lnTo>
                  <a:lnTo>
                    <a:pt x="810" y="328"/>
                  </a:lnTo>
                  <a:lnTo>
                    <a:pt x="813" y="328"/>
                  </a:lnTo>
                  <a:lnTo>
                    <a:pt x="813" y="330"/>
                  </a:lnTo>
                  <a:lnTo>
                    <a:pt x="816" y="330"/>
                  </a:lnTo>
                  <a:lnTo>
                    <a:pt x="816" y="332"/>
                  </a:lnTo>
                  <a:lnTo>
                    <a:pt x="820" y="332"/>
                  </a:lnTo>
                  <a:lnTo>
                    <a:pt x="820" y="334"/>
                  </a:lnTo>
                  <a:lnTo>
                    <a:pt x="823" y="334"/>
                  </a:lnTo>
                  <a:lnTo>
                    <a:pt x="823" y="336"/>
                  </a:lnTo>
                  <a:lnTo>
                    <a:pt x="827" y="336"/>
                  </a:lnTo>
                  <a:lnTo>
                    <a:pt x="827" y="338"/>
                  </a:lnTo>
                  <a:lnTo>
                    <a:pt x="830" y="338"/>
                  </a:lnTo>
                  <a:lnTo>
                    <a:pt x="830" y="339"/>
                  </a:lnTo>
                  <a:lnTo>
                    <a:pt x="835" y="339"/>
                  </a:lnTo>
                  <a:lnTo>
                    <a:pt x="835" y="341"/>
                  </a:lnTo>
                  <a:lnTo>
                    <a:pt x="838" y="341"/>
                  </a:lnTo>
                  <a:lnTo>
                    <a:pt x="838" y="344"/>
                  </a:lnTo>
                  <a:lnTo>
                    <a:pt x="842" y="344"/>
                  </a:lnTo>
                  <a:lnTo>
                    <a:pt x="842" y="346"/>
                  </a:lnTo>
                  <a:lnTo>
                    <a:pt x="845" y="346"/>
                  </a:lnTo>
                  <a:lnTo>
                    <a:pt x="845" y="347"/>
                  </a:lnTo>
                  <a:lnTo>
                    <a:pt x="848" y="347"/>
                  </a:lnTo>
                  <a:lnTo>
                    <a:pt x="848" y="349"/>
                  </a:lnTo>
                  <a:lnTo>
                    <a:pt x="852" y="349"/>
                  </a:lnTo>
                  <a:lnTo>
                    <a:pt x="852" y="350"/>
                  </a:lnTo>
                  <a:lnTo>
                    <a:pt x="855" y="350"/>
                  </a:lnTo>
                  <a:lnTo>
                    <a:pt x="855" y="353"/>
                  </a:lnTo>
                  <a:lnTo>
                    <a:pt x="859" y="353"/>
                  </a:lnTo>
                  <a:lnTo>
                    <a:pt x="859" y="355"/>
                  </a:lnTo>
                  <a:lnTo>
                    <a:pt x="862" y="355"/>
                  </a:lnTo>
                  <a:lnTo>
                    <a:pt x="862" y="357"/>
                  </a:lnTo>
                  <a:lnTo>
                    <a:pt x="867" y="357"/>
                  </a:lnTo>
                  <a:lnTo>
                    <a:pt x="867" y="358"/>
                  </a:lnTo>
                  <a:lnTo>
                    <a:pt x="870" y="358"/>
                  </a:lnTo>
                  <a:lnTo>
                    <a:pt x="870" y="361"/>
                  </a:lnTo>
                  <a:lnTo>
                    <a:pt x="874" y="361"/>
                  </a:lnTo>
                  <a:lnTo>
                    <a:pt x="874" y="363"/>
                  </a:lnTo>
                  <a:lnTo>
                    <a:pt x="877" y="363"/>
                  </a:lnTo>
                  <a:lnTo>
                    <a:pt x="877" y="364"/>
                  </a:lnTo>
                  <a:lnTo>
                    <a:pt x="880" y="364"/>
                  </a:lnTo>
                  <a:lnTo>
                    <a:pt x="880" y="366"/>
                  </a:lnTo>
                  <a:lnTo>
                    <a:pt x="884" y="366"/>
                  </a:lnTo>
                  <a:lnTo>
                    <a:pt x="884" y="369"/>
                  </a:lnTo>
                  <a:lnTo>
                    <a:pt x="887" y="369"/>
                  </a:lnTo>
                  <a:lnTo>
                    <a:pt x="887" y="370"/>
                  </a:lnTo>
                  <a:lnTo>
                    <a:pt x="891" y="370"/>
                  </a:lnTo>
                  <a:lnTo>
                    <a:pt x="891" y="372"/>
                  </a:lnTo>
                  <a:lnTo>
                    <a:pt x="894" y="372"/>
                  </a:lnTo>
                  <a:lnTo>
                    <a:pt x="894" y="374"/>
                  </a:lnTo>
                  <a:lnTo>
                    <a:pt x="897" y="374"/>
                  </a:lnTo>
                  <a:lnTo>
                    <a:pt x="897" y="376"/>
                  </a:lnTo>
                  <a:lnTo>
                    <a:pt x="902" y="376"/>
                  </a:lnTo>
                  <a:lnTo>
                    <a:pt x="902" y="378"/>
                  </a:lnTo>
                  <a:lnTo>
                    <a:pt x="905" y="378"/>
                  </a:lnTo>
                  <a:lnTo>
                    <a:pt x="905" y="380"/>
                  </a:lnTo>
                  <a:lnTo>
                    <a:pt x="909" y="380"/>
                  </a:lnTo>
                  <a:lnTo>
                    <a:pt x="909" y="382"/>
                  </a:lnTo>
                  <a:lnTo>
                    <a:pt x="912" y="382"/>
                  </a:lnTo>
                  <a:lnTo>
                    <a:pt x="912" y="384"/>
                  </a:lnTo>
                  <a:lnTo>
                    <a:pt x="916" y="384"/>
                  </a:lnTo>
                  <a:lnTo>
                    <a:pt x="916" y="386"/>
                  </a:lnTo>
                  <a:lnTo>
                    <a:pt x="919" y="386"/>
                  </a:lnTo>
                  <a:lnTo>
                    <a:pt x="919" y="388"/>
                  </a:lnTo>
                  <a:lnTo>
                    <a:pt x="921" y="388"/>
                  </a:lnTo>
                  <a:lnTo>
                    <a:pt x="921" y="389"/>
                  </a:lnTo>
                  <a:lnTo>
                    <a:pt x="926" y="389"/>
                  </a:lnTo>
                  <a:lnTo>
                    <a:pt x="926" y="392"/>
                  </a:lnTo>
                  <a:lnTo>
                    <a:pt x="929" y="392"/>
                  </a:lnTo>
                  <a:lnTo>
                    <a:pt x="929" y="394"/>
                  </a:lnTo>
                  <a:lnTo>
                    <a:pt x="933" y="394"/>
                  </a:lnTo>
                  <a:lnTo>
                    <a:pt x="933" y="395"/>
                  </a:lnTo>
                  <a:lnTo>
                    <a:pt x="935" y="395"/>
                  </a:lnTo>
                  <a:lnTo>
                    <a:pt x="935" y="397"/>
                  </a:lnTo>
                  <a:lnTo>
                    <a:pt x="939" y="397"/>
                  </a:lnTo>
                  <a:lnTo>
                    <a:pt x="939" y="400"/>
                  </a:lnTo>
                  <a:lnTo>
                    <a:pt x="944" y="400"/>
                  </a:lnTo>
                  <a:lnTo>
                    <a:pt x="944" y="401"/>
                  </a:lnTo>
                  <a:lnTo>
                    <a:pt x="945" y="401"/>
                  </a:lnTo>
                  <a:lnTo>
                    <a:pt x="945" y="403"/>
                  </a:lnTo>
                  <a:lnTo>
                    <a:pt x="950" y="403"/>
                  </a:lnTo>
                  <a:lnTo>
                    <a:pt x="950" y="405"/>
                  </a:lnTo>
                  <a:lnTo>
                    <a:pt x="953" y="405"/>
                  </a:lnTo>
                  <a:lnTo>
                    <a:pt x="953" y="408"/>
                  </a:lnTo>
                  <a:lnTo>
                    <a:pt x="957" y="408"/>
                  </a:lnTo>
                  <a:lnTo>
                    <a:pt x="957" y="409"/>
                  </a:lnTo>
                  <a:lnTo>
                    <a:pt x="960" y="409"/>
                  </a:lnTo>
                  <a:lnTo>
                    <a:pt x="960" y="411"/>
                  </a:lnTo>
                  <a:lnTo>
                    <a:pt x="964" y="411"/>
                  </a:lnTo>
                  <a:lnTo>
                    <a:pt x="964" y="412"/>
                  </a:lnTo>
                  <a:lnTo>
                    <a:pt x="967" y="412"/>
                  </a:lnTo>
                  <a:lnTo>
                    <a:pt x="967" y="416"/>
                  </a:lnTo>
                  <a:lnTo>
                    <a:pt x="970" y="416"/>
                  </a:lnTo>
                  <a:lnTo>
                    <a:pt x="970" y="417"/>
                  </a:lnTo>
                  <a:lnTo>
                    <a:pt x="974" y="417"/>
                  </a:lnTo>
                  <a:lnTo>
                    <a:pt x="974" y="419"/>
                  </a:lnTo>
                  <a:lnTo>
                    <a:pt x="977" y="419"/>
                  </a:lnTo>
                  <a:lnTo>
                    <a:pt x="977" y="420"/>
                  </a:lnTo>
                  <a:lnTo>
                    <a:pt x="982" y="420"/>
                  </a:lnTo>
                  <a:lnTo>
                    <a:pt x="982" y="422"/>
                  </a:lnTo>
                  <a:lnTo>
                    <a:pt x="985" y="422"/>
                  </a:lnTo>
                  <a:lnTo>
                    <a:pt x="985" y="425"/>
                  </a:lnTo>
                  <a:lnTo>
                    <a:pt x="989" y="425"/>
                  </a:lnTo>
                  <a:lnTo>
                    <a:pt x="989" y="426"/>
                  </a:lnTo>
                  <a:lnTo>
                    <a:pt x="992" y="426"/>
                  </a:lnTo>
                  <a:lnTo>
                    <a:pt x="992" y="428"/>
                  </a:lnTo>
                  <a:lnTo>
                    <a:pt x="996" y="428"/>
                  </a:lnTo>
                  <a:lnTo>
                    <a:pt x="996" y="430"/>
                  </a:lnTo>
                  <a:lnTo>
                    <a:pt x="999" y="430"/>
                  </a:lnTo>
                  <a:lnTo>
                    <a:pt x="999" y="431"/>
                  </a:lnTo>
                  <a:lnTo>
                    <a:pt x="1002" y="431"/>
                  </a:lnTo>
                  <a:lnTo>
                    <a:pt x="1002" y="434"/>
                  </a:lnTo>
                  <a:lnTo>
                    <a:pt x="1006" y="434"/>
                  </a:lnTo>
                  <a:lnTo>
                    <a:pt x="1006" y="436"/>
                  </a:lnTo>
                  <a:lnTo>
                    <a:pt x="1009" y="436"/>
                  </a:lnTo>
                  <a:lnTo>
                    <a:pt x="1009" y="438"/>
                  </a:lnTo>
                  <a:lnTo>
                    <a:pt x="1013" y="438"/>
                  </a:lnTo>
                  <a:lnTo>
                    <a:pt x="1013" y="439"/>
                  </a:lnTo>
                  <a:lnTo>
                    <a:pt x="1017" y="439"/>
                  </a:lnTo>
                  <a:lnTo>
                    <a:pt x="1017" y="442"/>
                  </a:lnTo>
                  <a:lnTo>
                    <a:pt x="1021" y="442"/>
                  </a:lnTo>
                  <a:lnTo>
                    <a:pt x="1021" y="444"/>
                  </a:lnTo>
                  <a:lnTo>
                    <a:pt x="1024" y="444"/>
                  </a:lnTo>
                  <a:lnTo>
                    <a:pt x="1024" y="445"/>
                  </a:lnTo>
                  <a:lnTo>
                    <a:pt x="1028" y="445"/>
                  </a:lnTo>
                  <a:lnTo>
                    <a:pt x="1028" y="447"/>
                  </a:lnTo>
                  <a:lnTo>
                    <a:pt x="1031" y="447"/>
                  </a:lnTo>
                  <a:lnTo>
                    <a:pt x="1031" y="450"/>
                  </a:lnTo>
                  <a:lnTo>
                    <a:pt x="1034" y="450"/>
                  </a:lnTo>
                  <a:lnTo>
                    <a:pt x="1034" y="451"/>
                  </a:lnTo>
                  <a:lnTo>
                    <a:pt x="1038" y="451"/>
                  </a:lnTo>
                  <a:lnTo>
                    <a:pt x="1038" y="453"/>
                  </a:lnTo>
                  <a:lnTo>
                    <a:pt x="1041" y="453"/>
                  </a:lnTo>
                  <a:lnTo>
                    <a:pt x="1041" y="455"/>
                  </a:lnTo>
                  <a:lnTo>
                    <a:pt x="1046" y="455"/>
                  </a:lnTo>
                  <a:lnTo>
                    <a:pt x="1046" y="457"/>
                  </a:lnTo>
                  <a:lnTo>
                    <a:pt x="1048" y="457"/>
                  </a:lnTo>
                  <a:lnTo>
                    <a:pt x="1048" y="459"/>
                  </a:lnTo>
                  <a:lnTo>
                    <a:pt x="1053" y="459"/>
                  </a:lnTo>
                  <a:lnTo>
                    <a:pt x="1053" y="461"/>
                  </a:lnTo>
                  <a:lnTo>
                    <a:pt x="1056" y="461"/>
                  </a:lnTo>
                  <a:lnTo>
                    <a:pt x="1056" y="463"/>
                  </a:lnTo>
                  <a:lnTo>
                    <a:pt x="1059" y="463"/>
                  </a:lnTo>
                  <a:lnTo>
                    <a:pt x="1059" y="465"/>
                  </a:lnTo>
                  <a:lnTo>
                    <a:pt x="1061" y="465"/>
                  </a:lnTo>
                  <a:lnTo>
                    <a:pt x="1061" y="467"/>
                  </a:lnTo>
                  <a:lnTo>
                    <a:pt x="1066" y="467"/>
                  </a:lnTo>
                  <a:lnTo>
                    <a:pt x="1066" y="469"/>
                  </a:lnTo>
                  <a:lnTo>
                    <a:pt x="1070" y="469"/>
                  </a:lnTo>
                  <a:lnTo>
                    <a:pt x="1070" y="470"/>
                  </a:lnTo>
                  <a:lnTo>
                    <a:pt x="1073" y="470"/>
                  </a:lnTo>
                  <a:lnTo>
                    <a:pt x="1073" y="473"/>
                  </a:lnTo>
                  <a:lnTo>
                    <a:pt x="1078" y="473"/>
                  </a:lnTo>
                  <a:lnTo>
                    <a:pt x="1078" y="475"/>
                  </a:lnTo>
                  <a:lnTo>
                    <a:pt x="1080" y="475"/>
                  </a:lnTo>
                  <a:lnTo>
                    <a:pt x="1080" y="476"/>
                  </a:lnTo>
                  <a:lnTo>
                    <a:pt x="1082" y="476"/>
                  </a:lnTo>
                  <a:lnTo>
                    <a:pt x="1082" y="478"/>
                  </a:lnTo>
                  <a:lnTo>
                    <a:pt x="1088" y="478"/>
                  </a:lnTo>
                  <a:lnTo>
                    <a:pt x="1088" y="481"/>
                  </a:lnTo>
                  <a:lnTo>
                    <a:pt x="1091" y="481"/>
                  </a:lnTo>
                  <a:lnTo>
                    <a:pt x="1091" y="482"/>
                  </a:lnTo>
                  <a:lnTo>
                    <a:pt x="1095" y="482"/>
                  </a:lnTo>
                  <a:lnTo>
                    <a:pt x="1095" y="484"/>
                  </a:lnTo>
                  <a:lnTo>
                    <a:pt x="1096" y="484"/>
                  </a:lnTo>
                  <a:lnTo>
                    <a:pt x="1096" y="486"/>
                  </a:lnTo>
                  <a:lnTo>
                    <a:pt x="1101" y="486"/>
                  </a:lnTo>
                  <a:lnTo>
                    <a:pt x="1101" y="487"/>
                  </a:lnTo>
                  <a:lnTo>
                    <a:pt x="1105" y="487"/>
                  </a:lnTo>
                  <a:lnTo>
                    <a:pt x="1105" y="490"/>
                  </a:lnTo>
                  <a:lnTo>
                    <a:pt x="1110" y="490"/>
                  </a:lnTo>
                  <a:lnTo>
                    <a:pt x="1110" y="492"/>
                  </a:lnTo>
                  <a:lnTo>
                    <a:pt x="1113" y="492"/>
                  </a:lnTo>
                  <a:lnTo>
                    <a:pt x="1113" y="493"/>
                  </a:lnTo>
                  <a:lnTo>
                    <a:pt x="1114" y="493"/>
                  </a:lnTo>
                  <a:lnTo>
                    <a:pt x="1114" y="497"/>
                  </a:lnTo>
                  <a:lnTo>
                    <a:pt x="1118" y="497"/>
                  </a:lnTo>
                  <a:lnTo>
                    <a:pt x="1118" y="498"/>
                  </a:lnTo>
                  <a:lnTo>
                    <a:pt x="1121" y="498"/>
                  </a:lnTo>
                  <a:lnTo>
                    <a:pt x="1121" y="500"/>
                  </a:lnTo>
                  <a:lnTo>
                    <a:pt x="1125" y="500"/>
                  </a:lnTo>
                  <a:lnTo>
                    <a:pt x="1125" y="501"/>
                  </a:lnTo>
                  <a:lnTo>
                    <a:pt x="1128" y="501"/>
                  </a:lnTo>
                  <a:lnTo>
                    <a:pt x="1128" y="503"/>
                  </a:lnTo>
                  <a:lnTo>
                    <a:pt x="1131" y="503"/>
                  </a:lnTo>
                  <a:lnTo>
                    <a:pt x="1131" y="506"/>
                  </a:lnTo>
                  <a:lnTo>
                    <a:pt x="1136" y="506"/>
                  </a:lnTo>
                  <a:lnTo>
                    <a:pt x="1136" y="507"/>
                  </a:lnTo>
                  <a:lnTo>
                    <a:pt x="1139" y="507"/>
                  </a:lnTo>
                  <a:lnTo>
                    <a:pt x="1139" y="509"/>
                  </a:lnTo>
                  <a:lnTo>
                    <a:pt x="1143" y="509"/>
                  </a:lnTo>
                  <a:lnTo>
                    <a:pt x="1143" y="511"/>
                  </a:lnTo>
                  <a:lnTo>
                    <a:pt x="1146" y="511"/>
                  </a:lnTo>
                  <a:lnTo>
                    <a:pt x="1146" y="513"/>
                  </a:lnTo>
                  <a:lnTo>
                    <a:pt x="1150" y="513"/>
                  </a:lnTo>
                  <a:lnTo>
                    <a:pt x="1150" y="515"/>
                  </a:lnTo>
                  <a:lnTo>
                    <a:pt x="1153" y="515"/>
                  </a:lnTo>
                  <a:lnTo>
                    <a:pt x="1153" y="517"/>
                  </a:lnTo>
                  <a:lnTo>
                    <a:pt x="1156" y="517"/>
                  </a:lnTo>
                  <a:lnTo>
                    <a:pt x="1156" y="519"/>
                  </a:lnTo>
                  <a:lnTo>
                    <a:pt x="1160" y="519"/>
                  </a:lnTo>
                  <a:lnTo>
                    <a:pt x="1160" y="521"/>
                  </a:lnTo>
                  <a:lnTo>
                    <a:pt x="1163" y="521"/>
                  </a:lnTo>
                  <a:lnTo>
                    <a:pt x="1163" y="523"/>
                  </a:lnTo>
                  <a:lnTo>
                    <a:pt x="1166" y="523"/>
                  </a:lnTo>
                  <a:lnTo>
                    <a:pt x="1166" y="525"/>
                  </a:lnTo>
                  <a:lnTo>
                    <a:pt x="1171" y="525"/>
                  </a:lnTo>
                  <a:lnTo>
                    <a:pt x="1171" y="526"/>
                  </a:lnTo>
                  <a:lnTo>
                    <a:pt x="1175" y="526"/>
                  </a:lnTo>
                  <a:lnTo>
                    <a:pt x="1175" y="528"/>
                  </a:lnTo>
                  <a:lnTo>
                    <a:pt x="1178" y="528"/>
                  </a:lnTo>
                  <a:lnTo>
                    <a:pt x="1178" y="531"/>
                  </a:lnTo>
                  <a:lnTo>
                    <a:pt x="1182" y="531"/>
                  </a:lnTo>
                  <a:lnTo>
                    <a:pt x="1182" y="532"/>
                  </a:lnTo>
                  <a:lnTo>
                    <a:pt x="1185" y="532"/>
                  </a:lnTo>
                  <a:lnTo>
                    <a:pt x="1185" y="534"/>
                  </a:lnTo>
                  <a:lnTo>
                    <a:pt x="1188" y="534"/>
                  </a:lnTo>
                  <a:lnTo>
                    <a:pt x="1188" y="536"/>
                  </a:lnTo>
                  <a:lnTo>
                    <a:pt x="1192" y="536"/>
                  </a:lnTo>
                  <a:lnTo>
                    <a:pt x="1192" y="538"/>
                  </a:lnTo>
                  <a:lnTo>
                    <a:pt x="1196" y="538"/>
                  </a:lnTo>
                  <a:lnTo>
                    <a:pt x="1196" y="540"/>
                  </a:lnTo>
                  <a:lnTo>
                    <a:pt x="1199" y="540"/>
                  </a:lnTo>
                  <a:lnTo>
                    <a:pt x="1199" y="542"/>
                  </a:lnTo>
                  <a:lnTo>
                    <a:pt x="1201" y="542"/>
                  </a:lnTo>
                  <a:lnTo>
                    <a:pt x="1201" y="544"/>
                  </a:lnTo>
                  <a:lnTo>
                    <a:pt x="1204" y="544"/>
                  </a:lnTo>
                  <a:lnTo>
                    <a:pt x="1204" y="546"/>
                  </a:lnTo>
                  <a:lnTo>
                    <a:pt x="1210" y="546"/>
                  </a:lnTo>
                  <a:lnTo>
                    <a:pt x="1210" y="548"/>
                  </a:lnTo>
                  <a:lnTo>
                    <a:pt x="1213" y="548"/>
                  </a:lnTo>
                  <a:lnTo>
                    <a:pt x="1213" y="550"/>
                  </a:lnTo>
                  <a:lnTo>
                    <a:pt x="1216" y="550"/>
                  </a:lnTo>
                  <a:lnTo>
                    <a:pt x="1216" y="551"/>
                  </a:lnTo>
                  <a:lnTo>
                    <a:pt x="1219" y="551"/>
                  </a:lnTo>
                  <a:lnTo>
                    <a:pt x="1219" y="554"/>
                  </a:lnTo>
                  <a:lnTo>
                    <a:pt x="1224" y="554"/>
                  </a:lnTo>
                  <a:lnTo>
                    <a:pt x="1224" y="556"/>
                  </a:lnTo>
                  <a:lnTo>
                    <a:pt x="1226" y="556"/>
                  </a:lnTo>
                  <a:lnTo>
                    <a:pt x="1226" y="557"/>
                  </a:lnTo>
                  <a:lnTo>
                    <a:pt x="1229" y="557"/>
                  </a:lnTo>
                  <a:lnTo>
                    <a:pt x="1229" y="559"/>
                  </a:lnTo>
                  <a:lnTo>
                    <a:pt x="1234" y="559"/>
                  </a:lnTo>
                  <a:lnTo>
                    <a:pt x="1234" y="562"/>
                  </a:lnTo>
                  <a:lnTo>
                    <a:pt x="1239" y="562"/>
                  </a:lnTo>
                  <a:lnTo>
                    <a:pt x="1239" y="563"/>
                  </a:lnTo>
                  <a:lnTo>
                    <a:pt x="1240" y="563"/>
                  </a:lnTo>
                  <a:lnTo>
                    <a:pt x="1240" y="565"/>
                  </a:lnTo>
                  <a:lnTo>
                    <a:pt x="1243" y="565"/>
                  </a:lnTo>
                  <a:lnTo>
                    <a:pt x="1243" y="567"/>
                  </a:lnTo>
                  <a:lnTo>
                    <a:pt x="1248" y="567"/>
                  </a:lnTo>
                  <a:lnTo>
                    <a:pt x="1248" y="568"/>
                  </a:lnTo>
                  <a:lnTo>
                    <a:pt x="1251" y="568"/>
                  </a:lnTo>
                  <a:lnTo>
                    <a:pt x="1251" y="571"/>
                  </a:lnTo>
                  <a:lnTo>
                    <a:pt x="1255" y="571"/>
                  </a:lnTo>
                  <a:lnTo>
                    <a:pt x="1255" y="573"/>
                  </a:lnTo>
                  <a:lnTo>
                    <a:pt x="1258" y="573"/>
                  </a:lnTo>
                  <a:lnTo>
                    <a:pt x="1258" y="574"/>
                  </a:lnTo>
                  <a:lnTo>
                    <a:pt x="1261" y="574"/>
                  </a:lnTo>
                  <a:lnTo>
                    <a:pt x="1261" y="576"/>
                  </a:lnTo>
                  <a:lnTo>
                    <a:pt x="1265" y="576"/>
                  </a:lnTo>
                  <a:lnTo>
                    <a:pt x="1265" y="579"/>
                  </a:lnTo>
                  <a:lnTo>
                    <a:pt x="1268" y="579"/>
                  </a:lnTo>
                  <a:lnTo>
                    <a:pt x="1268" y="581"/>
                  </a:lnTo>
                  <a:lnTo>
                    <a:pt x="1272" y="581"/>
                  </a:lnTo>
                  <a:lnTo>
                    <a:pt x="1272" y="582"/>
                  </a:lnTo>
                  <a:lnTo>
                    <a:pt x="1274" y="582"/>
                  </a:lnTo>
                  <a:lnTo>
                    <a:pt x="1274" y="584"/>
                  </a:lnTo>
                  <a:lnTo>
                    <a:pt x="1280" y="584"/>
                  </a:lnTo>
                  <a:lnTo>
                    <a:pt x="1280" y="587"/>
                  </a:lnTo>
                  <a:lnTo>
                    <a:pt x="1281" y="587"/>
                  </a:lnTo>
                  <a:lnTo>
                    <a:pt x="1281" y="588"/>
                  </a:lnTo>
                  <a:lnTo>
                    <a:pt x="1284" y="588"/>
                  </a:lnTo>
                  <a:lnTo>
                    <a:pt x="1284" y="590"/>
                  </a:lnTo>
                  <a:lnTo>
                    <a:pt x="1288" y="590"/>
                  </a:lnTo>
                  <a:lnTo>
                    <a:pt x="1288" y="592"/>
                  </a:lnTo>
                  <a:lnTo>
                    <a:pt x="1291" y="592"/>
                  </a:lnTo>
                  <a:lnTo>
                    <a:pt x="1291" y="594"/>
                  </a:lnTo>
                  <a:lnTo>
                    <a:pt x="1297" y="594"/>
                  </a:lnTo>
                  <a:lnTo>
                    <a:pt x="1297" y="596"/>
                  </a:lnTo>
                  <a:lnTo>
                    <a:pt x="1300" y="596"/>
                  </a:lnTo>
                  <a:lnTo>
                    <a:pt x="1300" y="598"/>
                  </a:lnTo>
                  <a:lnTo>
                    <a:pt x="1302" y="598"/>
                  </a:lnTo>
                  <a:lnTo>
                    <a:pt x="1302" y="600"/>
                  </a:lnTo>
                  <a:lnTo>
                    <a:pt x="1306" y="600"/>
                  </a:lnTo>
                  <a:lnTo>
                    <a:pt x="1306" y="602"/>
                  </a:lnTo>
                  <a:lnTo>
                    <a:pt x="1309" y="602"/>
                  </a:lnTo>
                  <a:lnTo>
                    <a:pt x="1309" y="604"/>
                  </a:lnTo>
                  <a:lnTo>
                    <a:pt x="1313" y="604"/>
                  </a:lnTo>
                  <a:lnTo>
                    <a:pt x="1313" y="606"/>
                  </a:lnTo>
                  <a:lnTo>
                    <a:pt x="1316" y="606"/>
                  </a:lnTo>
                  <a:lnTo>
                    <a:pt x="1316" y="607"/>
                  </a:lnTo>
                  <a:lnTo>
                    <a:pt x="1320" y="607"/>
                  </a:lnTo>
                  <a:lnTo>
                    <a:pt x="1320" y="610"/>
                  </a:lnTo>
                  <a:lnTo>
                    <a:pt x="1323" y="610"/>
                  </a:lnTo>
                  <a:lnTo>
                    <a:pt x="1323" y="612"/>
                  </a:lnTo>
                  <a:lnTo>
                    <a:pt x="1326" y="612"/>
                  </a:lnTo>
                  <a:lnTo>
                    <a:pt x="1326" y="613"/>
                  </a:lnTo>
                  <a:lnTo>
                    <a:pt x="1330" y="613"/>
                  </a:lnTo>
                  <a:lnTo>
                    <a:pt x="1330" y="615"/>
                  </a:lnTo>
                  <a:lnTo>
                    <a:pt x="1334" y="615"/>
                  </a:lnTo>
                  <a:lnTo>
                    <a:pt x="1334" y="618"/>
                  </a:lnTo>
                  <a:lnTo>
                    <a:pt x="1338" y="618"/>
                  </a:lnTo>
                  <a:lnTo>
                    <a:pt x="1338" y="619"/>
                  </a:lnTo>
                  <a:lnTo>
                    <a:pt x="1341" y="619"/>
                  </a:lnTo>
                  <a:lnTo>
                    <a:pt x="1341" y="621"/>
                  </a:lnTo>
                  <a:lnTo>
                    <a:pt x="1345" y="621"/>
                  </a:lnTo>
                  <a:lnTo>
                    <a:pt x="1345" y="623"/>
                  </a:lnTo>
                  <a:lnTo>
                    <a:pt x="1348" y="623"/>
                  </a:lnTo>
                  <a:lnTo>
                    <a:pt x="1348" y="626"/>
                  </a:lnTo>
                  <a:lnTo>
                    <a:pt x="1352" y="626"/>
                  </a:lnTo>
                  <a:lnTo>
                    <a:pt x="1352" y="627"/>
                  </a:lnTo>
                  <a:lnTo>
                    <a:pt x="1354" y="627"/>
                  </a:lnTo>
                  <a:lnTo>
                    <a:pt x="1354" y="629"/>
                  </a:lnTo>
                  <a:lnTo>
                    <a:pt x="1357" y="629"/>
                  </a:lnTo>
                  <a:lnTo>
                    <a:pt x="1357" y="630"/>
                  </a:lnTo>
                  <a:lnTo>
                    <a:pt x="1361" y="630"/>
                  </a:lnTo>
                  <a:lnTo>
                    <a:pt x="1361" y="632"/>
                  </a:lnTo>
                  <a:lnTo>
                    <a:pt x="1364" y="632"/>
                  </a:lnTo>
                  <a:lnTo>
                    <a:pt x="1364" y="635"/>
                  </a:lnTo>
                  <a:lnTo>
                    <a:pt x="1368" y="635"/>
                  </a:lnTo>
                  <a:lnTo>
                    <a:pt x="1368" y="637"/>
                  </a:lnTo>
                  <a:lnTo>
                    <a:pt x="1371" y="637"/>
                  </a:lnTo>
                  <a:lnTo>
                    <a:pt x="1371" y="638"/>
                  </a:lnTo>
                  <a:lnTo>
                    <a:pt x="1374" y="638"/>
                  </a:lnTo>
                  <a:lnTo>
                    <a:pt x="1374" y="640"/>
                  </a:lnTo>
                  <a:lnTo>
                    <a:pt x="1378" y="640"/>
                  </a:lnTo>
                  <a:lnTo>
                    <a:pt x="1378" y="643"/>
                  </a:lnTo>
                  <a:lnTo>
                    <a:pt x="1381" y="643"/>
                  </a:lnTo>
                  <a:lnTo>
                    <a:pt x="1381" y="644"/>
                  </a:lnTo>
                  <a:lnTo>
                    <a:pt x="1386" y="644"/>
                  </a:lnTo>
                  <a:lnTo>
                    <a:pt x="1386" y="646"/>
                  </a:lnTo>
                  <a:lnTo>
                    <a:pt x="1389" y="646"/>
                  </a:lnTo>
                  <a:lnTo>
                    <a:pt x="1389" y="648"/>
                  </a:lnTo>
                  <a:lnTo>
                    <a:pt x="1393" y="648"/>
                  </a:lnTo>
                  <a:lnTo>
                    <a:pt x="1393" y="649"/>
                  </a:lnTo>
                  <a:lnTo>
                    <a:pt x="1394" y="649"/>
                  </a:lnTo>
                  <a:lnTo>
                    <a:pt x="1394" y="652"/>
                  </a:lnTo>
                  <a:lnTo>
                    <a:pt x="1398" y="652"/>
                  </a:lnTo>
                  <a:lnTo>
                    <a:pt x="1398" y="654"/>
                  </a:lnTo>
                  <a:lnTo>
                    <a:pt x="1401" y="654"/>
                  </a:lnTo>
                  <a:lnTo>
                    <a:pt x="1401" y="655"/>
                  </a:lnTo>
                  <a:lnTo>
                    <a:pt x="1405" y="655"/>
                  </a:lnTo>
                  <a:lnTo>
                    <a:pt x="1405" y="657"/>
                  </a:lnTo>
                  <a:lnTo>
                    <a:pt x="1409" y="657"/>
                  </a:lnTo>
                  <a:lnTo>
                    <a:pt x="1409" y="660"/>
                  </a:lnTo>
                  <a:lnTo>
                    <a:pt x="1412" y="660"/>
                  </a:lnTo>
                  <a:lnTo>
                    <a:pt x="1412" y="667"/>
                  </a:lnTo>
                  <a:lnTo>
                    <a:pt x="1406" y="667"/>
                  </a:lnTo>
                  <a:lnTo>
                    <a:pt x="1406" y="670"/>
                  </a:lnTo>
                  <a:lnTo>
                    <a:pt x="1398" y="670"/>
                  </a:lnTo>
                  <a:lnTo>
                    <a:pt x="1398" y="668"/>
                  </a:lnTo>
                  <a:lnTo>
                    <a:pt x="1395" y="668"/>
                  </a:lnTo>
                  <a:lnTo>
                    <a:pt x="1395" y="665"/>
                  </a:lnTo>
                  <a:lnTo>
                    <a:pt x="1390" y="665"/>
                  </a:lnTo>
                  <a:lnTo>
                    <a:pt x="1390" y="664"/>
                  </a:lnTo>
                  <a:lnTo>
                    <a:pt x="1388" y="664"/>
                  </a:lnTo>
                  <a:lnTo>
                    <a:pt x="1388" y="662"/>
                  </a:lnTo>
                  <a:lnTo>
                    <a:pt x="1383" y="662"/>
                  </a:lnTo>
                  <a:lnTo>
                    <a:pt x="1383" y="660"/>
                  </a:lnTo>
                  <a:lnTo>
                    <a:pt x="1382" y="660"/>
                  </a:lnTo>
                  <a:lnTo>
                    <a:pt x="1382" y="659"/>
                  </a:lnTo>
                  <a:lnTo>
                    <a:pt x="1379" y="659"/>
                  </a:lnTo>
                  <a:lnTo>
                    <a:pt x="1379" y="656"/>
                  </a:lnTo>
                  <a:lnTo>
                    <a:pt x="1376" y="656"/>
                  </a:lnTo>
                  <a:lnTo>
                    <a:pt x="1376" y="654"/>
                  </a:lnTo>
                  <a:lnTo>
                    <a:pt x="1371" y="654"/>
                  </a:lnTo>
                  <a:lnTo>
                    <a:pt x="1371" y="653"/>
                  </a:lnTo>
                  <a:lnTo>
                    <a:pt x="1368" y="653"/>
                  </a:lnTo>
                  <a:lnTo>
                    <a:pt x="1368" y="651"/>
                  </a:lnTo>
                  <a:lnTo>
                    <a:pt x="1364" y="651"/>
                  </a:lnTo>
                  <a:lnTo>
                    <a:pt x="1364" y="648"/>
                  </a:lnTo>
                  <a:lnTo>
                    <a:pt x="1361" y="648"/>
                  </a:lnTo>
                  <a:lnTo>
                    <a:pt x="1361" y="647"/>
                  </a:lnTo>
                  <a:lnTo>
                    <a:pt x="1357" y="647"/>
                  </a:lnTo>
                  <a:lnTo>
                    <a:pt x="1357" y="645"/>
                  </a:lnTo>
                  <a:lnTo>
                    <a:pt x="1354" y="645"/>
                  </a:lnTo>
                  <a:lnTo>
                    <a:pt x="1354" y="643"/>
                  </a:lnTo>
                  <a:lnTo>
                    <a:pt x="1350" y="643"/>
                  </a:lnTo>
                  <a:lnTo>
                    <a:pt x="1350" y="640"/>
                  </a:lnTo>
                  <a:lnTo>
                    <a:pt x="1347" y="640"/>
                  </a:lnTo>
                  <a:lnTo>
                    <a:pt x="1347" y="639"/>
                  </a:lnTo>
                  <a:lnTo>
                    <a:pt x="1344" y="639"/>
                  </a:lnTo>
                  <a:lnTo>
                    <a:pt x="1344" y="637"/>
                  </a:lnTo>
                  <a:lnTo>
                    <a:pt x="1341" y="637"/>
                  </a:lnTo>
                  <a:lnTo>
                    <a:pt x="1341" y="636"/>
                  </a:lnTo>
                  <a:lnTo>
                    <a:pt x="1338" y="636"/>
                  </a:lnTo>
                  <a:lnTo>
                    <a:pt x="1338" y="633"/>
                  </a:lnTo>
                  <a:lnTo>
                    <a:pt x="1334" y="633"/>
                  </a:lnTo>
                  <a:lnTo>
                    <a:pt x="1334" y="631"/>
                  </a:lnTo>
                  <a:lnTo>
                    <a:pt x="1331" y="631"/>
                  </a:lnTo>
                  <a:lnTo>
                    <a:pt x="1331" y="629"/>
                  </a:lnTo>
                  <a:lnTo>
                    <a:pt x="1328" y="629"/>
                  </a:lnTo>
                  <a:lnTo>
                    <a:pt x="1328" y="628"/>
                  </a:lnTo>
                  <a:lnTo>
                    <a:pt x="1324" y="628"/>
                  </a:lnTo>
                  <a:lnTo>
                    <a:pt x="1324" y="626"/>
                  </a:lnTo>
                  <a:lnTo>
                    <a:pt x="1320" y="626"/>
                  </a:lnTo>
                  <a:lnTo>
                    <a:pt x="1320" y="623"/>
                  </a:lnTo>
                  <a:lnTo>
                    <a:pt x="1316" y="623"/>
                  </a:lnTo>
                  <a:lnTo>
                    <a:pt x="1316" y="622"/>
                  </a:lnTo>
                  <a:lnTo>
                    <a:pt x="1313" y="622"/>
                  </a:lnTo>
                  <a:lnTo>
                    <a:pt x="1313" y="620"/>
                  </a:lnTo>
                  <a:lnTo>
                    <a:pt x="1309" y="620"/>
                  </a:lnTo>
                  <a:lnTo>
                    <a:pt x="1309" y="618"/>
                  </a:lnTo>
                  <a:lnTo>
                    <a:pt x="1306" y="618"/>
                  </a:lnTo>
                  <a:lnTo>
                    <a:pt x="1306" y="616"/>
                  </a:lnTo>
                  <a:lnTo>
                    <a:pt x="1302" y="616"/>
                  </a:lnTo>
                  <a:lnTo>
                    <a:pt x="1302" y="614"/>
                  </a:lnTo>
                  <a:lnTo>
                    <a:pt x="1299" y="614"/>
                  </a:lnTo>
                  <a:lnTo>
                    <a:pt x="1299" y="612"/>
                  </a:lnTo>
                  <a:lnTo>
                    <a:pt x="1296" y="612"/>
                  </a:lnTo>
                  <a:lnTo>
                    <a:pt x="1296" y="611"/>
                  </a:lnTo>
                  <a:lnTo>
                    <a:pt x="1292" y="611"/>
                  </a:lnTo>
                  <a:lnTo>
                    <a:pt x="1292" y="608"/>
                  </a:lnTo>
                  <a:lnTo>
                    <a:pt x="1290" y="608"/>
                  </a:lnTo>
                  <a:lnTo>
                    <a:pt x="1290" y="606"/>
                  </a:lnTo>
                  <a:lnTo>
                    <a:pt x="1287" y="606"/>
                  </a:lnTo>
                  <a:lnTo>
                    <a:pt x="1287" y="604"/>
                  </a:lnTo>
                  <a:lnTo>
                    <a:pt x="1281" y="604"/>
                  </a:lnTo>
                  <a:lnTo>
                    <a:pt x="1281" y="603"/>
                  </a:lnTo>
                  <a:lnTo>
                    <a:pt x="1277" y="603"/>
                  </a:lnTo>
                  <a:lnTo>
                    <a:pt x="1277" y="600"/>
                  </a:lnTo>
                  <a:lnTo>
                    <a:pt x="1274" y="600"/>
                  </a:lnTo>
                  <a:lnTo>
                    <a:pt x="1274" y="598"/>
                  </a:lnTo>
                  <a:lnTo>
                    <a:pt x="1271" y="598"/>
                  </a:lnTo>
                  <a:lnTo>
                    <a:pt x="1271" y="597"/>
                  </a:lnTo>
                  <a:lnTo>
                    <a:pt x="1269" y="597"/>
                  </a:lnTo>
                  <a:lnTo>
                    <a:pt x="1269" y="595"/>
                  </a:lnTo>
                  <a:lnTo>
                    <a:pt x="1264" y="595"/>
                  </a:lnTo>
                  <a:lnTo>
                    <a:pt x="1264" y="592"/>
                  </a:lnTo>
                  <a:lnTo>
                    <a:pt x="1261" y="592"/>
                  </a:lnTo>
                  <a:lnTo>
                    <a:pt x="1261" y="591"/>
                  </a:lnTo>
                  <a:lnTo>
                    <a:pt x="1258" y="591"/>
                  </a:lnTo>
                  <a:lnTo>
                    <a:pt x="1258" y="589"/>
                  </a:lnTo>
                  <a:lnTo>
                    <a:pt x="1255" y="589"/>
                  </a:lnTo>
                  <a:lnTo>
                    <a:pt x="1255" y="587"/>
                  </a:lnTo>
                  <a:lnTo>
                    <a:pt x="1251" y="587"/>
                  </a:lnTo>
                  <a:lnTo>
                    <a:pt x="1251" y="584"/>
                  </a:lnTo>
                  <a:lnTo>
                    <a:pt x="1248" y="584"/>
                  </a:lnTo>
                  <a:lnTo>
                    <a:pt x="1248" y="583"/>
                  </a:lnTo>
                  <a:lnTo>
                    <a:pt x="1244" y="583"/>
                  </a:lnTo>
                  <a:lnTo>
                    <a:pt x="1244" y="581"/>
                  </a:lnTo>
                  <a:lnTo>
                    <a:pt x="1241" y="581"/>
                  </a:lnTo>
                  <a:lnTo>
                    <a:pt x="1241" y="579"/>
                  </a:lnTo>
                  <a:lnTo>
                    <a:pt x="1237" y="579"/>
                  </a:lnTo>
                  <a:lnTo>
                    <a:pt x="1237" y="578"/>
                  </a:lnTo>
                  <a:lnTo>
                    <a:pt x="1233" y="578"/>
                  </a:lnTo>
                  <a:lnTo>
                    <a:pt x="1233" y="575"/>
                  </a:lnTo>
                  <a:lnTo>
                    <a:pt x="1229" y="575"/>
                  </a:lnTo>
                  <a:lnTo>
                    <a:pt x="1229" y="573"/>
                  </a:lnTo>
                  <a:lnTo>
                    <a:pt x="1228" y="573"/>
                  </a:lnTo>
                  <a:lnTo>
                    <a:pt x="1228" y="572"/>
                  </a:lnTo>
                  <a:lnTo>
                    <a:pt x="1224" y="572"/>
                  </a:lnTo>
                  <a:lnTo>
                    <a:pt x="1224" y="570"/>
                  </a:lnTo>
                  <a:lnTo>
                    <a:pt x="1219" y="570"/>
                  </a:lnTo>
                  <a:lnTo>
                    <a:pt x="1219" y="567"/>
                  </a:lnTo>
                  <a:lnTo>
                    <a:pt x="1216" y="567"/>
                  </a:lnTo>
                  <a:lnTo>
                    <a:pt x="1216" y="566"/>
                  </a:lnTo>
                  <a:lnTo>
                    <a:pt x="1213" y="566"/>
                  </a:lnTo>
                  <a:lnTo>
                    <a:pt x="1213" y="564"/>
                  </a:lnTo>
                  <a:lnTo>
                    <a:pt x="1209" y="564"/>
                  </a:lnTo>
                  <a:lnTo>
                    <a:pt x="1209" y="562"/>
                  </a:lnTo>
                  <a:lnTo>
                    <a:pt x="1206" y="562"/>
                  </a:lnTo>
                  <a:lnTo>
                    <a:pt x="1206" y="560"/>
                  </a:lnTo>
                  <a:lnTo>
                    <a:pt x="1203" y="560"/>
                  </a:lnTo>
                  <a:lnTo>
                    <a:pt x="1203" y="558"/>
                  </a:lnTo>
                  <a:lnTo>
                    <a:pt x="1200" y="558"/>
                  </a:lnTo>
                  <a:lnTo>
                    <a:pt x="1200" y="556"/>
                  </a:lnTo>
                  <a:lnTo>
                    <a:pt x="1194" y="556"/>
                  </a:lnTo>
                  <a:lnTo>
                    <a:pt x="1194" y="555"/>
                  </a:lnTo>
                  <a:lnTo>
                    <a:pt x="1191" y="555"/>
                  </a:lnTo>
                  <a:lnTo>
                    <a:pt x="1191" y="552"/>
                  </a:lnTo>
                  <a:lnTo>
                    <a:pt x="1188" y="552"/>
                  </a:lnTo>
                  <a:lnTo>
                    <a:pt x="1188" y="550"/>
                  </a:lnTo>
                  <a:lnTo>
                    <a:pt x="1186" y="550"/>
                  </a:lnTo>
                  <a:lnTo>
                    <a:pt x="1186" y="548"/>
                  </a:lnTo>
                  <a:lnTo>
                    <a:pt x="1182" y="548"/>
                  </a:lnTo>
                  <a:lnTo>
                    <a:pt x="1182" y="547"/>
                  </a:lnTo>
                  <a:lnTo>
                    <a:pt x="1178" y="547"/>
                  </a:lnTo>
                  <a:lnTo>
                    <a:pt x="1178" y="544"/>
                  </a:lnTo>
                  <a:lnTo>
                    <a:pt x="1175" y="544"/>
                  </a:lnTo>
                  <a:lnTo>
                    <a:pt x="1175" y="542"/>
                  </a:lnTo>
                  <a:lnTo>
                    <a:pt x="1171" y="542"/>
                  </a:lnTo>
                  <a:lnTo>
                    <a:pt x="1171" y="541"/>
                  </a:lnTo>
                  <a:lnTo>
                    <a:pt x="1168" y="541"/>
                  </a:lnTo>
                  <a:lnTo>
                    <a:pt x="1168" y="539"/>
                  </a:lnTo>
                  <a:lnTo>
                    <a:pt x="1164" y="539"/>
                  </a:lnTo>
                  <a:lnTo>
                    <a:pt x="1164" y="536"/>
                  </a:lnTo>
                  <a:lnTo>
                    <a:pt x="1161" y="536"/>
                  </a:lnTo>
                  <a:lnTo>
                    <a:pt x="1161" y="535"/>
                  </a:lnTo>
                  <a:lnTo>
                    <a:pt x="1155" y="535"/>
                  </a:lnTo>
                  <a:lnTo>
                    <a:pt x="1155" y="533"/>
                  </a:lnTo>
                  <a:lnTo>
                    <a:pt x="1153" y="533"/>
                  </a:lnTo>
                  <a:lnTo>
                    <a:pt x="1153" y="531"/>
                  </a:lnTo>
                  <a:lnTo>
                    <a:pt x="1150" y="531"/>
                  </a:lnTo>
                  <a:lnTo>
                    <a:pt x="1150" y="530"/>
                  </a:lnTo>
                  <a:lnTo>
                    <a:pt x="1146" y="530"/>
                  </a:lnTo>
                  <a:lnTo>
                    <a:pt x="1146" y="527"/>
                  </a:lnTo>
                  <a:lnTo>
                    <a:pt x="1143" y="527"/>
                  </a:lnTo>
                  <a:lnTo>
                    <a:pt x="1143" y="525"/>
                  </a:lnTo>
                  <a:lnTo>
                    <a:pt x="1139" y="525"/>
                  </a:lnTo>
                  <a:lnTo>
                    <a:pt x="1139" y="523"/>
                  </a:lnTo>
                  <a:lnTo>
                    <a:pt x="1136" y="523"/>
                  </a:lnTo>
                  <a:lnTo>
                    <a:pt x="1136" y="522"/>
                  </a:lnTo>
                  <a:lnTo>
                    <a:pt x="1132" y="522"/>
                  </a:lnTo>
                  <a:lnTo>
                    <a:pt x="1132" y="519"/>
                  </a:lnTo>
                  <a:lnTo>
                    <a:pt x="1129" y="519"/>
                  </a:lnTo>
                  <a:lnTo>
                    <a:pt x="1129" y="517"/>
                  </a:lnTo>
                  <a:lnTo>
                    <a:pt x="1126" y="517"/>
                  </a:lnTo>
                  <a:lnTo>
                    <a:pt x="1126" y="516"/>
                  </a:lnTo>
                  <a:lnTo>
                    <a:pt x="1121" y="516"/>
                  </a:lnTo>
                  <a:lnTo>
                    <a:pt x="1121" y="514"/>
                  </a:lnTo>
                  <a:lnTo>
                    <a:pt x="1118" y="514"/>
                  </a:lnTo>
                  <a:lnTo>
                    <a:pt x="1118" y="511"/>
                  </a:lnTo>
                  <a:lnTo>
                    <a:pt x="1114" y="511"/>
                  </a:lnTo>
                  <a:lnTo>
                    <a:pt x="1114" y="510"/>
                  </a:lnTo>
                  <a:lnTo>
                    <a:pt x="1111" y="510"/>
                  </a:lnTo>
                  <a:lnTo>
                    <a:pt x="1111" y="508"/>
                  </a:lnTo>
                  <a:lnTo>
                    <a:pt x="1107" y="508"/>
                  </a:lnTo>
                  <a:lnTo>
                    <a:pt x="1107" y="507"/>
                  </a:lnTo>
                  <a:lnTo>
                    <a:pt x="1104" y="507"/>
                  </a:lnTo>
                  <a:lnTo>
                    <a:pt x="1104" y="503"/>
                  </a:lnTo>
                  <a:lnTo>
                    <a:pt x="1103" y="503"/>
                  </a:lnTo>
                  <a:lnTo>
                    <a:pt x="1103" y="502"/>
                  </a:lnTo>
                  <a:lnTo>
                    <a:pt x="1099" y="502"/>
                  </a:lnTo>
                  <a:lnTo>
                    <a:pt x="1099" y="500"/>
                  </a:lnTo>
                  <a:lnTo>
                    <a:pt x="1095" y="500"/>
                  </a:lnTo>
                  <a:lnTo>
                    <a:pt x="1095" y="498"/>
                  </a:lnTo>
                  <a:lnTo>
                    <a:pt x="1090" y="498"/>
                  </a:lnTo>
                  <a:lnTo>
                    <a:pt x="1090" y="497"/>
                  </a:lnTo>
                  <a:lnTo>
                    <a:pt x="1086" y="497"/>
                  </a:lnTo>
                  <a:lnTo>
                    <a:pt x="1086" y="494"/>
                  </a:lnTo>
                  <a:lnTo>
                    <a:pt x="1085" y="494"/>
                  </a:lnTo>
                  <a:lnTo>
                    <a:pt x="1085" y="492"/>
                  </a:lnTo>
                  <a:lnTo>
                    <a:pt x="1081" y="492"/>
                  </a:lnTo>
                  <a:lnTo>
                    <a:pt x="1081" y="491"/>
                  </a:lnTo>
                  <a:lnTo>
                    <a:pt x="1078" y="491"/>
                  </a:lnTo>
                  <a:lnTo>
                    <a:pt x="1078" y="489"/>
                  </a:lnTo>
                  <a:lnTo>
                    <a:pt x="1072" y="489"/>
                  </a:lnTo>
                  <a:lnTo>
                    <a:pt x="1072" y="486"/>
                  </a:lnTo>
                  <a:lnTo>
                    <a:pt x="1070" y="486"/>
                  </a:lnTo>
                  <a:lnTo>
                    <a:pt x="1070" y="485"/>
                  </a:lnTo>
                  <a:lnTo>
                    <a:pt x="1067" y="485"/>
                  </a:lnTo>
                  <a:lnTo>
                    <a:pt x="1067" y="483"/>
                  </a:lnTo>
                  <a:lnTo>
                    <a:pt x="1063" y="483"/>
                  </a:lnTo>
                  <a:lnTo>
                    <a:pt x="1063" y="481"/>
                  </a:lnTo>
                  <a:lnTo>
                    <a:pt x="1059" y="481"/>
                  </a:lnTo>
                  <a:lnTo>
                    <a:pt x="1059" y="479"/>
                  </a:lnTo>
                  <a:lnTo>
                    <a:pt x="1056" y="479"/>
                  </a:lnTo>
                  <a:lnTo>
                    <a:pt x="1056" y="477"/>
                  </a:lnTo>
                  <a:lnTo>
                    <a:pt x="1050" y="477"/>
                  </a:lnTo>
                  <a:lnTo>
                    <a:pt x="1050" y="475"/>
                  </a:lnTo>
                  <a:lnTo>
                    <a:pt x="1049" y="475"/>
                  </a:lnTo>
                  <a:lnTo>
                    <a:pt x="1049" y="474"/>
                  </a:lnTo>
                  <a:lnTo>
                    <a:pt x="1046" y="474"/>
                  </a:lnTo>
                  <a:lnTo>
                    <a:pt x="1046" y="471"/>
                  </a:lnTo>
                  <a:lnTo>
                    <a:pt x="1042" y="471"/>
                  </a:lnTo>
                  <a:lnTo>
                    <a:pt x="1042" y="469"/>
                  </a:lnTo>
                  <a:lnTo>
                    <a:pt x="1038" y="469"/>
                  </a:lnTo>
                  <a:lnTo>
                    <a:pt x="1038" y="467"/>
                  </a:lnTo>
                  <a:lnTo>
                    <a:pt x="1036" y="467"/>
                  </a:lnTo>
                  <a:lnTo>
                    <a:pt x="1036" y="466"/>
                  </a:lnTo>
                  <a:lnTo>
                    <a:pt x="1031" y="466"/>
                  </a:lnTo>
                  <a:lnTo>
                    <a:pt x="1031" y="463"/>
                  </a:lnTo>
                  <a:lnTo>
                    <a:pt x="1028" y="463"/>
                  </a:lnTo>
                  <a:lnTo>
                    <a:pt x="1028" y="461"/>
                  </a:lnTo>
                  <a:lnTo>
                    <a:pt x="1024" y="461"/>
                  </a:lnTo>
                  <a:lnTo>
                    <a:pt x="1024" y="460"/>
                  </a:lnTo>
                  <a:lnTo>
                    <a:pt x="1021" y="460"/>
                  </a:lnTo>
                  <a:lnTo>
                    <a:pt x="1021" y="458"/>
                  </a:lnTo>
                  <a:lnTo>
                    <a:pt x="1017" y="458"/>
                  </a:lnTo>
                  <a:lnTo>
                    <a:pt x="1017" y="455"/>
                  </a:lnTo>
                  <a:lnTo>
                    <a:pt x="1014" y="455"/>
                  </a:lnTo>
                  <a:lnTo>
                    <a:pt x="1014" y="454"/>
                  </a:lnTo>
                  <a:lnTo>
                    <a:pt x="1010" y="454"/>
                  </a:lnTo>
                  <a:lnTo>
                    <a:pt x="1010" y="452"/>
                  </a:lnTo>
                  <a:lnTo>
                    <a:pt x="1007" y="452"/>
                  </a:lnTo>
                  <a:lnTo>
                    <a:pt x="1007" y="450"/>
                  </a:lnTo>
                  <a:lnTo>
                    <a:pt x="1002" y="450"/>
                  </a:lnTo>
                  <a:lnTo>
                    <a:pt x="1002" y="449"/>
                  </a:lnTo>
                  <a:lnTo>
                    <a:pt x="999" y="449"/>
                  </a:lnTo>
                  <a:lnTo>
                    <a:pt x="999" y="446"/>
                  </a:lnTo>
                  <a:lnTo>
                    <a:pt x="996" y="446"/>
                  </a:lnTo>
                  <a:lnTo>
                    <a:pt x="996" y="444"/>
                  </a:lnTo>
                  <a:lnTo>
                    <a:pt x="992" y="444"/>
                  </a:lnTo>
                  <a:lnTo>
                    <a:pt x="992" y="442"/>
                  </a:lnTo>
                  <a:lnTo>
                    <a:pt x="989" y="442"/>
                  </a:lnTo>
                  <a:lnTo>
                    <a:pt x="989" y="441"/>
                  </a:lnTo>
                  <a:lnTo>
                    <a:pt x="985" y="441"/>
                  </a:lnTo>
                  <a:lnTo>
                    <a:pt x="985" y="438"/>
                  </a:lnTo>
                  <a:lnTo>
                    <a:pt x="982" y="438"/>
                  </a:lnTo>
                  <a:lnTo>
                    <a:pt x="982" y="436"/>
                  </a:lnTo>
                  <a:lnTo>
                    <a:pt x="978" y="436"/>
                  </a:lnTo>
                  <a:lnTo>
                    <a:pt x="978" y="435"/>
                  </a:lnTo>
                  <a:lnTo>
                    <a:pt x="975" y="435"/>
                  </a:lnTo>
                  <a:lnTo>
                    <a:pt x="975" y="433"/>
                  </a:lnTo>
                  <a:lnTo>
                    <a:pt x="972" y="433"/>
                  </a:lnTo>
                  <a:lnTo>
                    <a:pt x="972" y="430"/>
                  </a:lnTo>
                  <a:lnTo>
                    <a:pt x="967" y="430"/>
                  </a:lnTo>
                  <a:lnTo>
                    <a:pt x="967" y="429"/>
                  </a:lnTo>
                  <a:lnTo>
                    <a:pt x="964" y="429"/>
                  </a:lnTo>
                  <a:lnTo>
                    <a:pt x="964" y="427"/>
                  </a:lnTo>
                  <a:lnTo>
                    <a:pt x="960" y="427"/>
                  </a:lnTo>
                  <a:lnTo>
                    <a:pt x="960" y="426"/>
                  </a:lnTo>
                  <a:lnTo>
                    <a:pt x="957" y="426"/>
                  </a:lnTo>
                  <a:lnTo>
                    <a:pt x="957" y="422"/>
                  </a:lnTo>
                  <a:lnTo>
                    <a:pt x="953" y="422"/>
                  </a:lnTo>
                  <a:lnTo>
                    <a:pt x="953" y="421"/>
                  </a:lnTo>
                  <a:lnTo>
                    <a:pt x="950" y="421"/>
                  </a:lnTo>
                  <a:lnTo>
                    <a:pt x="950" y="419"/>
                  </a:lnTo>
                  <a:lnTo>
                    <a:pt x="947" y="419"/>
                  </a:lnTo>
                  <a:lnTo>
                    <a:pt x="947" y="418"/>
                  </a:lnTo>
                  <a:lnTo>
                    <a:pt x="943" y="418"/>
                  </a:lnTo>
                  <a:lnTo>
                    <a:pt x="943" y="416"/>
                  </a:lnTo>
                  <a:lnTo>
                    <a:pt x="940" y="416"/>
                  </a:lnTo>
                  <a:lnTo>
                    <a:pt x="940" y="413"/>
                  </a:lnTo>
                  <a:lnTo>
                    <a:pt x="935" y="413"/>
                  </a:lnTo>
                  <a:lnTo>
                    <a:pt x="935" y="411"/>
                  </a:lnTo>
                  <a:lnTo>
                    <a:pt x="934" y="411"/>
                  </a:lnTo>
                  <a:lnTo>
                    <a:pt x="934" y="410"/>
                  </a:lnTo>
                  <a:lnTo>
                    <a:pt x="928" y="410"/>
                  </a:lnTo>
                  <a:lnTo>
                    <a:pt x="928" y="408"/>
                  </a:lnTo>
                  <a:lnTo>
                    <a:pt x="925" y="408"/>
                  </a:lnTo>
                  <a:lnTo>
                    <a:pt x="925" y="405"/>
                  </a:lnTo>
                  <a:lnTo>
                    <a:pt x="923" y="405"/>
                  </a:lnTo>
                  <a:lnTo>
                    <a:pt x="923" y="404"/>
                  </a:lnTo>
                  <a:lnTo>
                    <a:pt x="919" y="404"/>
                  </a:lnTo>
                  <a:lnTo>
                    <a:pt x="919" y="402"/>
                  </a:lnTo>
                  <a:lnTo>
                    <a:pt x="916" y="402"/>
                  </a:lnTo>
                  <a:lnTo>
                    <a:pt x="916" y="400"/>
                  </a:lnTo>
                  <a:lnTo>
                    <a:pt x="911" y="400"/>
                  </a:lnTo>
                  <a:lnTo>
                    <a:pt x="911" y="398"/>
                  </a:lnTo>
                  <a:lnTo>
                    <a:pt x="909" y="398"/>
                  </a:lnTo>
                  <a:lnTo>
                    <a:pt x="909" y="396"/>
                  </a:lnTo>
                  <a:lnTo>
                    <a:pt x="905" y="396"/>
                  </a:lnTo>
                  <a:lnTo>
                    <a:pt x="905" y="394"/>
                  </a:lnTo>
                  <a:lnTo>
                    <a:pt x="902" y="394"/>
                  </a:lnTo>
                  <a:lnTo>
                    <a:pt x="902" y="393"/>
                  </a:lnTo>
                  <a:lnTo>
                    <a:pt x="899" y="393"/>
                  </a:lnTo>
                  <a:lnTo>
                    <a:pt x="899" y="390"/>
                  </a:lnTo>
                  <a:lnTo>
                    <a:pt x="895" y="390"/>
                  </a:lnTo>
                  <a:lnTo>
                    <a:pt x="895" y="388"/>
                  </a:lnTo>
                  <a:lnTo>
                    <a:pt x="892" y="388"/>
                  </a:lnTo>
                  <a:lnTo>
                    <a:pt x="892" y="386"/>
                  </a:lnTo>
                  <a:lnTo>
                    <a:pt x="887" y="386"/>
                  </a:lnTo>
                  <a:lnTo>
                    <a:pt x="887" y="385"/>
                  </a:lnTo>
                  <a:lnTo>
                    <a:pt x="884" y="385"/>
                  </a:lnTo>
                  <a:lnTo>
                    <a:pt x="884" y="382"/>
                  </a:lnTo>
                  <a:lnTo>
                    <a:pt x="880" y="382"/>
                  </a:lnTo>
                  <a:lnTo>
                    <a:pt x="880" y="380"/>
                  </a:lnTo>
                  <a:lnTo>
                    <a:pt x="877" y="380"/>
                  </a:lnTo>
                  <a:lnTo>
                    <a:pt x="877" y="379"/>
                  </a:lnTo>
                  <a:lnTo>
                    <a:pt x="874" y="379"/>
                  </a:lnTo>
                  <a:lnTo>
                    <a:pt x="874" y="377"/>
                  </a:lnTo>
                  <a:lnTo>
                    <a:pt x="870" y="377"/>
                  </a:lnTo>
                  <a:lnTo>
                    <a:pt x="870" y="374"/>
                  </a:lnTo>
                  <a:lnTo>
                    <a:pt x="867" y="374"/>
                  </a:lnTo>
                  <a:lnTo>
                    <a:pt x="867" y="373"/>
                  </a:lnTo>
                  <a:lnTo>
                    <a:pt x="863" y="373"/>
                  </a:lnTo>
                  <a:lnTo>
                    <a:pt x="863" y="371"/>
                  </a:lnTo>
                  <a:lnTo>
                    <a:pt x="860" y="371"/>
                  </a:lnTo>
                  <a:lnTo>
                    <a:pt x="860" y="369"/>
                  </a:lnTo>
                  <a:lnTo>
                    <a:pt x="856" y="369"/>
                  </a:lnTo>
                  <a:lnTo>
                    <a:pt x="856" y="368"/>
                  </a:lnTo>
                  <a:lnTo>
                    <a:pt x="852" y="368"/>
                  </a:lnTo>
                  <a:lnTo>
                    <a:pt x="852" y="365"/>
                  </a:lnTo>
                  <a:lnTo>
                    <a:pt x="848" y="365"/>
                  </a:lnTo>
                  <a:lnTo>
                    <a:pt x="848" y="363"/>
                  </a:lnTo>
                  <a:lnTo>
                    <a:pt x="845" y="363"/>
                  </a:lnTo>
                  <a:lnTo>
                    <a:pt x="845" y="361"/>
                  </a:lnTo>
                  <a:lnTo>
                    <a:pt x="842" y="361"/>
                  </a:lnTo>
                  <a:lnTo>
                    <a:pt x="842" y="360"/>
                  </a:lnTo>
                  <a:lnTo>
                    <a:pt x="838" y="360"/>
                  </a:lnTo>
                  <a:lnTo>
                    <a:pt x="838" y="357"/>
                  </a:lnTo>
                  <a:lnTo>
                    <a:pt x="835" y="357"/>
                  </a:lnTo>
                  <a:lnTo>
                    <a:pt x="835" y="356"/>
                  </a:lnTo>
                  <a:lnTo>
                    <a:pt x="831" y="356"/>
                  </a:lnTo>
                  <a:lnTo>
                    <a:pt x="831" y="354"/>
                  </a:lnTo>
                  <a:lnTo>
                    <a:pt x="828" y="354"/>
                  </a:lnTo>
                  <a:lnTo>
                    <a:pt x="828" y="352"/>
                  </a:lnTo>
                  <a:lnTo>
                    <a:pt x="824" y="352"/>
                  </a:lnTo>
                  <a:lnTo>
                    <a:pt x="824" y="349"/>
                  </a:lnTo>
                  <a:lnTo>
                    <a:pt x="820" y="349"/>
                  </a:lnTo>
                  <a:lnTo>
                    <a:pt x="820" y="348"/>
                  </a:lnTo>
                  <a:lnTo>
                    <a:pt x="816" y="348"/>
                  </a:lnTo>
                  <a:lnTo>
                    <a:pt x="816" y="346"/>
                  </a:lnTo>
                  <a:lnTo>
                    <a:pt x="813" y="346"/>
                  </a:lnTo>
                  <a:lnTo>
                    <a:pt x="813" y="345"/>
                  </a:lnTo>
                  <a:lnTo>
                    <a:pt x="810" y="345"/>
                  </a:lnTo>
                  <a:lnTo>
                    <a:pt x="810" y="342"/>
                  </a:lnTo>
                  <a:lnTo>
                    <a:pt x="806" y="342"/>
                  </a:lnTo>
                  <a:lnTo>
                    <a:pt x="806" y="340"/>
                  </a:lnTo>
                  <a:lnTo>
                    <a:pt x="803" y="340"/>
                  </a:lnTo>
                  <a:lnTo>
                    <a:pt x="803" y="338"/>
                  </a:lnTo>
                  <a:lnTo>
                    <a:pt x="799" y="338"/>
                  </a:lnTo>
                  <a:lnTo>
                    <a:pt x="799" y="337"/>
                  </a:lnTo>
                  <a:lnTo>
                    <a:pt x="796" y="337"/>
                  </a:lnTo>
                  <a:lnTo>
                    <a:pt x="796" y="334"/>
                  </a:lnTo>
                  <a:lnTo>
                    <a:pt x="792" y="334"/>
                  </a:lnTo>
                  <a:lnTo>
                    <a:pt x="792" y="332"/>
                  </a:lnTo>
                  <a:lnTo>
                    <a:pt x="788" y="332"/>
                  </a:lnTo>
                  <a:lnTo>
                    <a:pt x="788" y="330"/>
                  </a:lnTo>
                  <a:lnTo>
                    <a:pt x="786" y="330"/>
                  </a:lnTo>
                  <a:lnTo>
                    <a:pt x="786" y="329"/>
                  </a:lnTo>
                  <a:lnTo>
                    <a:pt x="781" y="329"/>
                  </a:lnTo>
                  <a:lnTo>
                    <a:pt x="781" y="326"/>
                  </a:lnTo>
                  <a:lnTo>
                    <a:pt x="778" y="326"/>
                  </a:lnTo>
                  <a:lnTo>
                    <a:pt x="778" y="324"/>
                  </a:lnTo>
                  <a:lnTo>
                    <a:pt x="774" y="324"/>
                  </a:lnTo>
                  <a:lnTo>
                    <a:pt x="774" y="323"/>
                  </a:lnTo>
                  <a:lnTo>
                    <a:pt x="771" y="323"/>
                  </a:lnTo>
                  <a:lnTo>
                    <a:pt x="771" y="321"/>
                  </a:lnTo>
                  <a:lnTo>
                    <a:pt x="767" y="321"/>
                  </a:lnTo>
                  <a:lnTo>
                    <a:pt x="767" y="319"/>
                  </a:lnTo>
                  <a:lnTo>
                    <a:pt x="764" y="319"/>
                  </a:lnTo>
                  <a:lnTo>
                    <a:pt x="764" y="317"/>
                  </a:lnTo>
                  <a:lnTo>
                    <a:pt x="761" y="317"/>
                  </a:lnTo>
                  <a:lnTo>
                    <a:pt x="761" y="315"/>
                  </a:lnTo>
                  <a:lnTo>
                    <a:pt x="756" y="315"/>
                  </a:lnTo>
                  <a:lnTo>
                    <a:pt x="756" y="313"/>
                  </a:lnTo>
                  <a:lnTo>
                    <a:pt x="753" y="313"/>
                  </a:lnTo>
                  <a:lnTo>
                    <a:pt x="753" y="312"/>
                  </a:lnTo>
                  <a:lnTo>
                    <a:pt x="750" y="312"/>
                  </a:lnTo>
                  <a:lnTo>
                    <a:pt x="750" y="309"/>
                  </a:lnTo>
                  <a:lnTo>
                    <a:pt x="746" y="309"/>
                  </a:lnTo>
                  <a:lnTo>
                    <a:pt x="746" y="307"/>
                  </a:lnTo>
                  <a:lnTo>
                    <a:pt x="742" y="307"/>
                  </a:lnTo>
                  <a:lnTo>
                    <a:pt x="742" y="305"/>
                  </a:lnTo>
                  <a:lnTo>
                    <a:pt x="739" y="305"/>
                  </a:lnTo>
                  <a:lnTo>
                    <a:pt x="739" y="304"/>
                  </a:lnTo>
                  <a:lnTo>
                    <a:pt x="735" y="304"/>
                  </a:lnTo>
                  <a:lnTo>
                    <a:pt x="735" y="301"/>
                  </a:lnTo>
                  <a:lnTo>
                    <a:pt x="732" y="301"/>
                  </a:lnTo>
                  <a:lnTo>
                    <a:pt x="732" y="299"/>
                  </a:lnTo>
                  <a:lnTo>
                    <a:pt x="729" y="299"/>
                  </a:lnTo>
                  <a:lnTo>
                    <a:pt x="729" y="298"/>
                  </a:lnTo>
                  <a:lnTo>
                    <a:pt x="724" y="298"/>
                  </a:lnTo>
                  <a:lnTo>
                    <a:pt x="724" y="296"/>
                  </a:lnTo>
                  <a:lnTo>
                    <a:pt x="721" y="296"/>
                  </a:lnTo>
                  <a:lnTo>
                    <a:pt x="721" y="293"/>
                  </a:lnTo>
                  <a:lnTo>
                    <a:pt x="718" y="293"/>
                  </a:lnTo>
                  <a:lnTo>
                    <a:pt x="718" y="292"/>
                  </a:lnTo>
                  <a:lnTo>
                    <a:pt x="714" y="292"/>
                  </a:lnTo>
                  <a:lnTo>
                    <a:pt x="714" y="290"/>
                  </a:lnTo>
                  <a:lnTo>
                    <a:pt x="710" y="290"/>
                  </a:lnTo>
                  <a:lnTo>
                    <a:pt x="710" y="289"/>
                  </a:lnTo>
                  <a:lnTo>
                    <a:pt x="707" y="289"/>
                  </a:lnTo>
                  <a:lnTo>
                    <a:pt x="707" y="287"/>
                  </a:lnTo>
                  <a:lnTo>
                    <a:pt x="704" y="287"/>
                  </a:lnTo>
                  <a:lnTo>
                    <a:pt x="704" y="284"/>
                  </a:lnTo>
                  <a:lnTo>
                    <a:pt x="698" y="284"/>
                  </a:lnTo>
                  <a:lnTo>
                    <a:pt x="698" y="282"/>
                  </a:lnTo>
                  <a:lnTo>
                    <a:pt x="697" y="282"/>
                  </a:lnTo>
                  <a:lnTo>
                    <a:pt x="697" y="281"/>
                  </a:lnTo>
                  <a:lnTo>
                    <a:pt x="693" y="281"/>
                  </a:lnTo>
                  <a:lnTo>
                    <a:pt x="693" y="279"/>
                  </a:lnTo>
                  <a:lnTo>
                    <a:pt x="689" y="279"/>
                  </a:lnTo>
                  <a:lnTo>
                    <a:pt x="689" y="276"/>
                  </a:lnTo>
                  <a:lnTo>
                    <a:pt x="685" y="276"/>
                  </a:lnTo>
                  <a:lnTo>
                    <a:pt x="685" y="275"/>
                  </a:lnTo>
                  <a:lnTo>
                    <a:pt x="682" y="275"/>
                  </a:lnTo>
                  <a:lnTo>
                    <a:pt x="682" y="272"/>
                  </a:lnTo>
                  <a:lnTo>
                    <a:pt x="678" y="272"/>
                  </a:lnTo>
                  <a:lnTo>
                    <a:pt x="678" y="271"/>
                  </a:lnTo>
                  <a:lnTo>
                    <a:pt x="675" y="271"/>
                  </a:lnTo>
                  <a:lnTo>
                    <a:pt x="675" y="268"/>
                  </a:lnTo>
                  <a:lnTo>
                    <a:pt x="672" y="268"/>
                  </a:lnTo>
                  <a:lnTo>
                    <a:pt x="672" y="267"/>
                  </a:lnTo>
                  <a:lnTo>
                    <a:pt x="666" y="267"/>
                  </a:lnTo>
                  <a:lnTo>
                    <a:pt x="666" y="265"/>
                  </a:lnTo>
                  <a:lnTo>
                    <a:pt x="662" y="265"/>
                  </a:lnTo>
                  <a:lnTo>
                    <a:pt x="662" y="264"/>
                  </a:lnTo>
                  <a:lnTo>
                    <a:pt x="661" y="264"/>
                  </a:lnTo>
                  <a:lnTo>
                    <a:pt x="661" y="261"/>
                  </a:lnTo>
                  <a:lnTo>
                    <a:pt x="656" y="261"/>
                  </a:lnTo>
                  <a:lnTo>
                    <a:pt x="656" y="259"/>
                  </a:lnTo>
                  <a:lnTo>
                    <a:pt x="652" y="259"/>
                  </a:lnTo>
                  <a:lnTo>
                    <a:pt x="652" y="257"/>
                  </a:lnTo>
                  <a:lnTo>
                    <a:pt x="649" y="257"/>
                  </a:lnTo>
                  <a:lnTo>
                    <a:pt x="649" y="256"/>
                  </a:lnTo>
                  <a:lnTo>
                    <a:pt x="645" y="256"/>
                  </a:lnTo>
                  <a:lnTo>
                    <a:pt x="645" y="253"/>
                  </a:lnTo>
                  <a:lnTo>
                    <a:pt x="642" y="253"/>
                  </a:lnTo>
                  <a:lnTo>
                    <a:pt x="642" y="251"/>
                  </a:lnTo>
                  <a:lnTo>
                    <a:pt x="637" y="251"/>
                  </a:lnTo>
                  <a:lnTo>
                    <a:pt x="637" y="249"/>
                  </a:lnTo>
                  <a:lnTo>
                    <a:pt x="635" y="249"/>
                  </a:lnTo>
                  <a:lnTo>
                    <a:pt x="635" y="248"/>
                  </a:lnTo>
                  <a:lnTo>
                    <a:pt x="632" y="248"/>
                  </a:lnTo>
                  <a:lnTo>
                    <a:pt x="632" y="245"/>
                  </a:lnTo>
                  <a:lnTo>
                    <a:pt x="627" y="245"/>
                  </a:lnTo>
                  <a:lnTo>
                    <a:pt x="627" y="243"/>
                  </a:lnTo>
                  <a:lnTo>
                    <a:pt x="624" y="243"/>
                  </a:lnTo>
                  <a:lnTo>
                    <a:pt x="624" y="242"/>
                  </a:lnTo>
                  <a:lnTo>
                    <a:pt x="620" y="242"/>
                  </a:lnTo>
                  <a:lnTo>
                    <a:pt x="620" y="240"/>
                  </a:lnTo>
                  <a:lnTo>
                    <a:pt x="617" y="240"/>
                  </a:lnTo>
                  <a:lnTo>
                    <a:pt x="617" y="237"/>
                  </a:lnTo>
                  <a:lnTo>
                    <a:pt x="613" y="237"/>
                  </a:lnTo>
                  <a:lnTo>
                    <a:pt x="613" y="236"/>
                  </a:lnTo>
                  <a:lnTo>
                    <a:pt x="608" y="236"/>
                  </a:lnTo>
                  <a:lnTo>
                    <a:pt x="608" y="234"/>
                  </a:lnTo>
                  <a:lnTo>
                    <a:pt x="605" y="234"/>
                  </a:lnTo>
                  <a:lnTo>
                    <a:pt x="605" y="232"/>
                  </a:lnTo>
                  <a:lnTo>
                    <a:pt x="601" y="232"/>
                  </a:lnTo>
                  <a:lnTo>
                    <a:pt x="601" y="231"/>
                  </a:lnTo>
                  <a:lnTo>
                    <a:pt x="597" y="231"/>
                  </a:lnTo>
                  <a:lnTo>
                    <a:pt x="597" y="228"/>
                  </a:lnTo>
                  <a:lnTo>
                    <a:pt x="594" y="228"/>
                  </a:lnTo>
                  <a:lnTo>
                    <a:pt x="594" y="226"/>
                  </a:lnTo>
                  <a:lnTo>
                    <a:pt x="591" y="226"/>
                  </a:lnTo>
                  <a:lnTo>
                    <a:pt x="591" y="224"/>
                  </a:lnTo>
                  <a:lnTo>
                    <a:pt x="586" y="224"/>
                  </a:lnTo>
                  <a:lnTo>
                    <a:pt x="586" y="223"/>
                  </a:lnTo>
                  <a:lnTo>
                    <a:pt x="583" y="223"/>
                  </a:lnTo>
                  <a:lnTo>
                    <a:pt x="583" y="220"/>
                  </a:lnTo>
                  <a:lnTo>
                    <a:pt x="579" y="220"/>
                  </a:lnTo>
                  <a:lnTo>
                    <a:pt x="579" y="218"/>
                  </a:lnTo>
                  <a:lnTo>
                    <a:pt x="576" y="218"/>
                  </a:lnTo>
                  <a:lnTo>
                    <a:pt x="576" y="217"/>
                  </a:lnTo>
                  <a:lnTo>
                    <a:pt x="572" y="217"/>
                  </a:lnTo>
                  <a:lnTo>
                    <a:pt x="572" y="215"/>
                  </a:lnTo>
                  <a:lnTo>
                    <a:pt x="568" y="215"/>
                  </a:lnTo>
                  <a:lnTo>
                    <a:pt x="568" y="212"/>
                  </a:lnTo>
                  <a:lnTo>
                    <a:pt x="565" y="212"/>
                  </a:lnTo>
                  <a:lnTo>
                    <a:pt x="565" y="211"/>
                  </a:lnTo>
                  <a:lnTo>
                    <a:pt x="562" y="211"/>
                  </a:lnTo>
                  <a:lnTo>
                    <a:pt x="562" y="209"/>
                  </a:lnTo>
                  <a:lnTo>
                    <a:pt x="559" y="209"/>
                  </a:lnTo>
                  <a:lnTo>
                    <a:pt x="559" y="208"/>
                  </a:lnTo>
                  <a:lnTo>
                    <a:pt x="553" y="208"/>
                  </a:lnTo>
                  <a:lnTo>
                    <a:pt x="553" y="206"/>
                  </a:lnTo>
                  <a:lnTo>
                    <a:pt x="549" y="206"/>
                  </a:lnTo>
                  <a:lnTo>
                    <a:pt x="549" y="203"/>
                  </a:lnTo>
                  <a:lnTo>
                    <a:pt x="546" y="203"/>
                  </a:lnTo>
                  <a:lnTo>
                    <a:pt x="546" y="201"/>
                  </a:lnTo>
                  <a:lnTo>
                    <a:pt x="543" y="201"/>
                  </a:lnTo>
                  <a:lnTo>
                    <a:pt x="543" y="200"/>
                  </a:lnTo>
                  <a:lnTo>
                    <a:pt x="539" y="200"/>
                  </a:lnTo>
                  <a:lnTo>
                    <a:pt x="539" y="198"/>
                  </a:lnTo>
                  <a:lnTo>
                    <a:pt x="535" y="198"/>
                  </a:lnTo>
                  <a:lnTo>
                    <a:pt x="535" y="195"/>
                  </a:lnTo>
                  <a:lnTo>
                    <a:pt x="531" y="195"/>
                  </a:lnTo>
                  <a:lnTo>
                    <a:pt x="531" y="194"/>
                  </a:lnTo>
                  <a:lnTo>
                    <a:pt x="527" y="194"/>
                  </a:lnTo>
                  <a:lnTo>
                    <a:pt x="527" y="192"/>
                  </a:lnTo>
                  <a:lnTo>
                    <a:pt x="522" y="192"/>
                  </a:lnTo>
                  <a:lnTo>
                    <a:pt x="522" y="190"/>
                  </a:lnTo>
                  <a:lnTo>
                    <a:pt x="519" y="190"/>
                  </a:lnTo>
                  <a:lnTo>
                    <a:pt x="519" y="187"/>
                  </a:lnTo>
                  <a:lnTo>
                    <a:pt x="516" y="187"/>
                  </a:lnTo>
                  <a:lnTo>
                    <a:pt x="516" y="186"/>
                  </a:lnTo>
                  <a:lnTo>
                    <a:pt x="512" y="186"/>
                  </a:lnTo>
                  <a:lnTo>
                    <a:pt x="512" y="184"/>
                  </a:lnTo>
                  <a:lnTo>
                    <a:pt x="508" y="184"/>
                  </a:lnTo>
                  <a:lnTo>
                    <a:pt x="508" y="183"/>
                  </a:lnTo>
                  <a:lnTo>
                    <a:pt x="505" y="183"/>
                  </a:lnTo>
                  <a:lnTo>
                    <a:pt x="505" y="180"/>
                  </a:lnTo>
                  <a:lnTo>
                    <a:pt x="502" y="180"/>
                  </a:lnTo>
                  <a:lnTo>
                    <a:pt x="502" y="178"/>
                  </a:lnTo>
                  <a:lnTo>
                    <a:pt x="496" y="178"/>
                  </a:lnTo>
                  <a:lnTo>
                    <a:pt x="496" y="176"/>
                  </a:lnTo>
                  <a:lnTo>
                    <a:pt x="492" y="176"/>
                  </a:lnTo>
                  <a:lnTo>
                    <a:pt x="492" y="175"/>
                  </a:lnTo>
                  <a:lnTo>
                    <a:pt x="489" y="175"/>
                  </a:lnTo>
                  <a:lnTo>
                    <a:pt x="489" y="172"/>
                  </a:lnTo>
                  <a:lnTo>
                    <a:pt x="484" y="172"/>
                  </a:lnTo>
                  <a:lnTo>
                    <a:pt x="484" y="170"/>
                  </a:lnTo>
                  <a:lnTo>
                    <a:pt x="482" y="170"/>
                  </a:lnTo>
                  <a:lnTo>
                    <a:pt x="482" y="168"/>
                  </a:lnTo>
                  <a:lnTo>
                    <a:pt x="476" y="168"/>
                  </a:lnTo>
                  <a:lnTo>
                    <a:pt x="476" y="167"/>
                  </a:lnTo>
                  <a:lnTo>
                    <a:pt x="473" y="167"/>
                  </a:lnTo>
                  <a:lnTo>
                    <a:pt x="473" y="164"/>
                  </a:lnTo>
                  <a:lnTo>
                    <a:pt x="470" y="164"/>
                  </a:lnTo>
                  <a:lnTo>
                    <a:pt x="470" y="162"/>
                  </a:lnTo>
                  <a:lnTo>
                    <a:pt x="464" y="162"/>
                  </a:lnTo>
                  <a:lnTo>
                    <a:pt x="464" y="161"/>
                  </a:lnTo>
                  <a:lnTo>
                    <a:pt x="460" y="161"/>
                  </a:lnTo>
                  <a:lnTo>
                    <a:pt x="460" y="159"/>
                  </a:lnTo>
                  <a:lnTo>
                    <a:pt x="457" y="159"/>
                  </a:lnTo>
                  <a:lnTo>
                    <a:pt x="457" y="156"/>
                  </a:lnTo>
                  <a:lnTo>
                    <a:pt x="454" y="156"/>
                  </a:lnTo>
                  <a:lnTo>
                    <a:pt x="454" y="155"/>
                  </a:lnTo>
                  <a:lnTo>
                    <a:pt x="450" y="155"/>
                  </a:lnTo>
                  <a:lnTo>
                    <a:pt x="450" y="153"/>
                  </a:lnTo>
                  <a:lnTo>
                    <a:pt x="445" y="153"/>
                  </a:lnTo>
                  <a:lnTo>
                    <a:pt x="445" y="151"/>
                  </a:lnTo>
                  <a:lnTo>
                    <a:pt x="441" y="151"/>
                  </a:lnTo>
                  <a:lnTo>
                    <a:pt x="441" y="150"/>
                  </a:lnTo>
                  <a:lnTo>
                    <a:pt x="438" y="150"/>
                  </a:lnTo>
                  <a:lnTo>
                    <a:pt x="438" y="147"/>
                  </a:lnTo>
                  <a:lnTo>
                    <a:pt x="434" y="147"/>
                  </a:lnTo>
                  <a:lnTo>
                    <a:pt x="434" y="145"/>
                  </a:lnTo>
                  <a:lnTo>
                    <a:pt x="431" y="145"/>
                  </a:lnTo>
                  <a:lnTo>
                    <a:pt x="431" y="143"/>
                  </a:lnTo>
                  <a:lnTo>
                    <a:pt x="425" y="143"/>
                  </a:lnTo>
                  <a:lnTo>
                    <a:pt x="425" y="142"/>
                  </a:lnTo>
                  <a:lnTo>
                    <a:pt x="422" y="142"/>
                  </a:lnTo>
                  <a:lnTo>
                    <a:pt x="422" y="139"/>
                  </a:lnTo>
                  <a:lnTo>
                    <a:pt x="416" y="139"/>
                  </a:lnTo>
                  <a:lnTo>
                    <a:pt x="416" y="138"/>
                  </a:lnTo>
                  <a:lnTo>
                    <a:pt x="413" y="138"/>
                  </a:lnTo>
                  <a:lnTo>
                    <a:pt x="413" y="136"/>
                  </a:lnTo>
                  <a:lnTo>
                    <a:pt x="409" y="136"/>
                  </a:lnTo>
                  <a:lnTo>
                    <a:pt x="409" y="134"/>
                  </a:lnTo>
                  <a:lnTo>
                    <a:pt x="403" y="134"/>
                  </a:lnTo>
                  <a:lnTo>
                    <a:pt x="403" y="131"/>
                  </a:lnTo>
                  <a:lnTo>
                    <a:pt x="400" y="131"/>
                  </a:lnTo>
                  <a:lnTo>
                    <a:pt x="400" y="130"/>
                  </a:lnTo>
                  <a:lnTo>
                    <a:pt x="398" y="130"/>
                  </a:lnTo>
                  <a:lnTo>
                    <a:pt x="398" y="128"/>
                  </a:lnTo>
                  <a:lnTo>
                    <a:pt x="392" y="128"/>
                  </a:lnTo>
                  <a:lnTo>
                    <a:pt x="392" y="127"/>
                  </a:lnTo>
                  <a:lnTo>
                    <a:pt x="389" y="127"/>
                  </a:lnTo>
                  <a:lnTo>
                    <a:pt x="389" y="124"/>
                  </a:lnTo>
                  <a:lnTo>
                    <a:pt x="384" y="124"/>
                  </a:lnTo>
                  <a:lnTo>
                    <a:pt x="384" y="122"/>
                  </a:lnTo>
                  <a:lnTo>
                    <a:pt x="379" y="122"/>
                  </a:lnTo>
                  <a:lnTo>
                    <a:pt x="379" y="120"/>
                  </a:lnTo>
                  <a:lnTo>
                    <a:pt x="376" y="120"/>
                  </a:lnTo>
                  <a:lnTo>
                    <a:pt x="376" y="119"/>
                  </a:lnTo>
                  <a:lnTo>
                    <a:pt x="370" y="119"/>
                  </a:lnTo>
                  <a:lnTo>
                    <a:pt x="370" y="117"/>
                  </a:lnTo>
                  <a:lnTo>
                    <a:pt x="367" y="117"/>
                  </a:lnTo>
                  <a:lnTo>
                    <a:pt x="367" y="114"/>
                  </a:lnTo>
                  <a:lnTo>
                    <a:pt x="361" y="114"/>
                  </a:lnTo>
                  <a:lnTo>
                    <a:pt x="361" y="113"/>
                  </a:lnTo>
                  <a:lnTo>
                    <a:pt x="358" y="113"/>
                  </a:lnTo>
                  <a:lnTo>
                    <a:pt x="358" y="111"/>
                  </a:lnTo>
                  <a:lnTo>
                    <a:pt x="354" y="111"/>
                  </a:lnTo>
                  <a:lnTo>
                    <a:pt x="354" y="109"/>
                  </a:lnTo>
                  <a:lnTo>
                    <a:pt x="349" y="109"/>
                  </a:lnTo>
                  <a:lnTo>
                    <a:pt x="349" y="106"/>
                  </a:lnTo>
                  <a:lnTo>
                    <a:pt x="344" y="106"/>
                  </a:lnTo>
                  <a:lnTo>
                    <a:pt x="344" y="105"/>
                  </a:lnTo>
                  <a:lnTo>
                    <a:pt x="341" y="105"/>
                  </a:lnTo>
                  <a:lnTo>
                    <a:pt x="341" y="103"/>
                  </a:lnTo>
                  <a:lnTo>
                    <a:pt x="335" y="103"/>
                  </a:lnTo>
                  <a:lnTo>
                    <a:pt x="335" y="102"/>
                  </a:lnTo>
                  <a:lnTo>
                    <a:pt x="332" y="102"/>
                  </a:lnTo>
                  <a:lnTo>
                    <a:pt x="332" y="99"/>
                  </a:lnTo>
                  <a:lnTo>
                    <a:pt x="326" y="99"/>
                  </a:lnTo>
                  <a:lnTo>
                    <a:pt x="326" y="97"/>
                  </a:lnTo>
                  <a:lnTo>
                    <a:pt x="320" y="97"/>
                  </a:lnTo>
                  <a:lnTo>
                    <a:pt x="320" y="95"/>
                  </a:lnTo>
                  <a:lnTo>
                    <a:pt x="317" y="95"/>
                  </a:lnTo>
                  <a:lnTo>
                    <a:pt x="317" y="94"/>
                  </a:lnTo>
                  <a:lnTo>
                    <a:pt x="312" y="94"/>
                  </a:lnTo>
                  <a:lnTo>
                    <a:pt x="312" y="91"/>
                  </a:lnTo>
                  <a:lnTo>
                    <a:pt x="309" y="91"/>
                  </a:lnTo>
                  <a:lnTo>
                    <a:pt x="309" y="89"/>
                  </a:lnTo>
                  <a:lnTo>
                    <a:pt x="303" y="89"/>
                  </a:lnTo>
                  <a:lnTo>
                    <a:pt x="303" y="87"/>
                  </a:lnTo>
                  <a:lnTo>
                    <a:pt x="297" y="87"/>
                  </a:lnTo>
                  <a:lnTo>
                    <a:pt x="297" y="86"/>
                  </a:lnTo>
                  <a:lnTo>
                    <a:pt x="293" y="86"/>
                  </a:lnTo>
                  <a:lnTo>
                    <a:pt x="293" y="83"/>
                  </a:lnTo>
                  <a:lnTo>
                    <a:pt x="288" y="83"/>
                  </a:lnTo>
                  <a:lnTo>
                    <a:pt x="288" y="81"/>
                  </a:lnTo>
                  <a:lnTo>
                    <a:pt x="284" y="81"/>
                  </a:lnTo>
                  <a:lnTo>
                    <a:pt x="284" y="80"/>
                  </a:lnTo>
                  <a:lnTo>
                    <a:pt x="278" y="80"/>
                  </a:lnTo>
                  <a:lnTo>
                    <a:pt x="278" y="78"/>
                  </a:lnTo>
                  <a:lnTo>
                    <a:pt x="273" y="78"/>
                  </a:lnTo>
                  <a:lnTo>
                    <a:pt x="273" y="75"/>
                  </a:lnTo>
                  <a:lnTo>
                    <a:pt x="268" y="75"/>
                  </a:lnTo>
                  <a:lnTo>
                    <a:pt x="268" y="74"/>
                  </a:lnTo>
                  <a:lnTo>
                    <a:pt x="262" y="74"/>
                  </a:lnTo>
                  <a:lnTo>
                    <a:pt x="262" y="72"/>
                  </a:lnTo>
                  <a:lnTo>
                    <a:pt x="256" y="72"/>
                  </a:lnTo>
                  <a:lnTo>
                    <a:pt x="256" y="71"/>
                  </a:lnTo>
                  <a:lnTo>
                    <a:pt x="253" y="71"/>
                  </a:lnTo>
                  <a:lnTo>
                    <a:pt x="253" y="69"/>
                  </a:lnTo>
                  <a:lnTo>
                    <a:pt x="248" y="69"/>
                  </a:lnTo>
                  <a:lnTo>
                    <a:pt x="248" y="66"/>
                  </a:lnTo>
                  <a:lnTo>
                    <a:pt x="243" y="66"/>
                  </a:lnTo>
                  <a:lnTo>
                    <a:pt x="243" y="64"/>
                  </a:lnTo>
                  <a:lnTo>
                    <a:pt x="238" y="64"/>
                  </a:lnTo>
                  <a:lnTo>
                    <a:pt x="238" y="63"/>
                  </a:lnTo>
                  <a:lnTo>
                    <a:pt x="232" y="63"/>
                  </a:lnTo>
                  <a:lnTo>
                    <a:pt x="232" y="61"/>
                  </a:lnTo>
                  <a:lnTo>
                    <a:pt x="227" y="61"/>
                  </a:lnTo>
                  <a:lnTo>
                    <a:pt x="227" y="58"/>
                  </a:lnTo>
                  <a:lnTo>
                    <a:pt x="220" y="58"/>
                  </a:lnTo>
                  <a:lnTo>
                    <a:pt x="220" y="57"/>
                  </a:lnTo>
                  <a:lnTo>
                    <a:pt x="214" y="57"/>
                  </a:lnTo>
                  <a:lnTo>
                    <a:pt x="214" y="55"/>
                  </a:lnTo>
                  <a:lnTo>
                    <a:pt x="209" y="55"/>
                  </a:lnTo>
                  <a:lnTo>
                    <a:pt x="209" y="53"/>
                  </a:lnTo>
                  <a:lnTo>
                    <a:pt x="202" y="53"/>
                  </a:lnTo>
                  <a:lnTo>
                    <a:pt x="202" y="50"/>
                  </a:lnTo>
                  <a:lnTo>
                    <a:pt x="195" y="50"/>
                  </a:lnTo>
                  <a:lnTo>
                    <a:pt x="195" y="49"/>
                  </a:lnTo>
                  <a:lnTo>
                    <a:pt x="190" y="49"/>
                  </a:lnTo>
                  <a:lnTo>
                    <a:pt x="190" y="47"/>
                  </a:lnTo>
                  <a:lnTo>
                    <a:pt x="184" y="47"/>
                  </a:lnTo>
                  <a:lnTo>
                    <a:pt x="184" y="46"/>
                  </a:lnTo>
                  <a:lnTo>
                    <a:pt x="178" y="46"/>
                  </a:lnTo>
                  <a:lnTo>
                    <a:pt x="178" y="43"/>
                  </a:lnTo>
                  <a:lnTo>
                    <a:pt x="172" y="43"/>
                  </a:lnTo>
                  <a:lnTo>
                    <a:pt x="172" y="41"/>
                  </a:lnTo>
                  <a:lnTo>
                    <a:pt x="165" y="41"/>
                  </a:lnTo>
                  <a:lnTo>
                    <a:pt x="165" y="39"/>
                  </a:lnTo>
                  <a:lnTo>
                    <a:pt x="159" y="39"/>
                  </a:lnTo>
                  <a:lnTo>
                    <a:pt x="159" y="38"/>
                  </a:lnTo>
                  <a:lnTo>
                    <a:pt x="149" y="38"/>
                  </a:lnTo>
                  <a:lnTo>
                    <a:pt x="149" y="35"/>
                  </a:lnTo>
                  <a:lnTo>
                    <a:pt x="146" y="35"/>
                  </a:lnTo>
                  <a:lnTo>
                    <a:pt x="146" y="33"/>
                  </a:lnTo>
                  <a:lnTo>
                    <a:pt x="136" y="33"/>
                  </a:lnTo>
                  <a:lnTo>
                    <a:pt x="136" y="32"/>
                  </a:lnTo>
                  <a:lnTo>
                    <a:pt x="128" y="32"/>
                  </a:lnTo>
                  <a:lnTo>
                    <a:pt x="128" y="30"/>
                  </a:lnTo>
                  <a:lnTo>
                    <a:pt x="124" y="30"/>
                  </a:lnTo>
                  <a:lnTo>
                    <a:pt x="124" y="27"/>
                  </a:lnTo>
                  <a:lnTo>
                    <a:pt x="114" y="27"/>
                  </a:lnTo>
                  <a:lnTo>
                    <a:pt x="114" y="25"/>
                  </a:lnTo>
                  <a:lnTo>
                    <a:pt x="108" y="25"/>
                  </a:lnTo>
                  <a:lnTo>
                    <a:pt x="108" y="24"/>
                  </a:lnTo>
                  <a:lnTo>
                    <a:pt x="99" y="24"/>
                  </a:lnTo>
                  <a:lnTo>
                    <a:pt x="99" y="22"/>
                  </a:lnTo>
                  <a:lnTo>
                    <a:pt x="89" y="22"/>
                  </a:lnTo>
                  <a:lnTo>
                    <a:pt x="89" y="21"/>
                  </a:lnTo>
                  <a:lnTo>
                    <a:pt x="82" y="21"/>
                  </a:lnTo>
                  <a:lnTo>
                    <a:pt x="82" y="18"/>
                  </a:lnTo>
                  <a:lnTo>
                    <a:pt x="73" y="18"/>
                  </a:lnTo>
                  <a:lnTo>
                    <a:pt x="73" y="16"/>
                  </a:lnTo>
                  <a:lnTo>
                    <a:pt x="62" y="16"/>
                  </a:lnTo>
                  <a:lnTo>
                    <a:pt x="62" y="14"/>
                  </a:lnTo>
                  <a:lnTo>
                    <a:pt x="51" y="14"/>
                  </a:lnTo>
                  <a:lnTo>
                    <a:pt x="51" y="13"/>
                  </a:lnTo>
                  <a:lnTo>
                    <a:pt x="39" y="13"/>
                  </a:lnTo>
                  <a:lnTo>
                    <a:pt x="39" y="10"/>
                  </a:lnTo>
                  <a:lnTo>
                    <a:pt x="38" y="10"/>
                  </a:lnTo>
                  <a:lnTo>
                    <a:pt x="38" y="13"/>
                  </a:lnTo>
                  <a:lnTo>
                    <a:pt x="37" y="13"/>
                  </a:lnTo>
                  <a:lnTo>
                    <a:pt x="37" y="18"/>
                  </a:lnTo>
                  <a:lnTo>
                    <a:pt x="35" y="18"/>
                  </a:lnTo>
                  <a:lnTo>
                    <a:pt x="35" y="32"/>
                  </a:lnTo>
                  <a:lnTo>
                    <a:pt x="33" y="32"/>
                  </a:lnTo>
                  <a:lnTo>
                    <a:pt x="33" y="58"/>
                  </a:lnTo>
                  <a:lnTo>
                    <a:pt x="32" y="58"/>
                  </a:lnTo>
                  <a:lnTo>
                    <a:pt x="32" y="103"/>
                  </a:lnTo>
                  <a:lnTo>
                    <a:pt x="29" y="103"/>
                  </a:lnTo>
                  <a:lnTo>
                    <a:pt x="29" y="150"/>
                  </a:lnTo>
                  <a:lnTo>
                    <a:pt x="28" y="150"/>
                  </a:lnTo>
                  <a:lnTo>
                    <a:pt x="28" y="178"/>
                  </a:lnTo>
                  <a:lnTo>
                    <a:pt x="26" y="178"/>
                  </a:lnTo>
                  <a:lnTo>
                    <a:pt x="26" y="195"/>
                  </a:lnTo>
                  <a:lnTo>
                    <a:pt x="25" y="195"/>
                  </a:lnTo>
                  <a:lnTo>
                    <a:pt x="25" y="203"/>
                  </a:lnTo>
                  <a:lnTo>
                    <a:pt x="22" y="203"/>
                  </a:lnTo>
                  <a:lnTo>
                    <a:pt x="22" y="215"/>
                  </a:lnTo>
                  <a:lnTo>
                    <a:pt x="21" y="215"/>
                  </a:lnTo>
                  <a:lnTo>
                    <a:pt x="21" y="234"/>
                  </a:lnTo>
                  <a:lnTo>
                    <a:pt x="19" y="234"/>
                  </a:lnTo>
                  <a:lnTo>
                    <a:pt x="19" y="282"/>
                  </a:lnTo>
                  <a:lnTo>
                    <a:pt x="18" y="282"/>
                  </a:lnTo>
                  <a:lnTo>
                    <a:pt x="18" y="374"/>
                  </a:lnTo>
                  <a:lnTo>
                    <a:pt x="16" y="374"/>
                  </a:lnTo>
                  <a:lnTo>
                    <a:pt x="16" y="511"/>
                  </a:lnTo>
                  <a:lnTo>
                    <a:pt x="14" y="511"/>
                  </a:lnTo>
                  <a:lnTo>
                    <a:pt x="14" y="668"/>
                  </a:lnTo>
                  <a:lnTo>
                    <a:pt x="12" y="668"/>
                  </a:lnTo>
                  <a:lnTo>
                    <a:pt x="12" y="843"/>
                  </a:lnTo>
                  <a:lnTo>
                    <a:pt x="10" y="843"/>
                  </a:lnTo>
                  <a:lnTo>
                    <a:pt x="10" y="950"/>
                  </a:lnTo>
                  <a:lnTo>
                    <a:pt x="0" y="950"/>
                  </a:lnTo>
                  <a:lnTo>
                    <a:pt x="0" y="833"/>
                  </a:lnTo>
                  <a:lnTo>
                    <a:pt x="2" y="833"/>
                  </a:lnTo>
                  <a:lnTo>
                    <a:pt x="2" y="657"/>
                  </a:lnTo>
                  <a:lnTo>
                    <a:pt x="4" y="657"/>
                  </a:lnTo>
                  <a:lnTo>
                    <a:pt x="4" y="501"/>
                  </a:lnTo>
                  <a:lnTo>
                    <a:pt x="5" y="501"/>
                  </a:lnTo>
                  <a:lnTo>
                    <a:pt x="5" y="364"/>
                  </a:lnTo>
                  <a:lnTo>
                    <a:pt x="8" y="364"/>
                  </a:lnTo>
                  <a:lnTo>
                    <a:pt x="8" y="272"/>
                  </a:lnTo>
                  <a:lnTo>
                    <a:pt x="9" y="272"/>
                  </a:lnTo>
                  <a:lnTo>
                    <a:pt x="9" y="224"/>
                  </a:lnTo>
                  <a:lnTo>
                    <a:pt x="11" y="224"/>
                  </a:lnTo>
                  <a:lnTo>
                    <a:pt x="11" y="204"/>
                  </a:lnTo>
                  <a:lnTo>
                    <a:pt x="12" y="204"/>
                  </a:lnTo>
                  <a:lnTo>
                    <a:pt x="12" y="193"/>
                  </a:lnTo>
                  <a:lnTo>
                    <a:pt x="14" y="193"/>
                  </a:lnTo>
                  <a:lnTo>
                    <a:pt x="14" y="185"/>
                  </a:lnTo>
                  <a:lnTo>
                    <a:pt x="16" y="185"/>
                  </a:lnTo>
                  <a:lnTo>
                    <a:pt x="16" y="168"/>
                  </a:lnTo>
                  <a:lnTo>
                    <a:pt x="18" y="168"/>
                  </a:lnTo>
                  <a:lnTo>
                    <a:pt x="18" y="139"/>
                  </a:lnTo>
                  <a:lnTo>
                    <a:pt x="19" y="139"/>
                  </a:lnTo>
                  <a:lnTo>
                    <a:pt x="19" y="93"/>
                  </a:lnTo>
                  <a:lnTo>
                    <a:pt x="21" y="93"/>
                  </a:lnTo>
                  <a:lnTo>
                    <a:pt x="21" y="48"/>
                  </a:lnTo>
                  <a:lnTo>
                    <a:pt x="22" y="48"/>
                  </a:lnTo>
                  <a:lnTo>
                    <a:pt x="22" y="22"/>
                  </a:lnTo>
                  <a:lnTo>
                    <a:pt x="25" y="22"/>
                  </a:lnTo>
                  <a:lnTo>
                    <a:pt x="25" y="8"/>
                  </a:lnTo>
                  <a:lnTo>
                    <a:pt x="27" y="8"/>
                  </a:lnTo>
                  <a:lnTo>
                    <a:pt x="27" y="2"/>
                  </a:lnTo>
                  <a:lnTo>
                    <a:pt x="28" y="2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rgbClr val="FF0000"/>
            </a:solidFill>
            <a:ln w="0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8" name="Freeform 53"/>
            <p:cNvSpPr>
              <a:spLocks/>
            </p:cNvSpPr>
            <p:nvPr/>
          </p:nvSpPr>
          <p:spPr bwMode="auto">
            <a:xfrm>
              <a:off x="2264370" y="3522743"/>
              <a:ext cx="8666" cy="75103"/>
            </a:xfrm>
            <a:custGeom>
              <a:avLst/>
              <a:gdLst>
                <a:gd name="T0" fmla="*/ 2 w 6"/>
                <a:gd name="T1" fmla="*/ 0 h 52"/>
                <a:gd name="T2" fmla="*/ 6 w 6"/>
                <a:gd name="T3" fmla="*/ 0 h 52"/>
                <a:gd name="T4" fmla="*/ 6 w 6"/>
                <a:gd name="T5" fmla="*/ 1 h 52"/>
                <a:gd name="T6" fmla="*/ 2 w 6"/>
                <a:gd name="T7" fmla="*/ 52 h 52"/>
                <a:gd name="T8" fmla="*/ 0 w 6"/>
                <a:gd name="T9" fmla="*/ 52 h 52"/>
                <a:gd name="T10" fmla="*/ 0 w 6"/>
                <a:gd name="T11" fmla="*/ 51 h 52"/>
                <a:gd name="T12" fmla="*/ 2 w 6"/>
                <a:gd name="T13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52">
                  <a:moveTo>
                    <a:pt x="2" y="0"/>
                  </a:moveTo>
                  <a:lnTo>
                    <a:pt x="6" y="0"/>
                  </a:lnTo>
                  <a:lnTo>
                    <a:pt x="6" y="1"/>
                  </a:lnTo>
                  <a:lnTo>
                    <a:pt x="2" y="52"/>
                  </a:lnTo>
                  <a:lnTo>
                    <a:pt x="0" y="52"/>
                  </a:lnTo>
                  <a:lnTo>
                    <a:pt x="0" y="51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9" name="Freeform 54"/>
            <p:cNvSpPr>
              <a:spLocks/>
            </p:cNvSpPr>
            <p:nvPr/>
          </p:nvSpPr>
          <p:spPr bwMode="auto">
            <a:xfrm>
              <a:off x="2270147" y="3447640"/>
              <a:ext cx="5777" cy="24553"/>
            </a:xfrm>
            <a:custGeom>
              <a:avLst/>
              <a:gdLst>
                <a:gd name="T0" fmla="*/ 2 w 4"/>
                <a:gd name="T1" fmla="*/ 0 h 17"/>
                <a:gd name="T2" fmla="*/ 4 w 4"/>
                <a:gd name="T3" fmla="*/ 0 h 17"/>
                <a:gd name="T4" fmla="*/ 4 w 4"/>
                <a:gd name="T5" fmla="*/ 1 h 17"/>
                <a:gd name="T6" fmla="*/ 2 w 4"/>
                <a:gd name="T7" fmla="*/ 17 h 17"/>
                <a:gd name="T8" fmla="*/ 0 w 4"/>
                <a:gd name="T9" fmla="*/ 17 h 17"/>
                <a:gd name="T10" fmla="*/ 0 w 4"/>
                <a:gd name="T11" fmla="*/ 15 h 17"/>
                <a:gd name="T12" fmla="*/ 2 w 4"/>
                <a:gd name="T13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17">
                  <a:moveTo>
                    <a:pt x="2" y="0"/>
                  </a:moveTo>
                  <a:lnTo>
                    <a:pt x="4" y="0"/>
                  </a:lnTo>
                  <a:lnTo>
                    <a:pt x="4" y="1"/>
                  </a:lnTo>
                  <a:lnTo>
                    <a:pt x="2" y="17"/>
                  </a:lnTo>
                  <a:lnTo>
                    <a:pt x="0" y="17"/>
                  </a:lnTo>
                  <a:lnTo>
                    <a:pt x="0" y="15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0" name="Freeform 55"/>
            <p:cNvSpPr>
              <a:spLocks/>
            </p:cNvSpPr>
            <p:nvPr/>
          </p:nvSpPr>
          <p:spPr bwMode="auto">
            <a:xfrm>
              <a:off x="2273036" y="3274325"/>
              <a:ext cx="8666" cy="122765"/>
            </a:xfrm>
            <a:custGeom>
              <a:avLst/>
              <a:gdLst>
                <a:gd name="T0" fmla="*/ 4 w 6"/>
                <a:gd name="T1" fmla="*/ 0 h 85"/>
                <a:gd name="T2" fmla="*/ 6 w 6"/>
                <a:gd name="T3" fmla="*/ 0 h 85"/>
                <a:gd name="T4" fmla="*/ 6 w 6"/>
                <a:gd name="T5" fmla="*/ 4 h 85"/>
                <a:gd name="T6" fmla="*/ 3 w 6"/>
                <a:gd name="T7" fmla="*/ 85 h 85"/>
                <a:gd name="T8" fmla="*/ 0 w 6"/>
                <a:gd name="T9" fmla="*/ 85 h 85"/>
                <a:gd name="T10" fmla="*/ 0 w 6"/>
                <a:gd name="T11" fmla="*/ 82 h 85"/>
                <a:gd name="T12" fmla="*/ 4 w 6"/>
                <a:gd name="T13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85">
                  <a:moveTo>
                    <a:pt x="4" y="0"/>
                  </a:moveTo>
                  <a:lnTo>
                    <a:pt x="6" y="0"/>
                  </a:lnTo>
                  <a:lnTo>
                    <a:pt x="6" y="4"/>
                  </a:lnTo>
                  <a:lnTo>
                    <a:pt x="3" y="85"/>
                  </a:lnTo>
                  <a:lnTo>
                    <a:pt x="0" y="85"/>
                  </a:lnTo>
                  <a:lnTo>
                    <a:pt x="0" y="82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1" name="Freeform 56"/>
            <p:cNvSpPr>
              <a:spLocks/>
            </p:cNvSpPr>
            <p:nvPr/>
          </p:nvSpPr>
          <p:spPr bwMode="auto">
            <a:xfrm>
              <a:off x="2281702" y="3264216"/>
              <a:ext cx="5777" cy="27442"/>
            </a:xfrm>
            <a:custGeom>
              <a:avLst/>
              <a:gdLst>
                <a:gd name="T0" fmla="*/ 0 w 4"/>
                <a:gd name="T1" fmla="*/ 0 h 19"/>
                <a:gd name="T2" fmla="*/ 4 w 4"/>
                <a:gd name="T3" fmla="*/ 0 h 19"/>
                <a:gd name="T4" fmla="*/ 4 w 4"/>
                <a:gd name="T5" fmla="*/ 16 h 19"/>
                <a:gd name="T6" fmla="*/ 4 w 4"/>
                <a:gd name="T7" fmla="*/ 19 h 19"/>
                <a:gd name="T8" fmla="*/ 2 w 4"/>
                <a:gd name="T9" fmla="*/ 19 h 19"/>
                <a:gd name="T10" fmla="*/ 0 w 4"/>
                <a:gd name="T11" fmla="*/ 4 h 19"/>
                <a:gd name="T12" fmla="*/ 0 w 4"/>
                <a:gd name="T13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19">
                  <a:moveTo>
                    <a:pt x="0" y="0"/>
                  </a:moveTo>
                  <a:lnTo>
                    <a:pt x="4" y="0"/>
                  </a:lnTo>
                  <a:lnTo>
                    <a:pt x="4" y="16"/>
                  </a:lnTo>
                  <a:lnTo>
                    <a:pt x="4" y="19"/>
                  </a:lnTo>
                  <a:lnTo>
                    <a:pt x="2" y="19"/>
                  </a:lnTo>
                  <a:lnTo>
                    <a:pt x="0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2" name="Freeform 57"/>
            <p:cNvSpPr>
              <a:spLocks/>
            </p:cNvSpPr>
            <p:nvPr/>
          </p:nvSpPr>
          <p:spPr bwMode="auto">
            <a:xfrm>
              <a:off x="2287479" y="3339319"/>
              <a:ext cx="14443" cy="122765"/>
            </a:xfrm>
            <a:custGeom>
              <a:avLst/>
              <a:gdLst>
                <a:gd name="T0" fmla="*/ 0 w 10"/>
                <a:gd name="T1" fmla="*/ 0 h 85"/>
                <a:gd name="T2" fmla="*/ 3 w 10"/>
                <a:gd name="T3" fmla="*/ 0 h 85"/>
                <a:gd name="T4" fmla="*/ 10 w 10"/>
                <a:gd name="T5" fmla="*/ 82 h 85"/>
                <a:gd name="T6" fmla="*/ 10 w 10"/>
                <a:gd name="T7" fmla="*/ 85 h 85"/>
                <a:gd name="T8" fmla="*/ 8 w 10"/>
                <a:gd name="T9" fmla="*/ 85 h 85"/>
                <a:gd name="T10" fmla="*/ 0 w 10"/>
                <a:gd name="T11" fmla="*/ 2 h 85"/>
                <a:gd name="T12" fmla="*/ 0 w 10"/>
                <a:gd name="T13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85">
                  <a:moveTo>
                    <a:pt x="0" y="0"/>
                  </a:moveTo>
                  <a:lnTo>
                    <a:pt x="3" y="0"/>
                  </a:lnTo>
                  <a:lnTo>
                    <a:pt x="10" y="82"/>
                  </a:lnTo>
                  <a:lnTo>
                    <a:pt x="10" y="85"/>
                  </a:lnTo>
                  <a:lnTo>
                    <a:pt x="8" y="85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3" name="Freeform 58"/>
            <p:cNvSpPr>
              <a:spLocks/>
            </p:cNvSpPr>
            <p:nvPr/>
          </p:nvSpPr>
          <p:spPr bwMode="auto">
            <a:xfrm>
              <a:off x="2301922" y="3514077"/>
              <a:ext cx="7222" cy="27442"/>
            </a:xfrm>
            <a:custGeom>
              <a:avLst/>
              <a:gdLst>
                <a:gd name="T0" fmla="*/ 0 w 5"/>
                <a:gd name="T1" fmla="*/ 0 h 19"/>
                <a:gd name="T2" fmla="*/ 4 w 5"/>
                <a:gd name="T3" fmla="*/ 0 h 19"/>
                <a:gd name="T4" fmla="*/ 5 w 5"/>
                <a:gd name="T5" fmla="*/ 16 h 19"/>
                <a:gd name="T6" fmla="*/ 5 w 5"/>
                <a:gd name="T7" fmla="*/ 19 h 19"/>
                <a:gd name="T8" fmla="*/ 1 w 5"/>
                <a:gd name="T9" fmla="*/ 19 h 19"/>
                <a:gd name="T10" fmla="*/ 0 w 5"/>
                <a:gd name="T11" fmla="*/ 2 h 19"/>
                <a:gd name="T12" fmla="*/ 0 w 5"/>
                <a:gd name="T13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19">
                  <a:moveTo>
                    <a:pt x="0" y="0"/>
                  </a:moveTo>
                  <a:lnTo>
                    <a:pt x="4" y="0"/>
                  </a:lnTo>
                  <a:lnTo>
                    <a:pt x="5" y="16"/>
                  </a:lnTo>
                  <a:lnTo>
                    <a:pt x="5" y="19"/>
                  </a:lnTo>
                  <a:lnTo>
                    <a:pt x="1" y="19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4" name="Freeform 59"/>
            <p:cNvSpPr>
              <a:spLocks/>
            </p:cNvSpPr>
            <p:nvPr/>
          </p:nvSpPr>
          <p:spPr bwMode="auto">
            <a:xfrm>
              <a:off x="2338029" y="3453417"/>
              <a:ext cx="122765" cy="83769"/>
            </a:xfrm>
            <a:custGeom>
              <a:avLst/>
              <a:gdLst>
                <a:gd name="T0" fmla="*/ 81 w 85"/>
                <a:gd name="T1" fmla="*/ 0 h 58"/>
                <a:gd name="T2" fmla="*/ 85 w 85"/>
                <a:gd name="T3" fmla="*/ 0 h 58"/>
                <a:gd name="T4" fmla="*/ 85 w 85"/>
                <a:gd name="T5" fmla="*/ 2 h 58"/>
                <a:gd name="T6" fmla="*/ 3 w 85"/>
                <a:gd name="T7" fmla="*/ 58 h 58"/>
                <a:gd name="T8" fmla="*/ 0 w 85"/>
                <a:gd name="T9" fmla="*/ 58 h 58"/>
                <a:gd name="T10" fmla="*/ 0 w 85"/>
                <a:gd name="T11" fmla="*/ 54 h 58"/>
                <a:gd name="T12" fmla="*/ 81 w 85"/>
                <a:gd name="T13" fmla="*/ 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5" h="58">
                  <a:moveTo>
                    <a:pt x="81" y="0"/>
                  </a:moveTo>
                  <a:lnTo>
                    <a:pt x="85" y="0"/>
                  </a:lnTo>
                  <a:lnTo>
                    <a:pt x="85" y="2"/>
                  </a:lnTo>
                  <a:lnTo>
                    <a:pt x="3" y="58"/>
                  </a:lnTo>
                  <a:lnTo>
                    <a:pt x="0" y="58"/>
                  </a:lnTo>
                  <a:lnTo>
                    <a:pt x="0" y="54"/>
                  </a:lnTo>
                  <a:lnTo>
                    <a:pt x="8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5" name="Freeform 60"/>
            <p:cNvSpPr>
              <a:spLocks/>
            </p:cNvSpPr>
            <p:nvPr/>
          </p:nvSpPr>
          <p:spPr bwMode="auto">
            <a:xfrm>
              <a:off x="2512787" y="3427420"/>
              <a:ext cx="10110" cy="8666"/>
            </a:xfrm>
            <a:custGeom>
              <a:avLst/>
              <a:gdLst>
                <a:gd name="T0" fmla="*/ 5 w 7"/>
                <a:gd name="T1" fmla="*/ 0 h 6"/>
                <a:gd name="T2" fmla="*/ 7 w 7"/>
                <a:gd name="T3" fmla="*/ 0 h 6"/>
                <a:gd name="T4" fmla="*/ 7 w 7"/>
                <a:gd name="T5" fmla="*/ 3 h 6"/>
                <a:gd name="T6" fmla="*/ 1 w 7"/>
                <a:gd name="T7" fmla="*/ 6 h 6"/>
                <a:gd name="T8" fmla="*/ 0 w 7"/>
                <a:gd name="T9" fmla="*/ 6 h 6"/>
                <a:gd name="T10" fmla="*/ 0 w 7"/>
                <a:gd name="T11" fmla="*/ 3 h 6"/>
                <a:gd name="T12" fmla="*/ 5 w 7"/>
                <a:gd name="T13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" h="6">
                  <a:moveTo>
                    <a:pt x="5" y="0"/>
                  </a:moveTo>
                  <a:lnTo>
                    <a:pt x="7" y="0"/>
                  </a:lnTo>
                  <a:lnTo>
                    <a:pt x="7" y="3"/>
                  </a:lnTo>
                  <a:lnTo>
                    <a:pt x="1" y="6"/>
                  </a:lnTo>
                  <a:lnTo>
                    <a:pt x="0" y="6"/>
                  </a:lnTo>
                  <a:lnTo>
                    <a:pt x="0" y="3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6" name="Line 61"/>
            <p:cNvSpPr>
              <a:spLocks noChangeShapeType="1"/>
            </p:cNvSpPr>
            <p:nvPr/>
          </p:nvSpPr>
          <p:spPr bwMode="auto">
            <a:xfrm>
              <a:off x="2521453" y="3412977"/>
              <a:ext cx="0" cy="18776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7" name="Freeform 62"/>
            <p:cNvSpPr>
              <a:spLocks/>
            </p:cNvSpPr>
            <p:nvPr/>
          </p:nvSpPr>
          <p:spPr bwMode="auto">
            <a:xfrm>
              <a:off x="2522898" y="3248328"/>
              <a:ext cx="8666" cy="118431"/>
            </a:xfrm>
            <a:custGeom>
              <a:avLst/>
              <a:gdLst>
                <a:gd name="T0" fmla="*/ 5 w 6"/>
                <a:gd name="T1" fmla="*/ 0 h 82"/>
                <a:gd name="T2" fmla="*/ 6 w 6"/>
                <a:gd name="T3" fmla="*/ 0 h 82"/>
                <a:gd name="T4" fmla="*/ 6 w 6"/>
                <a:gd name="T5" fmla="*/ 2 h 82"/>
                <a:gd name="T6" fmla="*/ 2 w 6"/>
                <a:gd name="T7" fmla="*/ 82 h 82"/>
                <a:gd name="T8" fmla="*/ 0 w 6"/>
                <a:gd name="T9" fmla="*/ 82 h 82"/>
                <a:gd name="T10" fmla="*/ 0 w 6"/>
                <a:gd name="T11" fmla="*/ 80 h 82"/>
                <a:gd name="T12" fmla="*/ 5 w 6"/>
                <a:gd name="T13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82">
                  <a:moveTo>
                    <a:pt x="5" y="0"/>
                  </a:moveTo>
                  <a:lnTo>
                    <a:pt x="6" y="0"/>
                  </a:lnTo>
                  <a:lnTo>
                    <a:pt x="6" y="2"/>
                  </a:lnTo>
                  <a:lnTo>
                    <a:pt x="2" y="82"/>
                  </a:lnTo>
                  <a:lnTo>
                    <a:pt x="0" y="82"/>
                  </a:lnTo>
                  <a:lnTo>
                    <a:pt x="0" y="80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8" name="Freeform 63"/>
            <p:cNvSpPr>
              <a:spLocks/>
            </p:cNvSpPr>
            <p:nvPr/>
          </p:nvSpPr>
          <p:spPr bwMode="auto">
            <a:xfrm>
              <a:off x="2530119" y="3170337"/>
              <a:ext cx="5777" cy="28886"/>
            </a:xfrm>
            <a:custGeom>
              <a:avLst/>
              <a:gdLst>
                <a:gd name="T0" fmla="*/ 1 w 4"/>
                <a:gd name="T1" fmla="*/ 0 h 20"/>
                <a:gd name="T2" fmla="*/ 4 w 4"/>
                <a:gd name="T3" fmla="*/ 0 h 20"/>
                <a:gd name="T4" fmla="*/ 4 w 4"/>
                <a:gd name="T5" fmla="*/ 3 h 20"/>
                <a:gd name="T6" fmla="*/ 3 w 4"/>
                <a:gd name="T7" fmla="*/ 20 h 20"/>
                <a:gd name="T8" fmla="*/ 0 w 4"/>
                <a:gd name="T9" fmla="*/ 20 h 20"/>
                <a:gd name="T10" fmla="*/ 0 w 4"/>
                <a:gd name="T11" fmla="*/ 18 h 20"/>
                <a:gd name="T12" fmla="*/ 1 w 4"/>
                <a:gd name="T13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20">
                  <a:moveTo>
                    <a:pt x="1" y="0"/>
                  </a:moveTo>
                  <a:lnTo>
                    <a:pt x="4" y="0"/>
                  </a:lnTo>
                  <a:lnTo>
                    <a:pt x="4" y="3"/>
                  </a:lnTo>
                  <a:lnTo>
                    <a:pt x="3" y="20"/>
                  </a:lnTo>
                  <a:lnTo>
                    <a:pt x="0" y="20"/>
                  </a:lnTo>
                  <a:lnTo>
                    <a:pt x="0" y="18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9" name="Freeform 64"/>
            <p:cNvSpPr>
              <a:spLocks/>
            </p:cNvSpPr>
            <p:nvPr/>
          </p:nvSpPr>
          <p:spPr bwMode="auto">
            <a:xfrm>
              <a:off x="2534452" y="3023020"/>
              <a:ext cx="7222" cy="98211"/>
            </a:xfrm>
            <a:custGeom>
              <a:avLst/>
              <a:gdLst>
                <a:gd name="T0" fmla="*/ 1 w 5"/>
                <a:gd name="T1" fmla="*/ 0 h 68"/>
                <a:gd name="T2" fmla="*/ 5 w 5"/>
                <a:gd name="T3" fmla="*/ 0 h 68"/>
                <a:gd name="T4" fmla="*/ 5 w 5"/>
                <a:gd name="T5" fmla="*/ 3 h 68"/>
                <a:gd name="T6" fmla="*/ 1 w 5"/>
                <a:gd name="T7" fmla="*/ 68 h 68"/>
                <a:gd name="T8" fmla="*/ 0 w 5"/>
                <a:gd name="T9" fmla="*/ 68 h 68"/>
                <a:gd name="T10" fmla="*/ 0 w 5"/>
                <a:gd name="T11" fmla="*/ 65 h 68"/>
                <a:gd name="T12" fmla="*/ 1 w 5"/>
                <a:gd name="T13" fmla="*/ 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68">
                  <a:moveTo>
                    <a:pt x="1" y="0"/>
                  </a:moveTo>
                  <a:lnTo>
                    <a:pt x="5" y="0"/>
                  </a:lnTo>
                  <a:lnTo>
                    <a:pt x="5" y="3"/>
                  </a:lnTo>
                  <a:lnTo>
                    <a:pt x="1" y="68"/>
                  </a:lnTo>
                  <a:lnTo>
                    <a:pt x="0" y="68"/>
                  </a:lnTo>
                  <a:lnTo>
                    <a:pt x="0" y="65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0" name="Freeform 65"/>
            <p:cNvSpPr>
              <a:spLocks/>
            </p:cNvSpPr>
            <p:nvPr/>
          </p:nvSpPr>
          <p:spPr bwMode="auto">
            <a:xfrm>
              <a:off x="2535896" y="3023020"/>
              <a:ext cx="8666" cy="25997"/>
            </a:xfrm>
            <a:custGeom>
              <a:avLst/>
              <a:gdLst>
                <a:gd name="T0" fmla="*/ 0 w 6"/>
                <a:gd name="T1" fmla="*/ 0 h 18"/>
                <a:gd name="T2" fmla="*/ 4 w 6"/>
                <a:gd name="T3" fmla="*/ 0 h 18"/>
                <a:gd name="T4" fmla="*/ 6 w 6"/>
                <a:gd name="T5" fmla="*/ 15 h 18"/>
                <a:gd name="T6" fmla="*/ 6 w 6"/>
                <a:gd name="T7" fmla="*/ 18 h 18"/>
                <a:gd name="T8" fmla="*/ 2 w 6"/>
                <a:gd name="T9" fmla="*/ 18 h 18"/>
                <a:gd name="T10" fmla="*/ 0 w 6"/>
                <a:gd name="T11" fmla="*/ 3 h 18"/>
                <a:gd name="T12" fmla="*/ 0 w 6"/>
                <a:gd name="T13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18">
                  <a:moveTo>
                    <a:pt x="0" y="0"/>
                  </a:moveTo>
                  <a:lnTo>
                    <a:pt x="4" y="0"/>
                  </a:lnTo>
                  <a:lnTo>
                    <a:pt x="6" y="15"/>
                  </a:lnTo>
                  <a:lnTo>
                    <a:pt x="6" y="18"/>
                  </a:lnTo>
                  <a:lnTo>
                    <a:pt x="2" y="18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1" name="Freeform 66"/>
            <p:cNvSpPr>
              <a:spLocks/>
            </p:cNvSpPr>
            <p:nvPr/>
          </p:nvSpPr>
          <p:spPr bwMode="auto">
            <a:xfrm>
              <a:off x="2541673" y="3098122"/>
              <a:ext cx="5777" cy="25997"/>
            </a:xfrm>
            <a:custGeom>
              <a:avLst/>
              <a:gdLst>
                <a:gd name="T0" fmla="*/ 0 w 4"/>
                <a:gd name="T1" fmla="*/ 0 h 18"/>
                <a:gd name="T2" fmla="*/ 2 w 4"/>
                <a:gd name="T3" fmla="*/ 0 h 18"/>
                <a:gd name="T4" fmla="*/ 4 w 4"/>
                <a:gd name="T5" fmla="*/ 16 h 18"/>
                <a:gd name="T6" fmla="*/ 4 w 4"/>
                <a:gd name="T7" fmla="*/ 18 h 18"/>
                <a:gd name="T8" fmla="*/ 2 w 4"/>
                <a:gd name="T9" fmla="*/ 18 h 18"/>
                <a:gd name="T10" fmla="*/ 0 w 4"/>
                <a:gd name="T11" fmla="*/ 2 h 18"/>
                <a:gd name="T12" fmla="*/ 0 w 4"/>
                <a:gd name="T13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18">
                  <a:moveTo>
                    <a:pt x="0" y="0"/>
                  </a:moveTo>
                  <a:lnTo>
                    <a:pt x="2" y="0"/>
                  </a:lnTo>
                  <a:lnTo>
                    <a:pt x="4" y="16"/>
                  </a:lnTo>
                  <a:lnTo>
                    <a:pt x="4" y="18"/>
                  </a:lnTo>
                  <a:lnTo>
                    <a:pt x="2" y="18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2" name="Freeform 67"/>
            <p:cNvSpPr>
              <a:spLocks/>
            </p:cNvSpPr>
            <p:nvPr/>
          </p:nvSpPr>
          <p:spPr bwMode="auto">
            <a:xfrm>
              <a:off x="2544562" y="3174670"/>
              <a:ext cx="10110" cy="119876"/>
            </a:xfrm>
            <a:custGeom>
              <a:avLst/>
              <a:gdLst>
                <a:gd name="T0" fmla="*/ 0 w 7"/>
                <a:gd name="T1" fmla="*/ 0 h 83"/>
                <a:gd name="T2" fmla="*/ 3 w 7"/>
                <a:gd name="T3" fmla="*/ 0 h 83"/>
                <a:gd name="T4" fmla="*/ 7 w 7"/>
                <a:gd name="T5" fmla="*/ 81 h 83"/>
                <a:gd name="T6" fmla="*/ 7 w 7"/>
                <a:gd name="T7" fmla="*/ 83 h 83"/>
                <a:gd name="T8" fmla="*/ 4 w 7"/>
                <a:gd name="T9" fmla="*/ 83 h 83"/>
                <a:gd name="T10" fmla="*/ 0 w 7"/>
                <a:gd name="T11" fmla="*/ 2 h 83"/>
                <a:gd name="T12" fmla="*/ 0 w 7"/>
                <a:gd name="T13" fmla="*/ 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" h="83">
                  <a:moveTo>
                    <a:pt x="0" y="0"/>
                  </a:moveTo>
                  <a:lnTo>
                    <a:pt x="3" y="0"/>
                  </a:lnTo>
                  <a:lnTo>
                    <a:pt x="7" y="81"/>
                  </a:lnTo>
                  <a:lnTo>
                    <a:pt x="7" y="83"/>
                  </a:lnTo>
                  <a:lnTo>
                    <a:pt x="4" y="83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3" name="Freeform 68"/>
            <p:cNvSpPr>
              <a:spLocks/>
            </p:cNvSpPr>
            <p:nvPr/>
          </p:nvSpPr>
          <p:spPr bwMode="auto">
            <a:xfrm>
              <a:off x="2553227" y="3345096"/>
              <a:ext cx="5777" cy="28886"/>
            </a:xfrm>
            <a:custGeom>
              <a:avLst/>
              <a:gdLst>
                <a:gd name="T0" fmla="*/ 0 w 4"/>
                <a:gd name="T1" fmla="*/ 0 h 20"/>
                <a:gd name="T2" fmla="*/ 2 w 4"/>
                <a:gd name="T3" fmla="*/ 0 h 20"/>
                <a:gd name="T4" fmla="*/ 4 w 4"/>
                <a:gd name="T5" fmla="*/ 16 h 20"/>
                <a:gd name="T6" fmla="*/ 4 w 4"/>
                <a:gd name="T7" fmla="*/ 20 h 20"/>
                <a:gd name="T8" fmla="*/ 1 w 4"/>
                <a:gd name="T9" fmla="*/ 20 h 20"/>
                <a:gd name="T10" fmla="*/ 0 w 4"/>
                <a:gd name="T11" fmla="*/ 3 h 20"/>
                <a:gd name="T12" fmla="*/ 0 w 4"/>
                <a:gd name="T13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20">
                  <a:moveTo>
                    <a:pt x="0" y="0"/>
                  </a:moveTo>
                  <a:lnTo>
                    <a:pt x="2" y="0"/>
                  </a:lnTo>
                  <a:lnTo>
                    <a:pt x="4" y="16"/>
                  </a:lnTo>
                  <a:lnTo>
                    <a:pt x="4" y="20"/>
                  </a:lnTo>
                  <a:lnTo>
                    <a:pt x="1" y="20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4" name="Freeform 69"/>
            <p:cNvSpPr>
              <a:spLocks/>
            </p:cNvSpPr>
            <p:nvPr/>
          </p:nvSpPr>
          <p:spPr bwMode="auto">
            <a:xfrm>
              <a:off x="2561893" y="3407200"/>
              <a:ext cx="20220" cy="8666"/>
            </a:xfrm>
            <a:custGeom>
              <a:avLst/>
              <a:gdLst>
                <a:gd name="T0" fmla="*/ 12 w 14"/>
                <a:gd name="T1" fmla="*/ 0 h 6"/>
                <a:gd name="T2" fmla="*/ 14 w 14"/>
                <a:gd name="T3" fmla="*/ 0 h 6"/>
                <a:gd name="T4" fmla="*/ 14 w 14"/>
                <a:gd name="T5" fmla="*/ 2 h 6"/>
                <a:gd name="T6" fmla="*/ 3 w 14"/>
                <a:gd name="T7" fmla="*/ 6 h 6"/>
                <a:gd name="T8" fmla="*/ 0 w 14"/>
                <a:gd name="T9" fmla="*/ 6 h 6"/>
                <a:gd name="T10" fmla="*/ 0 w 14"/>
                <a:gd name="T11" fmla="*/ 4 h 6"/>
                <a:gd name="T12" fmla="*/ 12 w 14"/>
                <a:gd name="T13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6">
                  <a:moveTo>
                    <a:pt x="12" y="0"/>
                  </a:moveTo>
                  <a:lnTo>
                    <a:pt x="14" y="0"/>
                  </a:lnTo>
                  <a:lnTo>
                    <a:pt x="14" y="2"/>
                  </a:lnTo>
                  <a:lnTo>
                    <a:pt x="3" y="6"/>
                  </a:lnTo>
                  <a:lnTo>
                    <a:pt x="0" y="6"/>
                  </a:lnTo>
                  <a:lnTo>
                    <a:pt x="0" y="4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5" name="Line 70"/>
            <p:cNvSpPr>
              <a:spLocks noChangeShapeType="1"/>
            </p:cNvSpPr>
            <p:nvPr/>
          </p:nvSpPr>
          <p:spPr bwMode="auto">
            <a:xfrm>
              <a:off x="2579225" y="3408644"/>
              <a:ext cx="10398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6" name="Line 71"/>
            <p:cNvSpPr>
              <a:spLocks noChangeShapeType="1"/>
            </p:cNvSpPr>
            <p:nvPr/>
          </p:nvSpPr>
          <p:spPr bwMode="auto">
            <a:xfrm>
              <a:off x="2733764" y="3408644"/>
              <a:ext cx="27442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7" name="Freeform 72"/>
            <p:cNvSpPr>
              <a:spLocks/>
            </p:cNvSpPr>
            <p:nvPr/>
          </p:nvSpPr>
          <p:spPr bwMode="auto">
            <a:xfrm>
              <a:off x="2807422" y="3388424"/>
              <a:ext cx="119876" cy="18776"/>
            </a:xfrm>
            <a:custGeom>
              <a:avLst/>
              <a:gdLst>
                <a:gd name="T0" fmla="*/ 80 w 83"/>
                <a:gd name="T1" fmla="*/ 0 h 13"/>
                <a:gd name="T2" fmla="*/ 83 w 83"/>
                <a:gd name="T3" fmla="*/ 0 h 13"/>
                <a:gd name="T4" fmla="*/ 83 w 83"/>
                <a:gd name="T5" fmla="*/ 1 h 13"/>
                <a:gd name="T6" fmla="*/ 3 w 83"/>
                <a:gd name="T7" fmla="*/ 13 h 13"/>
                <a:gd name="T8" fmla="*/ 0 w 83"/>
                <a:gd name="T9" fmla="*/ 13 h 13"/>
                <a:gd name="T10" fmla="*/ 0 w 83"/>
                <a:gd name="T11" fmla="*/ 9 h 13"/>
                <a:gd name="T12" fmla="*/ 80 w 83"/>
                <a:gd name="T13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3" h="13">
                  <a:moveTo>
                    <a:pt x="80" y="0"/>
                  </a:moveTo>
                  <a:lnTo>
                    <a:pt x="83" y="0"/>
                  </a:lnTo>
                  <a:lnTo>
                    <a:pt x="83" y="1"/>
                  </a:lnTo>
                  <a:lnTo>
                    <a:pt x="3" y="13"/>
                  </a:lnTo>
                  <a:lnTo>
                    <a:pt x="0" y="13"/>
                  </a:lnTo>
                  <a:lnTo>
                    <a:pt x="0" y="9"/>
                  </a:lnTo>
                  <a:lnTo>
                    <a:pt x="8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8" name="Freeform 73"/>
            <p:cNvSpPr>
              <a:spLocks/>
            </p:cNvSpPr>
            <p:nvPr/>
          </p:nvSpPr>
          <p:spPr bwMode="auto">
            <a:xfrm>
              <a:off x="2922965" y="3385536"/>
              <a:ext cx="10110" cy="4333"/>
            </a:xfrm>
            <a:custGeom>
              <a:avLst/>
              <a:gdLst>
                <a:gd name="T0" fmla="*/ 5 w 7"/>
                <a:gd name="T1" fmla="*/ 0 h 3"/>
                <a:gd name="T2" fmla="*/ 7 w 7"/>
                <a:gd name="T3" fmla="*/ 0 h 3"/>
                <a:gd name="T4" fmla="*/ 7 w 7"/>
                <a:gd name="T5" fmla="*/ 3 h 3"/>
                <a:gd name="T6" fmla="*/ 3 w 7"/>
                <a:gd name="T7" fmla="*/ 3 h 3"/>
                <a:gd name="T8" fmla="*/ 0 w 7"/>
                <a:gd name="T9" fmla="*/ 3 h 3"/>
                <a:gd name="T10" fmla="*/ 0 w 7"/>
                <a:gd name="T11" fmla="*/ 2 h 3"/>
                <a:gd name="T12" fmla="*/ 5 w 7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" h="3">
                  <a:moveTo>
                    <a:pt x="5" y="0"/>
                  </a:moveTo>
                  <a:lnTo>
                    <a:pt x="7" y="0"/>
                  </a:lnTo>
                  <a:lnTo>
                    <a:pt x="7" y="3"/>
                  </a:lnTo>
                  <a:lnTo>
                    <a:pt x="3" y="3"/>
                  </a:lnTo>
                  <a:lnTo>
                    <a:pt x="0" y="3"/>
                  </a:lnTo>
                  <a:lnTo>
                    <a:pt x="0" y="2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9" name="Freeform 74"/>
            <p:cNvSpPr>
              <a:spLocks/>
            </p:cNvSpPr>
            <p:nvPr/>
          </p:nvSpPr>
          <p:spPr bwMode="auto">
            <a:xfrm>
              <a:off x="2980736" y="3366760"/>
              <a:ext cx="25997" cy="8666"/>
            </a:xfrm>
            <a:custGeom>
              <a:avLst/>
              <a:gdLst>
                <a:gd name="T0" fmla="*/ 16 w 18"/>
                <a:gd name="T1" fmla="*/ 0 h 6"/>
                <a:gd name="T2" fmla="*/ 18 w 18"/>
                <a:gd name="T3" fmla="*/ 0 h 6"/>
                <a:gd name="T4" fmla="*/ 18 w 18"/>
                <a:gd name="T5" fmla="*/ 3 h 6"/>
                <a:gd name="T6" fmla="*/ 4 w 18"/>
                <a:gd name="T7" fmla="*/ 6 h 6"/>
                <a:gd name="T8" fmla="*/ 0 w 18"/>
                <a:gd name="T9" fmla="*/ 6 h 6"/>
                <a:gd name="T10" fmla="*/ 0 w 18"/>
                <a:gd name="T11" fmla="*/ 5 h 6"/>
                <a:gd name="T12" fmla="*/ 16 w 18"/>
                <a:gd name="T13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6">
                  <a:moveTo>
                    <a:pt x="16" y="0"/>
                  </a:moveTo>
                  <a:lnTo>
                    <a:pt x="18" y="0"/>
                  </a:lnTo>
                  <a:lnTo>
                    <a:pt x="18" y="3"/>
                  </a:lnTo>
                  <a:lnTo>
                    <a:pt x="4" y="6"/>
                  </a:lnTo>
                  <a:lnTo>
                    <a:pt x="0" y="6"/>
                  </a:lnTo>
                  <a:lnTo>
                    <a:pt x="0" y="5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0" name="Freeform 75"/>
            <p:cNvSpPr>
              <a:spLocks/>
            </p:cNvSpPr>
            <p:nvPr/>
          </p:nvSpPr>
          <p:spPr bwMode="auto">
            <a:xfrm>
              <a:off x="3052950" y="3350873"/>
              <a:ext cx="23109" cy="5777"/>
            </a:xfrm>
            <a:custGeom>
              <a:avLst/>
              <a:gdLst>
                <a:gd name="T0" fmla="*/ 14 w 16"/>
                <a:gd name="T1" fmla="*/ 0 h 4"/>
                <a:gd name="T2" fmla="*/ 16 w 16"/>
                <a:gd name="T3" fmla="*/ 0 h 4"/>
                <a:gd name="T4" fmla="*/ 16 w 16"/>
                <a:gd name="T5" fmla="*/ 2 h 4"/>
                <a:gd name="T6" fmla="*/ 4 w 16"/>
                <a:gd name="T7" fmla="*/ 4 h 4"/>
                <a:gd name="T8" fmla="*/ 0 w 16"/>
                <a:gd name="T9" fmla="*/ 4 h 4"/>
                <a:gd name="T10" fmla="*/ 0 w 16"/>
                <a:gd name="T11" fmla="*/ 2 h 4"/>
                <a:gd name="T12" fmla="*/ 14 w 16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4">
                  <a:moveTo>
                    <a:pt x="14" y="0"/>
                  </a:moveTo>
                  <a:lnTo>
                    <a:pt x="16" y="0"/>
                  </a:lnTo>
                  <a:lnTo>
                    <a:pt x="16" y="2"/>
                  </a:lnTo>
                  <a:lnTo>
                    <a:pt x="4" y="4"/>
                  </a:lnTo>
                  <a:lnTo>
                    <a:pt x="0" y="4"/>
                  </a:lnTo>
                  <a:lnTo>
                    <a:pt x="0" y="2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1" name="Freeform 76"/>
            <p:cNvSpPr>
              <a:spLocks/>
            </p:cNvSpPr>
            <p:nvPr/>
          </p:nvSpPr>
          <p:spPr bwMode="auto">
            <a:xfrm>
              <a:off x="3073170" y="3298879"/>
              <a:ext cx="102545" cy="54883"/>
            </a:xfrm>
            <a:custGeom>
              <a:avLst/>
              <a:gdLst>
                <a:gd name="T0" fmla="*/ 69 w 71"/>
                <a:gd name="T1" fmla="*/ 0 h 38"/>
                <a:gd name="T2" fmla="*/ 71 w 71"/>
                <a:gd name="T3" fmla="*/ 0 h 38"/>
                <a:gd name="T4" fmla="*/ 71 w 71"/>
                <a:gd name="T5" fmla="*/ 2 h 38"/>
                <a:gd name="T6" fmla="*/ 2 w 71"/>
                <a:gd name="T7" fmla="*/ 38 h 38"/>
                <a:gd name="T8" fmla="*/ 0 w 71"/>
                <a:gd name="T9" fmla="*/ 38 h 38"/>
                <a:gd name="T10" fmla="*/ 0 w 71"/>
                <a:gd name="T11" fmla="*/ 36 h 38"/>
                <a:gd name="T12" fmla="*/ 69 w 71"/>
                <a:gd name="T13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1" h="38">
                  <a:moveTo>
                    <a:pt x="69" y="0"/>
                  </a:moveTo>
                  <a:lnTo>
                    <a:pt x="71" y="0"/>
                  </a:lnTo>
                  <a:lnTo>
                    <a:pt x="71" y="2"/>
                  </a:lnTo>
                  <a:lnTo>
                    <a:pt x="2" y="38"/>
                  </a:lnTo>
                  <a:lnTo>
                    <a:pt x="0" y="38"/>
                  </a:lnTo>
                  <a:lnTo>
                    <a:pt x="0" y="36"/>
                  </a:lnTo>
                  <a:lnTo>
                    <a:pt x="69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2" name="Freeform 77"/>
            <p:cNvSpPr>
              <a:spLocks/>
            </p:cNvSpPr>
            <p:nvPr/>
          </p:nvSpPr>
          <p:spPr bwMode="auto">
            <a:xfrm>
              <a:off x="3224821" y="3261327"/>
              <a:ext cx="24553" cy="14443"/>
            </a:xfrm>
            <a:custGeom>
              <a:avLst/>
              <a:gdLst>
                <a:gd name="T0" fmla="*/ 15 w 17"/>
                <a:gd name="T1" fmla="*/ 0 h 10"/>
                <a:gd name="T2" fmla="*/ 17 w 17"/>
                <a:gd name="T3" fmla="*/ 0 h 10"/>
                <a:gd name="T4" fmla="*/ 17 w 17"/>
                <a:gd name="T5" fmla="*/ 2 h 10"/>
                <a:gd name="T6" fmla="*/ 2 w 17"/>
                <a:gd name="T7" fmla="*/ 10 h 10"/>
                <a:gd name="T8" fmla="*/ 0 w 17"/>
                <a:gd name="T9" fmla="*/ 10 h 10"/>
                <a:gd name="T10" fmla="*/ 0 w 17"/>
                <a:gd name="T11" fmla="*/ 7 h 10"/>
                <a:gd name="T12" fmla="*/ 15 w 17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">
                  <a:moveTo>
                    <a:pt x="15" y="0"/>
                  </a:moveTo>
                  <a:lnTo>
                    <a:pt x="17" y="0"/>
                  </a:lnTo>
                  <a:lnTo>
                    <a:pt x="17" y="2"/>
                  </a:lnTo>
                  <a:lnTo>
                    <a:pt x="2" y="10"/>
                  </a:lnTo>
                  <a:lnTo>
                    <a:pt x="0" y="10"/>
                  </a:lnTo>
                  <a:lnTo>
                    <a:pt x="0" y="7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3" name="Freeform 78"/>
            <p:cNvSpPr>
              <a:spLocks/>
            </p:cNvSpPr>
            <p:nvPr/>
          </p:nvSpPr>
          <p:spPr bwMode="auto">
            <a:xfrm>
              <a:off x="3301367" y="3197779"/>
              <a:ext cx="89546" cy="43329"/>
            </a:xfrm>
            <a:custGeom>
              <a:avLst/>
              <a:gdLst>
                <a:gd name="T0" fmla="*/ 60 w 62"/>
                <a:gd name="T1" fmla="*/ 0 h 30"/>
                <a:gd name="T2" fmla="*/ 62 w 62"/>
                <a:gd name="T3" fmla="*/ 0 h 30"/>
                <a:gd name="T4" fmla="*/ 62 w 62"/>
                <a:gd name="T5" fmla="*/ 2 h 30"/>
                <a:gd name="T6" fmla="*/ 2 w 62"/>
                <a:gd name="T7" fmla="*/ 30 h 30"/>
                <a:gd name="T8" fmla="*/ 0 w 62"/>
                <a:gd name="T9" fmla="*/ 30 h 30"/>
                <a:gd name="T10" fmla="*/ 0 w 62"/>
                <a:gd name="T11" fmla="*/ 27 h 30"/>
                <a:gd name="T12" fmla="*/ 60 w 62"/>
                <a:gd name="T13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2" h="30">
                  <a:moveTo>
                    <a:pt x="60" y="0"/>
                  </a:moveTo>
                  <a:lnTo>
                    <a:pt x="62" y="0"/>
                  </a:lnTo>
                  <a:lnTo>
                    <a:pt x="62" y="2"/>
                  </a:lnTo>
                  <a:lnTo>
                    <a:pt x="2" y="30"/>
                  </a:lnTo>
                  <a:lnTo>
                    <a:pt x="0" y="30"/>
                  </a:lnTo>
                  <a:lnTo>
                    <a:pt x="0" y="27"/>
                  </a:lnTo>
                  <a:lnTo>
                    <a:pt x="6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4" name="Freeform 79"/>
            <p:cNvSpPr>
              <a:spLocks/>
            </p:cNvSpPr>
            <p:nvPr/>
          </p:nvSpPr>
          <p:spPr bwMode="auto">
            <a:xfrm>
              <a:off x="3388025" y="3181891"/>
              <a:ext cx="34663" cy="18776"/>
            </a:xfrm>
            <a:custGeom>
              <a:avLst/>
              <a:gdLst>
                <a:gd name="T0" fmla="*/ 22 w 24"/>
                <a:gd name="T1" fmla="*/ 0 h 13"/>
                <a:gd name="T2" fmla="*/ 24 w 24"/>
                <a:gd name="T3" fmla="*/ 0 h 13"/>
                <a:gd name="T4" fmla="*/ 24 w 24"/>
                <a:gd name="T5" fmla="*/ 3 h 13"/>
                <a:gd name="T6" fmla="*/ 2 w 24"/>
                <a:gd name="T7" fmla="*/ 13 h 13"/>
                <a:gd name="T8" fmla="*/ 0 w 24"/>
                <a:gd name="T9" fmla="*/ 13 h 13"/>
                <a:gd name="T10" fmla="*/ 0 w 24"/>
                <a:gd name="T11" fmla="*/ 11 h 13"/>
                <a:gd name="T12" fmla="*/ 22 w 24"/>
                <a:gd name="T13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13">
                  <a:moveTo>
                    <a:pt x="22" y="0"/>
                  </a:moveTo>
                  <a:lnTo>
                    <a:pt x="24" y="0"/>
                  </a:lnTo>
                  <a:lnTo>
                    <a:pt x="24" y="3"/>
                  </a:lnTo>
                  <a:lnTo>
                    <a:pt x="2" y="13"/>
                  </a:lnTo>
                  <a:lnTo>
                    <a:pt x="0" y="13"/>
                  </a:lnTo>
                  <a:lnTo>
                    <a:pt x="0" y="11"/>
                  </a:lnTo>
                  <a:lnTo>
                    <a:pt x="2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5" name="Freeform 80"/>
            <p:cNvSpPr>
              <a:spLocks/>
            </p:cNvSpPr>
            <p:nvPr/>
          </p:nvSpPr>
          <p:spPr bwMode="auto">
            <a:xfrm>
              <a:off x="3473238" y="3142896"/>
              <a:ext cx="28886" cy="14443"/>
            </a:xfrm>
            <a:custGeom>
              <a:avLst/>
              <a:gdLst>
                <a:gd name="T0" fmla="*/ 17 w 20"/>
                <a:gd name="T1" fmla="*/ 0 h 10"/>
                <a:gd name="T2" fmla="*/ 20 w 20"/>
                <a:gd name="T3" fmla="*/ 0 h 10"/>
                <a:gd name="T4" fmla="*/ 20 w 20"/>
                <a:gd name="T5" fmla="*/ 2 h 10"/>
                <a:gd name="T6" fmla="*/ 3 w 20"/>
                <a:gd name="T7" fmla="*/ 10 h 10"/>
                <a:gd name="T8" fmla="*/ 0 w 20"/>
                <a:gd name="T9" fmla="*/ 10 h 10"/>
                <a:gd name="T10" fmla="*/ 0 w 20"/>
                <a:gd name="T11" fmla="*/ 9 h 10"/>
                <a:gd name="T12" fmla="*/ 17 w 20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" h="10">
                  <a:moveTo>
                    <a:pt x="17" y="0"/>
                  </a:moveTo>
                  <a:lnTo>
                    <a:pt x="20" y="0"/>
                  </a:lnTo>
                  <a:lnTo>
                    <a:pt x="20" y="2"/>
                  </a:lnTo>
                  <a:lnTo>
                    <a:pt x="3" y="10"/>
                  </a:lnTo>
                  <a:lnTo>
                    <a:pt x="0" y="10"/>
                  </a:lnTo>
                  <a:lnTo>
                    <a:pt x="0" y="9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6" name="Freeform 81"/>
            <p:cNvSpPr>
              <a:spLocks/>
            </p:cNvSpPr>
            <p:nvPr/>
          </p:nvSpPr>
          <p:spPr bwMode="auto">
            <a:xfrm>
              <a:off x="3546896" y="3007133"/>
              <a:ext cx="116988" cy="109766"/>
            </a:xfrm>
            <a:custGeom>
              <a:avLst/>
              <a:gdLst>
                <a:gd name="T0" fmla="*/ 78 w 81"/>
                <a:gd name="T1" fmla="*/ 0 h 76"/>
                <a:gd name="T2" fmla="*/ 81 w 81"/>
                <a:gd name="T3" fmla="*/ 0 h 76"/>
                <a:gd name="T4" fmla="*/ 81 w 81"/>
                <a:gd name="T5" fmla="*/ 3 h 76"/>
                <a:gd name="T6" fmla="*/ 3 w 81"/>
                <a:gd name="T7" fmla="*/ 76 h 76"/>
                <a:gd name="T8" fmla="*/ 0 w 81"/>
                <a:gd name="T9" fmla="*/ 76 h 76"/>
                <a:gd name="T10" fmla="*/ 0 w 81"/>
                <a:gd name="T11" fmla="*/ 73 h 76"/>
                <a:gd name="T12" fmla="*/ 78 w 81"/>
                <a:gd name="T13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1" h="76">
                  <a:moveTo>
                    <a:pt x="78" y="0"/>
                  </a:moveTo>
                  <a:lnTo>
                    <a:pt x="81" y="0"/>
                  </a:lnTo>
                  <a:lnTo>
                    <a:pt x="81" y="3"/>
                  </a:lnTo>
                  <a:lnTo>
                    <a:pt x="3" y="76"/>
                  </a:lnTo>
                  <a:lnTo>
                    <a:pt x="0" y="76"/>
                  </a:lnTo>
                  <a:lnTo>
                    <a:pt x="0" y="73"/>
                  </a:lnTo>
                  <a:lnTo>
                    <a:pt x="78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7" name="Freeform 82"/>
            <p:cNvSpPr>
              <a:spLocks/>
            </p:cNvSpPr>
            <p:nvPr/>
          </p:nvSpPr>
          <p:spPr bwMode="auto">
            <a:xfrm>
              <a:off x="3659550" y="2999911"/>
              <a:ext cx="10110" cy="11554"/>
            </a:xfrm>
            <a:custGeom>
              <a:avLst/>
              <a:gdLst>
                <a:gd name="T0" fmla="*/ 5 w 7"/>
                <a:gd name="T1" fmla="*/ 0 h 8"/>
                <a:gd name="T2" fmla="*/ 7 w 7"/>
                <a:gd name="T3" fmla="*/ 0 h 8"/>
                <a:gd name="T4" fmla="*/ 7 w 7"/>
                <a:gd name="T5" fmla="*/ 3 h 8"/>
                <a:gd name="T6" fmla="*/ 3 w 7"/>
                <a:gd name="T7" fmla="*/ 8 h 8"/>
                <a:gd name="T8" fmla="*/ 0 w 7"/>
                <a:gd name="T9" fmla="*/ 8 h 8"/>
                <a:gd name="T10" fmla="*/ 0 w 7"/>
                <a:gd name="T11" fmla="*/ 5 h 8"/>
                <a:gd name="T12" fmla="*/ 5 w 7"/>
                <a:gd name="T13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" h="8">
                  <a:moveTo>
                    <a:pt x="5" y="0"/>
                  </a:moveTo>
                  <a:lnTo>
                    <a:pt x="7" y="0"/>
                  </a:lnTo>
                  <a:lnTo>
                    <a:pt x="7" y="3"/>
                  </a:lnTo>
                  <a:lnTo>
                    <a:pt x="3" y="8"/>
                  </a:lnTo>
                  <a:lnTo>
                    <a:pt x="0" y="8"/>
                  </a:lnTo>
                  <a:lnTo>
                    <a:pt x="0" y="5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8" name="Freeform 83"/>
            <p:cNvSpPr>
              <a:spLocks/>
            </p:cNvSpPr>
            <p:nvPr/>
          </p:nvSpPr>
          <p:spPr bwMode="auto">
            <a:xfrm>
              <a:off x="3718766" y="2933474"/>
              <a:ext cx="24553" cy="23109"/>
            </a:xfrm>
            <a:custGeom>
              <a:avLst/>
              <a:gdLst>
                <a:gd name="T0" fmla="*/ 15 w 17"/>
                <a:gd name="T1" fmla="*/ 0 h 16"/>
                <a:gd name="T2" fmla="*/ 17 w 17"/>
                <a:gd name="T3" fmla="*/ 0 h 16"/>
                <a:gd name="T4" fmla="*/ 17 w 17"/>
                <a:gd name="T5" fmla="*/ 4 h 16"/>
                <a:gd name="T6" fmla="*/ 3 w 17"/>
                <a:gd name="T7" fmla="*/ 16 h 16"/>
                <a:gd name="T8" fmla="*/ 0 w 17"/>
                <a:gd name="T9" fmla="*/ 16 h 16"/>
                <a:gd name="T10" fmla="*/ 0 w 17"/>
                <a:gd name="T11" fmla="*/ 15 h 16"/>
                <a:gd name="T12" fmla="*/ 15 w 17"/>
                <a:gd name="T13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6">
                  <a:moveTo>
                    <a:pt x="15" y="0"/>
                  </a:moveTo>
                  <a:lnTo>
                    <a:pt x="17" y="0"/>
                  </a:lnTo>
                  <a:lnTo>
                    <a:pt x="17" y="4"/>
                  </a:lnTo>
                  <a:lnTo>
                    <a:pt x="3" y="16"/>
                  </a:lnTo>
                  <a:lnTo>
                    <a:pt x="0" y="16"/>
                  </a:lnTo>
                  <a:lnTo>
                    <a:pt x="0" y="15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9" name="Freeform 84"/>
            <p:cNvSpPr>
              <a:spLocks/>
            </p:cNvSpPr>
            <p:nvPr/>
          </p:nvSpPr>
          <p:spPr bwMode="auto">
            <a:xfrm>
              <a:off x="3793869" y="2836707"/>
              <a:ext cx="63549" cy="56328"/>
            </a:xfrm>
            <a:custGeom>
              <a:avLst/>
              <a:gdLst>
                <a:gd name="T0" fmla="*/ 41 w 44"/>
                <a:gd name="T1" fmla="*/ 0 h 39"/>
                <a:gd name="T2" fmla="*/ 44 w 44"/>
                <a:gd name="T3" fmla="*/ 0 h 39"/>
                <a:gd name="T4" fmla="*/ 44 w 44"/>
                <a:gd name="T5" fmla="*/ 2 h 39"/>
                <a:gd name="T6" fmla="*/ 2 w 44"/>
                <a:gd name="T7" fmla="*/ 39 h 39"/>
                <a:gd name="T8" fmla="*/ 0 w 44"/>
                <a:gd name="T9" fmla="*/ 39 h 39"/>
                <a:gd name="T10" fmla="*/ 0 w 44"/>
                <a:gd name="T11" fmla="*/ 37 h 39"/>
                <a:gd name="T12" fmla="*/ 41 w 44"/>
                <a:gd name="T13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" h="39">
                  <a:moveTo>
                    <a:pt x="41" y="0"/>
                  </a:moveTo>
                  <a:lnTo>
                    <a:pt x="44" y="0"/>
                  </a:lnTo>
                  <a:lnTo>
                    <a:pt x="44" y="2"/>
                  </a:lnTo>
                  <a:lnTo>
                    <a:pt x="2" y="39"/>
                  </a:lnTo>
                  <a:lnTo>
                    <a:pt x="0" y="39"/>
                  </a:lnTo>
                  <a:lnTo>
                    <a:pt x="0" y="37"/>
                  </a:lnTo>
                  <a:lnTo>
                    <a:pt x="4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10" name="Freeform 85"/>
            <p:cNvSpPr>
              <a:spLocks/>
            </p:cNvSpPr>
            <p:nvPr/>
          </p:nvSpPr>
          <p:spPr bwMode="auto">
            <a:xfrm>
              <a:off x="3853085" y="2777491"/>
              <a:ext cx="37551" cy="62105"/>
            </a:xfrm>
            <a:custGeom>
              <a:avLst/>
              <a:gdLst>
                <a:gd name="T0" fmla="*/ 24 w 26"/>
                <a:gd name="T1" fmla="*/ 0 h 43"/>
                <a:gd name="T2" fmla="*/ 26 w 26"/>
                <a:gd name="T3" fmla="*/ 0 h 43"/>
                <a:gd name="T4" fmla="*/ 26 w 26"/>
                <a:gd name="T5" fmla="*/ 2 h 43"/>
                <a:gd name="T6" fmla="*/ 3 w 26"/>
                <a:gd name="T7" fmla="*/ 43 h 43"/>
                <a:gd name="T8" fmla="*/ 0 w 26"/>
                <a:gd name="T9" fmla="*/ 43 h 43"/>
                <a:gd name="T10" fmla="*/ 0 w 26"/>
                <a:gd name="T11" fmla="*/ 41 h 43"/>
                <a:gd name="T12" fmla="*/ 24 w 26"/>
                <a:gd name="T1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43">
                  <a:moveTo>
                    <a:pt x="24" y="0"/>
                  </a:moveTo>
                  <a:lnTo>
                    <a:pt x="26" y="0"/>
                  </a:lnTo>
                  <a:lnTo>
                    <a:pt x="26" y="2"/>
                  </a:lnTo>
                  <a:lnTo>
                    <a:pt x="3" y="43"/>
                  </a:lnTo>
                  <a:lnTo>
                    <a:pt x="0" y="43"/>
                  </a:lnTo>
                  <a:lnTo>
                    <a:pt x="0" y="41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11" name="Freeform 86"/>
            <p:cNvSpPr>
              <a:spLocks/>
            </p:cNvSpPr>
            <p:nvPr/>
          </p:nvSpPr>
          <p:spPr bwMode="auto">
            <a:xfrm>
              <a:off x="3916633" y="2702388"/>
              <a:ext cx="17331" cy="24553"/>
            </a:xfrm>
            <a:custGeom>
              <a:avLst/>
              <a:gdLst>
                <a:gd name="T0" fmla="*/ 9 w 12"/>
                <a:gd name="T1" fmla="*/ 0 h 17"/>
                <a:gd name="T2" fmla="*/ 12 w 12"/>
                <a:gd name="T3" fmla="*/ 0 h 17"/>
                <a:gd name="T4" fmla="*/ 12 w 12"/>
                <a:gd name="T5" fmla="*/ 3 h 17"/>
                <a:gd name="T6" fmla="*/ 3 w 12"/>
                <a:gd name="T7" fmla="*/ 17 h 17"/>
                <a:gd name="T8" fmla="*/ 0 w 12"/>
                <a:gd name="T9" fmla="*/ 17 h 17"/>
                <a:gd name="T10" fmla="*/ 0 w 12"/>
                <a:gd name="T11" fmla="*/ 15 h 17"/>
                <a:gd name="T12" fmla="*/ 9 w 12"/>
                <a:gd name="T13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7">
                  <a:moveTo>
                    <a:pt x="9" y="0"/>
                  </a:moveTo>
                  <a:lnTo>
                    <a:pt x="12" y="0"/>
                  </a:lnTo>
                  <a:lnTo>
                    <a:pt x="12" y="3"/>
                  </a:lnTo>
                  <a:lnTo>
                    <a:pt x="3" y="17"/>
                  </a:lnTo>
                  <a:lnTo>
                    <a:pt x="0" y="17"/>
                  </a:lnTo>
                  <a:lnTo>
                    <a:pt x="0" y="15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12" name="Freeform 87"/>
            <p:cNvSpPr>
              <a:spLocks/>
            </p:cNvSpPr>
            <p:nvPr/>
          </p:nvSpPr>
          <p:spPr bwMode="auto">
            <a:xfrm>
              <a:off x="3959962" y="2570958"/>
              <a:ext cx="47662" cy="82325"/>
            </a:xfrm>
            <a:custGeom>
              <a:avLst/>
              <a:gdLst>
                <a:gd name="T0" fmla="*/ 31 w 33"/>
                <a:gd name="T1" fmla="*/ 0 h 57"/>
                <a:gd name="T2" fmla="*/ 33 w 33"/>
                <a:gd name="T3" fmla="*/ 0 h 57"/>
                <a:gd name="T4" fmla="*/ 33 w 33"/>
                <a:gd name="T5" fmla="*/ 2 h 57"/>
                <a:gd name="T6" fmla="*/ 2 w 33"/>
                <a:gd name="T7" fmla="*/ 57 h 57"/>
                <a:gd name="T8" fmla="*/ 0 w 33"/>
                <a:gd name="T9" fmla="*/ 57 h 57"/>
                <a:gd name="T10" fmla="*/ 0 w 33"/>
                <a:gd name="T11" fmla="*/ 55 h 57"/>
                <a:gd name="T12" fmla="*/ 31 w 33"/>
                <a:gd name="T13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57">
                  <a:moveTo>
                    <a:pt x="31" y="0"/>
                  </a:moveTo>
                  <a:lnTo>
                    <a:pt x="33" y="0"/>
                  </a:lnTo>
                  <a:lnTo>
                    <a:pt x="33" y="2"/>
                  </a:lnTo>
                  <a:lnTo>
                    <a:pt x="2" y="57"/>
                  </a:lnTo>
                  <a:lnTo>
                    <a:pt x="0" y="57"/>
                  </a:lnTo>
                  <a:lnTo>
                    <a:pt x="0" y="55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13" name="Freeform 88"/>
            <p:cNvSpPr>
              <a:spLocks/>
            </p:cNvSpPr>
            <p:nvPr/>
          </p:nvSpPr>
          <p:spPr bwMode="auto">
            <a:xfrm>
              <a:off x="4004735" y="2533407"/>
              <a:ext cx="40440" cy="40440"/>
            </a:xfrm>
            <a:custGeom>
              <a:avLst/>
              <a:gdLst>
                <a:gd name="T0" fmla="*/ 26 w 28"/>
                <a:gd name="T1" fmla="*/ 0 h 28"/>
                <a:gd name="T2" fmla="*/ 28 w 28"/>
                <a:gd name="T3" fmla="*/ 0 h 28"/>
                <a:gd name="T4" fmla="*/ 28 w 28"/>
                <a:gd name="T5" fmla="*/ 2 h 28"/>
                <a:gd name="T6" fmla="*/ 2 w 28"/>
                <a:gd name="T7" fmla="*/ 28 h 28"/>
                <a:gd name="T8" fmla="*/ 0 w 28"/>
                <a:gd name="T9" fmla="*/ 28 h 28"/>
                <a:gd name="T10" fmla="*/ 0 w 28"/>
                <a:gd name="T11" fmla="*/ 26 h 28"/>
                <a:gd name="T12" fmla="*/ 26 w 28"/>
                <a:gd name="T13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28">
                  <a:moveTo>
                    <a:pt x="26" y="0"/>
                  </a:moveTo>
                  <a:lnTo>
                    <a:pt x="28" y="0"/>
                  </a:lnTo>
                  <a:lnTo>
                    <a:pt x="28" y="2"/>
                  </a:lnTo>
                  <a:lnTo>
                    <a:pt x="2" y="28"/>
                  </a:lnTo>
                  <a:lnTo>
                    <a:pt x="0" y="28"/>
                  </a:lnTo>
                  <a:lnTo>
                    <a:pt x="0" y="26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14" name="Freeform 89"/>
            <p:cNvSpPr>
              <a:spLocks/>
            </p:cNvSpPr>
            <p:nvPr/>
          </p:nvSpPr>
          <p:spPr bwMode="auto">
            <a:xfrm>
              <a:off x="4097169" y="2455416"/>
              <a:ext cx="27442" cy="28886"/>
            </a:xfrm>
            <a:custGeom>
              <a:avLst/>
              <a:gdLst>
                <a:gd name="T0" fmla="*/ 18 w 19"/>
                <a:gd name="T1" fmla="*/ 0 h 20"/>
                <a:gd name="T2" fmla="*/ 19 w 19"/>
                <a:gd name="T3" fmla="*/ 0 h 20"/>
                <a:gd name="T4" fmla="*/ 19 w 19"/>
                <a:gd name="T5" fmla="*/ 4 h 20"/>
                <a:gd name="T6" fmla="*/ 3 w 19"/>
                <a:gd name="T7" fmla="*/ 20 h 20"/>
                <a:gd name="T8" fmla="*/ 0 w 19"/>
                <a:gd name="T9" fmla="*/ 20 h 20"/>
                <a:gd name="T10" fmla="*/ 0 w 19"/>
                <a:gd name="T11" fmla="*/ 16 h 20"/>
                <a:gd name="T12" fmla="*/ 18 w 19"/>
                <a:gd name="T13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" h="20">
                  <a:moveTo>
                    <a:pt x="18" y="0"/>
                  </a:moveTo>
                  <a:lnTo>
                    <a:pt x="19" y="0"/>
                  </a:lnTo>
                  <a:lnTo>
                    <a:pt x="19" y="4"/>
                  </a:lnTo>
                  <a:lnTo>
                    <a:pt x="3" y="20"/>
                  </a:lnTo>
                  <a:lnTo>
                    <a:pt x="0" y="20"/>
                  </a:lnTo>
                  <a:lnTo>
                    <a:pt x="0" y="16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15" name="Freeform 90"/>
            <p:cNvSpPr>
              <a:spLocks/>
            </p:cNvSpPr>
            <p:nvPr/>
          </p:nvSpPr>
          <p:spPr bwMode="auto">
            <a:xfrm>
              <a:off x="4170827" y="2422197"/>
              <a:ext cx="121320" cy="8666"/>
            </a:xfrm>
            <a:custGeom>
              <a:avLst/>
              <a:gdLst>
                <a:gd name="T0" fmla="*/ 81 w 84"/>
                <a:gd name="T1" fmla="*/ 0 h 6"/>
                <a:gd name="T2" fmla="*/ 84 w 84"/>
                <a:gd name="T3" fmla="*/ 0 h 6"/>
                <a:gd name="T4" fmla="*/ 84 w 84"/>
                <a:gd name="T5" fmla="*/ 3 h 6"/>
                <a:gd name="T6" fmla="*/ 2 w 84"/>
                <a:gd name="T7" fmla="*/ 6 h 6"/>
                <a:gd name="T8" fmla="*/ 0 w 84"/>
                <a:gd name="T9" fmla="*/ 6 h 6"/>
                <a:gd name="T10" fmla="*/ 0 w 84"/>
                <a:gd name="T11" fmla="*/ 3 h 6"/>
                <a:gd name="T12" fmla="*/ 81 w 84"/>
                <a:gd name="T13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4" h="6">
                  <a:moveTo>
                    <a:pt x="81" y="0"/>
                  </a:moveTo>
                  <a:lnTo>
                    <a:pt x="84" y="0"/>
                  </a:lnTo>
                  <a:lnTo>
                    <a:pt x="84" y="3"/>
                  </a:lnTo>
                  <a:lnTo>
                    <a:pt x="2" y="6"/>
                  </a:lnTo>
                  <a:lnTo>
                    <a:pt x="0" y="6"/>
                  </a:lnTo>
                  <a:lnTo>
                    <a:pt x="0" y="3"/>
                  </a:lnTo>
                  <a:lnTo>
                    <a:pt x="8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16" name="Freeform 91"/>
            <p:cNvSpPr>
              <a:spLocks/>
            </p:cNvSpPr>
            <p:nvPr/>
          </p:nvSpPr>
          <p:spPr bwMode="auto">
            <a:xfrm>
              <a:off x="4342698" y="2414976"/>
              <a:ext cx="25997" cy="5777"/>
            </a:xfrm>
            <a:custGeom>
              <a:avLst/>
              <a:gdLst>
                <a:gd name="T0" fmla="*/ 16 w 18"/>
                <a:gd name="T1" fmla="*/ 0 h 4"/>
                <a:gd name="T2" fmla="*/ 18 w 18"/>
                <a:gd name="T3" fmla="*/ 0 h 4"/>
                <a:gd name="T4" fmla="*/ 18 w 18"/>
                <a:gd name="T5" fmla="*/ 2 h 4"/>
                <a:gd name="T6" fmla="*/ 2 w 18"/>
                <a:gd name="T7" fmla="*/ 4 h 4"/>
                <a:gd name="T8" fmla="*/ 0 w 18"/>
                <a:gd name="T9" fmla="*/ 4 h 4"/>
                <a:gd name="T10" fmla="*/ 0 w 18"/>
                <a:gd name="T11" fmla="*/ 2 h 4"/>
                <a:gd name="T12" fmla="*/ 16 w 18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4">
                  <a:moveTo>
                    <a:pt x="16" y="0"/>
                  </a:moveTo>
                  <a:lnTo>
                    <a:pt x="18" y="0"/>
                  </a:lnTo>
                  <a:lnTo>
                    <a:pt x="18" y="2"/>
                  </a:lnTo>
                  <a:lnTo>
                    <a:pt x="2" y="4"/>
                  </a:lnTo>
                  <a:lnTo>
                    <a:pt x="0" y="4"/>
                  </a:lnTo>
                  <a:lnTo>
                    <a:pt x="0" y="2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17" name="Freeform 92"/>
            <p:cNvSpPr>
              <a:spLocks/>
            </p:cNvSpPr>
            <p:nvPr/>
          </p:nvSpPr>
          <p:spPr bwMode="auto">
            <a:xfrm>
              <a:off x="4416356" y="2397644"/>
              <a:ext cx="57771" cy="11554"/>
            </a:xfrm>
            <a:custGeom>
              <a:avLst/>
              <a:gdLst>
                <a:gd name="T0" fmla="*/ 36 w 40"/>
                <a:gd name="T1" fmla="*/ 0 h 8"/>
                <a:gd name="T2" fmla="*/ 40 w 40"/>
                <a:gd name="T3" fmla="*/ 0 h 8"/>
                <a:gd name="T4" fmla="*/ 40 w 40"/>
                <a:gd name="T5" fmla="*/ 4 h 8"/>
                <a:gd name="T6" fmla="*/ 2 w 40"/>
                <a:gd name="T7" fmla="*/ 8 h 8"/>
                <a:gd name="T8" fmla="*/ 0 w 40"/>
                <a:gd name="T9" fmla="*/ 8 h 8"/>
                <a:gd name="T10" fmla="*/ 0 w 40"/>
                <a:gd name="T11" fmla="*/ 6 h 8"/>
                <a:gd name="T12" fmla="*/ 36 w 40"/>
                <a:gd name="T13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0" h="8">
                  <a:moveTo>
                    <a:pt x="36" y="0"/>
                  </a:moveTo>
                  <a:lnTo>
                    <a:pt x="40" y="0"/>
                  </a:lnTo>
                  <a:lnTo>
                    <a:pt x="40" y="4"/>
                  </a:lnTo>
                  <a:lnTo>
                    <a:pt x="2" y="8"/>
                  </a:lnTo>
                  <a:lnTo>
                    <a:pt x="0" y="8"/>
                  </a:lnTo>
                  <a:lnTo>
                    <a:pt x="0" y="6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18" name="Freeform 93"/>
            <p:cNvSpPr>
              <a:spLocks/>
            </p:cNvSpPr>
            <p:nvPr/>
          </p:nvSpPr>
          <p:spPr bwMode="auto">
            <a:xfrm>
              <a:off x="4468350" y="2397644"/>
              <a:ext cx="72214" cy="33219"/>
            </a:xfrm>
            <a:custGeom>
              <a:avLst/>
              <a:gdLst>
                <a:gd name="T0" fmla="*/ 0 w 50"/>
                <a:gd name="T1" fmla="*/ 0 h 23"/>
                <a:gd name="T2" fmla="*/ 4 w 50"/>
                <a:gd name="T3" fmla="*/ 0 h 23"/>
                <a:gd name="T4" fmla="*/ 50 w 50"/>
                <a:gd name="T5" fmla="*/ 20 h 23"/>
                <a:gd name="T6" fmla="*/ 50 w 50"/>
                <a:gd name="T7" fmla="*/ 23 h 23"/>
                <a:gd name="T8" fmla="*/ 47 w 50"/>
                <a:gd name="T9" fmla="*/ 23 h 23"/>
                <a:gd name="T10" fmla="*/ 0 w 50"/>
                <a:gd name="T11" fmla="*/ 4 h 23"/>
                <a:gd name="T12" fmla="*/ 0 w 50"/>
                <a:gd name="T13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0" h="23">
                  <a:moveTo>
                    <a:pt x="0" y="0"/>
                  </a:moveTo>
                  <a:lnTo>
                    <a:pt x="4" y="0"/>
                  </a:lnTo>
                  <a:lnTo>
                    <a:pt x="50" y="20"/>
                  </a:lnTo>
                  <a:lnTo>
                    <a:pt x="50" y="23"/>
                  </a:lnTo>
                  <a:lnTo>
                    <a:pt x="47" y="23"/>
                  </a:lnTo>
                  <a:lnTo>
                    <a:pt x="0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19" name="Freeform 94"/>
            <p:cNvSpPr>
              <a:spLocks/>
            </p:cNvSpPr>
            <p:nvPr/>
          </p:nvSpPr>
          <p:spPr bwMode="auto">
            <a:xfrm>
              <a:off x="4588226" y="2446750"/>
              <a:ext cx="25997" cy="14443"/>
            </a:xfrm>
            <a:custGeom>
              <a:avLst/>
              <a:gdLst>
                <a:gd name="T0" fmla="*/ 0 w 18"/>
                <a:gd name="T1" fmla="*/ 0 h 10"/>
                <a:gd name="T2" fmla="*/ 3 w 18"/>
                <a:gd name="T3" fmla="*/ 0 h 10"/>
                <a:gd name="T4" fmla="*/ 18 w 18"/>
                <a:gd name="T5" fmla="*/ 6 h 10"/>
                <a:gd name="T6" fmla="*/ 18 w 18"/>
                <a:gd name="T7" fmla="*/ 10 h 10"/>
                <a:gd name="T8" fmla="*/ 16 w 18"/>
                <a:gd name="T9" fmla="*/ 10 h 10"/>
                <a:gd name="T10" fmla="*/ 0 w 18"/>
                <a:gd name="T11" fmla="*/ 3 h 10"/>
                <a:gd name="T12" fmla="*/ 0 w 18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10">
                  <a:moveTo>
                    <a:pt x="0" y="0"/>
                  </a:moveTo>
                  <a:lnTo>
                    <a:pt x="3" y="0"/>
                  </a:lnTo>
                  <a:lnTo>
                    <a:pt x="18" y="6"/>
                  </a:lnTo>
                  <a:lnTo>
                    <a:pt x="18" y="10"/>
                  </a:lnTo>
                  <a:lnTo>
                    <a:pt x="16" y="10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20" name="Freeform 95"/>
            <p:cNvSpPr>
              <a:spLocks/>
            </p:cNvSpPr>
            <p:nvPr/>
          </p:nvSpPr>
          <p:spPr bwMode="auto">
            <a:xfrm>
              <a:off x="4661885" y="2477079"/>
              <a:ext cx="83769" cy="34663"/>
            </a:xfrm>
            <a:custGeom>
              <a:avLst/>
              <a:gdLst>
                <a:gd name="T0" fmla="*/ 0 w 58"/>
                <a:gd name="T1" fmla="*/ 0 h 24"/>
                <a:gd name="T2" fmla="*/ 3 w 58"/>
                <a:gd name="T3" fmla="*/ 0 h 24"/>
                <a:gd name="T4" fmla="*/ 58 w 58"/>
                <a:gd name="T5" fmla="*/ 22 h 24"/>
                <a:gd name="T6" fmla="*/ 58 w 58"/>
                <a:gd name="T7" fmla="*/ 24 h 24"/>
                <a:gd name="T8" fmla="*/ 56 w 58"/>
                <a:gd name="T9" fmla="*/ 24 h 24"/>
                <a:gd name="T10" fmla="*/ 0 w 58"/>
                <a:gd name="T11" fmla="*/ 2 h 24"/>
                <a:gd name="T12" fmla="*/ 0 w 58"/>
                <a:gd name="T13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8" h="24">
                  <a:moveTo>
                    <a:pt x="0" y="0"/>
                  </a:moveTo>
                  <a:lnTo>
                    <a:pt x="3" y="0"/>
                  </a:lnTo>
                  <a:lnTo>
                    <a:pt x="58" y="22"/>
                  </a:lnTo>
                  <a:lnTo>
                    <a:pt x="58" y="24"/>
                  </a:lnTo>
                  <a:lnTo>
                    <a:pt x="56" y="24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21" name="Freeform 96"/>
            <p:cNvSpPr>
              <a:spLocks/>
            </p:cNvSpPr>
            <p:nvPr/>
          </p:nvSpPr>
          <p:spPr bwMode="auto">
            <a:xfrm>
              <a:off x="4742765" y="2508854"/>
              <a:ext cx="40440" cy="20220"/>
            </a:xfrm>
            <a:custGeom>
              <a:avLst/>
              <a:gdLst>
                <a:gd name="T0" fmla="*/ 0 w 28"/>
                <a:gd name="T1" fmla="*/ 0 h 14"/>
                <a:gd name="T2" fmla="*/ 2 w 28"/>
                <a:gd name="T3" fmla="*/ 0 h 14"/>
                <a:gd name="T4" fmla="*/ 28 w 28"/>
                <a:gd name="T5" fmla="*/ 12 h 14"/>
                <a:gd name="T6" fmla="*/ 28 w 28"/>
                <a:gd name="T7" fmla="*/ 14 h 14"/>
                <a:gd name="T8" fmla="*/ 25 w 28"/>
                <a:gd name="T9" fmla="*/ 14 h 14"/>
                <a:gd name="T10" fmla="*/ 0 w 28"/>
                <a:gd name="T11" fmla="*/ 2 h 14"/>
                <a:gd name="T12" fmla="*/ 0 w 28"/>
                <a:gd name="T13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14">
                  <a:moveTo>
                    <a:pt x="0" y="0"/>
                  </a:moveTo>
                  <a:lnTo>
                    <a:pt x="2" y="0"/>
                  </a:lnTo>
                  <a:lnTo>
                    <a:pt x="28" y="12"/>
                  </a:lnTo>
                  <a:lnTo>
                    <a:pt x="28" y="14"/>
                  </a:lnTo>
                  <a:lnTo>
                    <a:pt x="25" y="14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22" name="Freeform 97"/>
            <p:cNvSpPr>
              <a:spLocks/>
            </p:cNvSpPr>
            <p:nvPr/>
          </p:nvSpPr>
          <p:spPr bwMode="auto">
            <a:xfrm>
              <a:off x="4833755" y="2555071"/>
              <a:ext cx="25997" cy="14443"/>
            </a:xfrm>
            <a:custGeom>
              <a:avLst/>
              <a:gdLst>
                <a:gd name="T0" fmla="*/ 0 w 18"/>
                <a:gd name="T1" fmla="*/ 0 h 10"/>
                <a:gd name="T2" fmla="*/ 2 w 18"/>
                <a:gd name="T3" fmla="*/ 0 h 10"/>
                <a:gd name="T4" fmla="*/ 18 w 18"/>
                <a:gd name="T5" fmla="*/ 8 h 10"/>
                <a:gd name="T6" fmla="*/ 18 w 18"/>
                <a:gd name="T7" fmla="*/ 10 h 10"/>
                <a:gd name="T8" fmla="*/ 14 w 18"/>
                <a:gd name="T9" fmla="*/ 10 h 10"/>
                <a:gd name="T10" fmla="*/ 0 w 18"/>
                <a:gd name="T11" fmla="*/ 2 h 10"/>
                <a:gd name="T12" fmla="*/ 0 w 18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10">
                  <a:moveTo>
                    <a:pt x="0" y="0"/>
                  </a:moveTo>
                  <a:lnTo>
                    <a:pt x="2" y="0"/>
                  </a:lnTo>
                  <a:lnTo>
                    <a:pt x="18" y="8"/>
                  </a:lnTo>
                  <a:lnTo>
                    <a:pt x="18" y="10"/>
                  </a:lnTo>
                  <a:lnTo>
                    <a:pt x="14" y="10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23" name="Freeform 98"/>
            <p:cNvSpPr>
              <a:spLocks/>
            </p:cNvSpPr>
            <p:nvPr/>
          </p:nvSpPr>
          <p:spPr bwMode="auto">
            <a:xfrm>
              <a:off x="4908858" y="2594067"/>
              <a:ext cx="31774" cy="18776"/>
            </a:xfrm>
            <a:custGeom>
              <a:avLst/>
              <a:gdLst>
                <a:gd name="T0" fmla="*/ 0 w 22"/>
                <a:gd name="T1" fmla="*/ 0 h 13"/>
                <a:gd name="T2" fmla="*/ 2 w 22"/>
                <a:gd name="T3" fmla="*/ 0 h 13"/>
                <a:gd name="T4" fmla="*/ 22 w 22"/>
                <a:gd name="T5" fmla="*/ 9 h 13"/>
                <a:gd name="T6" fmla="*/ 22 w 22"/>
                <a:gd name="T7" fmla="*/ 13 h 13"/>
                <a:gd name="T8" fmla="*/ 19 w 22"/>
                <a:gd name="T9" fmla="*/ 13 h 13"/>
                <a:gd name="T10" fmla="*/ 0 w 22"/>
                <a:gd name="T11" fmla="*/ 1 h 13"/>
                <a:gd name="T12" fmla="*/ 0 w 22"/>
                <a:gd name="T13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" h="13">
                  <a:moveTo>
                    <a:pt x="0" y="0"/>
                  </a:moveTo>
                  <a:lnTo>
                    <a:pt x="2" y="0"/>
                  </a:lnTo>
                  <a:lnTo>
                    <a:pt x="22" y="9"/>
                  </a:lnTo>
                  <a:lnTo>
                    <a:pt x="22" y="13"/>
                  </a:lnTo>
                  <a:lnTo>
                    <a:pt x="19" y="13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24" name="Freeform 99"/>
            <p:cNvSpPr>
              <a:spLocks/>
            </p:cNvSpPr>
            <p:nvPr/>
          </p:nvSpPr>
          <p:spPr bwMode="auto">
            <a:xfrm>
              <a:off x="4936299" y="2607065"/>
              <a:ext cx="93879" cy="46217"/>
            </a:xfrm>
            <a:custGeom>
              <a:avLst/>
              <a:gdLst>
                <a:gd name="T0" fmla="*/ 0 w 65"/>
                <a:gd name="T1" fmla="*/ 0 h 32"/>
                <a:gd name="T2" fmla="*/ 3 w 65"/>
                <a:gd name="T3" fmla="*/ 0 h 32"/>
                <a:gd name="T4" fmla="*/ 65 w 65"/>
                <a:gd name="T5" fmla="*/ 30 h 32"/>
                <a:gd name="T6" fmla="*/ 65 w 65"/>
                <a:gd name="T7" fmla="*/ 32 h 32"/>
                <a:gd name="T8" fmla="*/ 63 w 65"/>
                <a:gd name="T9" fmla="*/ 32 h 32"/>
                <a:gd name="T10" fmla="*/ 0 w 65"/>
                <a:gd name="T11" fmla="*/ 4 h 32"/>
                <a:gd name="T12" fmla="*/ 0 w 65"/>
                <a:gd name="T13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5" h="32">
                  <a:moveTo>
                    <a:pt x="0" y="0"/>
                  </a:moveTo>
                  <a:lnTo>
                    <a:pt x="3" y="0"/>
                  </a:lnTo>
                  <a:lnTo>
                    <a:pt x="65" y="30"/>
                  </a:lnTo>
                  <a:lnTo>
                    <a:pt x="65" y="32"/>
                  </a:lnTo>
                  <a:lnTo>
                    <a:pt x="63" y="32"/>
                  </a:lnTo>
                  <a:lnTo>
                    <a:pt x="0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25" name="Freeform 100"/>
            <p:cNvSpPr>
              <a:spLocks/>
            </p:cNvSpPr>
            <p:nvPr/>
          </p:nvSpPr>
          <p:spPr bwMode="auto">
            <a:xfrm>
              <a:off x="5080727" y="2674947"/>
              <a:ext cx="24553" cy="14443"/>
            </a:xfrm>
            <a:custGeom>
              <a:avLst/>
              <a:gdLst>
                <a:gd name="T0" fmla="*/ 0 w 17"/>
                <a:gd name="T1" fmla="*/ 0 h 10"/>
                <a:gd name="T2" fmla="*/ 1 w 17"/>
                <a:gd name="T3" fmla="*/ 0 h 10"/>
                <a:gd name="T4" fmla="*/ 17 w 17"/>
                <a:gd name="T5" fmla="*/ 8 h 10"/>
                <a:gd name="T6" fmla="*/ 17 w 17"/>
                <a:gd name="T7" fmla="*/ 10 h 10"/>
                <a:gd name="T8" fmla="*/ 15 w 17"/>
                <a:gd name="T9" fmla="*/ 10 h 10"/>
                <a:gd name="T10" fmla="*/ 0 w 17"/>
                <a:gd name="T11" fmla="*/ 2 h 10"/>
                <a:gd name="T12" fmla="*/ 0 w 17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">
                  <a:moveTo>
                    <a:pt x="0" y="0"/>
                  </a:moveTo>
                  <a:lnTo>
                    <a:pt x="1" y="0"/>
                  </a:lnTo>
                  <a:lnTo>
                    <a:pt x="17" y="8"/>
                  </a:lnTo>
                  <a:lnTo>
                    <a:pt x="17" y="10"/>
                  </a:lnTo>
                  <a:lnTo>
                    <a:pt x="15" y="10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26" name="Freeform 101"/>
            <p:cNvSpPr>
              <a:spLocks/>
            </p:cNvSpPr>
            <p:nvPr/>
          </p:nvSpPr>
          <p:spPr bwMode="auto">
            <a:xfrm>
              <a:off x="5154386" y="2711054"/>
              <a:ext cx="57771" cy="25997"/>
            </a:xfrm>
            <a:custGeom>
              <a:avLst/>
              <a:gdLst>
                <a:gd name="T0" fmla="*/ 0 w 40"/>
                <a:gd name="T1" fmla="*/ 0 h 18"/>
                <a:gd name="T2" fmla="*/ 3 w 40"/>
                <a:gd name="T3" fmla="*/ 0 h 18"/>
                <a:gd name="T4" fmla="*/ 40 w 40"/>
                <a:gd name="T5" fmla="*/ 16 h 18"/>
                <a:gd name="T6" fmla="*/ 40 w 40"/>
                <a:gd name="T7" fmla="*/ 18 h 18"/>
                <a:gd name="T8" fmla="*/ 38 w 40"/>
                <a:gd name="T9" fmla="*/ 18 h 18"/>
                <a:gd name="T10" fmla="*/ 0 w 40"/>
                <a:gd name="T11" fmla="*/ 1 h 18"/>
                <a:gd name="T12" fmla="*/ 0 w 40"/>
                <a:gd name="T13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0" h="18">
                  <a:moveTo>
                    <a:pt x="0" y="0"/>
                  </a:moveTo>
                  <a:lnTo>
                    <a:pt x="3" y="0"/>
                  </a:lnTo>
                  <a:lnTo>
                    <a:pt x="40" y="16"/>
                  </a:lnTo>
                  <a:lnTo>
                    <a:pt x="40" y="18"/>
                  </a:lnTo>
                  <a:lnTo>
                    <a:pt x="38" y="18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27" name="Freeform 102"/>
            <p:cNvSpPr>
              <a:spLocks/>
            </p:cNvSpPr>
            <p:nvPr/>
          </p:nvSpPr>
          <p:spPr bwMode="auto">
            <a:xfrm>
              <a:off x="1543672" y="3798602"/>
              <a:ext cx="106877" cy="635486"/>
            </a:xfrm>
            <a:custGeom>
              <a:avLst/>
              <a:gdLst>
                <a:gd name="T0" fmla="*/ 71 w 74"/>
                <a:gd name="T1" fmla="*/ 0 h 440"/>
                <a:gd name="T2" fmla="*/ 74 w 74"/>
                <a:gd name="T3" fmla="*/ 0 h 440"/>
                <a:gd name="T4" fmla="*/ 74 w 74"/>
                <a:gd name="T5" fmla="*/ 3 h 440"/>
                <a:gd name="T6" fmla="*/ 3 w 74"/>
                <a:gd name="T7" fmla="*/ 440 h 440"/>
                <a:gd name="T8" fmla="*/ 0 w 74"/>
                <a:gd name="T9" fmla="*/ 440 h 440"/>
                <a:gd name="T10" fmla="*/ 0 w 74"/>
                <a:gd name="T11" fmla="*/ 437 h 440"/>
                <a:gd name="T12" fmla="*/ 71 w 74"/>
                <a:gd name="T13" fmla="*/ 0 h 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4" h="440">
                  <a:moveTo>
                    <a:pt x="71" y="0"/>
                  </a:moveTo>
                  <a:lnTo>
                    <a:pt x="74" y="0"/>
                  </a:lnTo>
                  <a:lnTo>
                    <a:pt x="74" y="3"/>
                  </a:lnTo>
                  <a:lnTo>
                    <a:pt x="3" y="440"/>
                  </a:lnTo>
                  <a:lnTo>
                    <a:pt x="0" y="440"/>
                  </a:lnTo>
                  <a:lnTo>
                    <a:pt x="0" y="437"/>
                  </a:lnTo>
                  <a:lnTo>
                    <a:pt x="7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28" name="Freeform 103"/>
            <p:cNvSpPr>
              <a:spLocks/>
            </p:cNvSpPr>
            <p:nvPr/>
          </p:nvSpPr>
          <p:spPr bwMode="auto">
            <a:xfrm>
              <a:off x="1646216" y="3571848"/>
              <a:ext cx="47662" cy="231086"/>
            </a:xfrm>
            <a:custGeom>
              <a:avLst/>
              <a:gdLst>
                <a:gd name="T0" fmla="*/ 31 w 33"/>
                <a:gd name="T1" fmla="*/ 0 h 160"/>
                <a:gd name="T2" fmla="*/ 33 w 33"/>
                <a:gd name="T3" fmla="*/ 0 h 160"/>
                <a:gd name="T4" fmla="*/ 33 w 33"/>
                <a:gd name="T5" fmla="*/ 2 h 160"/>
                <a:gd name="T6" fmla="*/ 3 w 33"/>
                <a:gd name="T7" fmla="*/ 160 h 160"/>
                <a:gd name="T8" fmla="*/ 0 w 33"/>
                <a:gd name="T9" fmla="*/ 160 h 160"/>
                <a:gd name="T10" fmla="*/ 0 w 33"/>
                <a:gd name="T11" fmla="*/ 157 h 160"/>
                <a:gd name="T12" fmla="*/ 31 w 33"/>
                <a:gd name="T13" fmla="*/ 0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160">
                  <a:moveTo>
                    <a:pt x="31" y="0"/>
                  </a:moveTo>
                  <a:lnTo>
                    <a:pt x="33" y="0"/>
                  </a:lnTo>
                  <a:lnTo>
                    <a:pt x="33" y="2"/>
                  </a:lnTo>
                  <a:lnTo>
                    <a:pt x="3" y="160"/>
                  </a:lnTo>
                  <a:lnTo>
                    <a:pt x="0" y="160"/>
                  </a:lnTo>
                  <a:lnTo>
                    <a:pt x="0" y="157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29" name="Freeform 104"/>
            <p:cNvSpPr>
              <a:spLocks/>
            </p:cNvSpPr>
            <p:nvPr/>
          </p:nvSpPr>
          <p:spPr bwMode="auto">
            <a:xfrm>
              <a:off x="1690989" y="3199222"/>
              <a:ext cx="82325" cy="375514"/>
            </a:xfrm>
            <a:custGeom>
              <a:avLst/>
              <a:gdLst>
                <a:gd name="T0" fmla="*/ 55 w 57"/>
                <a:gd name="T1" fmla="*/ 0 h 260"/>
                <a:gd name="T2" fmla="*/ 57 w 57"/>
                <a:gd name="T3" fmla="*/ 0 h 260"/>
                <a:gd name="T4" fmla="*/ 57 w 57"/>
                <a:gd name="T5" fmla="*/ 2 h 260"/>
                <a:gd name="T6" fmla="*/ 2 w 57"/>
                <a:gd name="T7" fmla="*/ 260 h 260"/>
                <a:gd name="T8" fmla="*/ 0 w 57"/>
                <a:gd name="T9" fmla="*/ 260 h 260"/>
                <a:gd name="T10" fmla="*/ 0 w 57"/>
                <a:gd name="T11" fmla="*/ 258 h 260"/>
                <a:gd name="T12" fmla="*/ 55 w 57"/>
                <a:gd name="T13" fmla="*/ 0 h 2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7" h="260">
                  <a:moveTo>
                    <a:pt x="55" y="0"/>
                  </a:moveTo>
                  <a:lnTo>
                    <a:pt x="57" y="0"/>
                  </a:lnTo>
                  <a:lnTo>
                    <a:pt x="57" y="2"/>
                  </a:lnTo>
                  <a:lnTo>
                    <a:pt x="2" y="260"/>
                  </a:lnTo>
                  <a:lnTo>
                    <a:pt x="0" y="260"/>
                  </a:lnTo>
                  <a:lnTo>
                    <a:pt x="0" y="258"/>
                  </a:lnTo>
                  <a:lnTo>
                    <a:pt x="5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30" name="Freeform 105"/>
            <p:cNvSpPr>
              <a:spLocks/>
            </p:cNvSpPr>
            <p:nvPr/>
          </p:nvSpPr>
          <p:spPr bwMode="auto">
            <a:xfrm>
              <a:off x="1770425" y="2910365"/>
              <a:ext cx="73659" cy="291746"/>
            </a:xfrm>
            <a:custGeom>
              <a:avLst/>
              <a:gdLst>
                <a:gd name="T0" fmla="*/ 49 w 51"/>
                <a:gd name="T1" fmla="*/ 0 h 202"/>
                <a:gd name="T2" fmla="*/ 51 w 51"/>
                <a:gd name="T3" fmla="*/ 0 h 202"/>
                <a:gd name="T4" fmla="*/ 51 w 51"/>
                <a:gd name="T5" fmla="*/ 2 h 202"/>
                <a:gd name="T6" fmla="*/ 2 w 51"/>
                <a:gd name="T7" fmla="*/ 202 h 202"/>
                <a:gd name="T8" fmla="*/ 0 w 51"/>
                <a:gd name="T9" fmla="*/ 202 h 202"/>
                <a:gd name="T10" fmla="*/ 0 w 51"/>
                <a:gd name="T11" fmla="*/ 200 h 202"/>
                <a:gd name="T12" fmla="*/ 49 w 51"/>
                <a:gd name="T13" fmla="*/ 0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1" h="202">
                  <a:moveTo>
                    <a:pt x="49" y="0"/>
                  </a:moveTo>
                  <a:lnTo>
                    <a:pt x="51" y="0"/>
                  </a:lnTo>
                  <a:lnTo>
                    <a:pt x="51" y="2"/>
                  </a:lnTo>
                  <a:lnTo>
                    <a:pt x="2" y="202"/>
                  </a:lnTo>
                  <a:lnTo>
                    <a:pt x="0" y="202"/>
                  </a:lnTo>
                  <a:lnTo>
                    <a:pt x="0" y="200"/>
                  </a:lnTo>
                  <a:lnTo>
                    <a:pt x="49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31" name="Freeform 106"/>
            <p:cNvSpPr>
              <a:spLocks/>
            </p:cNvSpPr>
            <p:nvPr/>
          </p:nvSpPr>
          <p:spPr bwMode="auto">
            <a:xfrm>
              <a:off x="1841195" y="2416419"/>
              <a:ext cx="153094" cy="496834"/>
            </a:xfrm>
            <a:custGeom>
              <a:avLst/>
              <a:gdLst>
                <a:gd name="T0" fmla="*/ 104 w 106"/>
                <a:gd name="T1" fmla="*/ 0 h 344"/>
                <a:gd name="T2" fmla="*/ 106 w 106"/>
                <a:gd name="T3" fmla="*/ 0 h 344"/>
                <a:gd name="T4" fmla="*/ 106 w 106"/>
                <a:gd name="T5" fmla="*/ 2 h 344"/>
                <a:gd name="T6" fmla="*/ 2 w 106"/>
                <a:gd name="T7" fmla="*/ 344 h 344"/>
                <a:gd name="T8" fmla="*/ 0 w 106"/>
                <a:gd name="T9" fmla="*/ 344 h 344"/>
                <a:gd name="T10" fmla="*/ 0 w 106"/>
                <a:gd name="T11" fmla="*/ 342 h 344"/>
                <a:gd name="T12" fmla="*/ 104 w 106"/>
                <a:gd name="T13" fmla="*/ 0 h 3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6" h="344">
                  <a:moveTo>
                    <a:pt x="104" y="0"/>
                  </a:moveTo>
                  <a:lnTo>
                    <a:pt x="106" y="0"/>
                  </a:lnTo>
                  <a:lnTo>
                    <a:pt x="106" y="2"/>
                  </a:lnTo>
                  <a:lnTo>
                    <a:pt x="2" y="344"/>
                  </a:lnTo>
                  <a:lnTo>
                    <a:pt x="0" y="344"/>
                  </a:lnTo>
                  <a:lnTo>
                    <a:pt x="0" y="342"/>
                  </a:lnTo>
                  <a:lnTo>
                    <a:pt x="10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32" name="Freeform 107"/>
            <p:cNvSpPr>
              <a:spLocks/>
            </p:cNvSpPr>
            <p:nvPr/>
          </p:nvSpPr>
          <p:spPr bwMode="auto">
            <a:xfrm>
              <a:off x="1991401" y="2108787"/>
              <a:ext cx="125653" cy="310522"/>
            </a:xfrm>
            <a:custGeom>
              <a:avLst/>
              <a:gdLst>
                <a:gd name="T0" fmla="*/ 85 w 87"/>
                <a:gd name="T1" fmla="*/ 0 h 215"/>
                <a:gd name="T2" fmla="*/ 87 w 87"/>
                <a:gd name="T3" fmla="*/ 0 h 215"/>
                <a:gd name="T4" fmla="*/ 87 w 87"/>
                <a:gd name="T5" fmla="*/ 4 h 215"/>
                <a:gd name="T6" fmla="*/ 2 w 87"/>
                <a:gd name="T7" fmla="*/ 215 h 215"/>
                <a:gd name="T8" fmla="*/ 0 w 87"/>
                <a:gd name="T9" fmla="*/ 215 h 215"/>
                <a:gd name="T10" fmla="*/ 0 w 87"/>
                <a:gd name="T11" fmla="*/ 213 h 215"/>
                <a:gd name="T12" fmla="*/ 85 w 87"/>
                <a:gd name="T13" fmla="*/ 0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7" h="215">
                  <a:moveTo>
                    <a:pt x="85" y="0"/>
                  </a:moveTo>
                  <a:lnTo>
                    <a:pt x="87" y="0"/>
                  </a:lnTo>
                  <a:lnTo>
                    <a:pt x="87" y="4"/>
                  </a:lnTo>
                  <a:lnTo>
                    <a:pt x="2" y="215"/>
                  </a:lnTo>
                  <a:lnTo>
                    <a:pt x="0" y="215"/>
                  </a:lnTo>
                  <a:lnTo>
                    <a:pt x="0" y="213"/>
                  </a:lnTo>
                  <a:lnTo>
                    <a:pt x="8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33" name="Freeform 108"/>
            <p:cNvSpPr>
              <a:spLocks/>
            </p:cNvSpPr>
            <p:nvPr/>
          </p:nvSpPr>
          <p:spPr bwMode="auto">
            <a:xfrm>
              <a:off x="2114165" y="1770824"/>
              <a:ext cx="196423" cy="343740"/>
            </a:xfrm>
            <a:custGeom>
              <a:avLst/>
              <a:gdLst>
                <a:gd name="T0" fmla="*/ 134 w 136"/>
                <a:gd name="T1" fmla="*/ 0 h 238"/>
                <a:gd name="T2" fmla="*/ 136 w 136"/>
                <a:gd name="T3" fmla="*/ 0 h 238"/>
                <a:gd name="T4" fmla="*/ 136 w 136"/>
                <a:gd name="T5" fmla="*/ 3 h 238"/>
                <a:gd name="T6" fmla="*/ 2 w 136"/>
                <a:gd name="T7" fmla="*/ 238 h 238"/>
                <a:gd name="T8" fmla="*/ 0 w 136"/>
                <a:gd name="T9" fmla="*/ 238 h 238"/>
                <a:gd name="T10" fmla="*/ 0 w 136"/>
                <a:gd name="T11" fmla="*/ 234 h 238"/>
                <a:gd name="T12" fmla="*/ 134 w 136"/>
                <a:gd name="T13" fmla="*/ 0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6" h="238">
                  <a:moveTo>
                    <a:pt x="134" y="0"/>
                  </a:moveTo>
                  <a:lnTo>
                    <a:pt x="136" y="0"/>
                  </a:lnTo>
                  <a:lnTo>
                    <a:pt x="136" y="3"/>
                  </a:lnTo>
                  <a:lnTo>
                    <a:pt x="2" y="238"/>
                  </a:lnTo>
                  <a:lnTo>
                    <a:pt x="0" y="238"/>
                  </a:lnTo>
                  <a:lnTo>
                    <a:pt x="0" y="234"/>
                  </a:lnTo>
                  <a:lnTo>
                    <a:pt x="13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34" name="Freeform 109"/>
            <p:cNvSpPr>
              <a:spLocks/>
            </p:cNvSpPr>
            <p:nvPr/>
          </p:nvSpPr>
          <p:spPr bwMode="auto">
            <a:xfrm>
              <a:off x="2307699" y="1606175"/>
              <a:ext cx="153094" cy="168982"/>
            </a:xfrm>
            <a:custGeom>
              <a:avLst/>
              <a:gdLst>
                <a:gd name="T0" fmla="*/ 102 w 106"/>
                <a:gd name="T1" fmla="*/ 0 h 117"/>
                <a:gd name="T2" fmla="*/ 106 w 106"/>
                <a:gd name="T3" fmla="*/ 0 h 117"/>
                <a:gd name="T4" fmla="*/ 106 w 106"/>
                <a:gd name="T5" fmla="*/ 3 h 117"/>
                <a:gd name="T6" fmla="*/ 2 w 106"/>
                <a:gd name="T7" fmla="*/ 117 h 117"/>
                <a:gd name="T8" fmla="*/ 0 w 106"/>
                <a:gd name="T9" fmla="*/ 117 h 117"/>
                <a:gd name="T10" fmla="*/ 0 w 106"/>
                <a:gd name="T11" fmla="*/ 114 h 117"/>
                <a:gd name="T12" fmla="*/ 102 w 106"/>
                <a:gd name="T13" fmla="*/ 0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6" h="117">
                  <a:moveTo>
                    <a:pt x="102" y="0"/>
                  </a:moveTo>
                  <a:lnTo>
                    <a:pt x="106" y="0"/>
                  </a:lnTo>
                  <a:lnTo>
                    <a:pt x="106" y="3"/>
                  </a:lnTo>
                  <a:lnTo>
                    <a:pt x="2" y="117"/>
                  </a:lnTo>
                  <a:lnTo>
                    <a:pt x="0" y="117"/>
                  </a:lnTo>
                  <a:lnTo>
                    <a:pt x="0" y="114"/>
                  </a:lnTo>
                  <a:lnTo>
                    <a:pt x="10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35" name="Freeform 110"/>
            <p:cNvSpPr>
              <a:spLocks/>
            </p:cNvSpPr>
            <p:nvPr/>
          </p:nvSpPr>
          <p:spPr bwMode="auto">
            <a:xfrm>
              <a:off x="2455016" y="1519518"/>
              <a:ext cx="127097" cy="90990"/>
            </a:xfrm>
            <a:custGeom>
              <a:avLst/>
              <a:gdLst>
                <a:gd name="T0" fmla="*/ 86 w 88"/>
                <a:gd name="T1" fmla="*/ 0 h 63"/>
                <a:gd name="T2" fmla="*/ 88 w 88"/>
                <a:gd name="T3" fmla="*/ 0 h 63"/>
                <a:gd name="T4" fmla="*/ 88 w 88"/>
                <a:gd name="T5" fmla="*/ 2 h 63"/>
                <a:gd name="T6" fmla="*/ 4 w 88"/>
                <a:gd name="T7" fmla="*/ 63 h 63"/>
                <a:gd name="T8" fmla="*/ 0 w 88"/>
                <a:gd name="T9" fmla="*/ 63 h 63"/>
                <a:gd name="T10" fmla="*/ 0 w 88"/>
                <a:gd name="T11" fmla="*/ 60 h 63"/>
                <a:gd name="T12" fmla="*/ 86 w 88"/>
                <a:gd name="T13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8" h="63">
                  <a:moveTo>
                    <a:pt x="86" y="0"/>
                  </a:moveTo>
                  <a:lnTo>
                    <a:pt x="88" y="0"/>
                  </a:lnTo>
                  <a:lnTo>
                    <a:pt x="88" y="2"/>
                  </a:lnTo>
                  <a:lnTo>
                    <a:pt x="4" y="63"/>
                  </a:lnTo>
                  <a:lnTo>
                    <a:pt x="0" y="63"/>
                  </a:lnTo>
                  <a:lnTo>
                    <a:pt x="0" y="60"/>
                  </a:lnTo>
                  <a:lnTo>
                    <a:pt x="8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36" name="Freeform 111"/>
            <p:cNvSpPr>
              <a:spLocks/>
            </p:cNvSpPr>
            <p:nvPr/>
          </p:nvSpPr>
          <p:spPr bwMode="auto">
            <a:xfrm>
              <a:off x="2579225" y="1453081"/>
              <a:ext cx="197868" cy="69326"/>
            </a:xfrm>
            <a:custGeom>
              <a:avLst/>
              <a:gdLst>
                <a:gd name="T0" fmla="*/ 134 w 137"/>
                <a:gd name="T1" fmla="*/ 0 h 48"/>
                <a:gd name="T2" fmla="*/ 137 w 137"/>
                <a:gd name="T3" fmla="*/ 0 h 48"/>
                <a:gd name="T4" fmla="*/ 137 w 137"/>
                <a:gd name="T5" fmla="*/ 3 h 48"/>
                <a:gd name="T6" fmla="*/ 2 w 137"/>
                <a:gd name="T7" fmla="*/ 48 h 48"/>
                <a:gd name="T8" fmla="*/ 0 w 137"/>
                <a:gd name="T9" fmla="*/ 48 h 48"/>
                <a:gd name="T10" fmla="*/ 0 w 137"/>
                <a:gd name="T11" fmla="*/ 46 h 48"/>
                <a:gd name="T12" fmla="*/ 134 w 137"/>
                <a:gd name="T13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7" h="48">
                  <a:moveTo>
                    <a:pt x="134" y="0"/>
                  </a:moveTo>
                  <a:lnTo>
                    <a:pt x="137" y="0"/>
                  </a:lnTo>
                  <a:lnTo>
                    <a:pt x="137" y="3"/>
                  </a:lnTo>
                  <a:lnTo>
                    <a:pt x="2" y="48"/>
                  </a:lnTo>
                  <a:lnTo>
                    <a:pt x="0" y="48"/>
                  </a:lnTo>
                  <a:lnTo>
                    <a:pt x="0" y="46"/>
                  </a:lnTo>
                  <a:lnTo>
                    <a:pt x="13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37" name="Freeform 112"/>
            <p:cNvSpPr>
              <a:spLocks/>
            </p:cNvSpPr>
            <p:nvPr/>
          </p:nvSpPr>
          <p:spPr bwMode="auto">
            <a:xfrm>
              <a:off x="2772759" y="1442971"/>
              <a:ext cx="154539" cy="14443"/>
            </a:xfrm>
            <a:custGeom>
              <a:avLst/>
              <a:gdLst>
                <a:gd name="T0" fmla="*/ 104 w 107"/>
                <a:gd name="T1" fmla="*/ 0 h 10"/>
                <a:gd name="T2" fmla="*/ 107 w 107"/>
                <a:gd name="T3" fmla="*/ 0 h 10"/>
                <a:gd name="T4" fmla="*/ 107 w 107"/>
                <a:gd name="T5" fmla="*/ 4 h 10"/>
                <a:gd name="T6" fmla="*/ 3 w 107"/>
                <a:gd name="T7" fmla="*/ 10 h 10"/>
                <a:gd name="T8" fmla="*/ 0 w 107"/>
                <a:gd name="T9" fmla="*/ 10 h 10"/>
                <a:gd name="T10" fmla="*/ 0 w 107"/>
                <a:gd name="T11" fmla="*/ 7 h 10"/>
                <a:gd name="T12" fmla="*/ 104 w 107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7" h="10">
                  <a:moveTo>
                    <a:pt x="104" y="0"/>
                  </a:moveTo>
                  <a:lnTo>
                    <a:pt x="107" y="0"/>
                  </a:lnTo>
                  <a:lnTo>
                    <a:pt x="107" y="4"/>
                  </a:lnTo>
                  <a:lnTo>
                    <a:pt x="3" y="10"/>
                  </a:lnTo>
                  <a:lnTo>
                    <a:pt x="0" y="10"/>
                  </a:lnTo>
                  <a:lnTo>
                    <a:pt x="0" y="7"/>
                  </a:lnTo>
                  <a:lnTo>
                    <a:pt x="10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38" name="Freeform 113"/>
            <p:cNvSpPr>
              <a:spLocks/>
            </p:cNvSpPr>
            <p:nvPr/>
          </p:nvSpPr>
          <p:spPr bwMode="auto">
            <a:xfrm>
              <a:off x="2922965" y="1442971"/>
              <a:ext cx="153094" cy="25997"/>
            </a:xfrm>
            <a:custGeom>
              <a:avLst/>
              <a:gdLst>
                <a:gd name="T0" fmla="*/ 0 w 106"/>
                <a:gd name="T1" fmla="*/ 0 h 18"/>
                <a:gd name="T2" fmla="*/ 3 w 106"/>
                <a:gd name="T3" fmla="*/ 0 h 18"/>
                <a:gd name="T4" fmla="*/ 106 w 106"/>
                <a:gd name="T5" fmla="*/ 14 h 18"/>
                <a:gd name="T6" fmla="*/ 106 w 106"/>
                <a:gd name="T7" fmla="*/ 18 h 18"/>
                <a:gd name="T8" fmla="*/ 104 w 106"/>
                <a:gd name="T9" fmla="*/ 18 h 18"/>
                <a:gd name="T10" fmla="*/ 0 w 106"/>
                <a:gd name="T11" fmla="*/ 4 h 18"/>
                <a:gd name="T12" fmla="*/ 0 w 106"/>
                <a:gd name="T13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6" h="18">
                  <a:moveTo>
                    <a:pt x="0" y="0"/>
                  </a:moveTo>
                  <a:lnTo>
                    <a:pt x="3" y="0"/>
                  </a:lnTo>
                  <a:lnTo>
                    <a:pt x="106" y="14"/>
                  </a:lnTo>
                  <a:lnTo>
                    <a:pt x="106" y="18"/>
                  </a:lnTo>
                  <a:lnTo>
                    <a:pt x="104" y="18"/>
                  </a:lnTo>
                  <a:lnTo>
                    <a:pt x="0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39" name="Freeform 114"/>
            <p:cNvSpPr>
              <a:spLocks/>
            </p:cNvSpPr>
            <p:nvPr/>
          </p:nvSpPr>
          <p:spPr bwMode="auto">
            <a:xfrm>
              <a:off x="3073170" y="1463191"/>
              <a:ext cx="125653" cy="37551"/>
            </a:xfrm>
            <a:custGeom>
              <a:avLst/>
              <a:gdLst>
                <a:gd name="T0" fmla="*/ 0 w 87"/>
                <a:gd name="T1" fmla="*/ 0 h 26"/>
                <a:gd name="T2" fmla="*/ 2 w 87"/>
                <a:gd name="T3" fmla="*/ 0 h 26"/>
                <a:gd name="T4" fmla="*/ 87 w 87"/>
                <a:gd name="T5" fmla="*/ 24 h 26"/>
                <a:gd name="T6" fmla="*/ 87 w 87"/>
                <a:gd name="T7" fmla="*/ 26 h 26"/>
                <a:gd name="T8" fmla="*/ 85 w 87"/>
                <a:gd name="T9" fmla="*/ 26 h 26"/>
                <a:gd name="T10" fmla="*/ 0 w 87"/>
                <a:gd name="T11" fmla="*/ 4 h 26"/>
                <a:gd name="T12" fmla="*/ 0 w 87"/>
                <a:gd name="T13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7" h="26">
                  <a:moveTo>
                    <a:pt x="0" y="0"/>
                  </a:moveTo>
                  <a:lnTo>
                    <a:pt x="2" y="0"/>
                  </a:lnTo>
                  <a:lnTo>
                    <a:pt x="87" y="24"/>
                  </a:lnTo>
                  <a:lnTo>
                    <a:pt x="87" y="26"/>
                  </a:lnTo>
                  <a:lnTo>
                    <a:pt x="85" y="26"/>
                  </a:lnTo>
                  <a:lnTo>
                    <a:pt x="0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0" name="Freeform 115"/>
            <p:cNvSpPr>
              <a:spLocks/>
            </p:cNvSpPr>
            <p:nvPr/>
          </p:nvSpPr>
          <p:spPr bwMode="auto">
            <a:xfrm>
              <a:off x="3195935" y="1497853"/>
              <a:ext cx="194979" cy="76548"/>
            </a:xfrm>
            <a:custGeom>
              <a:avLst/>
              <a:gdLst>
                <a:gd name="T0" fmla="*/ 0 w 135"/>
                <a:gd name="T1" fmla="*/ 0 h 53"/>
                <a:gd name="T2" fmla="*/ 2 w 135"/>
                <a:gd name="T3" fmla="*/ 0 h 53"/>
                <a:gd name="T4" fmla="*/ 135 w 135"/>
                <a:gd name="T5" fmla="*/ 51 h 53"/>
                <a:gd name="T6" fmla="*/ 135 w 135"/>
                <a:gd name="T7" fmla="*/ 53 h 53"/>
                <a:gd name="T8" fmla="*/ 133 w 135"/>
                <a:gd name="T9" fmla="*/ 53 h 53"/>
                <a:gd name="T10" fmla="*/ 0 w 135"/>
                <a:gd name="T11" fmla="*/ 2 h 53"/>
                <a:gd name="T12" fmla="*/ 0 w 135"/>
                <a:gd name="T13" fmla="*/ 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5" h="53">
                  <a:moveTo>
                    <a:pt x="0" y="0"/>
                  </a:moveTo>
                  <a:lnTo>
                    <a:pt x="2" y="0"/>
                  </a:lnTo>
                  <a:lnTo>
                    <a:pt x="135" y="51"/>
                  </a:lnTo>
                  <a:lnTo>
                    <a:pt x="135" y="53"/>
                  </a:lnTo>
                  <a:lnTo>
                    <a:pt x="133" y="53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2" name="Freeform 117"/>
            <p:cNvSpPr>
              <a:spLocks/>
            </p:cNvSpPr>
            <p:nvPr/>
          </p:nvSpPr>
          <p:spPr bwMode="auto">
            <a:xfrm>
              <a:off x="3388025" y="1571512"/>
              <a:ext cx="153094" cy="75103"/>
            </a:xfrm>
            <a:custGeom>
              <a:avLst/>
              <a:gdLst>
                <a:gd name="T0" fmla="*/ 0 w 106"/>
                <a:gd name="T1" fmla="*/ 0 h 52"/>
                <a:gd name="T2" fmla="*/ 2 w 106"/>
                <a:gd name="T3" fmla="*/ 0 h 52"/>
                <a:gd name="T4" fmla="*/ 106 w 106"/>
                <a:gd name="T5" fmla="*/ 48 h 52"/>
                <a:gd name="T6" fmla="*/ 106 w 106"/>
                <a:gd name="T7" fmla="*/ 52 h 52"/>
                <a:gd name="T8" fmla="*/ 103 w 106"/>
                <a:gd name="T9" fmla="*/ 52 h 52"/>
                <a:gd name="T10" fmla="*/ 0 w 106"/>
                <a:gd name="T11" fmla="*/ 2 h 52"/>
                <a:gd name="T12" fmla="*/ 0 w 106"/>
                <a:gd name="T13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6" h="52">
                  <a:moveTo>
                    <a:pt x="0" y="0"/>
                  </a:moveTo>
                  <a:lnTo>
                    <a:pt x="2" y="0"/>
                  </a:lnTo>
                  <a:lnTo>
                    <a:pt x="106" y="48"/>
                  </a:lnTo>
                  <a:lnTo>
                    <a:pt x="106" y="52"/>
                  </a:lnTo>
                  <a:lnTo>
                    <a:pt x="103" y="52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3" name="Freeform 132"/>
            <p:cNvSpPr>
              <a:spLocks/>
            </p:cNvSpPr>
            <p:nvPr/>
          </p:nvSpPr>
          <p:spPr bwMode="auto">
            <a:xfrm>
              <a:off x="3536786" y="1640838"/>
              <a:ext cx="127097" cy="69326"/>
            </a:xfrm>
            <a:custGeom>
              <a:avLst/>
              <a:gdLst>
                <a:gd name="T0" fmla="*/ 0 w 88"/>
                <a:gd name="T1" fmla="*/ 0 h 48"/>
                <a:gd name="T2" fmla="*/ 3 w 88"/>
                <a:gd name="T3" fmla="*/ 0 h 48"/>
                <a:gd name="T4" fmla="*/ 88 w 88"/>
                <a:gd name="T5" fmla="*/ 45 h 48"/>
                <a:gd name="T6" fmla="*/ 88 w 88"/>
                <a:gd name="T7" fmla="*/ 48 h 48"/>
                <a:gd name="T8" fmla="*/ 85 w 88"/>
                <a:gd name="T9" fmla="*/ 48 h 48"/>
                <a:gd name="T10" fmla="*/ 0 w 88"/>
                <a:gd name="T11" fmla="*/ 4 h 48"/>
                <a:gd name="T12" fmla="*/ 0 w 88"/>
                <a:gd name="T13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8" h="48">
                  <a:moveTo>
                    <a:pt x="0" y="0"/>
                  </a:moveTo>
                  <a:lnTo>
                    <a:pt x="3" y="0"/>
                  </a:lnTo>
                  <a:lnTo>
                    <a:pt x="88" y="45"/>
                  </a:lnTo>
                  <a:lnTo>
                    <a:pt x="88" y="48"/>
                  </a:lnTo>
                  <a:lnTo>
                    <a:pt x="85" y="48"/>
                  </a:lnTo>
                  <a:lnTo>
                    <a:pt x="0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6" name="Freeform 135"/>
            <p:cNvSpPr>
              <a:spLocks/>
            </p:cNvSpPr>
            <p:nvPr/>
          </p:nvSpPr>
          <p:spPr bwMode="auto">
            <a:xfrm>
              <a:off x="3659550" y="1705831"/>
              <a:ext cx="197868" cy="115543"/>
            </a:xfrm>
            <a:custGeom>
              <a:avLst/>
              <a:gdLst>
                <a:gd name="T0" fmla="*/ 0 w 137"/>
                <a:gd name="T1" fmla="*/ 0 h 80"/>
                <a:gd name="T2" fmla="*/ 3 w 137"/>
                <a:gd name="T3" fmla="*/ 0 h 80"/>
                <a:gd name="T4" fmla="*/ 137 w 137"/>
                <a:gd name="T5" fmla="*/ 77 h 80"/>
                <a:gd name="T6" fmla="*/ 137 w 137"/>
                <a:gd name="T7" fmla="*/ 80 h 80"/>
                <a:gd name="T8" fmla="*/ 134 w 137"/>
                <a:gd name="T9" fmla="*/ 80 h 80"/>
                <a:gd name="T10" fmla="*/ 0 w 137"/>
                <a:gd name="T11" fmla="*/ 3 h 80"/>
                <a:gd name="T12" fmla="*/ 0 w 137"/>
                <a:gd name="T13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7" h="80">
                  <a:moveTo>
                    <a:pt x="0" y="0"/>
                  </a:moveTo>
                  <a:lnTo>
                    <a:pt x="3" y="0"/>
                  </a:lnTo>
                  <a:lnTo>
                    <a:pt x="137" y="77"/>
                  </a:lnTo>
                  <a:lnTo>
                    <a:pt x="137" y="80"/>
                  </a:lnTo>
                  <a:lnTo>
                    <a:pt x="134" y="80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8" name="Freeform 137"/>
            <p:cNvSpPr>
              <a:spLocks/>
            </p:cNvSpPr>
            <p:nvPr/>
          </p:nvSpPr>
          <p:spPr bwMode="auto">
            <a:xfrm>
              <a:off x="3853085" y="1817041"/>
              <a:ext cx="154539" cy="99656"/>
            </a:xfrm>
            <a:custGeom>
              <a:avLst/>
              <a:gdLst>
                <a:gd name="T0" fmla="*/ 0 w 107"/>
                <a:gd name="T1" fmla="*/ 0 h 69"/>
                <a:gd name="T2" fmla="*/ 3 w 107"/>
                <a:gd name="T3" fmla="*/ 0 h 69"/>
                <a:gd name="T4" fmla="*/ 107 w 107"/>
                <a:gd name="T5" fmla="*/ 66 h 69"/>
                <a:gd name="T6" fmla="*/ 107 w 107"/>
                <a:gd name="T7" fmla="*/ 69 h 69"/>
                <a:gd name="T8" fmla="*/ 105 w 107"/>
                <a:gd name="T9" fmla="*/ 69 h 69"/>
                <a:gd name="T10" fmla="*/ 0 w 107"/>
                <a:gd name="T11" fmla="*/ 3 h 69"/>
                <a:gd name="T12" fmla="*/ 0 w 107"/>
                <a:gd name="T13" fmla="*/ 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7" h="69">
                  <a:moveTo>
                    <a:pt x="0" y="0"/>
                  </a:moveTo>
                  <a:lnTo>
                    <a:pt x="3" y="0"/>
                  </a:lnTo>
                  <a:lnTo>
                    <a:pt x="107" y="66"/>
                  </a:lnTo>
                  <a:lnTo>
                    <a:pt x="107" y="69"/>
                  </a:lnTo>
                  <a:lnTo>
                    <a:pt x="105" y="69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3" name="Freeform 142"/>
            <p:cNvSpPr>
              <a:spLocks/>
            </p:cNvSpPr>
            <p:nvPr/>
          </p:nvSpPr>
          <p:spPr bwMode="auto">
            <a:xfrm>
              <a:off x="4004735" y="1912364"/>
              <a:ext cx="153094" cy="99656"/>
            </a:xfrm>
            <a:custGeom>
              <a:avLst/>
              <a:gdLst>
                <a:gd name="T0" fmla="*/ 0 w 106"/>
                <a:gd name="T1" fmla="*/ 0 h 69"/>
                <a:gd name="T2" fmla="*/ 2 w 106"/>
                <a:gd name="T3" fmla="*/ 0 h 69"/>
                <a:gd name="T4" fmla="*/ 106 w 106"/>
                <a:gd name="T5" fmla="*/ 67 h 69"/>
                <a:gd name="T6" fmla="*/ 106 w 106"/>
                <a:gd name="T7" fmla="*/ 69 h 69"/>
                <a:gd name="T8" fmla="*/ 104 w 106"/>
                <a:gd name="T9" fmla="*/ 69 h 69"/>
                <a:gd name="T10" fmla="*/ 0 w 106"/>
                <a:gd name="T11" fmla="*/ 3 h 69"/>
                <a:gd name="T12" fmla="*/ 0 w 106"/>
                <a:gd name="T13" fmla="*/ 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6" h="69">
                  <a:moveTo>
                    <a:pt x="0" y="0"/>
                  </a:moveTo>
                  <a:lnTo>
                    <a:pt x="2" y="0"/>
                  </a:lnTo>
                  <a:lnTo>
                    <a:pt x="106" y="67"/>
                  </a:lnTo>
                  <a:lnTo>
                    <a:pt x="106" y="69"/>
                  </a:lnTo>
                  <a:lnTo>
                    <a:pt x="104" y="69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6" name="Freeform 145"/>
            <p:cNvSpPr>
              <a:spLocks/>
            </p:cNvSpPr>
            <p:nvPr/>
          </p:nvSpPr>
          <p:spPr bwMode="auto">
            <a:xfrm>
              <a:off x="4154941" y="2009131"/>
              <a:ext cx="168982" cy="111210"/>
            </a:xfrm>
            <a:custGeom>
              <a:avLst/>
              <a:gdLst>
                <a:gd name="T0" fmla="*/ 0 w 117"/>
                <a:gd name="T1" fmla="*/ 0 h 77"/>
                <a:gd name="T2" fmla="*/ 2 w 117"/>
                <a:gd name="T3" fmla="*/ 0 h 77"/>
                <a:gd name="T4" fmla="*/ 117 w 117"/>
                <a:gd name="T5" fmla="*/ 75 h 77"/>
                <a:gd name="T6" fmla="*/ 117 w 117"/>
                <a:gd name="T7" fmla="*/ 77 h 77"/>
                <a:gd name="T8" fmla="*/ 114 w 117"/>
                <a:gd name="T9" fmla="*/ 77 h 77"/>
                <a:gd name="T10" fmla="*/ 0 w 117"/>
                <a:gd name="T11" fmla="*/ 2 h 77"/>
                <a:gd name="T12" fmla="*/ 0 w 117"/>
                <a:gd name="T13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7" h="77">
                  <a:moveTo>
                    <a:pt x="0" y="0"/>
                  </a:moveTo>
                  <a:lnTo>
                    <a:pt x="2" y="0"/>
                  </a:lnTo>
                  <a:lnTo>
                    <a:pt x="117" y="75"/>
                  </a:lnTo>
                  <a:lnTo>
                    <a:pt x="117" y="77"/>
                  </a:lnTo>
                  <a:lnTo>
                    <a:pt x="114" y="77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9" name="Freeform 148"/>
            <p:cNvSpPr>
              <a:spLocks/>
            </p:cNvSpPr>
            <p:nvPr/>
          </p:nvSpPr>
          <p:spPr bwMode="auto">
            <a:xfrm>
              <a:off x="4319589" y="2117453"/>
              <a:ext cx="154539" cy="105433"/>
            </a:xfrm>
            <a:custGeom>
              <a:avLst/>
              <a:gdLst>
                <a:gd name="T0" fmla="*/ 0 w 107"/>
                <a:gd name="T1" fmla="*/ 0 h 73"/>
                <a:gd name="T2" fmla="*/ 3 w 107"/>
                <a:gd name="T3" fmla="*/ 0 h 73"/>
                <a:gd name="T4" fmla="*/ 107 w 107"/>
                <a:gd name="T5" fmla="*/ 71 h 73"/>
                <a:gd name="T6" fmla="*/ 107 w 107"/>
                <a:gd name="T7" fmla="*/ 73 h 73"/>
                <a:gd name="T8" fmla="*/ 103 w 107"/>
                <a:gd name="T9" fmla="*/ 73 h 73"/>
                <a:gd name="T10" fmla="*/ 0 w 107"/>
                <a:gd name="T11" fmla="*/ 2 h 73"/>
                <a:gd name="T12" fmla="*/ 0 w 107"/>
                <a:gd name="T13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7" h="73">
                  <a:moveTo>
                    <a:pt x="0" y="0"/>
                  </a:moveTo>
                  <a:lnTo>
                    <a:pt x="3" y="0"/>
                  </a:lnTo>
                  <a:lnTo>
                    <a:pt x="107" y="71"/>
                  </a:lnTo>
                  <a:lnTo>
                    <a:pt x="107" y="73"/>
                  </a:lnTo>
                  <a:lnTo>
                    <a:pt x="103" y="73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1" name="Freeform 150"/>
            <p:cNvSpPr>
              <a:spLocks/>
            </p:cNvSpPr>
            <p:nvPr/>
          </p:nvSpPr>
          <p:spPr bwMode="auto">
            <a:xfrm>
              <a:off x="4468350" y="2219996"/>
              <a:ext cx="277303" cy="194979"/>
            </a:xfrm>
            <a:custGeom>
              <a:avLst/>
              <a:gdLst>
                <a:gd name="T0" fmla="*/ 0 w 192"/>
                <a:gd name="T1" fmla="*/ 0 h 135"/>
                <a:gd name="T2" fmla="*/ 4 w 192"/>
                <a:gd name="T3" fmla="*/ 0 h 135"/>
                <a:gd name="T4" fmla="*/ 192 w 192"/>
                <a:gd name="T5" fmla="*/ 131 h 135"/>
                <a:gd name="T6" fmla="*/ 192 w 192"/>
                <a:gd name="T7" fmla="*/ 135 h 135"/>
                <a:gd name="T8" fmla="*/ 190 w 192"/>
                <a:gd name="T9" fmla="*/ 135 h 135"/>
                <a:gd name="T10" fmla="*/ 0 w 192"/>
                <a:gd name="T11" fmla="*/ 2 h 135"/>
                <a:gd name="T12" fmla="*/ 0 w 192"/>
                <a:gd name="T13" fmla="*/ 0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2" h="135">
                  <a:moveTo>
                    <a:pt x="0" y="0"/>
                  </a:moveTo>
                  <a:lnTo>
                    <a:pt x="4" y="0"/>
                  </a:lnTo>
                  <a:lnTo>
                    <a:pt x="192" y="131"/>
                  </a:lnTo>
                  <a:lnTo>
                    <a:pt x="192" y="135"/>
                  </a:lnTo>
                  <a:lnTo>
                    <a:pt x="190" y="135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5" name="Freeform 154"/>
            <p:cNvSpPr>
              <a:spLocks/>
            </p:cNvSpPr>
            <p:nvPr/>
          </p:nvSpPr>
          <p:spPr bwMode="auto">
            <a:xfrm>
              <a:off x="4742765" y="2409198"/>
              <a:ext cx="197868" cy="140096"/>
            </a:xfrm>
            <a:custGeom>
              <a:avLst/>
              <a:gdLst>
                <a:gd name="T0" fmla="*/ 0 w 137"/>
                <a:gd name="T1" fmla="*/ 0 h 97"/>
                <a:gd name="T2" fmla="*/ 2 w 137"/>
                <a:gd name="T3" fmla="*/ 0 h 97"/>
                <a:gd name="T4" fmla="*/ 137 w 137"/>
                <a:gd name="T5" fmla="*/ 94 h 97"/>
                <a:gd name="T6" fmla="*/ 137 w 137"/>
                <a:gd name="T7" fmla="*/ 97 h 97"/>
                <a:gd name="T8" fmla="*/ 134 w 137"/>
                <a:gd name="T9" fmla="*/ 97 h 97"/>
                <a:gd name="T10" fmla="*/ 0 w 137"/>
                <a:gd name="T11" fmla="*/ 4 h 97"/>
                <a:gd name="T12" fmla="*/ 0 w 137"/>
                <a:gd name="T13" fmla="*/ 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7" h="97">
                  <a:moveTo>
                    <a:pt x="0" y="0"/>
                  </a:moveTo>
                  <a:lnTo>
                    <a:pt x="2" y="0"/>
                  </a:lnTo>
                  <a:lnTo>
                    <a:pt x="137" y="94"/>
                  </a:lnTo>
                  <a:lnTo>
                    <a:pt x="137" y="97"/>
                  </a:lnTo>
                  <a:lnTo>
                    <a:pt x="134" y="97"/>
                  </a:lnTo>
                  <a:lnTo>
                    <a:pt x="0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8" name="Freeform 157"/>
            <p:cNvSpPr>
              <a:spLocks/>
            </p:cNvSpPr>
            <p:nvPr/>
          </p:nvSpPr>
          <p:spPr bwMode="auto">
            <a:xfrm>
              <a:off x="4936299" y="2544961"/>
              <a:ext cx="275859" cy="199311"/>
            </a:xfrm>
            <a:custGeom>
              <a:avLst/>
              <a:gdLst>
                <a:gd name="T0" fmla="*/ 0 w 191"/>
                <a:gd name="T1" fmla="*/ 0 h 138"/>
                <a:gd name="T2" fmla="*/ 3 w 191"/>
                <a:gd name="T3" fmla="*/ 0 h 138"/>
                <a:gd name="T4" fmla="*/ 191 w 191"/>
                <a:gd name="T5" fmla="*/ 137 h 138"/>
                <a:gd name="T6" fmla="*/ 191 w 191"/>
                <a:gd name="T7" fmla="*/ 138 h 138"/>
                <a:gd name="T8" fmla="*/ 189 w 191"/>
                <a:gd name="T9" fmla="*/ 138 h 138"/>
                <a:gd name="T10" fmla="*/ 0 w 191"/>
                <a:gd name="T11" fmla="*/ 3 h 138"/>
                <a:gd name="T12" fmla="*/ 0 w 191"/>
                <a:gd name="T13" fmla="*/ 0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1" h="138">
                  <a:moveTo>
                    <a:pt x="0" y="0"/>
                  </a:moveTo>
                  <a:lnTo>
                    <a:pt x="3" y="0"/>
                  </a:lnTo>
                  <a:lnTo>
                    <a:pt x="191" y="137"/>
                  </a:lnTo>
                  <a:lnTo>
                    <a:pt x="191" y="138"/>
                  </a:lnTo>
                  <a:lnTo>
                    <a:pt x="189" y="138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70" name="Freeform 159"/>
            <p:cNvSpPr>
              <a:spLocks/>
            </p:cNvSpPr>
            <p:nvPr/>
          </p:nvSpPr>
          <p:spPr bwMode="auto">
            <a:xfrm>
              <a:off x="5209269" y="2742828"/>
              <a:ext cx="194979" cy="142985"/>
            </a:xfrm>
            <a:custGeom>
              <a:avLst/>
              <a:gdLst>
                <a:gd name="T0" fmla="*/ 0 w 135"/>
                <a:gd name="T1" fmla="*/ 0 h 99"/>
                <a:gd name="T2" fmla="*/ 2 w 135"/>
                <a:gd name="T3" fmla="*/ 0 h 99"/>
                <a:gd name="T4" fmla="*/ 135 w 135"/>
                <a:gd name="T5" fmla="*/ 97 h 99"/>
                <a:gd name="T6" fmla="*/ 135 w 135"/>
                <a:gd name="T7" fmla="*/ 99 h 99"/>
                <a:gd name="T8" fmla="*/ 133 w 135"/>
                <a:gd name="T9" fmla="*/ 99 h 99"/>
                <a:gd name="T10" fmla="*/ 0 w 135"/>
                <a:gd name="T11" fmla="*/ 1 h 99"/>
                <a:gd name="T12" fmla="*/ 0 w 135"/>
                <a:gd name="T13" fmla="*/ 0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5" h="99">
                  <a:moveTo>
                    <a:pt x="0" y="0"/>
                  </a:moveTo>
                  <a:lnTo>
                    <a:pt x="2" y="0"/>
                  </a:lnTo>
                  <a:lnTo>
                    <a:pt x="135" y="97"/>
                  </a:lnTo>
                  <a:lnTo>
                    <a:pt x="135" y="99"/>
                  </a:lnTo>
                  <a:lnTo>
                    <a:pt x="133" y="99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74" name="Freeform 163"/>
            <p:cNvSpPr>
              <a:spLocks/>
            </p:cNvSpPr>
            <p:nvPr/>
          </p:nvSpPr>
          <p:spPr bwMode="auto">
            <a:xfrm>
              <a:off x="5401359" y="2882924"/>
              <a:ext cx="154539" cy="111210"/>
            </a:xfrm>
            <a:custGeom>
              <a:avLst/>
              <a:gdLst>
                <a:gd name="T0" fmla="*/ 0 w 107"/>
                <a:gd name="T1" fmla="*/ 0 h 77"/>
                <a:gd name="T2" fmla="*/ 2 w 107"/>
                <a:gd name="T3" fmla="*/ 0 h 77"/>
                <a:gd name="T4" fmla="*/ 107 w 107"/>
                <a:gd name="T5" fmla="*/ 75 h 77"/>
                <a:gd name="T6" fmla="*/ 107 w 107"/>
                <a:gd name="T7" fmla="*/ 77 h 77"/>
                <a:gd name="T8" fmla="*/ 105 w 107"/>
                <a:gd name="T9" fmla="*/ 77 h 77"/>
                <a:gd name="T10" fmla="*/ 0 w 107"/>
                <a:gd name="T11" fmla="*/ 2 h 77"/>
                <a:gd name="T12" fmla="*/ 0 w 107"/>
                <a:gd name="T13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7" h="77">
                  <a:moveTo>
                    <a:pt x="0" y="0"/>
                  </a:moveTo>
                  <a:lnTo>
                    <a:pt x="2" y="0"/>
                  </a:lnTo>
                  <a:lnTo>
                    <a:pt x="107" y="75"/>
                  </a:lnTo>
                  <a:lnTo>
                    <a:pt x="107" y="77"/>
                  </a:lnTo>
                  <a:lnTo>
                    <a:pt x="105" y="77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76" name="Line 165"/>
            <p:cNvSpPr>
              <a:spLocks noChangeShapeType="1"/>
            </p:cNvSpPr>
            <p:nvPr/>
          </p:nvSpPr>
          <p:spPr bwMode="auto">
            <a:xfrm>
              <a:off x="1061281" y="2991245"/>
              <a:ext cx="0" cy="72214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79" name="Line 168"/>
            <p:cNvSpPr>
              <a:spLocks noChangeShapeType="1"/>
            </p:cNvSpPr>
            <p:nvPr/>
          </p:nvSpPr>
          <p:spPr bwMode="auto">
            <a:xfrm>
              <a:off x="1046838" y="2992690"/>
              <a:ext cx="30330" cy="0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1" name="Line 170"/>
            <p:cNvSpPr>
              <a:spLocks noChangeShapeType="1"/>
            </p:cNvSpPr>
            <p:nvPr/>
          </p:nvSpPr>
          <p:spPr bwMode="auto">
            <a:xfrm>
              <a:off x="1061281" y="3062016"/>
              <a:ext cx="0" cy="103989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4" name="Line 173"/>
            <p:cNvSpPr>
              <a:spLocks noChangeShapeType="1"/>
            </p:cNvSpPr>
            <p:nvPr/>
          </p:nvSpPr>
          <p:spPr bwMode="auto">
            <a:xfrm>
              <a:off x="1046838" y="3164560"/>
              <a:ext cx="30330" cy="0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6" name="Line 175"/>
            <p:cNvSpPr>
              <a:spLocks noChangeShapeType="1"/>
            </p:cNvSpPr>
            <p:nvPr/>
          </p:nvSpPr>
          <p:spPr bwMode="auto">
            <a:xfrm>
              <a:off x="1439684" y="3103900"/>
              <a:ext cx="0" cy="57771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9" name="Line 178"/>
            <p:cNvSpPr>
              <a:spLocks noChangeShapeType="1"/>
            </p:cNvSpPr>
            <p:nvPr/>
          </p:nvSpPr>
          <p:spPr bwMode="auto">
            <a:xfrm>
              <a:off x="1423796" y="3105344"/>
              <a:ext cx="33219" cy="0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1" name="Line 180"/>
            <p:cNvSpPr>
              <a:spLocks noChangeShapeType="1"/>
            </p:cNvSpPr>
            <p:nvPr/>
          </p:nvSpPr>
          <p:spPr bwMode="auto">
            <a:xfrm>
              <a:off x="1439684" y="3158782"/>
              <a:ext cx="0" cy="75103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5" name="Line 184"/>
            <p:cNvSpPr>
              <a:spLocks noChangeShapeType="1"/>
            </p:cNvSpPr>
            <p:nvPr/>
          </p:nvSpPr>
          <p:spPr bwMode="auto">
            <a:xfrm>
              <a:off x="1423796" y="3233885"/>
              <a:ext cx="33219" cy="0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6" name="Line 185"/>
            <p:cNvSpPr>
              <a:spLocks noChangeShapeType="1"/>
            </p:cNvSpPr>
            <p:nvPr/>
          </p:nvSpPr>
          <p:spPr bwMode="auto">
            <a:xfrm>
              <a:off x="1753093" y="3141451"/>
              <a:ext cx="0" cy="59216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9" name="Line 188"/>
            <p:cNvSpPr>
              <a:spLocks noChangeShapeType="1"/>
            </p:cNvSpPr>
            <p:nvPr/>
          </p:nvSpPr>
          <p:spPr bwMode="auto">
            <a:xfrm>
              <a:off x="1735762" y="3142896"/>
              <a:ext cx="34663" cy="0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1" name="Line 190"/>
            <p:cNvSpPr>
              <a:spLocks noChangeShapeType="1"/>
            </p:cNvSpPr>
            <p:nvPr/>
          </p:nvSpPr>
          <p:spPr bwMode="auto">
            <a:xfrm>
              <a:off x="1753093" y="3199222"/>
              <a:ext cx="0" cy="75103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4" name="Line 193"/>
            <p:cNvSpPr>
              <a:spLocks noChangeShapeType="1"/>
            </p:cNvSpPr>
            <p:nvPr/>
          </p:nvSpPr>
          <p:spPr bwMode="auto">
            <a:xfrm>
              <a:off x="1735762" y="3272882"/>
              <a:ext cx="34663" cy="0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5" name="Line 194"/>
            <p:cNvSpPr>
              <a:spLocks noChangeShapeType="1"/>
            </p:cNvSpPr>
            <p:nvPr/>
          </p:nvSpPr>
          <p:spPr bwMode="auto">
            <a:xfrm>
              <a:off x="4232932" y="2049571"/>
              <a:ext cx="0" cy="63549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8" name="Line 197"/>
            <p:cNvSpPr>
              <a:spLocks noChangeShapeType="1"/>
            </p:cNvSpPr>
            <p:nvPr/>
          </p:nvSpPr>
          <p:spPr bwMode="auto">
            <a:xfrm>
              <a:off x="4217045" y="2049571"/>
              <a:ext cx="33219" cy="0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10" name="Line 199"/>
            <p:cNvSpPr>
              <a:spLocks noChangeShapeType="1"/>
            </p:cNvSpPr>
            <p:nvPr/>
          </p:nvSpPr>
          <p:spPr bwMode="auto">
            <a:xfrm>
              <a:off x="4232932" y="2108787"/>
              <a:ext cx="0" cy="85213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13" name="Line 202"/>
            <p:cNvSpPr>
              <a:spLocks noChangeShapeType="1"/>
            </p:cNvSpPr>
            <p:nvPr/>
          </p:nvSpPr>
          <p:spPr bwMode="auto">
            <a:xfrm>
              <a:off x="4217045" y="2192556"/>
              <a:ext cx="33219" cy="0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14" name="Line 203"/>
            <p:cNvSpPr>
              <a:spLocks noChangeShapeType="1"/>
            </p:cNvSpPr>
            <p:nvPr/>
          </p:nvSpPr>
          <p:spPr bwMode="auto">
            <a:xfrm>
              <a:off x="4595447" y="2071235"/>
              <a:ext cx="0" cy="49106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17" name="Line 207"/>
            <p:cNvSpPr>
              <a:spLocks noChangeShapeType="1"/>
            </p:cNvSpPr>
            <p:nvPr/>
          </p:nvSpPr>
          <p:spPr bwMode="auto">
            <a:xfrm>
              <a:off x="4579561" y="2071235"/>
              <a:ext cx="31774" cy="0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19" name="Line 209"/>
            <p:cNvSpPr>
              <a:spLocks noChangeShapeType="1"/>
            </p:cNvSpPr>
            <p:nvPr/>
          </p:nvSpPr>
          <p:spPr bwMode="auto">
            <a:xfrm>
              <a:off x="4595447" y="2118897"/>
              <a:ext cx="0" cy="64993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22" name="Line 212"/>
            <p:cNvSpPr>
              <a:spLocks noChangeShapeType="1"/>
            </p:cNvSpPr>
            <p:nvPr/>
          </p:nvSpPr>
          <p:spPr bwMode="auto">
            <a:xfrm>
              <a:off x="4579561" y="2182446"/>
              <a:ext cx="31774" cy="0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24" name="Line 214"/>
            <p:cNvSpPr>
              <a:spLocks noChangeShapeType="1"/>
            </p:cNvSpPr>
            <p:nvPr/>
          </p:nvSpPr>
          <p:spPr bwMode="auto">
            <a:xfrm>
              <a:off x="4007624" y="2108787"/>
              <a:ext cx="0" cy="89546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27" name="Line 217"/>
            <p:cNvSpPr>
              <a:spLocks noChangeShapeType="1"/>
            </p:cNvSpPr>
            <p:nvPr/>
          </p:nvSpPr>
          <p:spPr bwMode="auto">
            <a:xfrm>
              <a:off x="3991736" y="2108787"/>
              <a:ext cx="31774" cy="0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29" name="Line 219"/>
            <p:cNvSpPr>
              <a:spLocks noChangeShapeType="1"/>
            </p:cNvSpPr>
            <p:nvPr/>
          </p:nvSpPr>
          <p:spPr bwMode="auto">
            <a:xfrm>
              <a:off x="4007624" y="2198333"/>
              <a:ext cx="0" cy="138651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32" name="Line 222"/>
            <p:cNvSpPr>
              <a:spLocks noChangeShapeType="1"/>
            </p:cNvSpPr>
            <p:nvPr/>
          </p:nvSpPr>
          <p:spPr bwMode="auto">
            <a:xfrm>
              <a:off x="3991736" y="2336984"/>
              <a:ext cx="31774" cy="0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34" name="Line 224"/>
            <p:cNvSpPr>
              <a:spLocks noChangeShapeType="1"/>
            </p:cNvSpPr>
            <p:nvPr/>
          </p:nvSpPr>
          <p:spPr bwMode="auto">
            <a:xfrm>
              <a:off x="3660995" y="2231552"/>
              <a:ext cx="0" cy="60660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37" name="Line 227"/>
            <p:cNvSpPr>
              <a:spLocks noChangeShapeType="1"/>
            </p:cNvSpPr>
            <p:nvPr/>
          </p:nvSpPr>
          <p:spPr bwMode="auto">
            <a:xfrm>
              <a:off x="3646552" y="2231552"/>
              <a:ext cx="33219" cy="0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38" name="Line 228"/>
            <p:cNvSpPr>
              <a:spLocks noChangeShapeType="1"/>
            </p:cNvSpPr>
            <p:nvPr/>
          </p:nvSpPr>
          <p:spPr bwMode="auto">
            <a:xfrm>
              <a:off x="3660995" y="2292212"/>
              <a:ext cx="0" cy="80880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41" name="Line 231"/>
            <p:cNvSpPr>
              <a:spLocks noChangeShapeType="1"/>
            </p:cNvSpPr>
            <p:nvPr/>
          </p:nvSpPr>
          <p:spPr bwMode="auto">
            <a:xfrm>
              <a:off x="3646552" y="2373092"/>
              <a:ext cx="33219" cy="0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43" name="Freeform 233"/>
            <p:cNvSpPr>
              <a:spLocks/>
            </p:cNvSpPr>
            <p:nvPr/>
          </p:nvSpPr>
          <p:spPr bwMode="auto">
            <a:xfrm>
              <a:off x="2725098" y="3222332"/>
              <a:ext cx="17331" cy="17331"/>
            </a:xfrm>
            <a:custGeom>
              <a:avLst/>
              <a:gdLst>
                <a:gd name="T0" fmla="*/ 5 w 12"/>
                <a:gd name="T1" fmla="*/ 0 h 12"/>
                <a:gd name="T2" fmla="*/ 12 w 12"/>
                <a:gd name="T3" fmla="*/ 0 h 12"/>
                <a:gd name="T4" fmla="*/ 12 w 12"/>
                <a:gd name="T5" fmla="*/ 8 h 12"/>
                <a:gd name="T6" fmla="*/ 7 w 12"/>
                <a:gd name="T7" fmla="*/ 12 h 12"/>
                <a:gd name="T8" fmla="*/ 0 w 12"/>
                <a:gd name="T9" fmla="*/ 12 h 12"/>
                <a:gd name="T10" fmla="*/ 0 w 12"/>
                <a:gd name="T11" fmla="*/ 3 h 12"/>
                <a:gd name="T12" fmla="*/ 5 w 12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2">
                  <a:moveTo>
                    <a:pt x="5" y="0"/>
                  </a:moveTo>
                  <a:lnTo>
                    <a:pt x="12" y="0"/>
                  </a:lnTo>
                  <a:lnTo>
                    <a:pt x="12" y="8"/>
                  </a:lnTo>
                  <a:lnTo>
                    <a:pt x="7" y="12"/>
                  </a:lnTo>
                  <a:lnTo>
                    <a:pt x="0" y="12"/>
                  </a:lnTo>
                  <a:lnTo>
                    <a:pt x="0" y="3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46" name="Freeform 236"/>
            <p:cNvSpPr>
              <a:spLocks/>
            </p:cNvSpPr>
            <p:nvPr/>
          </p:nvSpPr>
          <p:spPr bwMode="auto">
            <a:xfrm>
              <a:off x="2753984" y="3205001"/>
              <a:ext cx="18776" cy="15888"/>
            </a:xfrm>
            <a:custGeom>
              <a:avLst/>
              <a:gdLst>
                <a:gd name="T0" fmla="*/ 5 w 13"/>
                <a:gd name="T1" fmla="*/ 0 h 11"/>
                <a:gd name="T2" fmla="*/ 13 w 13"/>
                <a:gd name="T3" fmla="*/ 0 h 11"/>
                <a:gd name="T4" fmla="*/ 13 w 13"/>
                <a:gd name="T5" fmla="*/ 7 h 11"/>
                <a:gd name="T6" fmla="*/ 8 w 13"/>
                <a:gd name="T7" fmla="*/ 11 h 11"/>
                <a:gd name="T8" fmla="*/ 0 w 13"/>
                <a:gd name="T9" fmla="*/ 11 h 11"/>
                <a:gd name="T10" fmla="*/ 0 w 13"/>
                <a:gd name="T11" fmla="*/ 4 h 11"/>
                <a:gd name="T12" fmla="*/ 5 w 13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1">
                  <a:moveTo>
                    <a:pt x="5" y="0"/>
                  </a:moveTo>
                  <a:lnTo>
                    <a:pt x="13" y="0"/>
                  </a:lnTo>
                  <a:lnTo>
                    <a:pt x="13" y="7"/>
                  </a:lnTo>
                  <a:lnTo>
                    <a:pt x="8" y="11"/>
                  </a:lnTo>
                  <a:lnTo>
                    <a:pt x="0" y="11"/>
                  </a:lnTo>
                  <a:lnTo>
                    <a:pt x="0" y="4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47" name="Freeform 237"/>
            <p:cNvSpPr>
              <a:spLocks/>
            </p:cNvSpPr>
            <p:nvPr/>
          </p:nvSpPr>
          <p:spPr bwMode="auto">
            <a:xfrm>
              <a:off x="2787202" y="3186224"/>
              <a:ext cx="17331" cy="15888"/>
            </a:xfrm>
            <a:custGeom>
              <a:avLst/>
              <a:gdLst>
                <a:gd name="T0" fmla="*/ 4 w 12"/>
                <a:gd name="T1" fmla="*/ 0 h 11"/>
                <a:gd name="T2" fmla="*/ 12 w 12"/>
                <a:gd name="T3" fmla="*/ 0 h 11"/>
                <a:gd name="T4" fmla="*/ 12 w 12"/>
                <a:gd name="T5" fmla="*/ 8 h 11"/>
                <a:gd name="T6" fmla="*/ 6 w 12"/>
                <a:gd name="T7" fmla="*/ 11 h 11"/>
                <a:gd name="T8" fmla="*/ 0 w 12"/>
                <a:gd name="T9" fmla="*/ 11 h 11"/>
                <a:gd name="T10" fmla="*/ 0 w 12"/>
                <a:gd name="T11" fmla="*/ 3 h 11"/>
                <a:gd name="T12" fmla="*/ 4 w 12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1">
                  <a:moveTo>
                    <a:pt x="4" y="0"/>
                  </a:moveTo>
                  <a:lnTo>
                    <a:pt x="12" y="0"/>
                  </a:lnTo>
                  <a:lnTo>
                    <a:pt x="12" y="8"/>
                  </a:lnTo>
                  <a:lnTo>
                    <a:pt x="6" y="11"/>
                  </a:lnTo>
                  <a:lnTo>
                    <a:pt x="0" y="11"/>
                  </a:lnTo>
                  <a:lnTo>
                    <a:pt x="0" y="3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49" name="Freeform 239"/>
            <p:cNvSpPr>
              <a:spLocks/>
            </p:cNvSpPr>
            <p:nvPr/>
          </p:nvSpPr>
          <p:spPr bwMode="auto">
            <a:xfrm>
              <a:off x="2816087" y="3167449"/>
              <a:ext cx="20220" cy="17331"/>
            </a:xfrm>
            <a:custGeom>
              <a:avLst/>
              <a:gdLst>
                <a:gd name="T0" fmla="*/ 6 w 14"/>
                <a:gd name="T1" fmla="*/ 0 h 12"/>
                <a:gd name="T2" fmla="*/ 14 w 14"/>
                <a:gd name="T3" fmla="*/ 0 h 12"/>
                <a:gd name="T4" fmla="*/ 14 w 14"/>
                <a:gd name="T5" fmla="*/ 7 h 12"/>
                <a:gd name="T6" fmla="*/ 8 w 14"/>
                <a:gd name="T7" fmla="*/ 12 h 12"/>
                <a:gd name="T8" fmla="*/ 0 w 14"/>
                <a:gd name="T9" fmla="*/ 12 h 12"/>
                <a:gd name="T10" fmla="*/ 0 w 14"/>
                <a:gd name="T11" fmla="*/ 4 h 12"/>
                <a:gd name="T12" fmla="*/ 6 w 14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12">
                  <a:moveTo>
                    <a:pt x="6" y="0"/>
                  </a:moveTo>
                  <a:lnTo>
                    <a:pt x="14" y="0"/>
                  </a:lnTo>
                  <a:lnTo>
                    <a:pt x="14" y="7"/>
                  </a:lnTo>
                  <a:lnTo>
                    <a:pt x="8" y="12"/>
                  </a:lnTo>
                  <a:lnTo>
                    <a:pt x="0" y="12"/>
                  </a:lnTo>
                  <a:lnTo>
                    <a:pt x="0" y="4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51" name="Freeform 241"/>
            <p:cNvSpPr>
              <a:spLocks/>
            </p:cNvSpPr>
            <p:nvPr/>
          </p:nvSpPr>
          <p:spPr bwMode="auto">
            <a:xfrm>
              <a:off x="2846418" y="3147229"/>
              <a:ext cx="18776" cy="18776"/>
            </a:xfrm>
            <a:custGeom>
              <a:avLst/>
              <a:gdLst>
                <a:gd name="T0" fmla="*/ 5 w 13"/>
                <a:gd name="T1" fmla="*/ 0 h 13"/>
                <a:gd name="T2" fmla="*/ 13 w 13"/>
                <a:gd name="T3" fmla="*/ 0 h 13"/>
                <a:gd name="T4" fmla="*/ 13 w 13"/>
                <a:gd name="T5" fmla="*/ 8 h 13"/>
                <a:gd name="T6" fmla="*/ 8 w 13"/>
                <a:gd name="T7" fmla="*/ 13 h 13"/>
                <a:gd name="T8" fmla="*/ 0 w 13"/>
                <a:gd name="T9" fmla="*/ 13 h 13"/>
                <a:gd name="T10" fmla="*/ 0 w 13"/>
                <a:gd name="T11" fmla="*/ 6 h 13"/>
                <a:gd name="T12" fmla="*/ 5 w 13"/>
                <a:gd name="T13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3">
                  <a:moveTo>
                    <a:pt x="5" y="0"/>
                  </a:moveTo>
                  <a:lnTo>
                    <a:pt x="13" y="0"/>
                  </a:lnTo>
                  <a:lnTo>
                    <a:pt x="13" y="8"/>
                  </a:lnTo>
                  <a:lnTo>
                    <a:pt x="8" y="13"/>
                  </a:lnTo>
                  <a:lnTo>
                    <a:pt x="0" y="13"/>
                  </a:lnTo>
                  <a:lnTo>
                    <a:pt x="0" y="6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53" name="Freeform 243"/>
            <p:cNvSpPr>
              <a:spLocks/>
            </p:cNvSpPr>
            <p:nvPr/>
          </p:nvSpPr>
          <p:spPr bwMode="auto">
            <a:xfrm>
              <a:off x="2878192" y="3131341"/>
              <a:ext cx="18776" cy="14443"/>
            </a:xfrm>
            <a:custGeom>
              <a:avLst/>
              <a:gdLst>
                <a:gd name="T0" fmla="*/ 5 w 13"/>
                <a:gd name="T1" fmla="*/ 0 h 10"/>
                <a:gd name="T2" fmla="*/ 13 w 13"/>
                <a:gd name="T3" fmla="*/ 0 h 10"/>
                <a:gd name="T4" fmla="*/ 13 w 13"/>
                <a:gd name="T5" fmla="*/ 7 h 10"/>
                <a:gd name="T6" fmla="*/ 7 w 13"/>
                <a:gd name="T7" fmla="*/ 10 h 10"/>
                <a:gd name="T8" fmla="*/ 0 w 13"/>
                <a:gd name="T9" fmla="*/ 10 h 10"/>
                <a:gd name="T10" fmla="*/ 0 w 13"/>
                <a:gd name="T11" fmla="*/ 3 h 10"/>
                <a:gd name="T12" fmla="*/ 5 w 13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0">
                  <a:moveTo>
                    <a:pt x="5" y="0"/>
                  </a:moveTo>
                  <a:lnTo>
                    <a:pt x="13" y="0"/>
                  </a:lnTo>
                  <a:lnTo>
                    <a:pt x="13" y="7"/>
                  </a:lnTo>
                  <a:lnTo>
                    <a:pt x="7" y="10"/>
                  </a:lnTo>
                  <a:lnTo>
                    <a:pt x="0" y="10"/>
                  </a:lnTo>
                  <a:lnTo>
                    <a:pt x="0" y="3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55" name="Freeform 245"/>
            <p:cNvSpPr>
              <a:spLocks/>
            </p:cNvSpPr>
            <p:nvPr/>
          </p:nvSpPr>
          <p:spPr bwMode="auto">
            <a:xfrm>
              <a:off x="2909966" y="3111121"/>
              <a:ext cx="18776" cy="17331"/>
            </a:xfrm>
            <a:custGeom>
              <a:avLst/>
              <a:gdLst>
                <a:gd name="T0" fmla="*/ 5 w 13"/>
                <a:gd name="T1" fmla="*/ 0 h 12"/>
                <a:gd name="T2" fmla="*/ 13 w 13"/>
                <a:gd name="T3" fmla="*/ 0 h 12"/>
                <a:gd name="T4" fmla="*/ 13 w 13"/>
                <a:gd name="T5" fmla="*/ 8 h 12"/>
                <a:gd name="T6" fmla="*/ 7 w 13"/>
                <a:gd name="T7" fmla="*/ 12 h 12"/>
                <a:gd name="T8" fmla="*/ 0 w 13"/>
                <a:gd name="T9" fmla="*/ 12 h 12"/>
                <a:gd name="T10" fmla="*/ 0 w 13"/>
                <a:gd name="T11" fmla="*/ 4 h 12"/>
                <a:gd name="T12" fmla="*/ 5 w 13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2">
                  <a:moveTo>
                    <a:pt x="5" y="0"/>
                  </a:moveTo>
                  <a:lnTo>
                    <a:pt x="13" y="0"/>
                  </a:lnTo>
                  <a:lnTo>
                    <a:pt x="13" y="8"/>
                  </a:lnTo>
                  <a:lnTo>
                    <a:pt x="7" y="12"/>
                  </a:lnTo>
                  <a:lnTo>
                    <a:pt x="0" y="12"/>
                  </a:lnTo>
                  <a:lnTo>
                    <a:pt x="0" y="4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56" name="Freeform 246"/>
            <p:cNvSpPr>
              <a:spLocks/>
            </p:cNvSpPr>
            <p:nvPr/>
          </p:nvSpPr>
          <p:spPr bwMode="auto">
            <a:xfrm>
              <a:off x="2940296" y="3093790"/>
              <a:ext cx="17331" cy="15888"/>
            </a:xfrm>
            <a:custGeom>
              <a:avLst/>
              <a:gdLst>
                <a:gd name="T0" fmla="*/ 5 w 12"/>
                <a:gd name="T1" fmla="*/ 0 h 11"/>
                <a:gd name="T2" fmla="*/ 12 w 12"/>
                <a:gd name="T3" fmla="*/ 0 h 11"/>
                <a:gd name="T4" fmla="*/ 12 w 12"/>
                <a:gd name="T5" fmla="*/ 7 h 11"/>
                <a:gd name="T6" fmla="*/ 7 w 12"/>
                <a:gd name="T7" fmla="*/ 11 h 11"/>
                <a:gd name="T8" fmla="*/ 0 w 12"/>
                <a:gd name="T9" fmla="*/ 11 h 11"/>
                <a:gd name="T10" fmla="*/ 0 w 12"/>
                <a:gd name="T11" fmla="*/ 3 h 11"/>
                <a:gd name="T12" fmla="*/ 5 w 12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1">
                  <a:moveTo>
                    <a:pt x="5" y="0"/>
                  </a:moveTo>
                  <a:lnTo>
                    <a:pt x="12" y="0"/>
                  </a:lnTo>
                  <a:lnTo>
                    <a:pt x="12" y="7"/>
                  </a:lnTo>
                  <a:lnTo>
                    <a:pt x="7" y="11"/>
                  </a:lnTo>
                  <a:lnTo>
                    <a:pt x="0" y="11"/>
                  </a:lnTo>
                  <a:lnTo>
                    <a:pt x="0" y="3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58" name="Freeform 248"/>
            <p:cNvSpPr>
              <a:spLocks/>
            </p:cNvSpPr>
            <p:nvPr/>
          </p:nvSpPr>
          <p:spPr bwMode="auto">
            <a:xfrm>
              <a:off x="2970626" y="3073570"/>
              <a:ext cx="18776" cy="18776"/>
            </a:xfrm>
            <a:custGeom>
              <a:avLst/>
              <a:gdLst>
                <a:gd name="T0" fmla="*/ 6 w 13"/>
                <a:gd name="T1" fmla="*/ 0 h 13"/>
                <a:gd name="T2" fmla="*/ 13 w 13"/>
                <a:gd name="T3" fmla="*/ 0 h 13"/>
                <a:gd name="T4" fmla="*/ 13 w 13"/>
                <a:gd name="T5" fmla="*/ 8 h 13"/>
                <a:gd name="T6" fmla="*/ 7 w 13"/>
                <a:gd name="T7" fmla="*/ 13 h 13"/>
                <a:gd name="T8" fmla="*/ 0 w 13"/>
                <a:gd name="T9" fmla="*/ 13 h 13"/>
                <a:gd name="T10" fmla="*/ 0 w 13"/>
                <a:gd name="T11" fmla="*/ 6 h 13"/>
                <a:gd name="T12" fmla="*/ 6 w 13"/>
                <a:gd name="T13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3">
                  <a:moveTo>
                    <a:pt x="6" y="0"/>
                  </a:moveTo>
                  <a:lnTo>
                    <a:pt x="13" y="0"/>
                  </a:lnTo>
                  <a:lnTo>
                    <a:pt x="13" y="8"/>
                  </a:lnTo>
                  <a:lnTo>
                    <a:pt x="7" y="13"/>
                  </a:lnTo>
                  <a:lnTo>
                    <a:pt x="0" y="13"/>
                  </a:lnTo>
                  <a:lnTo>
                    <a:pt x="0" y="6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59" name="Freeform 249"/>
            <p:cNvSpPr>
              <a:spLocks/>
            </p:cNvSpPr>
            <p:nvPr/>
          </p:nvSpPr>
          <p:spPr bwMode="auto">
            <a:xfrm>
              <a:off x="3000956" y="3057683"/>
              <a:ext cx="17331" cy="15888"/>
            </a:xfrm>
            <a:custGeom>
              <a:avLst/>
              <a:gdLst>
                <a:gd name="T0" fmla="*/ 4 w 12"/>
                <a:gd name="T1" fmla="*/ 0 h 11"/>
                <a:gd name="T2" fmla="*/ 12 w 12"/>
                <a:gd name="T3" fmla="*/ 0 h 11"/>
                <a:gd name="T4" fmla="*/ 12 w 12"/>
                <a:gd name="T5" fmla="*/ 7 h 11"/>
                <a:gd name="T6" fmla="*/ 8 w 12"/>
                <a:gd name="T7" fmla="*/ 11 h 11"/>
                <a:gd name="T8" fmla="*/ 0 w 12"/>
                <a:gd name="T9" fmla="*/ 11 h 11"/>
                <a:gd name="T10" fmla="*/ 0 w 12"/>
                <a:gd name="T11" fmla="*/ 3 h 11"/>
                <a:gd name="T12" fmla="*/ 4 w 12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1">
                  <a:moveTo>
                    <a:pt x="4" y="0"/>
                  </a:moveTo>
                  <a:lnTo>
                    <a:pt x="12" y="0"/>
                  </a:lnTo>
                  <a:lnTo>
                    <a:pt x="12" y="7"/>
                  </a:lnTo>
                  <a:lnTo>
                    <a:pt x="8" y="11"/>
                  </a:lnTo>
                  <a:lnTo>
                    <a:pt x="0" y="11"/>
                  </a:lnTo>
                  <a:lnTo>
                    <a:pt x="0" y="3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60" name="Freeform 250"/>
            <p:cNvSpPr>
              <a:spLocks/>
            </p:cNvSpPr>
            <p:nvPr/>
          </p:nvSpPr>
          <p:spPr bwMode="auto">
            <a:xfrm>
              <a:off x="3032730" y="3037463"/>
              <a:ext cx="17331" cy="15888"/>
            </a:xfrm>
            <a:custGeom>
              <a:avLst/>
              <a:gdLst>
                <a:gd name="T0" fmla="*/ 4 w 12"/>
                <a:gd name="T1" fmla="*/ 0 h 11"/>
                <a:gd name="T2" fmla="*/ 12 w 12"/>
                <a:gd name="T3" fmla="*/ 0 h 11"/>
                <a:gd name="T4" fmla="*/ 12 w 12"/>
                <a:gd name="T5" fmla="*/ 8 h 11"/>
                <a:gd name="T6" fmla="*/ 8 w 12"/>
                <a:gd name="T7" fmla="*/ 11 h 11"/>
                <a:gd name="T8" fmla="*/ 0 w 12"/>
                <a:gd name="T9" fmla="*/ 11 h 11"/>
                <a:gd name="T10" fmla="*/ 0 w 12"/>
                <a:gd name="T11" fmla="*/ 5 h 11"/>
                <a:gd name="T12" fmla="*/ 4 w 12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1">
                  <a:moveTo>
                    <a:pt x="4" y="0"/>
                  </a:moveTo>
                  <a:lnTo>
                    <a:pt x="12" y="0"/>
                  </a:lnTo>
                  <a:lnTo>
                    <a:pt x="12" y="8"/>
                  </a:lnTo>
                  <a:lnTo>
                    <a:pt x="8" y="11"/>
                  </a:lnTo>
                  <a:lnTo>
                    <a:pt x="0" y="11"/>
                  </a:lnTo>
                  <a:lnTo>
                    <a:pt x="0" y="5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61" name="Freeform 251"/>
            <p:cNvSpPr>
              <a:spLocks/>
            </p:cNvSpPr>
            <p:nvPr/>
          </p:nvSpPr>
          <p:spPr bwMode="auto">
            <a:xfrm>
              <a:off x="3063061" y="3018687"/>
              <a:ext cx="18776" cy="17331"/>
            </a:xfrm>
            <a:custGeom>
              <a:avLst/>
              <a:gdLst>
                <a:gd name="T0" fmla="*/ 6 w 13"/>
                <a:gd name="T1" fmla="*/ 0 h 12"/>
                <a:gd name="T2" fmla="*/ 13 w 13"/>
                <a:gd name="T3" fmla="*/ 0 h 12"/>
                <a:gd name="T4" fmla="*/ 13 w 13"/>
                <a:gd name="T5" fmla="*/ 7 h 12"/>
                <a:gd name="T6" fmla="*/ 8 w 13"/>
                <a:gd name="T7" fmla="*/ 12 h 12"/>
                <a:gd name="T8" fmla="*/ 0 w 13"/>
                <a:gd name="T9" fmla="*/ 12 h 12"/>
                <a:gd name="T10" fmla="*/ 0 w 13"/>
                <a:gd name="T11" fmla="*/ 4 h 12"/>
                <a:gd name="T12" fmla="*/ 6 w 13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2">
                  <a:moveTo>
                    <a:pt x="6" y="0"/>
                  </a:moveTo>
                  <a:lnTo>
                    <a:pt x="13" y="0"/>
                  </a:lnTo>
                  <a:lnTo>
                    <a:pt x="13" y="7"/>
                  </a:lnTo>
                  <a:lnTo>
                    <a:pt x="8" y="12"/>
                  </a:lnTo>
                  <a:lnTo>
                    <a:pt x="0" y="12"/>
                  </a:lnTo>
                  <a:lnTo>
                    <a:pt x="0" y="4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62" name="Freeform 252"/>
            <p:cNvSpPr>
              <a:spLocks/>
            </p:cNvSpPr>
            <p:nvPr/>
          </p:nvSpPr>
          <p:spPr bwMode="auto">
            <a:xfrm>
              <a:off x="3093390" y="2999912"/>
              <a:ext cx="17331" cy="17331"/>
            </a:xfrm>
            <a:custGeom>
              <a:avLst/>
              <a:gdLst>
                <a:gd name="T0" fmla="*/ 5 w 12"/>
                <a:gd name="T1" fmla="*/ 0 h 12"/>
                <a:gd name="T2" fmla="*/ 12 w 12"/>
                <a:gd name="T3" fmla="*/ 0 h 12"/>
                <a:gd name="T4" fmla="*/ 12 w 12"/>
                <a:gd name="T5" fmla="*/ 8 h 12"/>
                <a:gd name="T6" fmla="*/ 7 w 12"/>
                <a:gd name="T7" fmla="*/ 12 h 12"/>
                <a:gd name="T8" fmla="*/ 0 w 12"/>
                <a:gd name="T9" fmla="*/ 12 h 12"/>
                <a:gd name="T10" fmla="*/ 0 w 12"/>
                <a:gd name="T11" fmla="*/ 5 h 12"/>
                <a:gd name="T12" fmla="*/ 5 w 12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2">
                  <a:moveTo>
                    <a:pt x="5" y="0"/>
                  </a:moveTo>
                  <a:lnTo>
                    <a:pt x="12" y="0"/>
                  </a:lnTo>
                  <a:lnTo>
                    <a:pt x="12" y="8"/>
                  </a:lnTo>
                  <a:lnTo>
                    <a:pt x="7" y="12"/>
                  </a:lnTo>
                  <a:lnTo>
                    <a:pt x="0" y="12"/>
                  </a:lnTo>
                  <a:lnTo>
                    <a:pt x="0" y="5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63" name="Freeform 253"/>
            <p:cNvSpPr>
              <a:spLocks/>
            </p:cNvSpPr>
            <p:nvPr/>
          </p:nvSpPr>
          <p:spPr bwMode="auto">
            <a:xfrm>
              <a:off x="3123721" y="2982580"/>
              <a:ext cx="18776" cy="17331"/>
            </a:xfrm>
            <a:custGeom>
              <a:avLst/>
              <a:gdLst>
                <a:gd name="T0" fmla="*/ 6 w 13"/>
                <a:gd name="T1" fmla="*/ 0 h 12"/>
                <a:gd name="T2" fmla="*/ 13 w 13"/>
                <a:gd name="T3" fmla="*/ 0 h 12"/>
                <a:gd name="T4" fmla="*/ 13 w 13"/>
                <a:gd name="T5" fmla="*/ 7 h 12"/>
                <a:gd name="T6" fmla="*/ 8 w 13"/>
                <a:gd name="T7" fmla="*/ 12 h 12"/>
                <a:gd name="T8" fmla="*/ 0 w 13"/>
                <a:gd name="T9" fmla="*/ 12 h 12"/>
                <a:gd name="T10" fmla="*/ 0 w 13"/>
                <a:gd name="T11" fmla="*/ 4 h 12"/>
                <a:gd name="T12" fmla="*/ 6 w 13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2">
                  <a:moveTo>
                    <a:pt x="6" y="0"/>
                  </a:moveTo>
                  <a:lnTo>
                    <a:pt x="13" y="0"/>
                  </a:lnTo>
                  <a:lnTo>
                    <a:pt x="13" y="7"/>
                  </a:lnTo>
                  <a:lnTo>
                    <a:pt x="8" y="12"/>
                  </a:lnTo>
                  <a:lnTo>
                    <a:pt x="0" y="12"/>
                  </a:lnTo>
                  <a:lnTo>
                    <a:pt x="0" y="4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64" name="Freeform 254"/>
            <p:cNvSpPr>
              <a:spLocks/>
            </p:cNvSpPr>
            <p:nvPr/>
          </p:nvSpPr>
          <p:spPr bwMode="auto">
            <a:xfrm>
              <a:off x="3155495" y="2963804"/>
              <a:ext cx="20220" cy="15888"/>
            </a:xfrm>
            <a:custGeom>
              <a:avLst/>
              <a:gdLst>
                <a:gd name="T0" fmla="*/ 6 w 14"/>
                <a:gd name="T1" fmla="*/ 0 h 11"/>
                <a:gd name="T2" fmla="*/ 14 w 14"/>
                <a:gd name="T3" fmla="*/ 0 h 11"/>
                <a:gd name="T4" fmla="*/ 14 w 14"/>
                <a:gd name="T5" fmla="*/ 8 h 11"/>
                <a:gd name="T6" fmla="*/ 8 w 14"/>
                <a:gd name="T7" fmla="*/ 11 h 11"/>
                <a:gd name="T8" fmla="*/ 0 w 14"/>
                <a:gd name="T9" fmla="*/ 11 h 11"/>
                <a:gd name="T10" fmla="*/ 0 w 14"/>
                <a:gd name="T11" fmla="*/ 4 h 11"/>
                <a:gd name="T12" fmla="*/ 6 w 14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11">
                  <a:moveTo>
                    <a:pt x="6" y="0"/>
                  </a:moveTo>
                  <a:lnTo>
                    <a:pt x="14" y="0"/>
                  </a:lnTo>
                  <a:lnTo>
                    <a:pt x="14" y="8"/>
                  </a:lnTo>
                  <a:lnTo>
                    <a:pt x="8" y="11"/>
                  </a:lnTo>
                  <a:lnTo>
                    <a:pt x="0" y="11"/>
                  </a:lnTo>
                  <a:lnTo>
                    <a:pt x="0" y="4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65" name="Freeform 255"/>
            <p:cNvSpPr>
              <a:spLocks/>
            </p:cNvSpPr>
            <p:nvPr/>
          </p:nvSpPr>
          <p:spPr bwMode="auto">
            <a:xfrm>
              <a:off x="3185825" y="2945029"/>
              <a:ext cx="17331" cy="15888"/>
            </a:xfrm>
            <a:custGeom>
              <a:avLst/>
              <a:gdLst>
                <a:gd name="T0" fmla="*/ 4 w 12"/>
                <a:gd name="T1" fmla="*/ 0 h 11"/>
                <a:gd name="T2" fmla="*/ 12 w 12"/>
                <a:gd name="T3" fmla="*/ 0 h 11"/>
                <a:gd name="T4" fmla="*/ 12 w 12"/>
                <a:gd name="T5" fmla="*/ 7 h 11"/>
                <a:gd name="T6" fmla="*/ 8 w 12"/>
                <a:gd name="T7" fmla="*/ 11 h 11"/>
                <a:gd name="T8" fmla="*/ 0 w 12"/>
                <a:gd name="T9" fmla="*/ 11 h 11"/>
                <a:gd name="T10" fmla="*/ 0 w 12"/>
                <a:gd name="T11" fmla="*/ 3 h 11"/>
                <a:gd name="T12" fmla="*/ 4 w 12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1">
                  <a:moveTo>
                    <a:pt x="4" y="0"/>
                  </a:moveTo>
                  <a:lnTo>
                    <a:pt x="12" y="0"/>
                  </a:lnTo>
                  <a:lnTo>
                    <a:pt x="12" y="7"/>
                  </a:lnTo>
                  <a:lnTo>
                    <a:pt x="8" y="11"/>
                  </a:lnTo>
                  <a:lnTo>
                    <a:pt x="0" y="11"/>
                  </a:lnTo>
                  <a:lnTo>
                    <a:pt x="0" y="3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66" name="Freeform 256"/>
            <p:cNvSpPr>
              <a:spLocks/>
            </p:cNvSpPr>
            <p:nvPr/>
          </p:nvSpPr>
          <p:spPr bwMode="auto">
            <a:xfrm>
              <a:off x="3216155" y="2924809"/>
              <a:ext cx="18776" cy="18776"/>
            </a:xfrm>
            <a:custGeom>
              <a:avLst/>
              <a:gdLst>
                <a:gd name="T0" fmla="*/ 6 w 13"/>
                <a:gd name="T1" fmla="*/ 0 h 13"/>
                <a:gd name="T2" fmla="*/ 13 w 13"/>
                <a:gd name="T3" fmla="*/ 0 h 13"/>
                <a:gd name="T4" fmla="*/ 13 w 13"/>
                <a:gd name="T5" fmla="*/ 10 h 13"/>
                <a:gd name="T6" fmla="*/ 8 w 13"/>
                <a:gd name="T7" fmla="*/ 13 h 13"/>
                <a:gd name="T8" fmla="*/ 0 w 13"/>
                <a:gd name="T9" fmla="*/ 13 h 13"/>
                <a:gd name="T10" fmla="*/ 0 w 13"/>
                <a:gd name="T11" fmla="*/ 6 h 13"/>
                <a:gd name="T12" fmla="*/ 6 w 13"/>
                <a:gd name="T13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3">
                  <a:moveTo>
                    <a:pt x="6" y="0"/>
                  </a:moveTo>
                  <a:lnTo>
                    <a:pt x="13" y="0"/>
                  </a:lnTo>
                  <a:lnTo>
                    <a:pt x="13" y="10"/>
                  </a:lnTo>
                  <a:lnTo>
                    <a:pt x="8" y="13"/>
                  </a:lnTo>
                  <a:lnTo>
                    <a:pt x="0" y="13"/>
                  </a:lnTo>
                  <a:lnTo>
                    <a:pt x="0" y="6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67" name="Freeform 257"/>
            <p:cNvSpPr>
              <a:spLocks/>
            </p:cNvSpPr>
            <p:nvPr/>
          </p:nvSpPr>
          <p:spPr bwMode="auto">
            <a:xfrm>
              <a:off x="3246485" y="2908921"/>
              <a:ext cx="17331" cy="15888"/>
            </a:xfrm>
            <a:custGeom>
              <a:avLst/>
              <a:gdLst>
                <a:gd name="T0" fmla="*/ 6 w 12"/>
                <a:gd name="T1" fmla="*/ 0 h 11"/>
                <a:gd name="T2" fmla="*/ 12 w 12"/>
                <a:gd name="T3" fmla="*/ 0 h 11"/>
                <a:gd name="T4" fmla="*/ 12 w 12"/>
                <a:gd name="T5" fmla="*/ 7 h 11"/>
                <a:gd name="T6" fmla="*/ 8 w 12"/>
                <a:gd name="T7" fmla="*/ 11 h 11"/>
                <a:gd name="T8" fmla="*/ 0 w 12"/>
                <a:gd name="T9" fmla="*/ 11 h 11"/>
                <a:gd name="T10" fmla="*/ 0 w 12"/>
                <a:gd name="T11" fmla="*/ 3 h 11"/>
                <a:gd name="T12" fmla="*/ 6 w 12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1">
                  <a:moveTo>
                    <a:pt x="6" y="0"/>
                  </a:moveTo>
                  <a:lnTo>
                    <a:pt x="12" y="0"/>
                  </a:lnTo>
                  <a:lnTo>
                    <a:pt x="12" y="7"/>
                  </a:lnTo>
                  <a:lnTo>
                    <a:pt x="8" y="11"/>
                  </a:lnTo>
                  <a:lnTo>
                    <a:pt x="0" y="11"/>
                  </a:lnTo>
                  <a:lnTo>
                    <a:pt x="0" y="3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68" name="Freeform 258"/>
            <p:cNvSpPr>
              <a:spLocks/>
            </p:cNvSpPr>
            <p:nvPr/>
          </p:nvSpPr>
          <p:spPr bwMode="auto">
            <a:xfrm>
              <a:off x="3278259" y="2890146"/>
              <a:ext cx="18776" cy="15888"/>
            </a:xfrm>
            <a:custGeom>
              <a:avLst/>
              <a:gdLst>
                <a:gd name="T0" fmla="*/ 5 w 13"/>
                <a:gd name="T1" fmla="*/ 0 h 11"/>
                <a:gd name="T2" fmla="*/ 13 w 13"/>
                <a:gd name="T3" fmla="*/ 0 h 11"/>
                <a:gd name="T4" fmla="*/ 13 w 13"/>
                <a:gd name="T5" fmla="*/ 7 h 11"/>
                <a:gd name="T6" fmla="*/ 8 w 13"/>
                <a:gd name="T7" fmla="*/ 11 h 11"/>
                <a:gd name="T8" fmla="*/ 0 w 13"/>
                <a:gd name="T9" fmla="*/ 11 h 11"/>
                <a:gd name="T10" fmla="*/ 0 w 13"/>
                <a:gd name="T11" fmla="*/ 4 h 11"/>
                <a:gd name="T12" fmla="*/ 5 w 13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1">
                  <a:moveTo>
                    <a:pt x="5" y="0"/>
                  </a:moveTo>
                  <a:lnTo>
                    <a:pt x="13" y="0"/>
                  </a:lnTo>
                  <a:lnTo>
                    <a:pt x="13" y="7"/>
                  </a:lnTo>
                  <a:lnTo>
                    <a:pt x="8" y="11"/>
                  </a:lnTo>
                  <a:lnTo>
                    <a:pt x="0" y="11"/>
                  </a:lnTo>
                  <a:lnTo>
                    <a:pt x="0" y="4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69" name="Freeform 259"/>
            <p:cNvSpPr>
              <a:spLocks/>
            </p:cNvSpPr>
            <p:nvPr/>
          </p:nvSpPr>
          <p:spPr bwMode="auto">
            <a:xfrm>
              <a:off x="3308589" y="2871370"/>
              <a:ext cx="20220" cy="15888"/>
            </a:xfrm>
            <a:custGeom>
              <a:avLst/>
              <a:gdLst>
                <a:gd name="T0" fmla="*/ 6 w 14"/>
                <a:gd name="T1" fmla="*/ 0 h 11"/>
                <a:gd name="T2" fmla="*/ 14 w 14"/>
                <a:gd name="T3" fmla="*/ 0 h 11"/>
                <a:gd name="T4" fmla="*/ 14 w 14"/>
                <a:gd name="T5" fmla="*/ 8 h 11"/>
                <a:gd name="T6" fmla="*/ 8 w 14"/>
                <a:gd name="T7" fmla="*/ 11 h 11"/>
                <a:gd name="T8" fmla="*/ 0 w 14"/>
                <a:gd name="T9" fmla="*/ 11 h 11"/>
                <a:gd name="T10" fmla="*/ 0 w 14"/>
                <a:gd name="T11" fmla="*/ 3 h 11"/>
                <a:gd name="T12" fmla="*/ 6 w 14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11">
                  <a:moveTo>
                    <a:pt x="6" y="0"/>
                  </a:moveTo>
                  <a:lnTo>
                    <a:pt x="14" y="0"/>
                  </a:lnTo>
                  <a:lnTo>
                    <a:pt x="14" y="8"/>
                  </a:lnTo>
                  <a:lnTo>
                    <a:pt x="8" y="11"/>
                  </a:lnTo>
                  <a:lnTo>
                    <a:pt x="0" y="11"/>
                  </a:lnTo>
                  <a:lnTo>
                    <a:pt x="0" y="3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70" name="Freeform 260"/>
            <p:cNvSpPr>
              <a:spLocks/>
            </p:cNvSpPr>
            <p:nvPr/>
          </p:nvSpPr>
          <p:spPr bwMode="auto">
            <a:xfrm>
              <a:off x="3338919" y="2851150"/>
              <a:ext cx="18776" cy="18776"/>
            </a:xfrm>
            <a:custGeom>
              <a:avLst/>
              <a:gdLst>
                <a:gd name="T0" fmla="*/ 5 w 13"/>
                <a:gd name="T1" fmla="*/ 0 h 13"/>
                <a:gd name="T2" fmla="*/ 13 w 13"/>
                <a:gd name="T3" fmla="*/ 0 h 13"/>
                <a:gd name="T4" fmla="*/ 13 w 13"/>
                <a:gd name="T5" fmla="*/ 9 h 13"/>
                <a:gd name="T6" fmla="*/ 8 w 13"/>
                <a:gd name="T7" fmla="*/ 13 h 13"/>
                <a:gd name="T8" fmla="*/ 0 w 13"/>
                <a:gd name="T9" fmla="*/ 13 h 13"/>
                <a:gd name="T10" fmla="*/ 0 w 13"/>
                <a:gd name="T11" fmla="*/ 6 h 13"/>
                <a:gd name="T12" fmla="*/ 5 w 13"/>
                <a:gd name="T13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3">
                  <a:moveTo>
                    <a:pt x="5" y="0"/>
                  </a:moveTo>
                  <a:lnTo>
                    <a:pt x="13" y="0"/>
                  </a:lnTo>
                  <a:lnTo>
                    <a:pt x="13" y="9"/>
                  </a:lnTo>
                  <a:lnTo>
                    <a:pt x="8" y="13"/>
                  </a:lnTo>
                  <a:lnTo>
                    <a:pt x="0" y="13"/>
                  </a:lnTo>
                  <a:lnTo>
                    <a:pt x="0" y="6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71" name="Freeform 261"/>
            <p:cNvSpPr>
              <a:spLocks/>
            </p:cNvSpPr>
            <p:nvPr/>
          </p:nvSpPr>
          <p:spPr bwMode="auto">
            <a:xfrm>
              <a:off x="3372138" y="2835263"/>
              <a:ext cx="15888" cy="15888"/>
            </a:xfrm>
            <a:custGeom>
              <a:avLst/>
              <a:gdLst>
                <a:gd name="T0" fmla="*/ 4 w 11"/>
                <a:gd name="T1" fmla="*/ 0 h 11"/>
                <a:gd name="T2" fmla="*/ 11 w 11"/>
                <a:gd name="T3" fmla="*/ 0 h 11"/>
                <a:gd name="T4" fmla="*/ 11 w 11"/>
                <a:gd name="T5" fmla="*/ 6 h 11"/>
                <a:gd name="T6" fmla="*/ 8 w 11"/>
                <a:gd name="T7" fmla="*/ 11 h 11"/>
                <a:gd name="T8" fmla="*/ 0 w 11"/>
                <a:gd name="T9" fmla="*/ 11 h 11"/>
                <a:gd name="T10" fmla="*/ 0 w 11"/>
                <a:gd name="T11" fmla="*/ 3 h 11"/>
                <a:gd name="T12" fmla="*/ 4 w 11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11">
                  <a:moveTo>
                    <a:pt x="4" y="0"/>
                  </a:moveTo>
                  <a:lnTo>
                    <a:pt x="11" y="0"/>
                  </a:lnTo>
                  <a:lnTo>
                    <a:pt x="11" y="6"/>
                  </a:lnTo>
                  <a:lnTo>
                    <a:pt x="8" y="11"/>
                  </a:lnTo>
                  <a:lnTo>
                    <a:pt x="0" y="11"/>
                  </a:lnTo>
                  <a:lnTo>
                    <a:pt x="0" y="3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72" name="Freeform 262"/>
            <p:cNvSpPr>
              <a:spLocks/>
            </p:cNvSpPr>
            <p:nvPr/>
          </p:nvSpPr>
          <p:spPr bwMode="auto">
            <a:xfrm>
              <a:off x="3402467" y="2816487"/>
              <a:ext cx="18776" cy="14443"/>
            </a:xfrm>
            <a:custGeom>
              <a:avLst/>
              <a:gdLst>
                <a:gd name="T0" fmla="*/ 5 w 13"/>
                <a:gd name="T1" fmla="*/ 0 h 10"/>
                <a:gd name="T2" fmla="*/ 13 w 13"/>
                <a:gd name="T3" fmla="*/ 0 h 10"/>
                <a:gd name="T4" fmla="*/ 13 w 13"/>
                <a:gd name="T5" fmla="*/ 7 h 10"/>
                <a:gd name="T6" fmla="*/ 7 w 13"/>
                <a:gd name="T7" fmla="*/ 10 h 10"/>
                <a:gd name="T8" fmla="*/ 0 w 13"/>
                <a:gd name="T9" fmla="*/ 10 h 10"/>
                <a:gd name="T10" fmla="*/ 0 w 13"/>
                <a:gd name="T11" fmla="*/ 3 h 10"/>
                <a:gd name="T12" fmla="*/ 5 w 13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0">
                  <a:moveTo>
                    <a:pt x="5" y="0"/>
                  </a:moveTo>
                  <a:lnTo>
                    <a:pt x="13" y="0"/>
                  </a:lnTo>
                  <a:lnTo>
                    <a:pt x="13" y="7"/>
                  </a:lnTo>
                  <a:lnTo>
                    <a:pt x="7" y="10"/>
                  </a:lnTo>
                  <a:lnTo>
                    <a:pt x="0" y="10"/>
                  </a:lnTo>
                  <a:lnTo>
                    <a:pt x="0" y="3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73" name="Freeform 263"/>
            <p:cNvSpPr>
              <a:spLocks/>
            </p:cNvSpPr>
            <p:nvPr/>
          </p:nvSpPr>
          <p:spPr bwMode="auto">
            <a:xfrm>
              <a:off x="3432798" y="2796267"/>
              <a:ext cx="17331" cy="17331"/>
            </a:xfrm>
            <a:custGeom>
              <a:avLst/>
              <a:gdLst>
                <a:gd name="T0" fmla="*/ 4 w 12"/>
                <a:gd name="T1" fmla="*/ 0 h 12"/>
                <a:gd name="T2" fmla="*/ 12 w 12"/>
                <a:gd name="T3" fmla="*/ 0 h 12"/>
                <a:gd name="T4" fmla="*/ 12 w 12"/>
                <a:gd name="T5" fmla="*/ 8 h 12"/>
                <a:gd name="T6" fmla="*/ 7 w 12"/>
                <a:gd name="T7" fmla="*/ 12 h 12"/>
                <a:gd name="T8" fmla="*/ 0 w 12"/>
                <a:gd name="T9" fmla="*/ 12 h 12"/>
                <a:gd name="T10" fmla="*/ 0 w 12"/>
                <a:gd name="T11" fmla="*/ 4 h 12"/>
                <a:gd name="T12" fmla="*/ 4 w 12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2">
                  <a:moveTo>
                    <a:pt x="4" y="0"/>
                  </a:moveTo>
                  <a:lnTo>
                    <a:pt x="12" y="0"/>
                  </a:lnTo>
                  <a:lnTo>
                    <a:pt x="12" y="8"/>
                  </a:lnTo>
                  <a:lnTo>
                    <a:pt x="7" y="12"/>
                  </a:lnTo>
                  <a:lnTo>
                    <a:pt x="0" y="12"/>
                  </a:lnTo>
                  <a:lnTo>
                    <a:pt x="0" y="4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74" name="Freeform 264"/>
            <p:cNvSpPr>
              <a:spLocks/>
            </p:cNvSpPr>
            <p:nvPr/>
          </p:nvSpPr>
          <p:spPr bwMode="auto">
            <a:xfrm>
              <a:off x="3461684" y="2778936"/>
              <a:ext cx="20220" cy="15888"/>
            </a:xfrm>
            <a:custGeom>
              <a:avLst/>
              <a:gdLst>
                <a:gd name="T0" fmla="*/ 6 w 14"/>
                <a:gd name="T1" fmla="*/ 0 h 11"/>
                <a:gd name="T2" fmla="*/ 14 w 14"/>
                <a:gd name="T3" fmla="*/ 0 h 11"/>
                <a:gd name="T4" fmla="*/ 14 w 14"/>
                <a:gd name="T5" fmla="*/ 8 h 11"/>
                <a:gd name="T6" fmla="*/ 8 w 14"/>
                <a:gd name="T7" fmla="*/ 11 h 11"/>
                <a:gd name="T8" fmla="*/ 0 w 14"/>
                <a:gd name="T9" fmla="*/ 11 h 11"/>
                <a:gd name="T10" fmla="*/ 0 w 14"/>
                <a:gd name="T11" fmla="*/ 4 h 11"/>
                <a:gd name="T12" fmla="*/ 6 w 14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11">
                  <a:moveTo>
                    <a:pt x="6" y="0"/>
                  </a:moveTo>
                  <a:lnTo>
                    <a:pt x="14" y="0"/>
                  </a:lnTo>
                  <a:lnTo>
                    <a:pt x="14" y="8"/>
                  </a:lnTo>
                  <a:lnTo>
                    <a:pt x="8" y="11"/>
                  </a:lnTo>
                  <a:lnTo>
                    <a:pt x="0" y="11"/>
                  </a:lnTo>
                  <a:lnTo>
                    <a:pt x="0" y="4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75" name="Freeform 265"/>
            <p:cNvSpPr>
              <a:spLocks/>
            </p:cNvSpPr>
            <p:nvPr/>
          </p:nvSpPr>
          <p:spPr bwMode="auto">
            <a:xfrm>
              <a:off x="3494902" y="2760160"/>
              <a:ext cx="18776" cy="15888"/>
            </a:xfrm>
            <a:custGeom>
              <a:avLst/>
              <a:gdLst>
                <a:gd name="T0" fmla="*/ 5 w 13"/>
                <a:gd name="T1" fmla="*/ 0 h 11"/>
                <a:gd name="T2" fmla="*/ 13 w 13"/>
                <a:gd name="T3" fmla="*/ 0 h 11"/>
                <a:gd name="T4" fmla="*/ 13 w 13"/>
                <a:gd name="T5" fmla="*/ 8 h 11"/>
                <a:gd name="T6" fmla="*/ 8 w 13"/>
                <a:gd name="T7" fmla="*/ 11 h 11"/>
                <a:gd name="T8" fmla="*/ 0 w 13"/>
                <a:gd name="T9" fmla="*/ 11 h 11"/>
                <a:gd name="T10" fmla="*/ 0 w 13"/>
                <a:gd name="T11" fmla="*/ 3 h 11"/>
                <a:gd name="T12" fmla="*/ 5 w 13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1">
                  <a:moveTo>
                    <a:pt x="5" y="0"/>
                  </a:moveTo>
                  <a:lnTo>
                    <a:pt x="13" y="0"/>
                  </a:lnTo>
                  <a:lnTo>
                    <a:pt x="13" y="8"/>
                  </a:lnTo>
                  <a:lnTo>
                    <a:pt x="8" y="11"/>
                  </a:lnTo>
                  <a:lnTo>
                    <a:pt x="0" y="11"/>
                  </a:lnTo>
                  <a:lnTo>
                    <a:pt x="0" y="3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76" name="Freeform 266"/>
            <p:cNvSpPr>
              <a:spLocks/>
            </p:cNvSpPr>
            <p:nvPr/>
          </p:nvSpPr>
          <p:spPr bwMode="auto">
            <a:xfrm>
              <a:off x="3525232" y="2742829"/>
              <a:ext cx="17331" cy="12999"/>
            </a:xfrm>
            <a:custGeom>
              <a:avLst/>
              <a:gdLst>
                <a:gd name="T0" fmla="*/ 4 w 12"/>
                <a:gd name="T1" fmla="*/ 0 h 9"/>
                <a:gd name="T2" fmla="*/ 12 w 12"/>
                <a:gd name="T3" fmla="*/ 0 h 9"/>
                <a:gd name="T4" fmla="*/ 12 w 12"/>
                <a:gd name="T5" fmla="*/ 7 h 9"/>
                <a:gd name="T6" fmla="*/ 8 w 12"/>
                <a:gd name="T7" fmla="*/ 9 h 9"/>
                <a:gd name="T8" fmla="*/ 0 w 12"/>
                <a:gd name="T9" fmla="*/ 9 h 9"/>
                <a:gd name="T10" fmla="*/ 0 w 12"/>
                <a:gd name="T11" fmla="*/ 1 h 9"/>
                <a:gd name="T12" fmla="*/ 4 w 12"/>
                <a:gd name="T13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9">
                  <a:moveTo>
                    <a:pt x="4" y="0"/>
                  </a:moveTo>
                  <a:lnTo>
                    <a:pt x="12" y="0"/>
                  </a:lnTo>
                  <a:lnTo>
                    <a:pt x="12" y="7"/>
                  </a:lnTo>
                  <a:lnTo>
                    <a:pt x="8" y="9"/>
                  </a:lnTo>
                  <a:lnTo>
                    <a:pt x="0" y="9"/>
                  </a:lnTo>
                  <a:lnTo>
                    <a:pt x="0" y="1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77" name="Freeform 267"/>
            <p:cNvSpPr>
              <a:spLocks/>
            </p:cNvSpPr>
            <p:nvPr/>
          </p:nvSpPr>
          <p:spPr bwMode="auto">
            <a:xfrm>
              <a:off x="3555562" y="2722609"/>
              <a:ext cx="18776" cy="14443"/>
            </a:xfrm>
            <a:custGeom>
              <a:avLst/>
              <a:gdLst>
                <a:gd name="T0" fmla="*/ 5 w 13"/>
                <a:gd name="T1" fmla="*/ 0 h 10"/>
                <a:gd name="T2" fmla="*/ 13 w 13"/>
                <a:gd name="T3" fmla="*/ 0 h 10"/>
                <a:gd name="T4" fmla="*/ 13 w 13"/>
                <a:gd name="T5" fmla="*/ 8 h 10"/>
                <a:gd name="T6" fmla="*/ 8 w 13"/>
                <a:gd name="T7" fmla="*/ 10 h 10"/>
                <a:gd name="T8" fmla="*/ 0 w 13"/>
                <a:gd name="T9" fmla="*/ 10 h 10"/>
                <a:gd name="T10" fmla="*/ 0 w 13"/>
                <a:gd name="T11" fmla="*/ 3 h 10"/>
                <a:gd name="T12" fmla="*/ 5 w 13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0">
                  <a:moveTo>
                    <a:pt x="5" y="0"/>
                  </a:moveTo>
                  <a:lnTo>
                    <a:pt x="13" y="0"/>
                  </a:lnTo>
                  <a:lnTo>
                    <a:pt x="13" y="8"/>
                  </a:lnTo>
                  <a:lnTo>
                    <a:pt x="8" y="10"/>
                  </a:lnTo>
                  <a:lnTo>
                    <a:pt x="0" y="10"/>
                  </a:lnTo>
                  <a:lnTo>
                    <a:pt x="0" y="3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78" name="Freeform 268"/>
            <p:cNvSpPr>
              <a:spLocks/>
            </p:cNvSpPr>
            <p:nvPr/>
          </p:nvSpPr>
          <p:spPr bwMode="auto">
            <a:xfrm>
              <a:off x="3587336" y="2703833"/>
              <a:ext cx="18776" cy="15888"/>
            </a:xfrm>
            <a:custGeom>
              <a:avLst/>
              <a:gdLst>
                <a:gd name="T0" fmla="*/ 6 w 13"/>
                <a:gd name="T1" fmla="*/ 0 h 11"/>
                <a:gd name="T2" fmla="*/ 13 w 13"/>
                <a:gd name="T3" fmla="*/ 0 h 11"/>
                <a:gd name="T4" fmla="*/ 13 w 13"/>
                <a:gd name="T5" fmla="*/ 8 h 11"/>
                <a:gd name="T6" fmla="*/ 8 w 13"/>
                <a:gd name="T7" fmla="*/ 11 h 11"/>
                <a:gd name="T8" fmla="*/ 0 w 13"/>
                <a:gd name="T9" fmla="*/ 11 h 11"/>
                <a:gd name="T10" fmla="*/ 0 w 13"/>
                <a:gd name="T11" fmla="*/ 3 h 11"/>
                <a:gd name="T12" fmla="*/ 6 w 13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1">
                  <a:moveTo>
                    <a:pt x="6" y="0"/>
                  </a:moveTo>
                  <a:lnTo>
                    <a:pt x="13" y="0"/>
                  </a:lnTo>
                  <a:lnTo>
                    <a:pt x="13" y="8"/>
                  </a:lnTo>
                  <a:lnTo>
                    <a:pt x="8" y="11"/>
                  </a:lnTo>
                  <a:lnTo>
                    <a:pt x="0" y="11"/>
                  </a:lnTo>
                  <a:lnTo>
                    <a:pt x="0" y="3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79" name="Freeform 269"/>
            <p:cNvSpPr>
              <a:spLocks/>
            </p:cNvSpPr>
            <p:nvPr/>
          </p:nvSpPr>
          <p:spPr bwMode="auto">
            <a:xfrm>
              <a:off x="3617666" y="2686501"/>
              <a:ext cx="17331" cy="14443"/>
            </a:xfrm>
            <a:custGeom>
              <a:avLst/>
              <a:gdLst>
                <a:gd name="T0" fmla="*/ 4 w 12"/>
                <a:gd name="T1" fmla="*/ 0 h 10"/>
                <a:gd name="T2" fmla="*/ 12 w 12"/>
                <a:gd name="T3" fmla="*/ 0 h 10"/>
                <a:gd name="T4" fmla="*/ 12 w 12"/>
                <a:gd name="T5" fmla="*/ 8 h 10"/>
                <a:gd name="T6" fmla="*/ 6 w 12"/>
                <a:gd name="T7" fmla="*/ 10 h 10"/>
                <a:gd name="T8" fmla="*/ 0 w 12"/>
                <a:gd name="T9" fmla="*/ 10 h 10"/>
                <a:gd name="T10" fmla="*/ 0 w 12"/>
                <a:gd name="T11" fmla="*/ 2 h 10"/>
                <a:gd name="T12" fmla="*/ 4 w 12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0">
                  <a:moveTo>
                    <a:pt x="4" y="0"/>
                  </a:moveTo>
                  <a:lnTo>
                    <a:pt x="12" y="0"/>
                  </a:lnTo>
                  <a:lnTo>
                    <a:pt x="12" y="8"/>
                  </a:lnTo>
                  <a:lnTo>
                    <a:pt x="6" y="10"/>
                  </a:lnTo>
                  <a:lnTo>
                    <a:pt x="0" y="10"/>
                  </a:lnTo>
                  <a:lnTo>
                    <a:pt x="0" y="2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80" name="Freeform 270"/>
            <p:cNvSpPr>
              <a:spLocks/>
            </p:cNvSpPr>
            <p:nvPr/>
          </p:nvSpPr>
          <p:spPr bwMode="auto">
            <a:xfrm>
              <a:off x="3647996" y="2667726"/>
              <a:ext cx="18776" cy="12999"/>
            </a:xfrm>
            <a:custGeom>
              <a:avLst/>
              <a:gdLst>
                <a:gd name="T0" fmla="*/ 5 w 13"/>
                <a:gd name="T1" fmla="*/ 0 h 9"/>
                <a:gd name="T2" fmla="*/ 13 w 13"/>
                <a:gd name="T3" fmla="*/ 0 h 9"/>
                <a:gd name="T4" fmla="*/ 13 w 13"/>
                <a:gd name="T5" fmla="*/ 7 h 9"/>
                <a:gd name="T6" fmla="*/ 8 w 13"/>
                <a:gd name="T7" fmla="*/ 9 h 9"/>
                <a:gd name="T8" fmla="*/ 0 w 13"/>
                <a:gd name="T9" fmla="*/ 9 h 9"/>
                <a:gd name="T10" fmla="*/ 0 w 13"/>
                <a:gd name="T11" fmla="*/ 1 h 9"/>
                <a:gd name="T12" fmla="*/ 5 w 13"/>
                <a:gd name="T13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9">
                  <a:moveTo>
                    <a:pt x="5" y="0"/>
                  </a:moveTo>
                  <a:lnTo>
                    <a:pt x="13" y="0"/>
                  </a:lnTo>
                  <a:lnTo>
                    <a:pt x="13" y="7"/>
                  </a:lnTo>
                  <a:lnTo>
                    <a:pt x="8" y="9"/>
                  </a:lnTo>
                  <a:lnTo>
                    <a:pt x="0" y="9"/>
                  </a:lnTo>
                  <a:lnTo>
                    <a:pt x="0" y="1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81" name="Freeform 271"/>
            <p:cNvSpPr>
              <a:spLocks/>
            </p:cNvSpPr>
            <p:nvPr/>
          </p:nvSpPr>
          <p:spPr bwMode="auto">
            <a:xfrm>
              <a:off x="3678326" y="2644618"/>
              <a:ext cx="17331" cy="17331"/>
            </a:xfrm>
            <a:custGeom>
              <a:avLst/>
              <a:gdLst>
                <a:gd name="T0" fmla="*/ 4 w 12"/>
                <a:gd name="T1" fmla="*/ 0 h 12"/>
                <a:gd name="T2" fmla="*/ 12 w 12"/>
                <a:gd name="T3" fmla="*/ 0 h 12"/>
                <a:gd name="T4" fmla="*/ 12 w 12"/>
                <a:gd name="T5" fmla="*/ 8 h 12"/>
                <a:gd name="T6" fmla="*/ 8 w 12"/>
                <a:gd name="T7" fmla="*/ 12 h 12"/>
                <a:gd name="T8" fmla="*/ 0 w 12"/>
                <a:gd name="T9" fmla="*/ 12 h 12"/>
                <a:gd name="T10" fmla="*/ 0 w 12"/>
                <a:gd name="T11" fmla="*/ 4 h 12"/>
                <a:gd name="T12" fmla="*/ 4 w 12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2">
                  <a:moveTo>
                    <a:pt x="4" y="0"/>
                  </a:moveTo>
                  <a:lnTo>
                    <a:pt x="12" y="0"/>
                  </a:lnTo>
                  <a:lnTo>
                    <a:pt x="12" y="8"/>
                  </a:lnTo>
                  <a:lnTo>
                    <a:pt x="8" y="12"/>
                  </a:lnTo>
                  <a:lnTo>
                    <a:pt x="0" y="12"/>
                  </a:lnTo>
                  <a:lnTo>
                    <a:pt x="0" y="4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82" name="Freeform 272"/>
            <p:cNvSpPr>
              <a:spLocks/>
            </p:cNvSpPr>
            <p:nvPr/>
          </p:nvSpPr>
          <p:spPr bwMode="auto">
            <a:xfrm>
              <a:off x="3708656" y="2620064"/>
              <a:ext cx="18776" cy="18776"/>
            </a:xfrm>
            <a:custGeom>
              <a:avLst/>
              <a:gdLst>
                <a:gd name="T0" fmla="*/ 5 w 13"/>
                <a:gd name="T1" fmla="*/ 0 h 13"/>
                <a:gd name="T2" fmla="*/ 13 w 13"/>
                <a:gd name="T3" fmla="*/ 0 h 13"/>
                <a:gd name="T4" fmla="*/ 13 w 13"/>
                <a:gd name="T5" fmla="*/ 8 h 13"/>
                <a:gd name="T6" fmla="*/ 8 w 13"/>
                <a:gd name="T7" fmla="*/ 13 h 13"/>
                <a:gd name="T8" fmla="*/ 0 w 13"/>
                <a:gd name="T9" fmla="*/ 13 h 13"/>
                <a:gd name="T10" fmla="*/ 0 w 13"/>
                <a:gd name="T11" fmla="*/ 5 h 13"/>
                <a:gd name="T12" fmla="*/ 5 w 13"/>
                <a:gd name="T13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3">
                  <a:moveTo>
                    <a:pt x="5" y="0"/>
                  </a:moveTo>
                  <a:lnTo>
                    <a:pt x="13" y="0"/>
                  </a:lnTo>
                  <a:lnTo>
                    <a:pt x="13" y="8"/>
                  </a:lnTo>
                  <a:lnTo>
                    <a:pt x="8" y="13"/>
                  </a:lnTo>
                  <a:lnTo>
                    <a:pt x="0" y="13"/>
                  </a:lnTo>
                  <a:lnTo>
                    <a:pt x="0" y="5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83" name="Freeform 273"/>
            <p:cNvSpPr>
              <a:spLocks/>
            </p:cNvSpPr>
            <p:nvPr/>
          </p:nvSpPr>
          <p:spPr bwMode="auto">
            <a:xfrm>
              <a:off x="3738986" y="2595512"/>
              <a:ext cx="18776" cy="18776"/>
            </a:xfrm>
            <a:custGeom>
              <a:avLst/>
              <a:gdLst>
                <a:gd name="T0" fmla="*/ 6 w 13"/>
                <a:gd name="T1" fmla="*/ 0 h 13"/>
                <a:gd name="T2" fmla="*/ 13 w 13"/>
                <a:gd name="T3" fmla="*/ 0 h 13"/>
                <a:gd name="T4" fmla="*/ 13 w 13"/>
                <a:gd name="T5" fmla="*/ 8 h 13"/>
                <a:gd name="T6" fmla="*/ 7 w 13"/>
                <a:gd name="T7" fmla="*/ 13 h 13"/>
                <a:gd name="T8" fmla="*/ 0 w 13"/>
                <a:gd name="T9" fmla="*/ 13 h 13"/>
                <a:gd name="T10" fmla="*/ 0 w 13"/>
                <a:gd name="T11" fmla="*/ 5 h 13"/>
                <a:gd name="T12" fmla="*/ 6 w 13"/>
                <a:gd name="T13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3">
                  <a:moveTo>
                    <a:pt x="6" y="0"/>
                  </a:moveTo>
                  <a:lnTo>
                    <a:pt x="13" y="0"/>
                  </a:lnTo>
                  <a:lnTo>
                    <a:pt x="13" y="8"/>
                  </a:lnTo>
                  <a:lnTo>
                    <a:pt x="7" y="13"/>
                  </a:lnTo>
                  <a:lnTo>
                    <a:pt x="0" y="13"/>
                  </a:lnTo>
                  <a:lnTo>
                    <a:pt x="0" y="5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84" name="Freeform 274"/>
            <p:cNvSpPr>
              <a:spLocks/>
            </p:cNvSpPr>
            <p:nvPr/>
          </p:nvSpPr>
          <p:spPr bwMode="auto">
            <a:xfrm>
              <a:off x="3770761" y="2572403"/>
              <a:ext cx="18776" cy="17331"/>
            </a:xfrm>
            <a:custGeom>
              <a:avLst/>
              <a:gdLst>
                <a:gd name="T0" fmla="*/ 5 w 13"/>
                <a:gd name="T1" fmla="*/ 0 h 12"/>
                <a:gd name="T2" fmla="*/ 13 w 13"/>
                <a:gd name="T3" fmla="*/ 0 h 12"/>
                <a:gd name="T4" fmla="*/ 13 w 13"/>
                <a:gd name="T5" fmla="*/ 8 h 12"/>
                <a:gd name="T6" fmla="*/ 8 w 13"/>
                <a:gd name="T7" fmla="*/ 12 h 12"/>
                <a:gd name="T8" fmla="*/ 0 w 13"/>
                <a:gd name="T9" fmla="*/ 12 h 12"/>
                <a:gd name="T10" fmla="*/ 0 w 13"/>
                <a:gd name="T11" fmla="*/ 5 h 12"/>
                <a:gd name="T12" fmla="*/ 5 w 13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2">
                  <a:moveTo>
                    <a:pt x="5" y="0"/>
                  </a:moveTo>
                  <a:lnTo>
                    <a:pt x="13" y="0"/>
                  </a:lnTo>
                  <a:lnTo>
                    <a:pt x="13" y="8"/>
                  </a:lnTo>
                  <a:lnTo>
                    <a:pt x="8" y="12"/>
                  </a:lnTo>
                  <a:lnTo>
                    <a:pt x="0" y="12"/>
                  </a:lnTo>
                  <a:lnTo>
                    <a:pt x="0" y="5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85" name="Freeform 275"/>
            <p:cNvSpPr>
              <a:spLocks/>
            </p:cNvSpPr>
            <p:nvPr/>
          </p:nvSpPr>
          <p:spPr bwMode="auto">
            <a:xfrm>
              <a:off x="3801090" y="2549295"/>
              <a:ext cx="20220" cy="17331"/>
            </a:xfrm>
            <a:custGeom>
              <a:avLst/>
              <a:gdLst>
                <a:gd name="T0" fmla="*/ 6 w 14"/>
                <a:gd name="T1" fmla="*/ 0 h 12"/>
                <a:gd name="T2" fmla="*/ 14 w 14"/>
                <a:gd name="T3" fmla="*/ 0 h 12"/>
                <a:gd name="T4" fmla="*/ 14 w 14"/>
                <a:gd name="T5" fmla="*/ 7 h 12"/>
                <a:gd name="T6" fmla="*/ 8 w 14"/>
                <a:gd name="T7" fmla="*/ 12 h 12"/>
                <a:gd name="T8" fmla="*/ 0 w 14"/>
                <a:gd name="T9" fmla="*/ 12 h 12"/>
                <a:gd name="T10" fmla="*/ 0 w 14"/>
                <a:gd name="T11" fmla="*/ 4 h 12"/>
                <a:gd name="T12" fmla="*/ 6 w 14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12">
                  <a:moveTo>
                    <a:pt x="6" y="0"/>
                  </a:moveTo>
                  <a:lnTo>
                    <a:pt x="14" y="0"/>
                  </a:lnTo>
                  <a:lnTo>
                    <a:pt x="14" y="7"/>
                  </a:lnTo>
                  <a:lnTo>
                    <a:pt x="8" y="12"/>
                  </a:lnTo>
                  <a:lnTo>
                    <a:pt x="0" y="12"/>
                  </a:lnTo>
                  <a:lnTo>
                    <a:pt x="0" y="4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86" name="Freeform 276"/>
            <p:cNvSpPr>
              <a:spLocks/>
            </p:cNvSpPr>
            <p:nvPr/>
          </p:nvSpPr>
          <p:spPr bwMode="auto">
            <a:xfrm>
              <a:off x="3831421" y="2524741"/>
              <a:ext cx="17331" cy="15888"/>
            </a:xfrm>
            <a:custGeom>
              <a:avLst/>
              <a:gdLst>
                <a:gd name="T0" fmla="*/ 4 w 12"/>
                <a:gd name="T1" fmla="*/ 0 h 11"/>
                <a:gd name="T2" fmla="*/ 12 w 12"/>
                <a:gd name="T3" fmla="*/ 0 h 11"/>
                <a:gd name="T4" fmla="*/ 12 w 12"/>
                <a:gd name="T5" fmla="*/ 8 h 11"/>
                <a:gd name="T6" fmla="*/ 8 w 12"/>
                <a:gd name="T7" fmla="*/ 11 h 11"/>
                <a:gd name="T8" fmla="*/ 0 w 12"/>
                <a:gd name="T9" fmla="*/ 11 h 11"/>
                <a:gd name="T10" fmla="*/ 0 w 12"/>
                <a:gd name="T11" fmla="*/ 3 h 11"/>
                <a:gd name="T12" fmla="*/ 4 w 12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1">
                  <a:moveTo>
                    <a:pt x="4" y="0"/>
                  </a:moveTo>
                  <a:lnTo>
                    <a:pt x="12" y="0"/>
                  </a:lnTo>
                  <a:lnTo>
                    <a:pt x="12" y="8"/>
                  </a:lnTo>
                  <a:lnTo>
                    <a:pt x="8" y="11"/>
                  </a:lnTo>
                  <a:lnTo>
                    <a:pt x="0" y="11"/>
                  </a:lnTo>
                  <a:lnTo>
                    <a:pt x="0" y="3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87" name="Freeform 277"/>
            <p:cNvSpPr>
              <a:spLocks/>
            </p:cNvSpPr>
            <p:nvPr/>
          </p:nvSpPr>
          <p:spPr bwMode="auto">
            <a:xfrm>
              <a:off x="3864639" y="2500189"/>
              <a:ext cx="17331" cy="15888"/>
            </a:xfrm>
            <a:custGeom>
              <a:avLst/>
              <a:gdLst>
                <a:gd name="T0" fmla="*/ 4 w 12"/>
                <a:gd name="T1" fmla="*/ 0 h 11"/>
                <a:gd name="T2" fmla="*/ 12 w 12"/>
                <a:gd name="T3" fmla="*/ 0 h 11"/>
                <a:gd name="T4" fmla="*/ 12 w 12"/>
                <a:gd name="T5" fmla="*/ 8 h 11"/>
                <a:gd name="T6" fmla="*/ 7 w 12"/>
                <a:gd name="T7" fmla="*/ 11 h 11"/>
                <a:gd name="T8" fmla="*/ 0 w 12"/>
                <a:gd name="T9" fmla="*/ 11 h 11"/>
                <a:gd name="T10" fmla="*/ 0 w 12"/>
                <a:gd name="T11" fmla="*/ 4 h 11"/>
                <a:gd name="T12" fmla="*/ 4 w 12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1">
                  <a:moveTo>
                    <a:pt x="4" y="0"/>
                  </a:moveTo>
                  <a:lnTo>
                    <a:pt x="12" y="0"/>
                  </a:lnTo>
                  <a:lnTo>
                    <a:pt x="12" y="8"/>
                  </a:lnTo>
                  <a:lnTo>
                    <a:pt x="7" y="11"/>
                  </a:lnTo>
                  <a:lnTo>
                    <a:pt x="0" y="11"/>
                  </a:lnTo>
                  <a:lnTo>
                    <a:pt x="0" y="4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88" name="Freeform 278"/>
            <p:cNvSpPr>
              <a:spLocks/>
            </p:cNvSpPr>
            <p:nvPr/>
          </p:nvSpPr>
          <p:spPr bwMode="auto">
            <a:xfrm>
              <a:off x="3894969" y="2477080"/>
              <a:ext cx="17331" cy="15888"/>
            </a:xfrm>
            <a:custGeom>
              <a:avLst/>
              <a:gdLst>
                <a:gd name="T0" fmla="*/ 5 w 12"/>
                <a:gd name="T1" fmla="*/ 0 h 11"/>
                <a:gd name="T2" fmla="*/ 12 w 12"/>
                <a:gd name="T3" fmla="*/ 0 h 11"/>
                <a:gd name="T4" fmla="*/ 12 w 12"/>
                <a:gd name="T5" fmla="*/ 8 h 11"/>
                <a:gd name="T6" fmla="*/ 7 w 12"/>
                <a:gd name="T7" fmla="*/ 11 h 11"/>
                <a:gd name="T8" fmla="*/ 0 w 12"/>
                <a:gd name="T9" fmla="*/ 11 h 11"/>
                <a:gd name="T10" fmla="*/ 0 w 12"/>
                <a:gd name="T11" fmla="*/ 5 h 11"/>
                <a:gd name="T12" fmla="*/ 5 w 12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1">
                  <a:moveTo>
                    <a:pt x="5" y="0"/>
                  </a:moveTo>
                  <a:lnTo>
                    <a:pt x="12" y="0"/>
                  </a:lnTo>
                  <a:lnTo>
                    <a:pt x="12" y="8"/>
                  </a:lnTo>
                  <a:lnTo>
                    <a:pt x="7" y="11"/>
                  </a:lnTo>
                  <a:lnTo>
                    <a:pt x="0" y="11"/>
                  </a:lnTo>
                  <a:lnTo>
                    <a:pt x="0" y="5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89" name="Freeform 279"/>
            <p:cNvSpPr>
              <a:spLocks/>
            </p:cNvSpPr>
            <p:nvPr/>
          </p:nvSpPr>
          <p:spPr bwMode="auto">
            <a:xfrm>
              <a:off x="3923855" y="2455416"/>
              <a:ext cx="17331" cy="14443"/>
            </a:xfrm>
            <a:custGeom>
              <a:avLst/>
              <a:gdLst>
                <a:gd name="T0" fmla="*/ 6 w 12"/>
                <a:gd name="T1" fmla="*/ 0 h 10"/>
                <a:gd name="T2" fmla="*/ 12 w 12"/>
                <a:gd name="T3" fmla="*/ 0 h 10"/>
                <a:gd name="T4" fmla="*/ 12 w 12"/>
                <a:gd name="T5" fmla="*/ 7 h 10"/>
                <a:gd name="T6" fmla="*/ 8 w 12"/>
                <a:gd name="T7" fmla="*/ 10 h 10"/>
                <a:gd name="T8" fmla="*/ 0 w 12"/>
                <a:gd name="T9" fmla="*/ 10 h 10"/>
                <a:gd name="T10" fmla="*/ 0 w 12"/>
                <a:gd name="T11" fmla="*/ 4 h 10"/>
                <a:gd name="T12" fmla="*/ 6 w 12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0">
                  <a:moveTo>
                    <a:pt x="6" y="0"/>
                  </a:moveTo>
                  <a:lnTo>
                    <a:pt x="12" y="0"/>
                  </a:lnTo>
                  <a:lnTo>
                    <a:pt x="12" y="7"/>
                  </a:lnTo>
                  <a:lnTo>
                    <a:pt x="8" y="10"/>
                  </a:lnTo>
                  <a:lnTo>
                    <a:pt x="0" y="10"/>
                  </a:lnTo>
                  <a:lnTo>
                    <a:pt x="0" y="4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90" name="Freeform 280"/>
            <p:cNvSpPr>
              <a:spLocks/>
            </p:cNvSpPr>
            <p:nvPr/>
          </p:nvSpPr>
          <p:spPr bwMode="auto">
            <a:xfrm>
              <a:off x="3954185" y="2429418"/>
              <a:ext cx="21665" cy="17331"/>
            </a:xfrm>
            <a:custGeom>
              <a:avLst/>
              <a:gdLst>
                <a:gd name="T0" fmla="*/ 7 w 15"/>
                <a:gd name="T1" fmla="*/ 0 h 12"/>
                <a:gd name="T2" fmla="*/ 15 w 15"/>
                <a:gd name="T3" fmla="*/ 0 h 12"/>
                <a:gd name="T4" fmla="*/ 15 w 15"/>
                <a:gd name="T5" fmla="*/ 8 h 12"/>
                <a:gd name="T6" fmla="*/ 8 w 15"/>
                <a:gd name="T7" fmla="*/ 12 h 12"/>
                <a:gd name="T8" fmla="*/ 0 w 15"/>
                <a:gd name="T9" fmla="*/ 12 h 12"/>
                <a:gd name="T10" fmla="*/ 0 w 15"/>
                <a:gd name="T11" fmla="*/ 4 h 12"/>
                <a:gd name="T12" fmla="*/ 7 w 15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12">
                  <a:moveTo>
                    <a:pt x="7" y="0"/>
                  </a:moveTo>
                  <a:lnTo>
                    <a:pt x="15" y="0"/>
                  </a:lnTo>
                  <a:lnTo>
                    <a:pt x="15" y="8"/>
                  </a:lnTo>
                  <a:lnTo>
                    <a:pt x="8" y="12"/>
                  </a:lnTo>
                  <a:lnTo>
                    <a:pt x="0" y="12"/>
                  </a:lnTo>
                  <a:lnTo>
                    <a:pt x="0" y="4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91" name="Freeform 281"/>
            <p:cNvSpPr>
              <a:spLocks/>
            </p:cNvSpPr>
            <p:nvPr/>
          </p:nvSpPr>
          <p:spPr bwMode="auto">
            <a:xfrm>
              <a:off x="3991736" y="2403421"/>
              <a:ext cx="20220" cy="15888"/>
            </a:xfrm>
            <a:custGeom>
              <a:avLst/>
              <a:gdLst>
                <a:gd name="T0" fmla="*/ 5 w 14"/>
                <a:gd name="T1" fmla="*/ 0 h 11"/>
                <a:gd name="T2" fmla="*/ 14 w 14"/>
                <a:gd name="T3" fmla="*/ 0 h 11"/>
                <a:gd name="T4" fmla="*/ 14 w 14"/>
                <a:gd name="T5" fmla="*/ 8 h 11"/>
                <a:gd name="T6" fmla="*/ 6 w 14"/>
                <a:gd name="T7" fmla="*/ 11 h 11"/>
                <a:gd name="T8" fmla="*/ 0 w 14"/>
                <a:gd name="T9" fmla="*/ 11 h 11"/>
                <a:gd name="T10" fmla="*/ 0 w 14"/>
                <a:gd name="T11" fmla="*/ 4 h 11"/>
                <a:gd name="T12" fmla="*/ 5 w 14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11">
                  <a:moveTo>
                    <a:pt x="5" y="0"/>
                  </a:moveTo>
                  <a:lnTo>
                    <a:pt x="14" y="0"/>
                  </a:lnTo>
                  <a:lnTo>
                    <a:pt x="14" y="8"/>
                  </a:lnTo>
                  <a:lnTo>
                    <a:pt x="6" y="11"/>
                  </a:lnTo>
                  <a:lnTo>
                    <a:pt x="0" y="11"/>
                  </a:lnTo>
                  <a:lnTo>
                    <a:pt x="0" y="4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92" name="Freeform 282"/>
            <p:cNvSpPr>
              <a:spLocks/>
            </p:cNvSpPr>
            <p:nvPr/>
          </p:nvSpPr>
          <p:spPr bwMode="auto">
            <a:xfrm>
              <a:off x="4022066" y="2386090"/>
              <a:ext cx="18776" cy="14443"/>
            </a:xfrm>
            <a:custGeom>
              <a:avLst/>
              <a:gdLst>
                <a:gd name="T0" fmla="*/ 5 w 13"/>
                <a:gd name="T1" fmla="*/ 0 h 10"/>
                <a:gd name="T2" fmla="*/ 13 w 13"/>
                <a:gd name="T3" fmla="*/ 0 h 10"/>
                <a:gd name="T4" fmla="*/ 13 w 13"/>
                <a:gd name="T5" fmla="*/ 7 h 10"/>
                <a:gd name="T6" fmla="*/ 8 w 13"/>
                <a:gd name="T7" fmla="*/ 10 h 10"/>
                <a:gd name="T8" fmla="*/ 0 w 13"/>
                <a:gd name="T9" fmla="*/ 10 h 10"/>
                <a:gd name="T10" fmla="*/ 0 w 13"/>
                <a:gd name="T11" fmla="*/ 2 h 10"/>
                <a:gd name="T12" fmla="*/ 5 w 13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0">
                  <a:moveTo>
                    <a:pt x="5" y="0"/>
                  </a:moveTo>
                  <a:lnTo>
                    <a:pt x="13" y="0"/>
                  </a:lnTo>
                  <a:lnTo>
                    <a:pt x="13" y="7"/>
                  </a:lnTo>
                  <a:lnTo>
                    <a:pt x="8" y="10"/>
                  </a:lnTo>
                  <a:lnTo>
                    <a:pt x="0" y="10"/>
                  </a:lnTo>
                  <a:lnTo>
                    <a:pt x="0" y="2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93" name="Freeform 283"/>
            <p:cNvSpPr>
              <a:spLocks/>
            </p:cNvSpPr>
            <p:nvPr/>
          </p:nvSpPr>
          <p:spPr bwMode="auto">
            <a:xfrm>
              <a:off x="4050952" y="2368758"/>
              <a:ext cx="18776" cy="15888"/>
            </a:xfrm>
            <a:custGeom>
              <a:avLst/>
              <a:gdLst>
                <a:gd name="T0" fmla="*/ 5 w 13"/>
                <a:gd name="T1" fmla="*/ 0 h 11"/>
                <a:gd name="T2" fmla="*/ 13 w 13"/>
                <a:gd name="T3" fmla="*/ 0 h 11"/>
                <a:gd name="T4" fmla="*/ 13 w 13"/>
                <a:gd name="T5" fmla="*/ 9 h 11"/>
                <a:gd name="T6" fmla="*/ 9 w 13"/>
                <a:gd name="T7" fmla="*/ 11 h 11"/>
                <a:gd name="T8" fmla="*/ 0 w 13"/>
                <a:gd name="T9" fmla="*/ 11 h 11"/>
                <a:gd name="T10" fmla="*/ 0 w 13"/>
                <a:gd name="T11" fmla="*/ 3 h 11"/>
                <a:gd name="T12" fmla="*/ 5 w 13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1">
                  <a:moveTo>
                    <a:pt x="5" y="0"/>
                  </a:moveTo>
                  <a:lnTo>
                    <a:pt x="13" y="0"/>
                  </a:lnTo>
                  <a:lnTo>
                    <a:pt x="13" y="9"/>
                  </a:lnTo>
                  <a:lnTo>
                    <a:pt x="9" y="11"/>
                  </a:lnTo>
                  <a:lnTo>
                    <a:pt x="0" y="11"/>
                  </a:lnTo>
                  <a:lnTo>
                    <a:pt x="0" y="3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94" name="Freeform 284"/>
            <p:cNvSpPr>
              <a:spLocks/>
            </p:cNvSpPr>
            <p:nvPr/>
          </p:nvSpPr>
          <p:spPr bwMode="auto">
            <a:xfrm>
              <a:off x="4081282" y="2355760"/>
              <a:ext cx="18776" cy="12999"/>
            </a:xfrm>
            <a:custGeom>
              <a:avLst/>
              <a:gdLst>
                <a:gd name="T0" fmla="*/ 5 w 13"/>
                <a:gd name="T1" fmla="*/ 0 h 9"/>
                <a:gd name="T2" fmla="*/ 13 w 13"/>
                <a:gd name="T3" fmla="*/ 0 h 9"/>
                <a:gd name="T4" fmla="*/ 13 w 13"/>
                <a:gd name="T5" fmla="*/ 7 h 9"/>
                <a:gd name="T6" fmla="*/ 8 w 13"/>
                <a:gd name="T7" fmla="*/ 9 h 9"/>
                <a:gd name="T8" fmla="*/ 0 w 13"/>
                <a:gd name="T9" fmla="*/ 9 h 9"/>
                <a:gd name="T10" fmla="*/ 0 w 13"/>
                <a:gd name="T11" fmla="*/ 2 h 9"/>
                <a:gd name="T12" fmla="*/ 5 w 13"/>
                <a:gd name="T13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9">
                  <a:moveTo>
                    <a:pt x="5" y="0"/>
                  </a:moveTo>
                  <a:lnTo>
                    <a:pt x="13" y="0"/>
                  </a:lnTo>
                  <a:lnTo>
                    <a:pt x="13" y="7"/>
                  </a:lnTo>
                  <a:lnTo>
                    <a:pt x="8" y="9"/>
                  </a:lnTo>
                  <a:lnTo>
                    <a:pt x="0" y="9"/>
                  </a:lnTo>
                  <a:lnTo>
                    <a:pt x="0" y="2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95" name="Freeform 285"/>
            <p:cNvSpPr>
              <a:spLocks/>
            </p:cNvSpPr>
            <p:nvPr/>
          </p:nvSpPr>
          <p:spPr bwMode="auto">
            <a:xfrm>
              <a:off x="4111612" y="2336984"/>
              <a:ext cx="17331" cy="14443"/>
            </a:xfrm>
            <a:custGeom>
              <a:avLst/>
              <a:gdLst>
                <a:gd name="T0" fmla="*/ 4 w 12"/>
                <a:gd name="T1" fmla="*/ 0 h 10"/>
                <a:gd name="T2" fmla="*/ 12 w 12"/>
                <a:gd name="T3" fmla="*/ 0 h 10"/>
                <a:gd name="T4" fmla="*/ 12 w 12"/>
                <a:gd name="T5" fmla="*/ 8 h 10"/>
                <a:gd name="T6" fmla="*/ 8 w 12"/>
                <a:gd name="T7" fmla="*/ 10 h 10"/>
                <a:gd name="T8" fmla="*/ 0 w 12"/>
                <a:gd name="T9" fmla="*/ 10 h 10"/>
                <a:gd name="T10" fmla="*/ 0 w 12"/>
                <a:gd name="T11" fmla="*/ 3 h 10"/>
                <a:gd name="T12" fmla="*/ 4 w 12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0">
                  <a:moveTo>
                    <a:pt x="4" y="0"/>
                  </a:moveTo>
                  <a:lnTo>
                    <a:pt x="12" y="0"/>
                  </a:lnTo>
                  <a:lnTo>
                    <a:pt x="12" y="8"/>
                  </a:lnTo>
                  <a:lnTo>
                    <a:pt x="8" y="10"/>
                  </a:lnTo>
                  <a:lnTo>
                    <a:pt x="0" y="10"/>
                  </a:lnTo>
                  <a:lnTo>
                    <a:pt x="0" y="3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96" name="Freeform 286"/>
            <p:cNvSpPr>
              <a:spLocks/>
            </p:cNvSpPr>
            <p:nvPr/>
          </p:nvSpPr>
          <p:spPr bwMode="auto">
            <a:xfrm>
              <a:off x="4139053" y="2322541"/>
              <a:ext cx="20220" cy="12999"/>
            </a:xfrm>
            <a:custGeom>
              <a:avLst/>
              <a:gdLst>
                <a:gd name="T0" fmla="*/ 6 w 14"/>
                <a:gd name="T1" fmla="*/ 0 h 9"/>
                <a:gd name="T2" fmla="*/ 14 w 14"/>
                <a:gd name="T3" fmla="*/ 0 h 9"/>
                <a:gd name="T4" fmla="*/ 14 w 14"/>
                <a:gd name="T5" fmla="*/ 7 h 9"/>
                <a:gd name="T6" fmla="*/ 8 w 14"/>
                <a:gd name="T7" fmla="*/ 9 h 9"/>
                <a:gd name="T8" fmla="*/ 0 w 14"/>
                <a:gd name="T9" fmla="*/ 9 h 9"/>
                <a:gd name="T10" fmla="*/ 0 w 14"/>
                <a:gd name="T11" fmla="*/ 1 h 9"/>
                <a:gd name="T12" fmla="*/ 6 w 14"/>
                <a:gd name="T13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9">
                  <a:moveTo>
                    <a:pt x="6" y="0"/>
                  </a:moveTo>
                  <a:lnTo>
                    <a:pt x="14" y="0"/>
                  </a:lnTo>
                  <a:lnTo>
                    <a:pt x="14" y="7"/>
                  </a:lnTo>
                  <a:lnTo>
                    <a:pt x="8" y="9"/>
                  </a:lnTo>
                  <a:lnTo>
                    <a:pt x="0" y="9"/>
                  </a:lnTo>
                  <a:lnTo>
                    <a:pt x="0" y="1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97" name="Freeform 287"/>
            <p:cNvSpPr>
              <a:spLocks/>
            </p:cNvSpPr>
            <p:nvPr/>
          </p:nvSpPr>
          <p:spPr bwMode="auto">
            <a:xfrm>
              <a:off x="4170827" y="2306655"/>
              <a:ext cx="17331" cy="15888"/>
            </a:xfrm>
            <a:custGeom>
              <a:avLst/>
              <a:gdLst>
                <a:gd name="T0" fmla="*/ 5 w 12"/>
                <a:gd name="T1" fmla="*/ 0 h 11"/>
                <a:gd name="T2" fmla="*/ 12 w 12"/>
                <a:gd name="T3" fmla="*/ 0 h 11"/>
                <a:gd name="T4" fmla="*/ 12 w 12"/>
                <a:gd name="T5" fmla="*/ 7 h 11"/>
                <a:gd name="T6" fmla="*/ 8 w 12"/>
                <a:gd name="T7" fmla="*/ 11 h 11"/>
                <a:gd name="T8" fmla="*/ 0 w 12"/>
                <a:gd name="T9" fmla="*/ 11 h 11"/>
                <a:gd name="T10" fmla="*/ 0 w 12"/>
                <a:gd name="T11" fmla="*/ 3 h 11"/>
                <a:gd name="T12" fmla="*/ 5 w 12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1">
                  <a:moveTo>
                    <a:pt x="5" y="0"/>
                  </a:moveTo>
                  <a:lnTo>
                    <a:pt x="12" y="0"/>
                  </a:lnTo>
                  <a:lnTo>
                    <a:pt x="12" y="7"/>
                  </a:lnTo>
                  <a:lnTo>
                    <a:pt x="8" y="11"/>
                  </a:lnTo>
                  <a:lnTo>
                    <a:pt x="0" y="11"/>
                  </a:lnTo>
                  <a:lnTo>
                    <a:pt x="0" y="3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98" name="Freeform 288"/>
            <p:cNvSpPr>
              <a:spLocks/>
            </p:cNvSpPr>
            <p:nvPr/>
          </p:nvSpPr>
          <p:spPr bwMode="auto">
            <a:xfrm>
              <a:off x="4202602" y="2289323"/>
              <a:ext cx="17331" cy="14443"/>
            </a:xfrm>
            <a:custGeom>
              <a:avLst/>
              <a:gdLst>
                <a:gd name="T0" fmla="*/ 4 w 12"/>
                <a:gd name="T1" fmla="*/ 0 h 10"/>
                <a:gd name="T2" fmla="*/ 12 w 12"/>
                <a:gd name="T3" fmla="*/ 0 h 10"/>
                <a:gd name="T4" fmla="*/ 12 w 12"/>
                <a:gd name="T5" fmla="*/ 8 h 10"/>
                <a:gd name="T6" fmla="*/ 6 w 12"/>
                <a:gd name="T7" fmla="*/ 10 h 10"/>
                <a:gd name="T8" fmla="*/ 0 w 12"/>
                <a:gd name="T9" fmla="*/ 10 h 10"/>
                <a:gd name="T10" fmla="*/ 0 w 12"/>
                <a:gd name="T11" fmla="*/ 2 h 10"/>
                <a:gd name="T12" fmla="*/ 4 w 12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0">
                  <a:moveTo>
                    <a:pt x="4" y="0"/>
                  </a:moveTo>
                  <a:lnTo>
                    <a:pt x="12" y="0"/>
                  </a:lnTo>
                  <a:lnTo>
                    <a:pt x="12" y="8"/>
                  </a:lnTo>
                  <a:lnTo>
                    <a:pt x="6" y="10"/>
                  </a:lnTo>
                  <a:lnTo>
                    <a:pt x="0" y="10"/>
                  </a:lnTo>
                  <a:lnTo>
                    <a:pt x="0" y="2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99" name="Freeform 289"/>
            <p:cNvSpPr>
              <a:spLocks/>
            </p:cNvSpPr>
            <p:nvPr/>
          </p:nvSpPr>
          <p:spPr bwMode="auto">
            <a:xfrm>
              <a:off x="4232932" y="2271992"/>
              <a:ext cx="18776" cy="15888"/>
            </a:xfrm>
            <a:custGeom>
              <a:avLst/>
              <a:gdLst>
                <a:gd name="T0" fmla="*/ 6 w 13"/>
                <a:gd name="T1" fmla="*/ 0 h 11"/>
                <a:gd name="T2" fmla="*/ 13 w 13"/>
                <a:gd name="T3" fmla="*/ 0 h 11"/>
                <a:gd name="T4" fmla="*/ 13 w 13"/>
                <a:gd name="T5" fmla="*/ 8 h 11"/>
                <a:gd name="T6" fmla="*/ 8 w 13"/>
                <a:gd name="T7" fmla="*/ 11 h 11"/>
                <a:gd name="T8" fmla="*/ 0 w 13"/>
                <a:gd name="T9" fmla="*/ 11 h 11"/>
                <a:gd name="T10" fmla="*/ 0 w 13"/>
                <a:gd name="T11" fmla="*/ 4 h 11"/>
                <a:gd name="T12" fmla="*/ 6 w 13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1">
                  <a:moveTo>
                    <a:pt x="6" y="0"/>
                  </a:moveTo>
                  <a:lnTo>
                    <a:pt x="13" y="0"/>
                  </a:lnTo>
                  <a:lnTo>
                    <a:pt x="13" y="8"/>
                  </a:lnTo>
                  <a:lnTo>
                    <a:pt x="8" y="11"/>
                  </a:lnTo>
                  <a:lnTo>
                    <a:pt x="0" y="11"/>
                  </a:lnTo>
                  <a:lnTo>
                    <a:pt x="0" y="4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00" name="Freeform 290"/>
            <p:cNvSpPr>
              <a:spLocks/>
            </p:cNvSpPr>
            <p:nvPr/>
          </p:nvSpPr>
          <p:spPr bwMode="auto">
            <a:xfrm>
              <a:off x="4264706" y="2257549"/>
              <a:ext cx="18776" cy="14443"/>
            </a:xfrm>
            <a:custGeom>
              <a:avLst/>
              <a:gdLst>
                <a:gd name="T0" fmla="*/ 5 w 13"/>
                <a:gd name="T1" fmla="*/ 0 h 10"/>
                <a:gd name="T2" fmla="*/ 13 w 13"/>
                <a:gd name="T3" fmla="*/ 0 h 10"/>
                <a:gd name="T4" fmla="*/ 13 w 13"/>
                <a:gd name="T5" fmla="*/ 7 h 10"/>
                <a:gd name="T6" fmla="*/ 8 w 13"/>
                <a:gd name="T7" fmla="*/ 10 h 10"/>
                <a:gd name="T8" fmla="*/ 0 w 13"/>
                <a:gd name="T9" fmla="*/ 10 h 10"/>
                <a:gd name="T10" fmla="*/ 0 w 13"/>
                <a:gd name="T11" fmla="*/ 2 h 10"/>
                <a:gd name="T12" fmla="*/ 5 w 13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0">
                  <a:moveTo>
                    <a:pt x="5" y="0"/>
                  </a:moveTo>
                  <a:lnTo>
                    <a:pt x="13" y="0"/>
                  </a:lnTo>
                  <a:lnTo>
                    <a:pt x="13" y="7"/>
                  </a:lnTo>
                  <a:lnTo>
                    <a:pt x="8" y="10"/>
                  </a:lnTo>
                  <a:lnTo>
                    <a:pt x="0" y="10"/>
                  </a:lnTo>
                  <a:lnTo>
                    <a:pt x="0" y="2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01" name="Freeform 291"/>
            <p:cNvSpPr>
              <a:spLocks/>
            </p:cNvSpPr>
            <p:nvPr/>
          </p:nvSpPr>
          <p:spPr bwMode="auto">
            <a:xfrm>
              <a:off x="4296481" y="2240217"/>
              <a:ext cx="17331" cy="14443"/>
            </a:xfrm>
            <a:custGeom>
              <a:avLst/>
              <a:gdLst>
                <a:gd name="T0" fmla="*/ 4 w 12"/>
                <a:gd name="T1" fmla="*/ 0 h 10"/>
                <a:gd name="T2" fmla="*/ 12 w 12"/>
                <a:gd name="T3" fmla="*/ 0 h 10"/>
                <a:gd name="T4" fmla="*/ 12 w 12"/>
                <a:gd name="T5" fmla="*/ 6 h 10"/>
                <a:gd name="T6" fmla="*/ 8 w 12"/>
                <a:gd name="T7" fmla="*/ 10 h 10"/>
                <a:gd name="T8" fmla="*/ 0 w 12"/>
                <a:gd name="T9" fmla="*/ 10 h 10"/>
                <a:gd name="T10" fmla="*/ 0 w 12"/>
                <a:gd name="T11" fmla="*/ 2 h 10"/>
                <a:gd name="T12" fmla="*/ 4 w 12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0">
                  <a:moveTo>
                    <a:pt x="4" y="0"/>
                  </a:moveTo>
                  <a:lnTo>
                    <a:pt x="12" y="0"/>
                  </a:lnTo>
                  <a:lnTo>
                    <a:pt x="12" y="6"/>
                  </a:lnTo>
                  <a:lnTo>
                    <a:pt x="8" y="10"/>
                  </a:lnTo>
                  <a:lnTo>
                    <a:pt x="0" y="10"/>
                  </a:lnTo>
                  <a:lnTo>
                    <a:pt x="0" y="2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02" name="Freeform 292"/>
            <p:cNvSpPr>
              <a:spLocks/>
            </p:cNvSpPr>
            <p:nvPr/>
          </p:nvSpPr>
          <p:spPr bwMode="auto">
            <a:xfrm>
              <a:off x="4325366" y="2222886"/>
              <a:ext cx="20220" cy="14443"/>
            </a:xfrm>
            <a:custGeom>
              <a:avLst/>
              <a:gdLst>
                <a:gd name="T0" fmla="*/ 6 w 14"/>
                <a:gd name="T1" fmla="*/ 0 h 10"/>
                <a:gd name="T2" fmla="*/ 14 w 14"/>
                <a:gd name="T3" fmla="*/ 0 h 10"/>
                <a:gd name="T4" fmla="*/ 14 w 14"/>
                <a:gd name="T5" fmla="*/ 8 h 10"/>
                <a:gd name="T6" fmla="*/ 8 w 14"/>
                <a:gd name="T7" fmla="*/ 10 h 10"/>
                <a:gd name="T8" fmla="*/ 0 w 14"/>
                <a:gd name="T9" fmla="*/ 10 h 10"/>
                <a:gd name="T10" fmla="*/ 0 w 14"/>
                <a:gd name="T11" fmla="*/ 2 h 10"/>
                <a:gd name="T12" fmla="*/ 6 w 14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10">
                  <a:moveTo>
                    <a:pt x="6" y="0"/>
                  </a:moveTo>
                  <a:lnTo>
                    <a:pt x="14" y="0"/>
                  </a:lnTo>
                  <a:lnTo>
                    <a:pt x="14" y="8"/>
                  </a:lnTo>
                  <a:lnTo>
                    <a:pt x="8" y="10"/>
                  </a:lnTo>
                  <a:lnTo>
                    <a:pt x="0" y="10"/>
                  </a:lnTo>
                  <a:lnTo>
                    <a:pt x="0" y="2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03" name="Line 293"/>
            <p:cNvSpPr>
              <a:spLocks noChangeShapeType="1"/>
            </p:cNvSpPr>
            <p:nvPr/>
          </p:nvSpPr>
          <p:spPr bwMode="auto">
            <a:xfrm>
              <a:off x="4357141" y="2214220"/>
              <a:ext cx="17331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04" name="Line 294"/>
            <p:cNvSpPr>
              <a:spLocks noChangeShapeType="1"/>
            </p:cNvSpPr>
            <p:nvPr/>
          </p:nvSpPr>
          <p:spPr bwMode="auto">
            <a:xfrm>
              <a:off x="4386026" y="2214220"/>
              <a:ext cx="18776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05" name="Line 295"/>
            <p:cNvSpPr>
              <a:spLocks noChangeShapeType="1"/>
            </p:cNvSpPr>
            <p:nvPr/>
          </p:nvSpPr>
          <p:spPr bwMode="auto">
            <a:xfrm>
              <a:off x="4416356" y="2214220"/>
              <a:ext cx="17331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06" name="Line 296"/>
            <p:cNvSpPr>
              <a:spLocks noChangeShapeType="1"/>
            </p:cNvSpPr>
            <p:nvPr/>
          </p:nvSpPr>
          <p:spPr bwMode="auto">
            <a:xfrm>
              <a:off x="4448130" y="2214220"/>
              <a:ext cx="17331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07" name="Line 297"/>
            <p:cNvSpPr>
              <a:spLocks noChangeShapeType="1"/>
            </p:cNvSpPr>
            <p:nvPr/>
          </p:nvSpPr>
          <p:spPr bwMode="auto">
            <a:xfrm>
              <a:off x="4477016" y="2214220"/>
              <a:ext cx="18776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08" name="Line 298"/>
            <p:cNvSpPr>
              <a:spLocks noChangeShapeType="1"/>
            </p:cNvSpPr>
            <p:nvPr/>
          </p:nvSpPr>
          <p:spPr bwMode="auto">
            <a:xfrm>
              <a:off x="4508790" y="2214220"/>
              <a:ext cx="20220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09" name="Line 299"/>
            <p:cNvSpPr>
              <a:spLocks noChangeShapeType="1"/>
            </p:cNvSpPr>
            <p:nvPr/>
          </p:nvSpPr>
          <p:spPr bwMode="auto">
            <a:xfrm>
              <a:off x="4540565" y="2214220"/>
              <a:ext cx="17331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10" name="Line 300"/>
            <p:cNvSpPr>
              <a:spLocks noChangeShapeType="1"/>
            </p:cNvSpPr>
            <p:nvPr/>
          </p:nvSpPr>
          <p:spPr bwMode="auto">
            <a:xfrm>
              <a:off x="4569450" y="2214220"/>
              <a:ext cx="18776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11" name="Line 301"/>
            <p:cNvSpPr>
              <a:spLocks noChangeShapeType="1"/>
            </p:cNvSpPr>
            <p:nvPr/>
          </p:nvSpPr>
          <p:spPr bwMode="auto">
            <a:xfrm>
              <a:off x="4602669" y="2214220"/>
              <a:ext cx="17331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12" name="Line 302"/>
            <p:cNvSpPr>
              <a:spLocks noChangeShapeType="1"/>
            </p:cNvSpPr>
            <p:nvPr/>
          </p:nvSpPr>
          <p:spPr bwMode="auto">
            <a:xfrm>
              <a:off x="4631555" y="2214220"/>
              <a:ext cx="20220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13" name="Line 303"/>
            <p:cNvSpPr>
              <a:spLocks noChangeShapeType="1"/>
            </p:cNvSpPr>
            <p:nvPr/>
          </p:nvSpPr>
          <p:spPr bwMode="auto">
            <a:xfrm>
              <a:off x="4661885" y="2214220"/>
              <a:ext cx="20220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14" name="Line 304"/>
            <p:cNvSpPr>
              <a:spLocks noChangeShapeType="1"/>
            </p:cNvSpPr>
            <p:nvPr/>
          </p:nvSpPr>
          <p:spPr bwMode="auto">
            <a:xfrm>
              <a:off x="4695104" y="2214220"/>
              <a:ext cx="17331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15" name="Line 305"/>
            <p:cNvSpPr>
              <a:spLocks noChangeShapeType="1"/>
            </p:cNvSpPr>
            <p:nvPr/>
          </p:nvSpPr>
          <p:spPr bwMode="auto">
            <a:xfrm>
              <a:off x="4725433" y="2214220"/>
              <a:ext cx="18776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16" name="Line 306"/>
            <p:cNvSpPr>
              <a:spLocks noChangeShapeType="1"/>
            </p:cNvSpPr>
            <p:nvPr/>
          </p:nvSpPr>
          <p:spPr bwMode="auto">
            <a:xfrm>
              <a:off x="4757207" y="2214220"/>
              <a:ext cx="18776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17" name="Line 307"/>
            <p:cNvSpPr>
              <a:spLocks noChangeShapeType="1"/>
            </p:cNvSpPr>
            <p:nvPr/>
          </p:nvSpPr>
          <p:spPr bwMode="auto">
            <a:xfrm>
              <a:off x="4788982" y="2214220"/>
              <a:ext cx="17331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18" name="Line 308"/>
            <p:cNvSpPr>
              <a:spLocks noChangeShapeType="1"/>
            </p:cNvSpPr>
            <p:nvPr/>
          </p:nvSpPr>
          <p:spPr bwMode="auto">
            <a:xfrm>
              <a:off x="4819312" y="2214220"/>
              <a:ext cx="18776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19" name="Freeform 309"/>
            <p:cNvSpPr>
              <a:spLocks/>
            </p:cNvSpPr>
            <p:nvPr/>
          </p:nvSpPr>
          <p:spPr bwMode="auto">
            <a:xfrm>
              <a:off x="4849642" y="2212776"/>
              <a:ext cx="18776" cy="15888"/>
            </a:xfrm>
            <a:custGeom>
              <a:avLst/>
              <a:gdLst>
                <a:gd name="T0" fmla="*/ 0 w 13"/>
                <a:gd name="T1" fmla="*/ 0 h 11"/>
                <a:gd name="T2" fmla="*/ 7 w 13"/>
                <a:gd name="T3" fmla="*/ 0 h 11"/>
                <a:gd name="T4" fmla="*/ 13 w 13"/>
                <a:gd name="T5" fmla="*/ 4 h 11"/>
                <a:gd name="T6" fmla="*/ 13 w 13"/>
                <a:gd name="T7" fmla="*/ 11 h 11"/>
                <a:gd name="T8" fmla="*/ 6 w 13"/>
                <a:gd name="T9" fmla="*/ 11 h 11"/>
                <a:gd name="T10" fmla="*/ 0 w 13"/>
                <a:gd name="T11" fmla="*/ 8 h 11"/>
                <a:gd name="T12" fmla="*/ 0 w 13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1">
                  <a:moveTo>
                    <a:pt x="0" y="0"/>
                  </a:moveTo>
                  <a:lnTo>
                    <a:pt x="7" y="0"/>
                  </a:lnTo>
                  <a:lnTo>
                    <a:pt x="13" y="4"/>
                  </a:lnTo>
                  <a:lnTo>
                    <a:pt x="13" y="11"/>
                  </a:lnTo>
                  <a:lnTo>
                    <a:pt x="6" y="11"/>
                  </a:lnTo>
                  <a:lnTo>
                    <a:pt x="0" y="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20" name="Freeform 310"/>
            <p:cNvSpPr>
              <a:spLocks/>
            </p:cNvSpPr>
            <p:nvPr/>
          </p:nvSpPr>
          <p:spPr bwMode="auto">
            <a:xfrm>
              <a:off x="4879972" y="2231552"/>
              <a:ext cx="17331" cy="14443"/>
            </a:xfrm>
            <a:custGeom>
              <a:avLst/>
              <a:gdLst>
                <a:gd name="T0" fmla="*/ 0 w 12"/>
                <a:gd name="T1" fmla="*/ 0 h 10"/>
                <a:gd name="T2" fmla="*/ 6 w 12"/>
                <a:gd name="T3" fmla="*/ 0 h 10"/>
                <a:gd name="T4" fmla="*/ 12 w 12"/>
                <a:gd name="T5" fmla="*/ 2 h 10"/>
                <a:gd name="T6" fmla="*/ 12 w 12"/>
                <a:gd name="T7" fmla="*/ 10 h 10"/>
                <a:gd name="T8" fmla="*/ 4 w 12"/>
                <a:gd name="T9" fmla="*/ 10 h 10"/>
                <a:gd name="T10" fmla="*/ 0 w 12"/>
                <a:gd name="T11" fmla="*/ 7 h 10"/>
                <a:gd name="T12" fmla="*/ 0 w 12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0">
                  <a:moveTo>
                    <a:pt x="0" y="0"/>
                  </a:moveTo>
                  <a:lnTo>
                    <a:pt x="6" y="0"/>
                  </a:lnTo>
                  <a:lnTo>
                    <a:pt x="12" y="2"/>
                  </a:lnTo>
                  <a:lnTo>
                    <a:pt x="12" y="10"/>
                  </a:lnTo>
                  <a:lnTo>
                    <a:pt x="4" y="10"/>
                  </a:lnTo>
                  <a:lnTo>
                    <a:pt x="0" y="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21" name="Freeform 311"/>
            <p:cNvSpPr>
              <a:spLocks/>
            </p:cNvSpPr>
            <p:nvPr/>
          </p:nvSpPr>
          <p:spPr bwMode="auto">
            <a:xfrm>
              <a:off x="4908858" y="2247438"/>
              <a:ext cx="18776" cy="15888"/>
            </a:xfrm>
            <a:custGeom>
              <a:avLst/>
              <a:gdLst>
                <a:gd name="T0" fmla="*/ 0 w 13"/>
                <a:gd name="T1" fmla="*/ 0 h 11"/>
                <a:gd name="T2" fmla="*/ 7 w 13"/>
                <a:gd name="T3" fmla="*/ 0 h 11"/>
                <a:gd name="T4" fmla="*/ 13 w 13"/>
                <a:gd name="T5" fmla="*/ 1 h 11"/>
                <a:gd name="T6" fmla="*/ 13 w 13"/>
                <a:gd name="T7" fmla="*/ 11 h 11"/>
                <a:gd name="T8" fmla="*/ 6 w 13"/>
                <a:gd name="T9" fmla="*/ 11 h 11"/>
                <a:gd name="T10" fmla="*/ 0 w 13"/>
                <a:gd name="T11" fmla="*/ 7 h 11"/>
                <a:gd name="T12" fmla="*/ 0 w 13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1">
                  <a:moveTo>
                    <a:pt x="0" y="0"/>
                  </a:moveTo>
                  <a:lnTo>
                    <a:pt x="7" y="0"/>
                  </a:lnTo>
                  <a:lnTo>
                    <a:pt x="13" y="1"/>
                  </a:lnTo>
                  <a:lnTo>
                    <a:pt x="13" y="11"/>
                  </a:lnTo>
                  <a:lnTo>
                    <a:pt x="6" y="11"/>
                  </a:lnTo>
                  <a:lnTo>
                    <a:pt x="0" y="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22" name="Freeform 312"/>
            <p:cNvSpPr>
              <a:spLocks/>
            </p:cNvSpPr>
            <p:nvPr/>
          </p:nvSpPr>
          <p:spPr bwMode="auto">
            <a:xfrm>
              <a:off x="4940632" y="2264770"/>
              <a:ext cx="17331" cy="14443"/>
            </a:xfrm>
            <a:custGeom>
              <a:avLst/>
              <a:gdLst>
                <a:gd name="T0" fmla="*/ 0 w 12"/>
                <a:gd name="T1" fmla="*/ 0 h 10"/>
                <a:gd name="T2" fmla="*/ 8 w 12"/>
                <a:gd name="T3" fmla="*/ 0 h 10"/>
                <a:gd name="T4" fmla="*/ 12 w 12"/>
                <a:gd name="T5" fmla="*/ 2 h 10"/>
                <a:gd name="T6" fmla="*/ 12 w 12"/>
                <a:gd name="T7" fmla="*/ 10 h 10"/>
                <a:gd name="T8" fmla="*/ 5 w 12"/>
                <a:gd name="T9" fmla="*/ 10 h 10"/>
                <a:gd name="T10" fmla="*/ 0 w 12"/>
                <a:gd name="T11" fmla="*/ 7 h 10"/>
                <a:gd name="T12" fmla="*/ 0 w 12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0">
                  <a:moveTo>
                    <a:pt x="0" y="0"/>
                  </a:moveTo>
                  <a:lnTo>
                    <a:pt x="8" y="0"/>
                  </a:lnTo>
                  <a:lnTo>
                    <a:pt x="12" y="2"/>
                  </a:lnTo>
                  <a:lnTo>
                    <a:pt x="12" y="10"/>
                  </a:lnTo>
                  <a:lnTo>
                    <a:pt x="5" y="10"/>
                  </a:lnTo>
                  <a:lnTo>
                    <a:pt x="0" y="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23" name="Freeform 313"/>
            <p:cNvSpPr>
              <a:spLocks/>
            </p:cNvSpPr>
            <p:nvPr/>
          </p:nvSpPr>
          <p:spPr bwMode="auto">
            <a:xfrm>
              <a:off x="4969518" y="2280657"/>
              <a:ext cx="18776" cy="12999"/>
            </a:xfrm>
            <a:custGeom>
              <a:avLst/>
              <a:gdLst>
                <a:gd name="T0" fmla="*/ 0 w 13"/>
                <a:gd name="T1" fmla="*/ 0 h 9"/>
                <a:gd name="T2" fmla="*/ 8 w 13"/>
                <a:gd name="T3" fmla="*/ 0 h 9"/>
                <a:gd name="T4" fmla="*/ 13 w 13"/>
                <a:gd name="T5" fmla="*/ 2 h 9"/>
                <a:gd name="T6" fmla="*/ 13 w 13"/>
                <a:gd name="T7" fmla="*/ 9 h 9"/>
                <a:gd name="T8" fmla="*/ 6 w 13"/>
                <a:gd name="T9" fmla="*/ 9 h 9"/>
                <a:gd name="T10" fmla="*/ 0 w 13"/>
                <a:gd name="T11" fmla="*/ 8 h 9"/>
                <a:gd name="T12" fmla="*/ 0 w 13"/>
                <a:gd name="T13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9">
                  <a:moveTo>
                    <a:pt x="0" y="0"/>
                  </a:moveTo>
                  <a:lnTo>
                    <a:pt x="8" y="0"/>
                  </a:lnTo>
                  <a:lnTo>
                    <a:pt x="13" y="2"/>
                  </a:lnTo>
                  <a:lnTo>
                    <a:pt x="13" y="9"/>
                  </a:lnTo>
                  <a:lnTo>
                    <a:pt x="6" y="9"/>
                  </a:lnTo>
                  <a:lnTo>
                    <a:pt x="0" y="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24" name="Freeform 314"/>
            <p:cNvSpPr>
              <a:spLocks/>
            </p:cNvSpPr>
            <p:nvPr/>
          </p:nvSpPr>
          <p:spPr bwMode="auto">
            <a:xfrm>
              <a:off x="5001292" y="2297989"/>
              <a:ext cx="18776" cy="14443"/>
            </a:xfrm>
            <a:custGeom>
              <a:avLst/>
              <a:gdLst>
                <a:gd name="T0" fmla="*/ 0 w 13"/>
                <a:gd name="T1" fmla="*/ 0 h 10"/>
                <a:gd name="T2" fmla="*/ 8 w 13"/>
                <a:gd name="T3" fmla="*/ 0 h 10"/>
                <a:gd name="T4" fmla="*/ 13 w 13"/>
                <a:gd name="T5" fmla="*/ 2 h 10"/>
                <a:gd name="T6" fmla="*/ 13 w 13"/>
                <a:gd name="T7" fmla="*/ 10 h 10"/>
                <a:gd name="T8" fmla="*/ 5 w 13"/>
                <a:gd name="T9" fmla="*/ 10 h 10"/>
                <a:gd name="T10" fmla="*/ 0 w 13"/>
                <a:gd name="T11" fmla="*/ 6 h 10"/>
                <a:gd name="T12" fmla="*/ 0 w 13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0">
                  <a:moveTo>
                    <a:pt x="0" y="0"/>
                  </a:moveTo>
                  <a:lnTo>
                    <a:pt x="8" y="0"/>
                  </a:lnTo>
                  <a:lnTo>
                    <a:pt x="13" y="2"/>
                  </a:lnTo>
                  <a:lnTo>
                    <a:pt x="13" y="10"/>
                  </a:lnTo>
                  <a:lnTo>
                    <a:pt x="5" y="10"/>
                  </a:lnTo>
                  <a:lnTo>
                    <a:pt x="0" y="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25" name="Freeform 315"/>
            <p:cNvSpPr>
              <a:spLocks/>
            </p:cNvSpPr>
            <p:nvPr/>
          </p:nvSpPr>
          <p:spPr bwMode="auto">
            <a:xfrm>
              <a:off x="5033066" y="2313876"/>
              <a:ext cx="17331" cy="14443"/>
            </a:xfrm>
            <a:custGeom>
              <a:avLst/>
              <a:gdLst>
                <a:gd name="T0" fmla="*/ 0 w 12"/>
                <a:gd name="T1" fmla="*/ 0 h 10"/>
                <a:gd name="T2" fmla="*/ 8 w 12"/>
                <a:gd name="T3" fmla="*/ 0 h 10"/>
                <a:gd name="T4" fmla="*/ 12 w 12"/>
                <a:gd name="T5" fmla="*/ 2 h 10"/>
                <a:gd name="T6" fmla="*/ 12 w 12"/>
                <a:gd name="T7" fmla="*/ 10 h 10"/>
                <a:gd name="T8" fmla="*/ 5 w 12"/>
                <a:gd name="T9" fmla="*/ 10 h 10"/>
                <a:gd name="T10" fmla="*/ 0 w 12"/>
                <a:gd name="T11" fmla="*/ 7 h 10"/>
                <a:gd name="T12" fmla="*/ 0 w 12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0">
                  <a:moveTo>
                    <a:pt x="0" y="0"/>
                  </a:moveTo>
                  <a:lnTo>
                    <a:pt x="8" y="0"/>
                  </a:lnTo>
                  <a:lnTo>
                    <a:pt x="12" y="2"/>
                  </a:lnTo>
                  <a:lnTo>
                    <a:pt x="12" y="10"/>
                  </a:lnTo>
                  <a:lnTo>
                    <a:pt x="5" y="10"/>
                  </a:lnTo>
                  <a:lnTo>
                    <a:pt x="0" y="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26" name="Freeform 316"/>
            <p:cNvSpPr>
              <a:spLocks/>
            </p:cNvSpPr>
            <p:nvPr/>
          </p:nvSpPr>
          <p:spPr bwMode="auto">
            <a:xfrm>
              <a:off x="5061952" y="2332652"/>
              <a:ext cx="18776" cy="14443"/>
            </a:xfrm>
            <a:custGeom>
              <a:avLst/>
              <a:gdLst>
                <a:gd name="T0" fmla="*/ 0 w 13"/>
                <a:gd name="T1" fmla="*/ 0 h 10"/>
                <a:gd name="T2" fmla="*/ 7 w 13"/>
                <a:gd name="T3" fmla="*/ 0 h 10"/>
                <a:gd name="T4" fmla="*/ 13 w 13"/>
                <a:gd name="T5" fmla="*/ 2 h 10"/>
                <a:gd name="T6" fmla="*/ 13 w 13"/>
                <a:gd name="T7" fmla="*/ 10 h 10"/>
                <a:gd name="T8" fmla="*/ 6 w 13"/>
                <a:gd name="T9" fmla="*/ 10 h 10"/>
                <a:gd name="T10" fmla="*/ 0 w 13"/>
                <a:gd name="T11" fmla="*/ 6 h 10"/>
                <a:gd name="T12" fmla="*/ 0 w 13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0">
                  <a:moveTo>
                    <a:pt x="0" y="0"/>
                  </a:moveTo>
                  <a:lnTo>
                    <a:pt x="7" y="0"/>
                  </a:lnTo>
                  <a:lnTo>
                    <a:pt x="13" y="2"/>
                  </a:lnTo>
                  <a:lnTo>
                    <a:pt x="13" y="10"/>
                  </a:lnTo>
                  <a:lnTo>
                    <a:pt x="6" y="10"/>
                  </a:lnTo>
                  <a:lnTo>
                    <a:pt x="0" y="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27" name="Freeform 317"/>
            <p:cNvSpPr>
              <a:spLocks/>
            </p:cNvSpPr>
            <p:nvPr/>
          </p:nvSpPr>
          <p:spPr bwMode="auto">
            <a:xfrm>
              <a:off x="5093726" y="2347095"/>
              <a:ext cx="17331" cy="14443"/>
            </a:xfrm>
            <a:custGeom>
              <a:avLst/>
              <a:gdLst>
                <a:gd name="T0" fmla="*/ 0 w 12"/>
                <a:gd name="T1" fmla="*/ 0 h 10"/>
                <a:gd name="T2" fmla="*/ 8 w 12"/>
                <a:gd name="T3" fmla="*/ 0 h 10"/>
                <a:gd name="T4" fmla="*/ 12 w 12"/>
                <a:gd name="T5" fmla="*/ 3 h 10"/>
                <a:gd name="T6" fmla="*/ 12 w 12"/>
                <a:gd name="T7" fmla="*/ 10 h 10"/>
                <a:gd name="T8" fmla="*/ 6 w 12"/>
                <a:gd name="T9" fmla="*/ 10 h 10"/>
                <a:gd name="T10" fmla="*/ 0 w 12"/>
                <a:gd name="T11" fmla="*/ 8 h 10"/>
                <a:gd name="T12" fmla="*/ 0 w 12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0">
                  <a:moveTo>
                    <a:pt x="0" y="0"/>
                  </a:moveTo>
                  <a:lnTo>
                    <a:pt x="8" y="0"/>
                  </a:lnTo>
                  <a:lnTo>
                    <a:pt x="12" y="3"/>
                  </a:lnTo>
                  <a:lnTo>
                    <a:pt x="12" y="10"/>
                  </a:lnTo>
                  <a:lnTo>
                    <a:pt x="6" y="10"/>
                  </a:lnTo>
                  <a:lnTo>
                    <a:pt x="0" y="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28" name="Freeform 318"/>
            <p:cNvSpPr>
              <a:spLocks/>
            </p:cNvSpPr>
            <p:nvPr/>
          </p:nvSpPr>
          <p:spPr bwMode="auto">
            <a:xfrm>
              <a:off x="5125501" y="2362981"/>
              <a:ext cx="18776" cy="18776"/>
            </a:xfrm>
            <a:custGeom>
              <a:avLst/>
              <a:gdLst>
                <a:gd name="T0" fmla="*/ 0 w 13"/>
                <a:gd name="T1" fmla="*/ 0 h 13"/>
                <a:gd name="T2" fmla="*/ 8 w 13"/>
                <a:gd name="T3" fmla="*/ 0 h 13"/>
                <a:gd name="T4" fmla="*/ 13 w 13"/>
                <a:gd name="T5" fmla="*/ 4 h 13"/>
                <a:gd name="T6" fmla="*/ 13 w 13"/>
                <a:gd name="T7" fmla="*/ 13 h 13"/>
                <a:gd name="T8" fmla="*/ 5 w 13"/>
                <a:gd name="T9" fmla="*/ 13 h 13"/>
                <a:gd name="T10" fmla="*/ 0 w 13"/>
                <a:gd name="T11" fmla="*/ 8 h 13"/>
                <a:gd name="T12" fmla="*/ 0 w 13"/>
                <a:gd name="T13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3">
                  <a:moveTo>
                    <a:pt x="0" y="0"/>
                  </a:moveTo>
                  <a:lnTo>
                    <a:pt x="8" y="0"/>
                  </a:lnTo>
                  <a:lnTo>
                    <a:pt x="13" y="4"/>
                  </a:lnTo>
                  <a:lnTo>
                    <a:pt x="13" y="13"/>
                  </a:lnTo>
                  <a:lnTo>
                    <a:pt x="5" y="13"/>
                  </a:lnTo>
                  <a:lnTo>
                    <a:pt x="0" y="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29" name="Freeform 319"/>
            <p:cNvSpPr>
              <a:spLocks/>
            </p:cNvSpPr>
            <p:nvPr/>
          </p:nvSpPr>
          <p:spPr bwMode="auto">
            <a:xfrm>
              <a:off x="5154386" y="2381757"/>
              <a:ext cx="18776" cy="15888"/>
            </a:xfrm>
            <a:custGeom>
              <a:avLst/>
              <a:gdLst>
                <a:gd name="T0" fmla="*/ 0 w 13"/>
                <a:gd name="T1" fmla="*/ 0 h 11"/>
                <a:gd name="T2" fmla="*/ 8 w 13"/>
                <a:gd name="T3" fmla="*/ 0 h 11"/>
                <a:gd name="T4" fmla="*/ 13 w 13"/>
                <a:gd name="T5" fmla="*/ 4 h 11"/>
                <a:gd name="T6" fmla="*/ 13 w 13"/>
                <a:gd name="T7" fmla="*/ 11 h 11"/>
                <a:gd name="T8" fmla="*/ 5 w 13"/>
                <a:gd name="T9" fmla="*/ 11 h 11"/>
                <a:gd name="T10" fmla="*/ 0 w 13"/>
                <a:gd name="T11" fmla="*/ 9 h 11"/>
                <a:gd name="T12" fmla="*/ 0 w 13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1">
                  <a:moveTo>
                    <a:pt x="0" y="0"/>
                  </a:moveTo>
                  <a:lnTo>
                    <a:pt x="8" y="0"/>
                  </a:lnTo>
                  <a:lnTo>
                    <a:pt x="13" y="4"/>
                  </a:lnTo>
                  <a:lnTo>
                    <a:pt x="13" y="11"/>
                  </a:lnTo>
                  <a:lnTo>
                    <a:pt x="5" y="11"/>
                  </a:lnTo>
                  <a:lnTo>
                    <a:pt x="0" y="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30" name="Freeform 320"/>
            <p:cNvSpPr>
              <a:spLocks/>
            </p:cNvSpPr>
            <p:nvPr/>
          </p:nvSpPr>
          <p:spPr bwMode="auto">
            <a:xfrm>
              <a:off x="5186161" y="2400533"/>
              <a:ext cx="17331" cy="15888"/>
            </a:xfrm>
            <a:custGeom>
              <a:avLst/>
              <a:gdLst>
                <a:gd name="T0" fmla="*/ 0 w 12"/>
                <a:gd name="T1" fmla="*/ 0 h 11"/>
                <a:gd name="T2" fmla="*/ 8 w 12"/>
                <a:gd name="T3" fmla="*/ 0 h 11"/>
                <a:gd name="T4" fmla="*/ 12 w 12"/>
                <a:gd name="T5" fmla="*/ 3 h 11"/>
                <a:gd name="T6" fmla="*/ 12 w 12"/>
                <a:gd name="T7" fmla="*/ 11 h 11"/>
                <a:gd name="T8" fmla="*/ 5 w 12"/>
                <a:gd name="T9" fmla="*/ 11 h 11"/>
                <a:gd name="T10" fmla="*/ 0 w 12"/>
                <a:gd name="T11" fmla="*/ 7 h 11"/>
                <a:gd name="T12" fmla="*/ 0 w 12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1">
                  <a:moveTo>
                    <a:pt x="0" y="0"/>
                  </a:moveTo>
                  <a:lnTo>
                    <a:pt x="8" y="0"/>
                  </a:lnTo>
                  <a:lnTo>
                    <a:pt x="12" y="3"/>
                  </a:lnTo>
                  <a:lnTo>
                    <a:pt x="12" y="11"/>
                  </a:lnTo>
                  <a:lnTo>
                    <a:pt x="5" y="11"/>
                  </a:lnTo>
                  <a:lnTo>
                    <a:pt x="0" y="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31" name="Freeform 321"/>
            <p:cNvSpPr>
              <a:spLocks/>
            </p:cNvSpPr>
            <p:nvPr/>
          </p:nvSpPr>
          <p:spPr bwMode="auto">
            <a:xfrm>
              <a:off x="5215046" y="2417864"/>
              <a:ext cx="20220" cy="14443"/>
            </a:xfrm>
            <a:custGeom>
              <a:avLst/>
              <a:gdLst>
                <a:gd name="T0" fmla="*/ 0 w 14"/>
                <a:gd name="T1" fmla="*/ 0 h 10"/>
                <a:gd name="T2" fmla="*/ 8 w 14"/>
                <a:gd name="T3" fmla="*/ 0 h 10"/>
                <a:gd name="T4" fmla="*/ 14 w 14"/>
                <a:gd name="T5" fmla="*/ 2 h 10"/>
                <a:gd name="T6" fmla="*/ 14 w 14"/>
                <a:gd name="T7" fmla="*/ 10 h 10"/>
                <a:gd name="T8" fmla="*/ 6 w 14"/>
                <a:gd name="T9" fmla="*/ 10 h 10"/>
                <a:gd name="T10" fmla="*/ 0 w 14"/>
                <a:gd name="T11" fmla="*/ 8 h 10"/>
                <a:gd name="T12" fmla="*/ 0 w 14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10">
                  <a:moveTo>
                    <a:pt x="0" y="0"/>
                  </a:moveTo>
                  <a:lnTo>
                    <a:pt x="8" y="0"/>
                  </a:lnTo>
                  <a:lnTo>
                    <a:pt x="14" y="2"/>
                  </a:lnTo>
                  <a:lnTo>
                    <a:pt x="14" y="10"/>
                  </a:lnTo>
                  <a:lnTo>
                    <a:pt x="6" y="10"/>
                  </a:lnTo>
                  <a:lnTo>
                    <a:pt x="0" y="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32" name="Freeform 322"/>
            <p:cNvSpPr>
              <a:spLocks/>
            </p:cNvSpPr>
            <p:nvPr/>
          </p:nvSpPr>
          <p:spPr bwMode="auto">
            <a:xfrm>
              <a:off x="5246821" y="2433752"/>
              <a:ext cx="20220" cy="15888"/>
            </a:xfrm>
            <a:custGeom>
              <a:avLst/>
              <a:gdLst>
                <a:gd name="T0" fmla="*/ 0 w 14"/>
                <a:gd name="T1" fmla="*/ 0 h 11"/>
                <a:gd name="T2" fmla="*/ 8 w 14"/>
                <a:gd name="T3" fmla="*/ 0 h 11"/>
                <a:gd name="T4" fmla="*/ 14 w 14"/>
                <a:gd name="T5" fmla="*/ 3 h 11"/>
                <a:gd name="T6" fmla="*/ 14 w 14"/>
                <a:gd name="T7" fmla="*/ 11 h 11"/>
                <a:gd name="T8" fmla="*/ 6 w 14"/>
                <a:gd name="T9" fmla="*/ 11 h 11"/>
                <a:gd name="T10" fmla="*/ 0 w 14"/>
                <a:gd name="T11" fmla="*/ 8 h 11"/>
                <a:gd name="T12" fmla="*/ 0 w 14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11">
                  <a:moveTo>
                    <a:pt x="0" y="0"/>
                  </a:moveTo>
                  <a:lnTo>
                    <a:pt x="8" y="0"/>
                  </a:lnTo>
                  <a:lnTo>
                    <a:pt x="14" y="3"/>
                  </a:lnTo>
                  <a:lnTo>
                    <a:pt x="14" y="11"/>
                  </a:lnTo>
                  <a:lnTo>
                    <a:pt x="6" y="11"/>
                  </a:lnTo>
                  <a:lnTo>
                    <a:pt x="0" y="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33" name="Freeform 323"/>
            <p:cNvSpPr>
              <a:spLocks/>
            </p:cNvSpPr>
            <p:nvPr/>
          </p:nvSpPr>
          <p:spPr bwMode="auto">
            <a:xfrm>
              <a:off x="5278595" y="2451083"/>
              <a:ext cx="18776" cy="14443"/>
            </a:xfrm>
            <a:custGeom>
              <a:avLst/>
              <a:gdLst>
                <a:gd name="T0" fmla="*/ 0 w 13"/>
                <a:gd name="T1" fmla="*/ 0 h 10"/>
                <a:gd name="T2" fmla="*/ 8 w 13"/>
                <a:gd name="T3" fmla="*/ 0 h 10"/>
                <a:gd name="T4" fmla="*/ 13 w 13"/>
                <a:gd name="T5" fmla="*/ 3 h 10"/>
                <a:gd name="T6" fmla="*/ 13 w 13"/>
                <a:gd name="T7" fmla="*/ 10 h 10"/>
                <a:gd name="T8" fmla="*/ 5 w 13"/>
                <a:gd name="T9" fmla="*/ 10 h 10"/>
                <a:gd name="T10" fmla="*/ 0 w 13"/>
                <a:gd name="T11" fmla="*/ 8 h 10"/>
                <a:gd name="T12" fmla="*/ 0 w 13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0">
                  <a:moveTo>
                    <a:pt x="0" y="0"/>
                  </a:moveTo>
                  <a:lnTo>
                    <a:pt x="8" y="0"/>
                  </a:lnTo>
                  <a:lnTo>
                    <a:pt x="13" y="3"/>
                  </a:lnTo>
                  <a:lnTo>
                    <a:pt x="13" y="10"/>
                  </a:lnTo>
                  <a:lnTo>
                    <a:pt x="5" y="10"/>
                  </a:lnTo>
                  <a:lnTo>
                    <a:pt x="0" y="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34" name="Freeform 324"/>
            <p:cNvSpPr>
              <a:spLocks/>
            </p:cNvSpPr>
            <p:nvPr/>
          </p:nvSpPr>
          <p:spPr bwMode="auto">
            <a:xfrm>
              <a:off x="5308925" y="2466970"/>
              <a:ext cx="18776" cy="17331"/>
            </a:xfrm>
            <a:custGeom>
              <a:avLst/>
              <a:gdLst>
                <a:gd name="T0" fmla="*/ 0 w 13"/>
                <a:gd name="T1" fmla="*/ 0 h 12"/>
                <a:gd name="T2" fmla="*/ 7 w 13"/>
                <a:gd name="T3" fmla="*/ 0 h 12"/>
                <a:gd name="T4" fmla="*/ 13 w 13"/>
                <a:gd name="T5" fmla="*/ 2 h 12"/>
                <a:gd name="T6" fmla="*/ 13 w 13"/>
                <a:gd name="T7" fmla="*/ 12 h 12"/>
                <a:gd name="T8" fmla="*/ 5 w 13"/>
                <a:gd name="T9" fmla="*/ 12 h 12"/>
                <a:gd name="T10" fmla="*/ 0 w 13"/>
                <a:gd name="T11" fmla="*/ 8 h 12"/>
                <a:gd name="T12" fmla="*/ 0 w 13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2">
                  <a:moveTo>
                    <a:pt x="0" y="0"/>
                  </a:moveTo>
                  <a:lnTo>
                    <a:pt x="7" y="0"/>
                  </a:lnTo>
                  <a:lnTo>
                    <a:pt x="13" y="2"/>
                  </a:lnTo>
                  <a:lnTo>
                    <a:pt x="13" y="12"/>
                  </a:lnTo>
                  <a:lnTo>
                    <a:pt x="5" y="12"/>
                  </a:lnTo>
                  <a:lnTo>
                    <a:pt x="0" y="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35" name="Freeform 325"/>
            <p:cNvSpPr>
              <a:spLocks/>
            </p:cNvSpPr>
            <p:nvPr/>
          </p:nvSpPr>
          <p:spPr bwMode="auto">
            <a:xfrm>
              <a:off x="5340699" y="2484301"/>
              <a:ext cx="18776" cy="15888"/>
            </a:xfrm>
            <a:custGeom>
              <a:avLst/>
              <a:gdLst>
                <a:gd name="T0" fmla="*/ 0 w 13"/>
                <a:gd name="T1" fmla="*/ 0 h 11"/>
                <a:gd name="T2" fmla="*/ 8 w 13"/>
                <a:gd name="T3" fmla="*/ 0 h 11"/>
                <a:gd name="T4" fmla="*/ 13 w 13"/>
                <a:gd name="T5" fmla="*/ 3 h 11"/>
                <a:gd name="T6" fmla="*/ 13 w 13"/>
                <a:gd name="T7" fmla="*/ 11 h 11"/>
                <a:gd name="T8" fmla="*/ 5 w 13"/>
                <a:gd name="T9" fmla="*/ 11 h 11"/>
                <a:gd name="T10" fmla="*/ 0 w 13"/>
                <a:gd name="T11" fmla="*/ 8 h 11"/>
                <a:gd name="T12" fmla="*/ 0 w 13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1">
                  <a:moveTo>
                    <a:pt x="0" y="0"/>
                  </a:moveTo>
                  <a:lnTo>
                    <a:pt x="8" y="0"/>
                  </a:lnTo>
                  <a:lnTo>
                    <a:pt x="13" y="3"/>
                  </a:lnTo>
                  <a:lnTo>
                    <a:pt x="13" y="11"/>
                  </a:lnTo>
                  <a:lnTo>
                    <a:pt x="5" y="11"/>
                  </a:lnTo>
                  <a:lnTo>
                    <a:pt x="0" y="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36" name="Freeform 326"/>
            <p:cNvSpPr>
              <a:spLocks/>
            </p:cNvSpPr>
            <p:nvPr/>
          </p:nvSpPr>
          <p:spPr bwMode="auto">
            <a:xfrm>
              <a:off x="5372473" y="2500189"/>
              <a:ext cx="17331" cy="15888"/>
            </a:xfrm>
            <a:custGeom>
              <a:avLst/>
              <a:gdLst>
                <a:gd name="T0" fmla="*/ 0 w 12"/>
                <a:gd name="T1" fmla="*/ 0 h 11"/>
                <a:gd name="T2" fmla="*/ 8 w 12"/>
                <a:gd name="T3" fmla="*/ 0 h 11"/>
                <a:gd name="T4" fmla="*/ 12 w 12"/>
                <a:gd name="T5" fmla="*/ 4 h 11"/>
                <a:gd name="T6" fmla="*/ 12 w 12"/>
                <a:gd name="T7" fmla="*/ 11 h 11"/>
                <a:gd name="T8" fmla="*/ 4 w 12"/>
                <a:gd name="T9" fmla="*/ 11 h 11"/>
                <a:gd name="T10" fmla="*/ 0 w 12"/>
                <a:gd name="T11" fmla="*/ 8 h 11"/>
                <a:gd name="T12" fmla="*/ 0 w 12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1">
                  <a:moveTo>
                    <a:pt x="0" y="0"/>
                  </a:moveTo>
                  <a:lnTo>
                    <a:pt x="8" y="0"/>
                  </a:lnTo>
                  <a:lnTo>
                    <a:pt x="12" y="4"/>
                  </a:lnTo>
                  <a:lnTo>
                    <a:pt x="12" y="11"/>
                  </a:lnTo>
                  <a:lnTo>
                    <a:pt x="4" y="11"/>
                  </a:lnTo>
                  <a:lnTo>
                    <a:pt x="0" y="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37" name="Freeform 327"/>
            <p:cNvSpPr>
              <a:spLocks/>
            </p:cNvSpPr>
            <p:nvPr/>
          </p:nvSpPr>
          <p:spPr bwMode="auto">
            <a:xfrm>
              <a:off x="5401359" y="2520409"/>
              <a:ext cx="18776" cy="15888"/>
            </a:xfrm>
            <a:custGeom>
              <a:avLst/>
              <a:gdLst>
                <a:gd name="T0" fmla="*/ 0 w 13"/>
                <a:gd name="T1" fmla="*/ 0 h 11"/>
                <a:gd name="T2" fmla="*/ 7 w 13"/>
                <a:gd name="T3" fmla="*/ 0 h 11"/>
                <a:gd name="T4" fmla="*/ 13 w 13"/>
                <a:gd name="T5" fmla="*/ 3 h 11"/>
                <a:gd name="T6" fmla="*/ 13 w 13"/>
                <a:gd name="T7" fmla="*/ 11 h 11"/>
                <a:gd name="T8" fmla="*/ 5 w 13"/>
                <a:gd name="T9" fmla="*/ 11 h 11"/>
                <a:gd name="T10" fmla="*/ 0 w 13"/>
                <a:gd name="T11" fmla="*/ 6 h 11"/>
                <a:gd name="T12" fmla="*/ 0 w 13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1">
                  <a:moveTo>
                    <a:pt x="0" y="0"/>
                  </a:moveTo>
                  <a:lnTo>
                    <a:pt x="7" y="0"/>
                  </a:lnTo>
                  <a:lnTo>
                    <a:pt x="13" y="3"/>
                  </a:lnTo>
                  <a:lnTo>
                    <a:pt x="13" y="11"/>
                  </a:lnTo>
                  <a:lnTo>
                    <a:pt x="5" y="11"/>
                  </a:lnTo>
                  <a:lnTo>
                    <a:pt x="0" y="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38" name="Freeform 328"/>
            <p:cNvSpPr>
              <a:spLocks/>
            </p:cNvSpPr>
            <p:nvPr/>
          </p:nvSpPr>
          <p:spPr bwMode="auto">
            <a:xfrm>
              <a:off x="5433133" y="2537740"/>
              <a:ext cx="15888" cy="14443"/>
            </a:xfrm>
            <a:custGeom>
              <a:avLst/>
              <a:gdLst>
                <a:gd name="T0" fmla="*/ 0 w 11"/>
                <a:gd name="T1" fmla="*/ 0 h 10"/>
                <a:gd name="T2" fmla="*/ 7 w 11"/>
                <a:gd name="T3" fmla="*/ 0 h 10"/>
                <a:gd name="T4" fmla="*/ 11 w 11"/>
                <a:gd name="T5" fmla="*/ 2 h 10"/>
                <a:gd name="T6" fmla="*/ 11 w 11"/>
                <a:gd name="T7" fmla="*/ 10 h 10"/>
                <a:gd name="T8" fmla="*/ 3 w 11"/>
                <a:gd name="T9" fmla="*/ 10 h 10"/>
                <a:gd name="T10" fmla="*/ 0 w 11"/>
                <a:gd name="T11" fmla="*/ 8 h 10"/>
                <a:gd name="T12" fmla="*/ 0 w 11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10">
                  <a:moveTo>
                    <a:pt x="0" y="0"/>
                  </a:moveTo>
                  <a:lnTo>
                    <a:pt x="7" y="0"/>
                  </a:lnTo>
                  <a:lnTo>
                    <a:pt x="11" y="2"/>
                  </a:lnTo>
                  <a:lnTo>
                    <a:pt x="11" y="10"/>
                  </a:lnTo>
                  <a:lnTo>
                    <a:pt x="3" y="10"/>
                  </a:lnTo>
                  <a:lnTo>
                    <a:pt x="0" y="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39" name="Line 329"/>
            <p:cNvSpPr>
              <a:spLocks noChangeShapeType="1"/>
            </p:cNvSpPr>
            <p:nvPr/>
          </p:nvSpPr>
          <p:spPr bwMode="auto">
            <a:xfrm>
              <a:off x="4344142" y="2014909"/>
              <a:ext cx="0" cy="11554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40" name="Line 330"/>
            <p:cNvSpPr>
              <a:spLocks noChangeShapeType="1"/>
            </p:cNvSpPr>
            <p:nvPr/>
          </p:nvSpPr>
          <p:spPr bwMode="auto">
            <a:xfrm>
              <a:off x="4325366" y="2017797"/>
              <a:ext cx="3466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41" name="Line 331"/>
            <p:cNvSpPr>
              <a:spLocks noChangeShapeType="1"/>
            </p:cNvSpPr>
            <p:nvPr/>
          </p:nvSpPr>
          <p:spPr bwMode="auto">
            <a:xfrm>
              <a:off x="4344142" y="2129007"/>
              <a:ext cx="0" cy="21519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42" name="Line 332"/>
            <p:cNvSpPr>
              <a:spLocks noChangeShapeType="1"/>
            </p:cNvSpPr>
            <p:nvPr/>
          </p:nvSpPr>
          <p:spPr bwMode="auto">
            <a:xfrm>
              <a:off x="4325366" y="2344206"/>
              <a:ext cx="3466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43" name="Line 333"/>
            <p:cNvSpPr>
              <a:spLocks noChangeShapeType="1"/>
            </p:cNvSpPr>
            <p:nvPr/>
          </p:nvSpPr>
          <p:spPr bwMode="auto">
            <a:xfrm>
              <a:off x="4622889" y="2188223"/>
              <a:ext cx="0" cy="4477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44" name="Line 334"/>
            <p:cNvSpPr>
              <a:spLocks noChangeShapeType="1"/>
            </p:cNvSpPr>
            <p:nvPr/>
          </p:nvSpPr>
          <p:spPr bwMode="auto">
            <a:xfrm>
              <a:off x="4607002" y="2188223"/>
              <a:ext cx="31774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45" name="Line 335"/>
            <p:cNvSpPr>
              <a:spLocks noChangeShapeType="1"/>
            </p:cNvSpPr>
            <p:nvPr/>
          </p:nvSpPr>
          <p:spPr bwMode="auto">
            <a:xfrm>
              <a:off x="4622889" y="2231552"/>
              <a:ext cx="0" cy="5632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46" name="Line 336"/>
            <p:cNvSpPr>
              <a:spLocks noChangeShapeType="1"/>
            </p:cNvSpPr>
            <p:nvPr/>
          </p:nvSpPr>
          <p:spPr bwMode="auto">
            <a:xfrm>
              <a:off x="4607002" y="2286435"/>
              <a:ext cx="31774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47" name="Line 337"/>
            <p:cNvSpPr>
              <a:spLocks noChangeShapeType="1"/>
            </p:cNvSpPr>
            <p:nvPr/>
          </p:nvSpPr>
          <p:spPr bwMode="auto">
            <a:xfrm>
              <a:off x="4848198" y="2237329"/>
              <a:ext cx="0" cy="5055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48" name="Line 338"/>
            <p:cNvSpPr>
              <a:spLocks noChangeShapeType="1"/>
            </p:cNvSpPr>
            <p:nvPr/>
          </p:nvSpPr>
          <p:spPr bwMode="auto">
            <a:xfrm>
              <a:off x="4833755" y="2240217"/>
              <a:ext cx="3033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49" name="Line 339"/>
            <p:cNvSpPr>
              <a:spLocks noChangeShapeType="1"/>
            </p:cNvSpPr>
            <p:nvPr/>
          </p:nvSpPr>
          <p:spPr bwMode="auto">
            <a:xfrm>
              <a:off x="4848198" y="2287878"/>
              <a:ext cx="0" cy="59216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50" name="Line 340"/>
            <p:cNvSpPr>
              <a:spLocks noChangeShapeType="1"/>
            </p:cNvSpPr>
            <p:nvPr/>
          </p:nvSpPr>
          <p:spPr bwMode="auto">
            <a:xfrm>
              <a:off x="4833755" y="2345650"/>
              <a:ext cx="3033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51" name="Line 341"/>
            <p:cNvSpPr>
              <a:spLocks noChangeShapeType="1"/>
            </p:cNvSpPr>
            <p:nvPr/>
          </p:nvSpPr>
          <p:spPr bwMode="auto">
            <a:xfrm>
              <a:off x="5087949" y="2335540"/>
              <a:ext cx="0" cy="5632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52" name="Line 342"/>
            <p:cNvSpPr>
              <a:spLocks noChangeShapeType="1"/>
            </p:cNvSpPr>
            <p:nvPr/>
          </p:nvSpPr>
          <p:spPr bwMode="auto">
            <a:xfrm>
              <a:off x="5072062" y="2335540"/>
              <a:ext cx="3321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53" name="Line 343"/>
            <p:cNvSpPr>
              <a:spLocks noChangeShapeType="1"/>
            </p:cNvSpPr>
            <p:nvPr/>
          </p:nvSpPr>
          <p:spPr bwMode="auto">
            <a:xfrm>
              <a:off x="5087949" y="2388978"/>
              <a:ext cx="0" cy="7365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54" name="Line 344"/>
            <p:cNvSpPr>
              <a:spLocks noChangeShapeType="1"/>
            </p:cNvSpPr>
            <p:nvPr/>
          </p:nvSpPr>
          <p:spPr bwMode="auto">
            <a:xfrm>
              <a:off x="5072062" y="2462637"/>
              <a:ext cx="3321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55" name="Freeform 345"/>
            <p:cNvSpPr>
              <a:spLocks/>
            </p:cNvSpPr>
            <p:nvPr/>
          </p:nvSpPr>
          <p:spPr bwMode="auto">
            <a:xfrm>
              <a:off x="4529010" y="3719166"/>
              <a:ext cx="95323" cy="714922"/>
            </a:xfrm>
            <a:custGeom>
              <a:avLst/>
              <a:gdLst>
                <a:gd name="T0" fmla="*/ 63 w 66"/>
                <a:gd name="T1" fmla="*/ 0 h 495"/>
                <a:gd name="T2" fmla="*/ 66 w 66"/>
                <a:gd name="T3" fmla="*/ 0 h 495"/>
                <a:gd name="T4" fmla="*/ 66 w 66"/>
                <a:gd name="T5" fmla="*/ 4 h 495"/>
                <a:gd name="T6" fmla="*/ 2 w 66"/>
                <a:gd name="T7" fmla="*/ 495 h 495"/>
                <a:gd name="T8" fmla="*/ 0 w 66"/>
                <a:gd name="T9" fmla="*/ 495 h 495"/>
                <a:gd name="T10" fmla="*/ 0 w 66"/>
                <a:gd name="T11" fmla="*/ 492 h 495"/>
                <a:gd name="T12" fmla="*/ 63 w 66"/>
                <a:gd name="T13" fmla="*/ 0 h 4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6" h="495">
                  <a:moveTo>
                    <a:pt x="63" y="0"/>
                  </a:moveTo>
                  <a:lnTo>
                    <a:pt x="66" y="0"/>
                  </a:lnTo>
                  <a:lnTo>
                    <a:pt x="66" y="4"/>
                  </a:lnTo>
                  <a:lnTo>
                    <a:pt x="2" y="495"/>
                  </a:lnTo>
                  <a:lnTo>
                    <a:pt x="0" y="495"/>
                  </a:lnTo>
                  <a:lnTo>
                    <a:pt x="0" y="492"/>
                  </a:lnTo>
                  <a:lnTo>
                    <a:pt x="6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56" name="Freeform 346"/>
            <p:cNvSpPr>
              <a:spLocks/>
            </p:cNvSpPr>
            <p:nvPr/>
          </p:nvSpPr>
          <p:spPr bwMode="auto">
            <a:xfrm>
              <a:off x="4620001" y="2984024"/>
              <a:ext cx="125653" cy="740919"/>
            </a:xfrm>
            <a:custGeom>
              <a:avLst/>
              <a:gdLst>
                <a:gd name="T0" fmla="*/ 85 w 87"/>
                <a:gd name="T1" fmla="*/ 0 h 513"/>
                <a:gd name="T2" fmla="*/ 87 w 87"/>
                <a:gd name="T3" fmla="*/ 0 h 513"/>
                <a:gd name="T4" fmla="*/ 87 w 87"/>
                <a:gd name="T5" fmla="*/ 3 h 513"/>
                <a:gd name="T6" fmla="*/ 3 w 87"/>
                <a:gd name="T7" fmla="*/ 513 h 513"/>
                <a:gd name="T8" fmla="*/ 0 w 87"/>
                <a:gd name="T9" fmla="*/ 513 h 513"/>
                <a:gd name="T10" fmla="*/ 0 w 87"/>
                <a:gd name="T11" fmla="*/ 509 h 513"/>
                <a:gd name="T12" fmla="*/ 85 w 87"/>
                <a:gd name="T13" fmla="*/ 0 h 5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7" h="513">
                  <a:moveTo>
                    <a:pt x="85" y="0"/>
                  </a:moveTo>
                  <a:lnTo>
                    <a:pt x="87" y="0"/>
                  </a:lnTo>
                  <a:lnTo>
                    <a:pt x="87" y="3"/>
                  </a:lnTo>
                  <a:lnTo>
                    <a:pt x="3" y="513"/>
                  </a:lnTo>
                  <a:lnTo>
                    <a:pt x="0" y="513"/>
                  </a:lnTo>
                  <a:lnTo>
                    <a:pt x="0" y="509"/>
                  </a:lnTo>
                  <a:lnTo>
                    <a:pt x="8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57" name="Freeform 347"/>
            <p:cNvSpPr>
              <a:spLocks/>
            </p:cNvSpPr>
            <p:nvPr/>
          </p:nvSpPr>
          <p:spPr bwMode="auto">
            <a:xfrm>
              <a:off x="4742765" y="2477080"/>
              <a:ext cx="106877" cy="511277"/>
            </a:xfrm>
            <a:custGeom>
              <a:avLst/>
              <a:gdLst>
                <a:gd name="T0" fmla="*/ 71 w 74"/>
                <a:gd name="T1" fmla="*/ 0 h 354"/>
                <a:gd name="T2" fmla="*/ 74 w 74"/>
                <a:gd name="T3" fmla="*/ 0 h 354"/>
                <a:gd name="T4" fmla="*/ 74 w 74"/>
                <a:gd name="T5" fmla="*/ 2 h 354"/>
                <a:gd name="T6" fmla="*/ 2 w 74"/>
                <a:gd name="T7" fmla="*/ 354 h 354"/>
                <a:gd name="T8" fmla="*/ 0 w 74"/>
                <a:gd name="T9" fmla="*/ 354 h 354"/>
                <a:gd name="T10" fmla="*/ 0 w 74"/>
                <a:gd name="T11" fmla="*/ 351 h 354"/>
                <a:gd name="T12" fmla="*/ 71 w 74"/>
                <a:gd name="T13" fmla="*/ 0 h 3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4" h="354">
                  <a:moveTo>
                    <a:pt x="71" y="0"/>
                  </a:moveTo>
                  <a:lnTo>
                    <a:pt x="74" y="0"/>
                  </a:lnTo>
                  <a:lnTo>
                    <a:pt x="74" y="2"/>
                  </a:lnTo>
                  <a:lnTo>
                    <a:pt x="2" y="354"/>
                  </a:lnTo>
                  <a:lnTo>
                    <a:pt x="0" y="354"/>
                  </a:lnTo>
                  <a:lnTo>
                    <a:pt x="0" y="351"/>
                  </a:lnTo>
                  <a:lnTo>
                    <a:pt x="7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58" name="Freeform 348"/>
            <p:cNvSpPr>
              <a:spLocks/>
            </p:cNvSpPr>
            <p:nvPr/>
          </p:nvSpPr>
          <p:spPr bwMode="auto">
            <a:xfrm>
              <a:off x="4845309" y="2108787"/>
              <a:ext cx="95323" cy="371182"/>
            </a:xfrm>
            <a:custGeom>
              <a:avLst/>
              <a:gdLst>
                <a:gd name="T0" fmla="*/ 63 w 66"/>
                <a:gd name="T1" fmla="*/ 0 h 257"/>
                <a:gd name="T2" fmla="*/ 66 w 66"/>
                <a:gd name="T3" fmla="*/ 0 h 257"/>
                <a:gd name="T4" fmla="*/ 66 w 66"/>
                <a:gd name="T5" fmla="*/ 3 h 257"/>
                <a:gd name="T6" fmla="*/ 3 w 66"/>
                <a:gd name="T7" fmla="*/ 257 h 257"/>
                <a:gd name="T8" fmla="*/ 0 w 66"/>
                <a:gd name="T9" fmla="*/ 257 h 257"/>
                <a:gd name="T10" fmla="*/ 0 w 66"/>
                <a:gd name="T11" fmla="*/ 255 h 257"/>
                <a:gd name="T12" fmla="*/ 63 w 66"/>
                <a:gd name="T13" fmla="*/ 0 h 2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6" h="257">
                  <a:moveTo>
                    <a:pt x="63" y="0"/>
                  </a:moveTo>
                  <a:lnTo>
                    <a:pt x="66" y="0"/>
                  </a:lnTo>
                  <a:lnTo>
                    <a:pt x="66" y="3"/>
                  </a:lnTo>
                  <a:lnTo>
                    <a:pt x="3" y="257"/>
                  </a:lnTo>
                  <a:lnTo>
                    <a:pt x="0" y="257"/>
                  </a:lnTo>
                  <a:lnTo>
                    <a:pt x="0" y="255"/>
                  </a:lnTo>
                  <a:lnTo>
                    <a:pt x="6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59" name="Freeform 349"/>
            <p:cNvSpPr>
              <a:spLocks/>
            </p:cNvSpPr>
            <p:nvPr/>
          </p:nvSpPr>
          <p:spPr bwMode="auto">
            <a:xfrm>
              <a:off x="4936299" y="1832929"/>
              <a:ext cx="80880" cy="280192"/>
            </a:xfrm>
            <a:custGeom>
              <a:avLst/>
              <a:gdLst>
                <a:gd name="T0" fmla="*/ 54 w 56"/>
                <a:gd name="T1" fmla="*/ 0 h 194"/>
                <a:gd name="T2" fmla="*/ 56 w 56"/>
                <a:gd name="T3" fmla="*/ 0 h 194"/>
                <a:gd name="T4" fmla="*/ 56 w 56"/>
                <a:gd name="T5" fmla="*/ 3 h 194"/>
                <a:gd name="T6" fmla="*/ 3 w 56"/>
                <a:gd name="T7" fmla="*/ 194 h 194"/>
                <a:gd name="T8" fmla="*/ 0 w 56"/>
                <a:gd name="T9" fmla="*/ 194 h 194"/>
                <a:gd name="T10" fmla="*/ 0 w 56"/>
                <a:gd name="T11" fmla="*/ 191 h 194"/>
                <a:gd name="T12" fmla="*/ 54 w 56"/>
                <a:gd name="T13" fmla="*/ 0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6" h="194">
                  <a:moveTo>
                    <a:pt x="54" y="0"/>
                  </a:moveTo>
                  <a:lnTo>
                    <a:pt x="56" y="0"/>
                  </a:lnTo>
                  <a:lnTo>
                    <a:pt x="56" y="3"/>
                  </a:lnTo>
                  <a:lnTo>
                    <a:pt x="3" y="194"/>
                  </a:lnTo>
                  <a:lnTo>
                    <a:pt x="0" y="194"/>
                  </a:lnTo>
                  <a:lnTo>
                    <a:pt x="0" y="191"/>
                  </a:lnTo>
                  <a:lnTo>
                    <a:pt x="5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60" name="Freeform 350"/>
            <p:cNvSpPr>
              <a:spLocks/>
            </p:cNvSpPr>
            <p:nvPr/>
          </p:nvSpPr>
          <p:spPr bwMode="auto">
            <a:xfrm>
              <a:off x="5014290" y="1620618"/>
              <a:ext cx="76548" cy="216643"/>
            </a:xfrm>
            <a:custGeom>
              <a:avLst/>
              <a:gdLst>
                <a:gd name="T0" fmla="*/ 50 w 53"/>
                <a:gd name="T1" fmla="*/ 0 h 150"/>
                <a:gd name="T2" fmla="*/ 53 w 53"/>
                <a:gd name="T3" fmla="*/ 0 h 150"/>
                <a:gd name="T4" fmla="*/ 53 w 53"/>
                <a:gd name="T5" fmla="*/ 2 h 150"/>
                <a:gd name="T6" fmla="*/ 2 w 53"/>
                <a:gd name="T7" fmla="*/ 150 h 150"/>
                <a:gd name="T8" fmla="*/ 0 w 53"/>
                <a:gd name="T9" fmla="*/ 150 h 150"/>
                <a:gd name="T10" fmla="*/ 0 w 53"/>
                <a:gd name="T11" fmla="*/ 147 h 150"/>
                <a:gd name="T12" fmla="*/ 50 w 53"/>
                <a:gd name="T13" fmla="*/ 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3" h="150">
                  <a:moveTo>
                    <a:pt x="50" y="0"/>
                  </a:moveTo>
                  <a:lnTo>
                    <a:pt x="53" y="0"/>
                  </a:lnTo>
                  <a:lnTo>
                    <a:pt x="53" y="2"/>
                  </a:lnTo>
                  <a:lnTo>
                    <a:pt x="2" y="150"/>
                  </a:lnTo>
                  <a:lnTo>
                    <a:pt x="0" y="150"/>
                  </a:lnTo>
                  <a:lnTo>
                    <a:pt x="0" y="147"/>
                  </a:lnTo>
                  <a:lnTo>
                    <a:pt x="5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61" name="Freeform 351"/>
            <p:cNvSpPr>
              <a:spLocks/>
            </p:cNvSpPr>
            <p:nvPr/>
          </p:nvSpPr>
          <p:spPr bwMode="auto">
            <a:xfrm>
              <a:off x="5086505" y="1453081"/>
              <a:ext cx="67882" cy="170426"/>
            </a:xfrm>
            <a:custGeom>
              <a:avLst/>
              <a:gdLst>
                <a:gd name="T0" fmla="*/ 44 w 47"/>
                <a:gd name="T1" fmla="*/ 0 h 118"/>
                <a:gd name="T2" fmla="*/ 47 w 47"/>
                <a:gd name="T3" fmla="*/ 0 h 118"/>
                <a:gd name="T4" fmla="*/ 47 w 47"/>
                <a:gd name="T5" fmla="*/ 3 h 118"/>
                <a:gd name="T6" fmla="*/ 3 w 47"/>
                <a:gd name="T7" fmla="*/ 118 h 118"/>
                <a:gd name="T8" fmla="*/ 0 w 47"/>
                <a:gd name="T9" fmla="*/ 118 h 118"/>
                <a:gd name="T10" fmla="*/ 0 w 47"/>
                <a:gd name="T11" fmla="*/ 116 h 118"/>
                <a:gd name="T12" fmla="*/ 44 w 47"/>
                <a:gd name="T13" fmla="*/ 0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7" h="118">
                  <a:moveTo>
                    <a:pt x="44" y="0"/>
                  </a:moveTo>
                  <a:lnTo>
                    <a:pt x="47" y="0"/>
                  </a:lnTo>
                  <a:lnTo>
                    <a:pt x="47" y="3"/>
                  </a:lnTo>
                  <a:lnTo>
                    <a:pt x="3" y="118"/>
                  </a:lnTo>
                  <a:lnTo>
                    <a:pt x="0" y="118"/>
                  </a:lnTo>
                  <a:lnTo>
                    <a:pt x="0" y="116"/>
                  </a:lnTo>
                  <a:lnTo>
                    <a:pt x="4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62" name="Freeform 352"/>
            <p:cNvSpPr>
              <a:spLocks/>
            </p:cNvSpPr>
            <p:nvPr/>
          </p:nvSpPr>
          <p:spPr bwMode="auto">
            <a:xfrm>
              <a:off x="5150053" y="1320207"/>
              <a:ext cx="62105" cy="137208"/>
            </a:xfrm>
            <a:custGeom>
              <a:avLst/>
              <a:gdLst>
                <a:gd name="T0" fmla="*/ 41 w 43"/>
                <a:gd name="T1" fmla="*/ 0 h 95"/>
                <a:gd name="T2" fmla="*/ 43 w 43"/>
                <a:gd name="T3" fmla="*/ 0 h 95"/>
                <a:gd name="T4" fmla="*/ 43 w 43"/>
                <a:gd name="T5" fmla="*/ 2 h 95"/>
                <a:gd name="T6" fmla="*/ 3 w 43"/>
                <a:gd name="T7" fmla="*/ 95 h 95"/>
                <a:gd name="T8" fmla="*/ 0 w 43"/>
                <a:gd name="T9" fmla="*/ 95 h 95"/>
                <a:gd name="T10" fmla="*/ 0 w 43"/>
                <a:gd name="T11" fmla="*/ 92 h 95"/>
                <a:gd name="T12" fmla="*/ 41 w 43"/>
                <a:gd name="T13" fmla="*/ 0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3" h="95">
                  <a:moveTo>
                    <a:pt x="41" y="0"/>
                  </a:moveTo>
                  <a:lnTo>
                    <a:pt x="43" y="0"/>
                  </a:lnTo>
                  <a:lnTo>
                    <a:pt x="43" y="2"/>
                  </a:lnTo>
                  <a:lnTo>
                    <a:pt x="3" y="95"/>
                  </a:lnTo>
                  <a:lnTo>
                    <a:pt x="0" y="95"/>
                  </a:lnTo>
                  <a:lnTo>
                    <a:pt x="0" y="92"/>
                  </a:lnTo>
                  <a:lnTo>
                    <a:pt x="4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63" name="Freeform 353"/>
            <p:cNvSpPr>
              <a:spLocks/>
            </p:cNvSpPr>
            <p:nvPr/>
          </p:nvSpPr>
          <p:spPr bwMode="auto">
            <a:xfrm>
              <a:off x="5209269" y="1213330"/>
              <a:ext cx="57771" cy="109766"/>
            </a:xfrm>
            <a:custGeom>
              <a:avLst/>
              <a:gdLst>
                <a:gd name="T0" fmla="*/ 37 w 40"/>
                <a:gd name="T1" fmla="*/ 0 h 76"/>
                <a:gd name="T2" fmla="*/ 40 w 40"/>
                <a:gd name="T3" fmla="*/ 0 h 76"/>
                <a:gd name="T4" fmla="*/ 40 w 40"/>
                <a:gd name="T5" fmla="*/ 2 h 76"/>
                <a:gd name="T6" fmla="*/ 2 w 40"/>
                <a:gd name="T7" fmla="*/ 76 h 76"/>
                <a:gd name="T8" fmla="*/ 0 w 40"/>
                <a:gd name="T9" fmla="*/ 76 h 76"/>
                <a:gd name="T10" fmla="*/ 0 w 40"/>
                <a:gd name="T11" fmla="*/ 74 h 76"/>
                <a:gd name="T12" fmla="*/ 37 w 40"/>
                <a:gd name="T13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0" h="76">
                  <a:moveTo>
                    <a:pt x="37" y="0"/>
                  </a:moveTo>
                  <a:lnTo>
                    <a:pt x="40" y="0"/>
                  </a:lnTo>
                  <a:lnTo>
                    <a:pt x="40" y="2"/>
                  </a:lnTo>
                  <a:lnTo>
                    <a:pt x="2" y="76"/>
                  </a:lnTo>
                  <a:lnTo>
                    <a:pt x="0" y="76"/>
                  </a:lnTo>
                  <a:lnTo>
                    <a:pt x="0" y="74"/>
                  </a:lnTo>
                  <a:lnTo>
                    <a:pt x="37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64" name="Freeform 354"/>
            <p:cNvSpPr>
              <a:spLocks/>
            </p:cNvSpPr>
            <p:nvPr/>
          </p:nvSpPr>
          <p:spPr bwMode="auto">
            <a:xfrm>
              <a:off x="5262707" y="1123784"/>
              <a:ext cx="53439" cy="92434"/>
            </a:xfrm>
            <a:custGeom>
              <a:avLst/>
              <a:gdLst>
                <a:gd name="T0" fmla="*/ 35 w 37"/>
                <a:gd name="T1" fmla="*/ 0 h 64"/>
                <a:gd name="T2" fmla="*/ 37 w 37"/>
                <a:gd name="T3" fmla="*/ 0 h 64"/>
                <a:gd name="T4" fmla="*/ 37 w 37"/>
                <a:gd name="T5" fmla="*/ 2 h 64"/>
                <a:gd name="T6" fmla="*/ 3 w 37"/>
                <a:gd name="T7" fmla="*/ 64 h 64"/>
                <a:gd name="T8" fmla="*/ 0 w 37"/>
                <a:gd name="T9" fmla="*/ 64 h 64"/>
                <a:gd name="T10" fmla="*/ 0 w 37"/>
                <a:gd name="T11" fmla="*/ 62 h 64"/>
                <a:gd name="T12" fmla="*/ 35 w 37"/>
                <a:gd name="T13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7" h="64">
                  <a:moveTo>
                    <a:pt x="35" y="0"/>
                  </a:moveTo>
                  <a:lnTo>
                    <a:pt x="37" y="0"/>
                  </a:lnTo>
                  <a:lnTo>
                    <a:pt x="37" y="2"/>
                  </a:lnTo>
                  <a:lnTo>
                    <a:pt x="3" y="64"/>
                  </a:lnTo>
                  <a:lnTo>
                    <a:pt x="0" y="64"/>
                  </a:lnTo>
                  <a:lnTo>
                    <a:pt x="0" y="62"/>
                  </a:lnTo>
                  <a:lnTo>
                    <a:pt x="3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65" name="Freeform 355"/>
            <p:cNvSpPr>
              <a:spLocks/>
            </p:cNvSpPr>
            <p:nvPr/>
          </p:nvSpPr>
          <p:spPr bwMode="auto">
            <a:xfrm>
              <a:off x="5313258" y="1051569"/>
              <a:ext cx="49106" cy="75103"/>
            </a:xfrm>
            <a:custGeom>
              <a:avLst/>
              <a:gdLst>
                <a:gd name="T0" fmla="*/ 32 w 34"/>
                <a:gd name="T1" fmla="*/ 0 h 52"/>
                <a:gd name="T2" fmla="*/ 34 w 34"/>
                <a:gd name="T3" fmla="*/ 0 h 52"/>
                <a:gd name="T4" fmla="*/ 34 w 34"/>
                <a:gd name="T5" fmla="*/ 2 h 52"/>
                <a:gd name="T6" fmla="*/ 2 w 34"/>
                <a:gd name="T7" fmla="*/ 52 h 52"/>
                <a:gd name="T8" fmla="*/ 0 w 34"/>
                <a:gd name="T9" fmla="*/ 52 h 52"/>
                <a:gd name="T10" fmla="*/ 0 w 34"/>
                <a:gd name="T11" fmla="*/ 50 h 52"/>
                <a:gd name="T12" fmla="*/ 32 w 34"/>
                <a:gd name="T13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" h="52">
                  <a:moveTo>
                    <a:pt x="32" y="0"/>
                  </a:moveTo>
                  <a:lnTo>
                    <a:pt x="34" y="0"/>
                  </a:lnTo>
                  <a:lnTo>
                    <a:pt x="34" y="2"/>
                  </a:lnTo>
                  <a:lnTo>
                    <a:pt x="2" y="52"/>
                  </a:lnTo>
                  <a:lnTo>
                    <a:pt x="0" y="52"/>
                  </a:lnTo>
                  <a:lnTo>
                    <a:pt x="0" y="50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66" name="Freeform 356"/>
            <p:cNvSpPr>
              <a:spLocks/>
            </p:cNvSpPr>
            <p:nvPr/>
          </p:nvSpPr>
          <p:spPr bwMode="auto">
            <a:xfrm>
              <a:off x="5359475" y="1005352"/>
              <a:ext cx="31774" cy="49106"/>
            </a:xfrm>
            <a:custGeom>
              <a:avLst/>
              <a:gdLst>
                <a:gd name="T0" fmla="*/ 20 w 22"/>
                <a:gd name="T1" fmla="*/ 0 h 34"/>
                <a:gd name="T2" fmla="*/ 22 w 22"/>
                <a:gd name="T3" fmla="*/ 0 h 34"/>
                <a:gd name="T4" fmla="*/ 22 w 22"/>
                <a:gd name="T5" fmla="*/ 2 h 34"/>
                <a:gd name="T6" fmla="*/ 2 w 22"/>
                <a:gd name="T7" fmla="*/ 34 h 34"/>
                <a:gd name="T8" fmla="*/ 0 w 22"/>
                <a:gd name="T9" fmla="*/ 34 h 34"/>
                <a:gd name="T10" fmla="*/ 0 w 22"/>
                <a:gd name="T11" fmla="*/ 32 h 34"/>
                <a:gd name="T12" fmla="*/ 20 w 22"/>
                <a:gd name="T13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" h="34">
                  <a:moveTo>
                    <a:pt x="20" y="0"/>
                  </a:moveTo>
                  <a:lnTo>
                    <a:pt x="22" y="0"/>
                  </a:lnTo>
                  <a:lnTo>
                    <a:pt x="22" y="2"/>
                  </a:lnTo>
                  <a:lnTo>
                    <a:pt x="2" y="34"/>
                  </a:lnTo>
                  <a:lnTo>
                    <a:pt x="0" y="34"/>
                  </a:lnTo>
                  <a:lnTo>
                    <a:pt x="0" y="32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67" name="Freeform 357"/>
            <p:cNvSpPr>
              <a:spLocks/>
            </p:cNvSpPr>
            <p:nvPr/>
          </p:nvSpPr>
          <p:spPr bwMode="auto">
            <a:xfrm>
              <a:off x="909630" y="2534852"/>
              <a:ext cx="153094" cy="33219"/>
            </a:xfrm>
            <a:custGeom>
              <a:avLst/>
              <a:gdLst>
                <a:gd name="T0" fmla="*/ 0 w 106"/>
                <a:gd name="T1" fmla="*/ 0 h 23"/>
                <a:gd name="T2" fmla="*/ 2 w 106"/>
                <a:gd name="T3" fmla="*/ 0 h 23"/>
                <a:gd name="T4" fmla="*/ 106 w 106"/>
                <a:gd name="T5" fmla="*/ 20 h 23"/>
                <a:gd name="T6" fmla="*/ 106 w 106"/>
                <a:gd name="T7" fmla="*/ 23 h 23"/>
                <a:gd name="T8" fmla="*/ 103 w 106"/>
                <a:gd name="T9" fmla="*/ 23 h 23"/>
                <a:gd name="T10" fmla="*/ 0 w 106"/>
                <a:gd name="T11" fmla="*/ 2 h 23"/>
                <a:gd name="T12" fmla="*/ 0 w 106"/>
                <a:gd name="T13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6" h="23">
                  <a:moveTo>
                    <a:pt x="0" y="0"/>
                  </a:moveTo>
                  <a:lnTo>
                    <a:pt x="2" y="0"/>
                  </a:lnTo>
                  <a:lnTo>
                    <a:pt x="106" y="20"/>
                  </a:lnTo>
                  <a:lnTo>
                    <a:pt x="106" y="23"/>
                  </a:lnTo>
                  <a:lnTo>
                    <a:pt x="103" y="23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68" name="Freeform 358"/>
            <p:cNvSpPr>
              <a:spLocks/>
            </p:cNvSpPr>
            <p:nvPr/>
          </p:nvSpPr>
          <p:spPr bwMode="auto">
            <a:xfrm>
              <a:off x="1058392" y="2563737"/>
              <a:ext cx="189202" cy="64993"/>
            </a:xfrm>
            <a:custGeom>
              <a:avLst/>
              <a:gdLst>
                <a:gd name="T0" fmla="*/ 0 w 131"/>
                <a:gd name="T1" fmla="*/ 0 h 45"/>
                <a:gd name="T2" fmla="*/ 3 w 131"/>
                <a:gd name="T3" fmla="*/ 0 h 45"/>
                <a:gd name="T4" fmla="*/ 131 w 131"/>
                <a:gd name="T5" fmla="*/ 42 h 45"/>
                <a:gd name="T6" fmla="*/ 131 w 131"/>
                <a:gd name="T7" fmla="*/ 45 h 45"/>
                <a:gd name="T8" fmla="*/ 129 w 131"/>
                <a:gd name="T9" fmla="*/ 45 h 45"/>
                <a:gd name="T10" fmla="*/ 0 w 131"/>
                <a:gd name="T11" fmla="*/ 3 h 45"/>
                <a:gd name="T12" fmla="*/ 0 w 131"/>
                <a:gd name="T13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1" h="45">
                  <a:moveTo>
                    <a:pt x="0" y="0"/>
                  </a:moveTo>
                  <a:lnTo>
                    <a:pt x="3" y="0"/>
                  </a:lnTo>
                  <a:lnTo>
                    <a:pt x="131" y="42"/>
                  </a:lnTo>
                  <a:lnTo>
                    <a:pt x="131" y="45"/>
                  </a:lnTo>
                  <a:lnTo>
                    <a:pt x="129" y="45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69" name="Freeform 359"/>
            <p:cNvSpPr>
              <a:spLocks/>
            </p:cNvSpPr>
            <p:nvPr/>
          </p:nvSpPr>
          <p:spPr bwMode="auto">
            <a:xfrm>
              <a:off x="1244705" y="2624398"/>
              <a:ext cx="132874" cy="60660"/>
            </a:xfrm>
            <a:custGeom>
              <a:avLst/>
              <a:gdLst>
                <a:gd name="T0" fmla="*/ 0 w 92"/>
                <a:gd name="T1" fmla="*/ 0 h 42"/>
                <a:gd name="T2" fmla="*/ 2 w 92"/>
                <a:gd name="T3" fmla="*/ 0 h 42"/>
                <a:gd name="T4" fmla="*/ 92 w 92"/>
                <a:gd name="T5" fmla="*/ 39 h 42"/>
                <a:gd name="T6" fmla="*/ 92 w 92"/>
                <a:gd name="T7" fmla="*/ 42 h 42"/>
                <a:gd name="T8" fmla="*/ 90 w 92"/>
                <a:gd name="T9" fmla="*/ 42 h 42"/>
                <a:gd name="T10" fmla="*/ 0 w 92"/>
                <a:gd name="T11" fmla="*/ 3 h 42"/>
                <a:gd name="T12" fmla="*/ 0 w 92"/>
                <a:gd name="T13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2" h="42">
                  <a:moveTo>
                    <a:pt x="0" y="0"/>
                  </a:moveTo>
                  <a:lnTo>
                    <a:pt x="2" y="0"/>
                  </a:lnTo>
                  <a:lnTo>
                    <a:pt x="92" y="39"/>
                  </a:lnTo>
                  <a:lnTo>
                    <a:pt x="92" y="42"/>
                  </a:lnTo>
                  <a:lnTo>
                    <a:pt x="90" y="42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70" name="Freeform 360"/>
            <p:cNvSpPr>
              <a:spLocks/>
            </p:cNvSpPr>
            <p:nvPr/>
          </p:nvSpPr>
          <p:spPr bwMode="auto">
            <a:xfrm>
              <a:off x="1374690" y="2680724"/>
              <a:ext cx="67882" cy="31774"/>
            </a:xfrm>
            <a:custGeom>
              <a:avLst/>
              <a:gdLst>
                <a:gd name="T0" fmla="*/ 0 w 47"/>
                <a:gd name="T1" fmla="*/ 0 h 22"/>
                <a:gd name="T2" fmla="*/ 2 w 47"/>
                <a:gd name="T3" fmla="*/ 0 h 22"/>
                <a:gd name="T4" fmla="*/ 47 w 47"/>
                <a:gd name="T5" fmla="*/ 21 h 22"/>
                <a:gd name="T6" fmla="*/ 47 w 47"/>
                <a:gd name="T7" fmla="*/ 22 h 22"/>
                <a:gd name="T8" fmla="*/ 44 w 47"/>
                <a:gd name="T9" fmla="*/ 22 h 22"/>
                <a:gd name="T10" fmla="*/ 0 w 47"/>
                <a:gd name="T11" fmla="*/ 3 h 22"/>
                <a:gd name="T12" fmla="*/ 0 w 47"/>
                <a:gd name="T13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7" h="22">
                  <a:moveTo>
                    <a:pt x="0" y="0"/>
                  </a:moveTo>
                  <a:lnTo>
                    <a:pt x="2" y="0"/>
                  </a:lnTo>
                  <a:lnTo>
                    <a:pt x="47" y="21"/>
                  </a:lnTo>
                  <a:lnTo>
                    <a:pt x="47" y="22"/>
                  </a:lnTo>
                  <a:lnTo>
                    <a:pt x="44" y="22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71" name="Freeform 361"/>
            <p:cNvSpPr>
              <a:spLocks/>
            </p:cNvSpPr>
            <p:nvPr/>
          </p:nvSpPr>
          <p:spPr bwMode="auto">
            <a:xfrm>
              <a:off x="1438239" y="2711055"/>
              <a:ext cx="89546" cy="46217"/>
            </a:xfrm>
            <a:custGeom>
              <a:avLst/>
              <a:gdLst>
                <a:gd name="T0" fmla="*/ 0 w 62"/>
                <a:gd name="T1" fmla="*/ 0 h 32"/>
                <a:gd name="T2" fmla="*/ 3 w 62"/>
                <a:gd name="T3" fmla="*/ 0 h 32"/>
                <a:gd name="T4" fmla="*/ 62 w 62"/>
                <a:gd name="T5" fmla="*/ 31 h 32"/>
                <a:gd name="T6" fmla="*/ 62 w 62"/>
                <a:gd name="T7" fmla="*/ 32 h 32"/>
                <a:gd name="T8" fmla="*/ 59 w 62"/>
                <a:gd name="T9" fmla="*/ 32 h 32"/>
                <a:gd name="T10" fmla="*/ 0 w 62"/>
                <a:gd name="T11" fmla="*/ 1 h 32"/>
                <a:gd name="T12" fmla="*/ 0 w 62"/>
                <a:gd name="T13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2" h="32">
                  <a:moveTo>
                    <a:pt x="0" y="0"/>
                  </a:moveTo>
                  <a:lnTo>
                    <a:pt x="3" y="0"/>
                  </a:lnTo>
                  <a:lnTo>
                    <a:pt x="62" y="31"/>
                  </a:lnTo>
                  <a:lnTo>
                    <a:pt x="62" y="32"/>
                  </a:lnTo>
                  <a:lnTo>
                    <a:pt x="59" y="32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72" name="Freeform 362"/>
            <p:cNvSpPr>
              <a:spLocks/>
            </p:cNvSpPr>
            <p:nvPr/>
          </p:nvSpPr>
          <p:spPr bwMode="auto">
            <a:xfrm>
              <a:off x="1523452" y="2755827"/>
              <a:ext cx="127097" cy="69326"/>
            </a:xfrm>
            <a:custGeom>
              <a:avLst/>
              <a:gdLst>
                <a:gd name="T0" fmla="*/ 0 w 88"/>
                <a:gd name="T1" fmla="*/ 0 h 48"/>
                <a:gd name="T2" fmla="*/ 3 w 88"/>
                <a:gd name="T3" fmla="*/ 0 h 48"/>
                <a:gd name="T4" fmla="*/ 88 w 88"/>
                <a:gd name="T5" fmla="*/ 45 h 48"/>
                <a:gd name="T6" fmla="*/ 88 w 88"/>
                <a:gd name="T7" fmla="*/ 48 h 48"/>
                <a:gd name="T8" fmla="*/ 85 w 88"/>
                <a:gd name="T9" fmla="*/ 48 h 48"/>
                <a:gd name="T10" fmla="*/ 0 w 88"/>
                <a:gd name="T11" fmla="*/ 1 h 48"/>
                <a:gd name="T12" fmla="*/ 0 w 88"/>
                <a:gd name="T13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8" h="48">
                  <a:moveTo>
                    <a:pt x="0" y="0"/>
                  </a:moveTo>
                  <a:lnTo>
                    <a:pt x="3" y="0"/>
                  </a:lnTo>
                  <a:lnTo>
                    <a:pt x="88" y="45"/>
                  </a:lnTo>
                  <a:lnTo>
                    <a:pt x="88" y="48"/>
                  </a:lnTo>
                  <a:lnTo>
                    <a:pt x="85" y="48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73" name="Freeform 363"/>
            <p:cNvSpPr>
              <a:spLocks/>
            </p:cNvSpPr>
            <p:nvPr/>
          </p:nvSpPr>
          <p:spPr bwMode="auto">
            <a:xfrm>
              <a:off x="1646216" y="2820820"/>
              <a:ext cx="47662" cy="28886"/>
            </a:xfrm>
            <a:custGeom>
              <a:avLst/>
              <a:gdLst>
                <a:gd name="T0" fmla="*/ 0 w 33"/>
                <a:gd name="T1" fmla="*/ 0 h 20"/>
                <a:gd name="T2" fmla="*/ 3 w 33"/>
                <a:gd name="T3" fmla="*/ 0 h 20"/>
                <a:gd name="T4" fmla="*/ 33 w 33"/>
                <a:gd name="T5" fmla="*/ 16 h 20"/>
                <a:gd name="T6" fmla="*/ 33 w 33"/>
                <a:gd name="T7" fmla="*/ 20 h 20"/>
                <a:gd name="T8" fmla="*/ 31 w 33"/>
                <a:gd name="T9" fmla="*/ 20 h 20"/>
                <a:gd name="T10" fmla="*/ 0 w 33"/>
                <a:gd name="T11" fmla="*/ 3 h 20"/>
                <a:gd name="T12" fmla="*/ 0 w 33"/>
                <a:gd name="T13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20">
                  <a:moveTo>
                    <a:pt x="0" y="0"/>
                  </a:moveTo>
                  <a:lnTo>
                    <a:pt x="3" y="0"/>
                  </a:lnTo>
                  <a:lnTo>
                    <a:pt x="33" y="16"/>
                  </a:lnTo>
                  <a:lnTo>
                    <a:pt x="33" y="20"/>
                  </a:lnTo>
                  <a:lnTo>
                    <a:pt x="31" y="20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74" name="Freeform 364"/>
            <p:cNvSpPr>
              <a:spLocks/>
            </p:cNvSpPr>
            <p:nvPr/>
          </p:nvSpPr>
          <p:spPr bwMode="auto">
            <a:xfrm>
              <a:off x="1690989" y="2843929"/>
              <a:ext cx="23109" cy="17331"/>
            </a:xfrm>
            <a:custGeom>
              <a:avLst/>
              <a:gdLst>
                <a:gd name="T0" fmla="*/ 0 w 16"/>
                <a:gd name="T1" fmla="*/ 0 h 12"/>
                <a:gd name="T2" fmla="*/ 2 w 16"/>
                <a:gd name="T3" fmla="*/ 0 h 12"/>
                <a:gd name="T4" fmla="*/ 16 w 16"/>
                <a:gd name="T5" fmla="*/ 11 h 12"/>
                <a:gd name="T6" fmla="*/ 16 w 16"/>
                <a:gd name="T7" fmla="*/ 12 h 12"/>
                <a:gd name="T8" fmla="*/ 14 w 16"/>
                <a:gd name="T9" fmla="*/ 12 h 12"/>
                <a:gd name="T10" fmla="*/ 0 w 16"/>
                <a:gd name="T11" fmla="*/ 4 h 12"/>
                <a:gd name="T12" fmla="*/ 0 w 16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12">
                  <a:moveTo>
                    <a:pt x="0" y="0"/>
                  </a:moveTo>
                  <a:lnTo>
                    <a:pt x="2" y="0"/>
                  </a:lnTo>
                  <a:lnTo>
                    <a:pt x="16" y="11"/>
                  </a:lnTo>
                  <a:lnTo>
                    <a:pt x="16" y="12"/>
                  </a:lnTo>
                  <a:lnTo>
                    <a:pt x="14" y="12"/>
                  </a:lnTo>
                  <a:lnTo>
                    <a:pt x="0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75" name="Freeform 365"/>
            <p:cNvSpPr>
              <a:spLocks/>
            </p:cNvSpPr>
            <p:nvPr/>
          </p:nvSpPr>
          <p:spPr bwMode="auto">
            <a:xfrm>
              <a:off x="1711209" y="2859816"/>
              <a:ext cx="24553" cy="12999"/>
            </a:xfrm>
            <a:custGeom>
              <a:avLst/>
              <a:gdLst>
                <a:gd name="T0" fmla="*/ 0 w 17"/>
                <a:gd name="T1" fmla="*/ 0 h 9"/>
                <a:gd name="T2" fmla="*/ 2 w 17"/>
                <a:gd name="T3" fmla="*/ 0 h 9"/>
                <a:gd name="T4" fmla="*/ 17 w 17"/>
                <a:gd name="T5" fmla="*/ 7 h 9"/>
                <a:gd name="T6" fmla="*/ 17 w 17"/>
                <a:gd name="T7" fmla="*/ 9 h 9"/>
                <a:gd name="T8" fmla="*/ 13 w 17"/>
                <a:gd name="T9" fmla="*/ 9 h 9"/>
                <a:gd name="T10" fmla="*/ 0 w 17"/>
                <a:gd name="T11" fmla="*/ 1 h 9"/>
                <a:gd name="T12" fmla="*/ 0 w 17"/>
                <a:gd name="T13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9">
                  <a:moveTo>
                    <a:pt x="0" y="0"/>
                  </a:moveTo>
                  <a:lnTo>
                    <a:pt x="2" y="0"/>
                  </a:lnTo>
                  <a:lnTo>
                    <a:pt x="17" y="7"/>
                  </a:lnTo>
                  <a:lnTo>
                    <a:pt x="17" y="9"/>
                  </a:lnTo>
                  <a:lnTo>
                    <a:pt x="13" y="9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76" name="Freeform 366"/>
            <p:cNvSpPr>
              <a:spLocks/>
            </p:cNvSpPr>
            <p:nvPr/>
          </p:nvSpPr>
          <p:spPr bwMode="auto">
            <a:xfrm>
              <a:off x="1729985" y="2869926"/>
              <a:ext cx="43329" cy="25997"/>
            </a:xfrm>
            <a:custGeom>
              <a:avLst/>
              <a:gdLst>
                <a:gd name="T0" fmla="*/ 0 w 30"/>
                <a:gd name="T1" fmla="*/ 0 h 18"/>
                <a:gd name="T2" fmla="*/ 4 w 30"/>
                <a:gd name="T3" fmla="*/ 0 h 18"/>
                <a:gd name="T4" fmla="*/ 30 w 30"/>
                <a:gd name="T5" fmla="*/ 14 h 18"/>
                <a:gd name="T6" fmla="*/ 30 w 30"/>
                <a:gd name="T7" fmla="*/ 18 h 18"/>
                <a:gd name="T8" fmla="*/ 28 w 30"/>
                <a:gd name="T9" fmla="*/ 18 h 18"/>
                <a:gd name="T10" fmla="*/ 0 w 30"/>
                <a:gd name="T11" fmla="*/ 2 h 18"/>
                <a:gd name="T12" fmla="*/ 0 w 30"/>
                <a:gd name="T13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" h="18">
                  <a:moveTo>
                    <a:pt x="0" y="0"/>
                  </a:moveTo>
                  <a:lnTo>
                    <a:pt x="4" y="0"/>
                  </a:lnTo>
                  <a:lnTo>
                    <a:pt x="30" y="14"/>
                  </a:lnTo>
                  <a:lnTo>
                    <a:pt x="30" y="18"/>
                  </a:lnTo>
                  <a:lnTo>
                    <a:pt x="28" y="18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77" name="Freeform 367"/>
            <p:cNvSpPr>
              <a:spLocks/>
            </p:cNvSpPr>
            <p:nvPr/>
          </p:nvSpPr>
          <p:spPr bwMode="auto">
            <a:xfrm>
              <a:off x="1770425" y="2890146"/>
              <a:ext cx="73659" cy="50550"/>
            </a:xfrm>
            <a:custGeom>
              <a:avLst/>
              <a:gdLst>
                <a:gd name="T0" fmla="*/ 0 w 51"/>
                <a:gd name="T1" fmla="*/ 0 h 35"/>
                <a:gd name="T2" fmla="*/ 2 w 51"/>
                <a:gd name="T3" fmla="*/ 0 h 35"/>
                <a:gd name="T4" fmla="*/ 51 w 51"/>
                <a:gd name="T5" fmla="*/ 31 h 35"/>
                <a:gd name="T6" fmla="*/ 51 w 51"/>
                <a:gd name="T7" fmla="*/ 35 h 35"/>
                <a:gd name="T8" fmla="*/ 49 w 51"/>
                <a:gd name="T9" fmla="*/ 35 h 35"/>
                <a:gd name="T10" fmla="*/ 0 w 51"/>
                <a:gd name="T11" fmla="*/ 4 h 35"/>
                <a:gd name="T12" fmla="*/ 0 w 51"/>
                <a:gd name="T13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1" h="35">
                  <a:moveTo>
                    <a:pt x="0" y="0"/>
                  </a:moveTo>
                  <a:lnTo>
                    <a:pt x="2" y="0"/>
                  </a:lnTo>
                  <a:lnTo>
                    <a:pt x="51" y="31"/>
                  </a:lnTo>
                  <a:lnTo>
                    <a:pt x="51" y="35"/>
                  </a:lnTo>
                  <a:lnTo>
                    <a:pt x="49" y="35"/>
                  </a:lnTo>
                  <a:lnTo>
                    <a:pt x="0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78" name="Freeform 368"/>
            <p:cNvSpPr>
              <a:spLocks/>
            </p:cNvSpPr>
            <p:nvPr/>
          </p:nvSpPr>
          <p:spPr bwMode="auto">
            <a:xfrm>
              <a:off x="1841195" y="2934919"/>
              <a:ext cx="82325" cy="53439"/>
            </a:xfrm>
            <a:custGeom>
              <a:avLst/>
              <a:gdLst>
                <a:gd name="T0" fmla="*/ 0 w 57"/>
                <a:gd name="T1" fmla="*/ 0 h 37"/>
                <a:gd name="T2" fmla="*/ 2 w 57"/>
                <a:gd name="T3" fmla="*/ 0 h 37"/>
                <a:gd name="T4" fmla="*/ 57 w 57"/>
                <a:gd name="T5" fmla="*/ 34 h 37"/>
                <a:gd name="T6" fmla="*/ 57 w 57"/>
                <a:gd name="T7" fmla="*/ 37 h 37"/>
                <a:gd name="T8" fmla="*/ 54 w 57"/>
                <a:gd name="T9" fmla="*/ 37 h 37"/>
                <a:gd name="T10" fmla="*/ 0 w 57"/>
                <a:gd name="T11" fmla="*/ 4 h 37"/>
                <a:gd name="T12" fmla="*/ 0 w 57"/>
                <a:gd name="T13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7" h="37">
                  <a:moveTo>
                    <a:pt x="0" y="0"/>
                  </a:moveTo>
                  <a:lnTo>
                    <a:pt x="2" y="0"/>
                  </a:lnTo>
                  <a:lnTo>
                    <a:pt x="57" y="34"/>
                  </a:lnTo>
                  <a:lnTo>
                    <a:pt x="57" y="37"/>
                  </a:lnTo>
                  <a:lnTo>
                    <a:pt x="54" y="37"/>
                  </a:lnTo>
                  <a:lnTo>
                    <a:pt x="0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79" name="Freeform 369"/>
            <p:cNvSpPr>
              <a:spLocks/>
            </p:cNvSpPr>
            <p:nvPr/>
          </p:nvSpPr>
          <p:spPr bwMode="auto">
            <a:xfrm>
              <a:off x="1919187" y="2984024"/>
              <a:ext cx="75103" cy="46217"/>
            </a:xfrm>
            <a:custGeom>
              <a:avLst/>
              <a:gdLst>
                <a:gd name="T0" fmla="*/ 0 w 52"/>
                <a:gd name="T1" fmla="*/ 0 h 32"/>
                <a:gd name="T2" fmla="*/ 3 w 52"/>
                <a:gd name="T3" fmla="*/ 0 h 32"/>
                <a:gd name="T4" fmla="*/ 52 w 52"/>
                <a:gd name="T5" fmla="*/ 31 h 32"/>
                <a:gd name="T6" fmla="*/ 52 w 52"/>
                <a:gd name="T7" fmla="*/ 32 h 32"/>
                <a:gd name="T8" fmla="*/ 50 w 52"/>
                <a:gd name="T9" fmla="*/ 32 h 32"/>
                <a:gd name="T10" fmla="*/ 0 w 52"/>
                <a:gd name="T11" fmla="*/ 3 h 32"/>
                <a:gd name="T12" fmla="*/ 0 w 52"/>
                <a:gd name="T13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2" h="32">
                  <a:moveTo>
                    <a:pt x="0" y="0"/>
                  </a:moveTo>
                  <a:lnTo>
                    <a:pt x="3" y="0"/>
                  </a:lnTo>
                  <a:lnTo>
                    <a:pt x="52" y="31"/>
                  </a:lnTo>
                  <a:lnTo>
                    <a:pt x="52" y="32"/>
                  </a:lnTo>
                  <a:lnTo>
                    <a:pt x="50" y="32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80" name="Freeform 370"/>
            <p:cNvSpPr>
              <a:spLocks/>
            </p:cNvSpPr>
            <p:nvPr/>
          </p:nvSpPr>
          <p:spPr bwMode="auto">
            <a:xfrm>
              <a:off x="1991401" y="3028798"/>
              <a:ext cx="125653" cy="82325"/>
            </a:xfrm>
            <a:custGeom>
              <a:avLst/>
              <a:gdLst>
                <a:gd name="T0" fmla="*/ 0 w 87"/>
                <a:gd name="T1" fmla="*/ 0 h 57"/>
                <a:gd name="T2" fmla="*/ 2 w 87"/>
                <a:gd name="T3" fmla="*/ 0 h 57"/>
                <a:gd name="T4" fmla="*/ 87 w 87"/>
                <a:gd name="T5" fmla="*/ 55 h 57"/>
                <a:gd name="T6" fmla="*/ 87 w 87"/>
                <a:gd name="T7" fmla="*/ 57 h 57"/>
                <a:gd name="T8" fmla="*/ 85 w 87"/>
                <a:gd name="T9" fmla="*/ 57 h 57"/>
                <a:gd name="T10" fmla="*/ 0 w 87"/>
                <a:gd name="T11" fmla="*/ 1 h 57"/>
                <a:gd name="T12" fmla="*/ 0 w 87"/>
                <a:gd name="T13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7" h="57">
                  <a:moveTo>
                    <a:pt x="0" y="0"/>
                  </a:moveTo>
                  <a:lnTo>
                    <a:pt x="2" y="0"/>
                  </a:lnTo>
                  <a:lnTo>
                    <a:pt x="87" y="55"/>
                  </a:lnTo>
                  <a:lnTo>
                    <a:pt x="87" y="57"/>
                  </a:lnTo>
                  <a:lnTo>
                    <a:pt x="85" y="57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81" name="Freeform 371"/>
            <p:cNvSpPr>
              <a:spLocks/>
            </p:cNvSpPr>
            <p:nvPr/>
          </p:nvSpPr>
          <p:spPr bwMode="auto">
            <a:xfrm>
              <a:off x="2114165" y="3108233"/>
              <a:ext cx="14443" cy="10110"/>
            </a:xfrm>
            <a:custGeom>
              <a:avLst/>
              <a:gdLst>
                <a:gd name="T0" fmla="*/ 0 w 10"/>
                <a:gd name="T1" fmla="*/ 0 h 7"/>
                <a:gd name="T2" fmla="*/ 2 w 10"/>
                <a:gd name="T3" fmla="*/ 0 h 7"/>
                <a:gd name="T4" fmla="*/ 10 w 10"/>
                <a:gd name="T5" fmla="*/ 5 h 7"/>
                <a:gd name="T6" fmla="*/ 10 w 10"/>
                <a:gd name="T7" fmla="*/ 7 h 7"/>
                <a:gd name="T8" fmla="*/ 7 w 10"/>
                <a:gd name="T9" fmla="*/ 7 h 7"/>
                <a:gd name="T10" fmla="*/ 0 w 10"/>
                <a:gd name="T11" fmla="*/ 2 h 7"/>
                <a:gd name="T12" fmla="*/ 0 w 10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7">
                  <a:moveTo>
                    <a:pt x="0" y="0"/>
                  </a:moveTo>
                  <a:lnTo>
                    <a:pt x="2" y="0"/>
                  </a:lnTo>
                  <a:lnTo>
                    <a:pt x="10" y="5"/>
                  </a:lnTo>
                  <a:lnTo>
                    <a:pt x="10" y="7"/>
                  </a:lnTo>
                  <a:lnTo>
                    <a:pt x="7" y="7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82" name="Freeform 372"/>
            <p:cNvSpPr>
              <a:spLocks/>
            </p:cNvSpPr>
            <p:nvPr/>
          </p:nvSpPr>
          <p:spPr bwMode="auto">
            <a:xfrm>
              <a:off x="2124275" y="3115455"/>
              <a:ext cx="14443" cy="11554"/>
            </a:xfrm>
            <a:custGeom>
              <a:avLst/>
              <a:gdLst>
                <a:gd name="T0" fmla="*/ 0 w 10"/>
                <a:gd name="T1" fmla="*/ 0 h 8"/>
                <a:gd name="T2" fmla="*/ 3 w 10"/>
                <a:gd name="T3" fmla="*/ 0 h 8"/>
                <a:gd name="T4" fmla="*/ 10 w 10"/>
                <a:gd name="T5" fmla="*/ 5 h 8"/>
                <a:gd name="T6" fmla="*/ 10 w 10"/>
                <a:gd name="T7" fmla="*/ 8 h 8"/>
                <a:gd name="T8" fmla="*/ 8 w 10"/>
                <a:gd name="T9" fmla="*/ 8 h 8"/>
                <a:gd name="T10" fmla="*/ 0 w 10"/>
                <a:gd name="T11" fmla="*/ 2 h 8"/>
                <a:gd name="T12" fmla="*/ 0 w 10"/>
                <a:gd name="T13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8">
                  <a:moveTo>
                    <a:pt x="0" y="0"/>
                  </a:moveTo>
                  <a:lnTo>
                    <a:pt x="3" y="0"/>
                  </a:lnTo>
                  <a:lnTo>
                    <a:pt x="10" y="5"/>
                  </a:lnTo>
                  <a:lnTo>
                    <a:pt x="10" y="8"/>
                  </a:lnTo>
                  <a:lnTo>
                    <a:pt x="8" y="8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83" name="Freeform 373"/>
            <p:cNvSpPr>
              <a:spLocks/>
            </p:cNvSpPr>
            <p:nvPr/>
          </p:nvSpPr>
          <p:spPr bwMode="auto">
            <a:xfrm>
              <a:off x="2135829" y="3122676"/>
              <a:ext cx="12999" cy="11554"/>
            </a:xfrm>
            <a:custGeom>
              <a:avLst/>
              <a:gdLst>
                <a:gd name="T0" fmla="*/ 0 w 9"/>
                <a:gd name="T1" fmla="*/ 0 h 8"/>
                <a:gd name="T2" fmla="*/ 2 w 9"/>
                <a:gd name="T3" fmla="*/ 0 h 8"/>
                <a:gd name="T4" fmla="*/ 9 w 9"/>
                <a:gd name="T5" fmla="*/ 6 h 8"/>
                <a:gd name="T6" fmla="*/ 9 w 9"/>
                <a:gd name="T7" fmla="*/ 8 h 8"/>
                <a:gd name="T8" fmla="*/ 7 w 9"/>
                <a:gd name="T9" fmla="*/ 8 h 8"/>
                <a:gd name="T10" fmla="*/ 0 w 9"/>
                <a:gd name="T11" fmla="*/ 3 h 8"/>
                <a:gd name="T12" fmla="*/ 0 w 9"/>
                <a:gd name="T13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8">
                  <a:moveTo>
                    <a:pt x="0" y="0"/>
                  </a:moveTo>
                  <a:lnTo>
                    <a:pt x="2" y="0"/>
                  </a:lnTo>
                  <a:lnTo>
                    <a:pt x="9" y="6"/>
                  </a:lnTo>
                  <a:lnTo>
                    <a:pt x="9" y="8"/>
                  </a:lnTo>
                  <a:lnTo>
                    <a:pt x="7" y="8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84" name="Freeform 374"/>
            <p:cNvSpPr>
              <a:spLocks/>
            </p:cNvSpPr>
            <p:nvPr/>
          </p:nvSpPr>
          <p:spPr bwMode="auto">
            <a:xfrm>
              <a:off x="2145939" y="3131341"/>
              <a:ext cx="75103" cy="50550"/>
            </a:xfrm>
            <a:custGeom>
              <a:avLst/>
              <a:gdLst>
                <a:gd name="T0" fmla="*/ 0 w 52"/>
                <a:gd name="T1" fmla="*/ 0 h 35"/>
                <a:gd name="T2" fmla="*/ 2 w 52"/>
                <a:gd name="T3" fmla="*/ 0 h 35"/>
                <a:gd name="T4" fmla="*/ 52 w 52"/>
                <a:gd name="T5" fmla="*/ 32 h 35"/>
                <a:gd name="T6" fmla="*/ 52 w 52"/>
                <a:gd name="T7" fmla="*/ 35 h 35"/>
                <a:gd name="T8" fmla="*/ 50 w 52"/>
                <a:gd name="T9" fmla="*/ 35 h 35"/>
                <a:gd name="T10" fmla="*/ 0 w 52"/>
                <a:gd name="T11" fmla="*/ 2 h 35"/>
                <a:gd name="T12" fmla="*/ 0 w 52"/>
                <a:gd name="T13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2" h="35">
                  <a:moveTo>
                    <a:pt x="0" y="0"/>
                  </a:moveTo>
                  <a:lnTo>
                    <a:pt x="2" y="0"/>
                  </a:lnTo>
                  <a:lnTo>
                    <a:pt x="52" y="32"/>
                  </a:lnTo>
                  <a:lnTo>
                    <a:pt x="52" y="35"/>
                  </a:lnTo>
                  <a:lnTo>
                    <a:pt x="50" y="35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85" name="Freeform 375"/>
            <p:cNvSpPr>
              <a:spLocks/>
            </p:cNvSpPr>
            <p:nvPr/>
          </p:nvSpPr>
          <p:spPr bwMode="auto">
            <a:xfrm>
              <a:off x="2218153" y="3177559"/>
              <a:ext cx="49106" cy="34663"/>
            </a:xfrm>
            <a:custGeom>
              <a:avLst/>
              <a:gdLst>
                <a:gd name="T0" fmla="*/ 0 w 34"/>
                <a:gd name="T1" fmla="*/ 0 h 24"/>
                <a:gd name="T2" fmla="*/ 2 w 34"/>
                <a:gd name="T3" fmla="*/ 0 h 24"/>
                <a:gd name="T4" fmla="*/ 34 w 34"/>
                <a:gd name="T5" fmla="*/ 22 h 24"/>
                <a:gd name="T6" fmla="*/ 34 w 34"/>
                <a:gd name="T7" fmla="*/ 24 h 24"/>
                <a:gd name="T8" fmla="*/ 32 w 34"/>
                <a:gd name="T9" fmla="*/ 24 h 24"/>
                <a:gd name="T10" fmla="*/ 0 w 34"/>
                <a:gd name="T11" fmla="*/ 3 h 24"/>
                <a:gd name="T12" fmla="*/ 0 w 34"/>
                <a:gd name="T13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" h="24">
                  <a:moveTo>
                    <a:pt x="0" y="0"/>
                  </a:moveTo>
                  <a:lnTo>
                    <a:pt x="2" y="0"/>
                  </a:lnTo>
                  <a:lnTo>
                    <a:pt x="34" y="22"/>
                  </a:lnTo>
                  <a:lnTo>
                    <a:pt x="34" y="24"/>
                  </a:lnTo>
                  <a:lnTo>
                    <a:pt x="32" y="24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86" name="Freeform 376"/>
            <p:cNvSpPr>
              <a:spLocks/>
            </p:cNvSpPr>
            <p:nvPr/>
          </p:nvSpPr>
          <p:spPr bwMode="auto">
            <a:xfrm>
              <a:off x="2264370" y="3209333"/>
              <a:ext cx="20220" cy="15888"/>
            </a:xfrm>
            <a:custGeom>
              <a:avLst/>
              <a:gdLst>
                <a:gd name="T0" fmla="*/ 0 w 14"/>
                <a:gd name="T1" fmla="*/ 0 h 11"/>
                <a:gd name="T2" fmla="*/ 2 w 14"/>
                <a:gd name="T3" fmla="*/ 0 h 11"/>
                <a:gd name="T4" fmla="*/ 14 w 14"/>
                <a:gd name="T5" fmla="*/ 8 h 11"/>
                <a:gd name="T6" fmla="*/ 14 w 14"/>
                <a:gd name="T7" fmla="*/ 11 h 11"/>
                <a:gd name="T8" fmla="*/ 11 w 14"/>
                <a:gd name="T9" fmla="*/ 11 h 11"/>
                <a:gd name="T10" fmla="*/ 0 w 14"/>
                <a:gd name="T11" fmla="*/ 2 h 11"/>
                <a:gd name="T12" fmla="*/ 0 w 14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11">
                  <a:moveTo>
                    <a:pt x="0" y="0"/>
                  </a:moveTo>
                  <a:lnTo>
                    <a:pt x="2" y="0"/>
                  </a:lnTo>
                  <a:lnTo>
                    <a:pt x="14" y="8"/>
                  </a:lnTo>
                  <a:lnTo>
                    <a:pt x="14" y="11"/>
                  </a:lnTo>
                  <a:lnTo>
                    <a:pt x="11" y="11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87" name="Freeform 377"/>
            <p:cNvSpPr>
              <a:spLocks/>
            </p:cNvSpPr>
            <p:nvPr/>
          </p:nvSpPr>
          <p:spPr bwMode="auto">
            <a:xfrm>
              <a:off x="2280258" y="3220887"/>
              <a:ext cx="30330" cy="20220"/>
            </a:xfrm>
            <a:custGeom>
              <a:avLst/>
              <a:gdLst>
                <a:gd name="T0" fmla="*/ 0 w 21"/>
                <a:gd name="T1" fmla="*/ 0 h 14"/>
                <a:gd name="T2" fmla="*/ 3 w 21"/>
                <a:gd name="T3" fmla="*/ 0 h 14"/>
                <a:gd name="T4" fmla="*/ 21 w 21"/>
                <a:gd name="T5" fmla="*/ 11 h 14"/>
                <a:gd name="T6" fmla="*/ 21 w 21"/>
                <a:gd name="T7" fmla="*/ 14 h 14"/>
                <a:gd name="T8" fmla="*/ 19 w 21"/>
                <a:gd name="T9" fmla="*/ 14 h 14"/>
                <a:gd name="T10" fmla="*/ 0 w 21"/>
                <a:gd name="T11" fmla="*/ 3 h 14"/>
                <a:gd name="T12" fmla="*/ 0 w 21"/>
                <a:gd name="T13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" h="14">
                  <a:moveTo>
                    <a:pt x="0" y="0"/>
                  </a:moveTo>
                  <a:lnTo>
                    <a:pt x="3" y="0"/>
                  </a:lnTo>
                  <a:lnTo>
                    <a:pt x="21" y="11"/>
                  </a:lnTo>
                  <a:lnTo>
                    <a:pt x="21" y="14"/>
                  </a:lnTo>
                  <a:lnTo>
                    <a:pt x="19" y="14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88" name="Freeform 378"/>
            <p:cNvSpPr>
              <a:spLocks/>
            </p:cNvSpPr>
            <p:nvPr/>
          </p:nvSpPr>
          <p:spPr bwMode="auto">
            <a:xfrm>
              <a:off x="2307699" y="3236775"/>
              <a:ext cx="153094" cy="105433"/>
            </a:xfrm>
            <a:custGeom>
              <a:avLst/>
              <a:gdLst>
                <a:gd name="T0" fmla="*/ 0 w 106"/>
                <a:gd name="T1" fmla="*/ 0 h 73"/>
                <a:gd name="T2" fmla="*/ 2 w 106"/>
                <a:gd name="T3" fmla="*/ 0 h 73"/>
                <a:gd name="T4" fmla="*/ 106 w 106"/>
                <a:gd name="T5" fmla="*/ 71 h 73"/>
                <a:gd name="T6" fmla="*/ 106 w 106"/>
                <a:gd name="T7" fmla="*/ 73 h 73"/>
                <a:gd name="T8" fmla="*/ 102 w 106"/>
                <a:gd name="T9" fmla="*/ 73 h 73"/>
                <a:gd name="T10" fmla="*/ 0 w 106"/>
                <a:gd name="T11" fmla="*/ 3 h 73"/>
                <a:gd name="T12" fmla="*/ 0 w 106"/>
                <a:gd name="T13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6" h="73">
                  <a:moveTo>
                    <a:pt x="0" y="0"/>
                  </a:moveTo>
                  <a:lnTo>
                    <a:pt x="2" y="0"/>
                  </a:lnTo>
                  <a:lnTo>
                    <a:pt x="106" y="71"/>
                  </a:lnTo>
                  <a:lnTo>
                    <a:pt x="106" y="73"/>
                  </a:lnTo>
                  <a:lnTo>
                    <a:pt x="102" y="73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89" name="Freeform 379"/>
            <p:cNvSpPr>
              <a:spLocks/>
            </p:cNvSpPr>
            <p:nvPr/>
          </p:nvSpPr>
          <p:spPr bwMode="auto">
            <a:xfrm>
              <a:off x="2455016" y="3339319"/>
              <a:ext cx="67882" cy="50550"/>
            </a:xfrm>
            <a:custGeom>
              <a:avLst/>
              <a:gdLst>
                <a:gd name="T0" fmla="*/ 0 w 47"/>
                <a:gd name="T1" fmla="*/ 0 h 35"/>
                <a:gd name="T2" fmla="*/ 4 w 47"/>
                <a:gd name="T3" fmla="*/ 0 h 35"/>
                <a:gd name="T4" fmla="*/ 47 w 47"/>
                <a:gd name="T5" fmla="*/ 32 h 35"/>
                <a:gd name="T6" fmla="*/ 47 w 47"/>
                <a:gd name="T7" fmla="*/ 35 h 35"/>
                <a:gd name="T8" fmla="*/ 45 w 47"/>
                <a:gd name="T9" fmla="*/ 35 h 35"/>
                <a:gd name="T10" fmla="*/ 0 w 47"/>
                <a:gd name="T11" fmla="*/ 2 h 35"/>
                <a:gd name="T12" fmla="*/ 0 w 47"/>
                <a:gd name="T13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7" h="35">
                  <a:moveTo>
                    <a:pt x="0" y="0"/>
                  </a:moveTo>
                  <a:lnTo>
                    <a:pt x="4" y="0"/>
                  </a:lnTo>
                  <a:lnTo>
                    <a:pt x="47" y="32"/>
                  </a:lnTo>
                  <a:lnTo>
                    <a:pt x="47" y="35"/>
                  </a:lnTo>
                  <a:lnTo>
                    <a:pt x="45" y="35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90" name="Freeform 380"/>
            <p:cNvSpPr>
              <a:spLocks/>
            </p:cNvSpPr>
            <p:nvPr/>
          </p:nvSpPr>
          <p:spPr bwMode="auto">
            <a:xfrm>
              <a:off x="2520009" y="3385536"/>
              <a:ext cx="21665" cy="14443"/>
            </a:xfrm>
            <a:custGeom>
              <a:avLst/>
              <a:gdLst>
                <a:gd name="T0" fmla="*/ 0 w 15"/>
                <a:gd name="T1" fmla="*/ 0 h 10"/>
                <a:gd name="T2" fmla="*/ 2 w 15"/>
                <a:gd name="T3" fmla="*/ 0 h 10"/>
                <a:gd name="T4" fmla="*/ 15 w 15"/>
                <a:gd name="T5" fmla="*/ 8 h 10"/>
                <a:gd name="T6" fmla="*/ 15 w 15"/>
                <a:gd name="T7" fmla="*/ 10 h 10"/>
                <a:gd name="T8" fmla="*/ 11 w 15"/>
                <a:gd name="T9" fmla="*/ 10 h 10"/>
                <a:gd name="T10" fmla="*/ 0 w 15"/>
                <a:gd name="T11" fmla="*/ 3 h 10"/>
                <a:gd name="T12" fmla="*/ 0 w 15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10">
                  <a:moveTo>
                    <a:pt x="0" y="0"/>
                  </a:moveTo>
                  <a:lnTo>
                    <a:pt x="2" y="0"/>
                  </a:lnTo>
                  <a:lnTo>
                    <a:pt x="15" y="8"/>
                  </a:lnTo>
                  <a:lnTo>
                    <a:pt x="15" y="10"/>
                  </a:lnTo>
                  <a:lnTo>
                    <a:pt x="11" y="10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91" name="Freeform 381"/>
            <p:cNvSpPr>
              <a:spLocks/>
            </p:cNvSpPr>
            <p:nvPr/>
          </p:nvSpPr>
          <p:spPr bwMode="auto">
            <a:xfrm>
              <a:off x="2535896" y="3397090"/>
              <a:ext cx="23109" cy="15888"/>
            </a:xfrm>
            <a:custGeom>
              <a:avLst/>
              <a:gdLst>
                <a:gd name="T0" fmla="*/ 0 w 16"/>
                <a:gd name="T1" fmla="*/ 0 h 11"/>
                <a:gd name="T2" fmla="*/ 4 w 16"/>
                <a:gd name="T3" fmla="*/ 0 h 11"/>
                <a:gd name="T4" fmla="*/ 16 w 16"/>
                <a:gd name="T5" fmla="*/ 9 h 11"/>
                <a:gd name="T6" fmla="*/ 16 w 16"/>
                <a:gd name="T7" fmla="*/ 11 h 11"/>
                <a:gd name="T8" fmla="*/ 14 w 16"/>
                <a:gd name="T9" fmla="*/ 11 h 11"/>
                <a:gd name="T10" fmla="*/ 0 w 16"/>
                <a:gd name="T11" fmla="*/ 2 h 11"/>
                <a:gd name="T12" fmla="*/ 0 w 16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11">
                  <a:moveTo>
                    <a:pt x="0" y="0"/>
                  </a:moveTo>
                  <a:lnTo>
                    <a:pt x="4" y="0"/>
                  </a:lnTo>
                  <a:lnTo>
                    <a:pt x="16" y="9"/>
                  </a:lnTo>
                  <a:lnTo>
                    <a:pt x="16" y="11"/>
                  </a:lnTo>
                  <a:lnTo>
                    <a:pt x="14" y="11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92" name="Freeform 382"/>
            <p:cNvSpPr>
              <a:spLocks/>
            </p:cNvSpPr>
            <p:nvPr/>
          </p:nvSpPr>
          <p:spPr bwMode="auto">
            <a:xfrm>
              <a:off x="2556116" y="3410089"/>
              <a:ext cx="25997" cy="21665"/>
            </a:xfrm>
            <a:custGeom>
              <a:avLst/>
              <a:gdLst>
                <a:gd name="T0" fmla="*/ 0 w 18"/>
                <a:gd name="T1" fmla="*/ 0 h 15"/>
                <a:gd name="T2" fmla="*/ 2 w 18"/>
                <a:gd name="T3" fmla="*/ 0 h 15"/>
                <a:gd name="T4" fmla="*/ 18 w 18"/>
                <a:gd name="T5" fmla="*/ 11 h 15"/>
                <a:gd name="T6" fmla="*/ 18 w 18"/>
                <a:gd name="T7" fmla="*/ 15 h 15"/>
                <a:gd name="T8" fmla="*/ 16 w 18"/>
                <a:gd name="T9" fmla="*/ 15 h 15"/>
                <a:gd name="T10" fmla="*/ 0 w 18"/>
                <a:gd name="T11" fmla="*/ 2 h 15"/>
                <a:gd name="T12" fmla="*/ 0 w 18"/>
                <a:gd name="T13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15">
                  <a:moveTo>
                    <a:pt x="0" y="0"/>
                  </a:moveTo>
                  <a:lnTo>
                    <a:pt x="2" y="0"/>
                  </a:lnTo>
                  <a:lnTo>
                    <a:pt x="18" y="11"/>
                  </a:lnTo>
                  <a:lnTo>
                    <a:pt x="18" y="15"/>
                  </a:lnTo>
                  <a:lnTo>
                    <a:pt x="16" y="15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93" name="Freeform 383"/>
            <p:cNvSpPr>
              <a:spLocks/>
            </p:cNvSpPr>
            <p:nvPr/>
          </p:nvSpPr>
          <p:spPr bwMode="auto">
            <a:xfrm>
              <a:off x="2579225" y="3425976"/>
              <a:ext cx="197868" cy="138651"/>
            </a:xfrm>
            <a:custGeom>
              <a:avLst/>
              <a:gdLst>
                <a:gd name="T0" fmla="*/ 0 w 137"/>
                <a:gd name="T1" fmla="*/ 0 h 96"/>
                <a:gd name="T2" fmla="*/ 2 w 137"/>
                <a:gd name="T3" fmla="*/ 0 h 96"/>
                <a:gd name="T4" fmla="*/ 137 w 137"/>
                <a:gd name="T5" fmla="*/ 94 h 96"/>
                <a:gd name="T6" fmla="*/ 137 w 137"/>
                <a:gd name="T7" fmla="*/ 96 h 96"/>
                <a:gd name="T8" fmla="*/ 134 w 137"/>
                <a:gd name="T9" fmla="*/ 96 h 96"/>
                <a:gd name="T10" fmla="*/ 0 w 137"/>
                <a:gd name="T11" fmla="*/ 4 h 96"/>
                <a:gd name="T12" fmla="*/ 0 w 137"/>
                <a:gd name="T13" fmla="*/ 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7" h="96">
                  <a:moveTo>
                    <a:pt x="0" y="0"/>
                  </a:moveTo>
                  <a:lnTo>
                    <a:pt x="2" y="0"/>
                  </a:lnTo>
                  <a:lnTo>
                    <a:pt x="137" y="94"/>
                  </a:lnTo>
                  <a:lnTo>
                    <a:pt x="137" y="96"/>
                  </a:lnTo>
                  <a:lnTo>
                    <a:pt x="134" y="96"/>
                  </a:lnTo>
                  <a:lnTo>
                    <a:pt x="0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94" name="Freeform 384"/>
            <p:cNvSpPr>
              <a:spLocks/>
            </p:cNvSpPr>
            <p:nvPr/>
          </p:nvSpPr>
          <p:spPr bwMode="auto">
            <a:xfrm>
              <a:off x="2772759" y="3561739"/>
              <a:ext cx="154539" cy="109766"/>
            </a:xfrm>
            <a:custGeom>
              <a:avLst/>
              <a:gdLst>
                <a:gd name="T0" fmla="*/ 0 w 107"/>
                <a:gd name="T1" fmla="*/ 0 h 76"/>
                <a:gd name="T2" fmla="*/ 3 w 107"/>
                <a:gd name="T3" fmla="*/ 0 h 76"/>
                <a:gd name="T4" fmla="*/ 107 w 107"/>
                <a:gd name="T5" fmla="*/ 75 h 76"/>
                <a:gd name="T6" fmla="*/ 107 w 107"/>
                <a:gd name="T7" fmla="*/ 76 h 76"/>
                <a:gd name="T8" fmla="*/ 104 w 107"/>
                <a:gd name="T9" fmla="*/ 76 h 76"/>
                <a:gd name="T10" fmla="*/ 0 w 107"/>
                <a:gd name="T11" fmla="*/ 2 h 76"/>
                <a:gd name="T12" fmla="*/ 0 w 107"/>
                <a:gd name="T13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7" h="76">
                  <a:moveTo>
                    <a:pt x="0" y="0"/>
                  </a:moveTo>
                  <a:lnTo>
                    <a:pt x="3" y="0"/>
                  </a:lnTo>
                  <a:lnTo>
                    <a:pt x="107" y="75"/>
                  </a:lnTo>
                  <a:lnTo>
                    <a:pt x="107" y="76"/>
                  </a:lnTo>
                  <a:lnTo>
                    <a:pt x="104" y="76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95" name="Freeform 385"/>
            <p:cNvSpPr>
              <a:spLocks/>
            </p:cNvSpPr>
            <p:nvPr/>
          </p:nvSpPr>
          <p:spPr bwMode="auto">
            <a:xfrm>
              <a:off x="2922965" y="3670061"/>
              <a:ext cx="153094" cy="109766"/>
            </a:xfrm>
            <a:custGeom>
              <a:avLst/>
              <a:gdLst>
                <a:gd name="T0" fmla="*/ 0 w 106"/>
                <a:gd name="T1" fmla="*/ 0 h 76"/>
                <a:gd name="T2" fmla="*/ 3 w 106"/>
                <a:gd name="T3" fmla="*/ 0 h 76"/>
                <a:gd name="T4" fmla="*/ 106 w 106"/>
                <a:gd name="T5" fmla="*/ 74 h 76"/>
                <a:gd name="T6" fmla="*/ 106 w 106"/>
                <a:gd name="T7" fmla="*/ 76 h 76"/>
                <a:gd name="T8" fmla="*/ 104 w 106"/>
                <a:gd name="T9" fmla="*/ 76 h 76"/>
                <a:gd name="T10" fmla="*/ 0 w 106"/>
                <a:gd name="T11" fmla="*/ 1 h 76"/>
                <a:gd name="T12" fmla="*/ 0 w 106"/>
                <a:gd name="T13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6" h="76">
                  <a:moveTo>
                    <a:pt x="0" y="0"/>
                  </a:moveTo>
                  <a:lnTo>
                    <a:pt x="3" y="0"/>
                  </a:lnTo>
                  <a:lnTo>
                    <a:pt x="106" y="74"/>
                  </a:lnTo>
                  <a:lnTo>
                    <a:pt x="106" y="76"/>
                  </a:lnTo>
                  <a:lnTo>
                    <a:pt x="104" y="76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96" name="Freeform 386"/>
            <p:cNvSpPr>
              <a:spLocks/>
            </p:cNvSpPr>
            <p:nvPr/>
          </p:nvSpPr>
          <p:spPr bwMode="auto">
            <a:xfrm>
              <a:off x="3073170" y="3776938"/>
              <a:ext cx="125653" cy="90990"/>
            </a:xfrm>
            <a:custGeom>
              <a:avLst/>
              <a:gdLst>
                <a:gd name="T0" fmla="*/ 0 w 87"/>
                <a:gd name="T1" fmla="*/ 0 h 63"/>
                <a:gd name="T2" fmla="*/ 2 w 87"/>
                <a:gd name="T3" fmla="*/ 0 h 63"/>
                <a:gd name="T4" fmla="*/ 87 w 87"/>
                <a:gd name="T5" fmla="*/ 61 h 63"/>
                <a:gd name="T6" fmla="*/ 87 w 87"/>
                <a:gd name="T7" fmla="*/ 63 h 63"/>
                <a:gd name="T8" fmla="*/ 85 w 87"/>
                <a:gd name="T9" fmla="*/ 63 h 63"/>
                <a:gd name="T10" fmla="*/ 0 w 87"/>
                <a:gd name="T11" fmla="*/ 2 h 63"/>
                <a:gd name="T12" fmla="*/ 0 w 87"/>
                <a:gd name="T13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7" h="63">
                  <a:moveTo>
                    <a:pt x="0" y="0"/>
                  </a:moveTo>
                  <a:lnTo>
                    <a:pt x="2" y="0"/>
                  </a:lnTo>
                  <a:lnTo>
                    <a:pt x="87" y="61"/>
                  </a:lnTo>
                  <a:lnTo>
                    <a:pt x="87" y="63"/>
                  </a:lnTo>
                  <a:lnTo>
                    <a:pt x="85" y="63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97" name="Freeform 387"/>
            <p:cNvSpPr>
              <a:spLocks/>
            </p:cNvSpPr>
            <p:nvPr/>
          </p:nvSpPr>
          <p:spPr bwMode="auto">
            <a:xfrm>
              <a:off x="3195935" y="3865039"/>
              <a:ext cx="194979" cy="142985"/>
            </a:xfrm>
            <a:custGeom>
              <a:avLst/>
              <a:gdLst>
                <a:gd name="T0" fmla="*/ 0 w 135"/>
                <a:gd name="T1" fmla="*/ 0 h 99"/>
                <a:gd name="T2" fmla="*/ 2 w 135"/>
                <a:gd name="T3" fmla="*/ 0 h 99"/>
                <a:gd name="T4" fmla="*/ 135 w 135"/>
                <a:gd name="T5" fmla="*/ 96 h 99"/>
                <a:gd name="T6" fmla="*/ 135 w 135"/>
                <a:gd name="T7" fmla="*/ 99 h 99"/>
                <a:gd name="T8" fmla="*/ 133 w 135"/>
                <a:gd name="T9" fmla="*/ 99 h 99"/>
                <a:gd name="T10" fmla="*/ 0 w 135"/>
                <a:gd name="T11" fmla="*/ 2 h 99"/>
                <a:gd name="T12" fmla="*/ 0 w 135"/>
                <a:gd name="T13" fmla="*/ 0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5" h="99">
                  <a:moveTo>
                    <a:pt x="0" y="0"/>
                  </a:moveTo>
                  <a:lnTo>
                    <a:pt x="2" y="0"/>
                  </a:lnTo>
                  <a:lnTo>
                    <a:pt x="135" y="96"/>
                  </a:lnTo>
                  <a:lnTo>
                    <a:pt x="135" y="99"/>
                  </a:lnTo>
                  <a:lnTo>
                    <a:pt x="133" y="99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98" name="Freeform 388"/>
            <p:cNvSpPr>
              <a:spLocks/>
            </p:cNvSpPr>
            <p:nvPr/>
          </p:nvSpPr>
          <p:spPr bwMode="auto">
            <a:xfrm>
              <a:off x="3388025" y="4003690"/>
              <a:ext cx="153094" cy="114099"/>
            </a:xfrm>
            <a:custGeom>
              <a:avLst/>
              <a:gdLst>
                <a:gd name="T0" fmla="*/ 0 w 106"/>
                <a:gd name="T1" fmla="*/ 0 h 79"/>
                <a:gd name="T2" fmla="*/ 2 w 106"/>
                <a:gd name="T3" fmla="*/ 0 h 79"/>
                <a:gd name="T4" fmla="*/ 106 w 106"/>
                <a:gd name="T5" fmla="*/ 76 h 79"/>
                <a:gd name="T6" fmla="*/ 106 w 106"/>
                <a:gd name="T7" fmla="*/ 79 h 79"/>
                <a:gd name="T8" fmla="*/ 103 w 106"/>
                <a:gd name="T9" fmla="*/ 79 h 79"/>
                <a:gd name="T10" fmla="*/ 0 w 106"/>
                <a:gd name="T11" fmla="*/ 3 h 79"/>
                <a:gd name="T12" fmla="*/ 0 w 106"/>
                <a:gd name="T13" fmla="*/ 0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6" h="79">
                  <a:moveTo>
                    <a:pt x="0" y="0"/>
                  </a:moveTo>
                  <a:lnTo>
                    <a:pt x="2" y="0"/>
                  </a:lnTo>
                  <a:lnTo>
                    <a:pt x="106" y="76"/>
                  </a:lnTo>
                  <a:lnTo>
                    <a:pt x="106" y="79"/>
                  </a:lnTo>
                  <a:lnTo>
                    <a:pt x="103" y="79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99" name="Freeform 389"/>
            <p:cNvSpPr>
              <a:spLocks/>
            </p:cNvSpPr>
            <p:nvPr/>
          </p:nvSpPr>
          <p:spPr bwMode="auto">
            <a:xfrm>
              <a:off x="3536786" y="4113456"/>
              <a:ext cx="127097" cy="92434"/>
            </a:xfrm>
            <a:custGeom>
              <a:avLst/>
              <a:gdLst>
                <a:gd name="T0" fmla="*/ 0 w 88"/>
                <a:gd name="T1" fmla="*/ 0 h 64"/>
                <a:gd name="T2" fmla="*/ 3 w 88"/>
                <a:gd name="T3" fmla="*/ 0 h 64"/>
                <a:gd name="T4" fmla="*/ 88 w 88"/>
                <a:gd name="T5" fmla="*/ 61 h 64"/>
                <a:gd name="T6" fmla="*/ 88 w 88"/>
                <a:gd name="T7" fmla="*/ 64 h 64"/>
                <a:gd name="T8" fmla="*/ 85 w 88"/>
                <a:gd name="T9" fmla="*/ 64 h 64"/>
                <a:gd name="T10" fmla="*/ 0 w 88"/>
                <a:gd name="T11" fmla="*/ 3 h 64"/>
                <a:gd name="T12" fmla="*/ 0 w 88"/>
                <a:gd name="T13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8" h="64">
                  <a:moveTo>
                    <a:pt x="0" y="0"/>
                  </a:moveTo>
                  <a:lnTo>
                    <a:pt x="3" y="0"/>
                  </a:lnTo>
                  <a:lnTo>
                    <a:pt x="88" y="61"/>
                  </a:lnTo>
                  <a:lnTo>
                    <a:pt x="88" y="64"/>
                  </a:lnTo>
                  <a:lnTo>
                    <a:pt x="85" y="64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00" name="Freeform 390"/>
            <p:cNvSpPr>
              <a:spLocks/>
            </p:cNvSpPr>
            <p:nvPr/>
          </p:nvSpPr>
          <p:spPr bwMode="auto">
            <a:xfrm>
              <a:off x="3659550" y="4201558"/>
              <a:ext cx="197868" cy="144429"/>
            </a:xfrm>
            <a:custGeom>
              <a:avLst/>
              <a:gdLst>
                <a:gd name="T0" fmla="*/ 0 w 137"/>
                <a:gd name="T1" fmla="*/ 0 h 100"/>
                <a:gd name="T2" fmla="*/ 3 w 137"/>
                <a:gd name="T3" fmla="*/ 0 h 100"/>
                <a:gd name="T4" fmla="*/ 137 w 137"/>
                <a:gd name="T5" fmla="*/ 98 h 100"/>
                <a:gd name="T6" fmla="*/ 137 w 137"/>
                <a:gd name="T7" fmla="*/ 100 h 100"/>
                <a:gd name="T8" fmla="*/ 134 w 137"/>
                <a:gd name="T9" fmla="*/ 100 h 100"/>
                <a:gd name="T10" fmla="*/ 0 w 137"/>
                <a:gd name="T11" fmla="*/ 3 h 100"/>
                <a:gd name="T12" fmla="*/ 0 w 137"/>
                <a:gd name="T13" fmla="*/ 0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7" h="100">
                  <a:moveTo>
                    <a:pt x="0" y="0"/>
                  </a:moveTo>
                  <a:lnTo>
                    <a:pt x="3" y="0"/>
                  </a:lnTo>
                  <a:lnTo>
                    <a:pt x="137" y="98"/>
                  </a:lnTo>
                  <a:lnTo>
                    <a:pt x="137" y="100"/>
                  </a:lnTo>
                  <a:lnTo>
                    <a:pt x="134" y="100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01" name="Freeform 391"/>
            <p:cNvSpPr>
              <a:spLocks/>
            </p:cNvSpPr>
            <p:nvPr/>
          </p:nvSpPr>
          <p:spPr bwMode="auto">
            <a:xfrm>
              <a:off x="3853085" y="4343098"/>
              <a:ext cx="122765" cy="90990"/>
            </a:xfrm>
            <a:custGeom>
              <a:avLst/>
              <a:gdLst>
                <a:gd name="T0" fmla="*/ 0 w 85"/>
                <a:gd name="T1" fmla="*/ 0 h 63"/>
                <a:gd name="T2" fmla="*/ 3 w 85"/>
                <a:gd name="T3" fmla="*/ 0 h 63"/>
                <a:gd name="T4" fmla="*/ 85 w 85"/>
                <a:gd name="T5" fmla="*/ 60 h 63"/>
                <a:gd name="T6" fmla="*/ 85 w 85"/>
                <a:gd name="T7" fmla="*/ 63 h 63"/>
                <a:gd name="T8" fmla="*/ 82 w 85"/>
                <a:gd name="T9" fmla="*/ 63 h 63"/>
                <a:gd name="T10" fmla="*/ 0 w 85"/>
                <a:gd name="T11" fmla="*/ 2 h 63"/>
                <a:gd name="T12" fmla="*/ 0 w 85"/>
                <a:gd name="T13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5" h="63">
                  <a:moveTo>
                    <a:pt x="0" y="0"/>
                  </a:moveTo>
                  <a:lnTo>
                    <a:pt x="3" y="0"/>
                  </a:lnTo>
                  <a:lnTo>
                    <a:pt x="85" y="60"/>
                  </a:lnTo>
                  <a:lnTo>
                    <a:pt x="85" y="63"/>
                  </a:lnTo>
                  <a:lnTo>
                    <a:pt x="82" y="63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02" name="Freeform 392"/>
            <p:cNvSpPr>
              <a:spLocks/>
            </p:cNvSpPr>
            <p:nvPr/>
          </p:nvSpPr>
          <p:spPr bwMode="auto">
            <a:xfrm>
              <a:off x="909630" y="3467861"/>
              <a:ext cx="122765" cy="20220"/>
            </a:xfrm>
            <a:custGeom>
              <a:avLst/>
              <a:gdLst>
                <a:gd name="T0" fmla="*/ 82 w 85"/>
                <a:gd name="T1" fmla="*/ 0 h 14"/>
                <a:gd name="T2" fmla="*/ 85 w 85"/>
                <a:gd name="T3" fmla="*/ 0 h 14"/>
                <a:gd name="T4" fmla="*/ 85 w 85"/>
                <a:gd name="T5" fmla="*/ 2 h 14"/>
                <a:gd name="T6" fmla="*/ 2 w 85"/>
                <a:gd name="T7" fmla="*/ 14 h 14"/>
                <a:gd name="T8" fmla="*/ 0 w 85"/>
                <a:gd name="T9" fmla="*/ 14 h 14"/>
                <a:gd name="T10" fmla="*/ 0 w 85"/>
                <a:gd name="T11" fmla="*/ 11 h 14"/>
                <a:gd name="T12" fmla="*/ 82 w 85"/>
                <a:gd name="T13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5" h="14">
                  <a:moveTo>
                    <a:pt x="82" y="0"/>
                  </a:moveTo>
                  <a:lnTo>
                    <a:pt x="85" y="0"/>
                  </a:lnTo>
                  <a:lnTo>
                    <a:pt x="85" y="2"/>
                  </a:lnTo>
                  <a:lnTo>
                    <a:pt x="2" y="14"/>
                  </a:lnTo>
                  <a:lnTo>
                    <a:pt x="0" y="14"/>
                  </a:lnTo>
                  <a:lnTo>
                    <a:pt x="0" y="11"/>
                  </a:lnTo>
                  <a:lnTo>
                    <a:pt x="8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03" name="Freeform 393"/>
            <p:cNvSpPr>
              <a:spLocks/>
            </p:cNvSpPr>
            <p:nvPr/>
          </p:nvSpPr>
          <p:spPr bwMode="auto">
            <a:xfrm>
              <a:off x="1081501" y="3464972"/>
              <a:ext cx="25997" cy="5777"/>
            </a:xfrm>
            <a:custGeom>
              <a:avLst/>
              <a:gdLst>
                <a:gd name="T0" fmla="*/ 0 w 18"/>
                <a:gd name="T1" fmla="*/ 0 h 4"/>
                <a:gd name="T2" fmla="*/ 2 w 18"/>
                <a:gd name="T3" fmla="*/ 0 h 4"/>
                <a:gd name="T4" fmla="*/ 18 w 18"/>
                <a:gd name="T5" fmla="*/ 2 h 4"/>
                <a:gd name="T6" fmla="*/ 18 w 18"/>
                <a:gd name="T7" fmla="*/ 4 h 4"/>
                <a:gd name="T8" fmla="*/ 15 w 18"/>
                <a:gd name="T9" fmla="*/ 4 h 4"/>
                <a:gd name="T10" fmla="*/ 0 w 18"/>
                <a:gd name="T11" fmla="*/ 3 h 4"/>
                <a:gd name="T12" fmla="*/ 0 w 18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4">
                  <a:moveTo>
                    <a:pt x="0" y="0"/>
                  </a:moveTo>
                  <a:lnTo>
                    <a:pt x="2" y="0"/>
                  </a:lnTo>
                  <a:lnTo>
                    <a:pt x="18" y="2"/>
                  </a:lnTo>
                  <a:lnTo>
                    <a:pt x="18" y="4"/>
                  </a:lnTo>
                  <a:lnTo>
                    <a:pt x="15" y="4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04" name="Freeform 394"/>
            <p:cNvSpPr>
              <a:spLocks/>
            </p:cNvSpPr>
            <p:nvPr/>
          </p:nvSpPr>
          <p:spPr bwMode="auto">
            <a:xfrm>
              <a:off x="1155159" y="3472193"/>
              <a:ext cx="92434" cy="12999"/>
            </a:xfrm>
            <a:custGeom>
              <a:avLst/>
              <a:gdLst>
                <a:gd name="T0" fmla="*/ 0 w 64"/>
                <a:gd name="T1" fmla="*/ 0 h 9"/>
                <a:gd name="T2" fmla="*/ 2 w 64"/>
                <a:gd name="T3" fmla="*/ 0 h 9"/>
                <a:gd name="T4" fmla="*/ 64 w 64"/>
                <a:gd name="T5" fmla="*/ 7 h 9"/>
                <a:gd name="T6" fmla="*/ 64 w 64"/>
                <a:gd name="T7" fmla="*/ 9 h 9"/>
                <a:gd name="T8" fmla="*/ 62 w 64"/>
                <a:gd name="T9" fmla="*/ 9 h 9"/>
                <a:gd name="T10" fmla="*/ 0 w 64"/>
                <a:gd name="T11" fmla="*/ 3 h 9"/>
                <a:gd name="T12" fmla="*/ 0 w 64"/>
                <a:gd name="T13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4" h="9">
                  <a:moveTo>
                    <a:pt x="0" y="0"/>
                  </a:moveTo>
                  <a:lnTo>
                    <a:pt x="2" y="0"/>
                  </a:lnTo>
                  <a:lnTo>
                    <a:pt x="64" y="7"/>
                  </a:lnTo>
                  <a:lnTo>
                    <a:pt x="64" y="9"/>
                  </a:lnTo>
                  <a:lnTo>
                    <a:pt x="62" y="9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05" name="Freeform 395"/>
            <p:cNvSpPr>
              <a:spLocks/>
            </p:cNvSpPr>
            <p:nvPr/>
          </p:nvSpPr>
          <p:spPr bwMode="auto">
            <a:xfrm>
              <a:off x="1244705" y="3482303"/>
              <a:ext cx="33219" cy="10110"/>
            </a:xfrm>
            <a:custGeom>
              <a:avLst/>
              <a:gdLst>
                <a:gd name="T0" fmla="*/ 0 w 23"/>
                <a:gd name="T1" fmla="*/ 0 h 7"/>
                <a:gd name="T2" fmla="*/ 2 w 23"/>
                <a:gd name="T3" fmla="*/ 0 h 7"/>
                <a:gd name="T4" fmla="*/ 23 w 23"/>
                <a:gd name="T5" fmla="*/ 5 h 7"/>
                <a:gd name="T6" fmla="*/ 23 w 23"/>
                <a:gd name="T7" fmla="*/ 7 h 7"/>
                <a:gd name="T8" fmla="*/ 20 w 23"/>
                <a:gd name="T9" fmla="*/ 7 h 7"/>
                <a:gd name="T10" fmla="*/ 0 w 23"/>
                <a:gd name="T11" fmla="*/ 2 h 7"/>
                <a:gd name="T12" fmla="*/ 0 w 23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" h="7">
                  <a:moveTo>
                    <a:pt x="0" y="0"/>
                  </a:moveTo>
                  <a:lnTo>
                    <a:pt x="2" y="0"/>
                  </a:lnTo>
                  <a:lnTo>
                    <a:pt x="23" y="5"/>
                  </a:lnTo>
                  <a:lnTo>
                    <a:pt x="23" y="7"/>
                  </a:lnTo>
                  <a:lnTo>
                    <a:pt x="20" y="7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06" name="Freeform 396"/>
            <p:cNvSpPr>
              <a:spLocks/>
            </p:cNvSpPr>
            <p:nvPr/>
          </p:nvSpPr>
          <p:spPr bwMode="auto">
            <a:xfrm>
              <a:off x="1328473" y="3505412"/>
              <a:ext cx="25997" cy="8666"/>
            </a:xfrm>
            <a:custGeom>
              <a:avLst/>
              <a:gdLst>
                <a:gd name="T0" fmla="*/ 0 w 18"/>
                <a:gd name="T1" fmla="*/ 0 h 6"/>
                <a:gd name="T2" fmla="*/ 1 w 18"/>
                <a:gd name="T3" fmla="*/ 0 h 6"/>
                <a:gd name="T4" fmla="*/ 18 w 18"/>
                <a:gd name="T5" fmla="*/ 4 h 6"/>
                <a:gd name="T6" fmla="*/ 18 w 18"/>
                <a:gd name="T7" fmla="*/ 6 h 6"/>
                <a:gd name="T8" fmla="*/ 16 w 18"/>
                <a:gd name="T9" fmla="*/ 6 h 6"/>
                <a:gd name="T10" fmla="*/ 0 w 18"/>
                <a:gd name="T11" fmla="*/ 1 h 6"/>
                <a:gd name="T12" fmla="*/ 0 w 18"/>
                <a:gd name="T13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6">
                  <a:moveTo>
                    <a:pt x="0" y="0"/>
                  </a:moveTo>
                  <a:lnTo>
                    <a:pt x="1" y="0"/>
                  </a:lnTo>
                  <a:lnTo>
                    <a:pt x="18" y="4"/>
                  </a:lnTo>
                  <a:lnTo>
                    <a:pt x="18" y="6"/>
                  </a:lnTo>
                  <a:lnTo>
                    <a:pt x="16" y="6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07" name="Freeform 397"/>
            <p:cNvSpPr>
              <a:spLocks/>
            </p:cNvSpPr>
            <p:nvPr/>
          </p:nvSpPr>
          <p:spPr bwMode="auto">
            <a:xfrm>
              <a:off x="1402132" y="3524187"/>
              <a:ext cx="40440" cy="17331"/>
            </a:xfrm>
            <a:custGeom>
              <a:avLst/>
              <a:gdLst>
                <a:gd name="T0" fmla="*/ 0 w 28"/>
                <a:gd name="T1" fmla="*/ 0 h 12"/>
                <a:gd name="T2" fmla="*/ 1 w 28"/>
                <a:gd name="T3" fmla="*/ 0 h 12"/>
                <a:gd name="T4" fmla="*/ 28 w 28"/>
                <a:gd name="T5" fmla="*/ 9 h 12"/>
                <a:gd name="T6" fmla="*/ 28 w 28"/>
                <a:gd name="T7" fmla="*/ 12 h 12"/>
                <a:gd name="T8" fmla="*/ 25 w 28"/>
                <a:gd name="T9" fmla="*/ 12 h 12"/>
                <a:gd name="T10" fmla="*/ 0 w 28"/>
                <a:gd name="T11" fmla="*/ 3 h 12"/>
                <a:gd name="T12" fmla="*/ 0 w 28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12">
                  <a:moveTo>
                    <a:pt x="0" y="0"/>
                  </a:moveTo>
                  <a:lnTo>
                    <a:pt x="1" y="0"/>
                  </a:lnTo>
                  <a:lnTo>
                    <a:pt x="28" y="9"/>
                  </a:lnTo>
                  <a:lnTo>
                    <a:pt x="28" y="12"/>
                  </a:lnTo>
                  <a:lnTo>
                    <a:pt x="25" y="12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08" name="Freeform 398"/>
            <p:cNvSpPr>
              <a:spLocks/>
            </p:cNvSpPr>
            <p:nvPr/>
          </p:nvSpPr>
          <p:spPr bwMode="auto">
            <a:xfrm>
              <a:off x="1438239" y="3537186"/>
              <a:ext cx="89546" cy="37551"/>
            </a:xfrm>
            <a:custGeom>
              <a:avLst/>
              <a:gdLst>
                <a:gd name="T0" fmla="*/ 0 w 62"/>
                <a:gd name="T1" fmla="*/ 0 h 26"/>
                <a:gd name="T2" fmla="*/ 3 w 62"/>
                <a:gd name="T3" fmla="*/ 0 h 26"/>
                <a:gd name="T4" fmla="*/ 62 w 62"/>
                <a:gd name="T5" fmla="*/ 24 h 26"/>
                <a:gd name="T6" fmla="*/ 62 w 62"/>
                <a:gd name="T7" fmla="*/ 26 h 26"/>
                <a:gd name="T8" fmla="*/ 59 w 62"/>
                <a:gd name="T9" fmla="*/ 26 h 26"/>
                <a:gd name="T10" fmla="*/ 0 w 62"/>
                <a:gd name="T11" fmla="*/ 3 h 26"/>
                <a:gd name="T12" fmla="*/ 0 w 62"/>
                <a:gd name="T13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2" h="26">
                  <a:moveTo>
                    <a:pt x="0" y="0"/>
                  </a:moveTo>
                  <a:lnTo>
                    <a:pt x="3" y="0"/>
                  </a:lnTo>
                  <a:lnTo>
                    <a:pt x="62" y="24"/>
                  </a:lnTo>
                  <a:lnTo>
                    <a:pt x="62" y="26"/>
                  </a:lnTo>
                  <a:lnTo>
                    <a:pt x="59" y="26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09" name="Freeform 399"/>
            <p:cNvSpPr>
              <a:spLocks/>
            </p:cNvSpPr>
            <p:nvPr/>
          </p:nvSpPr>
          <p:spPr bwMode="auto">
            <a:xfrm>
              <a:off x="1575447" y="3593513"/>
              <a:ext cx="25997" cy="12999"/>
            </a:xfrm>
            <a:custGeom>
              <a:avLst/>
              <a:gdLst>
                <a:gd name="T0" fmla="*/ 0 w 18"/>
                <a:gd name="T1" fmla="*/ 0 h 9"/>
                <a:gd name="T2" fmla="*/ 2 w 18"/>
                <a:gd name="T3" fmla="*/ 0 h 9"/>
                <a:gd name="T4" fmla="*/ 18 w 18"/>
                <a:gd name="T5" fmla="*/ 6 h 9"/>
                <a:gd name="T6" fmla="*/ 18 w 18"/>
                <a:gd name="T7" fmla="*/ 9 h 9"/>
                <a:gd name="T8" fmla="*/ 15 w 18"/>
                <a:gd name="T9" fmla="*/ 9 h 9"/>
                <a:gd name="T10" fmla="*/ 0 w 18"/>
                <a:gd name="T11" fmla="*/ 2 h 9"/>
                <a:gd name="T12" fmla="*/ 0 w 18"/>
                <a:gd name="T13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9">
                  <a:moveTo>
                    <a:pt x="0" y="0"/>
                  </a:moveTo>
                  <a:lnTo>
                    <a:pt x="2" y="0"/>
                  </a:lnTo>
                  <a:lnTo>
                    <a:pt x="18" y="6"/>
                  </a:lnTo>
                  <a:lnTo>
                    <a:pt x="18" y="9"/>
                  </a:lnTo>
                  <a:lnTo>
                    <a:pt x="15" y="9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10" name="Freeform 400"/>
            <p:cNvSpPr>
              <a:spLocks/>
            </p:cNvSpPr>
            <p:nvPr/>
          </p:nvSpPr>
          <p:spPr bwMode="auto">
            <a:xfrm>
              <a:off x="1646216" y="3623844"/>
              <a:ext cx="47662" cy="24553"/>
            </a:xfrm>
            <a:custGeom>
              <a:avLst/>
              <a:gdLst>
                <a:gd name="T0" fmla="*/ 0 w 33"/>
                <a:gd name="T1" fmla="*/ 0 h 17"/>
                <a:gd name="T2" fmla="*/ 3 w 33"/>
                <a:gd name="T3" fmla="*/ 0 h 17"/>
                <a:gd name="T4" fmla="*/ 33 w 33"/>
                <a:gd name="T5" fmla="*/ 15 h 17"/>
                <a:gd name="T6" fmla="*/ 33 w 33"/>
                <a:gd name="T7" fmla="*/ 17 h 17"/>
                <a:gd name="T8" fmla="*/ 31 w 33"/>
                <a:gd name="T9" fmla="*/ 17 h 17"/>
                <a:gd name="T10" fmla="*/ 0 w 33"/>
                <a:gd name="T11" fmla="*/ 4 h 17"/>
                <a:gd name="T12" fmla="*/ 0 w 33"/>
                <a:gd name="T13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17">
                  <a:moveTo>
                    <a:pt x="0" y="0"/>
                  </a:moveTo>
                  <a:lnTo>
                    <a:pt x="3" y="0"/>
                  </a:lnTo>
                  <a:lnTo>
                    <a:pt x="33" y="15"/>
                  </a:lnTo>
                  <a:lnTo>
                    <a:pt x="33" y="17"/>
                  </a:lnTo>
                  <a:lnTo>
                    <a:pt x="31" y="17"/>
                  </a:lnTo>
                  <a:lnTo>
                    <a:pt x="0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11" name="Freeform 401"/>
            <p:cNvSpPr>
              <a:spLocks/>
            </p:cNvSpPr>
            <p:nvPr/>
          </p:nvSpPr>
          <p:spPr bwMode="auto">
            <a:xfrm>
              <a:off x="1690989" y="3645507"/>
              <a:ext cx="23109" cy="14443"/>
            </a:xfrm>
            <a:custGeom>
              <a:avLst/>
              <a:gdLst>
                <a:gd name="T0" fmla="*/ 0 w 16"/>
                <a:gd name="T1" fmla="*/ 0 h 10"/>
                <a:gd name="T2" fmla="*/ 2 w 16"/>
                <a:gd name="T3" fmla="*/ 0 h 10"/>
                <a:gd name="T4" fmla="*/ 16 w 16"/>
                <a:gd name="T5" fmla="*/ 7 h 10"/>
                <a:gd name="T6" fmla="*/ 16 w 16"/>
                <a:gd name="T7" fmla="*/ 10 h 10"/>
                <a:gd name="T8" fmla="*/ 14 w 16"/>
                <a:gd name="T9" fmla="*/ 10 h 10"/>
                <a:gd name="T10" fmla="*/ 0 w 16"/>
                <a:gd name="T11" fmla="*/ 2 h 10"/>
                <a:gd name="T12" fmla="*/ 0 w 16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10">
                  <a:moveTo>
                    <a:pt x="0" y="0"/>
                  </a:moveTo>
                  <a:lnTo>
                    <a:pt x="2" y="0"/>
                  </a:lnTo>
                  <a:lnTo>
                    <a:pt x="16" y="7"/>
                  </a:lnTo>
                  <a:lnTo>
                    <a:pt x="16" y="10"/>
                  </a:lnTo>
                  <a:lnTo>
                    <a:pt x="14" y="10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12" name="Freeform 402"/>
            <p:cNvSpPr>
              <a:spLocks/>
            </p:cNvSpPr>
            <p:nvPr/>
          </p:nvSpPr>
          <p:spPr bwMode="auto">
            <a:xfrm>
              <a:off x="1711209" y="3655618"/>
              <a:ext cx="24553" cy="14443"/>
            </a:xfrm>
            <a:custGeom>
              <a:avLst/>
              <a:gdLst>
                <a:gd name="T0" fmla="*/ 0 w 17"/>
                <a:gd name="T1" fmla="*/ 0 h 10"/>
                <a:gd name="T2" fmla="*/ 2 w 17"/>
                <a:gd name="T3" fmla="*/ 0 h 10"/>
                <a:gd name="T4" fmla="*/ 17 w 17"/>
                <a:gd name="T5" fmla="*/ 7 h 10"/>
                <a:gd name="T6" fmla="*/ 17 w 17"/>
                <a:gd name="T7" fmla="*/ 10 h 10"/>
                <a:gd name="T8" fmla="*/ 13 w 17"/>
                <a:gd name="T9" fmla="*/ 10 h 10"/>
                <a:gd name="T10" fmla="*/ 0 w 17"/>
                <a:gd name="T11" fmla="*/ 3 h 10"/>
                <a:gd name="T12" fmla="*/ 0 w 17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">
                  <a:moveTo>
                    <a:pt x="0" y="0"/>
                  </a:moveTo>
                  <a:lnTo>
                    <a:pt x="2" y="0"/>
                  </a:lnTo>
                  <a:lnTo>
                    <a:pt x="17" y="7"/>
                  </a:lnTo>
                  <a:lnTo>
                    <a:pt x="17" y="10"/>
                  </a:lnTo>
                  <a:lnTo>
                    <a:pt x="13" y="10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13" name="Freeform 403"/>
            <p:cNvSpPr>
              <a:spLocks/>
            </p:cNvSpPr>
            <p:nvPr/>
          </p:nvSpPr>
          <p:spPr bwMode="auto">
            <a:xfrm>
              <a:off x="1729985" y="3665727"/>
              <a:ext cx="43329" cy="24553"/>
            </a:xfrm>
            <a:custGeom>
              <a:avLst/>
              <a:gdLst>
                <a:gd name="T0" fmla="*/ 0 w 30"/>
                <a:gd name="T1" fmla="*/ 0 h 17"/>
                <a:gd name="T2" fmla="*/ 4 w 30"/>
                <a:gd name="T3" fmla="*/ 0 h 17"/>
                <a:gd name="T4" fmla="*/ 30 w 30"/>
                <a:gd name="T5" fmla="*/ 13 h 17"/>
                <a:gd name="T6" fmla="*/ 30 w 30"/>
                <a:gd name="T7" fmla="*/ 17 h 17"/>
                <a:gd name="T8" fmla="*/ 28 w 30"/>
                <a:gd name="T9" fmla="*/ 17 h 17"/>
                <a:gd name="T10" fmla="*/ 0 w 30"/>
                <a:gd name="T11" fmla="*/ 3 h 17"/>
                <a:gd name="T12" fmla="*/ 0 w 30"/>
                <a:gd name="T13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" h="17">
                  <a:moveTo>
                    <a:pt x="0" y="0"/>
                  </a:moveTo>
                  <a:lnTo>
                    <a:pt x="4" y="0"/>
                  </a:lnTo>
                  <a:lnTo>
                    <a:pt x="30" y="13"/>
                  </a:lnTo>
                  <a:lnTo>
                    <a:pt x="30" y="17"/>
                  </a:lnTo>
                  <a:lnTo>
                    <a:pt x="28" y="17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14" name="Freeform 404"/>
            <p:cNvSpPr>
              <a:spLocks/>
            </p:cNvSpPr>
            <p:nvPr/>
          </p:nvSpPr>
          <p:spPr bwMode="auto">
            <a:xfrm>
              <a:off x="1819530" y="3711944"/>
              <a:ext cx="24553" cy="14443"/>
            </a:xfrm>
            <a:custGeom>
              <a:avLst/>
              <a:gdLst>
                <a:gd name="T0" fmla="*/ 0 w 17"/>
                <a:gd name="T1" fmla="*/ 0 h 10"/>
                <a:gd name="T2" fmla="*/ 2 w 17"/>
                <a:gd name="T3" fmla="*/ 0 h 10"/>
                <a:gd name="T4" fmla="*/ 17 w 17"/>
                <a:gd name="T5" fmla="*/ 8 h 10"/>
                <a:gd name="T6" fmla="*/ 17 w 17"/>
                <a:gd name="T7" fmla="*/ 10 h 10"/>
                <a:gd name="T8" fmla="*/ 15 w 17"/>
                <a:gd name="T9" fmla="*/ 10 h 10"/>
                <a:gd name="T10" fmla="*/ 0 w 17"/>
                <a:gd name="T11" fmla="*/ 2 h 10"/>
                <a:gd name="T12" fmla="*/ 0 w 17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">
                  <a:moveTo>
                    <a:pt x="0" y="0"/>
                  </a:moveTo>
                  <a:lnTo>
                    <a:pt x="2" y="0"/>
                  </a:lnTo>
                  <a:lnTo>
                    <a:pt x="17" y="8"/>
                  </a:lnTo>
                  <a:lnTo>
                    <a:pt x="17" y="10"/>
                  </a:lnTo>
                  <a:lnTo>
                    <a:pt x="15" y="10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15" name="Freeform 405"/>
            <p:cNvSpPr>
              <a:spLocks/>
            </p:cNvSpPr>
            <p:nvPr/>
          </p:nvSpPr>
          <p:spPr bwMode="auto">
            <a:xfrm>
              <a:off x="1893189" y="3752385"/>
              <a:ext cx="30330" cy="18776"/>
            </a:xfrm>
            <a:custGeom>
              <a:avLst/>
              <a:gdLst>
                <a:gd name="T0" fmla="*/ 0 w 21"/>
                <a:gd name="T1" fmla="*/ 0 h 13"/>
                <a:gd name="T2" fmla="*/ 2 w 21"/>
                <a:gd name="T3" fmla="*/ 0 h 13"/>
                <a:gd name="T4" fmla="*/ 21 w 21"/>
                <a:gd name="T5" fmla="*/ 9 h 13"/>
                <a:gd name="T6" fmla="*/ 21 w 21"/>
                <a:gd name="T7" fmla="*/ 13 h 13"/>
                <a:gd name="T8" fmla="*/ 18 w 21"/>
                <a:gd name="T9" fmla="*/ 13 h 13"/>
                <a:gd name="T10" fmla="*/ 0 w 21"/>
                <a:gd name="T11" fmla="*/ 3 h 13"/>
                <a:gd name="T12" fmla="*/ 0 w 21"/>
                <a:gd name="T13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" h="13">
                  <a:moveTo>
                    <a:pt x="0" y="0"/>
                  </a:moveTo>
                  <a:lnTo>
                    <a:pt x="2" y="0"/>
                  </a:lnTo>
                  <a:lnTo>
                    <a:pt x="21" y="9"/>
                  </a:lnTo>
                  <a:lnTo>
                    <a:pt x="21" y="13"/>
                  </a:lnTo>
                  <a:lnTo>
                    <a:pt x="18" y="13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16" name="Freeform 406"/>
            <p:cNvSpPr>
              <a:spLocks/>
            </p:cNvSpPr>
            <p:nvPr/>
          </p:nvSpPr>
          <p:spPr bwMode="auto">
            <a:xfrm>
              <a:off x="1919187" y="3765384"/>
              <a:ext cx="75103" cy="49106"/>
            </a:xfrm>
            <a:custGeom>
              <a:avLst/>
              <a:gdLst>
                <a:gd name="T0" fmla="*/ 0 w 52"/>
                <a:gd name="T1" fmla="*/ 0 h 34"/>
                <a:gd name="T2" fmla="*/ 3 w 52"/>
                <a:gd name="T3" fmla="*/ 0 h 34"/>
                <a:gd name="T4" fmla="*/ 52 w 52"/>
                <a:gd name="T5" fmla="*/ 30 h 34"/>
                <a:gd name="T6" fmla="*/ 52 w 52"/>
                <a:gd name="T7" fmla="*/ 34 h 34"/>
                <a:gd name="T8" fmla="*/ 50 w 52"/>
                <a:gd name="T9" fmla="*/ 34 h 34"/>
                <a:gd name="T10" fmla="*/ 0 w 52"/>
                <a:gd name="T11" fmla="*/ 4 h 34"/>
                <a:gd name="T12" fmla="*/ 0 w 52"/>
                <a:gd name="T13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2" h="34">
                  <a:moveTo>
                    <a:pt x="0" y="0"/>
                  </a:moveTo>
                  <a:lnTo>
                    <a:pt x="3" y="0"/>
                  </a:lnTo>
                  <a:lnTo>
                    <a:pt x="52" y="30"/>
                  </a:lnTo>
                  <a:lnTo>
                    <a:pt x="52" y="34"/>
                  </a:lnTo>
                  <a:lnTo>
                    <a:pt x="50" y="34"/>
                  </a:lnTo>
                  <a:lnTo>
                    <a:pt x="0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17" name="Freeform 408"/>
            <p:cNvSpPr>
              <a:spLocks/>
            </p:cNvSpPr>
            <p:nvPr/>
          </p:nvSpPr>
          <p:spPr bwMode="auto">
            <a:xfrm>
              <a:off x="1991401" y="3808711"/>
              <a:ext cx="25997" cy="20220"/>
            </a:xfrm>
            <a:custGeom>
              <a:avLst/>
              <a:gdLst>
                <a:gd name="T0" fmla="*/ 0 w 18"/>
                <a:gd name="T1" fmla="*/ 0 h 14"/>
                <a:gd name="T2" fmla="*/ 2 w 18"/>
                <a:gd name="T3" fmla="*/ 0 h 14"/>
                <a:gd name="T4" fmla="*/ 18 w 18"/>
                <a:gd name="T5" fmla="*/ 10 h 14"/>
                <a:gd name="T6" fmla="*/ 18 w 18"/>
                <a:gd name="T7" fmla="*/ 14 h 14"/>
                <a:gd name="T8" fmla="*/ 17 w 18"/>
                <a:gd name="T9" fmla="*/ 14 h 14"/>
                <a:gd name="T10" fmla="*/ 0 w 18"/>
                <a:gd name="T11" fmla="*/ 4 h 14"/>
                <a:gd name="T12" fmla="*/ 0 w 18"/>
                <a:gd name="T13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14">
                  <a:moveTo>
                    <a:pt x="0" y="0"/>
                  </a:moveTo>
                  <a:lnTo>
                    <a:pt x="2" y="0"/>
                  </a:lnTo>
                  <a:lnTo>
                    <a:pt x="18" y="10"/>
                  </a:lnTo>
                  <a:lnTo>
                    <a:pt x="18" y="14"/>
                  </a:lnTo>
                  <a:lnTo>
                    <a:pt x="17" y="14"/>
                  </a:lnTo>
                  <a:lnTo>
                    <a:pt x="0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18" name="Freeform 409"/>
            <p:cNvSpPr>
              <a:spLocks/>
            </p:cNvSpPr>
            <p:nvPr/>
          </p:nvSpPr>
          <p:spPr bwMode="auto">
            <a:xfrm>
              <a:off x="2067947" y="3854928"/>
              <a:ext cx="25997" cy="20220"/>
            </a:xfrm>
            <a:custGeom>
              <a:avLst/>
              <a:gdLst>
                <a:gd name="T0" fmla="*/ 0 w 18"/>
                <a:gd name="T1" fmla="*/ 0 h 14"/>
                <a:gd name="T2" fmla="*/ 2 w 18"/>
                <a:gd name="T3" fmla="*/ 0 h 14"/>
                <a:gd name="T4" fmla="*/ 18 w 18"/>
                <a:gd name="T5" fmla="*/ 10 h 14"/>
                <a:gd name="T6" fmla="*/ 18 w 18"/>
                <a:gd name="T7" fmla="*/ 14 h 14"/>
                <a:gd name="T8" fmla="*/ 16 w 18"/>
                <a:gd name="T9" fmla="*/ 14 h 14"/>
                <a:gd name="T10" fmla="*/ 0 w 18"/>
                <a:gd name="T11" fmla="*/ 3 h 14"/>
                <a:gd name="T12" fmla="*/ 0 w 18"/>
                <a:gd name="T13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14">
                  <a:moveTo>
                    <a:pt x="0" y="0"/>
                  </a:moveTo>
                  <a:lnTo>
                    <a:pt x="2" y="0"/>
                  </a:lnTo>
                  <a:lnTo>
                    <a:pt x="18" y="10"/>
                  </a:lnTo>
                  <a:lnTo>
                    <a:pt x="18" y="14"/>
                  </a:lnTo>
                  <a:lnTo>
                    <a:pt x="16" y="14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19" name="Freeform 410"/>
            <p:cNvSpPr>
              <a:spLocks/>
            </p:cNvSpPr>
            <p:nvPr/>
          </p:nvSpPr>
          <p:spPr bwMode="auto">
            <a:xfrm>
              <a:off x="2138718" y="3898257"/>
              <a:ext cx="10110" cy="7222"/>
            </a:xfrm>
            <a:custGeom>
              <a:avLst/>
              <a:gdLst>
                <a:gd name="T0" fmla="*/ 0 w 7"/>
                <a:gd name="T1" fmla="*/ 0 h 5"/>
                <a:gd name="T2" fmla="*/ 4 w 7"/>
                <a:gd name="T3" fmla="*/ 0 h 5"/>
                <a:gd name="T4" fmla="*/ 7 w 7"/>
                <a:gd name="T5" fmla="*/ 3 h 5"/>
                <a:gd name="T6" fmla="*/ 7 w 7"/>
                <a:gd name="T7" fmla="*/ 5 h 5"/>
                <a:gd name="T8" fmla="*/ 5 w 7"/>
                <a:gd name="T9" fmla="*/ 5 h 5"/>
                <a:gd name="T10" fmla="*/ 0 w 7"/>
                <a:gd name="T11" fmla="*/ 3 h 5"/>
                <a:gd name="T12" fmla="*/ 0 w 7"/>
                <a:gd name="T1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" h="5">
                  <a:moveTo>
                    <a:pt x="0" y="0"/>
                  </a:moveTo>
                  <a:lnTo>
                    <a:pt x="4" y="0"/>
                  </a:lnTo>
                  <a:lnTo>
                    <a:pt x="7" y="3"/>
                  </a:lnTo>
                  <a:lnTo>
                    <a:pt x="7" y="5"/>
                  </a:lnTo>
                  <a:lnTo>
                    <a:pt x="5" y="5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20" name="Freeform 411"/>
            <p:cNvSpPr>
              <a:spLocks/>
            </p:cNvSpPr>
            <p:nvPr/>
          </p:nvSpPr>
          <p:spPr bwMode="auto">
            <a:xfrm>
              <a:off x="2145939" y="3902590"/>
              <a:ext cx="75103" cy="49106"/>
            </a:xfrm>
            <a:custGeom>
              <a:avLst/>
              <a:gdLst>
                <a:gd name="T0" fmla="*/ 0 w 52"/>
                <a:gd name="T1" fmla="*/ 0 h 34"/>
                <a:gd name="T2" fmla="*/ 2 w 52"/>
                <a:gd name="T3" fmla="*/ 0 h 34"/>
                <a:gd name="T4" fmla="*/ 52 w 52"/>
                <a:gd name="T5" fmla="*/ 32 h 34"/>
                <a:gd name="T6" fmla="*/ 52 w 52"/>
                <a:gd name="T7" fmla="*/ 34 h 34"/>
                <a:gd name="T8" fmla="*/ 50 w 52"/>
                <a:gd name="T9" fmla="*/ 34 h 34"/>
                <a:gd name="T10" fmla="*/ 0 w 52"/>
                <a:gd name="T11" fmla="*/ 2 h 34"/>
                <a:gd name="T12" fmla="*/ 0 w 52"/>
                <a:gd name="T13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2" h="34">
                  <a:moveTo>
                    <a:pt x="0" y="0"/>
                  </a:moveTo>
                  <a:lnTo>
                    <a:pt x="2" y="0"/>
                  </a:lnTo>
                  <a:lnTo>
                    <a:pt x="52" y="32"/>
                  </a:lnTo>
                  <a:lnTo>
                    <a:pt x="52" y="34"/>
                  </a:lnTo>
                  <a:lnTo>
                    <a:pt x="50" y="34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21" name="Freeform 412"/>
            <p:cNvSpPr>
              <a:spLocks/>
            </p:cNvSpPr>
            <p:nvPr/>
          </p:nvSpPr>
          <p:spPr bwMode="auto">
            <a:xfrm>
              <a:off x="2218153" y="3948807"/>
              <a:ext cx="40440" cy="27442"/>
            </a:xfrm>
            <a:custGeom>
              <a:avLst/>
              <a:gdLst>
                <a:gd name="T0" fmla="*/ 0 w 28"/>
                <a:gd name="T1" fmla="*/ 0 h 19"/>
                <a:gd name="T2" fmla="*/ 2 w 28"/>
                <a:gd name="T3" fmla="*/ 0 h 19"/>
                <a:gd name="T4" fmla="*/ 28 w 28"/>
                <a:gd name="T5" fmla="*/ 16 h 19"/>
                <a:gd name="T6" fmla="*/ 28 w 28"/>
                <a:gd name="T7" fmla="*/ 19 h 19"/>
                <a:gd name="T8" fmla="*/ 26 w 28"/>
                <a:gd name="T9" fmla="*/ 19 h 19"/>
                <a:gd name="T10" fmla="*/ 0 w 28"/>
                <a:gd name="T11" fmla="*/ 2 h 19"/>
                <a:gd name="T12" fmla="*/ 0 w 28"/>
                <a:gd name="T13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19">
                  <a:moveTo>
                    <a:pt x="0" y="0"/>
                  </a:moveTo>
                  <a:lnTo>
                    <a:pt x="2" y="0"/>
                  </a:lnTo>
                  <a:lnTo>
                    <a:pt x="28" y="16"/>
                  </a:lnTo>
                  <a:lnTo>
                    <a:pt x="28" y="19"/>
                  </a:lnTo>
                  <a:lnTo>
                    <a:pt x="26" y="19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22" name="Freeform 413"/>
            <p:cNvSpPr>
              <a:spLocks/>
            </p:cNvSpPr>
            <p:nvPr/>
          </p:nvSpPr>
          <p:spPr bwMode="auto">
            <a:xfrm>
              <a:off x="2313476" y="4010911"/>
              <a:ext cx="25997" cy="18776"/>
            </a:xfrm>
            <a:custGeom>
              <a:avLst/>
              <a:gdLst>
                <a:gd name="T0" fmla="*/ 0 w 18"/>
                <a:gd name="T1" fmla="*/ 0 h 13"/>
                <a:gd name="T2" fmla="*/ 2 w 18"/>
                <a:gd name="T3" fmla="*/ 0 h 13"/>
                <a:gd name="T4" fmla="*/ 18 w 18"/>
                <a:gd name="T5" fmla="*/ 11 h 13"/>
                <a:gd name="T6" fmla="*/ 18 w 18"/>
                <a:gd name="T7" fmla="*/ 13 h 13"/>
                <a:gd name="T8" fmla="*/ 16 w 18"/>
                <a:gd name="T9" fmla="*/ 13 h 13"/>
                <a:gd name="T10" fmla="*/ 0 w 18"/>
                <a:gd name="T11" fmla="*/ 3 h 13"/>
                <a:gd name="T12" fmla="*/ 0 w 18"/>
                <a:gd name="T13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13">
                  <a:moveTo>
                    <a:pt x="0" y="0"/>
                  </a:moveTo>
                  <a:lnTo>
                    <a:pt x="2" y="0"/>
                  </a:lnTo>
                  <a:lnTo>
                    <a:pt x="18" y="11"/>
                  </a:lnTo>
                  <a:lnTo>
                    <a:pt x="18" y="13"/>
                  </a:lnTo>
                  <a:lnTo>
                    <a:pt x="16" y="13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23" name="Freeform 414"/>
            <p:cNvSpPr>
              <a:spLocks/>
            </p:cNvSpPr>
            <p:nvPr/>
          </p:nvSpPr>
          <p:spPr bwMode="auto">
            <a:xfrm>
              <a:off x="2385690" y="4057128"/>
              <a:ext cx="75103" cy="50550"/>
            </a:xfrm>
            <a:custGeom>
              <a:avLst/>
              <a:gdLst>
                <a:gd name="T0" fmla="*/ 0 w 52"/>
                <a:gd name="T1" fmla="*/ 0 h 35"/>
                <a:gd name="T2" fmla="*/ 1 w 52"/>
                <a:gd name="T3" fmla="*/ 0 h 35"/>
                <a:gd name="T4" fmla="*/ 52 w 52"/>
                <a:gd name="T5" fmla="*/ 32 h 35"/>
                <a:gd name="T6" fmla="*/ 52 w 52"/>
                <a:gd name="T7" fmla="*/ 35 h 35"/>
                <a:gd name="T8" fmla="*/ 48 w 52"/>
                <a:gd name="T9" fmla="*/ 35 h 35"/>
                <a:gd name="T10" fmla="*/ 0 w 52"/>
                <a:gd name="T11" fmla="*/ 3 h 35"/>
                <a:gd name="T12" fmla="*/ 0 w 52"/>
                <a:gd name="T13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2" h="35">
                  <a:moveTo>
                    <a:pt x="0" y="0"/>
                  </a:moveTo>
                  <a:lnTo>
                    <a:pt x="1" y="0"/>
                  </a:lnTo>
                  <a:lnTo>
                    <a:pt x="52" y="32"/>
                  </a:lnTo>
                  <a:lnTo>
                    <a:pt x="52" y="35"/>
                  </a:lnTo>
                  <a:lnTo>
                    <a:pt x="48" y="35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24" name="Freeform 415"/>
            <p:cNvSpPr>
              <a:spLocks/>
            </p:cNvSpPr>
            <p:nvPr/>
          </p:nvSpPr>
          <p:spPr bwMode="auto">
            <a:xfrm>
              <a:off x="2455016" y="4103346"/>
              <a:ext cx="53439" cy="36108"/>
            </a:xfrm>
            <a:custGeom>
              <a:avLst/>
              <a:gdLst>
                <a:gd name="T0" fmla="*/ 0 w 37"/>
                <a:gd name="T1" fmla="*/ 0 h 25"/>
                <a:gd name="T2" fmla="*/ 4 w 37"/>
                <a:gd name="T3" fmla="*/ 0 h 25"/>
                <a:gd name="T4" fmla="*/ 37 w 37"/>
                <a:gd name="T5" fmla="*/ 22 h 25"/>
                <a:gd name="T6" fmla="*/ 37 w 37"/>
                <a:gd name="T7" fmla="*/ 25 h 25"/>
                <a:gd name="T8" fmla="*/ 34 w 37"/>
                <a:gd name="T9" fmla="*/ 25 h 25"/>
                <a:gd name="T10" fmla="*/ 0 w 37"/>
                <a:gd name="T11" fmla="*/ 3 h 25"/>
                <a:gd name="T12" fmla="*/ 0 w 37"/>
                <a:gd name="T13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7" h="25">
                  <a:moveTo>
                    <a:pt x="0" y="0"/>
                  </a:moveTo>
                  <a:lnTo>
                    <a:pt x="4" y="0"/>
                  </a:lnTo>
                  <a:lnTo>
                    <a:pt x="37" y="22"/>
                  </a:lnTo>
                  <a:lnTo>
                    <a:pt x="37" y="25"/>
                  </a:lnTo>
                  <a:lnTo>
                    <a:pt x="34" y="25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25" name="Freeform 416"/>
            <p:cNvSpPr>
              <a:spLocks/>
            </p:cNvSpPr>
            <p:nvPr/>
          </p:nvSpPr>
          <p:spPr bwMode="auto">
            <a:xfrm>
              <a:off x="2556116" y="4169783"/>
              <a:ext cx="25997" cy="20220"/>
            </a:xfrm>
            <a:custGeom>
              <a:avLst/>
              <a:gdLst>
                <a:gd name="T0" fmla="*/ 0 w 18"/>
                <a:gd name="T1" fmla="*/ 0 h 14"/>
                <a:gd name="T2" fmla="*/ 2 w 18"/>
                <a:gd name="T3" fmla="*/ 0 h 14"/>
                <a:gd name="T4" fmla="*/ 18 w 18"/>
                <a:gd name="T5" fmla="*/ 10 h 14"/>
                <a:gd name="T6" fmla="*/ 18 w 18"/>
                <a:gd name="T7" fmla="*/ 14 h 14"/>
                <a:gd name="T8" fmla="*/ 16 w 18"/>
                <a:gd name="T9" fmla="*/ 14 h 14"/>
                <a:gd name="T10" fmla="*/ 0 w 18"/>
                <a:gd name="T11" fmla="*/ 3 h 14"/>
                <a:gd name="T12" fmla="*/ 0 w 18"/>
                <a:gd name="T13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14">
                  <a:moveTo>
                    <a:pt x="0" y="0"/>
                  </a:moveTo>
                  <a:lnTo>
                    <a:pt x="2" y="0"/>
                  </a:lnTo>
                  <a:lnTo>
                    <a:pt x="18" y="10"/>
                  </a:lnTo>
                  <a:lnTo>
                    <a:pt x="18" y="14"/>
                  </a:lnTo>
                  <a:lnTo>
                    <a:pt x="16" y="14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26" name="Freeform 417"/>
            <p:cNvSpPr>
              <a:spLocks/>
            </p:cNvSpPr>
            <p:nvPr/>
          </p:nvSpPr>
          <p:spPr bwMode="auto">
            <a:xfrm>
              <a:off x="2631219" y="4223222"/>
              <a:ext cx="121320" cy="82325"/>
            </a:xfrm>
            <a:custGeom>
              <a:avLst/>
              <a:gdLst>
                <a:gd name="T0" fmla="*/ 0 w 84"/>
                <a:gd name="T1" fmla="*/ 0 h 57"/>
                <a:gd name="T2" fmla="*/ 4 w 84"/>
                <a:gd name="T3" fmla="*/ 0 h 57"/>
                <a:gd name="T4" fmla="*/ 84 w 84"/>
                <a:gd name="T5" fmla="*/ 54 h 57"/>
                <a:gd name="T6" fmla="*/ 84 w 84"/>
                <a:gd name="T7" fmla="*/ 57 h 57"/>
                <a:gd name="T8" fmla="*/ 81 w 84"/>
                <a:gd name="T9" fmla="*/ 57 h 57"/>
                <a:gd name="T10" fmla="*/ 0 w 84"/>
                <a:gd name="T11" fmla="*/ 2 h 57"/>
                <a:gd name="T12" fmla="*/ 0 w 84"/>
                <a:gd name="T13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4" h="57">
                  <a:moveTo>
                    <a:pt x="0" y="0"/>
                  </a:moveTo>
                  <a:lnTo>
                    <a:pt x="4" y="0"/>
                  </a:lnTo>
                  <a:lnTo>
                    <a:pt x="84" y="54"/>
                  </a:lnTo>
                  <a:lnTo>
                    <a:pt x="84" y="57"/>
                  </a:lnTo>
                  <a:lnTo>
                    <a:pt x="81" y="57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27" name="Freeform 418"/>
            <p:cNvSpPr>
              <a:spLocks/>
            </p:cNvSpPr>
            <p:nvPr/>
          </p:nvSpPr>
          <p:spPr bwMode="auto">
            <a:xfrm>
              <a:off x="2801645" y="4337320"/>
              <a:ext cx="25997" cy="21665"/>
            </a:xfrm>
            <a:custGeom>
              <a:avLst/>
              <a:gdLst>
                <a:gd name="T0" fmla="*/ 0 w 18"/>
                <a:gd name="T1" fmla="*/ 0 h 15"/>
                <a:gd name="T2" fmla="*/ 3 w 18"/>
                <a:gd name="T3" fmla="*/ 0 h 15"/>
                <a:gd name="T4" fmla="*/ 18 w 18"/>
                <a:gd name="T5" fmla="*/ 13 h 15"/>
                <a:gd name="T6" fmla="*/ 18 w 18"/>
                <a:gd name="T7" fmla="*/ 15 h 15"/>
                <a:gd name="T8" fmla="*/ 16 w 18"/>
                <a:gd name="T9" fmla="*/ 15 h 15"/>
                <a:gd name="T10" fmla="*/ 0 w 18"/>
                <a:gd name="T11" fmla="*/ 4 h 15"/>
                <a:gd name="T12" fmla="*/ 0 w 18"/>
                <a:gd name="T13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15">
                  <a:moveTo>
                    <a:pt x="0" y="0"/>
                  </a:moveTo>
                  <a:lnTo>
                    <a:pt x="3" y="0"/>
                  </a:lnTo>
                  <a:lnTo>
                    <a:pt x="18" y="13"/>
                  </a:lnTo>
                  <a:lnTo>
                    <a:pt x="18" y="15"/>
                  </a:lnTo>
                  <a:lnTo>
                    <a:pt x="16" y="15"/>
                  </a:lnTo>
                  <a:lnTo>
                    <a:pt x="0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28" name="Freeform 419"/>
            <p:cNvSpPr>
              <a:spLocks/>
            </p:cNvSpPr>
            <p:nvPr/>
          </p:nvSpPr>
          <p:spPr bwMode="auto">
            <a:xfrm>
              <a:off x="2878192" y="4392203"/>
              <a:ext cx="49106" cy="36108"/>
            </a:xfrm>
            <a:custGeom>
              <a:avLst/>
              <a:gdLst>
                <a:gd name="T0" fmla="*/ 0 w 34"/>
                <a:gd name="T1" fmla="*/ 0 h 25"/>
                <a:gd name="T2" fmla="*/ 3 w 34"/>
                <a:gd name="T3" fmla="*/ 0 h 25"/>
                <a:gd name="T4" fmla="*/ 34 w 34"/>
                <a:gd name="T5" fmla="*/ 22 h 25"/>
                <a:gd name="T6" fmla="*/ 34 w 34"/>
                <a:gd name="T7" fmla="*/ 25 h 25"/>
                <a:gd name="T8" fmla="*/ 31 w 34"/>
                <a:gd name="T9" fmla="*/ 25 h 25"/>
                <a:gd name="T10" fmla="*/ 0 w 34"/>
                <a:gd name="T11" fmla="*/ 4 h 25"/>
                <a:gd name="T12" fmla="*/ 0 w 34"/>
                <a:gd name="T13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" h="25">
                  <a:moveTo>
                    <a:pt x="0" y="0"/>
                  </a:moveTo>
                  <a:lnTo>
                    <a:pt x="3" y="0"/>
                  </a:lnTo>
                  <a:lnTo>
                    <a:pt x="34" y="22"/>
                  </a:lnTo>
                  <a:lnTo>
                    <a:pt x="34" y="25"/>
                  </a:lnTo>
                  <a:lnTo>
                    <a:pt x="31" y="25"/>
                  </a:lnTo>
                  <a:lnTo>
                    <a:pt x="0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29" name="Freeform 420"/>
            <p:cNvSpPr>
              <a:spLocks/>
            </p:cNvSpPr>
            <p:nvPr/>
          </p:nvSpPr>
          <p:spPr bwMode="auto">
            <a:xfrm>
              <a:off x="2922965" y="4423977"/>
              <a:ext cx="10110" cy="10110"/>
            </a:xfrm>
            <a:custGeom>
              <a:avLst/>
              <a:gdLst>
                <a:gd name="T0" fmla="*/ 0 w 7"/>
                <a:gd name="T1" fmla="*/ 0 h 7"/>
                <a:gd name="T2" fmla="*/ 3 w 7"/>
                <a:gd name="T3" fmla="*/ 0 h 7"/>
                <a:gd name="T4" fmla="*/ 7 w 7"/>
                <a:gd name="T5" fmla="*/ 4 h 7"/>
                <a:gd name="T6" fmla="*/ 7 w 7"/>
                <a:gd name="T7" fmla="*/ 7 h 7"/>
                <a:gd name="T8" fmla="*/ 5 w 7"/>
                <a:gd name="T9" fmla="*/ 7 h 7"/>
                <a:gd name="T10" fmla="*/ 0 w 7"/>
                <a:gd name="T11" fmla="*/ 3 h 7"/>
                <a:gd name="T12" fmla="*/ 0 w 7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" h="7">
                  <a:moveTo>
                    <a:pt x="0" y="0"/>
                  </a:moveTo>
                  <a:lnTo>
                    <a:pt x="3" y="0"/>
                  </a:lnTo>
                  <a:lnTo>
                    <a:pt x="7" y="4"/>
                  </a:lnTo>
                  <a:lnTo>
                    <a:pt x="7" y="7"/>
                  </a:lnTo>
                  <a:lnTo>
                    <a:pt x="5" y="7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30" name="Line 421"/>
            <p:cNvSpPr>
              <a:spLocks noChangeShapeType="1"/>
            </p:cNvSpPr>
            <p:nvPr/>
          </p:nvSpPr>
          <p:spPr bwMode="auto">
            <a:xfrm>
              <a:off x="1061281" y="3457750"/>
              <a:ext cx="0" cy="59216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31" name="Line 422"/>
            <p:cNvSpPr>
              <a:spLocks noChangeShapeType="1"/>
            </p:cNvSpPr>
            <p:nvPr/>
          </p:nvSpPr>
          <p:spPr bwMode="auto">
            <a:xfrm>
              <a:off x="1046838" y="3459194"/>
              <a:ext cx="3033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32" name="Line 423"/>
            <p:cNvSpPr>
              <a:spLocks noChangeShapeType="1"/>
            </p:cNvSpPr>
            <p:nvPr/>
          </p:nvSpPr>
          <p:spPr bwMode="auto">
            <a:xfrm>
              <a:off x="1061281" y="3515522"/>
              <a:ext cx="0" cy="7365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33" name="Line 424"/>
            <p:cNvSpPr>
              <a:spLocks noChangeShapeType="1"/>
            </p:cNvSpPr>
            <p:nvPr/>
          </p:nvSpPr>
          <p:spPr bwMode="auto">
            <a:xfrm>
              <a:off x="1046838" y="3587736"/>
              <a:ext cx="3033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34" name="Line 425"/>
            <p:cNvSpPr>
              <a:spLocks noChangeShapeType="1"/>
            </p:cNvSpPr>
            <p:nvPr/>
          </p:nvSpPr>
          <p:spPr bwMode="auto">
            <a:xfrm>
              <a:off x="1247593" y="3411533"/>
              <a:ext cx="0" cy="5343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35" name="Line 426"/>
            <p:cNvSpPr>
              <a:spLocks noChangeShapeType="1"/>
            </p:cNvSpPr>
            <p:nvPr/>
          </p:nvSpPr>
          <p:spPr bwMode="auto">
            <a:xfrm>
              <a:off x="1231707" y="3411533"/>
              <a:ext cx="31774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36" name="Line 427"/>
            <p:cNvSpPr>
              <a:spLocks noChangeShapeType="1"/>
            </p:cNvSpPr>
            <p:nvPr/>
          </p:nvSpPr>
          <p:spPr bwMode="auto">
            <a:xfrm>
              <a:off x="1247593" y="3462083"/>
              <a:ext cx="0" cy="7077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37" name="Line 428"/>
            <p:cNvSpPr>
              <a:spLocks noChangeShapeType="1"/>
            </p:cNvSpPr>
            <p:nvPr/>
          </p:nvSpPr>
          <p:spPr bwMode="auto">
            <a:xfrm>
              <a:off x="1231707" y="3531408"/>
              <a:ext cx="31774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38" name="Line 429"/>
            <p:cNvSpPr>
              <a:spLocks noChangeShapeType="1"/>
            </p:cNvSpPr>
            <p:nvPr/>
          </p:nvSpPr>
          <p:spPr bwMode="auto">
            <a:xfrm>
              <a:off x="1439684" y="3378314"/>
              <a:ext cx="0" cy="47662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39" name="Line 430"/>
            <p:cNvSpPr>
              <a:spLocks noChangeShapeType="1"/>
            </p:cNvSpPr>
            <p:nvPr/>
          </p:nvSpPr>
          <p:spPr bwMode="auto">
            <a:xfrm>
              <a:off x="1423796" y="3378314"/>
              <a:ext cx="3321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40" name="Line 431"/>
            <p:cNvSpPr>
              <a:spLocks noChangeShapeType="1"/>
            </p:cNvSpPr>
            <p:nvPr/>
          </p:nvSpPr>
          <p:spPr bwMode="auto">
            <a:xfrm>
              <a:off x="1439684" y="3424531"/>
              <a:ext cx="0" cy="59216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41" name="Line 432"/>
            <p:cNvSpPr>
              <a:spLocks noChangeShapeType="1"/>
            </p:cNvSpPr>
            <p:nvPr/>
          </p:nvSpPr>
          <p:spPr bwMode="auto">
            <a:xfrm>
              <a:off x="1423796" y="3482303"/>
              <a:ext cx="3321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42" name="Line 433"/>
            <p:cNvSpPr>
              <a:spLocks noChangeShapeType="1"/>
            </p:cNvSpPr>
            <p:nvPr/>
          </p:nvSpPr>
          <p:spPr bwMode="auto">
            <a:xfrm>
              <a:off x="1771869" y="3360983"/>
              <a:ext cx="0" cy="4332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43" name="Line 434"/>
            <p:cNvSpPr>
              <a:spLocks noChangeShapeType="1"/>
            </p:cNvSpPr>
            <p:nvPr/>
          </p:nvSpPr>
          <p:spPr bwMode="auto">
            <a:xfrm>
              <a:off x="1757427" y="3360983"/>
              <a:ext cx="3033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44" name="Line 435"/>
            <p:cNvSpPr>
              <a:spLocks noChangeShapeType="1"/>
            </p:cNvSpPr>
            <p:nvPr/>
          </p:nvSpPr>
          <p:spPr bwMode="auto">
            <a:xfrm>
              <a:off x="1771869" y="3401423"/>
              <a:ext cx="0" cy="57771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45" name="Line 436"/>
            <p:cNvSpPr>
              <a:spLocks noChangeShapeType="1"/>
            </p:cNvSpPr>
            <p:nvPr/>
          </p:nvSpPr>
          <p:spPr bwMode="auto">
            <a:xfrm>
              <a:off x="1757427" y="3459194"/>
              <a:ext cx="3033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46" name="Line 437"/>
            <p:cNvSpPr>
              <a:spLocks noChangeShapeType="1"/>
            </p:cNvSpPr>
            <p:nvPr/>
          </p:nvSpPr>
          <p:spPr bwMode="auto">
            <a:xfrm>
              <a:off x="1922075" y="3375425"/>
              <a:ext cx="0" cy="4477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47" name="Line 438"/>
            <p:cNvSpPr>
              <a:spLocks noChangeShapeType="1"/>
            </p:cNvSpPr>
            <p:nvPr/>
          </p:nvSpPr>
          <p:spPr bwMode="auto">
            <a:xfrm>
              <a:off x="1904744" y="3376870"/>
              <a:ext cx="3321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48" name="Line 439"/>
            <p:cNvSpPr>
              <a:spLocks noChangeShapeType="1"/>
            </p:cNvSpPr>
            <p:nvPr/>
          </p:nvSpPr>
          <p:spPr bwMode="auto">
            <a:xfrm>
              <a:off x="1922075" y="3420199"/>
              <a:ext cx="0" cy="5632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49" name="Line 440"/>
            <p:cNvSpPr>
              <a:spLocks noChangeShapeType="1"/>
            </p:cNvSpPr>
            <p:nvPr/>
          </p:nvSpPr>
          <p:spPr bwMode="auto">
            <a:xfrm>
              <a:off x="1904744" y="3476525"/>
              <a:ext cx="3321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50" name="Line 441"/>
            <p:cNvSpPr>
              <a:spLocks noChangeShapeType="1"/>
            </p:cNvSpPr>
            <p:nvPr/>
          </p:nvSpPr>
          <p:spPr bwMode="auto">
            <a:xfrm>
              <a:off x="2092501" y="3431753"/>
              <a:ext cx="0" cy="17331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51" name="Line 442"/>
            <p:cNvSpPr>
              <a:spLocks noChangeShapeType="1"/>
            </p:cNvSpPr>
            <p:nvPr/>
          </p:nvSpPr>
          <p:spPr bwMode="auto">
            <a:xfrm>
              <a:off x="2076613" y="3431753"/>
              <a:ext cx="3321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52" name="Line 443"/>
            <p:cNvSpPr>
              <a:spLocks noChangeShapeType="1"/>
            </p:cNvSpPr>
            <p:nvPr/>
          </p:nvSpPr>
          <p:spPr bwMode="auto">
            <a:xfrm>
              <a:off x="2092501" y="3447640"/>
              <a:ext cx="0" cy="2310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53" name="Line 444"/>
            <p:cNvSpPr>
              <a:spLocks noChangeShapeType="1"/>
            </p:cNvSpPr>
            <p:nvPr/>
          </p:nvSpPr>
          <p:spPr bwMode="auto">
            <a:xfrm>
              <a:off x="2076613" y="3470748"/>
              <a:ext cx="3321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54" name="Line 445"/>
            <p:cNvSpPr>
              <a:spLocks noChangeShapeType="1"/>
            </p:cNvSpPr>
            <p:nvPr/>
          </p:nvSpPr>
          <p:spPr bwMode="auto">
            <a:xfrm>
              <a:off x="2309144" y="3373982"/>
              <a:ext cx="0" cy="2310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55" name="Line 446"/>
            <p:cNvSpPr>
              <a:spLocks noChangeShapeType="1"/>
            </p:cNvSpPr>
            <p:nvPr/>
          </p:nvSpPr>
          <p:spPr bwMode="auto">
            <a:xfrm>
              <a:off x="2291812" y="3375425"/>
              <a:ext cx="3321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56" name="Line 447"/>
            <p:cNvSpPr>
              <a:spLocks noChangeShapeType="1"/>
            </p:cNvSpPr>
            <p:nvPr/>
          </p:nvSpPr>
          <p:spPr bwMode="auto">
            <a:xfrm>
              <a:off x="2309144" y="3395645"/>
              <a:ext cx="0" cy="2455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57" name="Line 448"/>
            <p:cNvSpPr>
              <a:spLocks noChangeShapeType="1"/>
            </p:cNvSpPr>
            <p:nvPr/>
          </p:nvSpPr>
          <p:spPr bwMode="auto">
            <a:xfrm>
              <a:off x="2291812" y="3418754"/>
              <a:ext cx="3321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58" name="Line 449"/>
            <p:cNvSpPr>
              <a:spLocks noChangeShapeType="1"/>
            </p:cNvSpPr>
            <p:nvPr/>
          </p:nvSpPr>
          <p:spPr bwMode="auto">
            <a:xfrm>
              <a:off x="2730875" y="3199222"/>
              <a:ext cx="0" cy="47662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59" name="Line 450"/>
            <p:cNvSpPr>
              <a:spLocks noChangeShapeType="1"/>
            </p:cNvSpPr>
            <p:nvPr/>
          </p:nvSpPr>
          <p:spPr bwMode="auto">
            <a:xfrm>
              <a:off x="2716432" y="3199222"/>
              <a:ext cx="31774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60" name="Line 451"/>
            <p:cNvSpPr>
              <a:spLocks noChangeShapeType="1"/>
            </p:cNvSpPr>
            <p:nvPr/>
          </p:nvSpPr>
          <p:spPr bwMode="auto">
            <a:xfrm>
              <a:off x="2730875" y="3245440"/>
              <a:ext cx="0" cy="59216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61" name="Line 452"/>
            <p:cNvSpPr>
              <a:spLocks noChangeShapeType="1"/>
            </p:cNvSpPr>
            <p:nvPr/>
          </p:nvSpPr>
          <p:spPr bwMode="auto">
            <a:xfrm>
              <a:off x="2716432" y="3303211"/>
              <a:ext cx="31774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62" name="Line 453"/>
            <p:cNvSpPr>
              <a:spLocks noChangeShapeType="1"/>
            </p:cNvSpPr>
            <p:nvPr/>
          </p:nvSpPr>
          <p:spPr bwMode="auto">
            <a:xfrm>
              <a:off x="3048618" y="3027353"/>
              <a:ext cx="0" cy="7365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63" name="Line 454"/>
            <p:cNvSpPr>
              <a:spLocks noChangeShapeType="1"/>
            </p:cNvSpPr>
            <p:nvPr/>
          </p:nvSpPr>
          <p:spPr bwMode="auto">
            <a:xfrm>
              <a:off x="3028398" y="3027353"/>
              <a:ext cx="3466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64" name="Line 455"/>
            <p:cNvSpPr>
              <a:spLocks noChangeShapeType="1"/>
            </p:cNvSpPr>
            <p:nvPr/>
          </p:nvSpPr>
          <p:spPr bwMode="auto">
            <a:xfrm>
              <a:off x="3048618" y="3098122"/>
              <a:ext cx="0" cy="1025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65" name="Line 456"/>
            <p:cNvSpPr>
              <a:spLocks noChangeShapeType="1"/>
            </p:cNvSpPr>
            <p:nvPr/>
          </p:nvSpPr>
          <p:spPr bwMode="auto">
            <a:xfrm>
              <a:off x="3028398" y="3199222"/>
              <a:ext cx="3466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66" name="Line 457"/>
            <p:cNvSpPr>
              <a:spLocks noChangeShapeType="1"/>
            </p:cNvSpPr>
            <p:nvPr/>
          </p:nvSpPr>
          <p:spPr bwMode="auto">
            <a:xfrm>
              <a:off x="5017179" y="2336984"/>
              <a:ext cx="0" cy="66437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67" name="Line 458"/>
            <p:cNvSpPr>
              <a:spLocks noChangeShapeType="1"/>
            </p:cNvSpPr>
            <p:nvPr/>
          </p:nvSpPr>
          <p:spPr bwMode="auto">
            <a:xfrm>
              <a:off x="5001292" y="2338428"/>
              <a:ext cx="31774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68" name="Line 459"/>
            <p:cNvSpPr>
              <a:spLocks noChangeShapeType="1"/>
            </p:cNvSpPr>
            <p:nvPr/>
          </p:nvSpPr>
          <p:spPr bwMode="auto">
            <a:xfrm>
              <a:off x="5017179" y="2400533"/>
              <a:ext cx="0" cy="89546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69" name="Line 460"/>
            <p:cNvSpPr>
              <a:spLocks noChangeShapeType="1"/>
            </p:cNvSpPr>
            <p:nvPr/>
          </p:nvSpPr>
          <p:spPr bwMode="auto">
            <a:xfrm>
              <a:off x="5001292" y="2488634"/>
              <a:ext cx="31774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70" name="Line 461"/>
            <p:cNvSpPr>
              <a:spLocks noChangeShapeType="1"/>
            </p:cNvSpPr>
            <p:nvPr/>
          </p:nvSpPr>
          <p:spPr bwMode="auto">
            <a:xfrm>
              <a:off x="5444687" y="2549294"/>
              <a:ext cx="0" cy="8376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71" name="Line 462"/>
            <p:cNvSpPr>
              <a:spLocks noChangeShapeType="1"/>
            </p:cNvSpPr>
            <p:nvPr/>
          </p:nvSpPr>
          <p:spPr bwMode="auto">
            <a:xfrm>
              <a:off x="5430245" y="2549294"/>
              <a:ext cx="3033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72" name="Line 463"/>
            <p:cNvSpPr>
              <a:spLocks noChangeShapeType="1"/>
            </p:cNvSpPr>
            <p:nvPr/>
          </p:nvSpPr>
          <p:spPr bwMode="auto">
            <a:xfrm>
              <a:off x="5444687" y="2631618"/>
              <a:ext cx="0" cy="129986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73" name="Line 464"/>
            <p:cNvSpPr>
              <a:spLocks noChangeShapeType="1"/>
            </p:cNvSpPr>
            <p:nvPr/>
          </p:nvSpPr>
          <p:spPr bwMode="auto">
            <a:xfrm>
              <a:off x="5430245" y="2760159"/>
              <a:ext cx="3033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74" name="Freeform 465"/>
            <p:cNvSpPr>
              <a:spLocks/>
            </p:cNvSpPr>
            <p:nvPr/>
          </p:nvSpPr>
          <p:spPr bwMode="auto">
            <a:xfrm>
              <a:off x="1059836" y="3462083"/>
              <a:ext cx="187757" cy="54883"/>
            </a:xfrm>
            <a:custGeom>
              <a:avLst/>
              <a:gdLst>
                <a:gd name="T0" fmla="*/ 129 w 130"/>
                <a:gd name="T1" fmla="*/ 0 h 38"/>
                <a:gd name="T2" fmla="*/ 130 w 130"/>
                <a:gd name="T3" fmla="*/ 0 h 38"/>
                <a:gd name="T4" fmla="*/ 130 w 130"/>
                <a:gd name="T5" fmla="*/ 2 h 38"/>
                <a:gd name="T6" fmla="*/ 2 w 130"/>
                <a:gd name="T7" fmla="*/ 38 h 38"/>
                <a:gd name="T8" fmla="*/ 0 w 130"/>
                <a:gd name="T9" fmla="*/ 38 h 38"/>
                <a:gd name="T10" fmla="*/ 0 w 130"/>
                <a:gd name="T11" fmla="*/ 37 h 38"/>
                <a:gd name="T12" fmla="*/ 129 w 130"/>
                <a:gd name="T13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0" h="38">
                  <a:moveTo>
                    <a:pt x="129" y="0"/>
                  </a:moveTo>
                  <a:lnTo>
                    <a:pt x="130" y="0"/>
                  </a:lnTo>
                  <a:lnTo>
                    <a:pt x="130" y="2"/>
                  </a:lnTo>
                  <a:lnTo>
                    <a:pt x="2" y="38"/>
                  </a:lnTo>
                  <a:lnTo>
                    <a:pt x="0" y="38"/>
                  </a:lnTo>
                  <a:lnTo>
                    <a:pt x="0" y="37"/>
                  </a:lnTo>
                  <a:lnTo>
                    <a:pt x="129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75" name="Freeform 466"/>
            <p:cNvSpPr>
              <a:spLocks/>
            </p:cNvSpPr>
            <p:nvPr/>
          </p:nvSpPr>
          <p:spPr bwMode="auto">
            <a:xfrm>
              <a:off x="1246149" y="3424531"/>
              <a:ext cx="196423" cy="40440"/>
            </a:xfrm>
            <a:custGeom>
              <a:avLst/>
              <a:gdLst>
                <a:gd name="T0" fmla="*/ 134 w 136"/>
                <a:gd name="T1" fmla="*/ 0 h 28"/>
                <a:gd name="T2" fmla="*/ 136 w 136"/>
                <a:gd name="T3" fmla="*/ 0 h 28"/>
                <a:gd name="T4" fmla="*/ 136 w 136"/>
                <a:gd name="T5" fmla="*/ 1 h 28"/>
                <a:gd name="T6" fmla="*/ 1 w 136"/>
                <a:gd name="T7" fmla="*/ 28 h 28"/>
                <a:gd name="T8" fmla="*/ 0 w 136"/>
                <a:gd name="T9" fmla="*/ 28 h 28"/>
                <a:gd name="T10" fmla="*/ 0 w 136"/>
                <a:gd name="T11" fmla="*/ 26 h 28"/>
                <a:gd name="T12" fmla="*/ 134 w 136"/>
                <a:gd name="T13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6" h="28">
                  <a:moveTo>
                    <a:pt x="134" y="0"/>
                  </a:moveTo>
                  <a:lnTo>
                    <a:pt x="136" y="0"/>
                  </a:lnTo>
                  <a:lnTo>
                    <a:pt x="136" y="1"/>
                  </a:lnTo>
                  <a:lnTo>
                    <a:pt x="1" y="28"/>
                  </a:lnTo>
                  <a:lnTo>
                    <a:pt x="0" y="28"/>
                  </a:lnTo>
                  <a:lnTo>
                    <a:pt x="0" y="26"/>
                  </a:lnTo>
                  <a:lnTo>
                    <a:pt x="13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76" name="Freeform 467"/>
            <p:cNvSpPr>
              <a:spLocks/>
            </p:cNvSpPr>
            <p:nvPr/>
          </p:nvSpPr>
          <p:spPr bwMode="auto">
            <a:xfrm>
              <a:off x="1439684" y="3401423"/>
              <a:ext cx="333630" cy="24553"/>
            </a:xfrm>
            <a:custGeom>
              <a:avLst/>
              <a:gdLst>
                <a:gd name="T0" fmla="*/ 230 w 231"/>
                <a:gd name="T1" fmla="*/ 0 h 17"/>
                <a:gd name="T2" fmla="*/ 231 w 231"/>
                <a:gd name="T3" fmla="*/ 0 h 17"/>
                <a:gd name="T4" fmla="*/ 231 w 231"/>
                <a:gd name="T5" fmla="*/ 2 h 17"/>
                <a:gd name="T6" fmla="*/ 2 w 231"/>
                <a:gd name="T7" fmla="*/ 17 h 17"/>
                <a:gd name="T8" fmla="*/ 0 w 231"/>
                <a:gd name="T9" fmla="*/ 17 h 17"/>
                <a:gd name="T10" fmla="*/ 0 w 231"/>
                <a:gd name="T11" fmla="*/ 16 h 17"/>
                <a:gd name="T12" fmla="*/ 230 w 231"/>
                <a:gd name="T13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1" h="17">
                  <a:moveTo>
                    <a:pt x="230" y="0"/>
                  </a:moveTo>
                  <a:lnTo>
                    <a:pt x="231" y="0"/>
                  </a:lnTo>
                  <a:lnTo>
                    <a:pt x="231" y="2"/>
                  </a:lnTo>
                  <a:lnTo>
                    <a:pt x="2" y="17"/>
                  </a:lnTo>
                  <a:lnTo>
                    <a:pt x="0" y="17"/>
                  </a:lnTo>
                  <a:lnTo>
                    <a:pt x="0" y="16"/>
                  </a:lnTo>
                  <a:lnTo>
                    <a:pt x="23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77" name="Freeform 468"/>
            <p:cNvSpPr>
              <a:spLocks/>
            </p:cNvSpPr>
            <p:nvPr/>
          </p:nvSpPr>
          <p:spPr bwMode="auto">
            <a:xfrm>
              <a:off x="1771869" y="3401423"/>
              <a:ext cx="151650" cy="18776"/>
            </a:xfrm>
            <a:custGeom>
              <a:avLst/>
              <a:gdLst>
                <a:gd name="T0" fmla="*/ 0 w 105"/>
                <a:gd name="T1" fmla="*/ 0 h 13"/>
                <a:gd name="T2" fmla="*/ 1 w 105"/>
                <a:gd name="T3" fmla="*/ 0 h 13"/>
                <a:gd name="T4" fmla="*/ 105 w 105"/>
                <a:gd name="T5" fmla="*/ 13 h 13"/>
                <a:gd name="T6" fmla="*/ 105 w 105"/>
                <a:gd name="T7" fmla="*/ 13 h 13"/>
                <a:gd name="T8" fmla="*/ 104 w 105"/>
                <a:gd name="T9" fmla="*/ 13 h 13"/>
                <a:gd name="T10" fmla="*/ 0 w 105"/>
                <a:gd name="T11" fmla="*/ 2 h 13"/>
                <a:gd name="T12" fmla="*/ 0 w 105"/>
                <a:gd name="T13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5" h="13">
                  <a:moveTo>
                    <a:pt x="0" y="0"/>
                  </a:moveTo>
                  <a:lnTo>
                    <a:pt x="1" y="0"/>
                  </a:lnTo>
                  <a:lnTo>
                    <a:pt x="105" y="13"/>
                  </a:lnTo>
                  <a:lnTo>
                    <a:pt x="105" y="13"/>
                  </a:lnTo>
                  <a:lnTo>
                    <a:pt x="104" y="13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78" name="Freeform 469"/>
            <p:cNvSpPr>
              <a:spLocks/>
            </p:cNvSpPr>
            <p:nvPr/>
          </p:nvSpPr>
          <p:spPr bwMode="auto">
            <a:xfrm>
              <a:off x="1922075" y="3420199"/>
              <a:ext cx="171870" cy="28886"/>
            </a:xfrm>
            <a:custGeom>
              <a:avLst/>
              <a:gdLst>
                <a:gd name="T0" fmla="*/ 0 w 119"/>
                <a:gd name="T1" fmla="*/ 0 h 20"/>
                <a:gd name="T2" fmla="*/ 1 w 119"/>
                <a:gd name="T3" fmla="*/ 0 h 20"/>
                <a:gd name="T4" fmla="*/ 119 w 119"/>
                <a:gd name="T5" fmla="*/ 19 h 20"/>
                <a:gd name="T6" fmla="*/ 119 w 119"/>
                <a:gd name="T7" fmla="*/ 20 h 20"/>
                <a:gd name="T8" fmla="*/ 117 w 119"/>
                <a:gd name="T9" fmla="*/ 20 h 20"/>
                <a:gd name="T10" fmla="*/ 0 w 119"/>
                <a:gd name="T11" fmla="*/ 0 h 20"/>
                <a:gd name="T12" fmla="*/ 0 w 119"/>
                <a:gd name="T13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" h="20">
                  <a:moveTo>
                    <a:pt x="0" y="0"/>
                  </a:moveTo>
                  <a:lnTo>
                    <a:pt x="1" y="0"/>
                  </a:lnTo>
                  <a:lnTo>
                    <a:pt x="119" y="19"/>
                  </a:lnTo>
                  <a:lnTo>
                    <a:pt x="119" y="20"/>
                  </a:lnTo>
                  <a:lnTo>
                    <a:pt x="117" y="2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79" name="Freeform 470"/>
            <p:cNvSpPr>
              <a:spLocks/>
            </p:cNvSpPr>
            <p:nvPr/>
          </p:nvSpPr>
          <p:spPr bwMode="auto">
            <a:xfrm>
              <a:off x="2091056" y="3395645"/>
              <a:ext cx="219531" cy="53439"/>
            </a:xfrm>
            <a:custGeom>
              <a:avLst/>
              <a:gdLst>
                <a:gd name="T0" fmla="*/ 151 w 152"/>
                <a:gd name="T1" fmla="*/ 0 h 37"/>
                <a:gd name="T2" fmla="*/ 152 w 152"/>
                <a:gd name="T3" fmla="*/ 0 h 37"/>
                <a:gd name="T4" fmla="*/ 152 w 152"/>
                <a:gd name="T5" fmla="*/ 1 h 37"/>
                <a:gd name="T6" fmla="*/ 2 w 152"/>
                <a:gd name="T7" fmla="*/ 37 h 37"/>
                <a:gd name="T8" fmla="*/ 0 w 152"/>
                <a:gd name="T9" fmla="*/ 37 h 37"/>
                <a:gd name="T10" fmla="*/ 0 w 152"/>
                <a:gd name="T11" fmla="*/ 36 h 37"/>
                <a:gd name="T12" fmla="*/ 151 w 152"/>
                <a:gd name="T13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2" h="37">
                  <a:moveTo>
                    <a:pt x="151" y="0"/>
                  </a:moveTo>
                  <a:lnTo>
                    <a:pt x="152" y="0"/>
                  </a:lnTo>
                  <a:lnTo>
                    <a:pt x="152" y="1"/>
                  </a:lnTo>
                  <a:lnTo>
                    <a:pt x="2" y="37"/>
                  </a:lnTo>
                  <a:lnTo>
                    <a:pt x="0" y="37"/>
                  </a:lnTo>
                  <a:lnTo>
                    <a:pt x="0" y="36"/>
                  </a:lnTo>
                  <a:lnTo>
                    <a:pt x="15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80" name="Freeform 471"/>
            <p:cNvSpPr>
              <a:spLocks/>
            </p:cNvSpPr>
            <p:nvPr/>
          </p:nvSpPr>
          <p:spPr bwMode="auto">
            <a:xfrm>
              <a:off x="2309144" y="3245440"/>
              <a:ext cx="423176" cy="151650"/>
            </a:xfrm>
            <a:custGeom>
              <a:avLst/>
              <a:gdLst>
                <a:gd name="T0" fmla="*/ 292 w 293"/>
                <a:gd name="T1" fmla="*/ 0 h 105"/>
                <a:gd name="T2" fmla="*/ 293 w 293"/>
                <a:gd name="T3" fmla="*/ 0 h 105"/>
                <a:gd name="T4" fmla="*/ 293 w 293"/>
                <a:gd name="T5" fmla="*/ 1 h 105"/>
                <a:gd name="T6" fmla="*/ 1 w 293"/>
                <a:gd name="T7" fmla="*/ 105 h 105"/>
                <a:gd name="T8" fmla="*/ 0 w 293"/>
                <a:gd name="T9" fmla="*/ 105 h 105"/>
                <a:gd name="T10" fmla="*/ 0 w 293"/>
                <a:gd name="T11" fmla="*/ 104 h 105"/>
                <a:gd name="T12" fmla="*/ 292 w 293"/>
                <a:gd name="T13" fmla="*/ 0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3" h="105">
                  <a:moveTo>
                    <a:pt x="292" y="0"/>
                  </a:moveTo>
                  <a:lnTo>
                    <a:pt x="293" y="0"/>
                  </a:lnTo>
                  <a:lnTo>
                    <a:pt x="293" y="1"/>
                  </a:lnTo>
                  <a:lnTo>
                    <a:pt x="1" y="105"/>
                  </a:lnTo>
                  <a:lnTo>
                    <a:pt x="0" y="105"/>
                  </a:lnTo>
                  <a:lnTo>
                    <a:pt x="0" y="104"/>
                  </a:lnTo>
                  <a:lnTo>
                    <a:pt x="29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81" name="Freeform 472"/>
            <p:cNvSpPr>
              <a:spLocks/>
            </p:cNvSpPr>
            <p:nvPr/>
          </p:nvSpPr>
          <p:spPr bwMode="auto">
            <a:xfrm>
              <a:off x="2730875" y="3098122"/>
              <a:ext cx="317743" cy="148762"/>
            </a:xfrm>
            <a:custGeom>
              <a:avLst/>
              <a:gdLst>
                <a:gd name="T0" fmla="*/ 219 w 220"/>
                <a:gd name="T1" fmla="*/ 0 h 103"/>
                <a:gd name="T2" fmla="*/ 220 w 220"/>
                <a:gd name="T3" fmla="*/ 0 h 103"/>
                <a:gd name="T4" fmla="*/ 220 w 220"/>
                <a:gd name="T5" fmla="*/ 2 h 103"/>
                <a:gd name="T6" fmla="*/ 1 w 220"/>
                <a:gd name="T7" fmla="*/ 103 h 103"/>
                <a:gd name="T8" fmla="*/ 0 w 220"/>
                <a:gd name="T9" fmla="*/ 103 h 103"/>
                <a:gd name="T10" fmla="*/ 0 w 220"/>
                <a:gd name="T11" fmla="*/ 102 h 103"/>
                <a:gd name="T12" fmla="*/ 219 w 220"/>
                <a:gd name="T13" fmla="*/ 0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0" h="103">
                  <a:moveTo>
                    <a:pt x="219" y="0"/>
                  </a:moveTo>
                  <a:lnTo>
                    <a:pt x="220" y="0"/>
                  </a:lnTo>
                  <a:lnTo>
                    <a:pt x="220" y="2"/>
                  </a:lnTo>
                  <a:lnTo>
                    <a:pt x="1" y="103"/>
                  </a:lnTo>
                  <a:lnTo>
                    <a:pt x="0" y="103"/>
                  </a:lnTo>
                  <a:lnTo>
                    <a:pt x="0" y="102"/>
                  </a:lnTo>
                  <a:lnTo>
                    <a:pt x="219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82" name="Freeform 473"/>
            <p:cNvSpPr>
              <a:spLocks/>
            </p:cNvSpPr>
            <p:nvPr/>
          </p:nvSpPr>
          <p:spPr bwMode="auto">
            <a:xfrm>
              <a:off x="3047173" y="3093790"/>
              <a:ext cx="719254" cy="7222"/>
            </a:xfrm>
            <a:custGeom>
              <a:avLst/>
              <a:gdLst>
                <a:gd name="T0" fmla="*/ 496 w 498"/>
                <a:gd name="T1" fmla="*/ 0 h 5"/>
                <a:gd name="T2" fmla="*/ 498 w 498"/>
                <a:gd name="T3" fmla="*/ 0 h 5"/>
                <a:gd name="T4" fmla="*/ 498 w 498"/>
                <a:gd name="T5" fmla="*/ 1 h 5"/>
                <a:gd name="T6" fmla="*/ 1 w 498"/>
                <a:gd name="T7" fmla="*/ 5 h 5"/>
                <a:gd name="T8" fmla="*/ 0 w 498"/>
                <a:gd name="T9" fmla="*/ 5 h 5"/>
                <a:gd name="T10" fmla="*/ 0 w 498"/>
                <a:gd name="T11" fmla="*/ 3 h 5"/>
                <a:gd name="T12" fmla="*/ 496 w 498"/>
                <a:gd name="T1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98" h="5">
                  <a:moveTo>
                    <a:pt x="496" y="0"/>
                  </a:moveTo>
                  <a:lnTo>
                    <a:pt x="498" y="0"/>
                  </a:lnTo>
                  <a:lnTo>
                    <a:pt x="498" y="1"/>
                  </a:lnTo>
                  <a:lnTo>
                    <a:pt x="1" y="5"/>
                  </a:lnTo>
                  <a:lnTo>
                    <a:pt x="0" y="5"/>
                  </a:lnTo>
                  <a:lnTo>
                    <a:pt x="0" y="3"/>
                  </a:lnTo>
                  <a:lnTo>
                    <a:pt x="49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83" name="Freeform 474"/>
            <p:cNvSpPr>
              <a:spLocks/>
            </p:cNvSpPr>
            <p:nvPr/>
          </p:nvSpPr>
          <p:spPr bwMode="auto">
            <a:xfrm>
              <a:off x="3763539" y="3047573"/>
              <a:ext cx="174759" cy="47662"/>
            </a:xfrm>
            <a:custGeom>
              <a:avLst/>
              <a:gdLst>
                <a:gd name="T0" fmla="*/ 119 w 121"/>
                <a:gd name="T1" fmla="*/ 0 h 33"/>
                <a:gd name="T2" fmla="*/ 121 w 121"/>
                <a:gd name="T3" fmla="*/ 0 h 33"/>
                <a:gd name="T4" fmla="*/ 121 w 121"/>
                <a:gd name="T5" fmla="*/ 1 h 33"/>
                <a:gd name="T6" fmla="*/ 2 w 121"/>
                <a:gd name="T7" fmla="*/ 33 h 33"/>
                <a:gd name="T8" fmla="*/ 0 w 121"/>
                <a:gd name="T9" fmla="*/ 33 h 33"/>
                <a:gd name="T10" fmla="*/ 0 w 121"/>
                <a:gd name="T11" fmla="*/ 32 h 33"/>
                <a:gd name="T12" fmla="*/ 119 w 121"/>
                <a:gd name="T13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1" h="33">
                  <a:moveTo>
                    <a:pt x="119" y="0"/>
                  </a:moveTo>
                  <a:lnTo>
                    <a:pt x="121" y="0"/>
                  </a:lnTo>
                  <a:lnTo>
                    <a:pt x="121" y="1"/>
                  </a:lnTo>
                  <a:lnTo>
                    <a:pt x="2" y="33"/>
                  </a:lnTo>
                  <a:lnTo>
                    <a:pt x="0" y="33"/>
                  </a:lnTo>
                  <a:lnTo>
                    <a:pt x="0" y="32"/>
                  </a:lnTo>
                  <a:lnTo>
                    <a:pt x="119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84" name="Freeform 475"/>
            <p:cNvSpPr>
              <a:spLocks/>
            </p:cNvSpPr>
            <p:nvPr/>
          </p:nvSpPr>
          <p:spPr bwMode="auto">
            <a:xfrm>
              <a:off x="3935409" y="2777491"/>
              <a:ext cx="388513" cy="271526"/>
            </a:xfrm>
            <a:custGeom>
              <a:avLst/>
              <a:gdLst>
                <a:gd name="T0" fmla="*/ 268 w 269"/>
                <a:gd name="T1" fmla="*/ 0 h 188"/>
                <a:gd name="T2" fmla="*/ 269 w 269"/>
                <a:gd name="T3" fmla="*/ 0 h 188"/>
                <a:gd name="T4" fmla="*/ 269 w 269"/>
                <a:gd name="T5" fmla="*/ 1 h 188"/>
                <a:gd name="T6" fmla="*/ 2 w 269"/>
                <a:gd name="T7" fmla="*/ 188 h 188"/>
                <a:gd name="T8" fmla="*/ 0 w 269"/>
                <a:gd name="T9" fmla="*/ 188 h 188"/>
                <a:gd name="T10" fmla="*/ 0 w 269"/>
                <a:gd name="T11" fmla="*/ 187 h 188"/>
                <a:gd name="T12" fmla="*/ 268 w 269"/>
                <a:gd name="T13" fmla="*/ 0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9" h="188">
                  <a:moveTo>
                    <a:pt x="268" y="0"/>
                  </a:moveTo>
                  <a:lnTo>
                    <a:pt x="269" y="0"/>
                  </a:lnTo>
                  <a:lnTo>
                    <a:pt x="269" y="1"/>
                  </a:lnTo>
                  <a:lnTo>
                    <a:pt x="2" y="188"/>
                  </a:lnTo>
                  <a:lnTo>
                    <a:pt x="0" y="188"/>
                  </a:lnTo>
                  <a:lnTo>
                    <a:pt x="0" y="187"/>
                  </a:lnTo>
                  <a:lnTo>
                    <a:pt x="268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85" name="Freeform 476"/>
            <p:cNvSpPr>
              <a:spLocks/>
            </p:cNvSpPr>
            <p:nvPr/>
          </p:nvSpPr>
          <p:spPr bwMode="auto">
            <a:xfrm>
              <a:off x="4322478" y="2400533"/>
              <a:ext cx="694702" cy="378403"/>
            </a:xfrm>
            <a:custGeom>
              <a:avLst/>
              <a:gdLst>
                <a:gd name="T0" fmla="*/ 480 w 481"/>
                <a:gd name="T1" fmla="*/ 0 h 262"/>
                <a:gd name="T2" fmla="*/ 481 w 481"/>
                <a:gd name="T3" fmla="*/ 0 h 262"/>
                <a:gd name="T4" fmla="*/ 481 w 481"/>
                <a:gd name="T5" fmla="*/ 2 h 262"/>
                <a:gd name="T6" fmla="*/ 1 w 481"/>
                <a:gd name="T7" fmla="*/ 262 h 262"/>
                <a:gd name="T8" fmla="*/ 0 w 481"/>
                <a:gd name="T9" fmla="*/ 262 h 262"/>
                <a:gd name="T10" fmla="*/ 0 w 481"/>
                <a:gd name="T11" fmla="*/ 261 h 262"/>
                <a:gd name="T12" fmla="*/ 480 w 481"/>
                <a:gd name="T13" fmla="*/ 0 h 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81" h="262">
                  <a:moveTo>
                    <a:pt x="480" y="0"/>
                  </a:moveTo>
                  <a:lnTo>
                    <a:pt x="481" y="0"/>
                  </a:lnTo>
                  <a:lnTo>
                    <a:pt x="481" y="2"/>
                  </a:lnTo>
                  <a:lnTo>
                    <a:pt x="1" y="262"/>
                  </a:lnTo>
                  <a:lnTo>
                    <a:pt x="0" y="262"/>
                  </a:lnTo>
                  <a:lnTo>
                    <a:pt x="0" y="261"/>
                  </a:lnTo>
                  <a:lnTo>
                    <a:pt x="48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86" name="Freeform 477"/>
            <p:cNvSpPr>
              <a:spLocks/>
            </p:cNvSpPr>
            <p:nvPr/>
          </p:nvSpPr>
          <p:spPr bwMode="auto">
            <a:xfrm>
              <a:off x="5015735" y="2400533"/>
              <a:ext cx="430397" cy="232531"/>
            </a:xfrm>
            <a:custGeom>
              <a:avLst/>
              <a:gdLst>
                <a:gd name="T0" fmla="*/ 0 w 298"/>
                <a:gd name="T1" fmla="*/ 0 h 161"/>
                <a:gd name="T2" fmla="*/ 1 w 298"/>
                <a:gd name="T3" fmla="*/ 0 h 161"/>
                <a:gd name="T4" fmla="*/ 298 w 298"/>
                <a:gd name="T5" fmla="*/ 160 h 161"/>
                <a:gd name="T6" fmla="*/ 298 w 298"/>
                <a:gd name="T7" fmla="*/ 161 h 161"/>
                <a:gd name="T8" fmla="*/ 296 w 298"/>
                <a:gd name="T9" fmla="*/ 161 h 161"/>
                <a:gd name="T10" fmla="*/ 0 w 298"/>
                <a:gd name="T11" fmla="*/ 2 h 161"/>
                <a:gd name="T12" fmla="*/ 0 w 298"/>
                <a:gd name="T13" fmla="*/ 0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8" h="161">
                  <a:moveTo>
                    <a:pt x="0" y="0"/>
                  </a:moveTo>
                  <a:lnTo>
                    <a:pt x="1" y="0"/>
                  </a:lnTo>
                  <a:lnTo>
                    <a:pt x="298" y="160"/>
                  </a:lnTo>
                  <a:lnTo>
                    <a:pt x="298" y="161"/>
                  </a:lnTo>
                  <a:lnTo>
                    <a:pt x="296" y="161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87" name="Freeform 478"/>
            <p:cNvSpPr>
              <a:spLocks/>
            </p:cNvSpPr>
            <p:nvPr/>
          </p:nvSpPr>
          <p:spPr bwMode="auto">
            <a:xfrm>
              <a:off x="909630" y="3691724"/>
              <a:ext cx="122765" cy="31774"/>
            </a:xfrm>
            <a:custGeom>
              <a:avLst/>
              <a:gdLst>
                <a:gd name="T0" fmla="*/ 0 w 85"/>
                <a:gd name="T1" fmla="*/ 0 h 22"/>
                <a:gd name="T2" fmla="*/ 2 w 85"/>
                <a:gd name="T3" fmla="*/ 0 h 22"/>
                <a:gd name="T4" fmla="*/ 85 w 85"/>
                <a:gd name="T5" fmla="*/ 19 h 22"/>
                <a:gd name="T6" fmla="*/ 85 w 85"/>
                <a:gd name="T7" fmla="*/ 22 h 22"/>
                <a:gd name="T8" fmla="*/ 82 w 85"/>
                <a:gd name="T9" fmla="*/ 22 h 22"/>
                <a:gd name="T10" fmla="*/ 0 w 85"/>
                <a:gd name="T11" fmla="*/ 2 h 22"/>
                <a:gd name="T12" fmla="*/ 0 w 85"/>
                <a:gd name="T13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5" h="22">
                  <a:moveTo>
                    <a:pt x="0" y="0"/>
                  </a:moveTo>
                  <a:lnTo>
                    <a:pt x="2" y="0"/>
                  </a:lnTo>
                  <a:lnTo>
                    <a:pt x="85" y="19"/>
                  </a:lnTo>
                  <a:lnTo>
                    <a:pt x="85" y="22"/>
                  </a:lnTo>
                  <a:lnTo>
                    <a:pt x="82" y="22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88" name="Freeform 479"/>
            <p:cNvSpPr>
              <a:spLocks/>
            </p:cNvSpPr>
            <p:nvPr/>
          </p:nvSpPr>
          <p:spPr bwMode="auto">
            <a:xfrm>
              <a:off x="1081501" y="3724943"/>
              <a:ext cx="25997" cy="4333"/>
            </a:xfrm>
            <a:custGeom>
              <a:avLst/>
              <a:gdLst>
                <a:gd name="T0" fmla="*/ 15 w 18"/>
                <a:gd name="T1" fmla="*/ 0 h 3"/>
                <a:gd name="T2" fmla="*/ 18 w 18"/>
                <a:gd name="T3" fmla="*/ 0 h 3"/>
                <a:gd name="T4" fmla="*/ 18 w 18"/>
                <a:gd name="T5" fmla="*/ 2 h 3"/>
                <a:gd name="T6" fmla="*/ 2 w 18"/>
                <a:gd name="T7" fmla="*/ 3 h 3"/>
                <a:gd name="T8" fmla="*/ 0 w 18"/>
                <a:gd name="T9" fmla="*/ 3 h 3"/>
                <a:gd name="T10" fmla="*/ 0 w 18"/>
                <a:gd name="T11" fmla="*/ 1 h 3"/>
                <a:gd name="T12" fmla="*/ 15 w 18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3">
                  <a:moveTo>
                    <a:pt x="15" y="0"/>
                  </a:moveTo>
                  <a:lnTo>
                    <a:pt x="18" y="0"/>
                  </a:lnTo>
                  <a:lnTo>
                    <a:pt x="18" y="2"/>
                  </a:lnTo>
                  <a:lnTo>
                    <a:pt x="2" y="3"/>
                  </a:lnTo>
                  <a:lnTo>
                    <a:pt x="0" y="3"/>
                  </a:lnTo>
                  <a:lnTo>
                    <a:pt x="0" y="1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89" name="Freeform 480"/>
            <p:cNvSpPr>
              <a:spLocks/>
            </p:cNvSpPr>
            <p:nvPr/>
          </p:nvSpPr>
          <p:spPr bwMode="auto">
            <a:xfrm>
              <a:off x="1155159" y="3719165"/>
              <a:ext cx="92434" cy="7222"/>
            </a:xfrm>
            <a:custGeom>
              <a:avLst/>
              <a:gdLst>
                <a:gd name="T0" fmla="*/ 62 w 64"/>
                <a:gd name="T1" fmla="*/ 0 h 5"/>
                <a:gd name="T2" fmla="*/ 64 w 64"/>
                <a:gd name="T3" fmla="*/ 0 h 5"/>
                <a:gd name="T4" fmla="*/ 64 w 64"/>
                <a:gd name="T5" fmla="*/ 3 h 5"/>
                <a:gd name="T6" fmla="*/ 2 w 64"/>
                <a:gd name="T7" fmla="*/ 5 h 5"/>
                <a:gd name="T8" fmla="*/ 0 w 64"/>
                <a:gd name="T9" fmla="*/ 5 h 5"/>
                <a:gd name="T10" fmla="*/ 0 w 64"/>
                <a:gd name="T11" fmla="*/ 3 h 5"/>
                <a:gd name="T12" fmla="*/ 62 w 64"/>
                <a:gd name="T1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4" h="5">
                  <a:moveTo>
                    <a:pt x="62" y="0"/>
                  </a:moveTo>
                  <a:lnTo>
                    <a:pt x="64" y="0"/>
                  </a:lnTo>
                  <a:lnTo>
                    <a:pt x="64" y="3"/>
                  </a:lnTo>
                  <a:lnTo>
                    <a:pt x="2" y="5"/>
                  </a:lnTo>
                  <a:lnTo>
                    <a:pt x="0" y="5"/>
                  </a:lnTo>
                  <a:lnTo>
                    <a:pt x="0" y="3"/>
                  </a:lnTo>
                  <a:lnTo>
                    <a:pt x="6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90" name="Freeform 481"/>
            <p:cNvSpPr>
              <a:spLocks/>
            </p:cNvSpPr>
            <p:nvPr/>
          </p:nvSpPr>
          <p:spPr bwMode="auto">
            <a:xfrm>
              <a:off x="1244705" y="3711944"/>
              <a:ext cx="33219" cy="11554"/>
            </a:xfrm>
            <a:custGeom>
              <a:avLst/>
              <a:gdLst>
                <a:gd name="T0" fmla="*/ 20 w 23"/>
                <a:gd name="T1" fmla="*/ 0 h 8"/>
                <a:gd name="T2" fmla="*/ 23 w 23"/>
                <a:gd name="T3" fmla="*/ 0 h 8"/>
                <a:gd name="T4" fmla="*/ 23 w 23"/>
                <a:gd name="T5" fmla="*/ 2 h 8"/>
                <a:gd name="T6" fmla="*/ 2 w 23"/>
                <a:gd name="T7" fmla="*/ 8 h 8"/>
                <a:gd name="T8" fmla="*/ 0 w 23"/>
                <a:gd name="T9" fmla="*/ 8 h 8"/>
                <a:gd name="T10" fmla="*/ 0 w 23"/>
                <a:gd name="T11" fmla="*/ 5 h 8"/>
                <a:gd name="T12" fmla="*/ 20 w 23"/>
                <a:gd name="T13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" h="8">
                  <a:moveTo>
                    <a:pt x="20" y="0"/>
                  </a:moveTo>
                  <a:lnTo>
                    <a:pt x="23" y="0"/>
                  </a:lnTo>
                  <a:lnTo>
                    <a:pt x="23" y="2"/>
                  </a:lnTo>
                  <a:lnTo>
                    <a:pt x="2" y="8"/>
                  </a:lnTo>
                  <a:lnTo>
                    <a:pt x="0" y="8"/>
                  </a:lnTo>
                  <a:lnTo>
                    <a:pt x="0" y="5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91" name="Freeform 482"/>
            <p:cNvSpPr>
              <a:spLocks/>
            </p:cNvSpPr>
            <p:nvPr/>
          </p:nvSpPr>
          <p:spPr bwMode="auto">
            <a:xfrm>
              <a:off x="1325585" y="3694613"/>
              <a:ext cx="25997" cy="8666"/>
            </a:xfrm>
            <a:custGeom>
              <a:avLst/>
              <a:gdLst>
                <a:gd name="T0" fmla="*/ 16 w 18"/>
                <a:gd name="T1" fmla="*/ 0 h 6"/>
                <a:gd name="T2" fmla="*/ 18 w 18"/>
                <a:gd name="T3" fmla="*/ 0 h 6"/>
                <a:gd name="T4" fmla="*/ 18 w 18"/>
                <a:gd name="T5" fmla="*/ 3 h 6"/>
                <a:gd name="T6" fmla="*/ 3 w 18"/>
                <a:gd name="T7" fmla="*/ 6 h 6"/>
                <a:gd name="T8" fmla="*/ 0 w 18"/>
                <a:gd name="T9" fmla="*/ 6 h 6"/>
                <a:gd name="T10" fmla="*/ 0 w 18"/>
                <a:gd name="T11" fmla="*/ 4 h 6"/>
                <a:gd name="T12" fmla="*/ 16 w 18"/>
                <a:gd name="T13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6">
                  <a:moveTo>
                    <a:pt x="16" y="0"/>
                  </a:moveTo>
                  <a:lnTo>
                    <a:pt x="18" y="0"/>
                  </a:lnTo>
                  <a:lnTo>
                    <a:pt x="18" y="3"/>
                  </a:lnTo>
                  <a:lnTo>
                    <a:pt x="3" y="6"/>
                  </a:lnTo>
                  <a:lnTo>
                    <a:pt x="0" y="6"/>
                  </a:lnTo>
                  <a:lnTo>
                    <a:pt x="0" y="4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92" name="Freeform 483"/>
            <p:cNvSpPr>
              <a:spLocks/>
            </p:cNvSpPr>
            <p:nvPr/>
          </p:nvSpPr>
          <p:spPr bwMode="auto">
            <a:xfrm>
              <a:off x="1402132" y="3675837"/>
              <a:ext cx="40440" cy="11554"/>
            </a:xfrm>
            <a:custGeom>
              <a:avLst/>
              <a:gdLst>
                <a:gd name="T0" fmla="*/ 25 w 28"/>
                <a:gd name="T1" fmla="*/ 0 h 8"/>
                <a:gd name="T2" fmla="*/ 28 w 28"/>
                <a:gd name="T3" fmla="*/ 0 h 8"/>
                <a:gd name="T4" fmla="*/ 28 w 28"/>
                <a:gd name="T5" fmla="*/ 3 h 8"/>
                <a:gd name="T6" fmla="*/ 1 w 28"/>
                <a:gd name="T7" fmla="*/ 8 h 8"/>
                <a:gd name="T8" fmla="*/ 0 w 28"/>
                <a:gd name="T9" fmla="*/ 8 h 8"/>
                <a:gd name="T10" fmla="*/ 0 w 28"/>
                <a:gd name="T11" fmla="*/ 5 h 8"/>
                <a:gd name="T12" fmla="*/ 25 w 28"/>
                <a:gd name="T13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8">
                  <a:moveTo>
                    <a:pt x="25" y="0"/>
                  </a:moveTo>
                  <a:lnTo>
                    <a:pt x="28" y="0"/>
                  </a:lnTo>
                  <a:lnTo>
                    <a:pt x="28" y="3"/>
                  </a:lnTo>
                  <a:lnTo>
                    <a:pt x="1" y="8"/>
                  </a:lnTo>
                  <a:lnTo>
                    <a:pt x="0" y="8"/>
                  </a:lnTo>
                  <a:lnTo>
                    <a:pt x="0" y="5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93" name="Freeform 484"/>
            <p:cNvSpPr>
              <a:spLocks/>
            </p:cNvSpPr>
            <p:nvPr/>
          </p:nvSpPr>
          <p:spPr bwMode="auto">
            <a:xfrm>
              <a:off x="1438239" y="3655617"/>
              <a:ext cx="85213" cy="24553"/>
            </a:xfrm>
            <a:custGeom>
              <a:avLst/>
              <a:gdLst>
                <a:gd name="T0" fmla="*/ 56 w 59"/>
                <a:gd name="T1" fmla="*/ 0 h 17"/>
                <a:gd name="T2" fmla="*/ 59 w 59"/>
                <a:gd name="T3" fmla="*/ 0 h 17"/>
                <a:gd name="T4" fmla="*/ 59 w 59"/>
                <a:gd name="T5" fmla="*/ 3 h 17"/>
                <a:gd name="T6" fmla="*/ 3 w 59"/>
                <a:gd name="T7" fmla="*/ 17 h 17"/>
                <a:gd name="T8" fmla="*/ 0 w 59"/>
                <a:gd name="T9" fmla="*/ 17 h 17"/>
                <a:gd name="T10" fmla="*/ 0 w 59"/>
                <a:gd name="T11" fmla="*/ 14 h 17"/>
                <a:gd name="T12" fmla="*/ 56 w 59"/>
                <a:gd name="T13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9" h="17">
                  <a:moveTo>
                    <a:pt x="56" y="0"/>
                  </a:moveTo>
                  <a:lnTo>
                    <a:pt x="59" y="0"/>
                  </a:lnTo>
                  <a:lnTo>
                    <a:pt x="59" y="3"/>
                  </a:lnTo>
                  <a:lnTo>
                    <a:pt x="3" y="17"/>
                  </a:lnTo>
                  <a:lnTo>
                    <a:pt x="0" y="17"/>
                  </a:lnTo>
                  <a:lnTo>
                    <a:pt x="0" y="14"/>
                  </a:lnTo>
                  <a:lnTo>
                    <a:pt x="5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94" name="Freeform 485"/>
            <p:cNvSpPr>
              <a:spLocks/>
            </p:cNvSpPr>
            <p:nvPr/>
          </p:nvSpPr>
          <p:spPr bwMode="auto">
            <a:xfrm>
              <a:off x="1572558" y="3636842"/>
              <a:ext cx="24553" cy="10110"/>
            </a:xfrm>
            <a:custGeom>
              <a:avLst/>
              <a:gdLst>
                <a:gd name="T0" fmla="*/ 15 w 17"/>
                <a:gd name="T1" fmla="*/ 0 h 7"/>
                <a:gd name="T2" fmla="*/ 17 w 17"/>
                <a:gd name="T3" fmla="*/ 0 h 7"/>
                <a:gd name="T4" fmla="*/ 17 w 17"/>
                <a:gd name="T5" fmla="*/ 3 h 7"/>
                <a:gd name="T6" fmla="*/ 2 w 17"/>
                <a:gd name="T7" fmla="*/ 7 h 7"/>
                <a:gd name="T8" fmla="*/ 0 w 17"/>
                <a:gd name="T9" fmla="*/ 7 h 7"/>
                <a:gd name="T10" fmla="*/ 0 w 17"/>
                <a:gd name="T11" fmla="*/ 4 h 7"/>
                <a:gd name="T12" fmla="*/ 15 w 17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7">
                  <a:moveTo>
                    <a:pt x="15" y="0"/>
                  </a:moveTo>
                  <a:lnTo>
                    <a:pt x="17" y="0"/>
                  </a:lnTo>
                  <a:lnTo>
                    <a:pt x="17" y="3"/>
                  </a:lnTo>
                  <a:lnTo>
                    <a:pt x="2" y="7"/>
                  </a:lnTo>
                  <a:lnTo>
                    <a:pt x="0" y="7"/>
                  </a:lnTo>
                  <a:lnTo>
                    <a:pt x="0" y="4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95" name="Freeform 486"/>
            <p:cNvSpPr>
              <a:spLocks/>
            </p:cNvSpPr>
            <p:nvPr/>
          </p:nvSpPr>
          <p:spPr bwMode="auto">
            <a:xfrm>
              <a:off x="1646216" y="3596402"/>
              <a:ext cx="108322" cy="28886"/>
            </a:xfrm>
            <a:custGeom>
              <a:avLst/>
              <a:gdLst>
                <a:gd name="T0" fmla="*/ 73 w 75"/>
                <a:gd name="T1" fmla="*/ 0 h 20"/>
                <a:gd name="T2" fmla="*/ 75 w 75"/>
                <a:gd name="T3" fmla="*/ 0 h 20"/>
                <a:gd name="T4" fmla="*/ 75 w 75"/>
                <a:gd name="T5" fmla="*/ 1 h 20"/>
                <a:gd name="T6" fmla="*/ 3 w 75"/>
                <a:gd name="T7" fmla="*/ 20 h 20"/>
                <a:gd name="T8" fmla="*/ 0 w 75"/>
                <a:gd name="T9" fmla="*/ 20 h 20"/>
                <a:gd name="T10" fmla="*/ 0 w 75"/>
                <a:gd name="T11" fmla="*/ 18 h 20"/>
                <a:gd name="T12" fmla="*/ 73 w 75"/>
                <a:gd name="T13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5" h="20">
                  <a:moveTo>
                    <a:pt x="73" y="0"/>
                  </a:moveTo>
                  <a:lnTo>
                    <a:pt x="75" y="0"/>
                  </a:lnTo>
                  <a:lnTo>
                    <a:pt x="75" y="1"/>
                  </a:lnTo>
                  <a:lnTo>
                    <a:pt x="3" y="20"/>
                  </a:lnTo>
                  <a:lnTo>
                    <a:pt x="0" y="20"/>
                  </a:lnTo>
                  <a:lnTo>
                    <a:pt x="0" y="18"/>
                  </a:lnTo>
                  <a:lnTo>
                    <a:pt x="7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96" name="Line 487"/>
            <p:cNvSpPr>
              <a:spLocks noChangeShapeType="1"/>
            </p:cNvSpPr>
            <p:nvPr/>
          </p:nvSpPr>
          <p:spPr bwMode="auto">
            <a:xfrm>
              <a:off x="1751649" y="3596402"/>
              <a:ext cx="18776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97" name="Line 488"/>
            <p:cNvSpPr>
              <a:spLocks noChangeShapeType="1"/>
            </p:cNvSpPr>
            <p:nvPr/>
          </p:nvSpPr>
          <p:spPr bwMode="auto">
            <a:xfrm>
              <a:off x="1818087" y="3596402"/>
              <a:ext cx="25997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98" name="Freeform 489"/>
            <p:cNvSpPr>
              <a:spLocks/>
            </p:cNvSpPr>
            <p:nvPr/>
          </p:nvSpPr>
          <p:spPr bwMode="auto">
            <a:xfrm>
              <a:off x="1893189" y="3590624"/>
              <a:ext cx="88102" cy="5777"/>
            </a:xfrm>
            <a:custGeom>
              <a:avLst/>
              <a:gdLst>
                <a:gd name="T0" fmla="*/ 58 w 61"/>
                <a:gd name="T1" fmla="*/ 0 h 4"/>
                <a:gd name="T2" fmla="*/ 61 w 61"/>
                <a:gd name="T3" fmla="*/ 0 h 4"/>
                <a:gd name="T4" fmla="*/ 61 w 61"/>
                <a:gd name="T5" fmla="*/ 4 h 4"/>
                <a:gd name="T6" fmla="*/ 2 w 61"/>
                <a:gd name="T7" fmla="*/ 4 h 4"/>
                <a:gd name="T8" fmla="*/ 0 w 61"/>
                <a:gd name="T9" fmla="*/ 4 h 4"/>
                <a:gd name="T10" fmla="*/ 0 w 61"/>
                <a:gd name="T11" fmla="*/ 2 h 4"/>
                <a:gd name="T12" fmla="*/ 58 w 61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1" h="4">
                  <a:moveTo>
                    <a:pt x="58" y="0"/>
                  </a:moveTo>
                  <a:lnTo>
                    <a:pt x="61" y="0"/>
                  </a:lnTo>
                  <a:lnTo>
                    <a:pt x="61" y="4"/>
                  </a:lnTo>
                  <a:lnTo>
                    <a:pt x="2" y="4"/>
                  </a:lnTo>
                  <a:lnTo>
                    <a:pt x="0" y="4"/>
                  </a:lnTo>
                  <a:lnTo>
                    <a:pt x="0" y="2"/>
                  </a:lnTo>
                  <a:lnTo>
                    <a:pt x="58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99" name="Line 490"/>
            <p:cNvSpPr>
              <a:spLocks noChangeShapeType="1"/>
            </p:cNvSpPr>
            <p:nvPr/>
          </p:nvSpPr>
          <p:spPr bwMode="auto">
            <a:xfrm>
              <a:off x="974624" y="3538630"/>
              <a:ext cx="0" cy="9099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00" name="Line 491"/>
            <p:cNvSpPr>
              <a:spLocks noChangeShapeType="1"/>
            </p:cNvSpPr>
            <p:nvPr/>
          </p:nvSpPr>
          <p:spPr bwMode="auto">
            <a:xfrm>
              <a:off x="958736" y="3540074"/>
              <a:ext cx="3321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01" name="Line 492"/>
            <p:cNvSpPr>
              <a:spLocks noChangeShapeType="1"/>
            </p:cNvSpPr>
            <p:nvPr/>
          </p:nvSpPr>
          <p:spPr bwMode="auto">
            <a:xfrm>
              <a:off x="974624" y="3625287"/>
              <a:ext cx="0" cy="1444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02" name="Line 493"/>
            <p:cNvSpPr>
              <a:spLocks noChangeShapeType="1"/>
            </p:cNvSpPr>
            <p:nvPr/>
          </p:nvSpPr>
          <p:spPr bwMode="auto">
            <a:xfrm>
              <a:off x="958736" y="3639730"/>
              <a:ext cx="3321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03" name="Line 494"/>
            <p:cNvSpPr>
              <a:spLocks noChangeShapeType="1"/>
            </p:cNvSpPr>
            <p:nvPr/>
          </p:nvSpPr>
          <p:spPr bwMode="auto">
            <a:xfrm>
              <a:off x="1225929" y="3447640"/>
              <a:ext cx="0" cy="89546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04" name="Line 495"/>
            <p:cNvSpPr>
              <a:spLocks noChangeShapeType="1"/>
            </p:cNvSpPr>
            <p:nvPr/>
          </p:nvSpPr>
          <p:spPr bwMode="auto">
            <a:xfrm>
              <a:off x="1211487" y="3447640"/>
              <a:ext cx="3321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05" name="Line 496"/>
            <p:cNvSpPr>
              <a:spLocks noChangeShapeType="1"/>
            </p:cNvSpPr>
            <p:nvPr/>
          </p:nvSpPr>
          <p:spPr bwMode="auto">
            <a:xfrm>
              <a:off x="1225929" y="3532853"/>
              <a:ext cx="0" cy="1444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06" name="Line 497"/>
            <p:cNvSpPr>
              <a:spLocks noChangeShapeType="1"/>
            </p:cNvSpPr>
            <p:nvPr/>
          </p:nvSpPr>
          <p:spPr bwMode="auto">
            <a:xfrm>
              <a:off x="1211487" y="3544407"/>
              <a:ext cx="3321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07" name="Line 498"/>
            <p:cNvSpPr>
              <a:spLocks noChangeShapeType="1"/>
            </p:cNvSpPr>
            <p:nvPr/>
          </p:nvSpPr>
          <p:spPr bwMode="auto">
            <a:xfrm>
              <a:off x="900965" y="4431199"/>
              <a:ext cx="66437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08" name="Line 499"/>
            <p:cNvSpPr>
              <a:spLocks noChangeShapeType="1"/>
            </p:cNvSpPr>
            <p:nvPr/>
          </p:nvSpPr>
          <p:spPr bwMode="auto">
            <a:xfrm>
              <a:off x="900965" y="3862150"/>
              <a:ext cx="66437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09" name="Line 500"/>
            <p:cNvSpPr>
              <a:spLocks noChangeShapeType="1"/>
            </p:cNvSpPr>
            <p:nvPr/>
          </p:nvSpPr>
          <p:spPr bwMode="auto">
            <a:xfrm>
              <a:off x="900965" y="3290213"/>
              <a:ext cx="66437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10" name="Line 501"/>
            <p:cNvSpPr>
              <a:spLocks noChangeShapeType="1"/>
            </p:cNvSpPr>
            <p:nvPr/>
          </p:nvSpPr>
          <p:spPr bwMode="auto">
            <a:xfrm>
              <a:off x="900965" y="2719719"/>
              <a:ext cx="66437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11" name="Line 502"/>
            <p:cNvSpPr>
              <a:spLocks noChangeShapeType="1"/>
            </p:cNvSpPr>
            <p:nvPr/>
          </p:nvSpPr>
          <p:spPr bwMode="auto">
            <a:xfrm>
              <a:off x="900965" y="2146338"/>
              <a:ext cx="66437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12" name="Line 503"/>
            <p:cNvSpPr>
              <a:spLocks noChangeShapeType="1"/>
            </p:cNvSpPr>
            <p:nvPr/>
          </p:nvSpPr>
          <p:spPr bwMode="auto">
            <a:xfrm>
              <a:off x="900965" y="1577290"/>
              <a:ext cx="66437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13" name="Line 504"/>
            <p:cNvSpPr>
              <a:spLocks noChangeShapeType="1"/>
            </p:cNvSpPr>
            <p:nvPr/>
          </p:nvSpPr>
          <p:spPr bwMode="auto">
            <a:xfrm>
              <a:off x="900965" y="1006796"/>
              <a:ext cx="66437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14" name="Line 505"/>
            <p:cNvSpPr>
              <a:spLocks noChangeShapeType="1"/>
            </p:cNvSpPr>
            <p:nvPr/>
          </p:nvSpPr>
          <p:spPr bwMode="auto">
            <a:xfrm>
              <a:off x="900965" y="4262217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15" name="Line 506"/>
            <p:cNvSpPr>
              <a:spLocks noChangeShapeType="1"/>
            </p:cNvSpPr>
            <p:nvPr/>
          </p:nvSpPr>
          <p:spPr bwMode="auto">
            <a:xfrm>
              <a:off x="900965" y="4159673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16" name="Line 507"/>
            <p:cNvSpPr>
              <a:spLocks noChangeShapeType="1"/>
            </p:cNvSpPr>
            <p:nvPr/>
          </p:nvSpPr>
          <p:spPr bwMode="auto">
            <a:xfrm>
              <a:off x="900965" y="4088903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17" name="Line 508"/>
            <p:cNvSpPr>
              <a:spLocks noChangeShapeType="1"/>
            </p:cNvSpPr>
            <p:nvPr/>
          </p:nvSpPr>
          <p:spPr bwMode="auto">
            <a:xfrm>
              <a:off x="900965" y="4031131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18" name="Line 509"/>
            <p:cNvSpPr>
              <a:spLocks noChangeShapeType="1"/>
            </p:cNvSpPr>
            <p:nvPr/>
          </p:nvSpPr>
          <p:spPr bwMode="auto">
            <a:xfrm>
              <a:off x="900965" y="3986359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19" name="Line 510"/>
            <p:cNvSpPr>
              <a:spLocks noChangeShapeType="1"/>
            </p:cNvSpPr>
            <p:nvPr/>
          </p:nvSpPr>
          <p:spPr bwMode="auto">
            <a:xfrm>
              <a:off x="900965" y="3950251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20" name="Line 511"/>
            <p:cNvSpPr>
              <a:spLocks noChangeShapeType="1"/>
            </p:cNvSpPr>
            <p:nvPr/>
          </p:nvSpPr>
          <p:spPr bwMode="auto">
            <a:xfrm>
              <a:off x="900965" y="3917033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21" name="Line 512"/>
            <p:cNvSpPr>
              <a:spLocks noChangeShapeType="1"/>
            </p:cNvSpPr>
            <p:nvPr/>
          </p:nvSpPr>
          <p:spPr bwMode="auto">
            <a:xfrm>
              <a:off x="900965" y="3888147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22" name="Line 513"/>
            <p:cNvSpPr>
              <a:spLocks noChangeShapeType="1"/>
            </p:cNvSpPr>
            <p:nvPr/>
          </p:nvSpPr>
          <p:spPr bwMode="auto">
            <a:xfrm>
              <a:off x="900965" y="3690280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23" name="Line 514"/>
            <p:cNvSpPr>
              <a:spLocks noChangeShapeType="1"/>
            </p:cNvSpPr>
            <p:nvPr/>
          </p:nvSpPr>
          <p:spPr bwMode="auto">
            <a:xfrm>
              <a:off x="900965" y="3587736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24" name="Line 515"/>
            <p:cNvSpPr>
              <a:spLocks noChangeShapeType="1"/>
            </p:cNvSpPr>
            <p:nvPr/>
          </p:nvSpPr>
          <p:spPr bwMode="auto">
            <a:xfrm>
              <a:off x="900965" y="3516965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25" name="Line 516"/>
            <p:cNvSpPr>
              <a:spLocks noChangeShapeType="1"/>
            </p:cNvSpPr>
            <p:nvPr/>
          </p:nvSpPr>
          <p:spPr bwMode="auto">
            <a:xfrm>
              <a:off x="900965" y="3462083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26" name="Line 517"/>
            <p:cNvSpPr>
              <a:spLocks noChangeShapeType="1"/>
            </p:cNvSpPr>
            <p:nvPr/>
          </p:nvSpPr>
          <p:spPr bwMode="auto">
            <a:xfrm>
              <a:off x="900965" y="3415865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27" name="Line 518"/>
            <p:cNvSpPr>
              <a:spLocks noChangeShapeType="1"/>
            </p:cNvSpPr>
            <p:nvPr/>
          </p:nvSpPr>
          <p:spPr bwMode="auto">
            <a:xfrm>
              <a:off x="900965" y="3378314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28" name="Line 519"/>
            <p:cNvSpPr>
              <a:spLocks noChangeShapeType="1"/>
            </p:cNvSpPr>
            <p:nvPr/>
          </p:nvSpPr>
          <p:spPr bwMode="auto">
            <a:xfrm>
              <a:off x="900965" y="3345096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29" name="Line 520"/>
            <p:cNvSpPr>
              <a:spLocks noChangeShapeType="1"/>
            </p:cNvSpPr>
            <p:nvPr/>
          </p:nvSpPr>
          <p:spPr bwMode="auto">
            <a:xfrm>
              <a:off x="900965" y="3316210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30" name="Line 521"/>
            <p:cNvSpPr>
              <a:spLocks noChangeShapeType="1"/>
            </p:cNvSpPr>
            <p:nvPr/>
          </p:nvSpPr>
          <p:spPr bwMode="auto">
            <a:xfrm>
              <a:off x="900965" y="3118342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31" name="Line 522"/>
            <p:cNvSpPr>
              <a:spLocks noChangeShapeType="1"/>
            </p:cNvSpPr>
            <p:nvPr/>
          </p:nvSpPr>
          <p:spPr bwMode="auto">
            <a:xfrm>
              <a:off x="900965" y="3017242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32" name="Line 523"/>
            <p:cNvSpPr>
              <a:spLocks noChangeShapeType="1"/>
            </p:cNvSpPr>
            <p:nvPr/>
          </p:nvSpPr>
          <p:spPr bwMode="auto">
            <a:xfrm>
              <a:off x="900965" y="2946473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33" name="Line 524"/>
            <p:cNvSpPr>
              <a:spLocks noChangeShapeType="1"/>
            </p:cNvSpPr>
            <p:nvPr/>
          </p:nvSpPr>
          <p:spPr bwMode="auto">
            <a:xfrm>
              <a:off x="900965" y="2890145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34" name="Line 525"/>
            <p:cNvSpPr>
              <a:spLocks noChangeShapeType="1"/>
            </p:cNvSpPr>
            <p:nvPr/>
          </p:nvSpPr>
          <p:spPr bwMode="auto">
            <a:xfrm>
              <a:off x="900965" y="2843928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35" name="Line 526"/>
            <p:cNvSpPr>
              <a:spLocks noChangeShapeType="1"/>
            </p:cNvSpPr>
            <p:nvPr/>
          </p:nvSpPr>
          <p:spPr bwMode="auto">
            <a:xfrm>
              <a:off x="900965" y="2807821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36" name="Line 527"/>
            <p:cNvSpPr>
              <a:spLocks noChangeShapeType="1"/>
            </p:cNvSpPr>
            <p:nvPr/>
          </p:nvSpPr>
          <p:spPr bwMode="auto">
            <a:xfrm>
              <a:off x="900965" y="2776047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37" name="Line 528"/>
            <p:cNvSpPr>
              <a:spLocks noChangeShapeType="1"/>
            </p:cNvSpPr>
            <p:nvPr/>
          </p:nvSpPr>
          <p:spPr bwMode="auto">
            <a:xfrm>
              <a:off x="900965" y="2744273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38" name="Line 529"/>
            <p:cNvSpPr>
              <a:spLocks noChangeShapeType="1"/>
            </p:cNvSpPr>
            <p:nvPr/>
          </p:nvSpPr>
          <p:spPr bwMode="auto">
            <a:xfrm>
              <a:off x="900965" y="2546405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39" name="Line 530"/>
            <p:cNvSpPr>
              <a:spLocks noChangeShapeType="1"/>
            </p:cNvSpPr>
            <p:nvPr/>
          </p:nvSpPr>
          <p:spPr bwMode="auto">
            <a:xfrm>
              <a:off x="900965" y="2446750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40" name="Line 531"/>
            <p:cNvSpPr>
              <a:spLocks noChangeShapeType="1"/>
            </p:cNvSpPr>
            <p:nvPr/>
          </p:nvSpPr>
          <p:spPr bwMode="auto">
            <a:xfrm>
              <a:off x="900965" y="2375979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41" name="Line 532"/>
            <p:cNvSpPr>
              <a:spLocks noChangeShapeType="1"/>
            </p:cNvSpPr>
            <p:nvPr/>
          </p:nvSpPr>
          <p:spPr bwMode="auto">
            <a:xfrm>
              <a:off x="900965" y="2321097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42" name="Line 533"/>
            <p:cNvSpPr>
              <a:spLocks noChangeShapeType="1"/>
            </p:cNvSpPr>
            <p:nvPr/>
          </p:nvSpPr>
          <p:spPr bwMode="auto">
            <a:xfrm>
              <a:off x="900965" y="2274879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43" name="Line 534"/>
            <p:cNvSpPr>
              <a:spLocks noChangeShapeType="1"/>
            </p:cNvSpPr>
            <p:nvPr/>
          </p:nvSpPr>
          <p:spPr bwMode="auto">
            <a:xfrm>
              <a:off x="900965" y="2237328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44" name="Line 535"/>
            <p:cNvSpPr>
              <a:spLocks noChangeShapeType="1"/>
            </p:cNvSpPr>
            <p:nvPr/>
          </p:nvSpPr>
          <p:spPr bwMode="auto">
            <a:xfrm>
              <a:off x="900965" y="2205554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45" name="Line 536"/>
            <p:cNvSpPr>
              <a:spLocks noChangeShapeType="1"/>
            </p:cNvSpPr>
            <p:nvPr/>
          </p:nvSpPr>
          <p:spPr bwMode="auto">
            <a:xfrm>
              <a:off x="900965" y="2175224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46" name="Line 537"/>
            <p:cNvSpPr>
              <a:spLocks noChangeShapeType="1"/>
            </p:cNvSpPr>
            <p:nvPr/>
          </p:nvSpPr>
          <p:spPr bwMode="auto">
            <a:xfrm>
              <a:off x="900965" y="1977356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47" name="Line 538"/>
            <p:cNvSpPr>
              <a:spLocks noChangeShapeType="1"/>
            </p:cNvSpPr>
            <p:nvPr/>
          </p:nvSpPr>
          <p:spPr bwMode="auto">
            <a:xfrm>
              <a:off x="900965" y="1874813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48" name="Line 539"/>
            <p:cNvSpPr>
              <a:spLocks noChangeShapeType="1"/>
            </p:cNvSpPr>
            <p:nvPr/>
          </p:nvSpPr>
          <p:spPr bwMode="auto">
            <a:xfrm>
              <a:off x="900965" y="1804042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49" name="Line 540"/>
            <p:cNvSpPr>
              <a:spLocks noChangeShapeType="1"/>
            </p:cNvSpPr>
            <p:nvPr/>
          </p:nvSpPr>
          <p:spPr bwMode="auto">
            <a:xfrm>
              <a:off x="900965" y="1750604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50" name="Line 541"/>
            <p:cNvSpPr>
              <a:spLocks noChangeShapeType="1"/>
            </p:cNvSpPr>
            <p:nvPr/>
          </p:nvSpPr>
          <p:spPr bwMode="auto">
            <a:xfrm>
              <a:off x="900965" y="1702942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51" name="Line 542"/>
            <p:cNvSpPr>
              <a:spLocks noChangeShapeType="1"/>
            </p:cNvSpPr>
            <p:nvPr/>
          </p:nvSpPr>
          <p:spPr bwMode="auto">
            <a:xfrm>
              <a:off x="900965" y="1665391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52" name="Line 543"/>
            <p:cNvSpPr>
              <a:spLocks noChangeShapeType="1"/>
            </p:cNvSpPr>
            <p:nvPr/>
          </p:nvSpPr>
          <p:spPr bwMode="auto">
            <a:xfrm>
              <a:off x="900965" y="1630728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53" name="Line 544"/>
            <p:cNvSpPr>
              <a:spLocks noChangeShapeType="1"/>
            </p:cNvSpPr>
            <p:nvPr/>
          </p:nvSpPr>
          <p:spPr bwMode="auto">
            <a:xfrm>
              <a:off x="900965" y="1601842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54" name="Line 545"/>
            <p:cNvSpPr>
              <a:spLocks noChangeShapeType="1"/>
            </p:cNvSpPr>
            <p:nvPr/>
          </p:nvSpPr>
          <p:spPr bwMode="auto">
            <a:xfrm>
              <a:off x="900965" y="1406864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55" name="Line 546"/>
            <p:cNvSpPr>
              <a:spLocks noChangeShapeType="1"/>
            </p:cNvSpPr>
            <p:nvPr/>
          </p:nvSpPr>
          <p:spPr bwMode="auto">
            <a:xfrm>
              <a:off x="900965" y="1305764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56" name="Line 547"/>
            <p:cNvSpPr>
              <a:spLocks noChangeShapeType="1"/>
            </p:cNvSpPr>
            <p:nvPr/>
          </p:nvSpPr>
          <p:spPr bwMode="auto">
            <a:xfrm>
              <a:off x="900965" y="1233550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57" name="Line 548"/>
            <p:cNvSpPr>
              <a:spLocks noChangeShapeType="1"/>
            </p:cNvSpPr>
            <p:nvPr/>
          </p:nvSpPr>
          <p:spPr bwMode="auto">
            <a:xfrm>
              <a:off x="900965" y="1177222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58" name="Line 549"/>
            <p:cNvSpPr>
              <a:spLocks noChangeShapeType="1"/>
            </p:cNvSpPr>
            <p:nvPr/>
          </p:nvSpPr>
          <p:spPr bwMode="auto">
            <a:xfrm>
              <a:off x="900965" y="1132450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59" name="Line 550"/>
            <p:cNvSpPr>
              <a:spLocks noChangeShapeType="1"/>
            </p:cNvSpPr>
            <p:nvPr/>
          </p:nvSpPr>
          <p:spPr bwMode="auto">
            <a:xfrm>
              <a:off x="900965" y="1096342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60" name="Line 551"/>
            <p:cNvSpPr>
              <a:spLocks noChangeShapeType="1"/>
            </p:cNvSpPr>
            <p:nvPr/>
          </p:nvSpPr>
          <p:spPr bwMode="auto">
            <a:xfrm>
              <a:off x="900965" y="1063124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61" name="Line 552"/>
            <p:cNvSpPr>
              <a:spLocks noChangeShapeType="1"/>
            </p:cNvSpPr>
            <p:nvPr/>
          </p:nvSpPr>
          <p:spPr bwMode="auto">
            <a:xfrm>
              <a:off x="900965" y="1032793"/>
              <a:ext cx="4188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62" name="Line 553"/>
            <p:cNvSpPr>
              <a:spLocks noChangeShapeType="1"/>
            </p:cNvSpPr>
            <p:nvPr/>
          </p:nvSpPr>
          <p:spPr bwMode="auto">
            <a:xfrm>
              <a:off x="5499570" y="4431199"/>
              <a:ext cx="6499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63" name="Line 554"/>
            <p:cNvSpPr>
              <a:spLocks noChangeShapeType="1"/>
            </p:cNvSpPr>
            <p:nvPr/>
          </p:nvSpPr>
          <p:spPr bwMode="auto">
            <a:xfrm>
              <a:off x="5499570" y="3862150"/>
              <a:ext cx="6499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64" name="Line 555"/>
            <p:cNvSpPr>
              <a:spLocks noChangeShapeType="1"/>
            </p:cNvSpPr>
            <p:nvPr/>
          </p:nvSpPr>
          <p:spPr bwMode="auto">
            <a:xfrm>
              <a:off x="5499570" y="3290213"/>
              <a:ext cx="6499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65" name="Line 556"/>
            <p:cNvSpPr>
              <a:spLocks noChangeShapeType="1"/>
            </p:cNvSpPr>
            <p:nvPr/>
          </p:nvSpPr>
          <p:spPr bwMode="auto">
            <a:xfrm>
              <a:off x="5499570" y="2719719"/>
              <a:ext cx="6499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66" name="Line 557"/>
            <p:cNvSpPr>
              <a:spLocks noChangeShapeType="1"/>
            </p:cNvSpPr>
            <p:nvPr/>
          </p:nvSpPr>
          <p:spPr bwMode="auto">
            <a:xfrm>
              <a:off x="5499570" y="2146338"/>
              <a:ext cx="6499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67" name="Line 558"/>
            <p:cNvSpPr>
              <a:spLocks noChangeShapeType="1"/>
            </p:cNvSpPr>
            <p:nvPr/>
          </p:nvSpPr>
          <p:spPr bwMode="auto">
            <a:xfrm>
              <a:off x="5499570" y="1577290"/>
              <a:ext cx="6499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68" name="Line 559"/>
            <p:cNvSpPr>
              <a:spLocks noChangeShapeType="1"/>
            </p:cNvSpPr>
            <p:nvPr/>
          </p:nvSpPr>
          <p:spPr bwMode="auto">
            <a:xfrm>
              <a:off x="5499570" y="1006796"/>
              <a:ext cx="6499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69" name="Line 560"/>
            <p:cNvSpPr>
              <a:spLocks noChangeShapeType="1"/>
            </p:cNvSpPr>
            <p:nvPr/>
          </p:nvSpPr>
          <p:spPr bwMode="auto">
            <a:xfrm>
              <a:off x="5521235" y="4262217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70" name="Line 561"/>
            <p:cNvSpPr>
              <a:spLocks noChangeShapeType="1"/>
            </p:cNvSpPr>
            <p:nvPr/>
          </p:nvSpPr>
          <p:spPr bwMode="auto">
            <a:xfrm>
              <a:off x="5521235" y="4159673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71" name="Line 562"/>
            <p:cNvSpPr>
              <a:spLocks noChangeShapeType="1"/>
            </p:cNvSpPr>
            <p:nvPr/>
          </p:nvSpPr>
          <p:spPr bwMode="auto">
            <a:xfrm>
              <a:off x="5521235" y="4088903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72" name="Line 563"/>
            <p:cNvSpPr>
              <a:spLocks noChangeShapeType="1"/>
            </p:cNvSpPr>
            <p:nvPr/>
          </p:nvSpPr>
          <p:spPr bwMode="auto">
            <a:xfrm>
              <a:off x="5521235" y="4031131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73" name="Line 564"/>
            <p:cNvSpPr>
              <a:spLocks noChangeShapeType="1"/>
            </p:cNvSpPr>
            <p:nvPr/>
          </p:nvSpPr>
          <p:spPr bwMode="auto">
            <a:xfrm>
              <a:off x="5521235" y="3986359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74" name="Line 565"/>
            <p:cNvSpPr>
              <a:spLocks noChangeShapeType="1"/>
            </p:cNvSpPr>
            <p:nvPr/>
          </p:nvSpPr>
          <p:spPr bwMode="auto">
            <a:xfrm>
              <a:off x="5521235" y="3950251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75" name="Line 566"/>
            <p:cNvSpPr>
              <a:spLocks noChangeShapeType="1"/>
            </p:cNvSpPr>
            <p:nvPr/>
          </p:nvSpPr>
          <p:spPr bwMode="auto">
            <a:xfrm>
              <a:off x="5521235" y="3917033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76" name="Line 567"/>
            <p:cNvSpPr>
              <a:spLocks noChangeShapeType="1"/>
            </p:cNvSpPr>
            <p:nvPr/>
          </p:nvSpPr>
          <p:spPr bwMode="auto">
            <a:xfrm>
              <a:off x="5521235" y="3888147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77" name="Line 568"/>
            <p:cNvSpPr>
              <a:spLocks noChangeShapeType="1"/>
            </p:cNvSpPr>
            <p:nvPr/>
          </p:nvSpPr>
          <p:spPr bwMode="auto">
            <a:xfrm>
              <a:off x="5521235" y="3690280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78" name="Line 569"/>
            <p:cNvSpPr>
              <a:spLocks noChangeShapeType="1"/>
            </p:cNvSpPr>
            <p:nvPr/>
          </p:nvSpPr>
          <p:spPr bwMode="auto">
            <a:xfrm>
              <a:off x="5521235" y="3587736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79" name="Line 570"/>
            <p:cNvSpPr>
              <a:spLocks noChangeShapeType="1"/>
            </p:cNvSpPr>
            <p:nvPr/>
          </p:nvSpPr>
          <p:spPr bwMode="auto">
            <a:xfrm>
              <a:off x="5521235" y="3516965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80" name="Line 571"/>
            <p:cNvSpPr>
              <a:spLocks noChangeShapeType="1"/>
            </p:cNvSpPr>
            <p:nvPr/>
          </p:nvSpPr>
          <p:spPr bwMode="auto">
            <a:xfrm>
              <a:off x="5521235" y="3462083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81" name="Line 572"/>
            <p:cNvSpPr>
              <a:spLocks noChangeShapeType="1"/>
            </p:cNvSpPr>
            <p:nvPr/>
          </p:nvSpPr>
          <p:spPr bwMode="auto">
            <a:xfrm>
              <a:off x="5521235" y="3415865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82" name="Line 573"/>
            <p:cNvSpPr>
              <a:spLocks noChangeShapeType="1"/>
            </p:cNvSpPr>
            <p:nvPr/>
          </p:nvSpPr>
          <p:spPr bwMode="auto">
            <a:xfrm>
              <a:off x="5521235" y="3378314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83" name="Line 574"/>
            <p:cNvSpPr>
              <a:spLocks noChangeShapeType="1"/>
            </p:cNvSpPr>
            <p:nvPr/>
          </p:nvSpPr>
          <p:spPr bwMode="auto">
            <a:xfrm>
              <a:off x="5521235" y="3345096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84" name="Line 575"/>
            <p:cNvSpPr>
              <a:spLocks noChangeShapeType="1"/>
            </p:cNvSpPr>
            <p:nvPr/>
          </p:nvSpPr>
          <p:spPr bwMode="auto">
            <a:xfrm>
              <a:off x="5521235" y="3316210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85" name="Line 576"/>
            <p:cNvSpPr>
              <a:spLocks noChangeShapeType="1"/>
            </p:cNvSpPr>
            <p:nvPr/>
          </p:nvSpPr>
          <p:spPr bwMode="auto">
            <a:xfrm>
              <a:off x="5521235" y="3118342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86" name="Line 577"/>
            <p:cNvSpPr>
              <a:spLocks noChangeShapeType="1"/>
            </p:cNvSpPr>
            <p:nvPr/>
          </p:nvSpPr>
          <p:spPr bwMode="auto">
            <a:xfrm>
              <a:off x="5521235" y="3017242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87" name="Line 578"/>
            <p:cNvSpPr>
              <a:spLocks noChangeShapeType="1"/>
            </p:cNvSpPr>
            <p:nvPr/>
          </p:nvSpPr>
          <p:spPr bwMode="auto">
            <a:xfrm>
              <a:off x="5521235" y="2946473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88" name="Line 579"/>
            <p:cNvSpPr>
              <a:spLocks noChangeShapeType="1"/>
            </p:cNvSpPr>
            <p:nvPr/>
          </p:nvSpPr>
          <p:spPr bwMode="auto">
            <a:xfrm>
              <a:off x="5521235" y="2890145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89" name="Line 580"/>
            <p:cNvSpPr>
              <a:spLocks noChangeShapeType="1"/>
            </p:cNvSpPr>
            <p:nvPr/>
          </p:nvSpPr>
          <p:spPr bwMode="auto">
            <a:xfrm>
              <a:off x="5521235" y="2843928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90" name="Line 581"/>
            <p:cNvSpPr>
              <a:spLocks noChangeShapeType="1"/>
            </p:cNvSpPr>
            <p:nvPr/>
          </p:nvSpPr>
          <p:spPr bwMode="auto">
            <a:xfrm>
              <a:off x="5521235" y="2807821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91" name="Line 582"/>
            <p:cNvSpPr>
              <a:spLocks noChangeShapeType="1"/>
            </p:cNvSpPr>
            <p:nvPr/>
          </p:nvSpPr>
          <p:spPr bwMode="auto">
            <a:xfrm>
              <a:off x="5521235" y="2776047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92" name="Line 583"/>
            <p:cNvSpPr>
              <a:spLocks noChangeShapeType="1"/>
            </p:cNvSpPr>
            <p:nvPr/>
          </p:nvSpPr>
          <p:spPr bwMode="auto">
            <a:xfrm>
              <a:off x="5521235" y="2744273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93" name="Line 584"/>
            <p:cNvSpPr>
              <a:spLocks noChangeShapeType="1"/>
            </p:cNvSpPr>
            <p:nvPr/>
          </p:nvSpPr>
          <p:spPr bwMode="auto">
            <a:xfrm>
              <a:off x="5521235" y="2546405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94" name="Line 585"/>
            <p:cNvSpPr>
              <a:spLocks noChangeShapeType="1"/>
            </p:cNvSpPr>
            <p:nvPr/>
          </p:nvSpPr>
          <p:spPr bwMode="auto">
            <a:xfrm>
              <a:off x="5521235" y="2446750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95" name="Line 586"/>
            <p:cNvSpPr>
              <a:spLocks noChangeShapeType="1"/>
            </p:cNvSpPr>
            <p:nvPr/>
          </p:nvSpPr>
          <p:spPr bwMode="auto">
            <a:xfrm>
              <a:off x="5521235" y="2375979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96" name="Line 587"/>
            <p:cNvSpPr>
              <a:spLocks noChangeShapeType="1"/>
            </p:cNvSpPr>
            <p:nvPr/>
          </p:nvSpPr>
          <p:spPr bwMode="auto">
            <a:xfrm>
              <a:off x="5521235" y="2321097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97" name="Line 588"/>
            <p:cNvSpPr>
              <a:spLocks noChangeShapeType="1"/>
            </p:cNvSpPr>
            <p:nvPr/>
          </p:nvSpPr>
          <p:spPr bwMode="auto">
            <a:xfrm>
              <a:off x="5521235" y="2274879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98" name="Line 589"/>
            <p:cNvSpPr>
              <a:spLocks noChangeShapeType="1"/>
            </p:cNvSpPr>
            <p:nvPr/>
          </p:nvSpPr>
          <p:spPr bwMode="auto">
            <a:xfrm>
              <a:off x="5521235" y="2237328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99" name="Line 590"/>
            <p:cNvSpPr>
              <a:spLocks noChangeShapeType="1"/>
            </p:cNvSpPr>
            <p:nvPr/>
          </p:nvSpPr>
          <p:spPr bwMode="auto">
            <a:xfrm>
              <a:off x="5521235" y="2205554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00" name="Line 591"/>
            <p:cNvSpPr>
              <a:spLocks noChangeShapeType="1"/>
            </p:cNvSpPr>
            <p:nvPr/>
          </p:nvSpPr>
          <p:spPr bwMode="auto">
            <a:xfrm>
              <a:off x="5521235" y="2175224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01" name="Line 592"/>
            <p:cNvSpPr>
              <a:spLocks noChangeShapeType="1"/>
            </p:cNvSpPr>
            <p:nvPr/>
          </p:nvSpPr>
          <p:spPr bwMode="auto">
            <a:xfrm>
              <a:off x="5521235" y="1977356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02" name="Line 593"/>
            <p:cNvSpPr>
              <a:spLocks noChangeShapeType="1"/>
            </p:cNvSpPr>
            <p:nvPr/>
          </p:nvSpPr>
          <p:spPr bwMode="auto">
            <a:xfrm>
              <a:off x="5521235" y="1874813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03" name="Line 594"/>
            <p:cNvSpPr>
              <a:spLocks noChangeShapeType="1"/>
            </p:cNvSpPr>
            <p:nvPr/>
          </p:nvSpPr>
          <p:spPr bwMode="auto">
            <a:xfrm>
              <a:off x="5521235" y="1804042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04" name="Line 595"/>
            <p:cNvSpPr>
              <a:spLocks noChangeShapeType="1"/>
            </p:cNvSpPr>
            <p:nvPr/>
          </p:nvSpPr>
          <p:spPr bwMode="auto">
            <a:xfrm>
              <a:off x="5521235" y="1750604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05" name="Line 596"/>
            <p:cNvSpPr>
              <a:spLocks noChangeShapeType="1"/>
            </p:cNvSpPr>
            <p:nvPr/>
          </p:nvSpPr>
          <p:spPr bwMode="auto">
            <a:xfrm>
              <a:off x="5521235" y="1702942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06" name="Line 597"/>
            <p:cNvSpPr>
              <a:spLocks noChangeShapeType="1"/>
            </p:cNvSpPr>
            <p:nvPr/>
          </p:nvSpPr>
          <p:spPr bwMode="auto">
            <a:xfrm>
              <a:off x="5521235" y="1665391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07" name="Line 598"/>
            <p:cNvSpPr>
              <a:spLocks noChangeShapeType="1"/>
            </p:cNvSpPr>
            <p:nvPr/>
          </p:nvSpPr>
          <p:spPr bwMode="auto">
            <a:xfrm>
              <a:off x="5521235" y="1630728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08" name="Line 599"/>
            <p:cNvSpPr>
              <a:spLocks noChangeShapeType="1"/>
            </p:cNvSpPr>
            <p:nvPr/>
          </p:nvSpPr>
          <p:spPr bwMode="auto">
            <a:xfrm>
              <a:off x="5521235" y="1601842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09" name="Line 600"/>
            <p:cNvSpPr>
              <a:spLocks noChangeShapeType="1"/>
            </p:cNvSpPr>
            <p:nvPr/>
          </p:nvSpPr>
          <p:spPr bwMode="auto">
            <a:xfrm>
              <a:off x="5521235" y="1406864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10" name="Line 601"/>
            <p:cNvSpPr>
              <a:spLocks noChangeShapeType="1"/>
            </p:cNvSpPr>
            <p:nvPr/>
          </p:nvSpPr>
          <p:spPr bwMode="auto">
            <a:xfrm>
              <a:off x="5521235" y="1305764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11" name="Line 602"/>
            <p:cNvSpPr>
              <a:spLocks noChangeShapeType="1"/>
            </p:cNvSpPr>
            <p:nvPr/>
          </p:nvSpPr>
          <p:spPr bwMode="auto">
            <a:xfrm>
              <a:off x="5521235" y="1233550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12" name="Line 603"/>
            <p:cNvSpPr>
              <a:spLocks noChangeShapeType="1"/>
            </p:cNvSpPr>
            <p:nvPr/>
          </p:nvSpPr>
          <p:spPr bwMode="auto">
            <a:xfrm>
              <a:off x="5521235" y="1177222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13" name="Line 604"/>
            <p:cNvSpPr>
              <a:spLocks noChangeShapeType="1"/>
            </p:cNvSpPr>
            <p:nvPr/>
          </p:nvSpPr>
          <p:spPr bwMode="auto">
            <a:xfrm>
              <a:off x="5521235" y="1132450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14" name="Line 605"/>
            <p:cNvSpPr>
              <a:spLocks noChangeShapeType="1"/>
            </p:cNvSpPr>
            <p:nvPr/>
          </p:nvSpPr>
          <p:spPr bwMode="auto">
            <a:xfrm>
              <a:off x="5521235" y="1096342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15" name="Line 606"/>
            <p:cNvSpPr>
              <a:spLocks noChangeShapeType="1"/>
            </p:cNvSpPr>
            <p:nvPr/>
          </p:nvSpPr>
          <p:spPr bwMode="auto">
            <a:xfrm>
              <a:off x="5521235" y="1063124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16" name="Line 607"/>
            <p:cNvSpPr>
              <a:spLocks noChangeShapeType="1"/>
            </p:cNvSpPr>
            <p:nvPr/>
          </p:nvSpPr>
          <p:spPr bwMode="auto">
            <a:xfrm>
              <a:off x="5521235" y="1032793"/>
              <a:ext cx="4332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17" name="Line 609"/>
            <p:cNvSpPr>
              <a:spLocks noChangeShapeType="1"/>
            </p:cNvSpPr>
            <p:nvPr/>
          </p:nvSpPr>
          <p:spPr bwMode="auto">
            <a:xfrm>
              <a:off x="911075" y="4376316"/>
              <a:ext cx="0" cy="6499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18" name="Line 610"/>
            <p:cNvSpPr>
              <a:spLocks noChangeShapeType="1"/>
            </p:cNvSpPr>
            <p:nvPr/>
          </p:nvSpPr>
          <p:spPr bwMode="auto">
            <a:xfrm>
              <a:off x="2459349" y="4376316"/>
              <a:ext cx="0" cy="6499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19" name="Line 611"/>
            <p:cNvSpPr>
              <a:spLocks noChangeShapeType="1"/>
            </p:cNvSpPr>
            <p:nvPr/>
          </p:nvSpPr>
          <p:spPr bwMode="auto">
            <a:xfrm>
              <a:off x="4006179" y="4376316"/>
              <a:ext cx="0" cy="6499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20" name="Line 612"/>
            <p:cNvSpPr>
              <a:spLocks noChangeShapeType="1"/>
            </p:cNvSpPr>
            <p:nvPr/>
          </p:nvSpPr>
          <p:spPr bwMode="auto">
            <a:xfrm>
              <a:off x="5554453" y="4376316"/>
              <a:ext cx="0" cy="6499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21" name="Line 613"/>
            <p:cNvSpPr>
              <a:spLocks noChangeShapeType="1"/>
            </p:cNvSpPr>
            <p:nvPr/>
          </p:nvSpPr>
          <p:spPr bwMode="auto">
            <a:xfrm>
              <a:off x="1374690" y="4397981"/>
              <a:ext cx="0" cy="4332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22" name="Line 614"/>
            <p:cNvSpPr>
              <a:spLocks noChangeShapeType="1"/>
            </p:cNvSpPr>
            <p:nvPr/>
          </p:nvSpPr>
          <p:spPr bwMode="auto">
            <a:xfrm>
              <a:off x="1649105" y="4397981"/>
              <a:ext cx="0" cy="4332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23" name="Line 615"/>
            <p:cNvSpPr>
              <a:spLocks noChangeShapeType="1"/>
            </p:cNvSpPr>
            <p:nvPr/>
          </p:nvSpPr>
          <p:spPr bwMode="auto">
            <a:xfrm>
              <a:off x="1842639" y="4397981"/>
              <a:ext cx="0" cy="4332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24" name="Line 616"/>
            <p:cNvSpPr>
              <a:spLocks noChangeShapeType="1"/>
            </p:cNvSpPr>
            <p:nvPr/>
          </p:nvSpPr>
          <p:spPr bwMode="auto">
            <a:xfrm>
              <a:off x="1992845" y="4397981"/>
              <a:ext cx="0" cy="4332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25" name="Line 617"/>
            <p:cNvSpPr>
              <a:spLocks noChangeShapeType="1"/>
            </p:cNvSpPr>
            <p:nvPr/>
          </p:nvSpPr>
          <p:spPr bwMode="auto">
            <a:xfrm>
              <a:off x="2115609" y="4397981"/>
              <a:ext cx="0" cy="4332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26" name="Line 618"/>
            <p:cNvSpPr>
              <a:spLocks noChangeShapeType="1"/>
            </p:cNvSpPr>
            <p:nvPr/>
          </p:nvSpPr>
          <p:spPr bwMode="auto">
            <a:xfrm>
              <a:off x="2219598" y="4397981"/>
              <a:ext cx="0" cy="4332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27" name="Line 619"/>
            <p:cNvSpPr>
              <a:spLocks noChangeShapeType="1"/>
            </p:cNvSpPr>
            <p:nvPr/>
          </p:nvSpPr>
          <p:spPr bwMode="auto">
            <a:xfrm>
              <a:off x="2309144" y="4397981"/>
              <a:ext cx="0" cy="4332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28" name="Line 620"/>
            <p:cNvSpPr>
              <a:spLocks noChangeShapeType="1"/>
            </p:cNvSpPr>
            <p:nvPr/>
          </p:nvSpPr>
          <p:spPr bwMode="auto">
            <a:xfrm>
              <a:off x="2387135" y="4397981"/>
              <a:ext cx="0" cy="4332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29" name="Line 621"/>
            <p:cNvSpPr>
              <a:spLocks noChangeShapeType="1"/>
            </p:cNvSpPr>
            <p:nvPr/>
          </p:nvSpPr>
          <p:spPr bwMode="auto">
            <a:xfrm>
              <a:off x="2924409" y="4397981"/>
              <a:ext cx="0" cy="4332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30" name="Line 622"/>
            <p:cNvSpPr>
              <a:spLocks noChangeShapeType="1"/>
            </p:cNvSpPr>
            <p:nvPr/>
          </p:nvSpPr>
          <p:spPr bwMode="auto">
            <a:xfrm>
              <a:off x="3197379" y="4397981"/>
              <a:ext cx="0" cy="4332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31" name="Line 623"/>
            <p:cNvSpPr>
              <a:spLocks noChangeShapeType="1"/>
            </p:cNvSpPr>
            <p:nvPr/>
          </p:nvSpPr>
          <p:spPr bwMode="auto">
            <a:xfrm>
              <a:off x="3388025" y="4397981"/>
              <a:ext cx="0" cy="4332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32" name="Line 624"/>
            <p:cNvSpPr>
              <a:spLocks noChangeShapeType="1"/>
            </p:cNvSpPr>
            <p:nvPr/>
          </p:nvSpPr>
          <p:spPr bwMode="auto">
            <a:xfrm>
              <a:off x="3539675" y="4397981"/>
              <a:ext cx="0" cy="4332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33" name="Line 625"/>
            <p:cNvSpPr>
              <a:spLocks noChangeShapeType="1"/>
            </p:cNvSpPr>
            <p:nvPr/>
          </p:nvSpPr>
          <p:spPr bwMode="auto">
            <a:xfrm>
              <a:off x="3660995" y="4397981"/>
              <a:ext cx="0" cy="4332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34" name="Line 626"/>
            <p:cNvSpPr>
              <a:spLocks noChangeShapeType="1"/>
            </p:cNvSpPr>
            <p:nvPr/>
          </p:nvSpPr>
          <p:spPr bwMode="auto">
            <a:xfrm>
              <a:off x="3763539" y="4397981"/>
              <a:ext cx="0" cy="4332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35" name="Line 627"/>
            <p:cNvSpPr>
              <a:spLocks noChangeShapeType="1"/>
            </p:cNvSpPr>
            <p:nvPr/>
          </p:nvSpPr>
          <p:spPr bwMode="auto">
            <a:xfrm>
              <a:off x="3855973" y="4397981"/>
              <a:ext cx="0" cy="4332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36" name="Line 628"/>
            <p:cNvSpPr>
              <a:spLocks noChangeShapeType="1"/>
            </p:cNvSpPr>
            <p:nvPr/>
          </p:nvSpPr>
          <p:spPr bwMode="auto">
            <a:xfrm>
              <a:off x="3935409" y="4397981"/>
              <a:ext cx="0" cy="4332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37" name="Line 629"/>
            <p:cNvSpPr>
              <a:spLocks noChangeShapeType="1"/>
            </p:cNvSpPr>
            <p:nvPr/>
          </p:nvSpPr>
          <p:spPr bwMode="auto">
            <a:xfrm>
              <a:off x="4472684" y="4397981"/>
              <a:ext cx="0" cy="4332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38" name="Line 630"/>
            <p:cNvSpPr>
              <a:spLocks noChangeShapeType="1"/>
            </p:cNvSpPr>
            <p:nvPr/>
          </p:nvSpPr>
          <p:spPr bwMode="auto">
            <a:xfrm>
              <a:off x="4744209" y="4397981"/>
              <a:ext cx="0" cy="4332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39" name="Line 631"/>
            <p:cNvSpPr>
              <a:spLocks noChangeShapeType="1"/>
            </p:cNvSpPr>
            <p:nvPr/>
          </p:nvSpPr>
          <p:spPr bwMode="auto">
            <a:xfrm>
              <a:off x="4939187" y="4397981"/>
              <a:ext cx="0" cy="4332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40" name="Line 632"/>
            <p:cNvSpPr>
              <a:spLocks noChangeShapeType="1"/>
            </p:cNvSpPr>
            <p:nvPr/>
          </p:nvSpPr>
          <p:spPr bwMode="auto">
            <a:xfrm>
              <a:off x="5086505" y="4397981"/>
              <a:ext cx="0" cy="4332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41" name="Line 633"/>
            <p:cNvSpPr>
              <a:spLocks noChangeShapeType="1"/>
            </p:cNvSpPr>
            <p:nvPr/>
          </p:nvSpPr>
          <p:spPr bwMode="auto">
            <a:xfrm>
              <a:off x="5210713" y="4397981"/>
              <a:ext cx="0" cy="4332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42" name="Line 634"/>
            <p:cNvSpPr>
              <a:spLocks noChangeShapeType="1"/>
            </p:cNvSpPr>
            <p:nvPr/>
          </p:nvSpPr>
          <p:spPr bwMode="auto">
            <a:xfrm>
              <a:off x="5314702" y="4397981"/>
              <a:ext cx="0" cy="4332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43" name="Line 635"/>
            <p:cNvSpPr>
              <a:spLocks noChangeShapeType="1"/>
            </p:cNvSpPr>
            <p:nvPr/>
          </p:nvSpPr>
          <p:spPr bwMode="auto">
            <a:xfrm>
              <a:off x="5402804" y="4397981"/>
              <a:ext cx="0" cy="4332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44" name="Line 636"/>
            <p:cNvSpPr>
              <a:spLocks noChangeShapeType="1"/>
            </p:cNvSpPr>
            <p:nvPr/>
          </p:nvSpPr>
          <p:spPr bwMode="auto">
            <a:xfrm>
              <a:off x="5482239" y="4397981"/>
              <a:ext cx="0" cy="4332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45" name="Line 637"/>
            <p:cNvSpPr>
              <a:spLocks noChangeShapeType="1"/>
            </p:cNvSpPr>
            <p:nvPr/>
          </p:nvSpPr>
          <p:spPr bwMode="auto">
            <a:xfrm>
              <a:off x="911075" y="996687"/>
              <a:ext cx="0" cy="66437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46" name="Line 638"/>
            <p:cNvSpPr>
              <a:spLocks noChangeShapeType="1"/>
            </p:cNvSpPr>
            <p:nvPr/>
          </p:nvSpPr>
          <p:spPr bwMode="auto">
            <a:xfrm>
              <a:off x="2459349" y="996687"/>
              <a:ext cx="0" cy="66437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47" name="Line 639"/>
            <p:cNvSpPr>
              <a:spLocks noChangeShapeType="1"/>
            </p:cNvSpPr>
            <p:nvPr/>
          </p:nvSpPr>
          <p:spPr bwMode="auto">
            <a:xfrm>
              <a:off x="4006179" y="996687"/>
              <a:ext cx="0" cy="66437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48" name="Line 640"/>
            <p:cNvSpPr>
              <a:spLocks noChangeShapeType="1"/>
            </p:cNvSpPr>
            <p:nvPr/>
          </p:nvSpPr>
          <p:spPr bwMode="auto">
            <a:xfrm>
              <a:off x="5554453" y="996687"/>
              <a:ext cx="0" cy="66437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49" name="Line 641"/>
            <p:cNvSpPr>
              <a:spLocks noChangeShapeType="1"/>
            </p:cNvSpPr>
            <p:nvPr/>
          </p:nvSpPr>
          <p:spPr bwMode="auto">
            <a:xfrm>
              <a:off x="1374690" y="996687"/>
              <a:ext cx="0" cy="4188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50" name="Line 642"/>
            <p:cNvSpPr>
              <a:spLocks noChangeShapeType="1"/>
            </p:cNvSpPr>
            <p:nvPr/>
          </p:nvSpPr>
          <p:spPr bwMode="auto">
            <a:xfrm>
              <a:off x="1649105" y="996687"/>
              <a:ext cx="0" cy="4188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51" name="Line 643"/>
            <p:cNvSpPr>
              <a:spLocks noChangeShapeType="1"/>
            </p:cNvSpPr>
            <p:nvPr/>
          </p:nvSpPr>
          <p:spPr bwMode="auto">
            <a:xfrm>
              <a:off x="1842639" y="996687"/>
              <a:ext cx="0" cy="4188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52" name="Line 644"/>
            <p:cNvSpPr>
              <a:spLocks noChangeShapeType="1"/>
            </p:cNvSpPr>
            <p:nvPr/>
          </p:nvSpPr>
          <p:spPr bwMode="auto">
            <a:xfrm>
              <a:off x="1992845" y="996687"/>
              <a:ext cx="0" cy="4188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53" name="Line 645"/>
            <p:cNvSpPr>
              <a:spLocks noChangeShapeType="1"/>
            </p:cNvSpPr>
            <p:nvPr/>
          </p:nvSpPr>
          <p:spPr bwMode="auto">
            <a:xfrm>
              <a:off x="2115609" y="996687"/>
              <a:ext cx="0" cy="4188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54" name="Line 646"/>
            <p:cNvSpPr>
              <a:spLocks noChangeShapeType="1"/>
            </p:cNvSpPr>
            <p:nvPr/>
          </p:nvSpPr>
          <p:spPr bwMode="auto">
            <a:xfrm>
              <a:off x="2219598" y="996687"/>
              <a:ext cx="0" cy="4188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55" name="Line 647"/>
            <p:cNvSpPr>
              <a:spLocks noChangeShapeType="1"/>
            </p:cNvSpPr>
            <p:nvPr/>
          </p:nvSpPr>
          <p:spPr bwMode="auto">
            <a:xfrm>
              <a:off x="2309144" y="996687"/>
              <a:ext cx="0" cy="4188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56" name="Line 648"/>
            <p:cNvSpPr>
              <a:spLocks noChangeShapeType="1"/>
            </p:cNvSpPr>
            <p:nvPr/>
          </p:nvSpPr>
          <p:spPr bwMode="auto">
            <a:xfrm>
              <a:off x="2387135" y="996687"/>
              <a:ext cx="0" cy="4188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57" name="Line 649"/>
            <p:cNvSpPr>
              <a:spLocks noChangeShapeType="1"/>
            </p:cNvSpPr>
            <p:nvPr/>
          </p:nvSpPr>
          <p:spPr bwMode="auto">
            <a:xfrm>
              <a:off x="2924409" y="996687"/>
              <a:ext cx="0" cy="4188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58" name="Line 650"/>
            <p:cNvSpPr>
              <a:spLocks noChangeShapeType="1"/>
            </p:cNvSpPr>
            <p:nvPr/>
          </p:nvSpPr>
          <p:spPr bwMode="auto">
            <a:xfrm>
              <a:off x="3197379" y="996687"/>
              <a:ext cx="0" cy="4188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59" name="Line 651"/>
            <p:cNvSpPr>
              <a:spLocks noChangeShapeType="1"/>
            </p:cNvSpPr>
            <p:nvPr/>
          </p:nvSpPr>
          <p:spPr bwMode="auto">
            <a:xfrm>
              <a:off x="3388025" y="996687"/>
              <a:ext cx="0" cy="4188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60" name="Line 652"/>
            <p:cNvSpPr>
              <a:spLocks noChangeShapeType="1"/>
            </p:cNvSpPr>
            <p:nvPr/>
          </p:nvSpPr>
          <p:spPr bwMode="auto">
            <a:xfrm>
              <a:off x="3539675" y="996687"/>
              <a:ext cx="0" cy="4188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61" name="Line 653"/>
            <p:cNvSpPr>
              <a:spLocks noChangeShapeType="1"/>
            </p:cNvSpPr>
            <p:nvPr/>
          </p:nvSpPr>
          <p:spPr bwMode="auto">
            <a:xfrm>
              <a:off x="3660995" y="996687"/>
              <a:ext cx="0" cy="4188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62" name="Line 654"/>
            <p:cNvSpPr>
              <a:spLocks noChangeShapeType="1"/>
            </p:cNvSpPr>
            <p:nvPr/>
          </p:nvSpPr>
          <p:spPr bwMode="auto">
            <a:xfrm>
              <a:off x="3763539" y="996687"/>
              <a:ext cx="0" cy="4188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63" name="Line 655"/>
            <p:cNvSpPr>
              <a:spLocks noChangeShapeType="1"/>
            </p:cNvSpPr>
            <p:nvPr/>
          </p:nvSpPr>
          <p:spPr bwMode="auto">
            <a:xfrm>
              <a:off x="3855973" y="996687"/>
              <a:ext cx="0" cy="4188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64" name="Line 656"/>
            <p:cNvSpPr>
              <a:spLocks noChangeShapeType="1"/>
            </p:cNvSpPr>
            <p:nvPr/>
          </p:nvSpPr>
          <p:spPr bwMode="auto">
            <a:xfrm>
              <a:off x="3935409" y="996687"/>
              <a:ext cx="0" cy="4188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65" name="Line 657"/>
            <p:cNvSpPr>
              <a:spLocks noChangeShapeType="1"/>
            </p:cNvSpPr>
            <p:nvPr/>
          </p:nvSpPr>
          <p:spPr bwMode="auto">
            <a:xfrm>
              <a:off x="4472684" y="996687"/>
              <a:ext cx="0" cy="4188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66" name="Line 658"/>
            <p:cNvSpPr>
              <a:spLocks noChangeShapeType="1"/>
            </p:cNvSpPr>
            <p:nvPr/>
          </p:nvSpPr>
          <p:spPr bwMode="auto">
            <a:xfrm>
              <a:off x="4744209" y="996687"/>
              <a:ext cx="0" cy="4188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67" name="Line 659"/>
            <p:cNvSpPr>
              <a:spLocks noChangeShapeType="1"/>
            </p:cNvSpPr>
            <p:nvPr/>
          </p:nvSpPr>
          <p:spPr bwMode="auto">
            <a:xfrm>
              <a:off x="4939187" y="996687"/>
              <a:ext cx="0" cy="4188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68" name="Line 660"/>
            <p:cNvSpPr>
              <a:spLocks noChangeShapeType="1"/>
            </p:cNvSpPr>
            <p:nvPr/>
          </p:nvSpPr>
          <p:spPr bwMode="auto">
            <a:xfrm>
              <a:off x="5086505" y="996687"/>
              <a:ext cx="0" cy="4188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69" name="Line 661"/>
            <p:cNvSpPr>
              <a:spLocks noChangeShapeType="1"/>
            </p:cNvSpPr>
            <p:nvPr/>
          </p:nvSpPr>
          <p:spPr bwMode="auto">
            <a:xfrm>
              <a:off x="5210713" y="996687"/>
              <a:ext cx="0" cy="4188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70" name="Line 662"/>
            <p:cNvSpPr>
              <a:spLocks noChangeShapeType="1"/>
            </p:cNvSpPr>
            <p:nvPr/>
          </p:nvSpPr>
          <p:spPr bwMode="auto">
            <a:xfrm>
              <a:off x="5314702" y="996687"/>
              <a:ext cx="0" cy="4188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71" name="Line 663"/>
            <p:cNvSpPr>
              <a:spLocks noChangeShapeType="1"/>
            </p:cNvSpPr>
            <p:nvPr/>
          </p:nvSpPr>
          <p:spPr bwMode="auto">
            <a:xfrm>
              <a:off x="5402804" y="996687"/>
              <a:ext cx="0" cy="4188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72" name="Line 664"/>
            <p:cNvSpPr>
              <a:spLocks noChangeShapeType="1"/>
            </p:cNvSpPr>
            <p:nvPr/>
          </p:nvSpPr>
          <p:spPr bwMode="auto">
            <a:xfrm>
              <a:off x="5482239" y="996687"/>
              <a:ext cx="0" cy="4188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73" name="Line 665"/>
            <p:cNvSpPr>
              <a:spLocks noChangeShapeType="1"/>
            </p:cNvSpPr>
            <p:nvPr/>
          </p:nvSpPr>
          <p:spPr bwMode="auto">
            <a:xfrm>
              <a:off x="911074" y="996687"/>
              <a:ext cx="0" cy="344462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74" name="Line 666"/>
            <p:cNvSpPr>
              <a:spLocks noChangeShapeType="1"/>
            </p:cNvSpPr>
            <p:nvPr/>
          </p:nvSpPr>
          <p:spPr bwMode="auto">
            <a:xfrm>
              <a:off x="5554453" y="996687"/>
              <a:ext cx="0" cy="344462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75" name="Line 667"/>
            <p:cNvSpPr>
              <a:spLocks noChangeShapeType="1"/>
            </p:cNvSpPr>
            <p:nvPr/>
          </p:nvSpPr>
          <p:spPr bwMode="auto">
            <a:xfrm>
              <a:off x="900965" y="4431199"/>
              <a:ext cx="466359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76" name="Line 668"/>
            <p:cNvSpPr>
              <a:spLocks noChangeShapeType="1"/>
            </p:cNvSpPr>
            <p:nvPr/>
          </p:nvSpPr>
          <p:spPr bwMode="auto">
            <a:xfrm>
              <a:off x="900965" y="1006797"/>
              <a:ext cx="466359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77" name="Freeform 669"/>
            <p:cNvSpPr>
              <a:spLocks/>
            </p:cNvSpPr>
            <p:nvPr/>
          </p:nvSpPr>
          <p:spPr bwMode="auto">
            <a:xfrm>
              <a:off x="1015064" y="3015799"/>
              <a:ext cx="92434" cy="92434"/>
            </a:xfrm>
            <a:custGeom>
              <a:avLst/>
              <a:gdLst>
                <a:gd name="T0" fmla="*/ 31 w 64"/>
                <a:gd name="T1" fmla="*/ 0 h 64"/>
                <a:gd name="T2" fmla="*/ 64 w 64"/>
                <a:gd name="T3" fmla="*/ 32 h 64"/>
                <a:gd name="T4" fmla="*/ 31 w 64"/>
                <a:gd name="T5" fmla="*/ 64 h 64"/>
                <a:gd name="T6" fmla="*/ 0 w 64"/>
                <a:gd name="T7" fmla="*/ 32 h 64"/>
                <a:gd name="T8" fmla="*/ 31 w 64"/>
                <a:gd name="T9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" h="64">
                  <a:moveTo>
                    <a:pt x="31" y="0"/>
                  </a:moveTo>
                  <a:lnTo>
                    <a:pt x="64" y="32"/>
                  </a:lnTo>
                  <a:lnTo>
                    <a:pt x="31" y="64"/>
                  </a:lnTo>
                  <a:lnTo>
                    <a:pt x="0" y="32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78" name="Freeform 670"/>
            <p:cNvSpPr>
              <a:spLocks/>
            </p:cNvSpPr>
            <p:nvPr/>
          </p:nvSpPr>
          <p:spPr bwMode="auto">
            <a:xfrm>
              <a:off x="1015064" y="3015799"/>
              <a:ext cx="47662" cy="47662"/>
            </a:xfrm>
            <a:custGeom>
              <a:avLst/>
              <a:gdLst>
                <a:gd name="T0" fmla="*/ 31 w 33"/>
                <a:gd name="T1" fmla="*/ 0 h 33"/>
                <a:gd name="T2" fmla="*/ 33 w 33"/>
                <a:gd name="T3" fmla="*/ 0 h 33"/>
                <a:gd name="T4" fmla="*/ 33 w 33"/>
                <a:gd name="T5" fmla="*/ 1 h 33"/>
                <a:gd name="T6" fmla="*/ 1 w 33"/>
                <a:gd name="T7" fmla="*/ 33 h 33"/>
                <a:gd name="T8" fmla="*/ 0 w 33"/>
                <a:gd name="T9" fmla="*/ 33 h 33"/>
                <a:gd name="T10" fmla="*/ 0 w 33"/>
                <a:gd name="T11" fmla="*/ 32 h 33"/>
                <a:gd name="T12" fmla="*/ 31 w 33"/>
                <a:gd name="T13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33">
                  <a:moveTo>
                    <a:pt x="31" y="0"/>
                  </a:moveTo>
                  <a:lnTo>
                    <a:pt x="33" y="0"/>
                  </a:lnTo>
                  <a:lnTo>
                    <a:pt x="33" y="1"/>
                  </a:lnTo>
                  <a:lnTo>
                    <a:pt x="1" y="33"/>
                  </a:lnTo>
                  <a:lnTo>
                    <a:pt x="0" y="33"/>
                  </a:lnTo>
                  <a:lnTo>
                    <a:pt x="0" y="32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79" name="Freeform 671"/>
            <p:cNvSpPr>
              <a:spLocks/>
            </p:cNvSpPr>
            <p:nvPr/>
          </p:nvSpPr>
          <p:spPr bwMode="auto">
            <a:xfrm>
              <a:off x="1059836" y="3015799"/>
              <a:ext cx="49106" cy="47662"/>
            </a:xfrm>
            <a:custGeom>
              <a:avLst/>
              <a:gdLst>
                <a:gd name="T0" fmla="*/ 0 w 34"/>
                <a:gd name="T1" fmla="*/ 0 h 33"/>
                <a:gd name="T2" fmla="*/ 2 w 34"/>
                <a:gd name="T3" fmla="*/ 0 h 33"/>
                <a:gd name="T4" fmla="*/ 34 w 34"/>
                <a:gd name="T5" fmla="*/ 32 h 33"/>
                <a:gd name="T6" fmla="*/ 34 w 34"/>
                <a:gd name="T7" fmla="*/ 33 h 33"/>
                <a:gd name="T8" fmla="*/ 33 w 34"/>
                <a:gd name="T9" fmla="*/ 33 h 33"/>
                <a:gd name="T10" fmla="*/ 0 w 34"/>
                <a:gd name="T11" fmla="*/ 1 h 33"/>
                <a:gd name="T12" fmla="*/ 0 w 34"/>
                <a:gd name="T13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" h="33">
                  <a:moveTo>
                    <a:pt x="0" y="0"/>
                  </a:moveTo>
                  <a:lnTo>
                    <a:pt x="2" y="0"/>
                  </a:lnTo>
                  <a:lnTo>
                    <a:pt x="34" y="32"/>
                  </a:lnTo>
                  <a:lnTo>
                    <a:pt x="34" y="33"/>
                  </a:lnTo>
                  <a:lnTo>
                    <a:pt x="33" y="33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80" name="Freeform 672"/>
            <p:cNvSpPr>
              <a:spLocks/>
            </p:cNvSpPr>
            <p:nvPr/>
          </p:nvSpPr>
          <p:spPr bwMode="auto">
            <a:xfrm>
              <a:off x="1059836" y="3062016"/>
              <a:ext cx="49106" cy="47662"/>
            </a:xfrm>
            <a:custGeom>
              <a:avLst/>
              <a:gdLst>
                <a:gd name="T0" fmla="*/ 33 w 34"/>
                <a:gd name="T1" fmla="*/ 0 h 33"/>
                <a:gd name="T2" fmla="*/ 34 w 34"/>
                <a:gd name="T3" fmla="*/ 0 h 33"/>
                <a:gd name="T4" fmla="*/ 34 w 34"/>
                <a:gd name="T5" fmla="*/ 1 h 33"/>
                <a:gd name="T6" fmla="*/ 2 w 34"/>
                <a:gd name="T7" fmla="*/ 33 h 33"/>
                <a:gd name="T8" fmla="*/ 0 w 34"/>
                <a:gd name="T9" fmla="*/ 33 h 33"/>
                <a:gd name="T10" fmla="*/ 0 w 34"/>
                <a:gd name="T11" fmla="*/ 32 h 33"/>
                <a:gd name="T12" fmla="*/ 33 w 34"/>
                <a:gd name="T13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" h="33">
                  <a:moveTo>
                    <a:pt x="33" y="0"/>
                  </a:moveTo>
                  <a:lnTo>
                    <a:pt x="34" y="0"/>
                  </a:lnTo>
                  <a:lnTo>
                    <a:pt x="34" y="1"/>
                  </a:lnTo>
                  <a:lnTo>
                    <a:pt x="2" y="33"/>
                  </a:lnTo>
                  <a:lnTo>
                    <a:pt x="0" y="33"/>
                  </a:lnTo>
                  <a:lnTo>
                    <a:pt x="0" y="32"/>
                  </a:lnTo>
                  <a:lnTo>
                    <a:pt x="33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81" name="Freeform 673"/>
            <p:cNvSpPr>
              <a:spLocks/>
            </p:cNvSpPr>
            <p:nvPr/>
          </p:nvSpPr>
          <p:spPr bwMode="auto">
            <a:xfrm>
              <a:off x="1015064" y="3062016"/>
              <a:ext cx="47662" cy="47662"/>
            </a:xfrm>
            <a:custGeom>
              <a:avLst/>
              <a:gdLst>
                <a:gd name="T0" fmla="*/ 0 w 33"/>
                <a:gd name="T1" fmla="*/ 0 h 33"/>
                <a:gd name="T2" fmla="*/ 1 w 33"/>
                <a:gd name="T3" fmla="*/ 0 h 33"/>
                <a:gd name="T4" fmla="*/ 33 w 33"/>
                <a:gd name="T5" fmla="*/ 32 h 33"/>
                <a:gd name="T6" fmla="*/ 33 w 33"/>
                <a:gd name="T7" fmla="*/ 33 h 33"/>
                <a:gd name="T8" fmla="*/ 31 w 33"/>
                <a:gd name="T9" fmla="*/ 33 h 33"/>
                <a:gd name="T10" fmla="*/ 0 w 33"/>
                <a:gd name="T11" fmla="*/ 1 h 33"/>
                <a:gd name="T12" fmla="*/ 0 w 33"/>
                <a:gd name="T13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33">
                  <a:moveTo>
                    <a:pt x="0" y="0"/>
                  </a:moveTo>
                  <a:lnTo>
                    <a:pt x="1" y="0"/>
                  </a:lnTo>
                  <a:lnTo>
                    <a:pt x="33" y="32"/>
                  </a:lnTo>
                  <a:lnTo>
                    <a:pt x="33" y="33"/>
                  </a:lnTo>
                  <a:lnTo>
                    <a:pt x="31" y="33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82" name="Freeform 674"/>
            <p:cNvSpPr>
              <a:spLocks/>
            </p:cNvSpPr>
            <p:nvPr/>
          </p:nvSpPr>
          <p:spPr bwMode="auto">
            <a:xfrm>
              <a:off x="1394910" y="3112566"/>
              <a:ext cx="90990" cy="92434"/>
            </a:xfrm>
            <a:custGeom>
              <a:avLst/>
              <a:gdLst>
                <a:gd name="T0" fmla="*/ 31 w 63"/>
                <a:gd name="T1" fmla="*/ 0 h 64"/>
                <a:gd name="T2" fmla="*/ 63 w 63"/>
                <a:gd name="T3" fmla="*/ 32 h 64"/>
                <a:gd name="T4" fmla="*/ 31 w 63"/>
                <a:gd name="T5" fmla="*/ 64 h 64"/>
                <a:gd name="T6" fmla="*/ 0 w 63"/>
                <a:gd name="T7" fmla="*/ 32 h 64"/>
                <a:gd name="T8" fmla="*/ 31 w 63"/>
                <a:gd name="T9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64">
                  <a:moveTo>
                    <a:pt x="31" y="0"/>
                  </a:moveTo>
                  <a:lnTo>
                    <a:pt x="63" y="32"/>
                  </a:lnTo>
                  <a:lnTo>
                    <a:pt x="31" y="64"/>
                  </a:lnTo>
                  <a:lnTo>
                    <a:pt x="0" y="32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83" name="Freeform 675"/>
            <p:cNvSpPr>
              <a:spLocks/>
            </p:cNvSpPr>
            <p:nvPr/>
          </p:nvSpPr>
          <p:spPr bwMode="auto">
            <a:xfrm>
              <a:off x="1394910" y="3112566"/>
              <a:ext cx="47662" cy="49106"/>
            </a:xfrm>
            <a:custGeom>
              <a:avLst/>
              <a:gdLst>
                <a:gd name="T0" fmla="*/ 31 w 33"/>
                <a:gd name="T1" fmla="*/ 0 h 34"/>
                <a:gd name="T2" fmla="*/ 33 w 33"/>
                <a:gd name="T3" fmla="*/ 0 h 34"/>
                <a:gd name="T4" fmla="*/ 33 w 33"/>
                <a:gd name="T5" fmla="*/ 2 h 34"/>
                <a:gd name="T6" fmla="*/ 1 w 33"/>
                <a:gd name="T7" fmla="*/ 34 h 34"/>
                <a:gd name="T8" fmla="*/ 0 w 33"/>
                <a:gd name="T9" fmla="*/ 34 h 34"/>
                <a:gd name="T10" fmla="*/ 0 w 33"/>
                <a:gd name="T11" fmla="*/ 32 h 34"/>
                <a:gd name="T12" fmla="*/ 31 w 33"/>
                <a:gd name="T13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34">
                  <a:moveTo>
                    <a:pt x="31" y="0"/>
                  </a:moveTo>
                  <a:lnTo>
                    <a:pt x="33" y="0"/>
                  </a:lnTo>
                  <a:lnTo>
                    <a:pt x="33" y="2"/>
                  </a:lnTo>
                  <a:lnTo>
                    <a:pt x="1" y="34"/>
                  </a:lnTo>
                  <a:lnTo>
                    <a:pt x="0" y="34"/>
                  </a:lnTo>
                  <a:lnTo>
                    <a:pt x="0" y="32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84" name="Freeform 676"/>
            <p:cNvSpPr>
              <a:spLocks/>
            </p:cNvSpPr>
            <p:nvPr/>
          </p:nvSpPr>
          <p:spPr bwMode="auto">
            <a:xfrm>
              <a:off x="1439684" y="3112566"/>
              <a:ext cx="49106" cy="49106"/>
            </a:xfrm>
            <a:custGeom>
              <a:avLst/>
              <a:gdLst>
                <a:gd name="T0" fmla="*/ 0 w 34"/>
                <a:gd name="T1" fmla="*/ 0 h 34"/>
                <a:gd name="T2" fmla="*/ 2 w 34"/>
                <a:gd name="T3" fmla="*/ 0 h 34"/>
                <a:gd name="T4" fmla="*/ 34 w 34"/>
                <a:gd name="T5" fmla="*/ 32 h 34"/>
                <a:gd name="T6" fmla="*/ 34 w 34"/>
                <a:gd name="T7" fmla="*/ 34 h 34"/>
                <a:gd name="T8" fmla="*/ 32 w 34"/>
                <a:gd name="T9" fmla="*/ 34 h 34"/>
                <a:gd name="T10" fmla="*/ 0 w 34"/>
                <a:gd name="T11" fmla="*/ 2 h 34"/>
                <a:gd name="T12" fmla="*/ 0 w 34"/>
                <a:gd name="T13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" h="34">
                  <a:moveTo>
                    <a:pt x="0" y="0"/>
                  </a:moveTo>
                  <a:lnTo>
                    <a:pt x="2" y="0"/>
                  </a:lnTo>
                  <a:lnTo>
                    <a:pt x="34" y="32"/>
                  </a:lnTo>
                  <a:lnTo>
                    <a:pt x="34" y="34"/>
                  </a:lnTo>
                  <a:lnTo>
                    <a:pt x="32" y="34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85" name="Freeform 677"/>
            <p:cNvSpPr>
              <a:spLocks/>
            </p:cNvSpPr>
            <p:nvPr/>
          </p:nvSpPr>
          <p:spPr bwMode="auto">
            <a:xfrm>
              <a:off x="1439684" y="3158783"/>
              <a:ext cx="49106" cy="50550"/>
            </a:xfrm>
            <a:custGeom>
              <a:avLst/>
              <a:gdLst>
                <a:gd name="T0" fmla="*/ 32 w 34"/>
                <a:gd name="T1" fmla="*/ 0 h 35"/>
                <a:gd name="T2" fmla="*/ 34 w 34"/>
                <a:gd name="T3" fmla="*/ 0 h 35"/>
                <a:gd name="T4" fmla="*/ 34 w 34"/>
                <a:gd name="T5" fmla="*/ 2 h 35"/>
                <a:gd name="T6" fmla="*/ 2 w 34"/>
                <a:gd name="T7" fmla="*/ 35 h 35"/>
                <a:gd name="T8" fmla="*/ 0 w 34"/>
                <a:gd name="T9" fmla="*/ 35 h 35"/>
                <a:gd name="T10" fmla="*/ 0 w 34"/>
                <a:gd name="T11" fmla="*/ 32 h 35"/>
                <a:gd name="T12" fmla="*/ 32 w 34"/>
                <a:gd name="T13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" h="35">
                  <a:moveTo>
                    <a:pt x="32" y="0"/>
                  </a:moveTo>
                  <a:lnTo>
                    <a:pt x="34" y="0"/>
                  </a:lnTo>
                  <a:lnTo>
                    <a:pt x="34" y="2"/>
                  </a:lnTo>
                  <a:lnTo>
                    <a:pt x="2" y="35"/>
                  </a:lnTo>
                  <a:lnTo>
                    <a:pt x="0" y="35"/>
                  </a:lnTo>
                  <a:lnTo>
                    <a:pt x="0" y="32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86" name="Freeform 678"/>
            <p:cNvSpPr>
              <a:spLocks/>
            </p:cNvSpPr>
            <p:nvPr/>
          </p:nvSpPr>
          <p:spPr bwMode="auto">
            <a:xfrm>
              <a:off x="1394910" y="3158783"/>
              <a:ext cx="47662" cy="50550"/>
            </a:xfrm>
            <a:custGeom>
              <a:avLst/>
              <a:gdLst>
                <a:gd name="T0" fmla="*/ 0 w 33"/>
                <a:gd name="T1" fmla="*/ 0 h 35"/>
                <a:gd name="T2" fmla="*/ 1 w 33"/>
                <a:gd name="T3" fmla="*/ 0 h 35"/>
                <a:gd name="T4" fmla="*/ 33 w 33"/>
                <a:gd name="T5" fmla="*/ 32 h 35"/>
                <a:gd name="T6" fmla="*/ 33 w 33"/>
                <a:gd name="T7" fmla="*/ 35 h 35"/>
                <a:gd name="T8" fmla="*/ 31 w 33"/>
                <a:gd name="T9" fmla="*/ 35 h 35"/>
                <a:gd name="T10" fmla="*/ 0 w 33"/>
                <a:gd name="T11" fmla="*/ 2 h 35"/>
                <a:gd name="T12" fmla="*/ 0 w 33"/>
                <a:gd name="T13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35">
                  <a:moveTo>
                    <a:pt x="0" y="0"/>
                  </a:moveTo>
                  <a:lnTo>
                    <a:pt x="1" y="0"/>
                  </a:lnTo>
                  <a:lnTo>
                    <a:pt x="33" y="32"/>
                  </a:lnTo>
                  <a:lnTo>
                    <a:pt x="33" y="35"/>
                  </a:lnTo>
                  <a:lnTo>
                    <a:pt x="31" y="35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87" name="Freeform 679"/>
            <p:cNvSpPr>
              <a:spLocks/>
            </p:cNvSpPr>
            <p:nvPr/>
          </p:nvSpPr>
          <p:spPr bwMode="auto">
            <a:xfrm>
              <a:off x="1705432" y="3153006"/>
              <a:ext cx="93879" cy="92434"/>
            </a:xfrm>
            <a:custGeom>
              <a:avLst/>
              <a:gdLst>
                <a:gd name="T0" fmla="*/ 33 w 65"/>
                <a:gd name="T1" fmla="*/ 0 h 64"/>
                <a:gd name="T2" fmla="*/ 65 w 65"/>
                <a:gd name="T3" fmla="*/ 32 h 64"/>
                <a:gd name="T4" fmla="*/ 33 w 65"/>
                <a:gd name="T5" fmla="*/ 64 h 64"/>
                <a:gd name="T6" fmla="*/ 0 w 65"/>
                <a:gd name="T7" fmla="*/ 32 h 64"/>
                <a:gd name="T8" fmla="*/ 33 w 65"/>
                <a:gd name="T9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64">
                  <a:moveTo>
                    <a:pt x="33" y="0"/>
                  </a:moveTo>
                  <a:lnTo>
                    <a:pt x="65" y="32"/>
                  </a:lnTo>
                  <a:lnTo>
                    <a:pt x="33" y="64"/>
                  </a:lnTo>
                  <a:lnTo>
                    <a:pt x="0" y="32"/>
                  </a:lnTo>
                  <a:lnTo>
                    <a:pt x="33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88" name="Freeform 680"/>
            <p:cNvSpPr>
              <a:spLocks/>
            </p:cNvSpPr>
            <p:nvPr/>
          </p:nvSpPr>
          <p:spPr bwMode="auto">
            <a:xfrm>
              <a:off x="1705432" y="3153006"/>
              <a:ext cx="49106" cy="47662"/>
            </a:xfrm>
            <a:custGeom>
              <a:avLst/>
              <a:gdLst>
                <a:gd name="T0" fmla="*/ 33 w 34"/>
                <a:gd name="T1" fmla="*/ 0 h 33"/>
                <a:gd name="T2" fmla="*/ 34 w 34"/>
                <a:gd name="T3" fmla="*/ 0 h 33"/>
                <a:gd name="T4" fmla="*/ 34 w 34"/>
                <a:gd name="T5" fmla="*/ 2 h 33"/>
                <a:gd name="T6" fmla="*/ 2 w 34"/>
                <a:gd name="T7" fmla="*/ 33 h 33"/>
                <a:gd name="T8" fmla="*/ 0 w 34"/>
                <a:gd name="T9" fmla="*/ 33 h 33"/>
                <a:gd name="T10" fmla="*/ 0 w 34"/>
                <a:gd name="T11" fmla="*/ 32 h 33"/>
                <a:gd name="T12" fmla="*/ 33 w 34"/>
                <a:gd name="T13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" h="33">
                  <a:moveTo>
                    <a:pt x="33" y="0"/>
                  </a:moveTo>
                  <a:lnTo>
                    <a:pt x="34" y="0"/>
                  </a:lnTo>
                  <a:lnTo>
                    <a:pt x="34" y="2"/>
                  </a:lnTo>
                  <a:lnTo>
                    <a:pt x="2" y="33"/>
                  </a:lnTo>
                  <a:lnTo>
                    <a:pt x="0" y="33"/>
                  </a:lnTo>
                  <a:lnTo>
                    <a:pt x="0" y="32"/>
                  </a:lnTo>
                  <a:lnTo>
                    <a:pt x="33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89" name="Freeform 681"/>
            <p:cNvSpPr>
              <a:spLocks/>
            </p:cNvSpPr>
            <p:nvPr/>
          </p:nvSpPr>
          <p:spPr bwMode="auto">
            <a:xfrm>
              <a:off x="1753093" y="3153006"/>
              <a:ext cx="46217" cy="47662"/>
            </a:xfrm>
            <a:custGeom>
              <a:avLst/>
              <a:gdLst>
                <a:gd name="T0" fmla="*/ 0 w 32"/>
                <a:gd name="T1" fmla="*/ 0 h 33"/>
                <a:gd name="T2" fmla="*/ 1 w 32"/>
                <a:gd name="T3" fmla="*/ 0 h 33"/>
                <a:gd name="T4" fmla="*/ 32 w 32"/>
                <a:gd name="T5" fmla="*/ 32 h 33"/>
                <a:gd name="T6" fmla="*/ 32 w 32"/>
                <a:gd name="T7" fmla="*/ 33 h 33"/>
                <a:gd name="T8" fmla="*/ 32 w 32"/>
                <a:gd name="T9" fmla="*/ 33 h 33"/>
                <a:gd name="T10" fmla="*/ 0 w 32"/>
                <a:gd name="T11" fmla="*/ 2 h 33"/>
                <a:gd name="T12" fmla="*/ 0 w 32"/>
                <a:gd name="T13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" h="33">
                  <a:moveTo>
                    <a:pt x="0" y="0"/>
                  </a:moveTo>
                  <a:lnTo>
                    <a:pt x="1" y="0"/>
                  </a:lnTo>
                  <a:lnTo>
                    <a:pt x="32" y="32"/>
                  </a:lnTo>
                  <a:lnTo>
                    <a:pt x="32" y="33"/>
                  </a:lnTo>
                  <a:lnTo>
                    <a:pt x="32" y="33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90" name="Freeform 682"/>
            <p:cNvSpPr>
              <a:spLocks/>
            </p:cNvSpPr>
            <p:nvPr/>
          </p:nvSpPr>
          <p:spPr bwMode="auto">
            <a:xfrm>
              <a:off x="1753093" y="3199223"/>
              <a:ext cx="46217" cy="47662"/>
            </a:xfrm>
            <a:custGeom>
              <a:avLst/>
              <a:gdLst>
                <a:gd name="T0" fmla="*/ 32 w 32"/>
                <a:gd name="T1" fmla="*/ 0 h 33"/>
                <a:gd name="T2" fmla="*/ 32 w 32"/>
                <a:gd name="T3" fmla="*/ 0 h 33"/>
                <a:gd name="T4" fmla="*/ 32 w 32"/>
                <a:gd name="T5" fmla="*/ 1 h 33"/>
                <a:gd name="T6" fmla="*/ 1 w 32"/>
                <a:gd name="T7" fmla="*/ 33 h 33"/>
                <a:gd name="T8" fmla="*/ 0 w 32"/>
                <a:gd name="T9" fmla="*/ 33 h 33"/>
                <a:gd name="T10" fmla="*/ 0 w 32"/>
                <a:gd name="T11" fmla="*/ 32 h 33"/>
                <a:gd name="T12" fmla="*/ 32 w 32"/>
                <a:gd name="T13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" h="33">
                  <a:moveTo>
                    <a:pt x="32" y="0"/>
                  </a:moveTo>
                  <a:lnTo>
                    <a:pt x="32" y="0"/>
                  </a:lnTo>
                  <a:lnTo>
                    <a:pt x="32" y="1"/>
                  </a:lnTo>
                  <a:lnTo>
                    <a:pt x="1" y="33"/>
                  </a:lnTo>
                  <a:lnTo>
                    <a:pt x="0" y="33"/>
                  </a:lnTo>
                  <a:lnTo>
                    <a:pt x="0" y="32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91" name="Freeform 683"/>
            <p:cNvSpPr>
              <a:spLocks/>
            </p:cNvSpPr>
            <p:nvPr/>
          </p:nvSpPr>
          <p:spPr bwMode="auto">
            <a:xfrm>
              <a:off x="1705432" y="3199223"/>
              <a:ext cx="49106" cy="47662"/>
            </a:xfrm>
            <a:custGeom>
              <a:avLst/>
              <a:gdLst>
                <a:gd name="T0" fmla="*/ 0 w 34"/>
                <a:gd name="T1" fmla="*/ 0 h 33"/>
                <a:gd name="T2" fmla="*/ 2 w 34"/>
                <a:gd name="T3" fmla="*/ 0 h 33"/>
                <a:gd name="T4" fmla="*/ 34 w 34"/>
                <a:gd name="T5" fmla="*/ 32 h 33"/>
                <a:gd name="T6" fmla="*/ 34 w 34"/>
                <a:gd name="T7" fmla="*/ 33 h 33"/>
                <a:gd name="T8" fmla="*/ 33 w 34"/>
                <a:gd name="T9" fmla="*/ 33 h 33"/>
                <a:gd name="T10" fmla="*/ 0 w 34"/>
                <a:gd name="T11" fmla="*/ 1 h 33"/>
                <a:gd name="T12" fmla="*/ 0 w 34"/>
                <a:gd name="T13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" h="33">
                  <a:moveTo>
                    <a:pt x="0" y="0"/>
                  </a:moveTo>
                  <a:lnTo>
                    <a:pt x="2" y="0"/>
                  </a:lnTo>
                  <a:lnTo>
                    <a:pt x="34" y="32"/>
                  </a:lnTo>
                  <a:lnTo>
                    <a:pt x="34" y="33"/>
                  </a:lnTo>
                  <a:lnTo>
                    <a:pt x="33" y="33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92" name="Freeform 684"/>
            <p:cNvSpPr>
              <a:spLocks/>
            </p:cNvSpPr>
            <p:nvPr/>
          </p:nvSpPr>
          <p:spPr bwMode="auto">
            <a:xfrm>
              <a:off x="1933629" y="2771715"/>
              <a:ext cx="90990" cy="93879"/>
            </a:xfrm>
            <a:custGeom>
              <a:avLst/>
              <a:gdLst>
                <a:gd name="T0" fmla="*/ 32 w 63"/>
                <a:gd name="T1" fmla="*/ 0 h 65"/>
                <a:gd name="T2" fmla="*/ 63 w 63"/>
                <a:gd name="T3" fmla="*/ 32 h 65"/>
                <a:gd name="T4" fmla="*/ 32 w 63"/>
                <a:gd name="T5" fmla="*/ 65 h 65"/>
                <a:gd name="T6" fmla="*/ 0 w 63"/>
                <a:gd name="T7" fmla="*/ 32 h 65"/>
                <a:gd name="T8" fmla="*/ 32 w 63"/>
                <a:gd name="T9" fmla="*/ 0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65">
                  <a:moveTo>
                    <a:pt x="32" y="0"/>
                  </a:moveTo>
                  <a:lnTo>
                    <a:pt x="63" y="32"/>
                  </a:lnTo>
                  <a:lnTo>
                    <a:pt x="32" y="65"/>
                  </a:lnTo>
                  <a:lnTo>
                    <a:pt x="0" y="32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93" name="Freeform 685"/>
            <p:cNvSpPr>
              <a:spLocks/>
            </p:cNvSpPr>
            <p:nvPr/>
          </p:nvSpPr>
          <p:spPr bwMode="auto">
            <a:xfrm>
              <a:off x="1933629" y="2771715"/>
              <a:ext cx="47662" cy="49106"/>
            </a:xfrm>
            <a:custGeom>
              <a:avLst/>
              <a:gdLst>
                <a:gd name="T0" fmla="*/ 32 w 33"/>
                <a:gd name="T1" fmla="*/ 0 h 34"/>
                <a:gd name="T2" fmla="*/ 33 w 33"/>
                <a:gd name="T3" fmla="*/ 0 h 34"/>
                <a:gd name="T4" fmla="*/ 33 w 33"/>
                <a:gd name="T5" fmla="*/ 3 h 34"/>
                <a:gd name="T6" fmla="*/ 0 w 33"/>
                <a:gd name="T7" fmla="*/ 34 h 34"/>
                <a:gd name="T8" fmla="*/ 0 w 33"/>
                <a:gd name="T9" fmla="*/ 34 h 34"/>
                <a:gd name="T10" fmla="*/ 0 w 33"/>
                <a:gd name="T11" fmla="*/ 32 h 34"/>
                <a:gd name="T12" fmla="*/ 32 w 33"/>
                <a:gd name="T13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34">
                  <a:moveTo>
                    <a:pt x="32" y="0"/>
                  </a:moveTo>
                  <a:lnTo>
                    <a:pt x="33" y="0"/>
                  </a:lnTo>
                  <a:lnTo>
                    <a:pt x="33" y="3"/>
                  </a:lnTo>
                  <a:lnTo>
                    <a:pt x="0" y="34"/>
                  </a:lnTo>
                  <a:lnTo>
                    <a:pt x="0" y="34"/>
                  </a:lnTo>
                  <a:lnTo>
                    <a:pt x="0" y="32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94" name="Freeform 686"/>
            <p:cNvSpPr>
              <a:spLocks/>
            </p:cNvSpPr>
            <p:nvPr/>
          </p:nvSpPr>
          <p:spPr bwMode="auto">
            <a:xfrm>
              <a:off x="1979847" y="2771715"/>
              <a:ext cx="47662" cy="49106"/>
            </a:xfrm>
            <a:custGeom>
              <a:avLst/>
              <a:gdLst>
                <a:gd name="T0" fmla="*/ 0 w 33"/>
                <a:gd name="T1" fmla="*/ 0 h 34"/>
                <a:gd name="T2" fmla="*/ 1 w 33"/>
                <a:gd name="T3" fmla="*/ 0 h 34"/>
                <a:gd name="T4" fmla="*/ 33 w 33"/>
                <a:gd name="T5" fmla="*/ 32 h 34"/>
                <a:gd name="T6" fmla="*/ 33 w 33"/>
                <a:gd name="T7" fmla="*/ 34 h 34"/>
                <a:gd name="T8" fmla="*/ 31 w 33"/>
                <a:gd name="T9" fmla="*/ 34 h 34"/>
                <a:gd name="T10" fmla="*/ 0 w 33"/>
                <a:gd name="T11" fmla="*/ 3 h 34"/>
                <a:gd name="T12" fmla="*/ 0 w 33"/>
                <a:gd name="T13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34">
                  <a:moveTo>
                    <a:pt x="0" y="0"/>
                  </a:moveTo>
                  <a:lnTo>
                    <a:pt x="1" y="0"/>
                  </a:lnTo>
                  <a:lnTo>
                    <a:pt x="33" y="32"/>
                  </a:lnTo>
                  <a:lnTo>
                    <a:pt x="33" y="34"/>
                  </a:lnTo>
                  <a:lnTo>
                    <a:pt x="31" y="34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95" name="Freeform 687"/>
            <p:cNvSpPr>
              <a:spLocks/>
            </p:cNvSpPr>
            <p:nvPr/>
          </p:nvSpPr>
          <p:spPr bwMode="auto">
            <a:xfrm>
              <a:off x="1979847" y="2817932"/>
              <a:ext cx="47662" cy="49106"/>
            </a:xfrm>
            <a:custGeom>
              <a:avLst/>
              <a:gdLst>
                <a:gd name="T0" fmla="*/ 31 w 33"/>
                <a:gd name="T1" fmla="*/ 0 h 34"/>
                <a:gd name="T2" fmla="*/ 33 w 33"/>
                <a:gd name="T3" fmla="*/ 0 h 34"/>
                <a:gd name="T4" fmla="*/ 33 w 33"/>
                <a:gd name="T5" fmla="*/ 2 h 34"/>
                <a:gd name="T6" fmla="*/ 1 w 33"/>
                <a:gd name="T7" fmla="*/ 34 h 34"/>
                <a:gd name="T8" fmla="*/ 0 w 33"/>
                <a:gd name="T9" fmla="*/ 34 h 34"/>
                <a:gd name="T10" fmla="*/ 0 w 33"/>
                <a:gd name="T11" fmla="*/ 33 h 34"/>
                <a:gd name="T12" fmla="*/ 31 w 33"/>
                <a:gd name="T13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34">
                  <a:moveTo>
                    <a:pt x="31" y="0"/>
                  </a:moveTo>
                  <a:lnTo>
                    <a:pt x="33" y="0"/>
                  </a:lnTo>
                  <a:lnTo>
                    <a:pt x="33" y="2"/>
                  </a:lnTo>
                  <a:lnTo>
                    <a:pt x="1" y="34"/>
                  </a:lnTo>
                  <a:lnTo>
                    <a:pt x="0" y="34"/>
                  </a:lnTo>
                  <a:lnTo>
                    <a:pt x="0" y="33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96" name="Freeform 688"/>
            <p:cNvSpPr>
              <a:spLocks/>
            </p:cNvSpPr>
            <p:nvPr/>
          </p:nvSpPr>
          <p:spPr bwMode="auto">
            <a:xfrm>
              <a:off x="1933629" y="2817932"/>
              <a:ext cx="47662" cy="49106"/>
            </a:xfrm>
            <a:custGeom>
              <a:avLst/>
              <a:gdLst>
                <a:gd name="T0" fmla="*/ 0 w 33"/>
                <a:gd name="T1" fmla="*/ 0 h 34"/>
                <a:gd name="T2" fmla="*/ 0 w 33"/>
                <a:gd name="T3" fmla="*/ 0 h 34"/>
                <a:gd name="T4" fmla="*/ 33 w 33"/>
                <a:gd name="T5" fmla="*/ 33 h 34"/>
                <a:gd name="T6" fmla="*/ 33 w 33"/>
                <a:gd name="T7" fmla="*/ 34 h 34"/>
                <a:gd name="T8" fmla="*/ 32 w 33"/>
                <a:gd name="T9" fmla="*/ 34 h 34"/>
                <a:gd name="T10" fmla="*/ 0 w 33"/>
                <a:gd name="T11" fmla="*/ 2 h 34"/>
                <a:gd name="T12" fmla="*/ 0 w 33"/>
                <a:gd name="T13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34">
                  <a:moveTo>
                    <a:pt x="0" y="0"/>
                  </a:moveTo>
                  <a:lnTo>
                    <a:pt x="0" y="0"/>
                  </a:lnTo>
                  <a:lnTo>
                    <a:pt x="33" y="33"/>
                  </a:lnTo>
                  <a:lnTo>
                    <a:pt x="33" y="34"/>
                  </a:lnTo>
                  <a:lnTo>
                    <a:pt x="32" y="34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97" name="Freeform 689"/>
            <p:cNvSpPr>
              <a:spLocks/>
            </p:cNvSpPr>
            <p:nvPr/>
          </p:nvSpPr>
          <p:spPr bwMode="auto">
            <a:xfrm>
              <a:off x="2534452" y="1944138"/>
              <a:ext cx="92434" cy="93879"/>
            </a:xfrm>
            <a:custGeom>
              <a:avLst/>
              <a:gdLst>
                <a:gd name="T0" fmla="*/ 31 w 64"/>
                <a:gd name="T1" fmla="*/ 0 h 65"/>
                <a:gd name="T2" fmla="*/ 64 w 64"/>
                <a:gd name="T3" fmla="*/ 33 h 65"/>
                <a:gd name="T4" fmla="*/ 31 w 64"/>
                <a:gd name="T5" fmla="*/ 65 h 65"/>
                <a:gd name="T6" fmla="*/ 0 w 64"/>
                <a:gd name="T7" fmla="*/ 33 h 65"/>
                <a:gd name="T8" fmla="*/ 31 w 64"/>
                <a:gd name="T9" fmla="*/ 0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" h="65">
                  <a:moveTo>
                    <a:pt x="31" y="0"/>
                  </a:moveTo>
                  <a:lnTo>
                    <a:pt x="64" y="33"/>
                  </a:lnTo>
                  <a:lnTo>
                    <a:pt x="31" y="65"/>
                  </a:lnTo>
                  <a:lnTo>
                    <a:pt x="0" y="33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98" name="Freeform 690"/>
            <p:cNvSpPr>
              <a:spLocks/>
            </p:cNvSpPr>
            <p:nvPr/>
          </p:nvSpPr>
          <p:spPr bwMode="auto">
            <a:xfrm>
              <a:off x="2534452" y="1944138"/>
              <a:ext cx="47662" cy="50550"/>
            </a:xfrm>
            <a:custGeom>
              <a:avLst/>
              <a:gdLst>
                <a:gd name="T0" fmla="*/ 31 w 33"/>
                <a:gd name="T1" fmla="*/ 0 h 35"/>
                <a:gd name="T2" fmla="*/ 33 w 33"/>
                <a:gd name="T3" fmla="*/ 0 h 35"/>
                <a:gd name="T4" fmla="*/ 33 w 33"/>
                <a:gd name="T5" fmla="*/ 3 h 35"/>
                <a:gd name="T6" fmla="*/ 1 w 33"/>
                <a:gd name="T7" fmla="*/ 35 h 35"/>
                <a:gd name="T8" fmla="*/ 0 w 33"/>
                <a:gd name="T9" fmla="*/ 35 h 35"/>
                <a:gd name="T10" fmla="*/ 0 w 33"/>
                <a:gd name="T11" fmla="*/ 33 h 35"/>
                <a:gd name="T12" fmla="*/ 31 w 33"/>
                <a:gd name="T13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35">
                  <a:moveTo>
                    <a:pt x="31" y="0"/>
                  </a:moveTo>
                  <a:lnTo>
                    <a:pt x="33" y="0"/>
                  </a:lnTo>
                  <a:lnTo>
                    <a:pt x="33" y="3"/>
                  </a:lnTo>
                  <a:lnTo>
                    <a:pt x="1" y="35"/>
                  </a:lnTo>
                  <a:lnTo>
                    <a:pt x="0" y="35"/>
                  </a:lnTo>
                  <a:lnTo>
                    <a:pt x="0" y="33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99" name="Freeform 691"/>
            <p:cNvSpPr>
              <a:spLocks/>
            </p:cNvSpPr>
            <p:nvPr/>
          </p:nvSpPr>
          <p:spPr bwMode="auto">
            <a:xfrm>
              <a:off x="2579225" y="1944138"/>
              <a:ext cx="49106" cy="50550"/>
            </a:xfrm>
            <a:custGeom>
              <a:avLst/>
              <a:gdLst>
                <a:gd name="T0" fmla="*/ 0 w 34"/>
                <a:gd name="T1" fmla="*/ 0 h 35"/>
                <a:gd name="T2" fmla="*/ 2 w 34"/>
                <a:gd name="T3" fmla="*/ 0 h 35"/>
                <a:gd name="T4" fmla="*/ 34 w 34"/>
                <a:gd name="T5" fmla="*/ 33 h 35"/>
                <a:gd name="T6" fmla="*/ 34 w 34"/>
                <a:gd name="T7" fmla="*/ 35 h 35"/>
                <a:gd name="T8" fmla="*/ 33 w 34"/>
                <a:gd name="T9" fmla="*/ 35 h 35"/>
                <a:gd name="T10" fmla="*/ 0 w 34"/>
                <a:gd name="T11" fmla="*/ 3 h 35"/>
                <a:gd name="T12" fmla="*/ 0 w 34"/>
                <a:gd name="T13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" h="35">
                  <a:moveTo>
                    <a:pt x="0" y="0"/>
                  </a:moveTo>
                  <a:lnTo>
                    <a:pt x="2" y="0"/>
                  </a:lnTo>
                  <a:lnTo>
                    <a:pt x="34" y="33"/>
                  </a:lnTo>
                  <a:lnTo>
                    <a:pt x="34" y="35"/>
                  </a:lnTo>
                  <a:lnTo>
                    <a:pt x="33" y="35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00" name="Freeform 692"/>
            <p:cNvSpPr>
              <a:spLocks/>
            </p:cNvSpPr>
            <p:nvPr/>
          </p:nvSpPr>
          <p:spPr bwMode="auto">
            <a:xfrm>
              <a:off x="2579225" y="1991800"/>
              <a:ext cx="49106" cy="49106"/>
            </a:xfrm>
            <a:custGeom>
              <a:avLst/>
              <a:gdLst>
                <a:gd name="T0" fmla="*/ 33 w 34"/>
                <a:gd name="T1" fmla="*/ 0 h 34"/>
                <a:gd name="T2" fmla="*/ 34 w 34"/>
                <a:gd name="T3" fmla="*/ 0 h 34"/>
                <a:gd name="T4" fmla="*/ 34 w 34"/>
                <a:gd name="T5" fmla="*/ 2 h 34"/>
                <a:gd name="T6" fmla="*/ 2 w 34"/>
                <a:gd name="T7" fmla="*/ 34 h 34"/>
                <a:gd name="T8" fmla="*/ 0 w 34"/>
                <a:gd name="T9" fmla="*/ 34 h 34"/>
                <a:gd name="T10" fmla="*/ 0 w 34"/>
                <a:gd name="T11" fmla="*/ 32 h 34"/>
                <a:gd name="T12" fmla="*/ 33 w 34"/>
                <a:gd name="T13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" h="34">
                  <a:moveTo>
                    <a:pt x="33" y="0"/>
                  </a:moveTo>
                  <a:lnTo>
                    <a:pt x="34" y="0"/>
                  </a:lnTo>
                  <a:lnTo>
                    <a:pt x="34" y="2"/>
                  </a:lnTo>
                  <a:lnTo>
                    <a:pt x="2" y="34"/>
                  </a:lnTo>
                  <a:lnTo>
                    <a:pt x="0" y="34"/>
                  </a:lnTo>
                  <a:lnTo>
                    <a:pt x="0" y="32"/>
                  </a:lnTo>
                  <a:lnTo>
                    <a:pt x="33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01" name="Freeform 693"/>
            <p:cNvSpPr>
              <a:spLocks/>
            </p:cNvSpPr>
            <p:nvPr/>
          </p:nvSpPr>
          <p:spPr bwMode="auto">
            <a:xfrm>
              <a:off x="2534452" y="1991800"/>
              <a:ext cx="47662" cy="49106"/>
            </a:xfrm>
            <a:custGeom>
              <a:avLst/>
              <a:gdLst>
                <a:gd name="T0" fmla="*/ 0 w 33"/>
                <a:gd name="T1" fmla="*/ 0 h 34"/>
                <a:gd name="T2" fmla="*/ 1 w 33"/>
                <a:gd name="T3" fmla="*/ 0 h 34"/>
                <a:gd name="T4" fmla="*/ 33 w 33"/>
                <a:gd name="T5" fmla="*/ 32 h 34"/>
                <a:gd name="T6" fmla="*/ 33 w 33"/>
                <a:gd name="T7" fmla="*/ 34 h 34"/>
                <a:gd name="T8" fmla="*/ 31 w 33"/>
                <a:gd name="T9" fmla="*/ 34 h 34"/>
                <a:gd name="T10" fmla="*/ 0 w 33"/>
                <a:gd name="T11" fmla="*/ 2 h 34"/>
                <a:gd name="T12" fmla="*/ 0 w 33"/>
                <a:gd name="T13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34">
                  <a:moveTo>
                    <a:pt x="0" y="0"/>
                  </a:moveTo>
                  <a:lnTo>
                    <a:pt x="1" y="0"/>
                  </a:lnTo>
                  <a:lnTo>
                    <a:pt x="33" y="32"/>
                  </a:lnTo>
                  <a:lnTo>
                    <a:pt x="33" y="34"/>
                  </a:lnTo>
                  <a:lnTo>
                    <a:pt x="31" y="34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02" name="Freeform 694"/>
            <p:cNvSpPr>
              <a:spLocks/>
            </p:cNvSpPr>
            <p:nvPr/>
          </p:nvSpPr>
          <p:spPr bwMode="auto">
            <a:xfrm>
              <a:off x="3028398" y="1744827"/>
              <a:ext cx="92434" cy="92434"/>
            </a:xfrm>
            <a:custGeom>
              <a:avLst/>
              <a:gdLst>
                <a:gd name="T0" fmla="*/ 32 w 64"/>
                <a:gd name="T1" fmla="*/ 0 h 64"/>
                <a:gd name="T2" fmla="*/ 64 w 64"/>
                <a:gd name="T3" fmla="*/ 32 h 64"/>
                <a:gd name="T4" fmla="*/ 32 w 64"/>
                <a:gd name="T5" fmla="*/ 64 h 64"/>
                <a:gd name="T6" fmla="*/ 0 w 64"/>
                <a:gd name="T7" fmla="*/ 32 h 64"/>
                <a:gd name="T8" fmla="*/ 32 w 64"/>
                <a:gd name="T9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" h="64">
                  <a:moveTo>
                    <a:pt x="32" y="0"/>
                  </a:moveTo>
                  <a:lnTo>
                    <a:pt x="64" y="32"/>
                  </a:lnTo>
                  <a:lnTo>
                    <a:pt x="32" y="64"/>
                  </a:lnTo>
                  <a:lnTo>
                    <a:pt x="0" y="32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03" name="Freeform 695"/>
            <p:cNvSpPr>
              <a:spLocks/>
            </p:cNvSpPr>
            <p:nvPr/>
          </p:nvSpPr>
          <p:spPr bwMode="auto">
            <a:xfrm>
              <a:off x="3028398" y="1744827"/>
              <a:ext cx="47662" cy="47662"/>
            </a:xfrm>
            <a:custGeom>
              <a:avLst/>
              <a:gdLst>
                <a:gd name="T0" fmla="*/ 32 w 33"/>
                <a:gd name="T1" fmla="*/ 0 h 33"/>
                <a:gd name="T2" fmla="*/ 33 w 33"/>
                <a:gd name="T3" fmla="*/ 0 h 33"/>
                <a:gd name="T4" fmla="*/ 33 w 33"/>
                <a:gd name="T5" fmla="*/ 1 h 33"/>
                <a:gd name="T6" fmla="*/ 0 w 33"/>
                <a:gd name="T7" fmla="*/ 33 h 33"/>
                <a:gd name="T8" fmla="*/ 0 w 33"/>
                <a:gd name="T9" fmla="*/ 33 h 33"/>
                <a:gd name="T10" fmla="*/ 0 w 33"/>
                <a:gd name="T11" fmla="*/ 32 h 33"/>
                <a:gd name="T12" fmla="*/ 32 w 33"/>
                <a:gd name="T13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33">
                  <a:moveTo>
                    <a:pt x="32" y="0"/>
                  </a:moveTo>
                  <a:lnTo>
                    <a:pt x="33" y="0"/>
                  </a:lnTo>
                  <a:lnTo>
                    <a:pt x="33" y="1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2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04" name="Freeform 696"/>
            <p:cNvSpPr>
              <a:spLocks/>
            </p:cNvSpPr>
            <p:nvPr/>
          </p:nvSpPr>
          <p:spPr bwMode="auto">
            <a:xfrm>
              <a:off x="3074615" y="1744827"/>
              <a:ext cx="47662" cy="47662"/>
            </a:xfrm>
            <a:custGeom>
              <a:avLst/>
              <a:gdLst>
                <a:gd name="T0" fmla="*/ 0 w 33"/>
                <a:gd name="T1" fmla="*/ 0 h 33"/>
                <a:gd name="T2" fmla="*/ 1 w 33"/>
                <a:gd name="T3" fmla="*/ 0 h 33"/>
                <a:gd name="T4" fmla="*/ 33 w 33"/>
                <a:gd name="T5" fmla="*/ 32 h 33"/>
                <a:gd name="T6" fmla="*/ 33 w 33"/>
                <a:gd name="T7" fmla="*/ 33 h 33"/>
                <a:gd name="T8" fmla="*/ 32 w 33"/>
                <a:gd name="T9" fmla="*/ 33 h 33"/>
                <a:gd name="T10" fmla="*/ 0 w 33"/>
                <a:gd name="T11" fmla="*/ 1 h 33"/>
                <a:gd name="T12" fmla="*/ 0 w 33"/>
                <a:gd name="T13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33">
                  <a:moveTo>
                    <a:pt x="0" y="0"/>
                  </a:moveTo>
                  <a:lnTo>
                    <a:pt x="1" y="0"/>
                  </a:lnTo>
                  <a:lnTo>
                    <a:pt x="33" y="32"/>
                  </a:lnTo>
                  <a:lnTo>
                    <a:pt x="33" y="33"/>
                  </a:lnTo>
                  <a:lnTo>
                    <a:pt x="32" y="33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05" name="Freeform 697"/>
            <p:cNvSpPr>
              <a:spLocks/>
            </p:cNvSpPr>
            <p:nvPr/>
          </p:nvSpPr>
          <p:spPr bwMode="auto">
            <a:xfrm>
              <a:off x="3074615" y="1791044"/>
              <a:ext cx="47662" cy="47662"/>
            </a:xfrm>
            <a:custGeom>
              <a:avLst/>
              <a:gdLst>
                <a:gd name="T0" fmla="*/ 32 w 33"/>
                <a:gd name="T1" fmla="*/ 0 h 33"/>
                <a:gd name="T2" fmla="*/ 33 w 33"/>
                <a:gd name="T3" fmla="*/ 0 h 33"/>
                <a:gd name="T4" fmla="*/ 33 w 33"/>
                <a:gd name="T5" fmla="*/ 1 h 33"/>
                <a:gd name="T6" fmla="*/ 1 w 33"/>
                <a:gd name="T7" fmla="*/ 33 h 33"/>
                <a:gd name="T8" fmla="*/ 0 w 33"/>
                <a:gd name="T9" fmla="*/ 33 h 33"/>
                <a:gd name="T10" fmla="*/ 0 w 33"/>
                <a:gd name="T11" fmla="*/ 32 h 33"/>
                <a:gd name="T12" fmla="*/ 32 w 33"/>
                <a:gd name="T13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33">
                  <a:moveTo>
                    <a:pt x="32" y="0"/>
                  </a:moveTo>
                  <a:lnTo>
                    <a:pt x="33" y="0"/>
                  </a:lnTo>
                  <a:lnTo>
                    <a:pt x="33" y="1"/>
                  </a:lnTo>
                  <a:lnTo>
                    <a:pt x="1" y="33"/>
                  </a:lnTo>
                  <a:lnTo>
                    <a:pt x="0" y="33"/>
                  </a:lnTo>
                  <a:lnTo>
                    <a:pt x="0" y="32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06" name="Freeform 698"/>
            <p:cNvSpPr>
              <a:spLocks/>
            </p:cNvSpPr>
            <p:nvPr/>
          </p:nvSpPr>
          <p:spPr bwMode="auto">
            <a:xfrm>
              <a:off x="3028398" y="1791044"/>
              <a:ext cx="47662" cy="47662"/>
            </a:xfrm>
            <a:custGeom>
              <a:avLst/>
              <a:gdLst>
                <a:gd name="T0" fmla="*/ 0 w 33"/>
                <a:gd name="T1" fmla="*/ 0 h 33"/>
                <a:gd name="T2" fmla="*/ 0 w 33"/>
                <a:gd name="T3" fmla="*/ 0 h 33"/>
                <a:gd name="T4" fmla="*/ 33 w 33"/>
                <a:gd name="T5" fmla="*/ 32 h 33"/>
                <a:gd name="T6" fmla="*/ 33 w 33"/>
                <a:gd name="T7" fmla="*/ 33 h 33"/>
                <a:gd name="T8" fmla="*/ 32 w 33"/>
                <a:gd name="T9" fmla="*/ 33 h 33"/>
                <a:gd name="T10" fmla="*/ 0 w 33"/>
                <a:gd name="T11" fmla="*/ 1 h 33"/>
                <a:gd name="T12" fmla="*/ 0 w 33"/>
                <a:gd name="T13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33">
                  <a:moveTo>
                    <a:pt x="0" y="0"/>
                  </a:moveTo>
                  <a:lnTo>
                    <a:pt x="0" y="0"/>
                  </a:lnTo>
                  <a:lnTo>
                    <a:pt x="33" y="32"/>
                  </a:lnTo>
                  <a:lnTo>
                    <a:pt x="33" y="33"/>
                  </a:lnTo>
                  <a:lnTo>
                    <a:pt x="32" y="33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07" name="Freeform 699"/>
            <p:cNvSpPr>
              <a:spLocks/>
            </p:cNvSpPr>
            <p:nvPr/>
          </p:nvSpPr>
          <p:spPr bwMode="auto">
            <a:xfrm>
              <a:off x="4185270" y="2065458"/>
              <a:ext cx="92434" cy="92434"/>
            </a:xfrm>
            <a:custGeom>
              <a:avLst/>
              <a:gdLst>
                <a:gd name="T0" fmla="*/ 32 w 64"/>
                <a:gd name="T1" fmla="*/ 0 h 64"/>
                <a:gd name="T2" fmla="*/ 64 w 64"/>
                <a:gd name="T3" fmla="*/ 30 h 64"/>
                <a:gd name="T4" fmla="*/ 32 w 64"/>
                <a:gd name="T5" fmla="*/ 64 h 64"/>
                <a:gd name="T6" fmla="*/ 0 w 64"/>
                <a:gd name="T7" fmla="*/ 30 h 64"/>
                <a:gd name="T8" fmla="*/ 32 w 64"/>
                <a:gd name="T9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" h="64">
                  <a:moveTo>
                    <a:pt x="32" y="0"/>
                  </a:moveTo>
                  <a:lnTo>
                    <a:pt x="64" y="30"/>
                  </a:lnTo>
                  <a:lnTo>
                    <a:pt x="32" y="64"/>
                  </a:lnTo>
                  <a:lnTo>
                    <a:pt x="0" y="30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08" name="Freeform 700"/>
            <p:cNvSpPr>
              <a:spLocks/>
            </p:cNvSpPr>
            <p:nvPr/>
          </p:nvSpPr>
          <p:spPr bwMode="auto">
            <a:xfrm>
              <a:off x="4185270" y="2065458"/>
              <a:ext cx="47662" cy="47662"/>
            </a:xfrm>
            <a:custGeom>
              <a:avLst/>
              <a:gdLst>
                <a:gd name="T0" fmla="*/ 32 w 33"/>
                <a:gd name="T1" fmla="*/ 0 h 33"/>
                <a:gd name="T2" fmla="*/ 33 w 33"/>
                <a:gd name="T3" fmla="*/ 0 h 33"/>
                <a:gd name="T4" fmla="*/ 33 w 33"/>
                <a:gd name="T5" fmla="*/ 0 h 33"/>
                <a:gd name="T6" fmla="*/ 1 w 33"/>
                <a:gd name="T7" fmla="*/ 33 h 33"/>
                <a:gd name="T8" fmla="*/ 0 w 33"/>
                <a:gd name="T9" fmla="*/ 33 h 33"/>
                <a:gd name="T10" fmla="*/ 0 w 33"/>
                <a:gd name="T11" fmla="*/ 30 h 33"/>
                <a:gd name="T12" fmla="*/ 32 w 33"/>
                <a:gd name="T13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33">
                  <a:moveTo>
                    <a:pt x="32" y="0"/>
                  </a:moveTo>
                  <a:lnTo>
                    <a:pt x="33" y="0"/>
                  </a:lnTo>
                  <a:lnTo>
                    <a:pt x="33" y="0"/>
                  </a:lnTo>
                  <a:lnTo>
                    <a:pt x="1" y="33"/>
                  </a:lnTo>
                  <a:lnTo>
                    <a:pt x="0" y="33"/>
                  </a:lnTo>
                  <a:lnTo>
                    <a:pt x="0" y="30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09" name="Freeform 701"/>
            <p:cNvSpPr>
              <a:spLocks/>
            </p:cNvSpPr>
            <p:nvPr/>
          </p:nvSpPr>
          <p:spPr bwMode="auto">
            <a:xfrm>
              <a:off x="4231487" y="2065458"/>
              <a:ext cx="46217" cy="47662"/>
            </a:xfrm>
            <a:custGeom>
              <a:avLst/>
              <a:gdLst>
                <a:gd name="T0" fmla="*/ 0 w 32"/>
                <a:gd name="T1" fmla="*/ 0 h 33"/>
                <a:gd name="T2" fmla="*/ 1 w 32"/>
                <a:gd name="T3" fmla="*/ 0 h 33"/>
                <a:gd name="T4" fmla="*/ 32 w 32"/>
                <a:gd name="T5" fmla="*/ 30 h 33"/>
                <a:gd name="T6" fmla="*/ 32 w 32"/>
                <a:gd name="T7" fmla="*/ 33 h 33"/>
                <a:gd name="T8" fmla="*/ 32 w 32"/>
                <a:gd name="T9" fmla="*/ 33 h 33"/>
                <a:gd name="T10" fmla="*/ 0 w 32"/>
                <a:gd name="T11" fmla="*/ 0 h 33"/>
                <a:gd name="T12" fmla="*/ 0 w 32"/>
                <a:gd name="T13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" h="33">
                  <a:moveTo>
                    <a:pt x="0" y="0"/>
                  </a:moveTo>
                  <a:lnTo>
                    <a:pt x="1" y="0"/>
                  </a:lnTo>
                  <a:lnTo>
                    <a:pt x="32" y="30"/>
                  </a:lnTo>
                  <a:lnTo>
                    <a:pt x="32" y="33"/>
                  </a:lnTo>
                  <a:lnTo>
                    <a:pt x="32" y="33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10" name="Freeform 702"/>
            <p:cNvSpPr>
              <a:spLocks/>
            </p:cNvSpPr>
            <p:nvPr/>
          </p:nvSpPr>
          <p:spPr bwMode="auto">
            <a:xfrm>
              <a:off x="4231487" y="2108787"/>
              <a:ext cx="46217" cy="50550"/>
            </a:xfrm>
            <a:custGeom>
              <a:avLst/>
              <a:gdLst>
                <a:gd name="T0" fmla="*/ 32 w 32"/>
                <a:gd name="T1" fmla="*/ 0 h 35"/>
                <a:gd name="T2" fmla="*/ 32 w 32"/>
                <a:gd name="T3" fmla="*/ 0 h 35"/>
                <a:gd name="T4" fmla="*/ 32 w 32"/>
                <a:gd name="T5" fmla="*/ 3 h 35"/>
                <a:gd name="T6" fmla="*/ 1 w 32"/>
                <a:gd name="T7" fmla="*/ 35 h 35"/>
                <a:gd name="T8" fmla="*/ 0 w 32"/>
                <a:gd name="T9" fmla="*/ 35 h 35"/>
                <a:gd name="T10" fmla="*/ 0 w 32"/>
                <a:gd name="T11" fmla="*/ 34 h 35"/>
                <a:gd name="T12" fmla="*/ 32 w 32"/>
                <a:gd name="T13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" h="35">
                  <a:moveTo>
                    <a:pt x="32" y="0"/>
                  </a:moveTo>
                  <a:lnTo>
                    <a:pt x="32" y="0"/>
                  </a:lnTo>
                  <a:lnTo>
                    <a:pt x="32" y="3"/>
                  </a:lnTo>
                  <a:lnTo>
                    <a:pt x="1" y="35"/>
                  </a:lnTo>
                  <a:lnTo>
                    <a:pt x="0" y="35"/>
                  </a:lnTo>
                  <a:lnTo>
                    <a:pt x="0" y="34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11" name="Freeform 703"/>
            <p:cNvSpPr>
              <a:spLocks/>
            </p:cNvSpPr>
            <p:nvPr/>
          </p:nvSpPr>
          <p:spPr bwMode="auto">
            <a:xfrm>
              <a:off x="4185270" y="2108787"/>
              <a:ext cx="47662" cy="50550"/>
            </a:xfrm>
            <a:custGeom>
              <a:avLst/>
              <a:gdLst>
                <a:gd name="T0" fmla="*/ 0 w 33"/>
                <a:gd name="T1" fmla="*/ 0 h 35"/>
                <a:gd name="T2" fmla="*/ 1 w 33"/>
                <a:gd name="T3" fmla="*/ 0 h 35"/>
                <a:gd name="T4" fmla="*/ 33 w 33"/>
                <a:gd name="T5" fmla="*/ 34 h 35"/>
                <a:gd name="T6" fmla="*/ 33 w 33"/>
                <a:gd name="T7" fmla="*/ 35 h 35"/>
                <a:gd name="T8" fmla="*/ 32 w 33"/>
                <a:gd name="T9" fmla="*/ 35 h 35"/>
                <a:gd name="T10" fmla="*/ 0 w 33"/>
                <a:gd name="T11" fmla="*/ 3 h 35"/>
                <a:gd name="T12" fmla="*/ 0 w 33"/>
                <a:gd name="T13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35">
                  <a:moveTo>
                    <a:pt x="0" y="0"/>
                  </a:moveTo>
                  <a:lnTo>
                    <a:pt x="1" y="0"/>
                  </a:lnTo>
                  <a:lnTo>
                    <a:pt x="33" y="34"/>
                  </a:lnTo>
                  <a:lnTo>
                    <a:pt x="33" y="35"/>
                  </a:lnTo>
                  <a:lnTo>
                    <a:pt x="32" y="35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12" name="Freeform 704"/>
            <p:cNvSpPr>
              <a:spLocks/>
            </p:cNvSpPr>
            <p:nvPr/>
          </p:nvSpPr>
          <p:spPr bwMode="auto">
            <a:xfrm>
              <a:off x="4547786" y="2071235"/>
              <a:ext cx="92434" cy="93879"/>
            </a:xfrm>
            <a:custGeom>
              <a:avLst/>
              <a:gdLst>
                <a:gd name="T0" fmla="*/ 32 w 64"/>
                <a:gd name="T1" fmla="*/ 0 h 65"/>
                <a:gd name="T2" fmla="*/ 64 w 64"/>
                <a:gd name="T3" fmla="*/ 33 h 65"/>
                <a:gd name="T4" fmla="*/ 32 w 64"/>
                <a:gd name="T5" fmla="*/ 65 h 65"/>
                <a:gd name="T6" fmla="*/ 0 w 64"/>
                <a:gd name="T7" fmla="*/ 33 h 65"/>
                <a:gd name="T8" fmla="*/ 32 w 64"/>
                <a:gd name="T9" fmla="*/ 0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" h="65">
                  <a:moveTo>
                    <a:pt x="32" y="0"/>
                  </a:moveTo>
                  <a:lnTo>
                    <a:pt x="64" y="33"/>
                  </a:lnTo>
                  <a:lnTo>
                    <a:pt x="32" y="65"/>
                  </a:lnTo>
                  <a:lnTo>
                    <a:pt x="0" y="33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13" name="Freeform 705"/>
            <p:cNvSpPr>
              <a:spLocks/>
            </p:cNvSpPr>
            <p:nvPr/>
          </p:nvSpPr>
          <p:spPr bwMode="auto">
            <a:xfrm>
              <a:off x="4547786" y="2071235"/>
              <a:ext cx="47662" cy="49106"/>
            </a:xfrm>
            <a:custGeom>
              <a:avLst/>
              <a:gdLst>
                <a:gd name="T0" fmla="*/ 32 w 33"/>
                <a:gd name="T1" fmla="*/ 0 h 34"/>
                <a:gd name="T2" fmla="*/ 33 w 33"/>
                <a:gd name="T3" fmla="*/ 0 h 34"/>
                <a:gd name="T4" fmla="*/ 33 w 33"/>
                <a:gd name="T5" fmla="*/ 2 h 34"/>
                <a:gd name="T6" fmla="*/ 1 w 33"/>
                <a:gd name="T7" fmla="*/ 34 h 34"/>
                <a:gd name="T8" fmla="*/ 0 w 33"/>
                <a:gd name="T9" fmla="*/ 34 h 34"/>
                <a:gd name="T10" fmla="*/ 0 w 33"/>
                <a:gd name="T11" fmla="*/ 33 h 34"/>
                <a:gd name="T12" fmla="*/ 32 w 33"/>
                <a:gd name="T13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34">
                  <a:moveTo>
                    <a:pt x="32" y="0"/>
                  </a:moveTo>
                  <a:lnTo>
                    <a:pt x="33" y="0"/>
                  </a:lnTo>
                  <a:lnTo>
                    <a:pt x="33" y="2"/>
                  </a:lnTo>
                  <a:lnTo>
                    <a:pt x="1" y="34"/>
                  </a:lnTo>
                  <a:lnTo>
                    <a:pt x="0" y="34"/>
                  </a:lnTo>
                  <a:lnTo>
                    <a:pt x="0" y="33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14" name="Freeform 706"/>
            <p:cNvSpPr>
              <a:spLocks/>
            </p:cNvSpPr>
            <p:nvPr/>
          </p:nvSpPr>
          <p:spPr bwMode="auto">
            <a:xfrm>
              <a:off x="4594004" y="2071235"/>
              <a:ext cx="47662" cy="49106"/>
            </a:xfrm>
            <a:custGeom>
              <a:avLst/>
              <a:gdLst>
                <a:gd name="T0" fmla="*/ 0 w 33"/>
                <a:gd name="T1" fmla="*/ 0 h 34"/>
                <a:gd name="T2" fmla="*/ 1 w 33"/>
                <a:gd name="T3" fmla="*/ 0 h 34"/>
                <a:gd name="T4" fmla="*/ 33 w 33"/>
                <a:gd name="T5" fmla="*/ 33 h 34"/>
                <a:gd name="T6" fmla="*/ 33 w 33"/>
                <a:gd name="T7" fmla="*/ 34 h 34"/>
                <a:gd name="T8" fmla="*/ 32 w 33"/>
                <a:gd name="T9" fmla="*/ 34 h 34"/>
                <a:gd name="T10" fmla="*/ 0 w 33"/>
                <a:gd name="T11" fmla="*/ 2 h 34"/>
                <a:gd name="T12" fmla="*/ 0 w 33"/>
                <a:gd name="T13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34">
                  <a:moveTo>
                    <a:pt x="0" y="0"/>
                  </a:moveTo>
                  <a:lnTo>
                    <a:pt x="1" y="0"/>
                  </a:lnTo>
                  <a:lnTo>
                    <a:pt x="33" y="33"/>
                  </a:lnTo>
                  <a:lnTo>
                    <a:pt x="33" y="34"/>
                  </a:lnTo>
                  <a:lnTo>
                    <a:pt x="32" y="34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15" name="Freeform 707"/>
            <p:cNvSpPr>
              <a:spLocks/>
            </p:cNvSpPr>
            <p:nvPr/>
          </p:nvSpPr>
          <p:spPr bwMode="auto">
            <a:xfrm>
              <a:off x="4594004" y="2118897"/>
              <a:ext cx="47662" cy="47662"/>
            </a:xfrm>
            <a:custGeom>
              <a:avLst/>
              <a:gdLst>
                <a:gd name="T0" fmla="*/ 32 w 33"/>
                <a:gd name="T1" fmla="*/ 0 h 33"/>
                <a:gd name="T2" fmla="*/ 33 w 33"/>
                <a:gd name="T3" fmla="*/ 0 h 33"/>
                <a:gd name="T4" fmla="*/ 33 w 33"/>
                <a:gd name="T5" fmla="*/ 1 h 33"/>
                <a:gd name="T6" fmla="*/ 1 w 33"/>
                <a:gd name="T7" fmla="*/ 33 h 33"/>
                <a:gd name="T8" fmla="*/ 0 w 33"/>
                <a:gd name="T9" fmla="*/ 33 h 33"/>
                <a:gd name="T10" fmla="*/ 0 w 33"/>
                <a:gd name="T11" fmla="*/ 32 h 33"/>
                <a:gd name="T12" fmla="*/ 32 w 33"/>
                <a:gd name="T13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33">
                  <a:moveTo>
                    <a:pt x="32" y="0"/>
                  </a:moveTo>
                  <a:lnTo>
                    <a:pt x="33" y="0"/>
                  </a:lnTo>
                  <a:lnTo>
                    <a:pt x="33" y="1"/>
                  </a:lnTo>
                  <a:lnTo>
                    <a:pt x="1" y="33"/>
                  </a:lnTo>
                  <a:lnTo>
                    <a:pt x="0" y="33"/>
                  </a:lnTo>
                  <a:lnTo>
                    <a:pt x="0" y="32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16" name="Freeform 708"/>
            <p:cNvSpPr>
              <a:spLocks/>
            </p:cNvSpPr>
            <p:nvPr/>
          </p:nvSpPr>
          <p:spPr bwMode="auto">
            <a:xfrm>
              <a:off x="4547786" y="2118897"/>
              <a:ext cx="47662" cy="47662"/>
            </a:xfrm>
            <a:custGeom>
              <a:avLst/>
              <a:gdLst>
                <a:gd name="T0" fmla="*/ 0 w 33"/>
                <a:gd name="T1" fmla="*/ 0 h 33"/>
                <a:gd name="T2" fmla="*/ 1 w 33"/>
                <a:gd name="T3" fmla="*/ 0 h 33"/>
                <a:gd name="T4" fmla="*/ 33 w 33"/>
                <a:gd name="T5" fmla="*/ 32 h 33"/>
                <a:gd name="T6" fmla="*/ 33 w 33"/>
                <a:gd name="T7" fmla="*/ 33 h 33"/>
                <a:gd name="T8" fmla="*/ 32 w 33"/>
                <a:gd name="T9" fmla="*/ 33 h 33"/>
                <a:gd name="T10" fmla="*/ 0 w 33"/>
                <a:gd name="T11" fmla="*/ 1 h 33"/>
                <a:gd name="T12" fmla="*/ 0 w 33"/>
                <a:gd name="T13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33">
                  <a:moveTo>
                    <a:pt x="0" y="0"/>
                  </a:moveTo>
                  <a:lnTo>
                    <a:pt x="1" y="0"/>
                  </a:lnTo>
                  <a:lnTo>
                    <a:pt x="33" y="32"/>
                  </a:lnTo>
                  <a:lnTo>
                    <a:pt x="33" y="33"/>
                  </a:lnTo>
                  <a:lnTo>
                    <a:pt x="32" y="33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17" name="Freeform 709"/>
            <p:cNvSpPr>
              <a:spLocks/>
            </p:cNvSpPr>
            <p:nvPr/>
          </p:nvSpPr>
          <p:spPr bwMode="auto">
            <a:xfrm>
              <a:off x="3959962" y="2150672"/>
              <a:ext cx="90990" cy="92434"/>
            </a:xfrm>
            <a:custGeom>
              <a:avLst/>
              <a:gdLst>
                <a:gd name="T0" fmla="*/ 32 w 63"/>
                <a:gd name="T1" fmla="*/ 0 h 64"/>
                <a:gd name="T2" fmla="*/ 63 w 63"/>
                <a:gd name="T3" fmla="*/ 33 h 64"/>
                <a:gd name="T4" fmla="*/ 32 w 63"/>
                <a:gd name="T5" fmla="*/ 64 h 64"/>
                <a:gd name="T6" fmla="*/ 0 w 63"/>
                <a:gd name="T7" fmla="*/ 33 h 64"/>
                <a:gd name="T8" fmla="*/ 32 w 63"/>
                <a:gd name="T9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64">
                  <a:moveTo>
                    <a:pt x="32" y="0"/>
                  </a:moveTo>
                  <a:lnTo>
                    <a:pt x="63" y="33"/>
                  </a:lnTo>
                  <a:lnTo>
                    <a:pt x="32" y="64"/>
                  </a:lnTo>
                  <a:lnTo>
                    <a:pt x="0" y="33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18" name="Freeform 710"/>
            <p:cNvSpPr>
              <a:spLocks/>
            </p:cNvSpPr>
            <p:nvPr/>
          </p:nvSpPr>
          <p:spPr bwMode="auto">
            <a:xfrm>
              <a:off x="3959962" y="2150672"/>
              <a:ext cx="47662" cy="47662"/>
            </a:xfrm>
            <a:custGeom>
              <a:avLst/>
              <a:gdLst>
                <a:gd name="T0" fmla="*/ 32 w 33"/>
                <a:gd name="T1" fmla="*/ 0 h 33"/>
                <a:gd name="T2" fmla="*/ 33 w 33"/>
                <a:gd name="T3" fmla="*/ 0 h 33"/>
                <a:gd name="T4" fmla="*/ 33 w 33"/>
                <a:gd name="T5" fmla="*/ 2 h 33"/>
                <a:gd name="T6" fmla="*/ 1 w 33"/>
                <a:gd name="T7" fmla="*/ 33 h 33"/>
                <a:gd name="T8" fmla="*/ 0 w 33"/>
                <a:gd name="T9" fmla="*/ 33 h 33"/>
                <a:gd name="T10" fmla="*/ 0 w 33"/>
                <a:gd name="T11" fmla="*/ 33 h 33"/>
                <a:gd name="T12" fmla="*/ 32 w 33"/>
                <a:gd name="T13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33">
                  <a:moveTo>
                    <a:pt x="32" y="0"/>
                  </a:moveTo>
                  <a:lnTo>
                    <a:pt x="33" y="0"/>
                  </a:lnTo>
                  <a:lnTo>
                    <a:pt x="33" y="2"/>
                  </a:lnTo>
                  <a:lnTo>
                    <a:pt x="1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19" name="Freeform 711"/>
            <p:cNvSpPr>
              <a:spLocks/>
            </p:cNvSpPr>
            <p:nvPr/>
          </p:nvSpPr>
          <p:spPr bwMode="auto">
            <a:xfrm>
              <a:off x="4006179" y="2150672"/>
              <a:ext cx="47662" cy="47662"/>
            </a:xfrm>
            <a:custGeom>
              <a:avLst/>
              <a:gdLst>
                <a:gd name="T0" fmla="*/ 0 w 33"/>
                <a:gd name="T1" fmla="*/ 0 h 33"/>
                <a:gd name="T2" fmla="*/ 1 w 33"/>
                <a:gd name="T3" fmla="*/ 0 h 33"/>
                <a:gd name="T4" fmla="*/ 33 w 33"/>
                <a:gd name="T5" fmla="*/ 33 h 33"/>
                <a:gd name="T6" fmla="*/ 33 w 33"/>
                <a:gd name="T7" fmla="*/ 33 h 33"/>
                <a:gd name="T8" fmla="*/ 31 w 33"/>
                <a:gd name="T9" fmla="*/ 33 h 33"/>
                <a:gd name="T10" fmla="*/ 0 w 33"/>
                <a:gd name="T11" fmla="*/ 2 h 33"/>
                <a:gd name="T12" fmla="*/ 0 w 33"/>
                <a:gd name="T13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33">
                  <a:moveTo>
                    <a:pt x="0" y="0"/>
                  </a:moveTo>
                  <a:lnTo>
                    <a:pt x="1" y="0"/>
                  </a:lnTo>
                  <a:lnTo>
                    <a:pt x="33" y="33"/>
                  </a:lnTo>
                  <a:lnTo>
                    <a:pt x="33" y="33"/>
                  </a:lnTo>
                  <a:lnTo>
                    <a:pt x="31" y="33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20" name="Freeform 712"/>
            <p:cNvSpPr>
              <a:spLocks/>
            </p:cNvSpPr>
            <p:nvPr/>
          </p:nvSpPr>
          <p:spPr bwMode="auto">
            <a:xfrm>
              <a:off x="4006179" y="2198333"/>
              <a:ext cx="47662" cy="47662"/>
            </a:xfrm>
            <a:custGeom>
              <a:avLst/>
              <a:gdLst>
                <a:gd name="T0" fmla="*/ 31 w 33"/>
                <a:gd name="T1" fmla="*/ 0 h 33"/>
                <a:gd name="T2" fmla="*/ 33 w 33"/>
                <a:gd name="T3" fmla="*/ 0 h 33"/>
                <a:gd name="T4" fmla="*/ 33 w 33"/>
                <a:gd name="T5" fmla="*/ 0 h 33"/>
                <a:gd name="T6" fmla="*/ 1 w 33"/>
                <a:gd name="T7" fmla="*/ 33 h 33"/>
                <a:gd name="T8" fmla="*/ 0 w 33"/>
                <a:gd name="T9" fmla="*/ 33 h 33"/>
                <a:gd name="T10" fmla="*/ 0 w 33"/>
                <a:gd name="T11" fmla="*/ 31 h 33"/>
                <a:gd name="T12" fmla="*/ 31 w 33"/>
                <a:gd name="T13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33">
                  <a:moveTo>
                    <a:pt x="31" y="0"/>
                  </a:moveTo>
                  <a:lnTo>
                    <a:pt x="33" y="0"/>
                  </a:lnTo>
                  <a:lnTo>
                    <a:pt x="33" y="0"/>
                  </a:lnTo>
                  <a:lnTo>
                    <a:pt x="1" y="33"/>
                  </a:lnTo>
                  <a:lnTo>
                    <a:pt x="0" y="33"/>
                  </a:lnTo>
                  <a:lnTo>
                    <a:pt x="0" y="31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21" name="Freeform 713"/>
            <p:cNvSpPr>
              <a:spLocks/>
            </p:cNvSpPr>
            <p:nvPr/>
          </p:nvSpPr>
          <p:spPr bwMode="auto">
            <a:xfrm>
              <a:off x="3959962" y="2198333"/>
              <a:ext cx="47662" cy="47662"/>
            </a:xfrm>
            <a:custGeom>
              <a:avLst/>
              <a:gdLst>
                <a:gd name="T0" fmla="*/ 0 w 33"/>
                <a:gd name="T1" fmla="*/ 0 h 33"/>
                <a:gd name="T2" fmla="*/ 1 w 33"/>
                <a:gd name="T3" fmla="*/ 0 h 33"/>
                <a:gd name="T4" fmla="*/ 33 w 33"/>
                <a:gd name="T5" fmla="*/ 31 h 33"/>
                <a:gd name="T6" fmla="*/ 33 w 33"/>
                <a:gd name="T7" fmla="*/ 33 h 33"/>
                <a:gd name="T8" fmla="*/ 32 w 33"/>
                <a:gd name="T9" fmla="*/ 33 h 33"/>
                <a:gd name="T10" fmla="*/ 0 w 33"/>
                <a:gd name="T11" fmla="*/ 0 h 33"/>
                <a:gd name="T12" fmla="*/ 0 w 33"/>
                <a:gd name="T13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33">
                  <a:moveTo>
                    <a:pt x="0" y="0"/>
                  </a:moveTo>
                  <a:lnTo>
                    <a:pt x="1" y="0"/>
                  </a:lnTo>
                  <a:lnTo>
                    <a:pt x="33" y="31"/>
                  </a:lnTo>
                  <a:lnTo>
                    <a:pt x="33" y="33"/>
                  </a:lnTo>
                  <a:lnTo>
                    <a:pt x="32" y="33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22" name="Freeform 714"/>
            <p:cNvSpPr>
              <a:spLocks/>
            </p:cNvSpPr>
            <p:nvPr/>
          </p:nvSpPr>
          <p:spPr bwMode="auto">
            <a:xfrm>
              <a:off x="3614778" y="2245995"/>
              <a:ext cx="92434" cy="90990"/>
            </a:xfrm>
            <a:custGeom>
              <a:avLst/>
              <a:gdLst>
                <a:gd name="T0" fmla="*/ 32 w 64"/>
                <a:gd name="T1" fmla="*/ 0 h 63"/>
                <a:gd name="T2" fmla="*/ 64 w 64"/>
                <a:gd name="T3" fmla="*/ 32 h 63"/>
                <a:gd name="T4" fmla="*/ 32 w 64"/>
                <a:gd name="T5" fmla="*/ 63 h 63"/>
                <a:gd name="T6" fmla="*/ 0 w 64"/>
                <a:gd name="T7" fmla="*/ 32 h 63"/>
                <a:gd name="T8" fmla="*/ 32 w 64"/>
                <a:gd name="T9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" h="63">
                  <a:moveTo>
                    <a:pt x="32" y="0"/>
                  </a:moveTo>
                  <a:lnTo>
                    <a:pt x="64" y="32"/>
                  </a:lnTo>
                  <a:lnTo>
                    <a:pt x="32" y="63"/>
                  </a:lnTo>
                  <a:lnTo>
                    <a:pt x="0" y="32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23" name="Freeform 715"/>
            <p:cNvSpPr>
              <a:spLocks/>
            </p:cNvSpPr>
            <p:nvPr/>
          </p:nvSpPr>
          <p:spPr bwMode="auto">
            <a:xfrm>
              <a:off x="3614778" y="2245995"/>
              <a:ext cx="49106" cy="46217"/>
            </a:xfrm>
            <a:custGeom>
              <a:avLst/>
              <a:gdLst>
                <a:gd name="T0" fmla="*/ 32 w 34"/>
                <a:gd name="T1" fmla="*/ 0 h 32"/>
                <a:gd name="T2" fmla="*/ 34 w 34"/>
                <a:gd name="T3" fmla="*/ 0 h 32"/>
                <a:gd name="T4" fmla="*/ 34 w 34"/>
                <a:gd name="T5" fmla="*/ 1 h 32"/>
                <a:gd name="T6" fmla="*/ 2 w 34"/>
                <a:gd name="T7" fmla="*/ 32 h 32"/>
                <a:gd name="T8" fmla="*/ 0 w 34"/>
                <a:gd name="T9" fmla="*/ 32 h 32"/>
                <a:gd name="T10" fmla="*/ 0 w 34"/>
                <a:gd name="T11" fmla="*/ 32 h 32"/>
                <a:gd name="T12" fmla="*/ 32 w 34"/>
                <a:gd name="T13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" h="32">
                  <a:moveTo>
                    <a:pt x="32" y="0"/>
                  </a:moveTo>
                  <a:lnTo>
                    <a:pt x="34" y="0"/>
                  </a:lnTo>
                  <a:lnTo>
                    <a:pt x="34" y="1"/>
                  </a:lnTo>
                  <a:lnTo>
                    <a:pt x="2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24" name="Freeform 716"/>
            <p:cNvSpPr>
              <a:spLocks/>
            </p:cNvSpPr>
            <p:nvPr/>
          </p:nvSpPr>
          <p:spPr bwMode="auto">
            <a:xfrm>
              <a:off x="3660995" y="2245995"/>
              <a:ext cx="47662" cy="46217"/>
            </a:xfrm>
            <a:custGeom>
              <a:avLst/>
              <a:gdLst>
                <a:gd name="T0" fmla="*/ 0 w 33"/>
                <a:gd name="T1" fmla="*/ 0 h 32"/>
                <a:gd name="T2" fmla="*/ 2 w 33"/>
                <a:gd name="T3" fmla="*/ 0 h 32"/>
                <a:gd name="T4" fmla="*/ 33 w 33"/>
                <a:gd name="T5" fmla="*/ 32 h 32"/>
                <a:gd name="T6" fmla="*/ 33 w 33"/>
                <a:gd name="T7" fmla="*/ 32 h 32"/>
                <a:gd name="T8" fmla="*/ 32 w 33"/>
                <a:gd name="T9" fmla="*/ 32 h 32"/>
                <a:gd name="T10" fmla="*/ 0 w 33"/>
                <a:gd name="T11" fmla="*/ 1 h 32"/>
                <a:gd name="T12" fmla="*/ 0 w 33"/>
                <a:gd name="T13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32">
                  <a:moveTo>
                    <a:pt x="0" y="0"/>
                  </a:moveTo>
                  <a:lnTo>
                    <a:pt x="2" y="0"/>
                  </a:lnTo>
                  <a:lnTo>
                    <a:pt x="33" y="32"/>
                  </a:lnTo>
                  <a:lnTo>
                    <a:pt x="33" y="32"/>
                  </a:lnTo>
                  <a:lnTo>
                    <a:pt x="32" y="32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25" name="Freeform 717"/>
            <p:cNvSpPr>
              <a:spLocks/>
            </p:cNvSpPr>
            <p:nvPr/>
          </p:nvSpPr>
          <p:spPr bwMode="auto">
            <a:xfrm>
              <a:off x="3660995" y="2292212"/>
              <a:ext cx="47662" cy="47662"/>
            </a:xfrm>
            <a:custGeom>
              <a:avLst/>
              <a:gdLst>
                <a:gd name="T0" fmla="*/ 32 w 33"/>
                <a:gd name="T1" fmla="*/ 0 h 33"/>
                <a:gd name="T2" fmla="*/ 33 w 33"/>
                <a:gd name="T3" fmla="*/ 0 h 33"/>
                <a:gd name="T4" fmla="*/ 33 w 33"/>
                <a:gd name="T5" fmla="*/ 0 h 33"/>
                <a:gd name="T6" fmla="*/ 2 w 33"/>
                <a:gd name="T7" fmla="*/ 33 h 33"/>
                <a:gd name="T8" fmla="*/ 0 w 33"/>
                <a:gd name="T9" fmla="*/ 33 h 33"/>
                <a:gd name="T10" fmla="*/ 0 w 33"/>
                <a:gd name="T11" fmla="*/ 31 h 33"/>
                <a:gd name="T12" fmla="*/ 32 w 33"/>
                <a:gd name="T13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33">
                  <a:moveTo>
                    <a:pt x="32" y="0"/>
                  </a:moveTo>
                  <a:lnTo>
                    <a:pt x="33" y="0"/>
                  </a:lnTo>
                  <a:lnTo>
                    <a:pt x="33" y="0"/>
                  </a:lnTo>
                  <a:lnTo>
                    <a:pt x="2" y="33"/>
                  </a:lnTo>
                  <a:lnTo>
                    <a:pt x="0" y="33"/>
                  </a:lnTo>
                  <a:lnTo>
                    <a:pt x="0" y="31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26" name="Freeform 718"/>
            <p:cNvSpPr>
              <a:spLocks/>
            </p:cNvSpPr>
            <p:nvPr/>
          </p:nvSpPr>
          <p:spPr bwMode="auto">
            <a:xfrm>
              <a:off x="3614778" y="2292212"/>
              <a:ext cx="49106" cy="47662"/>
            </a:xfrm>
            <a:custGeom>
              <a:avLst/>
              <a:gdLst>
                <a:gd name="T0" fmla="*/ 0 w 34"/>
                <a:gd name="T1" fmla="*/ 0 h 33"/>
                <a:gd name="T2" fmla="*/ 2 w 34"/>
                <a:gd name="T3" fmla="*/ 0 h 33"/>
                <a:gd name="T4" fmla="*/ 34 w 34"/>
                <a:gd name="T5" fmla="*/ 31 h 33"/>
                <a:gd name="T6" fmla="*/ 34 w 34"/>
                <a:gd name="T7" fmla="*/ 33 h 33"/>
                <a:gd name="T8" fmla="*/ 32 w 34"/>
                <a:gd name="T9" fmla="*/ 33 h 33"/>
                <a:gd name="T10" fmla="*/ 0 w 34"/>
                <a:gd name="T11" fmla="*/ 0 h 33"/>
                <a:gd name="T12" fmla="*/ 0 w 34"/>
                <a:gd name="T13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" h="33">
                  <a:moveTo>
                    <a:pt x="0" y="0"/>
                  </a:moveTo>
                  <a:lnTo>
                    <a:pt x="2" y="0"/>
                  </a:lnTo>
                  <a:lnTo>
                    <a:pt x="34" y="31"/>
                  </a:lnTo>
                  <a:lnTo>
                    <a:pt x="34" y="33"/>
                  </a:lnTo>
                  <a:lnTo>
                    <a:pt x="32" y="33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27" name="Freeform 719"/>
            <p:cNvSpPr>
              <a:spLocks/>
            </p:cNvSpPr>
            <p:nvPr/>
          </p:nvSpPr>
          <p:spPr bwMode="auto">
            <a:xfrm>
              <a:off x="3718766" y="2582513"/>
              <a:ext cx="92434" cy="73659"/>
            </a:xfrm>
            <a:custGeom>
              <a:avLst/>
              <a:gdLst>
                <a:gd name="T0" fmla="*/ 31 w 64"/>
                <a:gd name="T1" fmla="*/ 0 h 51"/>
                <a:gd name="T2" fmla="*/ 64 w 64"/>
                <a:gd name="T3" fmla="*/ 51 h 51"/>
                <a:gd name="T4" fmla="*/ 0 w 64"/>
                <a:gd name="T5" fmla="*/ 51 h 51"/>
                <a:gd name="T6" fmla="*/ 31 w 64"/>
                <a:gd name="T7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4" h="51">
                  <a:moveTo>
                    <a:pt x="31" y="0"/>
                  </a:moveTo>
                  <a:lnTo>
                    <a:pt x="64" y="51"/>
                  </a:lnTo>
                  <a:lnTo>
                    <a:pt x="0" y="51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28" name="Freeform 720"/>
            <p:cNvSpPr>
              <a:spLocks/>
            </p:cNvSpPr>
            <p:nvPr/>
          </p:nvSpPr>
          <p:spPr bwMode="auto">
            <a:xfrm>
              <a:off x="3718766" y="2582513"/>
              <a:ext cx="47662" cy="75103"/>
            </a:xfrm>
            <a:custGeom>
              <a:avLst/>
              <a:gdLst>
                <a:gd name="T0" fmla="*/ 31 w 33"/>
                <a:gd name="T1" fmla="*/ 0 h 52"/>
                <a:gd name="T2" fmla="*/ 33 w 33"/>
                <a:gd name="T3" fmla="*/ 0 h 52"/>
                <a:gd name="T4" fmla="*/ 33 w 33"/>
                <a:gd name="T5" fmla="*/ 1 h 52"/>
                <a:gd name="T6" fmla="*/ 1 w 33"/>
                <a:gd name="T7" fmla="*/ 52 h 52"/>
                <a:gd name="T8" fmla="*/ 0 w 33"/>
                <a:gd name="T9" fmla="*/ 52 h 52"/>
                <a:gd name="T10" fmla="*/ 0 w 33"/>
                <a:gd name="T11" fmla="*/ 51 h 52"/>
                <a:gd name="T12" fmla="*/ 31 w 33"/>
                <a:gd name="T13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52">
                  <a:moveTo>
                    <a:pt x="31" y="0"/>
                  </a:moveTo>
                  <a:lnTo>
                    <a:pt x="33" y="0"/>
                  </a:lnTo>
                  <a:lnTo>
                    <a:pt x="33" y="1"/>
                  </a:lnTo>
                  <a:lnTo>
                    <a:pt x="1" y="52"/>
                  </a:lnTo>
                  <a:lnTo>
                    <a:pt x="0" y="52"/>
                  </a:lnTo>
                  <a:lnTo>
                    <a:pt x="0" y="51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29" name="Freeform 721"/>
            <p:cNvSpPr>
              <a:spLocks/>
            </p:cNvSpPr>
            <p:nvPr/>
          </p:nvSpPr>
          <p:spPr bwMode="auto">
            <a:xfrm>
              <a:off x="3763539" y="2582513"/>
              <a:ext cx="49106" cy="75103"/>
            </a:xfrm>
            <a:custGeom>
              <a:avLst/>
              <a:gdLst>
                <a:gd name="T0" fmla="*/ 0 w 34"/>
                <a:gd name="T1" fmla="*/ 0 h 52"/>
                <a:gd name="T2" fmla="*/ 2 w 34"/>
                <a:gd name="T3" fmla="*/ 0 h 52"/>
                <a:gd name="T4" fmla="*/ 34 w 34"/>
                <a:gd name="T5" fmla="*/ 51 h 52"/>
                <a:gd name="T6" fmla="*/ 34 w 34"/>
                <a:gd name="T7" fmla="*/ 52 h 52"/>
                <a:gd name="T8" fmla="*/ 33 w 34"/>
                <a:gd name="T9" fmla="*/ 52 h 52"/>
                <a:gd name="T10" fmla="*/ 0 w 34"/>
                <a:gd name="T11" fmla="*/ 1 h 52"/>
                <a:gd name="T12" fmla="*/ 0 w 34"/>
                <a:gd name="T13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" h="52">
                  <a:moveTo>
                    <a:pt x="0" y="0"/>
                  </a:moveTo>
                  <a:lnTo>
                    <a:pt x="2" y="0"/>
                  </a:lnTo>
                  <a:lnTo>
                    <a:pt x="34" y="51"/>
                  </a:lnTo>
                  <a:lnTo>
                    <a:pt x="34" y="52"/>
                  </a:lnTo>
                  <a:lnTo>
                    <a:pt x="33" y="52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30" name="Line 722"/>
            <p:cNvSpPr>
              <a:spLocks noChangeShapeType="1"/>
            </p:cNvSpPr>
            <p:nvPr/>
          </p:nvSpPr>
          <p:spPr bwMode="auto">
            <a:xfrm>
              <a:off x="3718766" y="2657616"/>
              <a:ext cx="9387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31" name="Freeform 723"/>
            <p:cNvSpPr>
              <a:spLocks/>
            </p:cNvSpPr>
            <p:nvPr/>
          </p:nvSpPr>
          <p:spPr bwMode="auto">
            <a:xfrm>
              <a:off x="4276261" y="2248883"/>
              <a:ext cx="92434" cy="75103"/>
            </a:xfrm>
            <a:custGeom>
              <a:avLst/>
              <a:gdLst>
                <a:gd name="T0" fmla="*/ 32 w 64"/>
                <a:gd name="T1" fmla="*/ 0 h 52"/>
                <a:gd name="T2" fmla="*/ 64 w 64"/>
                <a:gd name="T3" fmla="*/ 52 h 52"/>
                <a:gd name="T4" fmla="*/ 0 w 64"/>
                <a:gd name="T5" fmla="*/ 52 h 52"/>
                <a:gd name="T6" fmla="*/ 32 w 64"/>
                <a:gd name="T7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4" h="52">
                  <a:moveTo>
                    <a:pt x="32" y="0"/>
                  </a:moveTo>
                  <a:lnTo>
                    <a:pt x="64" y="52"/>
                  </a:lnTo>
                  <a:lnTo>
                    <a:pt x="0" y="52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32" name="Freeform 724"/>
            <p:cNvSpPr>
              <a:spLocks/>
            </p:cNvSpPr>
            <p:nvPr/>
          </p:nvSpPr>
          <p:spPr bwMode="auto">
            <a:xfrm>
              <a:off x="4276261" y="2248883"/>
              <a:ext cx="47662" cy="77991"/>
            </a:xfrm>
            <a:custGeom>
              <a:avLst/>
              <a:gdLst>
                <a:gd name="T0" fmla="*/ 32 w 33"/>
                <a:gd name="T1" fmla="*/ 0 h 54"/>
                <a:gd name="T2" fmla="*/ 33 w 33"/>
                <a:gd name="T3" fmla="*/ 0 h 54"/>
                <a:gd name="T4" fmla="*/ 33 w 33"/>
                <a:gd name="T5" fmla="*/ 3 h 54"/>
                <a:gd name="T6" fmla="*/ 1 w 33"/>
                <a:gd name="T7" fmla="*/ 54 h 54"/>
                <a:gd name="T8" fmla="*/ 0 w 33"/>
                <a:gd name="T9" fmla="*/ 54 h 54"/>
                <a:gd name="T10" fmla="*/ 0 w 33"/>
                <a:gd name="T11" fmla="*/ 52 h 54"/>
                <a:gd name="T12" fmla="*/ 32 w 33"/>
                <a:gd name="T13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54">
                  <a:moveTo>
                    <a:pt x="32" y="0"/>
                  </a:moveTo>
                  <a:lnTo>
                    <a:pt x="33" y="0"/>
                  </a:lnTo>
                  <a:lnTo>
                    <a:pt x="33" y="3"/>
                  </a:lnTo>
                  <a:lnTo>
                    <a:pt x="1" y="54"/>
                  </a:lnTo>
                  <a:lnTo>
                    <a:pt x="0" y="54"/>
                  </a:lnTo>
                  <a:lnTo>
                    <a:pt x="0" y="52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33" name="Freeform 725"/>
            <p:cNvSpPr>
              <a:spLocks/>
            </p:cNvSpPr>
            <p:nvPr/>
          </p:nvSpPr>
          <p:spPr bwMode="auto">
            <a:xfrm>
              <a:off x="4322478" y="2248883"/>
              <a:ext cx="47662" cy="77991"/>
            </a:xfrm>
            <a:custGeom>
              <a:avLst/>
              <a:gdLst>
                <a:gd name="T0" fmla="*/ 0 w 33"/>
                <a:gd name="T1" fmla="*/ 0 h 54"/>
                <a:gd name="T2" fmla="*/ 1 w 33"/>
                <a:gd name="T3" fmla="*/ 0 h 54"/>
                <a:gd name="T4" fmla="*/ 33 w 33"/>
                <a:gd name="T5" fmla="*/ 52 h 54"/>
                <a:gd name="T6" fmla="*/ 33 w 33"/>
                <a:gd name="T7" fmla="*/ 54 h 54"/>
                <a:gd name="T8" fmla="*/ 32 w 33"/>
                <a:gd name="T9" fmla="*/ 54 h 54"/>
                <a:gd name="T10" fmla="*/ 0 w 33"/>
                <a:gd name="T11" fmla="*/ 3 h 54"/>
                <a:gd name="T12" fmla="*/ 0 w 33"/>
                <a:gd name="T13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54">
                  <a:moveTo>
                    <a:pt x="0" y="0"/>
                  </a:moveTo>
                  <a:lnTo>
                    <a:pt x="1" y="0"/>
                  </a:lnTo>
                  <a:lnTo>
                    <a:pt x="33" y="52"/>
                  </a:lnTo>
                  <a:lnTo>
                    <a:pt x="33" y="54"/>
                  </a:lnTo>
                  <a:lnTo>
                    <a:pt x="32" y="54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34" name="Line 726"/>
            <p:cNvSpPr>
              <a:spLocks noChangeShapeType="1"/>
            </p:cNvSpPr>
            <p:nvPr/>
          </p:nvSpPr>
          <p:spPr bwMode="auto">
            <a:xfrm>
              <a:off x="4276261" y="2325430"/>
              <a:ext cx="9387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35" name="Line 727"/>
            <p:cNvSpPr>
              <a:spLocks noChangeShapeType="1"/>
            </p:cNvSpPr>
            <p:nvPr/>
          </p:nvSpPr>
          <p:spPr bwMode="auto">
            <a:xfrm>
              <a:off x="3614778" y="2464081"/>
              <a:ext cx="9387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36" name="Line 728"/>
            <p:cNvSpPr>
              <a:spLocks noChangeShapeType="1"/>
            </p:cNvSpPr>
            <p:nvPr/>
          </p:nvSpPr>
          <p:spPr bwMode="auto">
            <a:xfrm>
              <a:off x="3889192" y="1942694"/>
              <a:ext cx="9532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37" name="Line 729"/>
            <p:cNvSpPr>
              <a:spLocks noChangeShapeType="1"/>
            </p:cNvSpPr>
            <p:nvPr/>
          </p:nvSpPr>
          <p:spPr bwMode="auto">
            <a:xfrm>
              <a:off x="4296481" y="2129007"/>
              <a:ext cx="9387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38" name="Freeform 730"/>
            <p:cNvSpPr>
              <a:spLocks/>
            </p:cNvSpPr>
            <p:nvPr/>
          </p:nvSpPr>
          <p:spPr bwMode="auto">
            <a:xfrm>
              <a:off x="4583893" y="2194000"/>
              <a:ext cx="77991" cy="75103"/>
            </a:xfrm>
            <a:custGeom>
              <a:avLst/>
              <a:gdLst>
                <a:gd name="T0" fmla="*/ 28 w 54"/>
                <a:gd name="T1" fmla="*/ 0 h 52"/>
                <a:gd name="T2" fmla="*/ 32 w 54"/>
                <a:gd name="T3" fmla="*/ 1 h 52"/>
                <a:gd name="T4" fmla="*/ 36 w 54"/>
                <a:gd name="T5" fmla="*/ 1 h 52"/>
                <a:gd name="T6" fmla="*/ 38 w 54"/>
                <a:gd name="T7" fmla="*/ 2 h 52"/>
                <a:gd name="T8" fmla="*/ 43 w 54"/>
                <a:gd name="T9" fmla="*/ 4 h 52"/>
                <a:gd name="T10" fmla="*/ 46 w 54"/>
                <a:gd name="T11" fmla="*/ 7 h 52"/>
                <a:gd name="T12" fmla="*/ 46 w 54"/>
                <a:gd name="T13" fmla="*/ 8 h 52"/>
                <a:gd name="T14" fmla="*/ 49 w 54"/>
                <a:gd name="T15" fmla="*/ 12 h 52"/>
                <a:gd name="T16" fmla="*/ 51 w 54"/>
                <a:gd name="T17" fmla="*/ 14 h 52"/>
                <a:gd name="T18" fmla="*/ 52 w 54"/>
                <a:gd name="T19" fmla="*/ 18 h 52"/>
                <a:gd name="T20" fmla="*/ 53 w 54"/>
                <a:gd name="T21" fmla="*/ 22 h 52"/>
                <a:gd name="T22" fmla="*/ 54 w 54"/>
                <a:gd name="T23" fmla="*/ 26 h 52"/>
                <a:gd name="T24" fmla="*/ 53 w 54"/>
                <a:gd name="T25" fmla="*/ 32 h 52"/>
                <a:gd name="T26" fmla="*/ 52 w 54"/>
                <a:gd name="T27" fmla="*/ 34 h 52"/>
                <a:gd name="T28" fmla="*/ 51 w 54"/>
                <a:gd name="T29" fmla="*/ 36 h 52"/>
                <a:gd name="T30" fmla="*/ 48 w 54"/>
                <a:gd name="T31" fmla="*/ 41 h 52"/>
                <a:gd name="T32" fmla="*/ 46 w 54"/>
                <a:gd name="T33" fmla="*/ 44 h 52"/>
                <a:gd name="T34" fmla="*/ 45 w 54"/>
                <a:gd name="T35" fmla="*/ 45 h 52"/>
                <a:gd name="T36" fmla="*/ 40 w 54"/>
                <a:gd name="T37" fmla="*/ 49 h 52"/>
                <a:gd name="T38" fmla="*/ 39 w 54"/>
                <a:gd name="T39" fmla="*/ 50 h 52"/>
                <a:gd name="T40" fmla="*/ 36 w 54"/>
                <a:gd name="T41" fmla="*/ 51 h 52"/>
                <a:gd name="T42" fmla="*/ 30 w 54"/>
                <a:gd name="T43" fmla="*/ 52 h 52"/>
                <a:gd name="T44" fmla="*/ 27 w 54"/>
                <a:gd name="T45" fmla="*/ 52 h 52"/>
                <a:gd name="T46" fmla="*/ 21 w 54"/>
                <a:gd name="T47" fmla="*/ 51 h 52"/>
                <a:gd name="T48" fmla="*/ 19 w 54"/>
                <a:gd name="T49" fmla="*/ 51 h 52"/>
                <a:gd name="T50" fmla="*/ 15 w 54"/>
                <a:gd name="T51" fmla="*/ 50 h 52"/>
                <a:gd name="T52" fmla="*/ 12 w 54"/>
                <a:gd name="T53" fmla="*/ 48 h 52"/>
                <a:gd name="T54" fmla="*/ 8 w 54"/>
                <a:gd name="T55" fmla="*/ 44 h 52"/>
                <a:gd name="T56" fmla="*/ 7 w 54"/>
                <a:gd name="T57" fmla="*/ 43 h 52"/>
                <a:gd name="T58" fmla="*/ 5 w 54"/>
                <a:gd name="T59" fmla="*/ 38 h 52"/>
                <a:gd name="T60" fmla="*/ 4 w 54"/>
                <a:gd name="T61" fmla="*/ 37 h 52"/>
                <a:gd name="T62" fmla="*/ 3 w 54"/>
                <a:gd name="T63" fmla="*/ 34 h 52"/>
                <a:gd name="T64" fmla="*/ 1 w 54"/>
                <a:gd name="T65" fmla="*/ 29 h 52"/>
                <a:gd name="T66" fmla="*/ 0 w 54"/>
                <a:gd name="T67" fmla="*/ 26 h 52"/>
                <a:gd name="T68" fmla="*/ 1 w 54"/>
                <a:gd name="T69" fmla="*/ 20 h 52"/>
                <a:gd name="T70" fmla="*/ 3 w 54"/>
                <a:gd name="T71" fmla="*/ 18 h 52"/>
                <a:gd name="T72" fmla="*/ 4 w 54"/>
                <a:gd name="T73" fmla="*/ 14 h 52"/>
                <a:gd name="T74" fmla="*/ 6 w 54"/>
                <a:gd name="T75" fmla="*/ 10 h 52"/>
                <a:gd name="T76" fmla="*/ 8 w 54"/>
                <a:gd name="T77" fmla="*/ 7 h 52"/>
                <a:gd name="T78" fmla="*/ 9 w 54"/>
                <a:gd name="T79" fmla="*/ 7 h 52"/>
                <a:gd name="T80" fmla="*/ 14 w 54"/>
                <a:gd name="T81" fmla="*/ 3 h 52"/>
                <a:gd name="T82" fmla="*/ 15 w 54"/>
                <a:gd name="T83" fmla="*/ 2 h 52"/>
                <a:gd name="T84" fmla="*/ 19 w 54"/>
                <a:gd name="T85" fmla="*/ 1 h 52"/>
                <a:gd name="T86" fmla="*/ 23 w 54"/>
                <a:gd name="T87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54" h="52">
                  <a:moveTo>
                    <a:pt x="25" y="0"/>
                  </a:moveTo>
                  <a:lnTo>
                    <a:pt x="28" y="0"/>
                  </a:lnTo>
                  <a:lnTo>
                    <a:pt x="30" y="0"/>
                  </a:lnTo>
                  <a:lnTo>
                    <a:pt x="32" y="1"/>
                  </a:lnTo>
                  <a:lnTo>
                    <a:pt x="35" y="1"/>
                  </a:lnTo>
                  <a:lnTo>
                    <a:pt x="36" y="1"/>
                  </a:lnTo>
                  <a:lnTo>
                    <a:pt x="37" y="1"/>
                  </a:lnTo>
                  <a:lnTo>
                    <a:pt x="38" y="2"/>
                  </a:lnTo>
                  <a:lnTo>
                    <a:pt x="40" y="3"/>
                  </a:lnTo>
                  <a:lnTo>
                    <a:pt x="43" y="4"/>
                  </a:lnTo>
                  <a:lnTo>
                    <a:pt x="45" y="7"/>
                  </a:lnTo>
                  <a:lnTo>
                    <a:pt x="46" y="7"/>
                  </a:lnTo>
                  <a:lnTo>
                    <a:pt x="46" y="7"/>
                  </a:lnTo>
                  <a:lnTo>
                    <a:pt x="46" y="8"/>
                  </a:lnTo>
                  <a:lnTo>
                    <a:pt x="48" y="10"/>
                  </a:lnTo>
                  <a:lnTo>
                    <a:pt x="49" y="12"/>
                  </a:lnTo>
                  <a:lnTo>
                    <a:pt x="51" y="13"/>
                  </a:lnTo>
                  <a:lnTo>
                    <a:pt x="51" y="14"/>
                  </a:lnTo>
                  <a:lnTo>
                    <a:pt x="51" y="16"/>
                  </a:lnTo>
                  <a:lnTo>
                    <a:pt x="52" y="18"/>
                  </a:lnTo>
                  <a:lnTo>
                    <a:pt x="53" y="21"/>
                  </a:lnTo>
                  <a:lnTo>
                    <a:pt x="53" y="22"/>
                  </a:lnTo>
                  <a:lnTo>
                    <a:pt x="54" y="25"/>
                  </a:lnTo>
                  <a:lnTo>
                    <a:pt x="54" y="26"/>
                  </a:lnTo>
                  <a:lnTo>
                    <a:pt x="53" y="28"/>
                  </a:lnTo>
                  <a:lnTo>
                    <a:pt x="53" y="32"/>
                  </a:lnTo>
                  <a:lnTo>
                    <a:pt x="52" y="34"/>
                  </a:lnTo>
                  <a:lnTo>
                    <a:pt x="52" y="34"/>
                  </a:lnTo>
                  <a:lnTo>
                    <a:pt x="52" y="35"/>
                  </a:lnTo>
                  <a:lnTo>
                    <a:pt x="51" y="36"/>
                  </a:lnTo>
                  <a:lnTo>
                    <a:pt x="49" y="38"/>
                  </a:lnTo>
                  <a:lnTo>
                    <a:pt x="48" y="41"/>
                  </a:lnTo>
                  <a:lnTo>
                    <a:pt x="46" y="43"/>
                  </a:lnTo>
                  <a:lnTo>
                    <a:pt x="46" y="44"/>
                  </a:lnTo>
                  <a:lnTo>
                    <a:pt x="46" y="44"/>
                  </a:lnTo>
                  <a:lnTo>
                    <a:pt x="45" y="45"/>
                  </a:lnTo>
                  <a:lnTo>
                    <a:pt x="43" y="48"/>
                  </a:lnTo>
                  <a:lnTo>
                    <a:pt x="40" y="49"/>
                  </a:lnTo>
                  <a:lnTo>
                    <a:pt x="39" y="50"/>
                  </a:lnTo>
                  <a:lnTo>
                    <a:pt x="39" y="50"/>
                  </a:lnTo>
                  <a:lnTo>
                    <a:pt x="38" y="50"/>
                  </a:lnTo>
                  <a:lnTo>
                    <a:pt x="36" y="51"/>
                  </a:lnTo>
                  <a:lnTo>
                    <a:pt x="32" y="52"/>
                  </a:lnTo>
                  <a:lnTo>
                    <a:pt x="30" y="52"/>
                  </a:lnTo>
                  <a:lnTo>
                    <a:pt x="29" y="52"/>
                  </a:lnTo>
                  <a:lnTo>
                    <a:pt x="27" y="52"/>
                  </a:lnTo>
                  <a:lnTo>
                    <a:pt x="24" y="52"/>
                  </a:lnTo>
                  <a:lnTo>
                    <a:pt x="21" y="51"/>
                  </a:lnTo>
                  <a:lnTo>
                    <a:pt x="19" y="51"/>
                  </a:lnTo>
                  <a:lnTo>
                    <a:pt x="19" y="51"/>
                  </a:lnTo>
                  <a:lnTo>
                    <a:pt x="17" y="51"/>
                  </a:lnTo>
                  <a:lnTo>
                    <a:pt x="15" y="50"/>
                  </a:lnTo>
                  <a:lnTo>
                    <a:pt x="14" y="49"/>
                  </a:lnTo>
                  <a:lnTo>
                    <a:pt x="12" y="48"/>
                  </a:lnTo>
                  <a:lnTo>
                    <a:pt x="9" y="45"/>
                  </a:lnTo>
                  <a:lnTo>
                    <a:pt x="8" y="44"/>
                  </a:lnTo>
                  <a:lnTo>
                    <a:pt x="8" y="44"/>
                  </a:lnTo>
                  <a:lnTo>
                    <a:pt x="7" y="43"/>
                  </a:lnTo>
                  <a:lnTo>
                    <a:pt x="6" y="41"/>
                  </a:lnTo>
                  <a:lnTo>
                    <a:pt x="5" y="38"/>
                  </a:lnTo>
                  <a:lnTo>
                    <a:pt x="4" y="38"/>
                  </a:lnTo>
                  <a:lnTo>
                    <a:pt x="4" y="37"/>
                  </a:lnTo>
                  <a:lnTo>
                    <a:pt x="4" y="36"/>
                  </a:lnTo>
                  <a:lnTo>
                    <a:pt x="3" y="34"/>
                  </a:lnTo>
                  <a:lnTo>
                    <a:pt x="1" y="32"/>
                  </a:lnTo>
                  <a:lnTo>
                    <a:pt x="1" y="29"/>
                  </a:lnTo>
                  <a:lnTo>
                    <a:pt x="0" y="27"/>
                  </a:lnTo>
                  <a:lnTo>
                    <a:pt x="0" y="26"/>
                  </a:lnTo>
                  <a:lnTo>
                    <a:pt x="1" y="24"/>
                  </a:lnTo>
                  <a:lnTo>
                    <a:pt x="1" y="20"/>
                  </a:lnTo>
                  <a:lnTo>
                    <a:pt x="3" y="18"/>
                  </a:lnTo>
                  <a:lnTo>
                    <a:pt x="3" y="18"/>
                  </a:lnTo>
                  <a:lnTo>
                    <a:pt x="3" y="17"/>
                  </a:lnTo>
                  <a:lnTo>
                    <a:pt x="4" y="14"/>
                  </a:lnTo>
                  <a:lnTo>
                    <a:pt x="5" y="13"/>
                  </a:lnTo>
                  <a:lnTo>
                    <a:pt x="6" y="10"/>
                  </a:lnTo>
                  <a:lnTo>
                    <a:pt x="7" y="8"/>
                  </a:lnTo>
                  <a:lnTo>
                    <a:pt x="8" y="7"/>
                  </a:lnTo>
                  <a:lnTo>
                    <a:pt x="8" y="7"/>
                  </a:lnTo>
                  <a:lnTo>
                    <a:pt x="9" y="7"/>
                  </a:lnTo>
                  <a:lnTo>
                    <a:pt x="12" y="4"/>
                  </a:lnTo>
                  <a:lnTo>
                    <a:pt x="14" y="3"/>
                  </a:lnTo>
                  <a:lnTo>
                    <a:pt x="15" y="2"/>
                  </a:lnTo>
                  <a:lnTo>
                    <a:pt x="15" y="2"/>
                  </a:lnTo>
                  <a:lnTo>
                    <a:pt x="16" y="2"/>
                  </a:lnTo>
                  <a:lnTo>
                    <a:pt x="19" y="1"/>
                  </a:lnTo>
                  <a:lnTo>
                    <a:pt x="21" y="1"/>
                  </a:lnTo>
                  <a:lnTo>
                    <a:pt x="23" y="0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39" name="Line 731"/>
            <p:cNvSpPr>
              <a:spLocks noChangeShapeType="1"/>
            </p:cNvSpPr>
            <p:nvPr/>
          </p:nvSpPr>
          <p:spPr bwMode="auto">
            <a:xfrm>
              <a:off x="4660441" y="2231552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40" name="Line 732"/>
            <p:cNvSpPr>
              <a:spLocks noChangeShapeType="1"/>
            </p:cNvSpPr>
            <p:nvPr/>
          </p:nvSpPr>
          <p:spPr bwMode="auto">
            <a:xfrm>
              <a:off x="4660441" y="2231552"/>
              <a:ext cx="0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41" name="Line 733"/>
            <p:cNvSpPr>
              <a:spLocks noChangeShapeType="1"/>
            </p:cNvSpPr>
            <p:nvPr/>
          </p:nvSpPr>
          <p:spPr bwMode="auto">
            <a:xfrm flipH="1">
              <a:off x="4658996" y="2234440"/>
              <a:ext cx="1445" cy="5777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42" name="Line 734"/>
            <p:cNvSpPr>
              <a:spLocks noChangeShapeType="1"/>
            </p:cNvSpPr>
            <p:nvPr/>
          </p:nvSpPr>
          <p:spPr bwMode="auto">
            <a:xfrm>
              <a:off x="4658996" y="2240217"/>
              <a:ext cx="0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43" name="Line 735"/>
            <p:cNvSpPr>
              <a:spLocks noChangeShapeType="1"/>
            </p:cNvSpPr>
            <p:nvPr/>
          </p:nvSpPr>
          <p:spPr bwMode="auto">
            <a:xfrm>
              <a:off x="4658996" y="2243106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44" name="Line 736"/>
            <p:cNvSpPr>
              <a:spLocks noChangeShapeType="1"/>
            </p:cNvSpPr>
            <p:nvPr/>
          </p:nvSpPr>
          <p:spPr bwMode="auto">
            <a:xfrm flipH="1">
              <a:off x="4657552" y="2243106"/>
              <a:ext cx="1445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45" name="Line 737"/>
            <p:cNvSpPr>
              <a:spLocks noChangeShapeType="1"/>
            </p:cNvSpPr>
            <p:nvPr/>
          </p:nvSpPr>
          <p:spPr bwMode="auto">
            <a:xfrm>
              <a:off x="4657552" y="2244550"/>
              <a:ext cx="0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46" name="Line 738"/>
            <p:cNvSpPr>
              <a:spLocks noChangeShapeType="1"/>
            </p:cNvSpPr>
            <p:nvPr/>
          </p:nvSpPr>
          <p:spPr bwMode="auto">
            <a:xfrm flipH="1">
              <a:off x="4654664" y="2245995"/>
              <a:ext cx="2889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47" name="Line 739"/>
            <p:cNvSpPr>
              <a:spLocks noChangeShapeType="1"/>
            </p:cNvSpPr>
            <p:nvPr/>
          </p:nvSpPr>
          <p:spPr bwMode="auto">
            <a:xfrm flipH="1">
              <a:off x="4651775" y="2248883"/>
              <a:ext cx="2889" cy="433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48" name="Line 740"/>
            <p:cNvSpPr>
              <a:spLocks noChangeShapeType="1"/>
            </p:cNvSpPr>
            <p:nvPr/>
          </p:nvSpPr>
          <p:spPr bwMode="auto">
            <a:xfrm flipH="1">
              <a:off x="4650330" y="2253216"/>
              <a:ext cx="1445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49" name="Line 741"/>
            <p:cNvSpPr>
              <a:spLocks noChangeShapeType="1"/>
            </p:cNvSpPr>
            <p:nvPr/>
          </p:nvSpPr>
          <p:spPr bwMode="auto">
            <a:xfrm flipH="1">
              <a:off x="4648886" y="2256104"/>
              <a:ext cx="1445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50" name="Line 742"/>
            <p:cNvSpPr>
              <a:spLocks noChangeShapeType="1"/>
            </p:cNvSpPr>
            <p:nvPr/>
          </p:nvSpPr>
          <p:spPr bwMode="auto">
            <a:xfrm>
              <a:off x="4648886" y="2257549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51" name="Line 743"/>
            <p:cNvSpPr>
              <a:spLocks noChangeShapeType="1"/>
            </p:cNvSpPr>
            <p:nvPr/>
          </p:nvSpPr>
          <p:spPr bwMode="auto">
            <a:xfrm flipH="1">
              <a:off x="4647442" y="2257549"/>
              <a:ext cx="1445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52" name="Line 744"/>
            <p:cNvSpPr>
              <a:spLocks noChangeShapeType="1"/>
            </p:cNvSpPr>
            <p:nvPr/>
          </p:nvSpPr>
          <p:spPr bwMode="auto">
            <a:xfrm flipH="1">
              <a:off x="4643109" y="2258993"/>
              <a:ext cx="4333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53" name="Line 745"/>
            <p:cNvSpPr>
              <a:spLocks noChangeShapeType="1"/>
            </p:cNvSpPr>
            <p:nvPr/>
          </p:nvSpPr>
          <p:spPr bwMode="auto">
            <a:xfrm flipH="1">
              <a:off x="4640221" y="2260437"/>
              <a:ext cx="2889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54" name="Line 746"/>
            <p:cNvSpPr>
              <a:spLocks noChangeShapeType="1"/>
            </p:cNvSpPr>
            <p:nvPr/>
          </p:nvSpPr>
          <p:spPr bwMode="auto">
            <a:xfrm>
              <a:off x="4640221" y="2263326"/>
              <a:ext cx="0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55" name="Line 747"/>
            <p:cNvSpPr>
              <a:spLocks noChangeShapeType="1"/>
            </p:cNvSpPr>
            <p:nvPr/>
          </p:nvSpPr>
          <p:spPr bwMode="auto">
            <a:xfrm flipH="1">
              <a:off x="4638776" y="2264770"/>
              <a:ext cx="144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56" name="Line 748"/>
            <p:cNvSpPr>
              <a:spLocks noChangeShapeType="1"/>
            </p:cNvSpPr>
            <p:nvPr/>
          </p:nvSpPr>
          <p:spPr bwMode="auto">
            <a:xfrm flipH="1">
              <a:off x="4635887" y="2264770"/>
              <a:ext cx="2889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57" name="Line 749"/>
            <p:cNvSpPr>
              <a:spLocks noChangeShapeType="1"/>
            </p:cNvSpPr>
            <p:nvPr/>
          </p:nvSpPr>
          <p:spPr bwMode="auto">
            <a:xfrm flipH="1">
              <a:off x="4630110" y="2266215"/>
              <a:ext cx="5777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58" name="Line 750"/>
            <p:cNvSpPr>
              <a:spLocks noChangeShapeType="1"/>
            </p:cNvSpPr>
            <p:nvPr/>
          </p:nvSpPr>
          <p:spPr bwMode="auto">
            <a:xfrm flipH="1">
              <a:off x="4627222" y="2267658"/>
              <a:ext cx="288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59" name="Line 751"/>
            <p:cNvSpPr>
              <a:spLocks noChangeShapeType="1"/>
            </p:cNvSpPr>
            <p:nvPr/>
          </p:nvSpPr>
          <p:spPr bwMode="auto">
            <a:xfrm flipH="1">
              <a:off x="4625778" y="2267658"/>
              <a:ext cx="1445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60" name="Line 752"/>
            <p:cNvSpPr>
              <a:spLocks noChangeShapeType="1"/>
            </p:cNvSpPr>
            <p:nvPr/>
          </p:nvSpPr>
          <p:spPr bwMode="auto">
            <a:xfrm flipH="1">
              <a:off x="4622889" y="2269103"/>
              <a:ext cx="288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61" name="Line 753"/>
            <p:cNvSpPr>
              <a:spLocks noChangeShapeType="1"/>
            </p:cNvSpPr>
            <p:nvPr/>
          </p:nvSpPr>
          <p:spPr bwMode="auto">
            <a:xfrm flipH="1" flipV="1">
              <a:off x="4618556" y="2267658"/>
              <a:ext cx="4333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62" name="Line 754"/>
            <p:cNvSpPr>
              <a:spLocks noChangeShapeType="1"/>
            </p:cNvSpPr>
            <p:nvPr/>
          </p:nvSpPr>
          <p:spPr bwMode="auto">
            <a:xfrm flipH="1">
              <a:off x="4614224" y="2267658"/>
              <a:ext cx="433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63" name="Line 755"/>
            <p:cNvSpPr>
              <a:spLocks noChangeShapeType="1"/>
            </p:cNvSpPr>
            <p:nvPr/>
          </p:nvSpPr>
          <p:spPr bwMode="auto">
            <a:xfrm flipH="1" flipV="1">
              <a:off x="4612779" y="2266215"/>
              <a:ext cx="1445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64" name="Line 756"/>
            <p:cNvSpPr>
              <a:spLocks noChangeShapeType="1"/>
            </p:cNvSpPr>
            <p:nvPr/>
          </p:nvSpPr>
          <p:spPr bwMode="auto">
            <a:xfrm flipH="1">
              <a:off x="4611335" y="2266215"/>
              <a:ext cx="144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65" name="Line 757"/>
            <p:cNvSpPr>
              <a:spLocks noChangeShapeType="1"/>
            </p:cNvSpPr>
            <p:nvPr/>
          </p:nvSpPr>
          <p:spPr bwMode="auto">
            <a:xfrm flipH="1">
              <a:off x="4608446" y="2266215"/>
              <a:ext cx="288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66" name="Line 758"/>
            <p:cNvSpPr>
              <a:spLocks noChangeShapeType="1"/>
            </p:cNvSpPr>
            <p:nvPr/>
          </p:nvSpPr>
          <p:spPr bwMode="auto">
            <a:xfrm flipH="1" flipV="1">
              <a:off x="4607002" y="2264770"/>
              <a:ext cx="1445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67" name="Line 759"/>
            <p:cNvSpPr>
              <a:spLocks noChangeShapeType="1"/>
            </p:cNvSpPr>
            <p:nvPr/>
          </p:nvSpPr>
          <p:spPr bwMode="auto">
            <a:xfrm flipH="1" flipV="1">
              <a:off x="4604113" y="2263326"/>
              <a:ext cx="2889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68" name="Line 760"/>
            <p:cNvSpPr>
              <a:spLocks noChangeShapeType="1"/>
            </p:cNvSpPr>
            <p:nvPr/>
          </p:nvSpPr>
          <p:spPr bwMode="auto">
            <a:xfrm flipH="1" flipV="1">
              <a:off x="4601225" y="2260437"/>
              <a:ext cx="2889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69" name="Line 761"/>
            <p:cNvSpPr>
              <a:spLocks noChangeShapeType="1"/>
            </p:cNvSpPr>
            <p:nvPr/>
          </p:nvSpPr>
          <p:spPr bwMode="auto">
            <a:xfrm flipH="1" flipV="1">
              <a:off x="4596892" y="2258993"/>
              <a:ext cx="4333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70" name="Line 762"/>
            <p:cNvSpPr>
              <a:spLocks noChangeShapeType="1"/>
            </p:cNvSpPr>
            <p:nvPr/>
          </p:nvSpPr>
          <p:spPr bwMode="auto">
            <a:xfrm flipV="1">
              <a:off x="4596892" y="2257549"/>
              <a:ext cx="0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71" name="Line 763"/>
            <p:cNvSpPr>
              <a:spLocks noChangeShapeType="1"/>
            </p:cNvSpPr>
            <p:nvPr/>
          </p:nvSpPr>
          <p:spPr bwMode="auto">
            <a:xfrm flipH="1">
              <a:off x="4595447" y="2257549"/>
              <a:ext cx="144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72" name="Line 764"/>
            <p:cNvSpPr>
              <a:spLocks noChangeShapeType="1"/>
            </p:cNvSpPr>
            <p:nvPr/>
          </p:nvSpPr>
          <p:spPr bwMode="auto">
            <a:xfrm flipV="1">
              <a:off x="4595447" y="2256104"/>
              <a:ext cx="0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73" name="Line 765"/>
            <p:cNvSpPr>
              <a:spLocks noChangeShapeType="1"/>
            </p:cNvSpPr>
            <p:nvPr/>
          </p:nvSpPr>
          <p:spPr bwMode="auto">
            <a:xfrm flipH="1" flipV="1">
              <a:off x="4594004" y="2253216"/>
              <a:ext cx="1445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74" name="Line 766"/>
            <p:cNvSpPr>
              <a:spLocks noChangeShapeType="1"/>
            </p:cNvSpPr>
            <p:nvPr/>
          </p:nvSpPr>
          <p:spPr bwMode="auto">
            <a:xfrm flipH="1" flipV="1">
              <a:off x="4591115" y="2248883"/>
              <a:ext cx="2889" cy="433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75" name="Line 767"/>
            <p:cNvSpPr>
              <a:spLocks noChangeShapeType="1"/>
            </p:cNvSpPr>
            <p:nvPr/>
          </p:nvSpPr>
          <p:spPr bwMode="auto">
            <a:xfrm>
              <a:off x="4591115" y="2248883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76" name="Line 768"/>
            <p:cNvSpPr>
              <a:spLocks noChangeShapeType="1"/>
            </p:cNvSpPr>
            <p:nvPr/>
          </p:nvSpPr>
          <p:spPr bwMode="auto">
            <a:xfrm flipV="1">
              <a:off x="4591115" y="2247438"/>
              <a:ext cx="0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77" name="Line 769"/>
            <p:cNvSpPr>
              <a:spLocks noChangeShapeType="1"/>
            </p:cNvSpPr>
            <p:nvPr/>
          </p:nvSpPr>
          <p:spPr bwMode="auto">
            <a:xfrm flipH="1" flipV="1">
              <a:off x="4589670" y="2245995"/>
              <a:ext cx="1445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78" name="Line 770"/>
            <p:cNvSpPr>
              <a:spLocks noChangeShapeType="1"/>
            </p:cNvSpPr>
            <p:nvPr/>
          </p:nvSpPr>
          <p:spPr bwMode="auto">
            <a:xfrm flipH="1" flipV="1">
              <a:off x="4588226" y="2243106"/>
              <a:ext cx="1445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79" name="Line 771"/>
            <p:cNvSpPr>
              <a:spLocks noChangeShapeType="1"/>
            </p:cNvSpPr>
            <p:nvPr/>
          </p:nvSpPr>
          <p:spPr bwMode="auto">
            <a:xfrm flipH="1" flipV="1">
              <a:off x="4585338" y="2240217"/>
              <a:ext cx="2889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80" name="Line 772"/>
            <p:cNvSpPr>
              <a:spLocks noChangeShapeType="1"/>
            </p:cNvSpPr>
            <p:nvPr/>
          </p:nvSpPr>
          <p:spPr bwMode="auto">
            <a:xfrm flipV="1">
              <a:off x="4585338" y="2235884"/>
              <a:ext cx="0" cy="433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81" name="Line 773"/>
            <p:cNvSpPr>
              <a:spLocks noChangeShapeType="1"/>
            </p:cNvSpPr>
            <p:nvPr/>
          </p:nvSpPr>
          <p:spPr bwMode="auto">
            <a:xfrm flipV="1">
              <a:off x="4585338" y="2232996"/>
              <a:ext cx="0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82" name="Line 774"/>
            <p:cNvSpPr>
              <a:spLocks noChangeShapeType="1"/>
            </p:cNvSpPr>
            <p:nvPr/>
          </p:nvSpPr>
          <p:spPr bwMode="auto">
            <a:xfrm flipV="1">
              <a:off x="4585338" y="2231552"/>
              <a:ext cx="0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83" name="Line 775"/>
            <p:cNvSpPr>
              <a:spLocks noChangeShapeType="1"/>
            </p:cNvSpPr>
            <p:nvPr/>
          </p:nvSpPr>
          <p:spPr bwMode="auto">
            <a:xfrm flipV="1">
              <a:off x="4585338" y="2228663"/>
              <a:ext cx="0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84" name="Line 776"/>
            <p:cNvSpPr>
              <a:spLocks noChangeShapeType="1"/>
            </p:cNvSpPr>
            <p:nvPr/>
          </p:nvSpPr>
          <p:spPr bwMode="auto">
            <a:xfrm flipV="1">
              <a:off x="4585338" y="2222886"/>
              <a:ext cx="2889" cy="5777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85" name="Line 777"/>
            <p:cNvSpPr>
              <a:spLocks noChangeShapeType="1"/>
            </p:cNvSpPr>
            <p:nvPr/>
          </p:nvSpPr>
          <p:spPr bwMode="auto">
            <a:xfrm flipV="1">
              <a:off x="4588226" y="2219997"/>
              <a:ext cx="0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86" name="Line 778"/>
            <p:cNvSpPr>
              <a:spLocks noChangeShapeType="1"/>
            </p:cNvSpPr>
            <p:nvPr/>
          </p:nvSpPr>
          <p:spPr bwMode="auto">
            <a:xfrm>
              <a:off x="4588226" y="2219997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87" name="Line 779"/>
            <p:cNvSpPr>
              <a:spLocks noChangeShapeType="1"/>
            </p:cNvSpPr>
            <p:nvPr/>
          </p:nvSpPr>
          <p:spPr bwMode="auto">
            <a:xfrm flipV="1">
              <a:off x="4588226" y="2218553"/>
              <a:ext cx="1445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88" name="Line 780"/>
            <p:cNvSpPr>
              <a:spLocks noChangeShapeType="1"/>
            </p:cNvSpPr>
            <p:nvPr/>
          </p:nvSpPr>
          <p:spPr bwMode="auto">
            <a:xfrm flipV="1">
              <a:off x="4589670" y="2214220"/>
              <a:ext cx="1445" cy="433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89" name="Line 781"/>
            <p:cNvSpPr>
              <a:spLocks noChangeShapeType="1"/>
            </p:cNvSpPr>
            <p:nvPr/>
          </p:nvSpPr>
          <p:spPr bwMode="auto">
            <a:xfrm flipV="1">
              <a:off x="4591115" y="2211332"/>
              <a:ext cx="0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90" name="Line 782"/>
            <p:cNvSpPr>
              <a:spLocks noChangeShapeType="1"/>
            </p:cNvSpPr>
            <p:nvPr/>
          </p:nvSpPr>
          <p:spPr bwMode="auto">
            <a:xfrm flipV="1">
              <a:off x="4591115" y="2208443"/>
              <a:ext cx="2889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91" name="Line 783"/>
            <p:cNvSpPr>
              <a:spLocks noChangeShapeType="1"/>
            </p:cNvSpPr>
            <p:nvPr/>
          </p:nvSpPr>
          <p:spPr bwMode="auto">
            <a:xfrm flipV="1">
              <a:off x="4594004" y="2206998"/>
              <a:ext cx="1445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92" name="Line 784"/>
            <p:cNvSpPr>
              <a:spLocks noChangeShapeType="1"/>
            </p:cNvSpPr>
            <p:nvPr/>
          </p:nvSpPr>
          <p:spPr bwMode="auto">
            <a:xfrm flipV="1">
              <a:off x="4595447" y="2205555"/>
              <a:ext cx="0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93" name="Line 785"/>
            <p:cNvSpPr>
              <a:spLocks noChangeShapeType="1"/>
            </p:cNvSpPr>
            <p:nvPr/>
          </p:nvSpPr>
          <p:spPr bwMode="auto">
            <a:xfrm>
              <a:off x="4595447" y="2205555"/>
              <a:ext cx="144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94" name="Line 786"/>
            <p:cNvSpPr>
              <a:spLocks noChangeShapeType="1"/>
            </p:cNvSpPr>
            <p:nvPr/>
          </p:nvSpPr>
          <p:spPr bwMode="auto">
            <a:xfrm flipV="1">
              <a:off x="4596892" y="2204110"/>
              <a:ext cx="0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95" name="Line 787"/>
            <p:cNvSpPr>
              <a:spLocks noChangeShapeType="1"/>
            </p:cNvSpPr>
            <p:nvPr/>
          </p:nvSpPr>
          <p:spPr bwMode="auto">
            <a:xfrm flipV="1">
              <a:off x="4596892" y="2201221"/>
              <a:ext cx="4333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96" name="Line 788"/>
            <p:cNvSpPr>
              <a:spLocks noChangeShapeType="1"/>
            </p:cNvSpPr>
            <p:nvPr/>
          </p:nvSpPr>
          <p:spPr bwMode="auto">
            <a:xfrm flipV="1">
              <a:off x="4601225" y="2199777"/>
              <a:ext cx="2889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97" name="Line 789"/>
            <p:cNvSpPr>
              <a:spLocks noChangeShapeType="1"/>
            </p:cNvSpPr>
            <p:nvPr/>
          </p:nvSpPr>
          <p:spPr bwMode="auto">
            <a:xfrm>
              <a:off x="4604113" y="2199777"/>
              <a:ext cx="144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98" name="Line 790"/>
            <p:cNvSpPr>
              <a:spLocks noChangeShapeType="1"/>
            </p:cNvSpPr>
            <p:nvPr/>
          </p:nvSpPr>
          <p:spPr bwMode="auto">
            <a:xfrm flipV="1">
              <a:off x="4605558" y="2198333"/>
              <a:ext cx="0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99" name="Line 791"/>
            <p:cNvSpPr>
              <a:spLocks noChangeShapeType="1"/>
            </p:cNvSpPr>
            <p:nvPr/>
          </p:nvSpPr>
          <p:spPr bwMode="auto">
            <a:xfrm>
              <a:off x="4605558" y="2198333"/>
              <a:ext cx="144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00" name="Line 792"/>
            <p:cNvSpPr>
              <a:spLocks noChangeShapeType="1"/>
            </p:cNvSpPr>
            <p:nvPr/>
          </p:nvSpPr>
          <p:spPr bwMode="auto">
            <a:xfrm flipV="1">
              <a:off x="4607002" y="2196889"/>
              <a:ext cx="4333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01" name="Line 793"/>
            <p:cNvSpPr>
              <a:spLocks noChangeShapeType="1"/>
            </p:cNvSpPr>
            <p:nvPr/>
          </p:nvSpPr>
          <p:spPr bwMode="auto">
            <a:xfrm flipV="1">
              <a:off x="4611335" y="2195444"/>
              <a:ext cx="4333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02" name="Line 794"/>
            <p:cNvSpPr>
              <a:spLocks noChangeShapeType="1"/>
            </p:cNvSpPr>
            <p:nvPr/>
          </p:nvSpPr>
          <p:spPr bwMode="auto">
            <a:xfrm>
              <a:off x="4615667" y="2195444"/>
              <a:ext cx="288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03" name="Line 795"/>
            <p:cNvSpPr>
              <a:spLocks noChangeShapeType="1"/>
            </p:cNvSpPr>
            <p:nvPr/>
          </p:nvSpPr>
          <p:spPr bwMode="auto">
            <a:xfrm>
              <a:off x="4618556" y="2195444"/>
              <a:ext cx="144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04" name="Line 796"/>
            <p:cNvSpPr>
              <a:spLocks noChangeShapeType="1"/>
            </p:cNvSpPr>
            <p:nvPr/>
          </p:nvSpPr>
          <p:spPr bwMode="auto">
            <a:xfrm>
              <a:off x="4620001" y="2195444"/>
              <a:ext cx="433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05" name="Line 797"/>
            <p:cNvSpPr>
              <a:spLocks noChangeShapeType="1"/>
            </p:cNvSpPr>
            <p:nvPr/>
          </p:nvSpPr>
          <p:spPr bwMode="auto">
            <a:xfrm>
              <a:off x="4624333" y="2195444"/>
              <a:ext cx="288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06" name="Line 798"/>
            <p:cNvSpPr>
              <a:spLocks noChangeShapeType="1"/>
            </p:cNvSpPr>
            <p:nvPr/>
          </p:nvSpPr>
          <p:spPr bwMode="auto">
            <a:xfrm>
              <a:off x="4627222" y="2195444"/>
              <a:ext cx="288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07" name="Line 799"/>
            <p:cNvSpPr>
              <a:spLocks noChangeShapeType="1"/>
            </p:cNvSpPr>
            <p:nvPr/>
          </p:nvSpPr>
          <p:spPr bwMode="auto">
            <a:xfrm>
              <a:off x="4630110" y="2195444"/>
              <a:ext cx="4333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08" name="Line 800"/>
            <p:cNvSpPr>
              <a:spLocks noChangeShapeType="1"/>
            </p:cNvSpPr>
            <p:nvPr/>
          </p:nvSpPr>
          <p:spPr bwMode="auto">
            <a:xfrm>
              <a:off x="4634444" y="2196889"/>
              <a:ext cx="144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09" name="Line 801"/>
            <p:cNvSpPr>
              <a:spLocks noChangeShapeType="1"/>
            </p:cNvSpPr>
            <p:nvPr/>
          </p:nvSpPr>
          <p:spPr bwMode="auto">
            <a:xfrm>
              <a:off x="4635887" y="2196889"/>
              <a:ext cx="144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10" name="Line 802"/>
            <p:cNvSpPr>
              <a:spLocks noChangeShapeType="1"/>
            </p:cNvSpPr>
            <p:nvPr/>
          </p:nvSpPr>
          <p:spPr bwMode="auto">
            <a:xfrm>
              <a:off x="4637332" y="2196889"/>
              <a:ext cx="1445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11" name="Line 803"/>
            <p:cNvSpPr>
              <a:spLocks noChangeShapeType="1"/>
            </p:cNvSpPr>
            <p:nvPr/>
          </p:nvSpPr>
          <p:spPr bwMode="auto">
            <a:xfrm>
              <a:off x="4638776" y="2198333"/>
              <a:ext cx="1445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12" name="Line 804"/>
            <p:cNvSpPr>
              <a:spLocks noChangeShapeType="1"/>
            </p:cNvSpPr>
            <p:nvPr/>
          </p:nvSpPr>
          <p:spPr bwMode="auto">
            <a:xfrm>
              <a:off x="4640221" y="2199777"/>
              <a:ext cx="2889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13" name="Line 805"/>
            <p:cNvSpPr>
              <a:spLocks noChangeShapeType="1"/>
            </p:cNvSpPr>
            <p:nvPr/>
          </p:nvSpPr>
          <p:spPr bwMode="auto">
            <a:xfrm>
              <a:off x="4643109" y="2201221"/>
              <a:ext cx="4333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14" name="Line 806"/>
            <p:cNvSpPr>
              <a:spLocks noChangeShapeType="1"/>
            </p:cNvSpPr>
            <p:nvPr/>
          </p:nvSpPr>
          <p:spPr bwMode="auto">
            <a:xfrm>
              <a:off x="4647442" y="2204110"/>
              <a:ext cx="1445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15" name="Line 807"/>
            <p:cNvSpPr>
              <a:spLocks noChangeShapeType="1"/>
            </p:cNvSpPr>
            <p:nvPr/>
          </p:nvSpPr>
          <p:spPr bwMode="auto">
            <a:xfrm>
              <a:off x="4648886" y="2205555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16" name="Line 808"/>
            <p:cNvSpPr>
              <a:spLocks noChangeShapeType="1"/>
            </p:cNvSpPr>
            <p:nvPr/>
          </p:nvSpPr>
          <p:spPr bwMode="auto">
            <a:xfrm>
              <a:off x="4648886" y="2205555"/>
              <a:ext cx="1445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17" name="Line 810"/>
            <p:cNvSpPr>
              <a:spLocks noChangeShapeType="1"/>
            </p:cNvSpPr>
            <p:nvPr/>
          </p:nvSpPr>
          <p:spPr bwMode="auto">
            <a:xfrm>
              <a:off x="4650331" y="2206998"/>
              <a:ext cx="1445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18" name="Line 811"/>
            <p:cNvSpPr>
              <a:spLocks noChangeShapeType="1"/>
            </p:cNvSpPr>
            <p:nvPr/>
          </p:nvSpPr>
          <p:spPr bwMode="auto">
            <a:xfrm>
              <a:off x="4651775" y="2208442"/>
              <a:ext cx="2889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19" name="Line 812"/>
            <p:cNvSpPr>
              <a:spLocks noChangeShapeType="1"/>
            </p:cNvSpPr>
            <p:nvPr/>
          </p:nvSpPr>
          <p:spPr bwMode="auto">
            <a:xfrm>
              <a:off x="4654664" y="2211331"/>
              <a:ext cx="0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20" name="Line 813"/>
            <p:cNvSpPr>
              <a:spLocks noChangeShapeType="1"/>
            </p:cNvSpPr>
            <p:nvPr/>
          </p:nvSpPr>
          <p:spPr bwMode="auto">
            <a:xfrm>
              <a:off x="4654664" y="2212776"/>
              <a:ext cx="2889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21" name="Line 814"/>
            <p:cNvSpPr>
              <a:spLocks noChangeShapeType="1"/>
            </p:cNvSpPr>
            <p:nvPr/>
          </p:nvSpPr>
          <p:spPr bwMode="auto">
            <a:xfrm>
              <a:off x="4657552" y="2214219"/>
              <a:ext cx="0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22" name="Line 815"/>
            <p:cNvSpPr>
              <a:spLocks noChangeShapeType="1"/>
            </p:cNvSpPr>
            <p:nvPr/>
          </p:nvSpPr>
          <p:spPr bwMode="auto">
            <a:xfrm>
              <a:off x="4657552" y="2217108"/>
              <a:ext cx="1445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23" name="Line 816"/>
            <p:cNvSpPr>
              <a:spLocks noChangeShapeType="1"/>
            </p:cNvSpPr>
            <p:nvPr/>
          </p:nvSpPr>
          <p:spPr bwMode="auto">
            <a:xfrm>
              <a:off x="4658997" y="2219996"/>
              <a:ext cx="0" cy="433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24" name="Line 817"/>
            <p:cNvSpPr>
              <a:spLocks noChangeShapeType="1"/>
            </p:cNvSpPr>
            <p:nvPr/>
          </p:nvSpPr>
          <p:spPr bwMode="auto">
            <a:xfrm>
              <a:off x="4658997" y="2224330"/>
              <a:ext cx="1445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25" name="Line 818"/>
            <p:cNvSpPr>
              <a:spLocks noChangeShapeType="1"/>
            </p:cNvSpPr>
            <p:nvPr/>
          </p:nvSpPr>
          <p:spPr bwMode="auto">
            <a:xfrm>
              <a:off x="4660441" y="2225774"/>
              <a:ext cx="0" cy="433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26" name="Line 819"/>
            <p:cNvSpPr>
              <a:spLocks noChangeShapeType="1"/>
            </p:cNvSpPr>
            <p:nvPr/>
          </p:nvSpPr>
          <p:spPr bwMode="auto">
            <a:xfrm>
              <a:off x="4660441" y="2230107"/>
              <a:ext cx="0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27" name="Freeform 820"/>
            <p:cNvSpPr>
              <a:spLocks/>
            </p:cNvSpPr>
            <p:nvPr/>
          </p:nvSpPr>
          <p:spPr bwMode="auto">
            <a:xfrm>
              <a:off x="4810646" y="2248882"/>
              <a:ext cx="75103" cy="75103"/>
            </a:xfrm>
            <a:custGeom>
              <a:avLst/>
              <a:gdLst>
                <a:gd name="T0" fmla="*/ 25 w 52"/>
                <a:gd name="T1" fmla="*/ 0 h 52"/>
                <a:gd name="T2" fmla="*/ 28 w 52"/>
                <a:gd name="T3" fmla="*/ 0 h 52"/>
                <a:gd name="T4" fmla="*/ 35 w 52"/>
                <a:gd name="T5" fmla="*/ 0 h 52"/>
                <a:gd name="T6" fmla="*/ 38 w 52"/>
                <a:gd name="T7" fmla="*/ 4 h 52"/>
                <a:gd name="T8" fmla="*/ 44 w 52"/>
                <a:gd name="T9" fmla="*/ 6 h 52"/>
                <a:gd name="T10" fmla="*/ 45 w 52"/>
                <a:gd name="T11" fmla="*/ 7 h 52"/>
                <a:gd name="T12" fmla="*/ 48 w 52"/>
                <a:gd name="T13" fmla="*/ 11 h 52"/>
                <a:gd name="T14" fmla="*/ 50 w 52"/>
                <a:gd name="T15" fmla="*/ 14 h 52"/>
                <a:gd name="T16" fmla="*/ 50 w 52"/>
                <a:gd name="T17" fmla="*/ 15 h 52"/>
                <a:gd name="T18" fmla="*/ 52 w 52"/>
                <a:gd name="T19" fmla="*/ 21 h 52"/>
                <a:gd name="T20" fmla="*/ 52 w 52"/>
                <a:gd name="T21" fmla="*/ 26 h 52"/>
                <a:gd name="T22" fmla="*/ 52 w 52"/>
                <a:gd name="T23" fmla="*/ 29 h 52"/>
                <a:gd name="T24" fmla="*/ 51 w 52"/>
                <a:gd name="T25" fmla="*/ 35 h 52"/>
                <a:gd name="T26" fmla="*/ 51 w 52"/>
                <a:gd name="T27" fmla="*/ 36 h 52"/>
                <a:gd name="T28" fmla="*/ 50 w 52"/>
                <a:gd name="T29" fmla="*/ 40 h 52"/>
                <a:gd name="T30" fmla="*/ 46 w 52"/>
                <a:gd name="T31" fmla="*/ 44 h 52"/>
                <a:gd name="T32" fmla="*/ 44 w 52"/>
                <a:gd name="T33" fmla="*/ 45 h 52"/>
                <a:gd name="T34" fmla="*/ 42 w 52"/>
                <a:gd name="T35" fmla="*/ 47 h 52"/>
                <a:gd name="T36" fmla="*/ 38 w 52"/>
                <a:gd name="T37" fmla="*/ 50 h 52"/>
                <a:gd name="T38" fmla="*/ 37 w 52"/>
                <a:gd name="T39" fmla="*/ 50 h 52"/>
                <a:gd name="T40" fmla="*/ 32 w 52"/>
                <a:gd name="T41" fmla="*/ 52 h 52"/>
                <a:gd name="T42" fmla="*/ 28 w 52"/>
                <a:gd name="T43" fmla="*/ 52 h 52"/>
                <a:gd name="T44" fmla="*/ 24 w 52"/>
                <a:gd name="T45" fmla="*/ 52 h 52"/>
                <a:gd name="T46" fmla="*/ 19 w 52"/>
                <a:gd name="T47" fmla="*/ 51 h 52"/>
                <a:gd name="T48" fmla="*/ 17 w 52"/>
                <a:gd name="T49" fmla="*/ 51 h 52"/>
                <a:gd name="T50" fmla="*/ 13 w 52"/>
                <a:gd name="T51" fmla="*/ 48 h 52"/>
                <a:gd name="T52" fmla="*/ 9 w 52"/>
                <a:gd name="T53" fmla="*/ 46 h 52"/>
                <a:gd name="T54" fmla="*/ 8 w 52"/>
                <a:gd name="T55" fmla="*/ 45 h 52"/>
                <a:gd name="T56" fmla="*/ 5 w 52"/>
                <a:gd name="T57" fmla="*/ 43 h 52"/>
                <a:gd name="T58" fmla="*/ 3 w 52"/>
                <a:gd name="T59" fmla="*/ 39 h 52"/>
                <a:gd name="T60" fmla="*/ 2 w 52"/>
                <a:gd name="T61" fmla="*/ 37 h 52"/>
                <a:gd name="T62" fmla="*/ 1 w 52"/>
                <a:gd name="T63" fmla="*/ 31 h 52"/>
                <a:gd name="T64" fmla="*/ 0 w 52"/>
                <a:gd name="T65" fmla="*/ 28 h 52"/>
                <a:gd name="T66" fmla="*/ 1 w 52"/>
                <a:gd name="T67" fmla="*/ 23 h 52"/>
                <a:gd name="T68" fmla="*/ 1 w 52"/>
                <a:gd name="T69" fmla="*/ 18 h 52"/>
                <a:gd name="T70" fmla="*/ 2 w 52"/>
                <a:gd name="T71" fmla="*/ 16 h 52"/>
                <a:gd name="T72" fmla="*/ 3 w 52"/>
                <a:gd name="T73" fmla="*/ 13 h 52"/>
                <a:gd name="T74" fmla="*/ 6 w 52"/>
                <a:gd name="T75" fmla="*/ 8 h 52"/>
                <a:gd name="T76" fmla="*/ 8 w 52"/>
                <a:gd name="T77" fmla="*/ 7 h 52"/>
                <a:gd name="T78" fmla="*/ 11 w 52"/>
                <a:gd name="T79" fmla="*/ 5 h 52"/>
                <a:gd name="T80" fmla="*/ 14 w 52"/>
                <a:gd name="T81" fmla="*/ 3 h 52"/>
                <a:gd name="T82" fmla="*/ 16 w 52"/>
                <a:gd name="T83" fmla="*/ 2 h 52"/>
                <a:gd name="T84" fmla="*/ 21 w 52"/>
                <a:gd name="T85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52" h="52">
                  <a:moveTo>
                    <a:pt x="21" y="0"/>
                  </a:moveTo>
                  <a:lnTo>
                    <a:pt x="25" y="0"/>
                  </a:lnTo>
                  <a:lnTo>
                    <a:pt x="26" y="0"/>
                  </a:lnTo>
                  <a:lnTo>
                    <a:pt x="28" y="0"/>
                  </a:lnTo>
                  <a:lnTo>
                    <a:pt x="32" y="0"/>
                  </a:lnTo>
                  <a:lnTo>
                    <a:pt x="35" y="0"/>
                  </a:lnTo>
                  <a:lnTo>
                    <a:pt x="36" y="2"/>
                  </a:lnTo>
                  <a:lnTo>
                    <a:pt x="38" y="4"/>
                  </a:lnTo>
                  <a:lnTo>
                    <a:pt x="42" y="5"/>
                  </a:lnTo>
                  <a:lnTo>
                    <a:pt x="44" y="6"/>
                  </a:lnTo>
                  <a:lnTo>
                    <a:pt x="44" y="7"/>
                  </a:lnTo>
                  <a:lnTo>
                    <a:pt x="45" y="7"/>
                  </a:lnTo>
                  <a:lnTo>
                    <a:pt x="46" y="8"/>
                  </a:lnTo>
                  <a:lnTo>
                    <a:pt x="48" y="11"/>
                  </a:lnTo>
                  <a:lnTo>
                    <a:pt x="50" y="13"/>
                  </a:lnTo>
                  <a:lnTo>
                    <a:pt x="50" y="14"/>
                  </a:lnTo>
                  <a:lnTo>
                    <a:pt x="50" y="14"/>
                  </a:lnTo>
                  <a:lnTo>
                    <a:pt x="50" y="15"/>
                  </a:lnTo>
                  <a:lnTo>
                    <a:pt x="51" y="18"/>
                  </a:lnTo>
                  <a:lnTo>
                    <a:pt x="52" y="21"/>
                  </a:lnTo>
                  <a:lnTo>
                    <a:pt x="52" y="23"/>
                  </a:lnTo>
                  <a:lnTo>
                    <a:pt x="52" y="26"/>
                  </a:lnTo>
                  <a:lnTo>
                    <a:pt x="52" y="27"/>
                  </a:lnTo>
                  <a:lnTo>
                    <a:pt x="52" y="29"/>
                  </a:lnTo>
                  <a:lnTo>
                    <a:pt x="52" y="32"/>
                  </a:lnTo>
                  <a:lnTo>
                    <a:pt x="51" y="35"/>
                  </a:lnTo>
                  <a:lnTo>
                    <a:pt x="51" y="35"/>
                  </a:lnTo>
                  <a:lnTo>
                    <a:pt x="51" y="36"/>
                  </a:lnTo>
                  <a:lnTo>
                    <a:pt x="50" y="38"/>
                  </a:lnTo>
                  <a:lnTo>
                    <a:pt x="50" y="40"/>
                  </a:lnTo>
                  <a:lnTo>
                    <a:pt x="48" y="43"/>
                  </a:lnTo>
                  <a:lnTo>
                    <a:pt x="46" y="44"/>
                  </a:lnTo>
                  <a:lnTo>
                    <a:pt x="45" y="45"/>
                  </a:lnTo>
                  <a:lnTo>
                    <a:pt x="44" y="45"/>
                  </a:lnTo>
                  <a:lnTo>
                    <a:pt x="44" y="46"/>
                  </a:lnTo>
                  <a:lnTo>
                    <a:pt x="42" y="47"/>
                  </a:lnTo>
                  <a:lnTo>
                    <a:pt x="40" y="48"/>
                  </a:lnTo>
                  <a:lnTo>
                    <a:pt x="38" y="50"/>
                  </a:lnTo>
                  <a:lnTo>
                    <a:pt x="38" y="50"/>
                  </a:lnTo>
                  <a:lnTo>
                    <a:pt x="37" y="50"/>
                  </a:lnTo>
                  <a:lnTo>
                    <a:pt x="34" y="51"/>
                  </a:lnTo>
                  <a:lnTo>
                    <a:pt x="32" y="52"/>
                  </a:lnTo>
                  <a:lnTo>
                    <a:pt x="29" y="52"/>
                  </a:lnTo>
                  <a:lnTo>
                    <a:pt x="28" y="52"/>
                  </a:lnTo>
                  <a:lnTo>
                    <a:pt x="26" y="52"/>
                  </a:lnTo>
                  <a:lnTo>
                    <a:pt x="24" y="52"/>
                  </a:lnTo>
                  <a:lnTo>
                    <a:pt x="20" y="52"/>
                  </a:lnTo>
                  <a:lnTo>
                    <a:pt x="19" y="51"/>
                  </a:lnTo>
                  <a:lnTo>
                    <a:pt x="18" y="51"/>
                  </a:lnTo>
                  <a:lnTo>
                    <a:pt x="17" y="51"/>
                  </a:lnTo>
                  <a:lnTo>
                    <a:pt x="16" y="50"/>
                  </a:lnTo>
                  <a:lnTo>
                    <a:pt x="13" y="48"/>
                  </a:lnTo>
                  <a:lnTo>
                    <a:pt x="11" y="47"/>
                  </a:lnTo>
                  <a:lnTo>
                    <a:pt x="9" y="46"/>
                  </a:lnTo>
                  <a:lnTo>
                    <a:pt x="8" y="45"/>
                  </a:lnTo>
                  <a:lnTo>
                    <a:pt x="8" y="45"/>
                  </a:lnTo>
                  <a:lnTo>
                    <a:pt x="6" y="44"/>
                  </a:lnTo>
                  <a:lnTo>
                    <a:pt x="5" y="43"/>
                  </a:lnTo>
                  <a:lnTo>
                    <a:pt x="3" y="40"/>
                  </a:lnTo>
                  <a:lnTo>
                    <a:pt x="3" y="39"/>
                  </a:lnTo>
                  <a:lnTo>
                    <a:pt x="3" y="38"/>
                  </a:lnTo>
                  <a:lnTo>
                    <a:pt x="2" y="37"/>
                  </a:lnTo>
                  <a:lnTo>
                    <a:pt x="1" y="35"/>
                  </a:lnTo>
                  <a:lnTo>
                    <a:pt x="1" y="31"/>
                  </a:lnTo>
                  <a:lnTo>
                    <a:pt x="1" y="29"/>
                  </a:lnTo>
                  <a:lnTo>
                    <a:pt x="0" y="28"/>
                  </a:lnTo>
                  <a:lnTo>
                    <a:pt x="0" y="26"/>
                  </a:lnTo>
                  <a:lnTo>
                    <a:pt x="1" y="23"/>
                  </a:lnTo>
                  <a:lnTo>
                    <a:pt x="1" y="20"/>
                  </a:lnTo>
                  <a:lnTo>
                    <a:pt x="1" y="18"/>
                  </a:lnTo>
                  <a:lnTo>
                    <a:pt x="1" y="18"/>
                  </a:lnTo>
                  <a:lnTo>
                    <a:pt x="2" y="16"/>
                  </a:lnTo>
                  <a:lnTo>
                    <a:pt x="2" y="15"/>
                  </a:lnTo>
                  <a:lnTo>
                    <a:pt x="3" y="13"/>
                  </a:lnTo>
                  <a:lnTo>
                    <a:pt x="5" y="11"/>
                  </a:lnTo>
                  <a:lnTo>
                    <a:pt x="6" y="8"/>
                  </a:lnTo>
                  <a:lnTo>
                    <a:pt x="8" y="7"/>
                  </a:lnTo>
                  <a:lnTo>
                    <a:pt x="8" y="7"/>
                  </a:lnTo>
                  <a:lnTo>
                    <a:pt x="9" y="6"/>
                  </a:lnTo>
                  <a:lnTo>
                    <a:pt x="11" y="5"/>
                  </a:lnTo>
                  <a:lnTo>
                    <a:pt x="13" y="4"/>
                  </a:lnTo>
                  <a:lnTo>
                    <a:pt x="14" y="3"/>
                  </a:lnTo>
                  <a:lnTo>
                    <a:pt x="14" y="3"/>
                  </a:lnTo>
                  <a:lnTo>
                    <a:pt x="16" y="2"/>
                  </a:lnTo>
                  <a:lnTo>
                    <a:pt x="18" y="0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28" name="Line 821"/>
            <p:cNvSpPr>
              <a:spLocks noChangeShapeType="1"/>
            </p:cNvSpPr>
            <p:nvPr/>
          </p:nvSpPr>
          <p:spPr bwMode="auto">
            <a:xfrm>
              <a:off x="4885749" y="2287878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29" name="Line 822"/>
            <p:cNvSpPr>
              <a:spLocks noChangeShapeType="1"/>
            </p:cNvSpPr>
            <p:nvPr/>
          </p:nvSpPr>
          <p:spPr bwMode="auto">
            <a:xfrm>
              <a:off x="4885749" y="2287878"/>
              <a:ext cx="0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30" name="Line 823"/>
            <p:cNvSpPr>
              <a:spLocks noChangeShapeType="1"/>
            </p:cNvSpPr>
            <p:nvPr/>
          </p:nvSpPr>
          <p:spPr bwMode="auto">
            <a:xfrm flipH="1">
              <a:off x="4884305" y="2290767"/>
              <a:ext cx="1445" cy="433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31" name="Line 824"/>
            <p:cNvSpPr>
              <a:spLocks noChangeShapeType="1"/>
            </p:cNvSpPr>
            <p:nvPr/>
          </p:nvSpPr>
          <p:spPr bwMode="auto">
            <a:xfrm>
              <a:off x="4884305" y="2295099"/>
              <a:ext cx="0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32" name="Line 825"/>
            <p:cNvSpPr>
              <a:spLocks noChangeShapeType="1"/>
            </p:cNvSpPr>
            <p:nvPr/>
          </p:nvSpPr>
          <p:spPr bwMode="auto">
            <a:xfrm>
              <a:off x="4884305" y="2297988"/>
              <a:ext cx="0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33" name="Line 826"/>
            <p:cNvSpPr>
              <a:spLocks noChangeShapeType="1"/>
            </p:cNvSpPr>
            <p:nvPr/>
          </p:nvSpPr>
          <p:spPr bwMode="auto">
            <a:xfrm flipH="1">
              <a:off x="4882861" y="2299433"/>
              <a:ext cx="1445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34" name="Line 827"/>
            <p:cNvSpPr>
              <a:spLocks noChangeShapeType="1"/>
            </p:cNvSpPr>
            <p:nvPr/>
          </p:nvSpPr>
          <p:spPr bwMode="auto">
            <a:xfrm>
              <a:off x="4882861" y="2300877"/>
              <a:ext cx="0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35" name="Line 828"/>
            <p:cNvSpPr>
              <a:spLocks noChangeShapeType="1"/>
            </p:cNvSpPr>
            <p:nvPr/>
          </p:nvSpPr>
          <p:spPr bwMode="auto">
            <a:xfrm flipH="1">
              <a:off x="4881417" y="2302321"/>
              <a:ext cx="1445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36" name="Line 829"/>
            <p:cNvSpPr>
              <a:spLocks noChangeShapeType="1"/>
            </p:cNvSpPr>
            <p:nvPr/>
          </p:nvSpPr>
          <p:spPr bwMode="auto">
            <a:xfrm flipH="1">
              <a:off x="4877084" y="2305210"/>
              <a:ext cx="4333" cy="433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37" name="Line 830"/>
            <p:cNvSpPr>
              <a:spLocks noChangeShapeType="1"/>
            </p:cNvSpPr>
            <p:nvPr/>
          </p:nvSpPr>
          <p:spPr bwMode="auto">
            <a:xfrm flipH="1">
              <a:off x="4875640" y="2309542"/>
              <a:ext cx="1445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38" name="Line 831"/>
            <p:cNvSpPr>
              <a:spLocks noChangeShapeType="1"/>
            </p:cNvSpPr>
            <p:nvPr/>
          </p:nvSpPr>
          <p:spPr bwMode="auto">
            <a:xfrm flipH="1">
              <a:off x="4874195" y="2312431"/>
              <a:ext cx="1445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39" name="Line 832"/>
            <p:cNvSpPr>
              <a:spLocks noChangeShapeType="1"/>
            </p:cNvSpPr>
            <p:nvPr/>
          </p:nvSpPr>
          <p:spPr bwMode="auto">
            <a:xfrm>
              <a:off x="4874195" y="2313876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40" name="Line 833"/>
            <p:cNvSpPr>
              <a:spLocks noChangeShapeType="1"/>
            </p:cNvSpPr>
            <p:nvPr/>
          </p:nvSpPr>
          <p:spPr bwMode="auto">
            <a:xfrm>
              <a:off x="4874195" y="2313876"/>
              <a:ext cx="0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41" name="Line 834"/>
            <p:cNvSpPr>
              <a:spLocks noChangeShapeType="1"/>
            </p:cNvSpPr>
            <p:nvPr/>
          </p:nvSpPr>
          <p:spPr bwMode="auto">
            <a:xfrm flipH="1">
              <a:off x="4871306" y="2315319"/>
              <a:ext cx="2889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42" name="Line 835"/>
            <p:cNvSpPr>
              <a:spLocks noChangeShapeType="1"/>
            </p:cNvSpPr>
            <p:nvPr/>
          </p:nvSpPr>
          <p:spPr bwMode="auto">
            <a:xfrm flipH="1">
              <a:off x="4868418" y="2316764"/>
              <a:ext cx="2889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43" name="Line 836"/>
            <p:cNvSpPr>
              <a:spLocks noChangeShapeType="1"/>
            </p:cNvSpPr>
            <p:nvPr/>
          </p:nvSpPr>
          <p:spPr bwMode="auto">
            <a:xfrm flipH="1">
              <a:off x="4865529" y="2318208"/>
              <a:ext cx="2889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44" name="Line 837"/>
            <p:cNvSpPr>
              <a:spLocks noChangeShapeType="1"/>
            </p:cNvSpPr>
            <p:nvPr/>
          </p:nvSpPr>
          <p:spPr bwMode="auto">
            <a:xfrm>
              <a:off x="4865529" y="2321097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45" name="Line 838"/>
            <p:cNvSpPr>
              <a:spLocks noChangeShapeType="1"/>
            </p:cNvSpPr>
            <p:nvPr/>
          </p:nvSpPr>
          <p:spPr bwMode="auto">
            <a:xfrm flipH="1">
              <a:off x="4864085" y="2321097"/>
              <a:ext cx="144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46" name="Line 839"/>
            <p:cNvSpPr>
              <a:spLocks noChangeShapeType="1"/>
            </p:cNvSpPr>
            <p:nvPr/>
          </p:nvSpPr>
          <p:spPr bwMode="auto">
            <a:xfrm flipH="1">
              <a:off x="4859752" y="2321097"/>
              <a:ext cx="4333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47" name="Line 840"/>
            <p:cNvSpPr>
              <a:spLocks noChangeShapeType="1"/>
            </p:cNvSpPr>
            <p:nvPr/>
          </p:nvSpPr>
          <p:spPr bwMode="auto">
            <a:xfrm flipH="1">
              <a:off x="4856864" y="2322541"/>
              <a:ext cx="2889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48" name="Line 841"/>
            <p:cNvSpPr>
              <a:spLocks noChangeShapeType="1"/>
            </p:cNvSpPr>
            <p:nvPr/>
          </p:nvSpPr>
          <p:spPr bwMode="auto">
            <a:xfrm flipH="1">
              <a:off x="4852531" y="2323985"/>
              <a:ext cx="433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49" name="Line 842"/>
            <p:cNvSpPr>
              <a:spLocks noChangeShapeType="1"/>
            </p:cNvSpPr>
            <p:nvPr/>
          </p:nvSpPr>
          <p:spPr bwMode="auto">
            <a:xfrm flipH="1">
              <a:off x="4848198" y="2323985"/>
              <a:ext cx="433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50" name="Line 843"/>
            <p:cNvSpPr>
              <a:spLocks noChangeShapeType="1"/>
            </p:cNvSpPr>
            <p:nvPr/>
          </p:nvSpPr>
          <p:spPr bwMode="auto">
            <a:xfrm flipH="1">
              <a:off x="4845309" y="2323985"/>
              <a:ext cx="288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51" name="Line 844"/>
            <p:cNvSpPr>
              <a:spLocks noChangeShapeType="1"/>
            </p:cNvSpPr>
            <p:nvPr/>
          </p:nvSpPr>
          <p:spPr bwMode="auto">
            <a:xfrm flipH="1">
              <a:off x="4839532" y="2323985"/>
              <a:ext cx="5777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52" name="Line 845"/>
            <p:cNvSpPr>
              <a:spLocks noChangeShapeType="1"/>
            </p:cNvSpPr>
            <p:nvPr/>
          </p:nvSpPr>
          <p:spPr bwMode="auto">
            <a:xfrm flipH="1" flipV="1">
              <a:off x="4838088" y="2322541"/>
              <a:ext cx="1445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53" name="Line 846"/>
            <p:cNvSpPr>
              <a:spLocks noChangeShapeType="1"/>
            </p:cNvSpPr>
            <p:nvPr/>
          </p:nvSpPr>
          <p:spPr bwMode="auto">
            <a:xfrm flipH="1">
              <a:off x="4836644" y="2322541"/>
              <a:ext cx="144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54" name="Line 847"/>
            <p:cNvSpPr>
              <a:spLocks noChangeShapeType="1"/>
            </p:cNvSpPr>
            <p:nvPr/>
          </p:nvSpPr>
          <p:spPr bwMode="auto">
            <a:xfrm flipH="1">
              <a:off x="4835200" y="2322541"/>
              <a:ext cx="144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55" name="Line 848"/>
            <p:cNvSpPr>
              <a:spLocks noChangeShapeType="1"/>
            </p:cNvSpPr>
            <p:nvPr/>
          </p:nvSpPr>
          <p:spPr bwMode="auto">
            <a:xfrm flipH="1" flipV="1">
              <a:off x="4833755" y="2321097"/>
              <a:ext cx="1445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56" name="Line 849"/>
            <p:cNvSpPr>
              <a:spLocks noChangeShapeType="1"/>
            </p:cNvSpPr>
            <p:nvPr/>
          </p:nvSpPr>
          <p:spPr bwMode="auto">
            <a:xfrm flipH="1">
              <a:off x="4829423" y="2321097"/>
              <a:ext cx="433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57" name="Line 850"/>
            <p:cNvSpPr>
              <a:spLocks noChangeShapeType="1"/>
            </p:cNvSpPr>
            <p:nvPr/>
          </p:nvSpPr>
          <p:spPr bwMode="auto">
            <a:xfrm flipH="1" flipV="1">
              <a:off x="4826534" y="2316764"/>
              <a:ext cx="2889" cy="433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58" name="Line 851"/>
            <p:cNvSpPr>
              <a:spLocks noChangeShapeType="1"/>
            </p:cNvSpPr>
            <p:nvPr/>
          </p:nvSpPr>
          <p:spPr bwMode="auto">
            <a:xfrm flipH="1" flipV="1">
              <a:off x="4823645" y="2315319"/>
              <a:ext cx="2889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59" name="Line 852"/>
            <p:cNvSpPr>
              <a:spLocks noChangeShapeType="1"/>
            </p:cNvSpPr>
            <p:nvPr/>
          </p:nvSpPr>
          <p:spPr bwMode="auto">
            <a:xfrm flipV="1">
              <a:off x="4823645" y="2313876"/>
              <a:ext cx="0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60" name="Line 853"/>
            <p:cNvSpPr>
              <a:spLocks noChangeShapeType="1"/>
            </p:cNvSpPr>
            <p:nvPr/>
          </p:nvSpPr>
          <p:spPr bwMode="auto">
            <a:xfrm flipH="1">
              <a:off x="4822201" y="2313876"/>
              <a:ext cx="144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61" name="Line 854"/>
            <p:cNvSpPr>
              <a:spLocks noChangeShapeType="1"/>
            </p:cNvSpPr>
            <p:nvPr/>
          </p:nvSpPr>
          <p:spPr bwMode="auto">
            <a:xfrm flipV="1">
              <a:off x="4822201" y="2312431"/>
              <a:ext cx="0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62" name="Line 855"/>
            <p:cNvSpPr>
              <a:spLocks noChangeShapeType="1"/>
            </p:cNvSpPr>
            <p:nvPr/>
          </p:nvSpPr>
          <p:spPr bwMode="auto">
            <a:xfrm flipH="1" flipV="1">
              <a:off x="4817868" y="2309542"/>
              <a:ext cx="4333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63" name="Line 856"/>
            <p:cNvSpPr>
              <a:spLocks noChangeShapeType="1"/>
            </p:cNvSpPr>
            <p:nvPr/>
          </p:nvSpPr>
          <p:spPr bwMode="auto">
            <a:xfrm flipH="1" flipV="1">
              <a:off x="4816424" y="2305210"/>
              <a:ext cx="1445" cy="433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64" name="Line 857"/>
            <p:cNvSpPr>
              <a:spLocks noChangeShapeType="1"/>
            </p:cNvSpPr>
            <p:nvPr/>
          </p:nvSpPr>
          <p:spPr bwMode="auto">
            <a:xfrm flipH="1" flipV="1">
              <a:off x="4814980" y="2303765"/>
              <a:ext cx="1445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65" name="Line 858"/>
            <p:cNvSpPr>
              <a:spLocks noChangeShapeType="1"/>
            </p:cNvSpPr>
            <p:nvPr/>
          </p:nvSpPr>
          <p:spPr bwMode="auto">
            <a:xfrm>
              <a:off x="4814980" y="2303765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66" name="Line 859"/>
            <p:cNvSpPr>
              <a:spLocks noChangeShapeType="1"/>
            </p:cNvSpPr>
            <p:nvPr/>
          </p:nvSpPr>
          <p:spPr bwMode="auto">
            <a:xfrm flipV="1">
              <a:off x="4814980" y="2302321"/>
              <a:ext cx="0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67" name="Line 860"/>
            <p:cNvSpPr>
              <a:spLocks noChangeShapeType="1"/>
            </p:cNvSpPr>
            <p:nvPr/>
          </p:nvSpPr>
          <p:spPr bwMode="auto">
            <a:xfrm flipH="1" flipV="1">
              <a:off x="4813535" y="2299433"/>
              <a:ext cx="1445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68" name="Line 861"/>
            <p:cNvSpPr>
              <a:spLocks noChangeShapeType="1"/>
            </p:cNvSpPr>
            <p:nvPr/>
          </p:nvSpPr>
          <p:spPr bwMode="auto">
            <a:xfrm flipH="1" flipV="1">
              <a:off x="4812091" y="2293656"/>
              <a:ext cx="1445" cy="5777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69" name="Line 862"/>
            <p:cNvSpPr>
              <a:spLocks noChangeShapeType="1"/>
            </p:cNvSpPr>
            <p:nvPr/>
          </p:nvSpPr>
          <p:spPr bwMode="auto">
            <a:xfrm flipV="1">
              <a:off x="4812091" y="2290767"/>
              <a:ext cx="0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70" name="Line 863"/>
            <p:cNvSpPr>
              <a:spLocks noChangeShapeType="1"/>
            </p:cNvSpPr>
            <p:nvPr/>
          </p:nvSpPr>
          <p:spPr bwMode="auto">
            <a:xfrm flipV="1">
              <a:off x="4812091" y="2289322"/>
              <a:ext cx="0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71" name="Line 864"/>
            <p:cNvSpPr>
              <a:spLocks noChangeShapeType="1"/>
            </p:cNvSpPr>
            <p:nvPr/>
          </p:nvSpPr>
          <p:spPr bwMode="auto">
            <a:xfrm flipV="1">
              <a:off x="4812091" y="2286434"/>
              <a:ext cx="0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72" name="Line 865"/>
            <p:cNvSpPr>
              <a:spLocks noChangeShapeType="1"/>
            </p:cNvSpPr>
            <p:nvPr/>
          </p:nvSpPr>
          <p:spPr bwMode="auto">
            <a:xfrm flipV="1">
              <a:off x="4812091" y="2282101"/>
              <a:ext cx="0" cy="433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73" name="Line 866"/>
            <p:cNvSpPr>
              <a:spLocks noChangeShapeType="1"/>
            </p:cNvSpPr>
            <p:nvPr/>
          </p:nvSpPr>
          <p:spPr bwMode="auto">
            <a:xfrm flipV="1">
              <a:off x="4812091" y="2277768"/>
              <a:ext cx="1445" cy="433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74" name="Line 867"/>
            <p:cNvSpPr>
              <a:spLocks noChangeShapeType="1"/>
            </p:cNvSpPr>
            <p:nvPr/>
          </p:nvSpPr>
          <p:spPr bwMode="auto">
            <a:xfrm flipV="1">
              <a:off x="4813535" y="2274879"/>
              <a:ext cx="0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75" name="Line 868"/>
            <p:cNvSpPr>
              <a:spLocks noChangeShapeType="1"/>
            </p:cNvSpPr>
            <p:nvPr/>
          </p:nvSpPr>
          <p:spPr bwMode="auto">
            <a:xfrm>
              <a:off x="4813535" y="2274879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76" name="Line 869"/>
            <p:cNvSpPr>
              <a:spLocks noChangeShapeType="1"/>
            </p:cNvSpPr>
            <p:nvPr/>
          </p:nvSpPr>
          <p:spPr bwMode="auto">
            <a:xfrm flipV="1">
              <a:off x="4813535" y="2271991"/>
              <a:ext cx="0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77" name="Line 870"/>
            <p:cNvSpPr>
              <a:spLocks noChangeShapeType="1"/>
            </p:cNvSpPr>
            <p:nvPr/>
          </p:nvSpPr>
          <p:spPr bwMode="auto">
            <a:xfrm flipV="1">
              <a:off x="4813535" y="2270547"/>
              <a:ext cx="1445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78" name="Line 871"/>
            <p:cNvSpPr>
              <a:spLocks noChangeShapeType="1"/>
            </p:cNvSpPr>
            <p:nvPr/>
          </p:nvSpPr>
          <p:spPr bwMode="auto">
            <a:xfrm flipV="1">
              <a:off x="4814980" y="2269102"/>
              <a:ext cx="1445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79" name="Line 872"/>
            <p:cNvSpPr>
              <a:spLocks noChangeShapeType="1"/>
            </p:cNvSpPr>
            <p:nvPr/>
          </p:nvSpPr>
          <p:spPr bwMode="auto">
            <a:xfrm flipV="1">
              <a:off x="4816424" y="2266214"/>
              <a:ext cx="1445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80" name="Line 873"/>
            <p:cNvSpPr>
              <a:spLocks noChangeShapeType="1"/>
            </p:cNvSpPr>
            <p:nvPr/>
          </p:nvSpPr>
          <p:spPr bwMode="auto">
            <a:xfrm flipV="1">
              <a:off x="4817868" y="2263325"/>
              <a:ext cx="4333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81" name="Line 874"/>
            <p:cNvSpPr>
              <a:spLocks noChangeShapeType="1"/>
            </p:cNvSpPr>
            <p:nvPr/>
          </p:nvSpPr>
          <p:spPr bwMode="auto">
            <a:xfrm flipV="1">
              <a:off x="4822201" y="2260437"/>
              <a:ext cx="0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82" name="Line 875"/>
            <p:cNvSpPr>
              <a:spLocks noChangeShapeType="1"/>
            </p:cNvSpPr>
            <p:nvPr/>
          </p:nvSpPr>
          <p:spPr bwMode="auto">
            <a:xfrm>
              <a:off x="4822201" y="2260437"/>
              <a:ext cx="144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83" name="Line 876"/>
            <p:cNvSpPr>
              <a:spLocks noChangeShapeType="1"/>
            </p:cNvSpPr>
            <p:nvPr/>
          </p:nvSpPr>
          <p:spPr bwMode="auto">
            <a:xfrm flipV="1">
              <a:off x="4823645" y="2258993"/>
              <a:ext cx="0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84" name="Line 877"/>
            <p:cNvSpPr>
              <a:spLocks noChangeShapeType="1"/>
            </p:cNvSpPr>
            <p:nvPr/>
          </p:nvSpPr>
          <p:spPr bwMode="auto">
            <a:xfrm flipV="1">
              <a:off x="4823645" y="2257548"/>
              <a:ext cx="2889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85" name="Line 878"/>
            <p:cNvSpPr>
              <a:spLocks noChangeShapeType="1"/>
            </p:cNvSpPr>
            <p:nvPr/>
          </p:nvSpPr>
          <p:spPr bwMode="auto">
            <a:xfrm flipV="1">
              <a:off x="4826534" y="2254659"/>
              <a:ext cx="2889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86" name="Line 879"/>
            <p:cNvSpPr>
              <a:spLocks noChangeShapeType="1"/>
            </p:cNvSpPr>
            <p:nvPr/>
          </p:nvSpPr>
          <p:spPr bwMode="auto">
            <a:xfrm>
              <a:off x="4829423" y="2254659"/>
              <a:ext cx="144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87" name="Line 880"/>
            <p:cNvSpPr>
              <a:spLocks noChangeShapeType="1"/>
            </p:cNvSpPr>
            <p:nvPr/>
          </p:nvSpPr>
          <p:spPr bwMode="auto">
            <a:xfrm>
              <a:off x="4830866" y="2254659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88" name="Line 881"/>
            <p:cNvSpPr>
              <a:spLocks noChangeShapeType="1"/>
            </p:cNvSpPr>
            <p:nvPr/>
          </p:nvSpPr>
          <p:spPr bwMode="auto">
            <a:xfrm flipV="1">
              <a:off x="4830866" y="2253216"/>
              <a:ext cx="2889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89" name="Line 882"/>
            <p:cNvSpPr>
              <a:spLocks noChangeShapeType="1"/>
            </p:cNvSpPr>
            <p:nvPr/>
          </p:nvSpPr>
          <p:spPr bwMode="auto">
            <a:xfrm flipV="1">
              <a:off x="4833755" y="2251771"/>
              <a:ext cx="2889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90" name="Line 883"/>
            <p:cNvSpPr>
              <a:spLocks noChangeShapeType="1"/>
            </p:cNvSpPr>
            <p:nvPr/>
          </p:nvSpPr>
          <p:spPr bwMode="auto">
            <a:xfrm>
              <a:off x="4836644" y="2251771"/>
              <a:ext cx="433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91" name="Line 884"/>
            <p:cNvSpPr>
              <a:spLocks noChangeShapeType="1"/>
            </p:cNvSpPr>
            <p:nvPr/>
          </p:nvSpPr>
          <p:spPr bwMode="auto">
            <a:xfrm flipV="1">
              <a:off x="4840977" y="2248882"/>
              <a:ext cx="4333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92" name="Line 885"/>
            <p:cNvSpPr>
              <a:spLocks noChangeShapeType="1"/>
            </p:cNvSpPr>
            <p:nvPr/>
          </p:nvSpPr>
          <p:spPr bwMode="auto">
            <a:xfrm>
              <a:off x="4845309" y="2248882"/>
              <a:ext cx="144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93" name="Line 886"/>
            <p:cNvSpPr>
              <a:spLocks noChangeShapeType="1"/>
            </p:cNvSpPr>
            <p:nvPr/>
          </p:nvSpPr>
          <p:spPr bwMode="auto">
            <a:xfrm>
              <a:off x="4846754" y="2248882"/>
              <a:ext cx="288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94" name="Line 887"/>
            <p:cNvSpPr>
              <a:spLocks noChangeShapeType="1"/>
            </p:cNvSpPr>
            <p:nvPr/>
          </p:nvSpPr>
          <p:spPr bwMode="auto">
            <a:xfrm>
              <a:off x="4849643" y="2248882"/>
              <a:ext cx="144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95" name="Line 888"/>
            <p:cNvSpPr>
              <a:spLocks noChangeShapeType="1"/>
            </p:cNvSpPr>
            <p:nvPr/>
          </p:nvSpPr>
          <p:spPr bwMode="auto">
            <a:xfrm>
              <a:off x="4851086" y="2248882"/>
              <a:ext cx="5777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96" name="Line 889"/>
            <p:cNvSpPr>
              <a:spLocks noChangeShapeType="1"/>
            </p:cNvSpPr>
            <p:nvPr/>
          </p:nvSpPr>
          <p:spPr bwMode="auto">
            <a:xfrm>
              <a:off x="4856864" y="2251771"/>
              <a:ext cx="288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97" name="Line 890"/>
            <p:cNvSpPr>
              <a:spLocks noChangeShapeType="1"/>
            </p:cNvSpPr>
            <p:nvPr/>
          </p:nvSpPr>
          <p:spPr bwMode="auto">
            <a:xfrm>
              <a:off x="4859752" y="2251771"/>
              <a:ext cx="144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98" name="Line 891"/>
            <p:cNvSpPr>
              <a:spLocks noChangeShapeType="1"/>
            </p:cNvSpPr>
            <p:nvPr/>
          </p:nvSpPr>
          <p:spPr bwMode="auto">
            <a:xfrm>
              <a:off x="4861197" y="2251771"/>
              <a:ext cx="1445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99" name="Line 892"/>
            <p:cNvSpPr>
              <a:spLocks noChangeShapeType="1"/>
            </p:cNvSpPr>
            <p:nvPr/>
          </p:nvSpPr>
          <p:spPr bwMode="auto">
            <a:xfrm>
              <a:off x="4862641" y="2253216"/>
              <a:ext cx="144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00" name="Line 893"/>
            <p:cNvSpPr>
              <a:spLocks noChangeShapeType="1"/>
            </p:cNvSpPr>
            <p:nvPr/>
          </p:nvSpPr>
          <p:spPr bwMode="auto">
            <a:xfrm>
              <a:off x="4864085" y="2253216"/>
              <a:ext cx="4333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01" name="Line 894"/>
            <p:cNvSpPr>
              <a:spLocks noChangeShapeType="1"/>
            </p:cNvSpPr>
            <p:nvPr/>
          </p:nvSpPr>
          <p:spPr bwMode="auto">
            <a:xfrm>
              <a:off x="4868418" y="2254659"/>
              <a:ext cx="2889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02" name="Line 895"/>
            <p:cNvSpPr>
              <a:spLocks noChangeShapeType="1"/>
            </p:cNvSpPr>
            <p:nvPr/>
          </p:nvSpPr>
          <p:spPr bwMode="auto">
            <a:xfrm>
              <a:off x="4871306" y="2257548"/>
              <a:ext cx="2889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03" name="Line 896"/>
            <p:cNvSpPr>
              <a:spLocks noChangeShapeType="1"/>
            </p:cNvSpPr>
            <p:nvPr/>
          </p:nvSpPr>
          <p:spPr bwMode="auto">
            <a:xfrm>
              <a:off x="4874195" y="2258993"/>
              <a:ext cx="0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04" name="Line 897"/>
            <p:cNvSpPr>
              <a:spLocks noChangeShapeType="1"/>
            </p:cNvSpPr>
            <p:nvPr/>
          </p:nvSpPr>
          <p:spPr bwMode="auto">
            <a:xfrm>
              <a:off x="4874195" y="2260437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05" name="Line 898"/>
            <p:cNvSpPr>
              <a:spLocks noChangeShapeType="1"/>
            </p:cNvSpPr>
            <p:nvPr/>
          </p:nvSpPr>
          <p:spPr bwMode="auto">
            <a:xfrm>
              <a:off x="4874195" y="2260437"/>
              <a:ext cx="1445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06" name="Line 899"/>
            <p:cNvSpPr>
              <a:spLocks noChangeShapeType="1"/>
            </p:cNvSpPr>
            <p:nvPr/>
          </p:nvSpPr>
          <p:spPr bwMode="auto">
            <a:xfrm>
              <a:off x="4875640" y="2263325"/>
              <a:ext cx="1445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07" name="Line 900"/>
            <p:cNvSpPr>
              <a:spLocks noChangeShapeType="1"/>
            </p:cNvSpPr>
            <p:nvPr/>
          </p:nvSpPr>
          <p:spPr bwMode="auto">
            <a:xfrm>
              <a:off x="4877084" y="2266214"/>
              <a:ext cx="4333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08" name="Line 901"/>
            <p:cNvSpPr>
              <a:spLocks noChangeShapeType="1"/>
            </p:cNvSpPr>
            <p:nvPr/>
          </p:nvSpPr>
          <p:spPr bwMode="auto">
            <a:xfrm>
              <a:off x="4881417" y="2269102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09" name="Line 902"/>
            <p:cNvSpPr>
              <a:spLocks noChangeShapeType="1"/>
            </p:cNvSpPr>
            <p:nvPr/>
          </p:nvSpPr>
          <p:spPr bwMode="auto">
            <a:xfrm>
              <a:off x="4881417" y="2269102"/>
              <a:ext cx="144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10" name="Line 903"/>
            <p:cNvSpPr>
              <a:spLocks noChangeShapeType="1"/>
            </p:cNvSpPr>
            <p:nvPr/>
          </p:nvSpPr>
          <p:spPr bwMode="auto">
            <a:xfrm>
              <a:off x="4882861" y="2269102"/>
              <a:ext cx="0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11" name="Line 904"/>
            <p:cNvSpPr>
              <a:spLocks noChangeShapeType="1"/>
            </p:cNvSpPr>
            <p:nvPr/>
          </p:nvSpPr>
          <p:spPr bwMode="auto">
            <a:xfrm>
              <a:off x="4882861" y="2270547"/>
              <a:ext cx="1445" cy="433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12" name="Line 905"/>
            <p:cNvSpPr>
              <a:spLocks noChangeShapeType="1"/>
            </p:cNvSpPr>
            <p:nvPr/>
          </p:nvSpPr>
          <p:spPr bwMode="auto">
            <a:xfrm>
              <a:off x="4884305" y="2274879"/>
              <a:ext cx="0" cy="433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13" name="Line 906"/>
            <p:cNvSpPr>
              <a:spLocks noChangeShapeType="1"/>
            </p:cNvSpPr>
            <p:nvPr/>
          </p:nvSpPr>
          <p:spPr bwMode="auto">
            <a:xfrm>
              <a:off x="4884305" y="2279213"/>
              <a:ext cx="1445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14" name="Line 907"/>
            <p:cNvSpPr>
              <a:spLocks noChangeShapeType="1"/>
            </p:cNvSpPr>
            <p:nvPr/>
          </p:nvSpPr>
          <p:spPr bwMode="auto">
            <a:xfrm>
              <a:off x="4885749" y="2282101"/>
              <a:ext cx="0" cy="433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15" name="Line 908"/>
            <p:cNvSpPr>
              <a:spLocks noChangeShapeType="1"/>
            </p:cNvSpPr>
            <p:nvPr/>
          </p:nvSpPr>
          <p:spPr bwMode="auto">
            <a:xfrm>
              <a:off x="4885749" y="2286434"/>
              <a:ext cx="0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16" name="Freeform 909"/>
            <p:cNvSpPr>
              <a:spLocks/>
            </p:cNvSpPr>
            <p:nvPr/>
          </p:nvSpPr>
          <p:spPr bwMode="auto">
            <a:xfrm>
              <a:off x="5050398" y="2351427"/>
              <a:ext cx="77991" cy="77991"/>
            </a:xfrm>
            <a:custGeom>
              <a:avLst/>
              <a:gdLst>
                <a:gd name="T0" fmla="*/ 26 w 54"/>
                <a:gd name="T1" fmla="*/ 0 h 54"/>
                <a:gd name="T2" fmla="*/ 33 w 54"/>
                <a:gd name="T3" fmla="*/ 1 h 54"/>
                <a:gd name="T4" fmla="*/ 36 w 54"/>
                <a:gd name="T5" fmla="*/ 3 h 54"/>
                <a:gd name="T6" fmla="*/ 38 w 54"/>
                <a:gd name="T7" fmla="*/ 3 h 54"/>
                <a:gd name="T8" fmla="*/ 42 w 54"/>
                <a:gd name="T9" fmla="*/ 6 h 54"/>
                <a:gd name="T10" fmla="*/ 45 w 54"/>
                <a:gd name="T11" fmla="*/ 8 h 54"/>
                <a:gd name="T12" fmla="*/ 46 w 54"/>
                <a:gd name="T13" fmla="*/ 9 h 54"/>
                <a:gd name="T14" fmla="*/ 49 w 54"/>
                <a:gd name="T15" fmla="*/ 14 h 54"/>
                <a:gd name="T16" fmla="*/ 50 w 54"/>
                <a:gd name="T17" fmla="*/ 15 h 54"/>
                <a:gd name="T18" fmla="*/ 52 w 54"/>
                <a:gd name="T19" fmla="*/ 18 h 54"/>
                <a:gd name="T20" fmla="*/ 53 w 54"/>
                <a:gd name="T21" fmla="*/ 24 h 54"/>
                <a:gd name="T22" fmla="*/ 54 w 54"/>
                <a:gd name="T23" fmla="*/ 26 h 54"/>
                <a:gd name="T24" fmla="*/ 53 w 54"/>
                <a:gd name="T25" fmla="*/ 30 h 54"/>
                <a:gd name="T26" fmla="*/ 52 w 54"/>
                <a:gd name="T27" fmla="*/ 36 h 54"/>
                <a:gd name="T28" fmla="*/ 52 w 54"/>
                <a:gd name="T29" fmla="*/ 37 h 54"/>
                <a:gd name="T30" fmla="*/ 49 w 54"/>
                <a:gd name="T31" fmla="*/ 40 h 54"/>
                <a:gd name="T32" fmla="*/ 46 w 54"/>
                <a:gd name="T33" fmla="*/ 45 h 54"/>
                <a:gd name="T34" fmla="*/ 45 w 54"/>
                <a:gd name="T35" fmla="*/ 46 h 54"/>
                <a:gd name="T36" fmla="*/ 42 w 54"/>
                <a:gd name="T37" fmla="*/ 48 h 54"/>
                <a:gd name="T38" fmla="*/ 39 w 54"/>
                <a:gd name="T39" fmla="*/ 50 h 54"/>
                <a:gd name="T40" fmla="*/ 38 w 54"/>
                <a:gd name="T41" fmla="*/ 52 h 54"/>
                <a:gd name="T42" fmla="*/ 32 w 54"/>
                <a:gd name="T43" fmla="*/ 53 h 54"/>
                <a:gd name="T44" fmla="*/ 29 w 54"/>
                <a:gd name="T45" fmla="*/ 54 h 54"/>
                <a:gd name="T46" fmla="*/ 24 w 54"/>
                <a:gd name="T47" fmla="*/ 53 h 54"/>
                <a:gd name="T48" fmla="*/ 18 w 54"/>
                <a:gd name="T49" fmla="*/ 52 h 54"/>
                <a:gd name="T50" fmla="*/ 17 w 54"/>
                <a:gd name="T51" fmla="*/ 52 h 54"/>
                <a:gd name="T52" fmla="*/ 14 w 54"/>
                <a:gd name="T53" fmla="*/ 50 h 54"/>
                <a:gd name="T54" fmla="*/ 9 w 54"/>
                <a:gd name="T55" fmla="*/ 47 h 54"/>
                <a:gd name="T56" fmla="*/ 8 w 54"/>
                <a:gd name="T57" fmla="*/ 46 h 54"/>
                <a:gd name="T58" fmla="*/ 6 w 54"/>
                <a:gd name="T59" fmla="*/ 42 h 54"/>
                <a:gd name="T60" fmla="*/ 4 w 54"/>
                <a:gd name="T61" fmla="*/ 39 h 54"/>
                <a:gd name="T62" fmla="*/ 4 w 54"/>
                <a:gd name="T63" fmla="*/ 38 h 54"/>
                <a:gd name="T64" fmla="*/ 1 w 54"/>
                <a:gd name="T65" fmla="*/ 32 h 54"/>
                <a:gd name="T66" fmla="*/ 0 w 54"/>
                <a:gd name="T67" fmla="*/ 29 h 54"/>
                <a:gd name="T68" fmla="*/ 0 w 54"/>
                <a:gd name="T69" fmla="*/ 26 h 54"/>
                <a:gd name="T70" fmla="*/ 1 w 54"/>
                <a:gd name="T71" fmla="*/ 21 h 54"/>
                <a:gd name="T72" fmla="*/ 2 w 54"/>
                <a:gd name="T73" fmla="*/ 18 h 54"/>
                <a:gd name="T74" fmla="*/ 4 w 54"/>
                <a:gd name="T75" fmla="*/ 16 h 54"/>
                <a:gd name="T76" fmla="*/ 6 w 54"/>
                <a:gd name="T77" fmla="*/ 12 h 54"/>
                <a:gd name="T78" fmla="*/ 8 w 54"/>
                <a:gd name="T79" fmla="*/ 8 h 54"/>
                <a:gd name="T80" fmla="*/ 9 w 54"/>
                <a:gd name="T81" fmla="*/ 7 h 54"/>
                <a:gd name="T82" fmla="*/ 14 w 54"/>
                <a:gd name="T83" fmla="*/ 4 h 54"/>
                <a:gd name="T84" fmla="*/ 15 w 54"/>
                <a:gd name="T85" fmla="*/ 4 h 54"/>
                <a:gd name="T86" fmla="*/ 18 w 54"/>
                <a:gd name="T87" fmla="*/ 3 h 54"/>
                <a:gd name="T88" fmla="*/ 23 w 54"/>
                <a:gd name="T89" fmla="*/ 1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54" h="54">
                  <a:moveTo>
                    <a:pt x="25" y="0"/>
                  </a:moveTo>
                  <a:lnTo>
                    <a:pt x="26" y="0"/>
                  </a:lnTo>
                  <a:lnTo>
                    <a:pt x="29" y="1"/>
                  </a:lnTo>
                  <a:lnTo>
                    <a:pt x="33" y="1"/>
                  </a:lnTo>
                  <a:lnTo>
                    <a:pt x="36" y="3"/>
                  </a:lnTo>
                  <a:lnTo>
                    <a:pt x="36" y="3"/>
                  </a:lnTo>
                  <a:lnTo>
                    <a:pt x="37" y="3"/>
                  </a:lnTo>
                  <a:lnTo>
                    <a:pt x="38" y="3"/>
                  </a:lnTo>
                  <a:lnTo>
                    <a:pt x="40" y="4"/>
                  </a:lnTo>
                  <a:lnTo>
                    <a:pt x="42" y="6"/>
                  </a:lnTo>
                  <a:lnTo>
                    <a:pt x="45" y="7"/>
                  </a:lnTo>
                  <a:lnTo>
                    <a:pt x="45" y="8"/>
                  </a:lnTo>
                  <a:lnTo>
                    <a:pt x="46" y="8"/>
                  </a:lnTo>
                  <a:lnTo>
                    <a:pt x="46" y="9"/>
                  </a:lnTo>
                  <a:lnTo>
                    <a:pt x="48" y="12"/>
                  </a:lnTo>
                  <a:lnTo>
                    <a:pt x="49" y="14"/>
                  </a:lnTo>
                  <a:lnTo>
                    <a:pt x="50" y="15"/>
                  </a:lnTo>
                  <a:lnTo>
                    <a:pt x="50" y="15"/>
                  </a:lnTo>
                  <a:lnTo>
                    <a:pt x="50" y="16"/>
                  </a:lnTo>
                  <a:lnTo>
                    <a:pt x="52" y="18"/>
                  </a:lnTo>
                  <a:lnTo>
                    <a:pt x="53" y="22"/>
                  </a:lnTo>
                  <a:lnTo>
                    <a:pt x="53" y="24"/>
                  </a:lnTo>
                  <a:lnTo>
                    <a:pt x="53" y="25"/>
                  </a:lnTo>
                  <a:lnTo>
                    <a:pt x="54" y="26"/>
                  </a:lnTo>
                  <a:lnTo>
                    <a:pt x="54" y="26"/>
                  </a:lnTo>
                  <a:lnTo>
                    <a:pt x="53" y="30"/>
                  </a:lnTo>
                  <a:lnTo>
                    <a:pt x="53" y="33"/>
                  </a:lnTo>
                  <a:lnTo>
                    <a:pt x="52" y="36"/>
                  </a:lnTo>
                  <a:lnTo>
                    <a:pt x="52" y="36"/>
                  </a:lnTo>
                  <a:lnTo>
                    <a:pt x="52" y="37"/>
                  </a:lnTo>
                  <a:lnTo>
                    <a:pt x="50" y="38"/>
                  </a:lnTo>
                  <a:lnTo>
                    <a:pt x="49" y="40"/>
                  </a:lnTo>
                  <a:lnTo>
                    <a:pt x="48" y="42"/>
                  </a:lnTo>
                  <a:lnTo>
                    <a:pt x="46" y="45"/>
                  </a:lnTo>
                  <a:lnTo>
                    <a:pt x="46" y="46"/>
                  </a:lnTo>
                  <a:lnTo>
                    <a:pt x="45" y="46"/>
                  </a:lnTo>
                  <a:lnTo>
                    <a:pt x="45" y="47"/>
                  </a:lnTo>
                  <a:lnTo>
                    <a:pt x="42" y="48"/>
                  </a:lnTo>
                  <a:lnTo>
                    <a:pt x="40" y="50"/>
                  </a:lnTo>
                  <a:lnTo>
                    <a:pt x="39" y="50"/>
                  </a:lnTo>
                  <a:lnTo>
                    <a:pt x="39" y="50"/>
                  </a:lnTo>
                  <a:lnTo>
                    <a:pt x="38" y="52"/>
                  </a:lnTo>
                  <a:lnTo>
                    <a:pt x="36" y="52"/>
                  </a:lnTo>
                  <a:lnTo>
                    <a:pt x="32" y="53"/>
                  </a:lnTo>
                  <a:lnTo>
                    <a:pt x="30" y="53"/>
                  </a:lnTo>
                  <a:lnTo>
                    <a:pt x="29" y="54"/>
                  </a:lnTo>
                  <a:lnTo>
                    <a:pt x="26" y="54"/>
                  </a:lnTo>
                  <a:lnTo>
                    <a:pt x="24" y="53"/>
                  </a:lnTo>
                  <a:lnTo>
                    <a:pt x="21" y="53"/>
                  </a:lnTo>
                  <a:lnTo>
                    <a:pt x="18" y="52"/>
                  </a:lnTo>
                  <a:lnTo>
                    <a:pt x="18" y="52"/>
                  </a:lnTo>
                  <a:lnTo>
                    <a:pt x="17" y="52"/>
                  </a:lnTo>
                  <a:lnTo>
                    <a:pt x="15" y="52"/>
                  </a:lnTo>
                  <a:lnTo>
                    <a:pt x="14" y="50"/>
                  </a:lnTo>
                  <a:lnTo>
                    <a:pt x="12" y="48"/>
                  </a:lnTo>
                  <a:lnTo>
                    <a:pt x="9" y="47"/>
                  </a:lnTo>
                  <a:lnTo>
                    <a:pt x="8" y="46"/>
                  </a:lnTo>
                  <a:lnTo>
                    <a:pt x="8" y="46"/>
                  </a:lnTo>
                  <a:lnTo>
                    <a:pt x="7" y="45"/>
                  </a:lnTo>
                  <a:lnTo>
                    <a:pt x="6" y="42"/>
                  </a:lnTo>
                  <a:lnTo>
                    <a:pt x="5" y="40"/>
                  </a:lnTo>
                  <a:lnTo>
                    <a:pt x="4" y="39"/>
                  </a:lnTo>
                  <a:lnTo>
                    <a:pt x="4" y="39"/>
                  </a:lnTo>
                  <a:lnTo>
                    <a:pt x="4" y="38"/>
                  </a:lnTo>
                  <a:lnTo>
                    <a:pt x="2" y="36"/>
                  </a:lnTo>
                  <a:lnTo>
                    <a:pt x="1" y="32"/>
                  </a:lnTo>
                  <a:lnTo>
                    <a:pt x="1" y="30"/>
                  </a:lnTo>
                  <a:lnTo>
                    <a:pt x="0" y="29"/>
                  </a:lnTo>
                  <a:lnTo>
                    <a:pt x="0" y="26"/>
                  </a:lnTo>
                  <a:lnTo>
                    <a:pt x="0" y="26"/>
                  </a:lnTo>
                  <a:lnTo>
                    <a:pt x="1" y="24"/>
                  </a:lnTo>
                  <a:lnTo>
                    <a:pt x="1" y="21"/>
                  </a:lnTo>
                  <a:lnTo>
                    <a:pt x="2" y="18"/>
                  </a:lnTo>
                  <a:lnTo>
                    <a:pt x="2" y="18"/>
                  </a:lnTo>
                  <a:lnTo>
                    <a:pt x="2" y="17"/>
                  </a:lnTo>
                  <a:lnTo>
                    <a:pt x="4" y="16"/>
                  </a:lnTo>
                  <a:lnTo>
                    <a:pt x="5" y="14"/>
                  </a:lnTo>
                  <a:lnTo>
                    <a:pt x="6" y="12"/>
                  </a:lnTo>
                  <a:lnTo>
                    <a:pt x="7" y="9"/>
                  </a:lnTo>
                  <a:lnTo>
                    <a:pt x="8" y="8"/>
                  </a:lnTo>
                  <a:lnTo>
                    <a:pt x="8" y="8"/>
                  </a:lnTo>
                  <a:lnTo>
                    <a:pt x="9" y="7"/>
                  </a:lnTo>
                  <a:lnTo>
                    <a:pt x="12" y="6"/>
                  </a:lnTo>
                  <a:lnTo>
                    <a:pt x="14" y="4"/>
                  </a:lnTo>
                  <a:lnTo>
                    <a:pt x="15" y="4"/>
                  </a:lnTo>
                  <a:lnTo>
                    <a:pt x="15" y="4"/>
                  </a:lnTo>
                  <a:lnTo>
                    <a:pt x="16" y="3"/>
                  </a:lnTo>
                  <a:lnTo>
                    <a:pt x="18" y="3"/>
                  </a:lnTo>
                  <a:lnTo>
                    <a:pt x="22" y="1"/>
                  </a:lnTo>
                  <a:lnTo>
                    <a:pt x="23" y="1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17" name="Line 910"/>
            <p:cNvSpPr>
              <a:spLocks noChangeShapeType="1"/>
            </p:cNvSpPr>
            <p:nvPr/>
          </p:nvSpPr>
          <p:spPr bwMode="auto">
            <a:xfrm>
              <a:off x="5126945" y="2388978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18" name="Line 911"/>
            <p:cNvSpPr>
              <a:spLocks noChangeShapeType="1"/>
            </p:cNvSpPr>
            <p:nvPr/>
          </p:nvSpPr>
          <p:spPr bwMode="auto">
            <a:xfrm flipH="1">
              <a:off x="5125501" y="2388978"/>
              <a:ext cx="1445" cy="433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19" name="Line 912"/>
            <p:cNvSpPr>
              <a:spLocks noChangeShapeType="1"/>
            </p:cNvSpPr>
            <p:nvPr/>
          </p:nvSpPr>
          <p:spPr bwMode="auto">
            <a:xfrm>
              <a:off x="5125501" y="2393311"/>
              <a:ext cx="0" cy="433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20" name="Line 913"/>
            <p:cNvSpPr>
              <a:spLocks noChangeShapeType="1"/>
            </p:cNvSpPr>
            <p:nvPr/>
          </p:nvSpPr>
          <p:spPr bwMode="auto">
            <a:xfrm>
              <a:off x="5125501" y="2397644"/>
              <a:ext cx="0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21" name="Line 914"/>
            <p:cNvSpPr>
              <a:spLocks noChangeShapeType="1"/>
            </p:cNvSpPr>
            <p:nvPr/>
          </p:nvSpPr>
          <p:spPr bwMode="auto">
            <a:xfrm>
              <a:off x="5125501" y="2400533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22" name="Line 915"/>
            <p:cNvSpPr>
              <a:spLocks noChangeShapeType="1"/>
            </p:cNvSpPr>
            <p:nvPr/>
          </p:nvSpPr>
          <p:spPr bwMode="auto">
            <a:xfrm>
              <a:off x="5125501" y="2400533"/>
              <a:ext cx="0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23" name="Line 916"/>
            <p:cNvSpPr>
              <a:spLocks noChangeShapeType="1"/>
            </p:cNvSpPr>
            <p:nvPr/>
          </p:nvSpPr>
          <p:spPr bwMode="auto">
            <a:xfrm flipH="1">
              <a:off x="5122612" y="2403421"/>
              <a:ext cx="2889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24" name="Line 917"/>
            <p:cNvSpPr>
              <a:spLocks noChangeShapeType="1"/>
            </p:cNvSpPr>
            <p:nvPr/>
          </p:nvSpPr>
          <p:spPr bwMode="auto">
            <a:xfrm flipH="1">
              <a:off x="5121168" y="2406310"/>
              <a:ext cx="1445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25" name="Line 918"/>
            <p:cNvSpPr>
              <a:spLocks noChangeShapeType="1"/>
            </p:cNvSpPr>
            <p:nvPr/>
          </p:nvSpPr>
          <p:spPr bwMode="auto">
            <a:xfrm flipH="1">
              <a:off x="5119724" y="2409198"/>
              <a:ext cx="1445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26" name="Line 919"/>
            <p:cNvSpPr>
              <a:spLocks noChangeShapeType="1"/>
            </p:cNvSpPr>
            <p:nvPr/>
          </p:nvSpPr>
          <p:spPr bwMode="auto">
            <a:xfrm flipH="1">
              <a:off x="5116835" y="2412087"/>
              <a:ext cx="2889" cy="433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27" name="Line 920"/>
            <p:cNvSpPr>
              <a:spLocks noChangeShapeType="1"/>
            </p:cNvSpPr>
            <p:nvPr/>
          </p:nvSpPr>
          <p:spPr bwMode="auto">
            <a:xfrm>
              <a:off x="5116835" y="2416419"/>
              <a:ext cx="0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28" name="Line 921"/>
            <p:cNvSpPr>
              <a:spLocks noChangeShapeType="1"/>
            </p:cNvSpPr>
            <p:nvPr/>
          </p:nvSpPr>
          <p:spPr bwMode="auto">
            <a:xfrm flipH="1">
              <a:off x="5115391" y="2417864"/>
              <a:ext cx="144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29" name="Line 922"/>
            <p:cNvSpPr>
              <a:spLocks noChangeShapeType="1"/>
            </p:cNvSpPr>
            <p:nvPr/>
          </p:nvSpPr>
          <p:spPr bwMode="auto">
            <a:xfrm>
              <a:off x="5115391" y="2417864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30" name="Line 923"/>
            <p:cNvSpPr>
              <a:spLocks noChangeShapeType="1"/>
            </p:cNvSpPr>
            <p:nvPr/>
          </p:nvSpPr>
          <p:spPr bwMode="auto">
            <a:xfrm flipH="1">
              <a:off x="5111058" y="2417864"/>
              <a:ext cx="4333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31" name="Line 924"/>
            <p:cNvSpPr>
              <a:spLocks noChangeShapeType="1"/>
            </p:cNvSpPr>
            <p:nvPr/>
          </p:nvSpPr>
          <p:spPr bwMode="auto">
            <a:xfrm flipH="1">
              <a:off x="5108169" y="2420753"/>
              <a:ext cx="2889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32" name="Line 925"/>
            <p:cNvSpPr>
              <a:spLocks noChangeShapeType="1"/>
            </p:cNvSpPr>
            <p:nvPr/>
          </p:nvSpPr>
          <p:spPr bwMode="auto">
            <a:xfrm flipH="1">
              <a:off x="5106725" y="2422197"/>
              <a:ext cx="144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33" name="Line 926"/>
            <p:cNvSpPr>
              <a:spLocks noChangeShapeType="1"/>
            </p:cNvSpPr>
            <p:nvPr/>
          </p:nvSpPr>
          <p:spPr bwMode="auto">
            <a:xfrm>
              <a:off x="5106725" y="2422197"/>
              <a:ext cx="0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34" name="Line 927"/>
            <p:cNvSpPr>
              <a:spLocks noChangeShapeType="1"/>
            </p:cNvSpPr>
            <p:nvPr/>
          </p:nvSpPr>
          <p:spPr bwMode="auto">
            <a:xfrm flipH="1">
              <a:off x="5105281" y="2423641"/>
              <a:ext cx="144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35" name="Line 928"/>
            <p:cNvSpPr>
              <a:spLocks noChangeShapeType="1"/>
            </p:cNvSpPr>
            <p:nvPr/>
          </p:nvSpPr>
          <p:spPr bwMode="auto">
            <a:xfrm flipH="1">
              <a:off x="5099504" y="2423641"/>
              <a:ext cx="5777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36" name="Line 929"/>
            <p:cNvSpPr>
              <a:spLocks noChangeShapeType="1"/>
            </p:cNvSpPr>
            <p:nvPr/>
          </p:nvSpPr>
          <p:spPr bwMode="auto">
            <a:xfrm flipH="1">
              <a:off x="5096615" y="2426530"/>
              <a:ext cx="288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37" name="Line 930"/>
            <p:cNvSpPr>
              <a:spLocks noChangeShapeType="1"/>
            </p:cNvSpPr>
            <p:nvPr/>
          </p:nvSpPr>
          <p:spPr bwMode="auto">
            <a:xfrm flipH="1">
              <a:off x="5093726" y="2426530"/>
              <a:ext cx="2889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38" name="Line 931"/>
            <p:cNvSpPr>
              <a:spLocks noChangeShapeType="1"/>
            </p:cNvSpPr>
            <p:nvPr/>
          </p:nvSpPr>
          <p:spPr bwMode="auto">
            <a:xfrm flipH="1">
              <a:off x="5087949" y="2427974"/>
              <a:ext cx="5777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39" name="Line 932"/>
            <p:cNvSpPr>
              <a:spLocks noChangeShapeType="1"/>
            </p:cNvSpPr>
            <p:nvPr/>
          </p:nvSpPr>
          <p:spPr bwMode="auto">
            <a:xfrm flipH="1" flipV="1">
              <a:off x="5085061" y="2426530"/>
              <a:ext cx="2889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40" name="Line 933"/>
            <p:cNvSpPr>
              <a:spLocks noChangeShapeType="1"/>
            </p:cNvSpPr>
            <p:nvPr/>
          </p:nvSpPr>
          <p:spPr bwMode="auto">
            <a:xfrm flipH="1">
              <a:off x="5080728" y="2426530"/>
              <a:ext cx="433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41" name="Line 934"/>
            <p:cNvSpPr>
              <a:spLocks noChangeShapeType="1"/>
            </p:cNvSpPr>
            <p:nvPr/>
          </p:nvSpPr>
          <p:spPr bwMode="auto">
            <a:xfrm flipH="1">
              <a:off x="5076395" y="2426530"/>
              <a:ext cx="433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42" name="Line 935"/>
            <p:cNvSpPr>
              <a:spLocks noChangeShapeType="1"/>
            </p:cNvSpPr>
            <p:nvPr/>
          </p:nvSpPr>
          <p:spPr bwMode="auto">
            <a:xfrm>
              <a:off x="5076395" y="2426530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43" name="Line 936"/>
            <p:cNvSpPr>
              <a:spLocks noChangeShapeType="1"/>
            </p:cNvSpPr>
            <p:nvPr/>
          </p:nvSpPr>
          <p:spPr bwMode="auto">
            <a:xfrm flipH="1">
              <a:off x="5074951" y="2426530"/>
              <a:ext cx="144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44" name="Line 937"/>
            <p:cNvSpPr>
              <a:spLocks noChangeShapeType="1"/>
            </p:cNvSpPr>
            <p:nvPr/>
          </p:nvSpPr>
          <p:spPr bwMode="auto">
            <a:xfrm flipH="1" flipV="1">
              <a:off x="5073506" y="2423641"/>
              <a:ext cx="1445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45" name="Line 938"/>
            <p:cNvSpPr>
              <a:spLocks noChangeShapeType="1"/>
            </p:cNvSpPr>
            <p:nvPr/>
          </p:nvSpPr>
          <p:spPr bwMode="auto">
            <a:xfrm flipH="1" flipV="1">
              <a:off x="5070618" y="2422197"/>
              <a:ext cx="2889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46" name="Line 939"/>
            <p:cNvSpPr>
              <a:spLocks noChangeShapeType="1"/>
            </p:cNvSpPr>
            <p:nvPr/>
          </p:nvSpPr>
          <p:spPr bwMode="auto">
            <a:xfrm flipH="1" flipV="1">
              <a:off x="5067729" y="2420753"/>
              <a:ext cx="2889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47" name="Line 940"/>
            <p:cNvSpPr>
              <a:spLocks noChangeShapeType="1"/>
            </p:cNvSpPr>
            <p:nvPr/>
          </p:nvSpPr>
          <p:spPr bwMode="auto">
            <a:xfrm flipH="1" flipV="1">
              <a:off x="5063397" y="2417864"/>
              <a:ext cx="4333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48" name="Line 941"/>
            <p:cNvSpPr>
              <a:spLocks noChangeShapeType="1"/>
            </p:cNvSpPr>
            <p:nvPr/>
          </p:nvSpPr>
          <p:spPr bwMode="auto">
            <a:xfrm>
              <a:off x="5063397" y="2417864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49" name="Line 942"/>
            <p:cNvSpPr>
              <a:spLocks noChangeShapeType="1"/>
            </p:cNvSpPr>
            <p:nvPr/>
          </p:nvSpPr>
          <p:spPr bwMode="auto">
            <a:xfrm flipH="1">
              <a:off x="5061952" y="2417864"/>
              <a:ext cx="144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50" name="Line 943"/>
            <p:cNvSpPr>
              <a:spLocks noChangeShapeType="1"/>
            </p:cNvSpPr>
            <p:nvPr/>
          </p:nvSpPr>
          <p:spPr bwMode="auto">
            <a:xfrm flipV="1">
              <a:off x="5061952" y="2416419"/>
              <a:ext cx="0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51" name="Line 944"/>
            <p:cNvSpPr>
              <a:spLocks noChangeShapeType="1"/>
            </p:cNvSpPr>
            <p:nvPr/>
          </p:nvSpPr>
          <p:spPr bwMode="auto">
            <a:xfrm flipH="1" flipV="1">
              <a:off x="5059064" y="2412087"/>
              <a:ext cx="2889" cy="433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52" name="Line 945"/>
            <p:cNvSpPr>
              <a:spLocks noChangeShapeType="1"/>
            </p:cNvSpPr>
            <p:nvPr/>
          </p:nvSpPr>
          <p:spPr bwMode="auto">
            <a:xfrm flipH="1" flipV="1">
              <a:off x="5057620" y="2409198"/>
              <a:ext cx="1445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53" name="Line 946"/>
            <p:cNvSpPr>
              <a:spLocks noChangeShapeType="1"/>
            </p:cNvSpPr>
            <p:nvPr/>
          </p:nvSpPr>
          <p:spPr bwMode="auto">
            <a:xfrm flipV="1">
              <a:off x="5057620" y="2407754"/>
              <a:ext cx="0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54" name="Line 947"/>
            <p:cNvSpPr>
              <a:spLocks noChangeShapeType="1"/>
            </p:cNvSpPr>
            <p:nvPr/>
          </p:nvSpPr>
          <p:spPr bwMode="auto">
            <a:xfrm flipH="1" flipV="1">
              <a:off x="5056175" y="2406310"/>
              <a:ext cx="1445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55" name="Line 948"/>
            <p:cNvSpPr>
              <a:spLocks noChangeShapeType="1"/>
            </p:cNvSpPr>
            <p:nvPr/>
          </p:nvSpPr>
          <p:spPr bwMode="auto">
            <a:xfrm>
              <a:off x="5056175" y="2406310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56" name="Line 949"/>
            <p:cNvSpPr>
              <a:spLocks noChangeShapeType="1"/>
            </p:cNvSpPr>
            <p:nvPr/>
          </p:nvSpPr>
          <p:spPr bwMode="auto">
            <a:xfrm flipH="1" flipV="1">
              <a:off x="5053286" y="2400533"/>
              <a:ext cx="2889" cy="5777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57" name="Line 950"/>
            <p:cNvSpPr>
              <a:spLocks noChangeShapeType="1"/>
            </p:cNvSpPr>
            <p:nvPr/>
          </p:nvSpPr>
          <p:spPr bwMode="auto">
            <a:xfrm flipH="1" flipV="1">
              <a:off x="5051843" y="2397644"/>
              <a:ext cx="1445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58" name="Line 951"/>
            <p:cNvSpPr>
              <a:spLocks noChangeShapeType="1"/>
            </p:cNvSpPr>
            <p:nvPr/>
          </p:nvSpPr>
          <p:spPr bwMode="auto">
            <a:xfrm flipV="1">
              <a:off x="5051843" y="2394756"/>
              <a:ext cx="0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59" name="Line 952"/>
            <p:cNvSpPr>
              <a:spLocks noChangeShapeType="1"/>
            </p:cNvSpPr>
            <p:nvPr/>
          </p:nvSpPr>
          <p:spPr bwMode="auto">
            <a:xfrm flipV="1">
              <a:off x="5051843" y="2391867"/>
              <a:ext cx="0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60" name="Line 953"/>
            <p:cNvSpPr>
              <a:spLocks noChangeShapeType="1"/>
            </p:cNvSpPr>
            <p:nvPr/>
          </p:nvSpPr>
          <p:spPr bwMode="auto">
            <a:xfrm flipV="1">
              <a:off x="5051843" y="2388978"/>
              <a:ext cx="0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61" name="Line 954"/>
            <p:cNvSpPr>
              <a:spLocks noChangeShapeType="1"/>
            </p:cNvSpPr>
            <p:nvPr/>
          </p:nvSpPr>
          <p:spPr bwMode="auto">
            <a:xfrm flipV="1">
              <a:off x="5051843" y="2386090"/>
              <a:ext cx="0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62" name="Line 955"/>
            <p:cNvSpPr>
              <a:spLocks noChangeShapeType="1"/>
            </p:cNvSpPr>
            <p:nvPr/>
          </p:nvSpPr>
          <p:spPr bwMode="auto">
            <a:xfrm flipV="1">
              <a:off x="5051843" y="2381757"/>
              <a:ext cx="0" cy="433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63" name="Line 956"/>
            <p:cNvSpPr>
              <a:spLocks noChangeShapeType="1"/>
            </p:cNvSpPr>
            <p:nvPr/>
          </p:nvSpPr>
          <p:spPr bwMode="auto">
            <a:xfrm flipV="1">
              <a:off x="5051843" y="2377424"/>
              <a:ext cx="1445" cy="433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64" name="Line 957"/>
            <p:cNvSpPr>
              <a:spLocks noChangeShapeType="1"/>
            </p:cNvSpPr>
            <p:nvPr/>
          </p:nvSpPr>
          <p:spPr bwMode="auto">
            <a:xfrm>
              <a:off x="5053286" y="2377424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65" name="Line 958"/>
            <p:cNvSpPr>
              <a:spLocks noChangeShapeType="1"/>
            </p:cNvSpPr>
            <p:nvPr/>
          </p:nvSpPr>
          <p:spPr bwMode="auto">
            <a:xfrm flipV="1">
              <a:off x="5053286" y="2375979"/>
              <a:ext cx="0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66" name="Line 959"/>
            <p:cNvSpPr>
              <a:spLocks noChangeShapeType="1"/>
            </p:cNvSpPr>
            <p:nvPr/>
          </p:nvSpPr>
          <p:spPr bwMode="auto">
            <a:xfrm flipV="1">
              <a:off x="5053286" y="2374536"/>
              <a:ext cx="2889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67" name="Line 960"/>
            <p:cNvSpPr>
              <a:spLocks noChangeShapeType="1"/>
            </p:cNvSpPr>
            <p:nvPr/>
          </p:nvSpPr>
          <p:spPr bwMode="auto">
            <a:xfrm flipV="1">
              <a:off x="5056175" y="2371647"/>
              <a:ext cx="1445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68" name="Line 961"/>
            <p:cNvSpPr>
              <a:spLocks noChangeShapeType="1"/>
            </p:cNvSpPr>
            <p:nvPr/>
          </p:nvSpPr>
          <p:spPr bwMode="auto">
            <a:xfrm flipV="1">
              <a:off x="5057620" y="2368758"/>
              <a:ext cx="1445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69" name="Line 962"/>
            <p:cNvSpPr>
              <a:spLocks noChangeShapeType="1"/>
            </p:cNvSpPr>
            <p:nvPr/>
          </p:nvSpPr>
          <p:spPr bwMode="auto">
            <a:xfrm flipV="1">
              <a:off x="5059064" y="2365870"/>
              <a:ext cx="2889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70" name="Line 963"/>
            <p:cNvSpPr>
              <a:spLocks noChangeShapeType="1"/>
            </p:cNvSpPr>
            <p:nvPr/>
          </p:nvSpPr>
          <p:spPr bwMode="auto">
            <a:xfrm flipV="1">
              <a:off x="5061952" y="2364425"/>
              <a:ext cx="0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71" name="Line 964"/>
            <p:cNvSpPr>
              <a:spLocks noChangeShapeType="1"/>
            </p:cNvSpPr>
            <p:nvPr/>
          </p:nvSpPr>
          <p:spPr bwMode="auto">
            <a:xfrm>
              <a:off x="5061952" y="2364425"/>
              <a:ext cx="144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72" name="Line 965"/>
            <p:cNvSpPr>
              <a:spLocks noChangeShapeType="1"/>
            </p:cNvSpPr>
            <p:nvPr/>
          </p:nvSpPr>
          <p:spPr bwMode="auto">
            <a:xfrm flipV="1">
              <a:off x="5063397" y="2362981"/>
              <a:ext cx="0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73" name="Line 966"/>
            <p:cNvSpPr>
              <a:spLocks noChangeShapeType="1"/>
            </p:cNvSpPr>
            <p:nvPr/>
          </p:nvSpPr>
          <p:spPr bwMode="auto">
            <a:xfrm flipV="1">
              <a:off x="5063397" y="2361537"/>
              <a:ext cx="4333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74" name="Line 967"/>
            <p:cNvSpPr>
              <a:spLocks noChangeShapeType="1"/>
            </p:cNvSpPr>
            <p:nvPr/>
          </p:nvSpPr>
          <p:spPr bwMode="auto">
            <a:xfrm flipV="1">
              <a:off x="5067729" y="2358648"/>
              <a:ext cx="2889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75" name="Line 968"/>
            <p:cNvSpPr>
              <a:spLocks noChangeShapeType="1"/>
            </p:cNvSpPr>
            <p:nvPr/>
          </p:nvSpPr>
          <p:spPr bwMode="auto">
            <a:xfrm>
              <a:off x="5070618" y="2358648"/>
              <a:ext cx="144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76" name="Line 969"/>
            <p:cNvSpPr>
              <a:spLocks noChangeShapeType="1"/>
            </p:cNvSpPr>
            <p:nvPr/>
          </p:nvSpPr>
          <p:spPr bwMode="auto">
            <a:xfrm>
              <a:off x="5072063" y="2358648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77" name="Line 970"/>
            <p:cNvSpPr>
              <a:spLocks noChangeShapeType="1"/>
            </p:cNvSpPr>
            <p:nvPr/>
          </p:nvSpPr>
          <p:spPr bwMode="auto">
            <a:xfrm flipV="1">
              <a:off x="5072063" y="2357204"/>
              <a:ext cx="1445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78" name="Line 971"/>
            <p:cNvSpPr>
              <a:spLocks noChangeShapeType="1"/>
            </p:cNvSpPr>
            <p:nvPr/>
          </p:nvSpPr>
          <p:spPr bwMode="auto">
            <a:xfrm flipV="1">
              <a:off x="5073506" y="2355759"/>
              <a:ext cx="2889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79" name="Line 972"/>
            <p:cNvSpPr>
              <a:spLocks noChangeShapeType="1"/>
            </p:cNvSpPr>
            <p:nvPr/>
          </p:nvSpPr>
          <p:spPr bwMode="auto">
            <a:xfrm>
              <a:off x="5076395" y="2355759"/>
              <a:ext cx="433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80" name="Line 973"/>
            <p:cNvSpPr>
              <a:spLocks noChangeShapeType="1"/>
            </p:cNvSpPr>
            <p:nvPr/>
          </p:nvSpPr>
          <p:spPr bwMode="auto">
            <a:xfrm flipV="1">
              <a:off x="5080728" y="2352871"/>
              <a:ext cx="2889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81" name="Line 974"/>
            <p:cNvSpPr>
              <a:spLocks noChangeShapeType="1"/>
            </p:cNvSpPr>
            <p:nvPr/>
          </p:nvSpPr>
          <p:spPr bwMode="auto">
            <a:xfrm>
              <a:off x="5083617" y="2352871"/>
              <a:ext cx="288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82" name="Line 975"/>
            <p:cNvSpPr>
              <a:spLocks noChangeShapeType="1"/>
            </p:cNvSpPr>
            <p:nvPr/>
          </p:nvSpPr>
          <p:spPr bwMode="auto">
            <a:xfrm>
              <a:off x="5086505" y="2352871"/>
              <a:ext cx="144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83" name="Line 976"/>
            <p:cNvSpPr>
              <a:spLocks noChangeShapeType="1"/>
            </p:cNvSpPr>
            <p:nvPr/>
          </p:nvSpPr>
          <p:spPr bwMode="auto">
            <a:xfrm>
              <a:off x="5087949" y="2352871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84" name="Line 977"/>
            <p:cNvSpPr>
              <a:spLocks noChangeShapeType="1"/>
            </p:cNvSpPr>
            <p:nvPr/>
          </p:nvSpPr>
          <p:spPr bwMode="auto">
            <a:xfrm>
              <a:off x="5087949" y="2352871"/>
              <a:ext cx="433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85" name="Line 978"/>
            <p:cNvSpPr>
              <a:spLocks noChangeShapeType="1"/>
            </p:cNvSpPr>
            <p:nvPr/>
          </p:nvSpPr>
          <p:spPr bwMode="auto">
            <a:xfrm>
              <a:off x="5092283" y="2352871"/>
              <a:ext cx="4333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86" name="Line 979"/>
            <p:cNvSpPr>
              <a:spLocks noChangeShapeType="1"/>
            </p:cNvSpPr>
            <p:nvPr/>
          </p:nvSpPr>
          <p:spPr bwMode="auto">
            <a:xfrm>
              <a:off x="5096615" y="2355759"/>
              <a:ext cx="288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87" name="Line 980"/>
            <p:cNvSpPr>
              <a:spLocks noChangeShapeType="1"/>
            </p:cNvSpPr>
            <p:nvPr/>
          </p:nvSpPr>
          <p:spPr bwMode="auto">
            <a:xfrm>
              <a:off x="5099504" y="2355759"/>
              <a:ext cx="288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88" name="Line 981"/>
            <p:cNvSpPr>
              <a:spLocks noChangeShapeType="1"/>
            </p:cNvSpPr>
            <p:nvPr/>
          </p:nvSpPr>
          <p:spPr bwMode="auto">
            <a:xfrm>
              <a:off x="5102392" y="2355759"/>
              <a:ext cx="1445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89" name="Line 982"/>
            <p:cNvSpPr>
              <a:spLocks noChangeShapeType="1"/>
            </p:cNvSpPr>
            <p:nvPr/>
          </p:nvSpPr>
          <p:spPr bwMode="auto">
            <a:xfrm>
              <a:off x="5103837" y="2357204"/>
              <a:ext cx="144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90" name="Line 983"/>
            <p:cNvSpPr>
              <a:spLocks noChangeShapeType="1"/>
            </p:cNvSpPr>
            <p:nvPr/>
          </p:nvSpPr>
          <p:spPr bwMode="auto">
            <a:xfrm>
              <a:off x="5105281" y="2357204"/>
              <a:ext cx="2889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91" name="Line 984"/>
            <p:cNvSpPr>
              <a:spLocks noChangeShapeType="1"/>
            </p:cNvSpPr>
            <p:nvPr/>
          </p:nvSpPr>
          <p:spPr bwMode="auto">
            <a:xfrm>
              <a:off x="5108169" y="2358648"/>
              <a:ext cx="2889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92" name="Line 985"/>
            <p:cNvSpPr>
              <a:spLocks noChangeShapeType="1"/>
            </p:cNvSpPr>
            <p:nvPr/>
          </p:nvSpPr>
          <p:spPr bwMode="auto">
            <a:xfrm>
              <a:off x="5111058" y="2361537"/>
              <a:ext cx="4333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93" name="Line 986"/>
            <p:cNvSpPr>
              <a:spLocks noChangeShapeType="1"/>
            </p:cNvSpPr>
            <p:nvPr/>
          </p:nvSpPr>
          <p:spPr bwMode="auto">
            <a:xfrm>
              <a:off x="5115391" y="2362981"/>
              <a:ext cx="0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94" name="Line 987"/>
            <p:cNvSpPr>
              <a:spLocks noChangeShapeType="1"/>
            </p:cNvSpPr>
            <p:nvPr/>
          </p:nvSpPr>
          <p:spPr bwMode="auto">
            <a:xfrm>
              <a:off x="5115391" y="2364425"/>
              <a:ext cx="144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95" name="Line 988"/>
            <p:cNvSpPr>
              <a:spLocks noChangeShapeType="1"/>
            </p:cNvSpPr>
            <p:nvPr/>
          </p:nvSpPr>
          <p:spPr bwMode="auto">
            <a:xfrm>
              <a:off x="5116835" y="2364425"/>
              <a:ext cx="0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96" name="Line 989"/>
            <p:cNvSpPr>
              <a:spLocks noChangeShapeType="1"/>
            </p:cNvSpPr>
            <p:nvPr/>
          </p:nvSpPr>
          <p:spPr bwMode="auto">
            <a:xfrm>
              <a:off x="5116835" y="2365870"/>
              <a:ext cx="2889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97" name="Line 990"/>
            <p:cNvSpPr>
              <a:spLocks noChangeShapeType="1"/>
            </p:cNvSpPr>
            <p:nvPr/>
          </p:nvSpPr>
          <p:spPr bwMode="auto">
            <a:xfrm>
              <a:off x="5119724" y="2368758"/>
              <a:ext cx="1445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98" name="Line 991"/>
            <p:cNvSpPr>
              <a:spLocks noChangeShapeType="1"/>
            </p:cNvSpPr>
            <p:nvPr/>
          </p:nvSpPr>
          <p:spPr bwMode="auto">
            <a:xfrm>
              <a:off x="5121168" y="2371647"/>
              <a:ext cx="1445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99" name="Line 992"/>
            <p:cNvSpPr>
              <a:spLocks noChangeShapeType="1"/>
            </p:cNvSpPr>
            <p:nvPr/>
          </p:nvSpPr>
          <p:spPr bwMode="auto">
            <a:xfrm>
              <a:off x="5122612" y="2373091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00" name="Line 993"/>
            <p:cNvSpPr>
              <a:spLocks noChangeShapeType="1"/>
            </p:cNvSpPr>
            <p:nvPr/>
          </p:nvSpPr>
          <p:spPr bwMode="auto">
            <a:xfrm>
              <a:off x="5122612" y="2373091"/>
              <a:ext cx="0" cy="144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01" name="Line 994"/>
            <p:cNvSpPr>
              <a:spLocks noChangeShapeType="1"/>
            </p:cNvSpPr>
            <p:nvPr/>
          </p:nvSpPr>
          <p:spPr bwMode="auto">
            <a:xfrm>
              <a:off x="5122612" y="2374536"/>
              <a:ext cx="2889" cy="288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02" name="Line 995"/>
            <p:cNvSpPr>
              <a:spLocks noChangeShapeType="1"/>
            </p:cNvSpPr>
            <p:nvPr/>
          </p:nvSpPr>
          <p:spPr bwMode="auto">
            <a:xfrm>
              <a:off x="5125501" y="2377424"/>
              <a:ext cx="1445" cy="5777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03" name="Line 996"/>
            <p:cNvSpPr>
              <a:spLocks noChangeShapeType="1"/>
            </p:cNvSpPr>
            <p:nvPr/>
          </p:nvSpPr>
          <p:spPr bwMode="auto">
            <a:xfrm>
              <a:off x="5126945" y="2383201"/>
              <a:ext cx="0" cy="5777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04" name="Freeform 997"/>
            <p:cNvSpPr>
              <a:spLocks/>
            </p:cNvSpPr>
            <p:nvPr/>
          </p:nvSpPr>
          <p:spPr bwMode="auto">
            <a:xfrm>
              <a:off x="1023729" y="3485191"/>
              <a:ext cx="73659" cy="57771"/>
            </a:xfrm>
            <a:custGeom>
              <a:avLst/>
              <a:gdLst>
                <a:gd name="T0" fmla="*/ 25 w 51"/>
                <a:gd name="T1" fmla="*/ 0 h 40"/>
                <a:gd name="T2" fmla="*/ 51 w 51"/>
                <a:gd name="T3" fmla="*/ 40 h 40"/>
                <a:gd name="T4" fmla="*/ 0 w 51"/>
                <a:gd name="T5" fmla="*/ 40 h 40"/>
                <a:gd name="T6" fmla="*/ 25 w 51"/>
                <a:gd name="T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1" h="40">
                  <a:moveTo>
                    <a:pt x="25" y="0"/>
                  </a:moveTo>
                  <a:lnTo>
                    <a:pt x="51" y="40"/>
                  </a:lnTo>
                  <a:lnTo>
                    <a:pt x="0" y="40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05" name="Freeform 998"/>
            <p:cNvSpPr>
              <a:spLocks/>
            </p:cNvSpPr>
            <p:nvPr/>
          </p:nvSpPr>
          <p:spPr bwMode="auto">
            <a:xfrm>
              <a:off x="1023729" y="3485191"/>
              <a:ext cx="38996" cy="62105"/>
            </a:xfrm>
            <a:custGeom>
              <a:avLst/>
              <a:gdLst>
                <a:gd name="T0" fmla="*/ 25 w 27"/>
                <a:gd name="T1" fmla="*/ 0 h 43"/>
                <a:gd name="T2" fmla="*/ 27 w 27"/>
                <a:gd name="T3" fmla="*/ 0 h 43"/>
                <a:gd name="T4" fmla="*/ 27 w 27"/>
                <a:gd name="T5" fmla="*/ 2 h 43"/>
                <a:gd name="T6" fmla="*/ 1 w 27"/>
                <a:gd name="T7" fmla="*/ 43 h 43"/>
                <a:gd name="T8" fmla="*/ 0 w 27"/>
                <a:gd name="T9" fmla="*/ 43 h 43"/>
                <a:gd name="T10" fmla="*/ 0 w 27"/>
                <a:gd name="T11" fmla="*/ 40 h 43"/>
                <a:gd name="T12" fmla="*/ 25 w 27"/>
                <a:gd name="T1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43">
                  <a:moveTo>
                    <a:pt x="25" y="0"/>
                  </a:moveTo>
                  <a:lnTo>
                    <a:pt x="27" y="0"/>
                  </a:lnTo>
                  <a:lnTo>
                    <a:pt x="27" y="2"/>
                  </a:lnTo>
                  <a:lnTo>
                    <a:pt x="1" y="43"/>
                  </a:lnTo>
                  <a:lnTo>
                    <a:pt x="0" y="43"/>
                  </a:lnTo>
                  <a:lnTo>
                    <a:pt x="0" y="40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06" name="Freeform 1011"/>
            <p:cNvSpPr>
              <a:spLocks/>
            </p:cNvSpPr>
            <p:nvPr/>
          </p:nvSpPr>
          <p:spPr bwMode="auto">
            <a:xfrm>
              <a:off x="900965" y="4497636"/>
              <a:ext cx="38996" cy="103989"/>
            </a:xfrm>
            <a:custGeom>
              <a:avLst/>
              <a:gdLst>
                <a:gd name="T0" fmla="*/ 21 w 27"/>
                <a:gd name="T1" fmla="*/ 0 h 72"/>
                <a:gd name="T2" fmla="*/ 27 w 27"/>
                <a:gd name="T3" fmla="*/ 0 h 72"/>
                <a:gd name="T4" fmla="*/ 27 w 27"/>
                <a:gd name="T5" fmla="*/ 72 h 72"/>
                <a:gd name="T6" fmla="*/ 17 w 27"/>
                <a:gd name="T7" fmla="*/ 72 h 72"/>
                <a:gd name="T8" fmla="*/ 17 w 27"/>
                <a:gd name="T9" fmla="*/ 15 h 72"/>
                <a:gd name="T10" fmla="*/ 14 w 27"/>
                <a:gd name="T11" fmla="*/ 18 h 72"/>
                <a:gd name="T12" fmla="*/ 10 w 27"/>
                <a:gd name="T13" fmla="*/ 22 h 72"/>
                <a:gd name="T14" fmla="*/ 5 w 27"/>
                <a:gd name="T15" fmla="*/ 24 h 72"/>
                <a:gd name="T16" fmla="*/ 0 w 27"/>
                <a:gd name="T17" fmla="*/ 26 h 72"/>
                <a:gd name="T18" fmla="*/ 0 w 27"/>
                <a:gd name="T19" fmla="*/ 17 h 72"/>
                <a:gd name="T20" fmla="*/ 7 w 27"/>
                <a:gd name="T21" fmla="*/ 14 h 72"/>
                <a:gd name="T22" fmla="*/ 13 w 27"/>
                <a:gd name="T23" fmla="*/ 9 h 72"/>
                <a:gd name="T24" fmla="*/ 17 w 27"/>
                <a:gd name="T25" fmla="*/ 5 h 72"/>
                <a:gd name="T26" fmla="*/ 21 w 27"/>
                <a:gd name="T27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7" h="72">
                  <a:moveTo>
                    <a:pt x="21" y="0"/>
                  </a:moveTo>
                  <a:lnTo>
                    <a:pt x="27" y="0"/>
                  </a:lnTo>
                  <a:lnTo>
                    <a:pt x="27" y="72"/>
                  </a:lnTo>
                  <a:lnTo>
                    <a:pt x="17" y="72"/>
                  </a:lnTo>
                  <a:lnTo>
                    <a:pt x="17" y="15"/>
                  </a:lnTo>
                  <a:lnTo>
                    <a:pt x="14" y="18"/>
                  </a:lnTo>
                  <a:lnTo>
                    <a:pt x="10" y="22"/>
                  </a:lnTo>
                  <a:lnTo>
                    <a:pt x="5" y="24"/>
                  </a:lnTo>
                  <a:lnTo>
                    <a:pt x="0" y="26"/>
                  </a:lnTo>
                  <a:lnTo>
                    <a:pt x="0" y="17"/>
                  </a:lnTo>
                  <a:lnTo>
                    <a:pt x="7" y="14"/>
                  </a:lnTo>
                  <a:lnTo>
                    <a:pt x="13" y="9"/>
                  </a:lnTo>
                  <a:lnTo>
                    <a:pt x="17" y="5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07" name="Freeform 1012"/>
            <p:cNvSpPr>
              <a:spLocks/>
            </p:cNvSpPr>
            <p:nvPr/>
          </p:nvSpPr>
          <p:spPr bwMode="auto">
            <a:xfrm>
              <a:off x="2381358" y="4497636"/>
              <a:ext cx="37551" cy="103989"/>
            </a:xfrm>
            <a:custGeom>
              <a:avLst/>
              <a:gdLst>
                <a:gd name="T0" fmla="*/ 20 w 26"/>
                <a:gd name="T1" fmla="*/ 0 h 72"/>
                <a:gd name="T2" fmla="*/ 26 w 26"/>
                <a:gd name="T3" fmla="*/ 0 h 72"/>
                <a:gd name="T4" fmla="*/ 26 w 26"/>
                <a:gd name="T5" fmla="*/ 72 h 72"/>
                <a:gd name="T6" fmla="*/ 17 w 26"/>
                <a:gd name="T7" fmla="*/ 72 h 72"/>
                <a:gd name="T8" fmla="*/ 17 w 26"/>
                <a:gd name="T9" fmla="*/ 15 h 72"/>
                <a:gd name="T10" fmla="*/ 14 w 26"/>
                <a:gd name="T11" fmla="*/ 18 h 72"/>
                <a:gd name="T12" fmla="*/ 9 w 26"/>
                <a:gd name="T13" fmla="*/ 22 h 72"/>
                <a:gd name="T14" fmla="*/ 4 w 26"/>
                <a:gd name="T15" fmla="*/ 24 h 72"/>
                <a:gd name="T16" fmla="*/ 0 w 26"/>
                <a:gd name="T17" fmla="*/ 26 h 72"/>
                <a:gd name="T18" fmla="*/ 0 w 26"/>
                <a:gd name="T19" fmla="*/ 17 h 72"/>
                <a:gd name="T20" fmla="*/ 7 w 26"/>
                <a:gd name="T21" fmla="*/ 14 h 72"/>
                <a:gd name="T22" fmla="*/ 12 w 26"/>
                <a:gd name="T23" fmla="*/ 9 h 72"/>
                <a:gd name="T24" fmla="*/ 17 w 26"/>
                <a:gd name="T25" fmla="*/ 5 h 72"/>
                <a:gd name="T26" fmla="*/ 20 w 26"/>
                <a:gd name="T27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6" h="72">
                  <a:moveTo>
                    <a:pt x="20" y="0"/>
                  </a:moveTo>
                  <a:lnTo>
                    <a:pt x="26" y="0"/>
                  </a:lnTo>
                  <a:lnTo>
                    <a:pt x="26" y="72"/>
                  </a:lnTo>
                  <a:lnTo>
                    <a:pt x="17" y="72"/>
                  </a:lnTo>
                  <a:lnTo>
                    <a:pt x="17" y="15"/>
                  </a:lnTo>
                  <a:lnTo>
                    <a:pt x="14" y="18"/>
                  </a:lnTo>
                  <a:lnTo>
                    <a:pt x="9" y="22"/>
                  </a:lnTo>
                  <a:lnTo>
                    <a:pt x="4" y="24"/>
                  </a:lnTo>
                  <a:lnTo>
                    <a:pt x="0" y="26"/>
                  </a:lnTo>
                  <a:lnTo>
                    <a:pt x="0" y="17"/>
                  </a:lnTo>
                  <a:lnTo>
                    <a:pt x="7" y="14"/>
                  </a:lnTo>
                  <a:lnTo>
                    <a:pt x="12" y="9"/>
                  </a:lnTo>
                  <a:lnTo>
                    <a:pt x="17" y="5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08" name="Freeform 1013"/>
            <p:cNvSpPr>
              <a:spLocks noEditPoints="1"/>
            </p:cNvSpPr>
            <p:nvPr/>
          </p:nvSpPr>
          <p:spPr bwMode="auto">
            <a:xfrm>
              <a:off x="2452127" y="4497636"/>
              <a:ext cx="67882" cy="103989"/>
            </a:xfrm>
            <a:custGeom>
              <a:avLst/>
              <a:gdLst>
                <a:gd name="T0" fmla="*/ 24 w 47"/>
                <a:gd name="T1" fmla="*/ 8 h 72"/>
                <a:gd name="T2" fmla="*/ 19 w 47"/>
                <a:gd name="T3" fmla="*/ 8 h 72"/>
                <a:gd name="T4" fmla="*/ 16 w 47"/>
                <a:gd name="T5" fmla="*/ 10 h 72"/>
                <a:gd name="T6" fmla="*/ 14 w 47"/>
                <a:gd name="T7" fmla="*/ 13 h 72"/>
                <a:gd name="T8" fmla="*/ 10 w 47"/>
                <a:gd name="T9" fmla="*/ 22 h 72"/>
                <a:gd name="T10" fmla="*/ 9 w 47"/>
                <a:gd name="T11" fmla="*/ 36 h 72"/>
                <a:gd name="T12" fmla="*/ 10 w 47"/>
                <a:gd name="T13" fmla="*/ 50 h 72"/>
                <a:gd name="T14" fmla="*/ 14 w 47"/>
                <a:gd name="T15" fmla="*/ 58 h 72"/>
                <a:gd name="T16" fmla="*/ 16 w 47"/>
                <a:gd name="T17" fmla="*/ 62 h 72"/>
                <a:gd name="T18" fmla="*/ 19 w 47"/>
                <a:gd name="T19" fmla="*/ 64 h 72"/>
                <a:gd name="T20" fmla="*/ 24 w 47"/>
                <a:gd name="T21" fmla="*/ 64 h 72"/>
                <a:gd name="T22" fmla="*/ 27 w 47"/>
                <a:gd name="T23" fmla="*/ 64 h 72"/>
                <a:gd name="T24" fmla="*/ 31 w 47"/>
                <a:gd name="T25" fmla="*/ 62 h 72"/>
                <a:gd name="T26" fmla="*/ 33 w 47"/>
                <a:gd name="T27" fmla="*/ 58 h 72"/>
                <a:gd name="T28" fmla="*/ 36 w 47"/>
                <a:gd name="T29" fmla="*/ 50 h 72"/>
                <a:gd name="T30" fmla="*/ 38 w 47"/>
                <a:gd name="T31" fmla="*/ 36 h 72"/>
                <a:gd name="T32" fmla="*/ 36 w 47"/>
                <a:gd name="T33" fmla="*/ 22 h 72"/>
                <a:gd name="T34" fmla="*/ 33 w 47"/>
                <a:gd name="T35" fmla="*/ 14 h 72"/>
                <a:gd name="T36" fmla="*/ 31 w 47"/>
                <a:gd name="T37" fmla="*/ 10 h 72"/>
                <a:gd name="T38" fmla="*/ 27 w 47"/>
                <a:gd name="T39" fmla="*/ 8 h 72"/>
                <a:gd name="T40" fmla="*/ 24 w 47"/>
                <a:gd name="T41" fmla="*/ 8 h 72"/>
                <a:gd name="T42" fmla="*/ 24 w 47"/>
                <a:gd name="T43" fmla="*/ 0 h 72"/>
                <a:gd name="T44" fmla="*/ 28 w 47"/>
                <a:gd name="T45" fmla="*/ 0 h 72"/>
                <a:gd name="T46" fmla="*/ 34 w 47"/>
                <a:gd name="T47" fmla="*/ 2 h 72"/>
                <a:gd name="T48" fmla="*/ 38 w 47"/>
                <a:gd name="T49" fmla="*/ 5 h 72"/>
                <a:gd name="T50" fmla="*/ 41 w 47"/>
                <a:gd name="T51" fmla="*/ 8 h 72"/>
                <a:gd name="T52" fmla="*/ 43 w 47"/>
                <a:gd name="T53" fmla="*/ 14 h 72"/>
                <a:gd name="T54" fmla="*/ 46 w 47"/>
                <a:gd name="T55" fmla="*/ 20 h 72"/>
                <a:gd name="T56" fmla="*/ 46 w 47"/>
                <a:gd name="T57" fmla="*/ 24 h 72"/>
                <a:gd name="T58" fmla="*/ 47 w 47"/>
                <a:gd name="T59" fmla="*/ 30 h 72"/>
                <a:gd name="T60" fmla="*/ 47 w 47"/>
                <a:gd name="T61" fmla="*/ 36 h 72"/>
                <a:gd name="T62" fmla="*/ 47 w 47"/>
                <a:gd name="T63" fmla="*/ 48 h 72"/>
                <a:gd name="T64" fmla="*/ 44 w 47"/>
                <a:gd name="T65" fmla="*/ 56 h 72"/>
                <a:gd name="T66" fmla="*/ 42 w 47"/>
                <a:gd name="T67" fmla="*/ 62 h 72"/>
                <a:gd name="T68" fmla="*/ 40 w 47"/>
                <a:gd name="T69" fmla="*/ 65 h 72"/>
                <a:gd name="T70" fmla="*/ 36 w 47"/>
                <a:gd name="T71" fmla="*/ 69 h 72"/>
                <a:gd name="T72" fmla="*/ 33 w 47"/>
                <a:gd name="T73" fmla="*/ 71 h 72"/>
                <a:gd name="T74" fmla="*/ 28 w 47"/>
                <a:gd name="T75" fmla="*/ 72 h 72"/>
                <a:gd name="T76" fmla="*/ 24 w 47"/>
                <a:gd name="T77" fmla="*/ 72 h 72"/>
                <a:gd name="T78" fmla="*/ 18 w 47"/>
                <a:gd name="T79" fmla="*/ 72 h 72"/>
                <a:gd name="T80" fmla="*/ 14 w 47"/>
                <a:gd name="T81" fmla="*/ 71 h 72"/>
                <a:gd name="T82" fmla="*/ 10 w 47"/>
                <a:gd name="T83" fmla="*/ 69 h 72"/>
                <a:gd name="T84" fmla="*/ 7 w 47"/>
                <a:gd name="T85" fmla="*/ 65 h 72"/>
                <a:gd name="T86" fmla="*/ 2 w 47"/>
                <a:gd name="T87" fmla="*/ 54 h 72"/>
                <a:gd name="T88" fmla="*/ 0 w 47"/>
                <a:gd name="T89" fmla="*/ 36 h 72"/>
                <a:gd name="T90" fmla="*/ 1 w 47"/>
                <a:gd name="T91" fmla="*/ 24 h 72"/>
                <a:gd name="T92" fmla="*/ 2 w 47"/>
                <a:gd name="T93" fmla="*/ 15 h 72"/>
                <a:gd name="T94" fmla="*/ 5 w 47"/>
                <a:gd name="T95" fmla="*/ 10 h 72"/>
                <a:gd name="T96" fmla="*/ 7 w 47"/>
                <a:gd name="T97" fmla="*/ 7 h 72"/>
                <a:gd name="T98" fmla="*/ 10 w 47"/>
                <a:gd name="T99" fmla="*/ 4 h 72"/>
                <a:gd name="T100" fmla="*/ 14 w 47"/>
                <a:gd name="T101" fmla="*/ 1 h 72"/>
                <a:gd name="T102" fmla="*/ 18 w 47"/>
                <a:gd name="T103" fmla="*/ 0 h 72"/>
                <a:gd name="T104" fmla="*/ 24 w 47"/>
                <a:gd name="T105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7" h="72">
                  <a:moveTo>
                    <a:pt x="24" y="8"/>
                  </a:moveTo>
                  <a:lnTo>
                    <a:pt x="19" y="8"/>
                  </a:lnTo>
                  <a:lnTo>
                    <a:pt x="16" y="10"/>
                  </a:lnTo>
                  <a:lnTo>
                    <a:pt x="14" y="13"/>
                  </a:lnTo>
                  <a:lnTo>
                    <a:pt x="10" y="22"/>
                  </a:lnTo>
                  <a:lnTo>
                    <a:pt x="9" y="36"/>
                  </a:lnTo>
                  <a:lnTo>
                    <a:pt x="10" y="50"/>
                  </a:lnTo>
                  <a:lnTo>
                    <a:pt x="14" y="58"/>
                  </a:lnTo>
                  <a:lnTo>
                    <a:pt x="16" y="62"/>
                  </a:lnTo>
                  <a:lnTo>
                    <a:pt x="19" y="64"/>
                  </a:lnTo>
                  <a:lnTo>
                    <a:pt x="24" y="64"/>
                  </a:lnTo>
                  <a:lnTo>
                    <a:pt x="27" y="64"/>
                  </a:lnTo>
                  <a:lnTo>
                    <a:pt x="31" y="62"/>
                  </a:lnTo>
                  <a:lnTo>
                    <a:pt x="33" y="58"/>
                  </a:lnTo>
                  <a:lnTo>
                    <a:pt x="36" y="50"/>
                  </a:lnTo>
                  <a:lnTo>
                    <a:pt x="38" y="36"/>
                  </a:lnTo>
                  <a:lnTo>
                    <a:pt x="36" y="22"/>
                  </a:lnTo>
                  <a:lnTo>
                    <a:pt x="33" y="14"/>
                  </a:lnTo>
                  <a:lnTo>
                    <a:pt x="31" y="10"/>
                  </a:lnTo>
                  <a:lnTo>
                    <a:pt x="27" y="8"/>
                  </a:lnTo>
                  <a:lnTo>
                    <a:pt x="24" y="8"/>
                  </a:lnTo>
                  <a:close/>
                  <a:moveTo>
                    <a:pt x="24" y="0"/>
                  </a:moveTo>
                  <a:lnTo>
                    <a:pt x="28" y="0"/>
                  </a:lnTo>
                  <a:lnTo>
                    <a:pt x="34" y="2"/>
                  </a:lnTo>
                  <a:lnTo>
                    <a:pt x="38" y="5"/>
                  </a:lnTo>
                  <a:lnTo>
                    <a:pt x="41" y="8"/>
                  </a:lnTo>
                  <a:lnTo>
                    <a:pt x="43" y="14"/>
                  </a:lnTo>
                  <a:lnTo>
                    <a:pt x="46" y="20"/>
                  </a:lnTo>
                  <a:lnTo>
                    <a:pt x="46" y="24"/>
                  </a:lnTo>
                  <a:lnTo>
                    <a:pt x="47" y="30"/>
                  </a:lnTo>
                  <a:lnTo>
                    <a:pt x="47" y="36"/>
                  </a:lnTo>
                  <a:lnTo>
                    <a:pt x="47" y="48"/>
                  </a:lnTo>
                  <a:lnTo>
                    <a:pt x="44" y="56"/>
                  </a:lnTo>
                  <a:lnTo>
                    <a:pt x="42" y="62"/>
                  </a:lnTo>
                  <a:lnTo>
                    <a:pt x="40" y="65"/>
                  </a:lnTo>
                  <a:lnTo>
                    <a:pt x="36" y="69"/>
                  </a:lnTo>
                  <a:lnTo>
                    <a:pt x="33" y="71"/>
                  </a:lnTo>
                  <a:lnTo>
                    <a:pt x="28" y="72"/>
                  </a:lnTo>
                  <a:lnTo>
                    <a:pt x="24" y="72"/>
                  </a:lnTo>
                  <a:lnTo>
                    <a:pt x="18" y="72"/>
                  </a:lnTo>
                  <a:lnTo>
                    <a:pt x="14" y="71"/>
                  </a:lnTo>
                  <a:lnTo>
                    <a:pt x="10" y="69"/>
                  </a:lnTo>
                  <a:lnTo>
                    <a:pt x="7" y="65"/>
                  </a:lnTo>
                  <a:lnTo>
                    <a:pt x="2" y="54"/>
                  </a:lnTo>
                  <a:lnTo>
                    <a:pt x="0" y="36"/>
                  </a:lnTo>
                  <a:lnTo>
                    <a:pt x="1" y="24"/>
                  </a:lnTo>
                  <a:lnTo>
                    <a:pt x="2" y="15"/>
                  </a:lnTo>
                  <a:lnTo>
                    <a:pt x="5" y="10"/>
                  </a:lnTo>
                  <a:lnTo>
                    <a:pt x="7" y="7"/>
                  </a:lnTo>
                  <a:lnTo>
                    <a:pt x="10" y="4"/>
                  </a:lnTo>
                  <a:lnTo>
                    <a:pt x="14" y="1"/>
                  </a:lnTo>
                  <a:lnTo>
                    <a:pt x="18" y="0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09" name="Freeform 1014"/>
            <p:cNvSpPr>
              <a:spLocks/>
            </p:cNvSpPr>
            <p:nvPr/>
          </p:nvSpPr>
          <p:spPr bwMode="auto">
            <a:xfrm>
              <a:off x="3897858" y="4497636"/>
              <a:ext cx="37551" cy="103989"/>
            </a:xfrm>
            <a:custGeom>
              <a:avLst/>
              <a:gdLst>
                <a:gd name="T0" fmla="*/ 20 w 26"/>
                <a:gd name="T1" fmla="*/ 0 h 72"/>
                <a:gd name="T2" fmla="*/ 26 w 26"/>
                <a:gd name="T3" fmla="*/ 0 h 72"/>
                <a:gd name="T4" fmla="*/ 26 w 26"/>
                <a:gd name="T5" fmla="*/ 72 h 72"/>
                <a:gd name="T6" fmla="*/ 17 w 26"/>
                <a:gd name="T7" fmla="*/ 72 h 72"/>
                <a:gd name="T8" fmla="*/ 17 w 26"/>
                <a:gd name="T9" fmla="*/ 15 h 72"/>
                <a:gd name="T10" fmla="*/ 13 w 26"/>
                <a:gd name="T11" fmla="*/ 18 h 72"/>
                <a:gd name="T12" fmla="*/ 9 w 26"/>
                <a:gd name="T13" fmla="*/ 22 h 72"/>
                <a:gd name="T14" fmla="*/ 4 w 26"/>
                <a:gd name="T15" fmla="*/ 24 h 72"/>
                <a:gd name="T16" fmla="*/ 0 w 26"/>
                <a:gd name="T17" fmla="*/ 26 h 72"/>
                <a:gd name="T18" fmla="*/ 0 w 26"/>
                <a:gd name="T19" fmla="*/ 17 h 72"/>
                <a:gd name="T20" fmla="*/ 6 w 26"/>
                <a:gd name="T21" fmla="*/ 14 h 72"/>
                <a:gd name="T22" fmla="*/ 12 w 26"/>
                <a:gd name="T23" fmla="*/ 9 h 72"/>
                <a:gd name="T24" fmla="*/ 17 w 26"/>
                <a:gd name="T25" fmla="*/ 5 h 72"/>
                <a:gd name="T26" fmla="*/ 20 w 26"/>
                <a:gd name="T27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6" h="72">
                  <a:moveTo>
                    <a:pt x="20" y="0"/>
                  </a:moveTo>
                  <a:lnTo>
                    <a:pt x="26" y="0"/>
                  </a:lnTo>
                  <a:lnTo>
                    <a:pt x="26" y="72"/>
                  </a:lnTo>
                  <a:lnTo>
                    <a:pt x="17" y="72"/>
                  </a:lnTo>
                  <a:lnTo>
                    <a:pt x="17" y="15"/>
                  </a:lnTo>
                  <a:lnTo>
                    <a:pt x="13" y="18"/>
                  </a:lnTo>
                  <a:lnTo>
                    <a:pt x="9" y="22"/>
                  </a:lnTo>
                  <a:lnTo>
                    <a:pt x="4" y="24"/>
                  </a:lnTo>
                  <a:lnTo>
                    <a:pt x="0" y="26"/>
                  </a:lnTo>
                  <a:lnTo>
                    <a:pt x="0" y="17"/>
                  </a:lnTo>
                  <a:lnTo>
                    <a:pt x="6" y="14"/>
                  </a:lnTo>
                  <a:lnTo>
                    <a:pt x="12" y="9"/>
                  </a:lnTo>
                  <a:lnTo>
                    <a:pt x="17" y="5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10" name="Freeform 1015"/>
            <p:cNvSpPr>
              <a:spLocks noEditPoints="1"/>
            </p:cNvSpPr>
            <p:nvPr/>
          </p:nvSpPr>
          <p:spPr bwMode="auto">
            <a:xfrm>
              <a:off x="3968627" y="4497636"/>
              <a:ext cx="66437" cy="103989"/>
            </a:xfrm>
            <a:custGeom>
              <a:avLst/>
              <a:gdLst>
                <a:gd name="T0" fmla="*/ 22 w 46"/>
                <a:gd name="T1" fmla="*/ 8 h 72"/>
                <a:gd name="T2" fmla="*/ 19 w 46"/>
                <a:gd name="T3" fmla="*/ 8 h 72"/>
                <a:gd name="T4" fmla="*/ 16 w 46"/>
                <a:gd name="T5" fmla="*/ 10 h 72"/>
                <a:gd name="T6" fmla="*/ 13 w 46"/>
                <a:gd name="T7" fmla="*/ 13 h 72"/>
                <a:gd name="T8" fmla="*/ 10 w 46"/>
                <a:gd name="T9" fmla="*/ 22 h 72"/>
                <a:gd name="T10" fmla="*/ 9 w 46"/>
                <a:gd name="T11" fmla="*/ 36 h 72"/>
                <a:gd name="T12" fmla="*/ 10 w 46"/>
                <a:gd name="T13" fmla="*/ 50 h 72"/>
                <a:gd name="T14" fmla="*/ 13 w 46"/>
                <a:gd name="T15" fmla="*/ 58 h 72"/>
                <a:gd name="T16" fmla="*/ 16 w 46"/>
                <a:gd name="T17" fmla="*/ 62 h 72"/>
                <a:gd name="T18" fmla="*/ 19 w 46"/>
                <a:gd name="T19" fmla="*/ 64 h 72"/>
                <a:gd name="T20" fmla="*/ 22 w 46"/>
                <a:gd name="T21" fmla="*/ 64 h 72"/>
                <a:gd name="T22" fmla="*/ 27 w 46"/>
                <a:gd name="T23" fmla="*/ 64 h 72"/>
                <a:gd name="T24" fmla="*/ 30 w 46"/>
                <a:gd name="T25" fmla="*/ 62 h 72"/>
                <a:gd name="T26" fmla="*/ 33 w 46"/>
                <a:gd name="T27" fmla="*/ 58 h 72"/>
                <a:gd name="T28" fmla="*/ 36 w 46"/>
                <a:gd name="T29" fmla="*/ 50 h 72"/>
                <a:gd name="T30" fmla="*/ 37 w 46"/>
                <a:gd name="T31" fmla="*/ 36 h 72"/>
                <a:gd name="T32" fmla="*/ 36 w 46"/>
                <a:gd name="T33" fmla="*/ 22 h 72"/>
                <a:gd name="T34" fmla="*/ 33 w 46"/>
                <a:gd name="T35" fmla="*/ 14 h 72"/>
                <a:gd name="T36" fmla="*/ 30 w 46"/>
                <a:gd name="T37" fmla="*/ 10 h 72"/>
                <a:gd name="T38" fmla="*/ 27 w 46"/>
                <a:gd name="T39" fmla="*/ 8 h 72"/>
                <a:gd name="T40" fmla="*/ 22 w 46"/>
                <a:gd name="T41" fmla="*/ 8 h 72"/>
                <a:gd name="T42" fmla="*/ 22 w 46"/>
                <a:gd name="T43" fmla="*/ 0 h 72"/>
                <a:gd name="T44" fmla="*/ 28 w 46"/>
                <a:gd name="T45" fmla="*/ 0 h 72"/>
                <a:gd name="T46" fmla="*/ 34 w 46"/>
                <a:gd name="T47" fmla="*/ 2 h 72"/>
                <a:gd name="T48" fmla="*/ 37 w 46"/>
                <a:gd name="T49" fmla="*/ 5 h 72"/>
                <a:gd name="T50" fmla="*/ 41 w 46"/>
                <a:gd name="T51" fmla="*/ 8 h 72"/>
                <a:gd name="T52" fmla="*/ 43 w 46"/>
                <a:gd name="T53" fmla="*/ 14 h 72"/>
                <a:gd name="T54" fmla="*/ 45 w 46"/>
                <a:gd name="T55" fmla="*/ 20 h 72"/>
                <a:gd name="T56" fmla="*/ 45 w 46"/>
                <a:gd name="T57" fmla="*/ 24 h 72"/>
                <a:gd name="T58" fmla="*/ 46 w 46"/>
                <a:gd name="T59" fmla="*/ 30 h 72"/>
                <a:gd name="T60" fmla="*/ 46 w 46"/>
                <a:gd name="T61" fmla="*/ 36 h 72"/>
                <a:gd name="T62" fmla="*/ 45 w 46"/>
                <a:gd name="T63" fmla="*/ 48 h 72"/>
                <a:gd name="T64" fmla="*/ 44 w 46"/>
                <a:gd name="T65" fmla="*/ 56 h 72"/>
                <a:gd name="T66" fmla="*/ 42 w 46"/>
                <a:gd name="T67" fmla="*/ 62 h 72"/>
                <a:gd name="T68" fmla="*/ 40 w 46"/>
                <a:gd name="T69" fmla="*/ 65 h 72"/>
                <a:gd name="T70" fmla="*/ 36 w 46"/>
                <a:gd name="T71" fmla="*/ 69 h 72"/>
                <a:gd name="T72" fmla="*/ 33 w 46"/>
                <a:gd name="T73" fmla="*/ 71 h 72"/>
                <a:gd name="T74" fmla="*/ 28 w 46"/>
                <a:gd name="T75" fmla="*/ 72 h 72"/>
                <a:gd name="T76" fmla="*/ 22 w 46"/>
                <a:gd name="T77" fmla="*/ 72 h 72"/>
                <a:gd name="T78" fmla="*/ 18 w 46"/>
                <a:gd name="T79" fmla="*/ 72 h 72"/>
                <a:gd name="T80" fmla="*/ 13 w 46"/>
                <a:gd name="T81" fmla="*/ 71 h 72"/>
                <a:gd name="T82" fmla="*/ 10 w 46"/>
                <a:gd name="T83" fmla="*/ 69 h 72"/>
                <a:gd name="T84" fmla="*/ 6 w 46"/>
                <a:gd name="T85" fmla="*/ 65 h 72"/>
                <a:gd name="T86" fmla="*/ 2 w 46"/>
                <a:gd name="T87" fmla="*/ 54 h 72"/>
                <a:gd name="T88" fmla="*/ 0 w 46"/>
                <a:gd name="T89" fmla="*/ 36 h 72"/>
                <a:gd name="T90" fmla="*/ 1 w 46"/>
                <a:gd name="T91" fmla="*/ 24 h 72"/>
                <a:gd name="T92" fmla="*/ 2 w 46"/>
                <a:gd name="T93" fmla="*/ 15 h 72"/>
                <a:gd name="T94" fmla="*/ 4 w 46"/>
                <a:gd name="T95" fmla="*/ 10 h 72"/>
                <a:gd name="T96" fmla="*/ 6 w 46"/>
                <a:gd name="T97" fmla="*/ 7 h 72"/>
                <a:gd name="T98" fmla="*/ 10 w 46"/>
                <a:gd name="T99" fmla="*/ 4 h 72"/>
                <a:gd name="T100" fmla="*/ 13 w 46"/>
                <a:gd name="T101" fmla="*/ 1 h 72"/>
                <a:gd name="T102" fmla="*/ 18 w 46"/>
                <a:gd name="T103" fmla="*/ 0 h 72"/>
                <a:gd name="T104" fmla="*/ 22 w 46"/>
                <a:gd name="T105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6" h="72">
                  <a:moveTo>
                    <a:pt x="22" y="8"/>
                  </a:moveTo>
                  <a:lnTo>
                    <a:pt x="19" y="8"/>
                  </a:lnTo>
                  <a:lnTo>
                    <a:pt x="16" y="10"/>
                  </a:lnTo>
                  <a:lnTo>
                    <a:pt x="13" y="13"/>
                  </a:lnTo>
                  <a:lnTo>
                    <a:pt x="10" y="22"/>
                  </a:lnTo>
                  <a:lnTo>
                    <a:pt x="9" y="36"/>
                  </a:lnTo>
                  <a:lnTo>
                    <a:pt x="10" y="50"/>
                  </a:lnTo>
                  <a:lnTo>
                    <a:pt x="13" y="58"/>
                  </a:lnTo>
                  <a:lnTo>
                    <a:pt x="16" y="62"/>
                  </a:lnTo>
                  <a:lnTo>
                    <a:pt x="19" y="64"/>
                  </a:lnTo>
                  <a:lnTo>
                    <a:pt x="22" y="64"/>
                  </a:lnTo>
                  <a:lnTo>
                    <a:pt x="27" y="64"/>
                  </a:lnTo>
                  <a:lnTo>
                    <a:pt x="30" y="62"/>
                  </a:lnTo>
                  <a:lnTo>
                    <a:pt x="33" y="58"/>
                  </a:lnTo>
                  <a:lnTo>
                    <a:pt x="36" y="50"/>
                  </a:lnTo>
                  <a:lnTo>
                    <a:pt x="37" y="36"/>
                  </a:lnTo>
                  <a:lnTo>
                    <a:pt x="36" y="22"/>
                  </a:lnTo>
                  <a:lnTo>
                    <a:pt x="33" y="14"/>
                  </a:lnTo>
                  <a:lnTo>
                    <a:pt x="30" y="10"/>
                  </a:lnTo>
                  <a:lnTo>
                    <a:pt x="27" y="8"/>
                  </a:lnTo>
                  <a:lnTo>
                    <a:pt x="22" y="8"/>
                  </a:lnTo>
                  <a:close/>
                  <a:moveTo>
                    <a:pt x="22" y="0"/>
                  </a:moveTo>
                  <a:lnTo>
                    <a:pt x="28" y="0"/>
                  </a:lnTo>
                  <a:lnTo>
                    <a:pt x="34" y="2"/>
                  </a:lnTo>
                  <a:lnTo>
                    <a:pt x="37" y="5"/>
                  </a:lnTo>
                  <a:lnTo>
                    <a:pt x="41" y="8"/>
                  </a:lnTo>
                  <a:lnTo>
                    <a:pt x="43" y="14"/>
                  </a:lnTo>
                  <a:lnTo>
                    <a:pt x="45" y="20"/>
                  </a:lnTo>
                  <a:lnTo>
                    <a:pt x="45" y="24"/>
                  </a:lnTo>
                  <a:lnTo>
                    <a:pt x="46" y="30"/>
                  </a:lnTo>
                  <a:lnTo>
                    <a:pt x="46" y="36"/>
                  </a:lnTo>
                  <a:lnTo>
                    <a:pt x="45" y="48"/>
                  </a:lnTo>
                  <a:lnTo>
                    <a:pt x="44" y="56"/>
                  </a:lnTo>
                  <a:lnTo>
                    <a:pt x="42" y="62"/>
                  </a:lnTo>
                  <a:lnTo>
                    <a:pt x="40" y="65"/>
                  </a:lnTo>
                  <a:lnTo>
                    <a:pt x="36" y="69"/>
                  </a:lnTo>
                  <a:lnTo>
                    <a:pt x="33" y="71"/>
                  </a:lnTo>
                  <a:lnTo>
                    <a:pt x="28" y="72"/>
                  </a:lnTo>
                  <a:lnTo>
                    <a:pt x="22" y="72"/>
                  </a:lnTo>
                  <a:lnTo>
                    <a:pt x="18" y="72"/>
                  </a:lnTo>
                  <a:lnTo>
                    <a:pt x="13" y="71"/>
                  </a:lnTo>
                  <a:lnTo>
                    <a:pt x="10" y="69"/>
                  </a:lnTo>
                  <a:lnTo>
                    <a:pt x="6" y="65"/>
                  </a:lnTo>
                  <a:lnTo>
                    <a:pt x="2" y="54"/>
                  </a:lnTo>
                  <a:lnTo>
                    <a:pt x="0" y="36"/>
                  </a:lnTo>
                  <a:lnTo>
                    <a:pt x="1" y="24"/>
                  </a:lnTo>
                  <a:lnTo>
                    <a:pt x="2" y="15"/>
                  </a:lnTo>
                  <a:lnTo>
                    <a:pt x="4" y="10"/>
                  </a:lnTo>
                  <a:lnTo>
                    <a:pt x="6" y="7"/>
                  </a:lnTo>
                  <a:lnTo>
                    <a:pt x="10" y="4"/>
                  </a:lnTo>
                  <a:lnTo>
                    <a:pt x="13" y="1"/>
                  </a:lnTo>
                  <a:lnTo>
                    <a:pt x="18" y="0"/>
                  </a:lnTo>
                  <a:lnTo>
                    <a:pt x="2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11" name="Freeform 1016"/>
            <p:cNvSpPr>
              <a:spLocks noEditPoints="1"/>
            </p:cNvSpPr>
            <p:nvPr/>
          </p:nvSpPr>
          <p:spPr bwMode="auto">
            <a:xfrm>
              <a:off x="4046619" y="4497636"/>
              <a:ext cx="67882" cy="103989"/>
            </a:xfrm>
            <a:custGeom>
              <a:avLst/>
              <a:gdLst>
                <a:gd name="T0" fmla="*/ 24 w 47"/>
                <a:gd name="T1" fmla="*/ 8 h 72"/>
                <a:gd name="T2" fmla="*/ 21 w 47"/>
                <a:gd name="T3" fmla="*/ 8 h 72"/>
                <a:gd name="T4" fmla="*/ 17 w 47"/>
                <a:gd name="T5" fmla="*/ 10 h 72"/>
                <a:gd name="T6" fmla="*/ 14 w 47"/>
                <a:gd name="T7" fmla="*/ 13 h 72"/>
                <a:gd name="T8" fmla="*/ 11 w 47"/>
                <a:gd name="T9" fmla="*/ 22 h 72"/>
                <a:gd name="T10" fmla="*/ 11 w 47"/>
                <a:gd name="T11" fmla="*/ 36 h 72"/>
                <a:gd name="T12" fmla="*/ 11 w 47"/>
                <a:gd name="T13" fmla="*/ 50 h 72"/>
                <a:gd name="T14" fmla="*/ 14 w 47"/>
                <a:gd name="T15" fmla="*/ 58 h 72"/>
                <a:gd name="T16" fmla="*/ 17 w 47"/>
                <a:gd name="T17" fmla="*/ 62 h 72"/>
                <a:gd name="T18" fmla="*/ 21 w 47"/>
                <a:gd name="T19" fmla="*/ 64 h 72"/>
                <a:gd name="T20" fmla="*/ 24 w 47"/>
                <a:gd name="T21" fmla="*/ 64 h 72"/>
                <a:gd name="T22" fmla="*/ 28 w 47"/>
                <a:gd name="T23" fmla="*/ 64 h 72"/>
                <a:gd name="T24" fmla="*/ 31 w 47"/>
                <a:gd name="T25" fmla="*/ 62 h 72"/>
                <a:gd name="T26" fmla="*/ 35 w 47"/>
                <a:gd name="T27" fmla="*/ 58 h 72"/>
                <a:gd name="T28" fmla="*/ 37 w 47"/>
                <a:gd name="T29" fmla="*/ 50 h 72"/>
                <a:gd name="T30" fmla="*/ 38 w 47"/>
                <a:gd name="T31" fmla="*/ 36 h 72"/>
                <a:gd name="T32" fmla="*/ 37 w 47"/>
                <a:gd name="T33" fmla="*/ 22 h 72"/>
                <a:gd name="T34" fmla="*/ 35 w 47"/>
                <a:gd name="T35" fmla="*/ 14 h 72"/>
                <a:gd name="T36" fmla="*/ 31 w 47"/>
                <a:gd name="T37" fmla="*/ 10 h 72"/>
                <a:gd name="T38" fmla="*/ 28 w 47"/>
                <a:gd name="T39" fmla="*/ 8 h 72"/>
                <a:gd name="T40" fmla="*/ 24 w 47"/>
                <a:gd name="T41" fmla="*/ 8 h 72"/>
                <a:gd name="T42" fmla="*/ 24 w 47"/>
                <a:gd name="T43" fmla="*/ 0 h 72"/>
                <a:gd name="T44" fmla="*/ 30 w 47"/>
                <a:gd name="T45" fmla="*/ 0 h 72"/>
                <a:gd name="T46" fmla="*/ 35 w 47"/>
                <a:gd name="T47" fmla="*/ 2 h 72"/>
                <a:gd name="T48" fmla="*/ 39 w 47"/>
                <a:gd name="T49" fmla="*/ 5 h 72"/>
                <a:gd name="T50" fmla="*/ 41 w 47"/>
                <a:gd name="T51" fmla="*/ 8 h 72"/>
                <a:gd name="T52" fmla="*/ 44 w 47"/>
                <a:gd name="T53" fmla="*/ 14 h 72"/>
                <a:gd name="T54" fmla="*/ 46 w 47"/>
                <a:gd name="T55" fmla="*/ 20 h 72"/>
                <a:gd name="T56" fmla="*/ 47 w 47"/>
                <a:gd name="T57" fmla="*/ 24 h 72"/>
                <a:gd name="T58" fmla="*/ 47 w 47"/>
                <a:gd name="T59" fmla="*/ 30 h 72"/>
                <a:gd name="T60" fmla="*/ 47 w 47"/>
                <a:gd name="T61" fmla="*/ 36 h 72"/>
                <a:gd name="T62" fmla="*/ 47 w 47"/>
                <a:gd name="T63" fmla="*/ 48 h 72"/>
                <a:gd name="T64" fmla="*/ 45 w 47"/>
                <a:gd name="T65" fmla="*/ 56 h 72"/>
                <a:gd name="T66" fmla="*/ 43 w 47"/>
                <a:gd name="T67" fmla="*/ 62 h 72"/>
                <a:gd name="T68" fmla="*/ 40 w 47"/>
                <a:gd name="T69" fmla="*/ 65 h 72"/>
                <a:gd name="T70" fmla="*/ 37 w 47"/>
                <a:gd name="T71" fmla="*/ 69 h 72"/>
                <a:gd name="T72" fmla="*/ 33 w 47"/>
                <a:gd name="T73" fmla="*/ 71 h 72"/>
                <a:gd name="T74" fmla="*/ 29 w 47"/>
                <a:gd name="T75" fmla="*/ 72 h 72"/>
                <a:gd name="T76" fmla="*/ 24 w 47"/>
                <a:gd name="T77" fmla="*/ 72 h 72"/>
                <a:gd name="T78" fmla="*/ 20 w 47"/>
                <a:gd name="T79" fmla="*/ 72 h 72"/>
                <a:gd name="T80" fmla="*/ 15 w 47"/>
                <a:gd name="T81" fmla="*/ 71 h 72"/>
                <a:gd name="T82" fmla="*/ 11 w 47"/>
                <a:gd name="T83" fmla="*/ 69 h 72"/>
                <a:gd name="T84" fmla="*/ 8 w 47"/>
                <a:gd name="T85" fmla="*/ 65 h 72"/>
                <a:gd name="T86" fmla="*/ 3 w 47"/>
                <a:gd name="T87" fmla="*/ 54 h 72"/>
                <a:gd name="T88" fmla="*/ 0 w 47"/>
                <a:gd name="T89" fmla="*/ 36 h 72"/>
                <a:gd name="T90" fmla="*/ 2 w 47"/>
                <a:gd name="T91" fmla="*/ 24 h 72"/>
                <a:gd name="T92" fmla="*/ 4 w 47"/>
                <a:gd name="T93" fmla="*/ 15 h 72"/>
                <a:gd name="T94" fmla="*/ 5 w 47"/>
                <a:gd name="T95" fmla="*/ 10 h 72"/>
                <a:gd name="T96" fmla="*/ 8 w 47"/>
                <a:gd name="T97" fmla="*/ 7 h 72"/>
                <a:gd name="T98" fmla="*/ 11 w 47"/>
                <a:gd name="T99" fmla="*/ 4 h 72"/>
                <a:gd name="T100" fmla="*/ 15 w 47"/>
                <a:gd name="T101" fmla="*/ 1 h 72"/>
                <a:gd name="T102" fmla="*/ 20 w 47"/>
                <a:gd name="T103" fmla="*/ 0 h 72"/>
                <a:gd name="T104" fmla="*/ 24 w 47"/>
                <a:gd name="T105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7" h="72">
                  <a:moveTo>
                    <a:pt x="24" y="8"/>
                  </a:moveTo>
                  <a:lnTo>
                    <a:pt x="21" y="8"/>
                  </a:lnTo>
                  <a:lnTo>
                    <a:pt x="17" y="10"/>
                  </a:lnTo>
                  <a:lnTo>
                    <a:pt x="14" y="13"/>
                  </a:lnTo>
                  <a:lnTo>
                    <a:pt x="11" y="22"/>
                  </a:lnTo>
                  <a:lnTo>
                    <a:pt x="11" y="36"/>
                  </a:lnTo>
                  <a:lnTo>
                    <a:pt x="11" y="50"/>
                  </a:lnTo>
                  <a:lnTo>
                    <a:pt x="14" y="58"/>
                  </a:lnTo>
                  <a:lnTo>
                    <a:pt x="17" y="62"/>
                  </a:lnTo>
                  <a:lnTo>
                    <a:pt x="21" y="64"/>
                  </a:lnTo>
                  <a:lnTo>
                    <a:pt x="24" y="64"/>
                  </a:lnTo>
                  <a:lnTo>
                    <a:pt x="28" y="64"/>
                  </a:lnTo>
                  <a:lnTo>
                    <a:pt x="31" y="62"/>
                  </a:lnTo>
                  <a:lnTo>
                    <a:pt x="35" y="58"/>
                  </a:lnTo>
                  <a:lnTo>
                    <a:pt x="37" y="50"/>
                  </a:lnTo>
                  <a:lnTo>
                    <a:pt x="38" y="36"/>
                  </a:lnTo>
                  <a:lnTo>
                    <a:pt x="37" y="22"/>
                  </a:lnTo>
                  <a:lnTo>
                    <a:pt x="35" y="14"/>
                  </a:lnTo>
                  <a:lnTo>
                    <a:pt x="31" y="10"/>
                  </a:lnTo>
                  <a:lnTo>
                    <a:pt x="28" y="8"/>
                  </a:lnTo>
                  <a:lnTo>
                    <a:pt x="24" y="8"/>
                  </a:lnTo>
                  <a:close/>
                  <a:moveTo>
                    <a:pt x="24" y="0"/>
                  </a:moveTo>
                  <a:lnTo>
                    <a:pt x="30" y="0"/>
                  </a:lnTo>
                  <a:lnTo>
                    <a:pt x="35" y="2"/>
                  </a:lnTo>
                  <a:lnTo>
                    <a:pt x="39" y="5"/>
                  </a:lnTo>
                  <a:lnTo>
                    <a:pt x="41" y="8"/>
                  </a:lnTo>
                  <a:lnTo>
                    <a:pt x="44" y="14"/>
                  </a:lnTo>
                  <a:lnTo>
                    <a:pt x="46" y="20"/>
                  </a:lnTo>
                  <a:lnTo>
                    <a:pt x="47" y="24"/>
                  </a:lnTo>
                  <a:lnTo>
                    <a:pt x="47" y="30"/>
                  </a:lnTo>
                  <a:lnTo>
                    <a:pt x="47" y="36"/>
                  </a:lnTo>
                  <a:lnTo>
                    <a:pt x="47" y="48"/>
                  </a:lnTo>
                  <a:lnTo>
                    <a:pt x="45" y="56"/>
                  </a:lnTo>
                  <a:lnTo>
                    <a:pt x="43" y="62"/>
                  </a:lnTo>
                  <a:lnTo>
                    <a:pt x="40" y="65"/>
                  </a:lnTo>
                  <a:lnTo>
                    <a:pt x="37" y="69"/>
                  </a:lnTo>
                  <a:lnTo>
                    <a:pt x="33" y="71"/>
                  </a:lnTo>
                  <a:lnTo>
                    <a:pt x="29" y="72"/>
                  </a:lnTo>
                  <a:lnTo>
                    <a:pt x="24" y="72"/>
                  </a:lnTo>
                  <a:lnTo>
                    <a:pt x="20" y="72"/>
                  </a:lnTo>
                  <a:lnTo>
                    <a:pt x="15" y="71"/>
                  </a:lnTo>
                  <a:lnTo>
                    <a:pt x="11" y="69"/>
                  </a:lnTo>
                  <a:lnTo>
                    <a:pt x="8" y="65"/>
                  </a:lnTo>
                  <a:lnTo>
                    <a:pt x="3" y="54"/>
                  </a:lnTo>
                  <a:lnTo>
                    <a:pt x="0" y="36"/>
                  </a:lnTo>
                  <a:lnTo>
                    <a:pt x="2" y="24"/>
                  </a:lnTo>
                  <a:lnTo>
                    <a:pt x="4" y="15"/>
                  </a:lnTo>
                  <a:lnTo>
                    <a:pt x="5" y="10"/>
                  </a:lnTo>
                  <a:lnTo>
                    <a:pt x="8" y="7"/>
                  </a:lnTo>
                  <a:lnTo>
                    <a:pt x="11" y="4"/>
                  </a:lnTo>
                  <a:lnTo>
                    <a:pt x="15" y="1"/>
                  </a:lnTo>
                  <a:lnTo>
                    <a:pt x="20" y="0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12" name="Freeform 1017"/>
            <p:cNvSpPr>
              <a:spLocks/>
            </p:cNvSpPr>
            <p:nvPr/>
          </p:nvSpPr>
          <p:spPr bwMode="auto">
            <a:xfrm>
              <a:off x="5376806" y="4497636"/>
              <a:ext cx="37551" cy="103989"/>
            </a:xfrm>
            <a:custGeom>
              <a:avLst/>
              <a:gdLst>
                <a:gd name="T0" fmla="*/ 21 w 26"/>
                <a:gd name="T1" fmla="*/ 0 h 72"/>
                <a:gd name="T2" fmla="*/ 26 w 26"/>
                <a:gd name="T3" fmla="*/ 0 h 72"/>
                <a:gd name="T4" fmla="*/ 26 w 26"/>
                <a:gd name="T5" fmla="*/ 72 h 72"/>
                <a:gd name="T6" fmla="*/ 17 w 26"/>
                <a:gd name="T7" fmla="*/ 72 h 72"/>
                <a:gd name="T8" fmla="*/ 17 w 26"/>
                <a:gd name="T9" fmla="*/ 15 h 72"/>
                <a:gd name="T10" fmla="*/ 14 w 26"/>
                <a:gd name="T11" fmla="*/ 18 h 72"/>
                <a:gd name="T12" fmla="*/ 9 w 26"/>
                <a:gd name="T13" fmla="*/ 22 h 72"/>
                <a:gd name="T14" fmla="*/ 5 w 26"/>
                <a:gd name="T15" fmla="*/ 24 h 72"/>
                <a:gd name="T16" fmla="*/ 0 w 26"/>
                <a:gd name="T17" fmla="*/ 26 h 72"/>
                <a:gd name="T18" fmla="*/ 0 w 26"/>
                <a:gd name="T19" fmla="*/ 17 h 72"/>
                <a:gd name="T20" fmla="*/ 7 w 26"/>
                <a:gd name="T21" fmla="*/ 14 h 72"/>
                <a:gd name="T22" fmla="*/ 13 w 26"/>
                <a:gd name="T23" fmla="*/ 9 h 72"/>
                <a:gd name="T24" fmla="*/ 17 w 26"/>
                <a:gd name="T25" fmla="*/ 5 h 72"/>
                <a:gd name="T26" fmla="*/ 21 w 26"/>
                <a:gd name="T27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6" h="72">
                  <a:moveTo>
                    <a:pt x="21" y="0"/>
                  </a:moveTo>
                  <a:lnTo>
                    <a:pt x="26" y="0"/>
                  </a:lnTo>
                  <a:lnTo>
                    <a:pt x="26" y="72"/>
                  </a:lnTo>
                  <a:lnTo>
                    <a:pt x="17" y="72"/>
                  </a:lnTo>
                  <a:lnTo>
                    <a:pt x="17" y="15"/>
                  </a:lnTo>
                  <a:lnTo>
                    <a:pt x="14" y="18"/>
                  </a:lnTo>
                  <a:lnTo>
                    <a:pt x="9" y="22"/>
                  </a:lnTo>
                  <a:lnTo>
                    <a:pt x="5" y="24"/>
                  </a:lnTo>
                  <a:lnTo>
                    <a:pt x="0" y="26"/>
                  </a:lnTo>
                  <a:lnTo>
                    <a:pt x="0" y="17"/>
                  </a:lnTo>
                  <a:lnTo>
                    <a:pt x="7" y="14"/>
                  </a:lnTo>
                  <a:lnTo>
                    <a:pt x="13" y="9"/>
                  </a:lnTo>
                  <a:lnTo>
                    <a:pt x="17" y="5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13" name="Freeform 1018"/>
            <p:cNvSpPr>
              <a:spLocks noEditPoints="1"/>
            </p:cNvSpPr>
            <p:nvPr/>
          </p:nvSpPr>
          <p:spPr bwMode="auto">
            <a:xfrm>
              <a:off x="5447576" y="4497636"/>
              <a:ext cx="67882" cy="103989"/>
            </a:xfrm>
            <a:custGeom>
              <a:avLst/>
              <a:gdLst>
                <a:gd name="T0" fmla="*/ 23 w 47"/>
                <a:gd name="T1" fmla="*/ 8 h 72"/>
                <a:gd name="T2" fmla="*/ 20 w 47"/>
                <a:gd name="T3" fmla="*/ 8 h 72"/>
                <a:gd name="T4" fmla="*/ 16 w 47"/>
                <a:gd name="T5" fmla="*/ 10 h 72"/>
                <a:gd name="T6" fmla="*/ 14 w 47"/>
                <a:gd name="T7" fmla="*/ 13 h 72"/>
                <a:gd name="T8" fmla="*/ 10 w 47"/>
                <a:gd name="T9" fmla="*/ 22 h 72"/>
                <a:gd name="T10" fmla="*/ 9 w 47"/>
                <a:gd name="T11" fmla="*/ 36 h 72"/>
                <a:gd name="T12" fmla="*/ 10 w 47"/>
                <a:gd name="T13" fmla="*/ 50 h 72"/>
                <a:gd name="T14" fmla="*/ 14 w 47"/>
                <a:gd name="T15" fmla="*/ 58 h 72"/>
                <a:gd name="T16" fmla="*/ 16 w 47"/>
                <a:gd name="T17" fmla="*/ 62 h 72"/>
                <a:gd name="T18" fmla="*/ 20 w 47"/>
                <a:gd name="T19" fmla="*/ 64 h 72"/>
                <a:gd name="T20" fmla="*/ 24 w 47"/>
                <a:gd name="T21" fmla="*/ 64 h 72"/>
                <a:gd name="T22" fmla="*/ 28 w 47"/>
                <a:gd name="T23" fmla="*/ 64 h 72"/>
                <a:gd name="T24" fmla="*/ 31 w 47"/>
                <a:gd name="T25" fmla="*/ 62 h 72"/>
                <a:gd name="T26" fmla="*/ 33 w 47"/>
                <a:gd name="T27" fmla="*/ 58 h 72"/>
                <a:gd name="T28" fmla="*/ 37 w 47"/>
                <a:gd name="T29" fmla="*/ 50 h 72"/>
                <a:gd name="T30" fmla="*/ 38 w 47"/>
                <a:gd name="T31" fmla="*/ 36 h 72"/>
                <a:gd name="T32" fmla="*/ 37 w 47"/>
                <a:gd name="T33" fmla="*/ 22 h 72"/>
                <a:gd name="T34" fmla="*/ 33 w 47"/>
                <a:gd name="T35" fmla="*/ 14 h 72"/>
                <a:gd name="T36" fmla="*/ 31 w 47"/>
                <a:gd name="T37" fmla="*/ 10 h 72"/>
                <a:gd name="T38" fmla="*/ 28 w 47"/>
                <a:gd name="T39" fmla="*/ 8 h 72"/>
                <a:gd name="T40" fmla="*/ 23 w 47"/>
                <a:gd name="T41" fmla="*/ 8 h 72"/>
                <a:gd name="T42" fmla="*/ 24 w 47"/>
                <a:gd name="T43" fmla="*/ 0 h 72"/>
                <a:gd name="T44" fmla="*/ 29 w 47"/>
                <a:gd name="T45" fmla="*/ 0 h 72"/>
                <a:gd name="T46" fmla="*/ 34 w 47"/>
                <a:gd name="T47" fmla="*/ 2 h 72"/>
                <a:gd name="T48" fmla="*/ 38 w 47"/>
                <a:gd name="T49" fmla="*/ 5 h 72"/>
                <a:gd name="T50" fmla="*/ 41 w 47"/>
                <a:gd name="T51" fmla="*/ 8 h 72"/>
                <a:gd name="T52" fmla="*/ 44 w 47"/>
                <a:gd name="T53" fmla="*/ 14 h 72"/>
                <a:gd name="T54" fmla="*/ 46 w 47"/>
                <a:gd name="T55" fmla="*/ 20 h 72"/>
                <a:gd name="T56" fmla="*/ 46 w 47"/>
                <a:gd name="T57" fmla="*/ 24 h 72"/>
                <a:gd name="T58" fmla="*/ 47 w 47"/>
                <a:gd name="T59" fmla="*/ 30 h 72"/>
                <a:gd name="T60" fmla="*/ 47 w 47"/>
                <a:gd name="T61" fmla="*/ 36 h 72"/>
                <a:gd name="T62" fmla="*/ 46 w 47"/>
                <a:gd name="T63" fmla="*/ 48 h 72"/>
                <a:gd name="T64" fmla="*/ 45 w 47"/>
                <a:gd name="T65" fmla="*/ 56 h 72"/>
                <a:gd name="T66" fmla="*/ 42 w 47"/>
                <a:gd name="T67" fmla="*/ 62 h 72"/>
                <a:gd name="T68" fmla="*/ 40 w 47"/>
                <a:gd name="T69" fmla="*/ 65 h 72"/>
                <a:gd name="T70" fmla="*/ 37 w 47"/>
                <a:gd name="T71" fmla="*/ 69 h 72"/>
                <a:gd name="T72" fmla="*/ 33 w 47"/>
                <a:gd name="T73" fmla="*/ 71 h 72"/>
                <a:gd name="T74" fmla="*/ 29 w 47"/>
                <a:gd name="T75" fmla="*/ 72 h 72"/>
                <a:gd name="T76" fmla="*/ 24 w 47"/>
                <a:gd name="T77" fmla="*/ 72 h 72"/>
                <a:gd name="T78" fmla="*/ 18 w 47"/>
                <a:gd name="T79" fmla="*/ 72 h 72"/>
                <a:gd name="T80" fmla="*/ 14 w 47"/>
                <a:gd name="T81" fmla="*/ 71 h 72"/>
                <a:gd name="T82" fmla="*/ 10 w 47"/>
                <a:gd name="T83" fmla="*/ 69 h 72"/>
                <a:gd name="T84" fmla="*/ 7 w 47"/>
                <a:gd name="T85" fmla="*/ 65 h 72"/>
                <a:gd name="T86" fmla="*/ 2 w 47"/>
                <a:gd name="T87" fmla="*/ 54 h 72"/>
                <a:gd name="T88" fmla="*/ 0 w 47"/>
                <a:gd name="T89" fmla="*/ 36 h 72"/>
                <a:gd name="T90" fmla="*/ 1 w 47"/>
                <a:gd name="T91" fmla="*/ 24 h 72"/>
                <a:gd name="T92" fmla="*/ 2 w 47"/>
                <a:gd name="T93" fmla="*/ 15 h 72"/>
                <a:gd name="T94" fmla="*/ 5 w 47"/>
                <a:gd name="T95" fmla="*/ 10 h 72"/>
                <a:gd name="T96" fmla="*/ 7 w 47"/>
                <a:gd name="T97" fmla="*/ 7 h 72"/>
                <a:gd name="T98" fmla="*/ 10 w 47"/>
                <a:gd name="T99" fmla="*/ 4 h 72"/>
                <a:gd name="T100" fmla="*/ 14 w 47"/>
                <a:gd name="T101" fmla="*/ 1 h 72"/>
                <a:gd name="T102" fmla="*/ 18 w 47"/>
                <a:gd name="T103" fmla="*/ 0 h 72"/>
                <a:gd name="T104" fmla="*/ 24 w 47"/>
                <a:gd name="T105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7" h="72">
                  <a:moveTo>
                    <a:pt x="23" y="8"/>
                  </a:moveTo>
                  <a:lnTo>
                    <a:pt x="20" y="8"/>
                  </a:lnTo>
                  <a:lnTo>
                    <a:pt x="16" y="10"/>
                  </a:lnTo>
                  <a:lnTo>
                    <a:pt x="14" y="13"/>
                  </a:lnTo>
                  <a:lnTo>
                    <a:pt x="10" y="22"/>
                  </a:lnTo>
                  <a:lnTo>
                    <a:pt x="9" y="36"/>
                  </a:lnTo>
                  <a:lnTo>
                    <a:pt x="10" y="50"/>
                  </a:lnTo>
                  <a:lnTo>
                    <a:pt x="14" y="58"/>
                  </a:lnTo>
                  <a:lnTo>
                    <a:pt x="16" y="62"/>
                  </a:lnTo>
                  <a:lnTo>
                    <a:pt x="20" y="64"/>
                  </a:lnTo>
                  <a:lnTo>
                    <a:pt x="24" y="64"/>
                  </a:lnTo>
                  <a:lnTo>
                    <a:pt x="28" y="64"/>
                  </a:lnTo>
                  <a:lnTo>
                    <a:pt x="31" y="62"/>
                  </a:lnTo>
                  <a:lnTo>
                    <a:pt x="33" y="58"/>
                  </a:lnTo>
                  <a:lnTo>
                    <a:pt x="37" y="50"/>
                  </a:lnTo>
                  <a:lnTo>
                    <a:pt x="38" y="36"/>
                  </a:lnTo>
                  <a:lnTo>
                    <a:pt x="37" y="22"/>
                  </a:lnTo>
                  <a:lnTo>
                    <a:pt x="33" y="14"/>
                  </a:lnTo>
                  <a:lnTo>
                    <a:pt x="31" y="10"/>
                  </a:lnTo>
                  <a:lnTo>
                    <a:pt x="28" y="8"/>
                  </a:lnTo>
                  <a:lnTo>
                    <a:pt x="23" y="8"/>
                  </a:lnTo>
                  <a:close/>
                  <a:moveTo>
                    <a:pt x="24" y="0"/>
                  </a:moveTo>
                  <a:lnTo>
                    <a:pt x="29" y="0"/>
                  </a:lnTo>
                  <a:lnTo>
                    <a:pt x="34" y="2"/>
                  </a:lnTo>
                  <a:lnTo>
                    <a:pt x="38" y="5"/>
                  </a:lnTo>
                  <a:lnTo>
                    <a:pt x="41" y="8"/>
                  </a:lnTo>
                  <a:lnTo>
                    <a:pt x="44" y="14"/>
                  </a:lnTo>
                  <a:lnTo>
                    <a:pt x="46" y="20"/>
                  </a:lnTo>
                  <a:lnTo>
                    <a:pt x="46" y="24"/>
                  </a:lnTo>
                  <a:lnTo>
                    <a:pt x="47" y="30"/>
                  </a:lnTo>
                  <a:lnTo>
                    <a:pt x="47" y="36"/>
                  </a:lnTo>
                  <a:lnTo>
                    <a:pt x="46" y="48"/>
                  </a:lnTo>
                  <a:lnTo>
                    <a:pt x="45" y="56"/>
                  </a:lnTo>
                  <a:lnTo>
                    <a:pt x="42" y="62"/>
                  </a:lnTo>
                  <a:lnTo>
                    <a:pt x="40" y="65"/>
                  </a:lnTo>
                  <a:lnTo>
                    <a:pt x="37" y="69"/>
                  </a:lnTo>
                  <a:lnTo>
                    <a:pt x="33" y="71"/>
                  </a:lnTo>
                  <a:lnTo>
                    <a:pt x="29" y="72"/>
                  </a:lnTo>
                  <a:lnTo>
                    <a:pt x="24" y="72"/>
                  </a:lnTo>
                  <a:lnTo>
                    <a:pt x="18" y="72"/>
                  </a:lnTo>
                  <a:lnTo>
                    <a:pt x="14" y="71"/>
                  </a:lnTo>
                  <a:lnTo>
                    <a:pt x="10" y="69"/>
                  </a:lnTo>
                  <a:lnTo>
                    <a:pt x="7" y="65"/>
                  </a:lnTo>
                  <a:lnTo>
                    <a:pt x="2" y="54"/>
                  </a:lnTo>
                  <a:lnTo>
                    <a:pt x="0" y="36"/>
                  </a:lnTo>
                  <a:lnTo>
                    <a:pt x="1" y="24"/>
                  </a:lnTo>
                  <a:lnTo>
                    <a:pt x="2" y="15"/>
                  </a:lnTo>
                  <a:lnTo>
                    <a:pt x="5" y="10"/>
                  </a:lnTo>
                  <a:lnTo>
                    <a:pt x="7" y="7"/>
                  </a:lnTo>
                  <a:lnTo>
                    <a:pt x="10" y="4"/>
                  </a:lnTo>
                  <a:lnTo>
                    <a:pt x="14" y="1"/>
                  </a:lnTo>
                  <a:lnTo>
                    <a:pt x="18" y="0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14" name="Freeform 1019"/>
            <p:cNvSpPr>
              <a:spLocks noEditPoints="1"/>
            </p:cNvSpPr>
            <p:nvPr/>
          </p:nvSpPr>
          <p:spPr bwMode="auto">
            <a:xfrm>
              <a:off x="5527012" y="4497636"/>
              <a:ext cx="67882" cy="103989"/>
            </a:xfrm>
            <a:custGeom>
              <a:avLst/>
              <a:gdLst>
                <a:gd name="T0" fmla="*/ 24 w 47"/>
                <a:gd name="T1" fmla="*/ 8 h 72"/>
                <a:gd name="T2" fmla="*/ 20 w 47"/>
                <a:gd name="T3" fmla="*/ 8 h 72"/>
                <a:gd name="T4" fmla="*/ 17 w 47"/>
                <a:gd name="T5" fmla="*/ 10 h 72"/>
                <a:gd name="T6" fmla="*/ 14 w 47"/>
                <a:gd name="T7" fmla="*/ 13 h 72"/>
                <a:gd name="T8" fmla="*/ 10 w 47"/>
                <a:gd name="T9" fmla="*/ 22 h 72"/>
                <a:gd name="T10" fmla="*/ 10 w 47"/>
                <a:gd name="T11" fmla="*/ 36 h 72"/>
                <a:gd name="T12" fmla="*/ 10 w 47"/>
                <a:gd name="T13" fmla="*/ 50 h 72"/>
                <a:gd name="T14" fmla="*/ 14 w 47"/>
                <a:gd name="T15" fmla="*/ 58 h 72"/>
                <a:gd name="T16" fmla="*/ 17 w 47"/>
                <a:gd name="T17" fmla="*/ 62 h 72"/>
                <a:gd name="T18" fmla="*/ 20 w 47"/>
                <a:gd name="T19" fmla="*/ 64 h 72"/>
                <a:gd name="T20" fmla="*/ 24 w 47"/>
                <a:gd name="T21" fmla="*/ 64 h 72"/>
                <a:gd name="T22" fmla="*/ 27 w 47"/>
                <a:gd name="T23" fmla="*/ 64 h 72"/>
                <a:gd name="T24" fmla="*/ 31 w 47"/>
                <a:gd name="T25" fmla="*/ 62 h 72"/>
                <a:gd name="T26" fmla="*/ 34 w 47"/>
                <a:gd name="T27" fmla="*/ 58 h 72"/>
                <a:gd name="T28" fmla="*/ 36 w 47"/>
                <a:gd name="T29" fmla="*/ 50 h 72"/>
                <a:gd name="T30" fmla="*/ 38 w 47"/>
                <a:gd name="T31" fmla="*/ 36 h 72"/>
                <a:gd name="T32" fmla="*/ 36 w 47"/>
                <a:gd name="T33" fmla="*/ 22 h 72"/>
                <a:gd name="T34" fmla="*/ 34 w 47"/>
                <a:gd name="T35" fmla="*/ 14 h 72"/>
                <a:gd name="T36" fmla="*/ 31 w 47"/>
                <a:gd name="T37" fmla="*/ 10 h 72"/>
                <a:gd name="T38" fmla="*/ 27 w 47"/>
                <a:gd name="T39" fmla="*/ 8 h 72"/>
                <a:gd name="T40" fmla="*/ 24 w 47"/>
                <a:gd name="T41" fmla="*/ 8 h 72"/>
                <a:gd name="T42" fmla="*/ 24 w 47"/>
                <a:gd name="T43" fmla="*/ 0 h 72"/>
                <a:gd name="T44" fmla="*/ 30 w 47"/>
                <a:gd name="T45" fmla="*/ 0 h 72"/>
                <a:gd name="T46" fmla="*/ 34 w 47"/>
                <a:gd name="T47" fmla="*/ 2 h 72"/>
                <a:gd name="T48" fmla="*/ 39 w 47"/>
                <a:gd name="T49" fmla="*/ 5 h 72"/>
                <a:gd name="T50" fmla="*/ 41 w 47"/>
                <a:gd name="T51" fmla="*/ 8 h 72"/>
                <a:gd name="T52" fmla="*/ 43 w 47"/>
                <a:gd name="T53" fmla="*/ 14 h 72"/>
                <a:gd name="T54" fmla="*/ 46 w 47"/>
                <a:gd name="T55" fmla="*/ 20 h 72"/>
                <a:gd name="T56" fmla="*/ 47 w 47"/>
                <a:gd name="T57" fmla="*/ 24 h 72"/>
                <a:gd name="T58" fmla="*/ 47 w 47"/>
                <a:gd name="T59" fmla="*/ 30 h 72"/>
                <a:gd name="T60" fmla="*/ 47 w 47"/>
                <a:gd name="T61" fmla="*/ 36 h 72"/>
                <a:gd name="T62" fmla="*/ 47 w 47"/>
                <a:gd name="T63" fmla="*/ 48 h 72"/>
                <a:gd name="T64" fmla="*/ 44 w 47"/>
                <a:gd name="T65" fmla="*/ 56 h 72"/>
                <a:gd name="T66" fmla="*/ 42 w 47"/>
                <a:gd name="T67" fmla="*/ 62 h 72"/>
                <a:gd name="T68" fmla="*/ 40 w 47"/>
                <a:gd name="T69" fmla="*/ 65 h 72"/>
                <a:gd name="T70" fmla="*/ 36 w 47"/>
                <a:gd name="T71" fmla="*/ 69 h 72"/>
                <a:gd name="T72" fmla="*/ 33 w 47"/>
                <a:gd name="T73" fmla="*/ 71 h 72"/>
                <a:gd name="T74" fmla="*/ 28 w 47"/>
                <a:gd name="T75" fmla="*/ 72 h 72"/>
                <a:gd name="T76" fmla="*/ 24 w 47"/>
                <a:gd name="T77" fmla="*/ 72 h 72"/>
                <a:gd name="T78" fmla="*/ 19 w 47"/>
                <a:gd name="T79" fmla="*/ 72 h 72"/>
                <a:gd name="T80" fmla="*/ 15 w 47"/>
                <a:gd name="T81" fmla="*/ 71 h 72"/>
                <a:gd name="T82" fmla="*/ 10 w 47"/>
                <a:gd name="T83" fmla="*/ 69 h 72"/>
                <a:gd name="T84" fmla="*/ 8 w 47"/>
                <a:gd name="T85" fmla="*/ 65 h 72"/>
                <a:gd name="T86" fmla="*/ 2 w 47"/>
                <a:gd name="T87" fmla="*/ 54 h 72"/>
                <a:gd name="T88" fmla="*/ 0 w 47"/>
                <a:gd name="T89" fmla="*/ 36 h 72"/>
                <a:gd name="T90" fmla="*/ 1 w 47"/>
                <a:gd name="T91" fmla="*/ 24 h 72"/>
                <a:gd name="T92" fmla="*/ 3 w 47"/>
                <a:gd name="T93" fmla="*/ 15 h 72"/>
                <a:gd name="T94" fmla="*/ 4 w 47"/>
                <a:gd name="T95" fmla="*/ 10 h 72"/>
                <a:gd name="T96" fmla="*/ 8 w 47"/>
                <a:gd name="T97" fmla="*/ 7 h 72"/>
                <a:gd name="T98" fmla="*/ 10 w 47"/>
                <a:gd name="T99" fmla="*/ 4 h 72"/>
                <a:gd name="T100" fmla="*/ 15 w 47"/>
                <a:gd name="T101" fmla="*/ 1 h 72"/>
                <a:gd name="T102" fmla="*/ 19 w 47"/>
                <a:gd name="T103" fmla="*/ 0 h 72"/>
                <a:gd name="T104" fmla="*/ 24 w 47"/>
                <a:gd name="T105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7" h="72">
                  <a:moveTo>
                    <a:pt x="24" y="8"/>
                  </a:moveTo>
                  <a:lnTo>
                    <a:pt x="20" y="8"/>
                  </a:lnTo>
                  <a:lnTo>
                    <a:pt x="17" y="10"/>
                  </a:lnTo>
                  <a:lnTo>
                    <a:pt x="14" y="13"/>
                  </a:lnTo>
                  <a:lnTo>
                    <a:pt x="10" y="22"/>
                  </a:lnTo>
                  <a:lnTo>
                    <a:pt x="10" y="36"/>
                  </a:lnTo>
                  <a:lnTo>
                    <a:pt x="10" y="50"/>
                  </a:lnTo>
                  <a:lnTo>
                    <a:pt x="14" y="58"/>
                  </a:lnTo>
                  <a:lnTo>
                    <a:pt x="17" y="62"/>
                  </a:lnTo>
                  <a:lnTo>
                    <a:pt x="20" y="64"/>
                  </a:lnTo>
                  <a:lnTo>
                    <a:pt x="24" y="64"/>
                  </a:lnTo>
                  <a:lnTo>
                    <a:pt x="27" y="64"/>
                  </a:lnTo>
                  <a:lnTo>
                    <a:pt x="31" y="62"/>
                  </a:lnTo>
                  <a:lnTo>
                    <a:pt x="34" y="58"/>
                  </a:lnTo>
                  <a:lnTo>
                    <a:pt x="36" y="50"/>
                  </a:lnTo>
                  <a:lnTo>
                    <a:pt x="38" y="36"/>
                  </a:lnTo>
                  <a:lnTo>
                    <a:pt x="36" y="22"/>
                  </a:lnTo>
                  <a:lnTo>
                    <a:pt x="34" y="14"/>
                  </a:lnTo>
                  <a:lnTo>
                    <a:pt x="31" y="10"/>
                  </a:lnTo>
                  <a:lnTo>
                    <a:pt x="27" y="8"/>
                  </a:lnTo>
                  <a:lnTo>
                    <a:pt x="24" y="8"/>
                  </a:lnTo>
                  <a:close/>
                  <a:moveTo>
                    <a:pt x="24" y="0"/>
                  </a:moveTo>
                  <a:lnTo>
                    <a:pt x="30" y="0"/>
                  </a:lnTo>
                  <a:lnTo>
                    <a:pt x="34" y="2"/>
                  </a:lnTo>
                  <a:lnTo>
                    <a:pt x="39" y="5"/>
                  </a:lnTo>
                  <a:lnTo>
                    <a:pt x="41" y="8"/>
                  </a:lnTo>
                  <a:lnTo>
                    <a:pt x="43" y="14"/>
                  </a:lnTo>
                  <a:lnTo>
                    <a:pt x="46" y="20"/>
                  </a:lnTo>
                  <a:lnTo>
                    <a:pt x="47" y="24"/>
                  </a:lnTo>
                  <a:lnTo>
                    <a:pt x="47" y="30"/>
                  </a:lnTo>
                  <a:lnTo>
                    <a:pt x="47" y="36"/>
                  </a:lnTo>
                  <a:lnTo>
                    <a:pt x="47" y="48"/>
                  </a:lnTo>
                  <a:lnTo>
                    <a:pt x="44" y="56"/>
                  </a:lnTo>
                  <a:lnTo>
                    <a:pt x="42" y="62"/>
                  </a:lnTo>
                  <a:lnTo>
                    <a:pt x="40" y="65"/>
                  </a:lnTo>
                  <a:lnTo>
                    <a:pt x="36" y="69"/>
                  </a:lnTo>
                  <a:lnTo>
                    <a:pt x="33" y="71"/>
                  </a:lnTo>
                  <a:lnTo>
                    <a:pt x="28" y="72"/>
                  </a:lnTo>
                  <a:lnTo>
                    <a:pt x="24" y="72"/>
                  </a:lnTo>
                  <a:lnTo>
                    <a:pt x="19" y="72"/>
                  </a:lnTo>
                  <a:lnTo>
                    <a:pt x="15" y="71"/>
                  </a:lnTo>
                  <a:lnTo>
                    <a:pt x="10" y="69"/>
                  </a:lnTo>
                  <a:lnTo>
                    <a:pt x="8" y="65"/>
                  </a:lnTo>
                  <a:lnTo>
                    <a:pt x="2" y="54"/>
                  </a:lnTo>
                  <a:lnTo>
                    <a:pt x="0" y="36"/>
                  </a:lnTo>
                  <a:lnTo>
                    <a:pt x="1" y="24"/>
                  </a:lnTo>
                  <a:lnTo>
                    <a:pt x="3" y="15"/>
                  </a:lnTo>
                  <a:lnTo>
                    <a:pt x="4" y="10"/>
                  </a:lnTo>
                  <a:lnTo>
                    <a:pt x="8" y="7"/>
                  </a:lnTo>
                  <a:lnTo>
                    <a:pt x="10" y="4"/>
                  </a:lnTo>
                  <a:lnTo>
                    <a:pt x="15" y="1"/>
                  </a:lnTo>
                  <a:lnTo>
                    <a:pt x="19" y="0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15" name="Freeform 1020"/>
            <p:cNvSpPr>
              <a:spLocks noEditPoints="1"/>
            </p:cNvSpPr>
            <p:nvPr/>
          </p:nvSpPr>
          <p:spPr bwMode="auto">
            <a:xfrm>
              <a:off x="5607892" y="4497636"/>
              <a:ext cx="67882" cy="103989"/>
            </a:xfrm>
            <a:custGeom>
              <a:avLst/>
              <a:gdLst>
                <a:gd name="T0" fmla="*/ 23 w 47"/>
                <a:gd name="T1" fmla="*/ 8 h 72"/>
                <a:gd name="T2" fmla="*/ 19 w 47"/>
                <a:gd name="T3" fmla="*/ 8 h 72"/>
                <a:gd name="T4" fmla="*/ 16 w 47"/>
                <a:gd name="T5" fmla="*/ 10 h 72"/>
                <a:gd name="T6" fmla="*/ 14 w 47"/>
                <a:gd name="T7" fmla="*/ 13 h 72"/>
                <a:gd name="T8" fmla="*/ 10 w 47"/>
                <a:gd name="T9" fmla="*/ 22 h 72"/>
                <a:gd name="T10" fmla="*/ 9 w 47"/>
                <a:gd name="T11" fmla="*/ 36 h 72"/>
                <a:gd name="T12" fmla="*/ 10 w 47"/>
                <a:gd name="T13" fmla="*/ 50 h 72"/>
                <a:gd name="T14" fmla="*/ 12 w 47"/>
                <a:gd name="T15" fmla="*/ 58 h 72"/>
                <a:gd name="T16" fmla="*/ 16 w 47"/>
                <a:gd name="T17" fmla="*/ 62 h 72"/>
                <a:gd name="T18" fmla="*/ 19 w 47"/>
                <a:gd name="T19" fmla="*/ 64 h 72"/>
                <a:gd name="T20" fmla="*/ 23 w 47"/>
                <a:gd name="T21" fmla="*/ 64 h 72"/>
                <a:gd name="T22" fmla="*/ 27 w 47"/>
                <a:gd name="T23" fmla="*/ 64 h 72"/>
                <a:gd name="T24" fmla="*/ 29 w 47"/>
                <a:gd name="T25" fmla="*/ 62 h 72"/>
                <a:gd name="T26" fmla="*/ 33 w 47"/>
                <a:gd name="T27" fmla="*/ 58 h 72"/>
                <a:gd name="T28" fmla="*/ 36 w 47"/>
                <a:gd name="T29" fmla="*/ 50 h 72"/>
                <a:gd name="T30" fmla="*/ 37 w 47"/>
                <a:gd name="T31" fmla="*/ 36 h 72"/>
                <a:gd name="T32" fmla="*/ 36 w 47"/>
                <a:gd name="T33" fmla="*/ 22 h 72"/>
                <a:gd name="T34" fmla="*/ 33 w 47"/>
                <a:gd name="T35" fmla="*/ 14 h 72"/>
                <a:gd name="T36" fmla="*/ 31 w 47"/>
                <a:gd name="T37" fmla="*/ 10 h 72"/>
                <a:gd name="T38" fmla="*/ 27 w 47"/>
                <a:gd name="T39" fmla="*/ 8 h 72"/>
                <a:gd name="T40" fmla="*/ 23 w 47"/>
                <a:gd name="T41" fmla="*/ 8 h 72"/>
                <a:gd name="T42" fmla="*/ 23 w 47"/>
                <a:gd name="T43" fmla="*/ 0 h 72"/>
                <a:gd name="T44" fmla="*/ 28 w 47"/>
                <a:gd name="T45" fmla="*/ 0 h 72"/>
                <a:gd name="T46" fmla="*/ 33 w 47"/>
                <a:gd name="T47" fmla="*/ 2 h 72"/>
                <a:gd name="T48" fmla="*/ 37 w 47"/>
                <a:gd name="T49" fmla="*/ 5 h 72"/>
                <a:gd name="T50" fmla="*/ 41 w 47"/>
                <a:gd name="T51" fmla="*/ 8 h 72"/>
                <a:gd name="T52" fmla="*/ 43 w 47"/>
                <a:gd name="T53" fmla="*/ 14 h 72"/>
                <a:gd name="T54" fmla="*/ 44 w 47"/>
                <a:gd name="T55" fmla="*/ 20 h 72"/>
                <a:gd name="T56" fmla="*/ 45 w 47"/>
                <a:gd name="T57" fmla="*/ 24 h 72"/>
                <a:gd name="T58" fmla="*/ 47 w 47"/>
                <a:gd name="T59" fmla="*/ 30 h 72"/>
                <a:gd name="T60" fmla="*/ 47 w 47"/>
                <a:gd name="T61" fmla="*/ 36 h 72"/>
                <a:gd name="T62" fmla="*/ 45 w 47"/>
                <a:gd name="T63" fmla="*/ 48 h 72"/>
                <a:gd name="T64" fmla="*/ 44 w 47"/>
                <a:gd name="T65" fmla="*/ 56 h 72"/>
                <a:gd name="T66" fmla="*/ 42 w 47"/>
                <a:gd name="T67" fmla="*/ 62 h 72"/>
                <a:gd name="T68" fmla="*/ 39 w 47"/>
                <a:gd name="T69" fmla="*/ 65 h 72"/>
                <a:gd name="T70" fmla="*/ 36 w 47"/>
                <a:gd name="T71" fmla="*/ 69 h 72"/>
                <a:gd name="T72" fmla="*/ 32 w 47"/>
                <a:gd name="T73" fmla="*/ 71 h 72"/>
                <a:gd name="T74" fmla="*/ 28 w 47"/>
                <a:gd name="T75" fmla="*/ 72 h 72"/>
                <a:gd name="T76" fmla="*/ 23 w 47"/>
                <a:gd name="T77" fmla="*/ 72 h 72"/>
                <a:gd name="T78" fmla="*/ 18 w 47"/>
                <a:gd name="T79" fmla="*/ 72 h 72"/>
                <a:gd name="T80" fmla="*/ 14 w 47"/>
                <a:gd name="T81" fmla="*/ 71 h 72"/>
                <a:gd name="T82" fmla="*/ 10 w 47"/>
                <a:gd name="T83" fmla="*/ 69 h 72"/>
                <a:gd name="T84" fmla="*/ 7 w 47"/>
                <a:gd name="T85" fmla="*/ 65 h 72"/>
                <a:gd name="T86" fmla="*/ 1 w 47"/>
                <a:gd name="T87" fmla="*/ 54 h 72"/>
                <a:gd name="T88" fmla="*/ 0 w 47"/>
                <a:gd name="T89" fmla="*/ 36 h 72"/>
                <a:gd name="T90" fmla="*/ 0 w 47"/>
                <a:gd name="T91" fmla="*/ 24 h 72"/>
                <a:gd name="T92" fmla="*/ 2 w 47"/>
                <a:gd name="T93" fmla="*/ 15 h 72"/>
                <a:gd name="T94" fmla="*/ 4 w 47"/>
                <a:gd name="T95" fmla="*/ 10 h 72"/>
                <a:gd name="T96" fmla="*/ 7 w 47"/>
                <a:gd name="T97" fmla="*/ 7 h 72"/>
                <a:gd name="T98" fmla="*/ 10 w 47"/>
                <a:gd name="T99" fmla="*/ 4 h 72"/>
                <a:gd name="T100" fmla="*/ 14 w 47"/>
                <a:gd name="T101" fmla="*/ 1 h 72"/>
                <a:gd name="T102" fmla="*/ 18 w 47"/>
                <a:gd name="T103" fmla="*/ 0 h 72"/>
                <a:gd name="T104" fmla="*/ 23 w 47"/>
                <a:gd name="T105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7" h="72">
                  <a:moveTo>
                    <a:pt x="23" y="8"/>
                  </a:moveTo>
                  <a:lnTo>
                    <a:pt x="19" y="8"/>
                  </a:lnTo>
                  <a:lnTo>
                    <a:pt x="16" y="10"/>
                  </a:lnTo>
                  <a:lnTo>
                    <a:pt x="14" y="13"/>
                  </a:lnTo>
                  <a:lnTo>
                    <a:pt x="10" y="22"/>
                  </a:lnTo>
                  <a:lnTo>
                    <a:pt x="9" y="36"/>
                  </a:lnTo>
                  <a:lnTo>
                    <a:pt x="10" y="50"/>
                  </a:lnTo>
                  <a:lnTo>
                    <a:pt x="12" y="58"/>
                  </a:lnTo>
                  <a:lnTo>
                    <a:pt x="16" y="62"/>
                  </a:lnTo>
                  <a:lnTo>
                    <a:pt x="19" y="64"/>
                  </a:lnTo>
                  <a:lnTo>
                    <a:pt x="23" y="64"/>
                  </a:lnTo>
                  <a:lnTo>
                    <a:pt x="27" y="64"/>
                  </a:lnTo>
                  <a:lnTo>
                    <a:pt x="29" y="62"/>
                  </a:lnTo>
                  <a:lnTo>
                    <a:pt x="33" y="58"/>
                  </a:lnTo>
                  <a:lnTo>
                    <a:pt x="36" y="50"/>
                  </a:lnTo>
                  <a:lnTo>
                    <a:pt x="37" y="36"/>
                  </a:lnTo>
                  <a:lnTo>
                    <a:pt x="36" y="22"/>
                  </a:lnTo>
                  <a:lnTo>
                    <a:pt x="33" y="14"/>
                  </a:lnTo>
                  <a:lnTo>
                    <a:pt x="31" y="10"/>
                  </a:lnTo>
                  <a:lnTo>
                    <a:pt x="27" y="8"/>
                  </a:lnTo>
                  <a:lnTo>
                    <a:pt x="23" y="8"/>
                  </a:lnTo>
                  <a:close/>
                  <a:moveTo>
                    <a:pt x="23" y="0"/>
                  </a:moveTo>
                  <a:lnTo>
                    <a:pt x="28" y="0"/>
                  </a:lnTo>
                  <a:lnTo>
                    <a:pt x="33" y="2"/>
                  </a:lnTo>
                  <a:lnTo>
                    <a:pt x="37" y="5"/>
                  </a:lnTo>
                  <a:lnTo>
                    <a:pt x="41" y="8"/>
                  </a:lnTo>
                  <a:lnTo>
                    <a:pt x="43" y="14"/>
                  </a:lnTo>
                  <a:lnTo>
                    <a:pt x="44" y="20"/>
                  </a:lnTo>
                  <a:lnTo>
                    <a:pt x="45" y="24"/>
                  </a:lnTo>
                  <a:lnTo>
                    <a:pt x="47" y="30"/>
                  </a:lnTo>
                  <a:lnTo>
                    <a:pt x="47" y="36"/>
                  </a:lnTo>
                  <a:lnTo>
                    <a:pt x="45" y="48"/>
                  </a:lnTo>
                  <a:lnTo>
                    <a:pt x="44" y="56"/>
                  </a:lnTo>
                  <a:lnTo>
                    <a:pt x="42" y="62"/>
                  </a:lnTo>
                  <a:lnTo>
                    <a:pt x="39" y="65"/>
                  </a:lnTo>
                  <a:lnTo>
                    <a:pt x="36" y="69"/>
                  </a:lnTo>
                  <a:lnTo>
                    <a:pt x="32" y="71"/>
                  </a:lnTo>
                  <a:lnTo>
                    <a:pt x="28" y="72"/>
                  </a:lnTo>
                  <a:lnTo>
                    <a:pt x="23" y="72"/>
                  </a:lnTo>
                  <a:lnTo>
                    <a:pt x="18" y="72"/>
                  </a:lnTo>
                  <a:lnTo>
                    <a:pt x="14" y="71"/>
                  </a:lnTo>
                  <a:lnTo>
                    <a:pt x="10" y="69"/>
                  </a:lnTo>
                  <a:lnTo>
                    <a:pt x="7" y="65"/>
                  </a:lnTo>
                  <a:lnTo>
                    <a:pt x="1" y="54"/>
                  </a:lnTo>
                  <a:lnTo>
                    <a:pt x="0" y="36"/>
                  </a:lnTo>
                  <a:lnTo>
                    <a:pt x="0" y="24"/>
                  </a:lnTo>
                  <a:lnTo>
                    <a:pt x="2" y="15"/>
                  </a:lnTo>
                  <a:lnTo>
                    <a:pt x="4" y="10"/>
                  </a:lnTo>
                  <a:lnTo>
                    <a:pt x="7" y="7"/>
                  </a:lnTo>
                  <a:lnTo>
                    <a:pt x="10" y="4"/>
                  </a:lnTo>
                  <a:lnTo>
                    <a:pt x="14" y="1"/>
                  </a:lnTo>
                  <a:lnTo>
                    <a:pt x="18" y="0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16" name="Freeform 1021"/>
            <p:cNvSpPr>
              <a:spLocks/>
            </p:cNvSpPr>
            <p:nvPr/>
          </p:nvSpPr>
          <p:spPr bwMode="auto">
            <a:xfrm>
              <a:off x="757981" y="2078456"/>
              <a:ext cx="36108" cy="103989"/>
            </a:xfrm>
            <a:custGeom>
              <a:avLst/>
              <a:gdLst>
                <a:gd name="T0" fmla="*/ 20 w 25"/>
                <a:gd name="T1" fmla="*/ 0 h 72"/>
                <a:gd name="T2" fmla="*/ 25 w 25"/>
                <a:gd name="T3" fmla="*/ 0 h 72"/>
                <a:gd name="T4" fmla="*/ 25 w 25"/>
                <a:gd name="T5" fmla="*/ 72 h 72"/>
                <a:gd name="T6" fmla="*/ 16 w 25"/>
                <a:gd name="T7" fmla="*/ 72 h 72"/>
                <a:gd name="T8" fmla="*/ 16 w 25"/>
                <a:gd name="T9" fmla="*/ 16 h 72"/>
                <a:gd name="T10" fmla="*/ 13 w 25"/>
                <a:gd name="T11" fmla="*/ 19 h 72"/>
                <a:gd name="T12" fmla="*/ 8 w 25"/>
                <a:gd name="T13" fmla="*/ 21 h 72"/>
                <a:gd name="T14" fmla="*/ 4 w 25"/>
                <a:gd name="T15" fmla="*/ 25 h 72"/>
                <a:gd name="T16" fmla="*/ 0 w 25"/>
                <a:gd name="T17" fmla="*/ 26 h 72"/>
                <a:gd name="T18" fmla="*/ 0 w 25"/>
                <a:gd name="T19" fmla="*/ 18 h 72"/>
                <a:gd name="T20" fmla="*/ 6 w 25"/>
                <a:gd name="T21" fmla="*/ 13 h 72"/>
                <a:gd name="T22" fmla="*/ 12 w 25"/>
                <a:gd name="T23" fmla="*/ 9 h 72"/>
                <a:gd name="T24" fmla="*/ 16 w 25"/>
                <a:gd name="T25" fmla="*/ 4 h 72"/>
                <a:gd name="T26" fmla="*/ 20 w 25"/>
                <a:gd name="T27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5" h="72">
                  <a:moveTo>
                    <a:pt x="20" y="0"/>
                  </a:moveTo>
                  <a:lnTo>
                    <a:pt x="25" y="0"/>
                  </a:lnTo>
                  <a:lnTo>
                    <a:pt x="25" y="72"/>
                  </a:lnTo>
                  <a:lnTo>
                    <a:pt x="16" y="72"/>
                  </a:lnTo>
                  <a:lnTo>
                    <a:pt x="16" y="16"/>
                  </a:lnTo>
                  <a:lnTo>
                    <a:pt x="13" y="19"/>
                  </a:lnTo>
                  <a:lnTo>
                    <a:pt x="8" y="21"/>
                  </a:lnTo>
                  <a:lnTo>
                    <a:pt x="4" y="25"/>
                  </a:lnTo>
                  <a:lnTo>
                    <a:pt x="0" y="26"/>
                  </a:lnTo>
                  <a:lnTo>
                    <a:pt x="0" y="18"/>
                  </a:lnTo>
                  <a:lnTo>
                    <a:pt x="6" y="13"/>
                  </a:lnTo>
                  <a:lnTo>
                    <a:pt x="12" y="9"/>
                  </a:lnTo>
                  <a:lnTo>
                    <a:pt x="16" y="4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17" name="Freeform 1022"/>
            <p:cNvSpPr>
              <a:spLocks noEditPoints="1"/>
            </p:cNvSpPr>
            <p:nvPr/>
          </p:nvSpPr>
          <p:spPr bwMode="auto">
            <a:xfrm>
              <a:off x="639549" y="2654727"/>
              <a:ext cx="67882" cy="105433"/>
            </a:xfrm>
            <a:custGeom>
              <a:avLst/>
              <a:gdLst>
                <a:gd name="T0" fmla="*/ 24 w 47"/>
                <a:gd name="T1" fmla="*/ 9 h 73"/>
                <a:gd name="T2" fmla="*/ 21 w 47"/>
                <a:gd name="T3" fmla="*/ 9 h 73"/>
                <a:gd name="T4" fmla="*/ 17 w 47"/>
                <a:gd name="T5" fmla="*/ 12 h 73"/>
                <a:gd name="T6" fmla="*/ 14 w 47"/>
                <a:gd name="T7" fmla="*/ 14 h 73"/>
                <a:gd name="T8" fmla="*/ 10 w 47"/>
                <a:gd name="T9" fmla="*/ 23 h 73"/>
                <a:gd name="T10" fmla="*/ 10 w 47"/>
                <a:gd name="T11" fmla="*/ 37 h 73"/>
                <a:gd name="T12" fmla="*/ 10 w 47"/>
                <a:gd name="T13" fmla="*/ 52 h 73"/>
                <a:gd name="T14" fmla="*/ 14 w 47"/>
                <a:gd name="T15" fmla="*/ 60 h 73"/>
                <a:gd name="T16" fmla="*/ 17 w 47"/>
                <a:gd name="T17" fmla="*/ 63 h 73"/>
                <a:gd name="T18" fmla="*/ 21 w 47"/>
                <a:gd name="T19" fmla="*/ 65 h 73"/>
                <a:gd name="T20" fmla="*/ 24 w 47"/>
                <a:gd name="T21" fmla="*/ 65 h 73"/>
                <a:gd name="T22" fmla="*/ 27 w 47"/>
                <a:gd name="T23" fmla="*/ 65 h 73"/>
                <a:gd name="T24" fmla="*/ 31 w 47"/>
                <a:gd name="T25" fmla="*/ 63 h 73"/>
                <a:gd name="T26" fmla="*/ 34 w 47"/>
                <a:gd name="T27" fmla="*/ 60 h 73"/>
                <a:gd name="T28" fmla="*/ 36 w 47"/>
                <a:gd name="T29" fmla="*/ 52 h 73"/>
                <a:gd name="T30" fmla="*/ 38 w 47"/>
                <a:gd name="T31" fmla="*/ 37 h 73"/>
                <a:gd name="T32" fmla="*/ 36 w 47"/>
                <a:gd name="T33" fmla="*/ 23 h 73"/>
                <a:gd name="T34" fmla="*/ 34 w 47"/>
                <a:gd name="T35" fmla="*/ 15 h 73"/>
                <a:gd name="T36" fmla="*/ 31 w 47"/>
                <a:gd name="T37" fmla="*/ 12 h 73"/>
                <a:gd name="T38" fmla="*/ 27 w 47"/>
                <a:gd name="T39" fmla="*/ 9 h 73"/>
                <a:gd name="T40" fmla="*/ 24 w 47"/>
                <a:gd name="T41" fmla="*/ 9 h 73"/>
                <a:gd name="T42" fmla="*/ 24 w 47"/>
                <a:gd name="T43" fmla="*/ 0 h 73"/>
                <a:gd name="T44" fmla="*/ 30 w 47"/>
                <a:gd name="T45" fmla="*/ 1 h 73"/>
                <a:gd name="T46" fmla="*/ 34 w 47"/>
                <a:gd name="T47" fmla="*/ 4 h 73"/>
                <a:gd name="T48" fmla="*/ 39 w 47"/>
                <a:gd name="T49" fmla="*/ 6 h 73"/>
                <a:gd name="T50" fmla="*/ 41 w 47"/>
                <a:gd name="T51" fmla="*/ 9 h 73"/>
                <a:gd name="T52" fmla="*/ 43 w 47"/>
                <a:gd name="T53" fmla="*/ 15 h 73"/>
                <a:gd name="T54" fmla="*/ 46 w 47"/>
                <a:gd name="T55" fmla="*/ 21 h 73"/>
                <a:gd name="T56" fmla="*/ 47 w 47"/>
                <a:gd name="T57" fmla="*/ 25 h 73"/>
                <a:gd name="T58" fmla="*/ 47 w 47"/>
                <a:gd name="T59" fmla="*/ 31 h 73"/>
                <a:gd name="T60" fmla="*/ 47 w 47"/>
                <a:gd name="T61" fmla="*/ 37 h 73"/>
                <a:gd name="T62" fmla="*/ 47 w 47"/>
                <a:gd name="T63" fmla="*/ 48 h 73"/>
                <a:gd name="T64" fmla="*/ 44 w 47"/>
                <a:gd name="T65" fmla="*/ 57 h 73"/>
                <a:gd name="T66" fmla="*/ 42 w 47"/>
                <a:gd name="T67" fmla="*/ 63 h 73"/>
                <a:gd name="T68" fmla="*/ 40 w 47"/>
                <a:gd name="T69" fmla="*/ 66 h 73"/>
                <a:gd name="T70" fmla="*/ 36 w 47"/>
                <a:gd name="T71" fmla="*/ 70 h 73"/>
                <a:gd name="T72" fmla="*/ 33 w 47"/>
                <a:gd name="T73" fmla="*/ 72 h 73"/>
                <a:gd name="T74" fmla="*/ 28 w 47"/>
                <a:gd name="T75" fmla="*/ 73 h 73"/>
                <a:gd name="T76" fmla="*/ 24 w 47"/>
                <a:gd name="T77" fmla="*/ 73 h 73"/>
                <a:gd name="T78" fmla="*/ 19 w 47"/>
                <a:gd name="T79" fmla="*/ 73 h 73"/>
                <a:gd name="T80" fmla="*/ 15 w 47"/>
                <a:gd name="T81" fmla="*/ 72 h 73"/>
                <a:gd name="T82" fmla="*/ 10 w 47"/>
                <a:gd name="T83" fmla="*/ 70 h 73"/>
                <a:gd name="T84" fmla="*/ 8 w 47"/>
                <a:gd name="T85" fmla="*/ 66 h 73"/>
                <a:gd name="T86" fmla="*/ 2 w 47"/>
                <a:gd name="T87" fmla="*/ 55 h 73"/>
                <a:gd name="T88" fmla="*/ 0 w 47"/>
                <a:gd name="T89" fmla="*/ 37 h 73"/>
                <a:gd name="T90" fmla="*/ 1 w 47"/>
                <a:gd name="T91" fmla="*/ 25 h 73"/>
                <a:gd name="T92" fmla="*/ 3 w 47"/>
                <a:gd name="T93" fmla="*/ 16 h 73"/>
                <a:gd name="T94" fmla="*/ 5 w 47"/>
                <a:gd name="T95" fmla="*/ 12 h 73"/>
                <a:gd name="T96" fmla="*/ 8 w 47"/>
                <a:gd name="T97" fmla="*/ 8 h 73"/>
                <a:gd name="T98" fmla="*/ 10 w 47"/>
                <a:gd name="T99" fmla="*/ 5 h 73"/>
                <a:gd name="T100" fmla="*/ 15 w 47"/>
                <a:gd name="T101" fmla="*/ 2 h 73"/>
                <a:gd name="T102" fmla="*/ 19 w 47"/>
                <a:gd name="T103" fmla="*/ 1 h 73"/>
                <a:gd name="T104" fmla="*/ 24 w 47"/>
                <a:gd name="T105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7" h="73">
                  <a:moveTo>
                    <a:pt x="24" y="9"/>
                  </a:moveTo>
                  <a:lnTo>
                    <a:pt x="21" y="9"/>
                  </a:lnTo>
                  <a:lnTo>
                    <a:pt x="17" y="12"/>
                  </a:lnTo>
                  <a:lnTo>
                    <a:pt x="14" y="14"/>
                  </a:lnTo>
                  <a:lnTo>
                    <a:pt x="10" y="23"/>
                  </a:lnTo>
                  <a:lnTo>
                    <a:pt x="10" y="37"/>
                  </a:lnTo>
                  <a:lnTo>
                    <a:pt x="10" y="52"/>
                  </a:lnTo>
                  <a:lnTo>
                    <a:pt x="14" y="60"/>
                  </a:lnTo>
                  <a:lnTo>
                    <a:pt x="17" y="63"/>
                  </a:lnTo>
                  <a:lnTo>
                    <a:pt x="21" y="65"/>
                  </a:lnTo>
                  <a:lnTo>
                    <a:pt x="24" y="65"/>
                  </a:lnTo>
                  <a:lnTo>
                    <a:pt x="27" y="65"/>
                  </a:lnTo>
                  <a:lnTo>
                    <a:pt x="31" y="63"/>
                  </a:lnTo>
                  <a:lnTo>
                    <a:pt x="34" y="60"/>
                  </a:lnTo>
                  <a:lnTo>
                    <a:pt x="36" y="52"/>
                  </a:lnTo>
                  <a:lnTo>
                    <a:pt x="38" y="37"/>
                  </a:lnTo>
                  <a:lnTo>
                    <a:pt x="36" y="23"/>
                  </a:lnTo>
                  <a:lnTo>
                    <a:pt x="34" y="15"/>
                  </a:lnTo>
                  <a:lnTo>
                    <a:pt x="31" y="12"/>
                  </a:lnTo>
                  <a:lnTo>
                    <a:pt x="27" y="9"/>
                  </a:lnTo>
                  <a:lnTo>
                    <a:pt x="24" y="9"/>
                  </a:lnTo>
                  <a:close/>
                  <a:moveTo>
                    <a:pt x="24" y="0"/>
                  </a:moveTo>
                  <a:lnTo>
                    <a:pt x="30" y="1"/>
                  </a:lnTo>
                  <a:lnTo>
                    <a:pt x="34" y="4"/>
                  </a:lnTo>
                  <a:lnTo>
                    <a:pt x="39" y="6"/>
                  </a:lnTo>
                  <a:lnTo>
                    <a:pt x="41" y="9"/>
                  </a:lnTo>
                  <a:lnTo>
                    <a:pt x="43" y="15"/>
                  </a:lnTo>
                  <a:lnTo>
                    <a:pt x="46" y="21"/>
                  </a:lnTo>
                  <a:lnTo>
                    <a:pt x="47" y="25"/>
                  </a:lnTo>
                  <a:lnTo>
                    <a:pt x="47" y="31"/>
                  </a:lnTo>
                  <a:lnTo>
                    <a:pt x="47" y="37"/>
                  </a:lnTo>
                  <a:lnTo>
                    <a:pt x="47" y="48"/>
                  </a:lnTo>
                  <a:lnTo>
                    <a:pt x="44" y="57"/>
                  </a:lnTo>
                  <a:lnTo>
                    <a:pt x="42" y="63"/>
                  </a:lnTo>
                  <a:lnTo>
                    <a:pt x="40" y="66"/>
                  </a:lnTo>
                  <a:lnTo>
                    <a:pt x="36" y="70"/>
                  </a:lnTo>
                  <a:lnTo>
                    <a:pt x="33" y="72"/>
                  </a:lnTo>
                  <a:lnTo>
                    <a:pt x="28" y="73"/>
                  </a:lnTo>
                  <a:lnTo>
                    <a:pt x="24" y="73"/>
                  </a:lnTo>
                  <a:lnTo>
                    <a:pt x="19" y="73"/>
                  </a:lnTo>
                  <a:lnTo>
                    <a:pt x="15" y="72"/>
                  </a:lnTo>
                  <a:lnTo>
                    <a:pt x="10" y="70"/>
                  </a:lnTo>
                  <a:lnTo>
                    <a:pt x="8" y="66"/>
                  </a:lnTo>
                  <a:lnTo>
                    <a:pt x="2" y="55"/>
                  </a:lnTo>
                  <a:lnTo>
                    <a:pt x="0" y="37"/>
                  </a:lnTo>
                  <a:lnTo>
                    <a:pt x="1" y="25"/>
                  </a:lnTo>
                  <a:lnTo>
                    <a:pt x="3" y="16"/>
                  </a:lnTo>
                  <a:lnTo>
                    <a:pt x="5" y="12"/>
                  </a:lnTo>
                  <a:lnTo>
                    <a:pt x="8" y="8"/>
                  </a:lnTo>
                  <a:lnTo>
                    <a:pt x="10" y="5"/>
                  </a:lnTo>
                  <a:lnTo>
                    <a:pt x="15" y="2"/>
                  </a:lnTo>
                  <a:lnTo>
                    <a:pt x="19" y="1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18" name="Rectangle 1023"/>
            <p:cNvSpPr>
              <a:spLocks noChangeArrowheads="1"/>
            </p:cNvSpPr>
            <p:nvPr/>
          </p:nvSpPr>
          <p:spPr bwMode="auto">
            <a:xfrm>
              <a:off x="726207" y="2745717"/>
              <a:ext cx="15888" cy="12999"/>
            </a:xfrm>
            <a:prstGeom prst="rect">
              <a:avLst/>
            </a:pr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19" name="Freeform 1024"/>
            <p:cNvSpPr>
              <a:spLocks/>
            </p:cNvSpPr>
            <p:nvPr/>
          </p:nvSpPr>
          <p:spPr bwMode="auto">
            <a:xfrm>
              <a:off x="769535" y="2654727"/>
              <a:ext cx="37551" cy="103989"/>
            </a:xfrm>
            <a:custGeom>
              <a:avLst/>
              <a:gdLst>
                <a:gd name="T0" fmla="*/ 20 w 26"/>
                <a:gd name="T1" fmla="*/ 0 h 72"/>
                <a:gd name="T2" fmla="*/ 26 w 26"/>
                <a:gd name="T3" fmla="*/ 0 h 72"/>
                <a:gd name="T4" fmla="*/ 26 w 26"/>
                <a:gd name="T5" fmla="*/ 72 h 72"/>
                <a:gd name="T6" fmla="*/ 16 w 26"/>
                <a:gd name="T7" fmla="*/ 72 h 72"/>
                <a:gd name="T8" fmla="*/ 16 w 26"/>
                <a:gd name="T9" fmla="*/ 16 h 72"/>
                <a:gd name="T10" fmla="*/ 13 w 26"/>
                <a:gd name="T11" fmla="*/ 20 h 72"/>
                <a:gd name="T12" fmla="*/ 9 w 26"/>
                <a:gd name="T13" fmla="*/ 23 h 72"/>
                <a:gd name="T14" fmla="*/ 4 w 26"/>
                <a:gd name="T15" fmla="*/ 25 h 72"/>
                <a:gd name="T16" fmla="*/ 0 w 26"/>
                <a:gd name="T17" fmla="*/ 28 h 72"/>
                <a:gd name="T18" fmla="*/ 0 w 26"/>
                <a:gd name="T19" fmla="*/ 18 h 72"/>
                <a:gd name="T20" fmla="*/ 7 w 26"/>
                <a:gd name="T21" fmla="*/ 15 h 72"/>
                <a:gd name="T22" fmla="*/ 13 w 26"/>
                <a:gd name="T23" fmla="*/ 10 h 72"/>
                <a:gd name="T24" fmla="*/ 17 w 26"/>
                <a:gd name="T25" fmla="*/ 6 h 72"/>
                <a:gd name="T26" fmla="*/ 20 w 26"/>
                <a:gd name="T27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6" h="72">
                  <a:moveTo>
                    <a:pt x="20" y="0"/>
                  </a:moveTo>
                  <a:lnTo>
                    <a:pt x="26" y="0"/>
                  </a:lnTo>
                  <a:lnTo>
                    <a:pt x="26" y="72"/>
                  </a:lnTo>
                  <a:lnTo>
                    <a:pt x="16" y="72"/>
                  </a:lnTo>
                  <a:lnTo>
                    <a:pt x="16" y="16"/>
                  </a:lnTo>
                  <a:lnTo>
                    <a:pt x="13" y="20"/>
                  </a:lnTo>
                  <a:lnTo>
                    <a:pt x="9" y="23"/>
                  </a:lnTo>
                  <a:lnTo>
                    <a:pt x="4" y="25"/>
                  </a:lnTo>
                  <a:lnTo>
                    <a:pt x="0" y="28"/>
                  </a:lnTo>
                  <a:lnTo>
                    <a:pt x="0" y="18"/>
                  </a:lnTo>
                  <a:lnTo>
                    <a:pt x="7" y="15"/>
                  </a:lnTo>
                  <a:lnTo>
                    <a:pt x="13" y="10"/>
                  </a:lnTo>
                  <a:lnTo>
                    <a:pt x="17" y="6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20" name="Freeform 1025"/>
            <p:cNvSpPr>
              <a:spLocks noEditPoints="1"/>
            </p:cNvSpPr>
            <p:nvPr/>
          </p:nvSpPr>
          <p:spPr bwMode="auto">
            <a:xfrm>
              <a:off x="568779" y="3233885"/>
              <a:ext cx="67882" cy="105433"/>
            </a:xfrm>
            <a:custGeom>
              <a:avLst/>
              <a:gdLst>
                <a:gd name="T0" fmla="*/ 23 w 47"/>
                <a:gd name="T1" fmla="*/ 8 h 73"/>
                <a:gd name="T2" fmla="*/ 19 w 47"/>
                <a:gd name="T3" fmla="*/ 9 h 73"/>
                <a:gd name="T4" fmla="*/ 16 w 47"/>
                <a:gd name="T5" fmla="*/ 10 h 73"/>
                <a:gd name="T6" fmla="*/ 12 w 47"/>
                <a:gd name="T7" fmla="*/ 13 h 73"/>
                <a:gd name="T8" fmla="*/ 10 w 47"/>
                <a:gd name="T9" fmla="*/ 21 h 73"/>
                <a:gd name="T10" fmla="*/ 9 w 47"/>
                <a:gd name="T11" fmla="*/ 36 h 73"/>
                <a:gd name="T12" fmla="*/ 10 w 47"/>
                <a:gd name="T13" fmla="*/ 51 h 73"/>
                <a:gd name="T14" fmla="*/ 12 w 47"/>
                <a:gd name="T15" fmla="*/ 59 h 73"/>
                <a:gd name="T16" fmla="*/ 16 w 47"/>
                <a:gd name="T17" fmla="*/ 61 h 73"/>
                <a:gd name="T18" fmla="*/ 19 w 47"/>
                <a:gd name="T19" fmla="*/ 64 h 73"/>
                <a:gd name="T20" fmla="*/ 23 w 47"/>
                <a:gd name="T21" fmla="*/ 65 h 73"/>
                <a:gd name="T22" fmla="*/ 26 w 47"/>
                <a:gd name="T23" fmla="*/ 64 h 73"/>
                <a:gd name="T24" fmla="*/ 30 w 47"/>
                <a:gd name="T25" fmla="*/ 61 h 73"/>
                <a:gd name="T26" fmla="*/ 33 w 47"/>
                <a:gd name="T27" fmla="*/ 59 h 73"/>
                <a:gd name="T28" fmla="*/ 36 w 47"/>
                <a:gd name="T29" fmla="*/ 50 h 73"/>
                <a:gd name="T30" fmla="*/ 36 w 47"/>
                <a:gd name="T31" fmla="*/ 36 h 73"/>
                <a:gd name="T32" fmla="*/ 36 w 47"/>
                <a:gd name="T33" fmla="*/ 23 h 73"/>
                <a:gd name="T34" fmla="*/ 33 w 47"/>
                <a:gd name="T35" fmla="*/ 13 h 73"/>
                <a:gd name="T36" fmla="*/ 30 w 47"/>
                <a:gd name="T37" fmla="*/ 10 h 73"/>
                <a:gd name="T38" fmla="*/ 26 w 47"/>
                <a:gd name="T39" fmla="*/ 9 h 73"/>
                <a:gd name="T40" fmla="*/ 23 w 47"/>
                <a:gd name="T41" fmla="*/ 8 h 73"/>
                <a:gd name="T42" fmla="*/ 23 w 47"/>
                <a:gd name="T43" fmla="*/ 0 h 73"/>
                <a:gd name="T44" fmla="*/ 28 w 47"/>
                <a:gd name="T45" fmla="*/ 0 h 73"/>
                <a:gd name="T46" fmla="*/ 33 w 47"/>
                <a:gd name="T47" fmla="*/ 2 h 73"/>
                <a:gd name="T48" fmla="*/ 38 w 47"/>
                <a:gd name="T49" fmla="*/ 4 h 73"/>
                <a:gd name="T50" fmla="*/ 41 w 47"/>
                <a:gd name="T51" fmla="*/ 9 h 73"/>
                <a:gd name="T52" fmla="*/ 43 w 47"/>
                <a:gd name="T53" fmla="*/ 13 h 73"/>
                <a:gd name="T54" fmla="*/ 44 w 47"/>
                <a:gd name="T55" fmla="*/ 19 h 73"/>
                <a:gd name="T56" fmla="*/ 46 w 47"/>
                <a:gd name="T57" fmla="*/ 24 h 73"/>
                <a:gd name="T58" fmla="*/ 46 w 47"/>
                <a:gd name="T59" fmla="*/ 29 h 73"/>
                <a:gd name="T60" fmla="*/ 47 w 47"/>
                <a:gd name="T61" fmla="*/ 36 h 73"/>
                <a:gd name="T62" fmla="*/ 46 w 47"/>
                <a:gd name="T63" fmla="*/ 48 h 73"/>
                <a:gd name="T64" fmla="*/ 43 w 47"/>
                <a:gd name="T65" fmla="*/ 57 h 73"/>
                <a:gd name="T66" fmla="*/ 42 w 47"/>
                <a:gd name="T67" fmla="*/ 61 h 73"/>
                <a:gd name="T68" fmla="*/ 39 w 47"/>
                <a:gd name="T69" fmla="*/ 66 h 73"/>
                <a:gd name="T70" fmla="*/ 36 w 47"/>
                <a:gd name="T71" fmla="*/ 68 h 73"/>
                <a:gd name="T72" fmla="*/ 32 w 47"/>
                <a:gd name="T73" fmla="*/ 71 h 73"/>
                <a:gd name="T74" fmla="*/ 27 w 47"/>
                <a:gd name="T75" fmla="*/ 72 h 73"/>
                <a:gd name="T76" fmla="*/ 23 w 47"/>
                <a:gd name="T77" fmla="*/ 73 h 73"/>
                <a:gd name="T78" fmla="*/ 18 w 47"/>
                <a:gd name="T79" fmla="*/ 72 h 73"/>
                <a:gd name="T80" fmla="*/ 14 w 47"/>
                <a:gd name="T81" fmla="*/ 71 h 73"/>
                <a:gd name="T82" fmla="*/ 10 w 47"/>
                <a:gd name="T83" fmla="*/ 68 h 73"/>
                <a:gd name="T84" fmla="*/ 7 w 47"/>
                <a:gd name="T85" fmla="*/ 66 h 73"/>
                <a:gd name="T86" fmla="*/ 1 w 47"/>
                <a:gd name="T87" fmla="*/ 53 h 73"/>
                <a:gd name="T88" fmla="*/ 0 w 47"/>
                <a:gd name="T89" fmla="*/ 36 h 73"/>
                <a:gd name="T90" fmla="*/ 0 w 47"/>
                <a:gd name="T91" fmla="*/ 25 h 73"/>
                <a:gd name="T92" fmla="*/ 2 w 47"/>
                <a:gd name="T93" fmla="*/ 16 h 73"/>
                <a:gd name="T94" fmla="*/ 4 w 47"/>
                <a:gd name="T95" fmla="*/ 11 h 73"/>
                <a:gd name="T96" fmla="*/ 7 w 47"/>
                <a:gd name="T97" fmla="*/ 7 h 73"/>
                <a:gd name="T98" fmla="*/ 10 w 47"/>
                <a:gd name="T99" fmla="*/ 3 h 73"/>
                <a:gd name="T100" fmla="*/ 14 w 47"/>
                <a:gd name="T101" fmla="*/ 1 h 73"/>
                <a:gd name="T102" fmla="*/ 18 w 47"/>
                <a:gd name="T103" fmla="*/ 0 h 73"/>
                <a:gd name="T104" fmla="*/ 23 w 47"/>
                <a:gd name="T105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7" h="73">
                  <a:moveTo>
                    <a:pt x="23" y="8"/>
                  </a:moveTo>
                  <a:lnTo>
                    <a:pt x="19" y="9"/>
                  </a:lnTo>
                  <a:lnTo>
                    <a:pt x="16" y="10"/>
                  </a:lnTo>
                  <a:lnTo>
                    <a:pt x="12" y="13"/>
                  </a:lnTo>
                  <a:lnTo>
                    <a:pt x="10" y="21"/>
                  </a:lnTo>
                  <a:lnTo>
                    <a:pt x="9" y="36"/>
                  </a:lnTo>
                  <a:lnTo>
                    <a:pt x="10" y="51"/>
                  </a:lnTo>
                  <a:lnTo>
                    <a:pt x="12" y="59"/>
                  </a:lnTo>
                  <a:lnTo>
                    <a:pt x="16" y="61"/>
                  </a:lnTo>
                  <a:lnTo>
                    <a:pt x="19" y="64"/>
                  </a:lnTo>
                  <a:lnTo>
                    <a:pt x="23" y="65"/>
                  </a:lnTo>
                  <a:lnTo>
                    <a:pt x="26" y="64"/>
                  </a:lnTo>
                  <a:lnTo>
                    <a:pt x="30" y="61"/>
                  </a:lnTo>
                  <a:lnTo>
                    <a:pt x="33" y="59"/>
                  </a:lnTo>
                  <a:lnTo>
                    <a:pt x="36" y="50"/>
                  </a:lnTo>
                  <a:lnTo>
                    <a:pt x="36" y="36"/>
                  </a:lnTo>
                  <a:lnTo>
                    <a:pt x="36" y="23"/>
                  </a:lnTo>
                  <a:lnTo>
                    <a:pt x="33" y="13"/>
                  </a:lnTo>
                  <a:lnTo>
                    <a:pt x="30" y="10"/>
                  </a:lnTo>
                  <a:lnTo>
                    <a:pt x="26" y="9"/>
                  </a:lnTo>
                  <a:lnTo>
                    <a:pt x="23" y="8"/>
                  </a:lnTo>
                  <a:close/>
                  <a:moveTo>
                    <a:pt x="23" y="0"/>
                  </a:moveTo>
                  <a:lnTo>
                    <a:pt x="28" y="0"/>
                  </a:lnTo>
                  <a:lnTo>
                    <a:pt x="33" y="2"/>
                  </a:lnTo>
                  <a:lnTo>
                    <a:pt x="38" y="4"/>
                  </a:lnTo>
                  <a:lnTo>
                    <a:pt x="41" y="9"/>
                  </a:lnTo>
                  <a:lnTo>
                    <a:pt x="43" y="13"/>
                  </a:lnTo>
                  <a:lnTo>
                    <a:pt x="44" y="19"/>
                  </a:lnTo>
                  <a:lnTo>
                    <a:pt x="46" y="24"/>
                  </a:lnTo>
                  <a:lnTo>
                    <a:pt x="46" y="29"/>
                  </a:lnTo>
                  <a:lnTo>
                    <a:pt x="47" y="36"/>
                  </a:lnTo>
                  <a:lnTo>
                    <a:pt x="46" y="48"/>
                  </a:lnTo>
                  <a:lnTo>
                    <a:pt x="43" y="57"/>
                  </a:lnTo>
                  <a:lnTo>
                    <a:pt x="42" y="61"/>
                  </a:lnTo>
                  <a:lnTo>
                    <a:pt x="39" y="66"/>
                  </a:lnTo>
                  <a:lnTo>
                    <a:pt x="36" y="68"/>
                  </a:lnTo>
                  <a:lnTo>
                    <a:pt x="32" y="71"/>
                  </a:lnTo>
                  <a:lnTo>
                    <a:pt x="27" y="72"/>
                  </a:lnTo>
                  <a:lnTo>
                    <a:pt x="23" y="73"/>
                  </a:lnTo>
                  <a:lnTo>
                    <a:pt x="18" y="72"/>
                  </a:lnTo>
                  <a:lnTo>
                    <a:pt x="14" y="71"/>
                  </a:lnTo>
                  <a:lnTo>
                    <a:pt x="10" y="68"/>
                  </a:lnTo>
                  <a:lnTo>
                    <a:pt x="7" y="66"/>
                  </a:lnTo>
                  <a:lnTo>
                    <a:pt x="1" y="53"/>
                  </a:lnTo>
                  <a:lnTo>
                    <a:pt x="0" y="36"/>
                  </a:lnTo>
                  <a:lnTo>
                    <a:pt x="0" y="25"/>
                  </a:lnTo>
                  <a:lnTo>
                    <a:pt x="2" y="16"/>
                  </a:lnTo>
                  <a:lnTo>
                    <a:pt x="4" y="11"/>
                  </a:lnTo>
                  <a:lnTo>
                    <a:pt x="7" y="7"/>
                  </a:lnTo>
                  <a:lnTo>
                    <a:pt x="10" y="3"/>
                  </a:lnTo>
                  <a:lnTo>
                    <a:pt x="14" y="1"/>
                  </a:lnTo>
                  <a:lnTo>
                    <a:pt x="18" y="0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21" name="Rectangle 1026"/>
            <p:cNvSpPr>
              <a:spLocks noChangeArrowheads="1"/>
            </p:cNvSpPr>
            <p:nvPr/>
          </p:nvSpPr>
          <p:spPr bwMode="auto">
            <a:xfrm>
              <a:off x="653992" y="3324876"/>
              <a:ext cx="15888" cy="12999"/>
            </a:xfrm>
            <a:prstGeom prst="rect">
              <a:avLst/>
            </a:pr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22" name="Freeform 1027"/>
            <p:cNvSpPr>
              <a:spLocks noEditPoints="1"/>
            </p:cNvSpPr>
            <p:nvPr/>
          </p:nvSpPr>
          <p:spPr bwMode="auto">
            <a:xfrm>
              <a:off x="688655" y="3233885"/>
              <a:ext cx="67882" cy="105433"/>
            </a:xfrm>
            <a:custGeom>
              <a:avLst/>
              <a:gdLst>
                <a:gd name="T0" fmla="*/ 23 w 47"/>
                <a:gd name="T1" fmla="*/ 8 h 73"/>
                <a:gd name="T2" fmla="*/ 20 w 47"/>
                <a:gd name="T3" fmla="*/ 9 h 73"/>
                <a:gd name="T4" fmla="*/ 16 w 47"/>
                <a:gd name="T5" fmla="*/ 10 h 73"/>
                <a:gd name="T6" fmla="*/ 13 w 47"/>
                <a:gd name="T7" fmla="*/ 13 h 73"/>
                <a:gd name="T8" fmla="*/ 10 w 47"/>
                <a:gd name="T9" fmla="*/ 21 h 73"/>
                <a:gd name="T10" fmla="*/ 9 w 47"/>
                <a:gd name="T11" fmla="*/ 36 h 73"/>
                <a:gd name="T12" fmla="*/ 10 w 47"/>
                <a:gd name="T13" fmla="*/ 51 h 73"/>
                <a:gd name="T14" fmla="*/ 13 w 47"/>
                <a:gd name="T15" fmla="*/ 59 h 73"/>
                <a:gd name="T16" fmla="*/ 16 w 47"/>
                <a:gd name="T17" fmla="*/ 61 h 73"/>
                <a:gd name="T18" fmla="*/ 20 w 47"/>
                <a:gd name="T19" fmla="*/ 64 h 73"/>
                <a:gd name="T20" fmla="*/ 23 w 47"/>
                <a:gd name="T21" fmla="*/ 65 h 73"/>
                <a:gd name="T22" fmla="*/ 26 w 47"/>
                <a:gd name="T23" fmla="*/ 64 h 73"/>
                <a:gd name="T24" fmla="*/ 30 w 47"/>
                <a:gd name="T25" fmla="*/ 61 h 73"/>
                <a:gd name="T26" fmla="*/ 33 w 47"/>
                <a:gd name="T27" fmla="*/ 59 h 73"/>
                <a:gd name="T28" fmla="*/ 37 w 47"/>
                <a:gd name="T29" fmla="*/ 50 h 73"/>
                <a:gd name="T30" fmla="*/ 37 w 47"/>
                <a:gd name="T31" fmla="*/ 36 h 73"/>
                <a:gd name="T32" fmla="*/ 37 w 47"/>
                <a:gd name="T33" fmla="*/ 23 h 73"/>
                <a:gd name="T34" fmla="*/ 33 w 47"/>
                <a:gd name="T35" fmla="*/ 13 h 73"/>
                <a:gd name="T36" fmla="*/ 30 w 47"/>
                <a:gd name="T37" fmla="*/ 10 h 73"/>
                <a:gd name="T38" fmla="*/ 26 w 47"/>
                <a:gd name="T39" fmla="*/ 9 h 73"/>
                <a:gd name="T40" fmla="*/ 23 w 47"/>
                <a:gd name="T41" fmla="*/ 8 h 73"/>
                <a:gd name="T42" fmla="*/ 23 w 47"/>
                <a:gd name="T43" fmla="*/ 0 h 73"/>
                <a:gd name="T44" fmla="*/ 29 w 47"/>
                <a:gd name="T45" fmla="*/ 0 h 73"/>
                <a:gd name="T46" fmla="*/ 33 w 47"/>
                <a:gd name="T47" fmla="*/ 2 h 73"/>
                <a:gd name="T48" fmla="*/ 38 w 47"/>
                <a:gd name="T49" fmla="*/ 4 h 73"/>
                <a:gd name="T50" fmla="*/ 41 w 47"/>
                <a:gd name="T51" fmla="*/ 9 h 73"/>
                <a:gd name="T52" fmla="*/ 44 w 47"/>
                <a:gd name="T53" fmla="*/ 13 h 73"/>
                <a:gd name="T54" fmla="*/ 45 w 47"/>
                <a:gd name="T55" fmla="*/ 19 h 73"/>
                <a:gd name="T56" fmla="*/ 46 w 47"/>
                <a:gd name="T57" fmla="*/ 24 h 73"/>
                <a:gd name="T58" fmla="*/ 46 w 47"/>
                <a:gd name="T59" fmla="*/ 29 h 73"/>
                <a:gd name="T60" fmla="*/ 47 w 47"/>
                <a:gd name="T61" fmla="*/ 36 h 73"/>
                <a:gd name="T62" fmla="*/ 46 w 47"/>
                <a:gd name="T63" fmla="*/ 48 h 73"/>
                <a:gd name="T64" fmla="*/ 44 w 47"/>
                <a:gd name="T65" fmla="*/ 57 h 73"/>
                <a:gd name="T66" fmla="*/ 42 w 47"/>
                <a:gd name="T67" fmla="*/ 61 h 73"/>
                <a:gd name="T68" fmla="*/ 39 w 47"/>
                <a:gd name="T69" fmla="*/ 66 h 73"/>
                <a:gd name="T70" fmla="*/ 37 w 47"/>
                <a:gd name="T71" fmla="*/ 68 h 73"/>
                <a:gd name="T72" fmla="*/ 32 w 47"/>
                <a:gd name="T73" fmla="*/ 71 h 73"/>
                <a:gd name="T74" fmla="*/ 28 w 47"/>
                <a:gd name="T75" fmla="*/ 72 h 73"/>
                <a:gd name="T76" fmla="*/ 23 w 47"/>
                <a:gd name="T77" fmla="*/ 73 h 73"/>
                <a:gd name="T78" fmla="*/ 18 w 47"/>
                <a:gd name="T79" fmla="*/ 72 h 73"/>
                <a:gd name="T80" fmla="*/ 14 w 47"/>
                <a:gd name="T81" fmla="*/ 71 h 73"/>
                <a:gd name="T82" fmla="*/ 10 w 47"/>
                <a:gd name="T83" fmla="*/ 68 h 73"/>
                <a:gd name="T84" fmla="*/ 7 w 47"/>
                <a:gd name="T85" fmla="*/ 66 h 73"/>
                <a:gd name="T86" fmla="*/ 1 w 47"/>
                <a:gd name="T87" fmla="*/ 53 h 73"/>
                <a:gd name="T88" fmla="*/ 0 w 47"/>
                <a:gd name="T89" fmla="*/ 36 h 73"/>
                <a:gd name="T90" fmla="*/ 0 w 47"/>
                <a:gd name="T91" fmla="*/ 25 h 73"/>
                <a:gd name="T92" fmla="*/ 2 w 47"/>
                <a:gd name="T93" fmla="*/ 16 h 73"/>
                <a:gd name="T94" fmla="*/ 5 w 47"/>
                <a:gd name="T95" fmla="*/ 11 h 73"/>
                <a:gd name="T96" fmla="*/ 7 w 47"/>
                <a:gd name="T97" fmla="*/ 7 h 73"/>
                <a:gd name="T98" fmla="*/ 10 w 47"/>
                <a:gd name="T99" fmla="*/ 3 h 73"/>
                <a:gd name="T100" fmla="*/ 14 w 47"/>
                <a:gd name="T101" fmla="*/ 1 h 73"/>
                <a:gd name="T102" fmla="*/ 18 w 47"/>
                <a:gd name="T103" fmla="*/ 0 h 73"/>
                <a:gd name="T104" fmla="*/ 23 w 47"/>
                <a:gd name="T105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7" h="73">
                  <a:moveTo>
                    <a:pt x="23" y="8"/>
                  </a:moveTo>
                  <a:lnTo>
                    <a:pt x="20" y="9"/>
                  </a:lnTo>
                  <a:lnTo>
                    <a:pt x="16" y="10"/>
                  </a:lnTo>
                  <a:lnTo>
                    <a:pt x="13" y="13"/>
                  </a:lnTo>
                  <a:lnTo>
                    <a:pt x="10" y="21"/>
                  </a:lnTo>
                  <a:lnTo>
                    <a:pt x="9" y="36"/>
                  </a:lnTo>
                  <a:lnTo>
                    <a:pt x="10" y="51"/>
                  </a:lnTo>
                  <a:lnTo>
                    <a:pt x="13" y="59"/>
                  </a:lnTo>
                  <a:lnTo>
                    <a:pt x="16" y="61"/>
                  </a:lnTo>
                  <a:lnTo>
                    <a:pt x="20" y="64"/>
                  </a:lnTo>
                  <a:lnTo>
                    <a:pt x="23" y="65"/>
                  </a:lnTo>
                  <a:lnTo>
                    <a:pt x="26" y="64"/>
                  </a:lnTo>
                  <a:lnTo>
                    <a:pt x="30" y="61"/>
                  </a:lnTo>
                  <a:lnTo>
                    <a:pt x="33" y="59"/>
                  </a:lnTo>
                  <a:lnTo>
                    <a:pt x="37" y="50"/>
                  </a:lnTo>
                  <a:lnTo>
                    <a:pt x="37" y="36"/>
                  </a:lnTo>
                  <a:lnTo>
                    <a:pt x="37" y="23"/>
                  </a:lnTo>
                  <a:lnTo>
                    <a:pt x="33" y="13"/>
                  </a:lnTo>
                  <a:lnTo>
                    <a:pt x="30" y="10"/>
                  </a:lnTo>
                  <a:lnTo>
                    <a:pt x="26" y="9"/>
                  </a:lnTo>
                  <a:lnTo>
                    <a:pt x="23" y="8"/>
                  </a:lnTo>
                  <a:close/>
                  <a:moveTo>
                    <a:pt x="23" y="0"/>
                  </a:moveTo>
                  <a:lnTo>
                    <a:pt x="29" y="0"/>
                  </a:lnTo>
                  <a:lnTo>
                    <a:pt x="33" y="2"/>
                  </a:lnTo>
                  <a:lnTo>
                    <a:pt x="38" y="4"/>
                  </a:lnTo>
                  <a:lnTo>
                    <a:pt x="41" y="9"/>
                  </a:lnTo>
                  <a:lnTo>
                    <a:pt x="44" y="13"/>
                  </a:lnTo>
                  <a:lnTo>
                    <a:pt x="45" y="19"/>
                  </a:lnTo>
                  <a:lnTo>
                    <a:pt x="46" y="24"/>
                  </a:lnTo>
                  <a:lnTo>
                    <a:pt x="46" y="29"/>
                  </a:lnTo>
                  <a:lnTo>
                    <a:pt x="47" y="36"/>
                  </a:lnTo>
                  <a:lnTo>
                    <a:pt x="46" y="48"/>
                  </a:lnTo>
                  <a:lnTo>
                    <a:pt x="44" y="57"/>
                  </a:lnTo>
                  <a:lnTo>
                    <a:pt x="42" y="61"/>
                  </a:lnTo>
                  <a:lnTo>
                    <a:pt x="39" y="66"/>
                  </a:lnTo>
                  <a:lnTo>
                    <a:pt x="37" y="68"/>
                  </a:lnTo>
                  <a:lnTo>
                    <a:pt x="32" y="71"/>
                  </a:lnTo>
                  <a:lnTo>
                    <a:pt x="28" y="72"/>
                  </a:lnTo>
                  <a:lnTo>
                    <a:pt x="23" y="73"/>
                  </a:lnTo>
                  <a:lnTo>
                    <a:pt x="18" y="72"/>
                  </a:lnTo>
                  <a:lnTo>
                    <a:pt x="14" y="71"/>
                  </a:lnTo>
                  <a:lnTo>
                    <a:pt x="10" y="68"/>
                  </a:lnTo>
                  <a:lnTo>
                    <a:pt x="7" y="66"/>
                  </a:lnTo>
                  <a:lnTo>
                    <a:pt x="1" y="53"/>
                  </a:lnTo>
                  <a:lnTo>
                    <a:pt x="0" y="36"/>
                  </a:lnTo>
                  <a:lnTo>
                    <a:pt x="0" y="25"/>
                  </a:lnTo>
                  <a:lnTo>
                    <a:pt x="2" y="16"/>
                  </a:lnTo>
                  <a:lnTo>
                    <a:pt x="5" y="11"/>
                  </a:lnTo>
                  <a:lnTo>
                    <a:pt x="7" y="7"/>
                  </a:lnTo>
                  <a:lnTo>
                    <a:pt x="10" y="3"/>
                  </a:lnTo>
                  <a:lnTo>
                    <a:pt x="14" y="1"/>
                  </a:lnTo>
                  <a:lnTo>
                    <a:pt x="18" y="0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23" name="Freeform 1028"/>
            <p:cNvSpPr>
              <a:spLocks/>
            </p:cNvSpPr>
            <p:nvPr/>
          </p:nvSpPr>
          <p:spPr bwMode="auto">
            <a:xfrm>
              <a:off x="776756" y="3233885"/>
              <a:ext cx="37551" cy="103989"/>
            </a:xfrm>
            <a:custGeom>
              <a:avLst/>
              <a:gdLst>
                <a:gd name="T0" fmla="*/ 20 w 26"/>
                <a:gd name="T1" fmla="*/ 0 h 72"/>
                <a:gd name="T2" fmla="*/ 26 w 26"/>
                <a:gd name="T3" fmla="*/ 0 h 72"/>
                <a:gd name="T4" fmla="*/ 26 w 26"/>
                <a:gd name="T5" fmla="*/ 72 h 72"/>
                <a:gd name="T6" fmla="*/ 17 w 26"/>
                <a:gd name="T7" fmla="*/ 72 h 72"/>
                <a:gd name="T8" fmla="*/ 17 w 26"/>
                <a:gd name="T9" fmla="*/ 16 h 72"/>
                <a:gd name="T10" fmla="*/ 13 w 26"/>
                <a:gd name="T11" fmla="*/ 18 h 72"/>
                <a:gd name="T12" fmla="*/ 9 w 26"/>
                <a:gd name="T13" fmla="*/ 21 h 72"/>
                <a:gd name="T14" fmla="*/ 4 w 26"/>
                <a:gd name="T15" fmla="*/ 24 h 72"/>
                <a:gd name="T16" fmla="*/ 0 w 26"/>
                <a:gd name="T17" fmla="*/ 26 h 72"/>
                <a:gd name="T18" fmla="*/ 0 w 26"/>
                <a:gd name="T19" fmla="*/ 18 h 72"/>
                <a:gd name="T20" fmla="*/ 7 w 26"/>
                <a:gd name="T21" fmla="*/ 13 h 72"/>
                <a:gd name="T22" fmla="*/ 12 w 26"/>
                <a:gd name="T23" fmla="*/ 9 h 72"/>
                <a:gd name="T24" fmla="*/ 17 w 26"/>
                <a:gd name="T25" fmla="*/ 4 h 72"/>
                <a:gd name="T26" fmla="*/ 20 w 26"/>
                <a:gd name="T27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6" h="72">
                  <a:moveTo>
                    <a:pt x="20" y="0"/>
                  </a:moveTo>
                  <a:lnTo>
                    <a:pt x="26" y="0"/>
                  </a:lnTo>
                  <a:lnTo>
                    <a:pt x="26" y="72"/>
                  </a:lnTo>
                  <a:lnTo>
                    <a:pt x="17" y="72"/>
                  </a:lnTo>
                  <a:lnTo>
                    <a:pt x="17" y="16"/>
                  </a:lnTo>
                  <a:lnTo>
                    <a:pt x="13" y="18"/>
                  </a:lnTo>
                  <a:lnTo>
                    <a:pt x="9" y="21"/>
                  </a:lnTo>
                  <a:lnTo>
                    <a:pt x="4" y="24"/>
                  </a:lnTo>
                  <a:lnTo>
                    <a:pt x="0" y="26"/>
                  </a:lnTo>
                  <a:lnTo>
                    <a:pt x="0" y="18"/>
                  </a:lnTo>
                  <a:lnTo>
                    <a:pt x="7" y="13"/>
                  </a:lnTo>
                  <a:lnTo>
                    <a:pt x="12" y="9"/>
                  </a:lnTo>
                  <a:lnTo>
                    <a:pt x="17" y="4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24" name="Freeform 1029"/>
            <p:cNvSpPr>
              <a:spLocks noEditPoints="1"/>
            </p:cNvSpPr>
            <p:nvPr/>
          </p:nvSpPr>
          <p:spPr bwMode="auto">
            <a:xfrm>
              <a:off x="496565" y="3810156"/>
              <a:ext cx="66437" cy="105433"/>
            </a:xfrm>
            <a:custGeom>
              <a:avLst/>
              <a:gdLst>
                <a:gd name="T0" fmla="*/ 23 w 46"/>
                <a:gd name="T1" fmla="*/ 9 h 73"/>
                <a:gd name="T2" fmla="*/ 19 w 46"/>
                <a:gd name="T3" fmla="*/ 9 h 73"/>
                <a:gd name="T4" fmla="*/ 16 w 46"/>
                <a:gd name="T5" fmla="*/ 12 h 73"/>
                <a:gd name="T6" fmla="*/ 13 w 46"/>
                <a:gd name="T7" fmla="*/ 14 h 73"/>
                <a:gd name="T8" fmla="*/ 10 w 46"/>
                <a:gd name="T9" fmla="*/ 23 h 73"/>
                <a:gd name="T10" fmla="*/ 9 w 46"/>
                <a:gd name="T11" fmla="*/ 37 h 73"/>
                <a:gd name="T12" fmla="*/ 10 w 46"/>
                <a:gd name="T13" fmla="*/ 52 h 73"/>
                <a:gd name="T14" fmla="*/ 13 w 46"/>
                <a:gd name="T15" fmla="*/ 60 h 73"/>
                <a:gd name="T16" fmla="*/ 16 w 46"/>
                <a:gd name="T17" fmla="*/ 63 h 73"/>
                <a:gd name="T18" fmla="*/ 19 w 46"/>
                <a:gd name="T19" fmla="*/ 64 h 73"/>
                <a:gd name="T20" fmla="*/ 23 w 46"/>
                <a:gd name="T21" fmla="*/ 65 h 73"/>
                <a:gd name="T22" fmla="*/ 27 w 46"/>
                <a:gd name="T23" fmla="*/ 64 h 73"/>
                <a:gd name="T24" fmla="*/ 29 w 46"/>
                <a:gd name="T25" fmla="*/ 63 h 73"/>
                <a:gd name="T26" fmla="*/ 33 w 46"/>
                <a:gd name="T27" fmla="*/ 60 h 73"/>
                <a:gd name="T28" fmla="*/ 36 w 46"/>
                <a:gd name="T29" fmla="*/ 52 h 73"/>
                <a:gd name="T30" fmla="*/ 37 w 46"/>
                <a:gd name="T31" fmla="*/ 37 h 73"/>
                <a:gd name="T32" fmla="*/ 36 w 46"/>
                <a:gd name="T33" fmla="*/ 23 h 73"/>
                <a:gd name="T34" fmla="*/ 33 w 46"/>
                <a:gd name="T35" fmla="*/ 15 h 73"/>
                <a:gd name="T36" fmla="*/ 31 w 46"/>
                <a:gd name="T37" fmla="*/ 12 h 73"/>
                <a:gd name="T38" fmla="*/ 27 w 46"/>
                <a:gd name="T39" fmla="*/ 9 h 73"/>
                <a:gd name="T40" fmla="*/ 23 w 46"/>
                <a:gd name="T41" fmla="*/ 9 h 73"/>
                <a:gd name="T42" fmla="*/ 23 w 46"/>
                <a:gd name="T43" fmla="*/ 0 h 73"/>
                <a:gd name="T44" fmla="*/ 28 w 46"/>
                <a:gd name="T45" fmla="*/ 1 h 73"/>
                <a:gd name="T46" fmla="*/ 33 w 46"/>
                <a:gd name="T47" fmla="*/ 3 h 73"/>
                <a:gd name="T48" fmla="*/ 37 w 46"/>
                <a:gd name="T49" fmla="*/ 6 h 73"/>
                <a:gd name="T50" fmla="*/ 41 w 46"/>
                <a:gd name="T51" fmla="*/ 9 h 73"/>
                <a:gd name="T52" fmla="*/ 43 w 46"/>
                <a:gd name="T53" fmla="*/ 14 h 73"/>
                <a:gd name="T54" fmla="*/ 44 w 46"/>
                <a:gd name="T55" fmla="*/ 21 h 73"/>
                <a:gd name="T56" fmla="*/ 45 w 46"/>
                <a:gd name="T57" fmla="*/ 25 h 73"/>
                <a:gd name="T58" fmla="*/ 46 w 46"/>
                <a:gd name="T59" fmla="*/ 31 h 73"/>
                <a:gd name="T60" fmla="*/ 46 w 46"/>
                <a:gd name="T61" fmla="*/ 37 h 73"/>
                <a:gd name="T62" fmla="*/ 45 w 46"/>
                <a:gd name="T63" fmla="*/ 48 h 73"/>
                <a:gd name="T64" fmla="*/ 44 w 46"/>
                <a:gd name="T65" fmla="*/ 57 h 73"/>
                <a:gd name="T66" fmla="*/ 42 w 46"/>
                <a:gd name="T67" fmla="*/ 63 h 73"/>
                <a:gd name="T68" fmla="*/ 40 w 46"/>
                <a:gd name="T69" fmla="*/ 66 h 73"/>
                <a:gd name="T70" fmla="*/ 36 w 46"/>
                <a:gd name="T71" fmla="*/ 70 h 73"/>
                <a:gd name="T72" fmla="*/ 32 w 46"/>
                <a:gd name="T73" fmla="*/ 72 h 73"/>
                <a:gd name="T74" fmla="*/ 28 w 46"/>
                <a:gd name="T75" fmla="*/ 73 h 73"/>
                <a:gd name="T76" fmla="*/ 23 w 46"/>
                <a:gd name="T77" fmla="*/ 73 h 73"/>
                <a:gd name="T78" fmla="*/ 18 w 46"/>
                <a:gd name="T79" fmla="*/ 73 h 73"/>
                <a:gd name="T80" fmla="*/ 13 w 46"/>
                <a:gd name="T81" fmla="*/ 72 h 73"/>
                <a:gd name="T82" fmla="*/ 10 w 46"/>
                <a:gd name="T83" fmla="*/ 70 h 73"/>
                <a:gd name="T84" fmla="*/ 7 w 46"/>
                <a:gd name="T85" fmla="*/ 66 h 73"/>
                <a:gd name="T86" fmla="*/ 1 w 46"/>
                <a:gd name="T87" fmla="*/ 55 h 73"/>
                <a:gd name="T88" fmla="*/ 0 w 46"/>
                <a:gd name="T89" fmla="*/ 37 h 73"/>
                <a:gd name="T90" fmla="*/ 0 w 46"/>
                <a:gd name="T91" fmla="*/ 25 h 73"/>
                <a:gd name="T92" fmla="*/ 2 w 46"/>
                <a:gd name="T93" fmla="*/ 16 h 73"/>
                <a:gd name="T94" fmla="*/ 4 w 46"/>
                <a:gd name="T95" fmla="*/ 12 h 73"/>
                <a:gd name="T96" fmla="*/ 7 w 46"/>
                <a:gd name="T97" fmla="*/ 8 h 73"/>
                <a:gd name="T98" fmla="*/ 10 w 46"/>
                <a:gd name="T99" fmla="*/ 5 h 73"/>
                <a:gd name="T100" fmla="*/ 13 w 46"/>
                <a:gd name="T101" fmla="*/ 3 h 73"/>
                <a:gd name="T102" fmla="*/ 18 w 46"/>
                <a:gd name="T103" fmla="*/ 1 h 73"/>
                <a:gd name="T104" fmla="*/ 23 w 46"/>
                <a:gd name="T105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6" h="73">
                  <a:moveTo>
                    <a:pt x="23" y="9"/>
                  </a:moveTo>
                  <a:lnTo>
                    <a:pt x="19" y="9"/>
                  </a:lnTo>
                  <a:lnTo>
                    <a:pt x="16" y="12"/>
                  </a:lnTo>
                  <a:lnTo>
                    <a:pt x="13" y="14"/>
                  </a:lnTo>
                  <a:lnTo>
                    <a:pt x="10" y="23"/>
                  </a:lnTo>
                  <a:lnTo>
                    <a:pt x="9" y="37"/>
                  </a:lnTo>
                  <a:lnTo>
                    <a:pt x="10" y="52"/>
                  </a:lnTo>
                  <a:lnTo>
                    <a:pt x="13" y="60"/>
                  </a:lnTo>
                  <a:lnTo>
                    <a:pt x="16" y="63"/>
                  </a:lnTo>
                  <a:lnTo>
                    <a:pt x="19" y="64"/>
                  </a:lnTo>
                  <a:lnTo>
                    <a:pt x="23" y="65"/>
                  </a:lnTo>
                  <a:lnTo>
                    <a:pt x="27" y="64"/>
                  </a:lnTo>
                  <a:lnTo>
                    <a:pt x="29" y="63"/>
                  </a:lnTo>
                  <a:lnTo>
                    <a:pt x="33" y="60"/>
                  </a:lnTo>
                  <a:lnTo>
                    <a:pt x="36" y="52"/>
                  </a:lnTo>
                  <a:lnTo>
                    <a:pt x="37" y="37"/>
                  </a:lnTo>
                  <a:lnTo>
                    <a:pt x="36" y="23"/>
                  </a:lnTo>
                  <a:lnTo>
                    <a:pt x="33" y="15"/>
                  </a:lnTo>
                  <a:lnTo>
                    <a:pt x="31" y="12"/>
                  </a:lnTo>
                  <a:lnTo>
                    <a:pt x="27" y="9"/>
                  </a:lnTo>
                  <a:lnTo>
                    <a:pt x="23" y="9"/>
                  </a:lnTo>
                  <a:close/>
                  <a:moveTo>
                    <a:pt x="23" y="0"/>
                  </a:moveTo>
                  <a:lnTo>
                    <a:pt x="28" y="1"/>
                  </a:lnTo>
                  <a:lnTo>
                    <a:pt x="33" y="3"/>
                  </a:lnTo>
                  <a:lnTo>
                    <a:pt x="37" y="6"/>
                  </a:lnTo>
                  <a:lnTo>
                    <a:pt x="41" y="9"/>
                  </a:lnTo>
                  <a:lnTo>
                    <a:pt x="43" y="14"/>
                  </a:lnTo>
                  <a:lnTo>
                    <a:pt x="44" y="21"/>
                  </a:lnTo>
                  <a:lnTo>
                    <a:pt x="45" y="25"/>
                  </a:lnTo>
                  <a:lnTo>
                    <a:pt x="46" y="31"/>
                  </a:lnTo>
                  <a:lnTo>
                    <a:pt x="46" y="37"/>
                  </a:lnTo>
                  <a:lnTo>
                    <a:pt x="45" y="48"/>
                  </a:lnTo>
                  <a:lnTo>
                    <a:pt x="44" y="57"/>
                  </a:lnTo>
                  <a:lnTo>
                    <a:pt x="42" y="63"/>
                  </a:lnTo>
                  <a:lnTo>
                    <a:pt x="40" y="66"/>
                  </a:lnTo>
                  <a:lnTo>
                    <a:pt x="36" y="70"/>
                  </a:lnTo>
                  <a:lnTo>
                    <a:pt x="32" y="72"/>
                  </a:lnTo>
                  <a:lnTo>
                    <a:pt x="28" y="73"/>
                  </a:lnTo>
                  <a:lnTo>
                    <a:pt x="23" y="73"/>
                  </a:lnTo>
                  <a:lnTo>
                    <a:pt x="18" y="73"/>
                  </a:lnTo>
                  <a:lnTo>
                    <a:pt x="13" y="72"/>
                  </a:lnTo>
                  <a:lnTo>
                    <a:pt x="10" y="70"/>
                  </a:lnTo>
                  <a:lnTo>
                    <a:pt x="7" y="66"/>
                  </a:lnTo>
                  <a:lnTo>
                    <a:pt x="1" y="55"/>
                  </a:lnTo>
                  <a:lnTo>
                    <a:pt x="0" y="37"/>
                  </a:lnTo>
                  <a:lnTo>
                    <a:pt x="0" y="25"/>
                  </a:lnTo>
                  <a:lnTo>
                    <a:pt x="2" y="16"/>
                  </a:lnTo>
                  <a:lnTo>
                    <a:pt x="4" y="12"/>
                  </a:lnTo>
                  <a:lnTo>
                    <a:pt x="7" y="8"/>
                  </a:lnTo>
                  <a:lnTo>
                    <a:pt x="10" y="5"/>
                  </a:lnTo>
                  <a:lnTo>
                    <a:pt x="13" y="3"/>
                  </a:lnTo>
                  <a:lnTo>
                    <a:pt x="18" y="1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25" name="Rectangle 1030"/>
            <p:cNvSpPr>
              <a:spLocks noChangeArrowheads="1"/>
            </p:cNvSpPr>
            <p:nvPr/>
          </p:nvSpPr>
          <p:spPr bwMode="auto">
            <a:xfrm>
              <a:off x="583222" y="3901146"/>
              <a:ext cx="12999" cy="12999"/>
            </a:xfrm>
            <a:prstGeom prst="rect">
              <a:avLst/>
            </a:pr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26" name="Freeform 1031"/>
            <p:cNvSpPr>
              <a:spLocks noEditPoints="1"/>
            </p:cNvSpPr>
            <p:nvPr/>
          </p:nvSpPr>
          <p:spPr bwMode="auto">
            <a:xfrm>
              <a:off x="616441" y="3810156"/>
              <a:ext cx="67882" cy="105433"/>
            </a:xfrm>
            <a:custGeom>
              <a:avLst/>
              <a:gdLst>
                <a:gd name="T0" fmla="*/ 23 w 47"/>
                <a:gd name="T1" fmla="*/ 9 h 73"/>
                <a:gd name="T2" fmla="*/ 19 w 47"/>
                <a:gd name="T3" fmla="*/ 9 h 73"/>
                <a:gd name="T4" fmla="*/ 16 w 47"/>
                <a:gd name="T5" fmla="*/ 12 h 73"/>
                <a:gd name="T6" fmla="*/ 14 w 47"/>
                <a:gd name="T7" fmla="*/ 14 h 73"/>
                <a:gd name="T8" fmla="*/ 10 w 47"/>
                <a:gd name="T9" fmla="*/ 23 h 73"/>
                <a:gd name="T10" fmla="*/ 9 w 47"/>
                <a:gd name="T11" fmla="*/ 37 h 73"/>
                <a:gd name="T12" fmla="*/ 10 w 47"/>
                <a:gd name="T13" fmla="*/ 52 h 73"/>
                <a:gd name="T14" fmla="*/ 14 w 47"/>
                <a:gd name="T15" fmla="*/ 60 h 73"/>
                <a:gd name="T16" fmla="*/ 16 w 47"/>
                <a:gd name="T17" fmla="*/ 63 h 73"/>
                <a:gd name="T18" fmla="*/ 19 w 47"/>
                <a:gd name="T19" fmla="*/ 64 h 73"/>
                <a:gd name="T20" fmla="*/ 23 w 47"/>
                <a:gd name="T21" fmla="*/ 65 h 73"/>
                <a:gd name="T22" fmla="*/ 27 w 47"/>
                <a:gd name="T23" fmla="*/ 64 h 73"/>
                <a:gd name="T24" fmla="*/ 31 w 47"/>
                <a:gd name="T25" fmla="*/ 63 h 73"/>
                <a:gd name="T26" fmla="*/ 33 w 47"/>
                <a:gd name="T27" fmla="*/ 60 h 73"/>
                <a:gd name="T28" fmla="*/ 37 w 47"/>
                <a:gd name="T29" fmla="*/ 52 h 73"/>
                <a:gd name="T30" fmla="*/ 38 w 47"/>
                <a:gd name="T31" fmla="*/ 37 h 73"/>
                <a:gd name="T32" fmla="*/ 37 w 47"/>
                <a:gd name="T33" fmla="*/ 23 h 73"/>
                <a:gd name="T34" fmla="*/ 33 w 47"/>
                <a:gd name="T35" fmla="*/ 15 h 73"/>
                <a:gd name="T36" fmla="*/ 31 w 47"/>
                <a:gd name="T37" fmla="*/ 12 h 73"/>
                <a:gd name="T38" fmla="*/ 27 w 47"/>
                <a:gd name="T39" fmla="*/ 9 h 73"/>
                <a:gd name="T40" fmla="*/ 23 w 47"/>
                <a:gd name="T41" fmla="*/ 9 h 73"/>
                <a:gd name="T42" fmla="*/ 23 w 47"/>
                <a:gd name="T43" fmla="*/ 0 h 73"/>
                <a:gd name="T44" fmla="*/ 29 w 47"/>
                <a:gd name="T45" fmla="*/ 1 h 73"/>
                <a:gd name="T46" fmla="*/ 33 w 47"/>
                <a:gd name="T47" fmla="*/ 3 h 73"/>
                <a:gd name="T48" fmla="*/ 38 w 47"/>
                <a:gd name="T49" fmla="*/ 6 h 73"/>
                <a:gd name="T50" fmla="*/ 41 w 47"/>
                <a:gd name="T51" fmla="*/ 9 h 73"/>
                <a:gd name="T52" fmla="*/ 43 w 47"/>
                <a:gd name="T53" fmla="*/ 14 h 73"/>
                <a:gd name="T54" fmla="*/ 44 w 47"/>
                <a:gd name="T55" fmla="*/ 21 h 73"/>
                <a:gd name="T56" fmla="*/ 46 w 47"/>
                <a:gd name="T57" fmla="*/ 25 h 73"/>
                <a:gd name="T58" fmla="*/ 47 w 47"/>
                <a:gd name="T59" fmla="*/ 31 h 73"/>
                <a:gd name="T60" fmla="*/ 47 w 47"/>
                <a:gd name="T61" fmla="*/ 37 h 73"/>
                <a:gd name="T62" fmla="*/ 46 w 47"/>
                <a:gd name="T63" fmla="*/ 48 h 73"/>
                <a:gd name="T64" fmla="*/ 44 w 47"/>
                <a:gd name="T65" fmla="*/ 57 h 73"/>
                <a:gd name="T66" fmla="*/ 42 w 47"/>
                <a:gd name="T67" fmla="*/ 63 h 73"/>
                <a:gd name="T68" fmla="*/ 40 w 47"/>
                <a:gd name="T69" fmla="*/ 66 h 73"/>
                <a:gd name="T70" fmla="*/ 37 w 47"/>
                <a:gd name="T71" fmla="*/ 70 h 73"/>
                <a:gd name="T72" fmla="*/ 32 w 47"/>
                <a:gd name="T73" fmla="*/ 72 h 73"/>
                <a:gd name="T74" fmla="*/ 29 w 47"/>
                <a:gd name="T75" fmla="*/ 73 h 73"/>
                <a:gd name="T76" fmla="*/ 23 w 47"/>
                <a:gd name="T77" fmla="*/ 73 h 73"/>
                <a:gd name="T78" fmla="*/ 18 w 47"/>
                <a:gd name="T79" fmla="*/ 73 h 73"/>
                <a:gd name="T80" fmla="*/ 14 w 47"/>
                <a:gd name="T81" fmla="*/ 72 h 73"/>
                <a:gd name="T82" fmla="*/ 10 w 47"/>
                <a:gd name="T83" fmla="*/ 70 h 73"/>
                <a:gd name="T84" fmla="*/ 7 w 47"/>
                <a:gd name="T85" fmla="*/ 66 h 73"/>
                <a:gd name="T86" fmla="*/ 1 w 47"/>
                <a:gd name="T87" fmla="*/ 55 h 73"/>
                <a:gd name="T88" fmla="*/ 0 w 47"/>
                <a:gd name="T89" fmla="*/ 37 h 73"/>
                <a:gd name="T90" fmla="*/ 0 w 47"/>
                <a:gd name="T91" fmla="*/ 25 h 73"/>
                <a:gd name="T92" fmla="*/ 2 w 47"/>
                <a:gd name="T93" fmla="*/ 16 h 73"/>
                <a:gd name="T94" fmla="*/ 5 w 47"/>
                <a:gd name="T95" fmla="*/ 12 h 73"/>
                <a:gd name="T96" fmla="*/ 7 w 47"/>
                <a:gd name="T97" fmla="*/ 8 h 73"/>
                <a:gd name="T98" fmla="*/ 10 w 47"/>
                <a:gd name="T99" fmla="*/ 5 h 73"/>
                <a:gd name="T100" fmla="*/ 14 w 47"/>
                <a:gd name="T101" fmla="*/ 3 h 73"/>
                <a:gd name="T102" fmla="*/ 18 w 47"/>
                <a:gd name="T103" fmla="*/ 1 h 73"/>
                <a:gd name="T104" fmla="*/ 23 w 47"/>
                <a:gd name="T105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7" h="73">
                  <a:moveTo>
                    <a:pt x="23" y="9"/>
                  </a:moveTo>
                  <a:lnTo>
                    <a:pt x="19" y="9"/>
                  </a:lnTo>
                  <a:lnTo>
                    <a:pt x="16" y="12"/>
                  </a:lnTo>
                  <a:lnTo>
                    <a:pt x="14" y="14"/>
                  </a:lnTo>
                  <a:lnTo>
                    <a:pt x="10" y="23"/>
                  </a:lnTo>
                  <a:lnTo>
                    <a:pt x="9" y="37"/>
                  </a:lnTo>
                  <a:lnTo>
                    <a:pt x="10" y="52"/>
                  </a:lnTo>
                  <a:lnTo>
                    <a:pt x="14" y="60"/>
                  </a:lnTo>
                  <a:lnTo>
                    <a:pt x="16" y="63"/>
                  </a:lnTo>
                  <a:lnTo>
                    <a:pt x="19" y="64"/>
                  </a:lnTo>
                  <a:lnTo>
                    <a:pt x="23" y="65"/>
                  </a:lnTo>
                  <a:lnTo>
                    <a:pt x="27" y="64"/>
                  </a:lnTo>
                  <a:lnTo>
                    <a:pt x="31" y="63"/>
                  </a:lnTo>
                  <a:lnTo>
                    <a:pt x="33" y="60"/>
                  </a:lnTo>
                  <a:lnTo>
                    <a:pt x="37" y="52"/>
                  </a:lnTo>
                  <a:lnTo>
                    <a:pt x="38" y="37"/>
                  </a:lnTo>
                  <a:lnTo>
                    <a:pt x="37" y="23"/>
                  </a:lnTo>
                  <a:lnTo>
                    <a:pt x="33" y="15"/>
                  </a:lnTo>
                  <a:lnTo>
                    <a:pt x="31" y="12"/>
                  </a:lnTo>
                  <a:lnTo>
                    <a:pt x="27" y="9"/>
                  </a:lnTo>
                  <a:lnTo>
                    <a:pt x="23" y="9"/>
                  </a:lnTo>
                  <a:close/>
                  <a:moveTo>
                    <a:pt x="23" y="0"/>
                  </a:moveTo>
                  <a:lnTo>
                    <a:pt x="29" y="1"/>
                  </a:lnTo>
                  <a:lnTo>
                    <a:pt x="33" y="3"/>
                  </a:lnTo>
                  <a:lnTo>
                    <a:pt x="38" y="6"/>
                  </a:lnTo>
                  <a:lnTo>
                    <a:pt x="41" y="9"/>
                  </a:lnTo>
                  <a:lnTo>
                    <a:pt x="43" y="14"/>
                  </a:lnTo>
                  <a:lnTo>
                    <a:pt x="44" y="21"/>
                  </a:lnTo>
                  <a:lnTo>
                    <a:pt x="46" y="25"/>
                  </a:lnTo>
                  <a:lnTo>
                    <a:pt x="47" y="31"/>
                  </a:lnTo>
                  <a:lnTo>
                    <a:pt x="47" y="37"/>
                  </a:lnTo>
                  <a:lnTo>
                    <a:pt x="46" y="48"/>
                  </a:lnTo>
                  <a:lnTo>
                    <a:pt x="44" y="57"/>
                  </a:lnTo>
                  <a:lnTo>
                    <a:pt x="42" y="63"/>
                  </a:lnTo>
                  <a:lnTo>
                    <a:pt x="40" y="66"/>
                  </a:lnTo>
                  <a:lnTo>
                    <a:pt x="37" y="70"/>
                  </a:lnTo>
                  <a:lnTo>
                    <a:pt x="32" y="72"/>
                  </a:lnTo>
                  <a:lnTo>
                    <a:pt x="29" y="73"/>
                  </a:lnTo>
                  <a:lnTo>
                    <a:pt x="23" y="73"/>
                  </a:lnTo>
                  <a:lnTo>
                    <a:pt x="18" y="73"/>
                  </a:lnTo>
                  <a:lnTo>
                    <a:pt x="14" y="72"/>
                  </a:lnTo>
                  <a:lnTo>
                    <a:pt x="10" y="70"/>
                  </a:lnTo>
                  <a:lnTo>
                    <a:pt x="7" y="66"/>
                  </a:lnTo>
                  <a:lnTo>
                    <a:pt x="1" y="55"/>
                  </a:lnTo>
                  <a:lnTo>
                    <a:pt x="0" y="37"/>
                  </a:lnTo>
                  <a:lnTo>
                    <a:pt x="0" y="25"/>
                  </a:lnTo>
                  <a:lnTo>
                    <a:pt x="2" y="16"/>
                  </a:lnTo>
                  <a:lnTo>
                    <a:pt x="5" y="12"/>
                  </a:lnTo>
                  <a:lnTo>
                    <a:pt x="7" y="8"/>
                  </a:lnTo>
                  <a:lnTo>
                    <a:pt x="10" y="5"/>
                  </a:lnTo>
                  <a:lnTo>
                    <a:pt x="14" y="3"/>
                  </a:lnTo>
                  <a:lnTo>
                    <a:pt x="18" y="1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27" name="Freeform 1032"/>
            <p:cNvSpPr>
              <a:spLocks noEditPoints="1"/>
            </p:cNvSpPr>
            <p:nvPr/>
          </p:nvSpPr>
          <p:spPr bwMode="auto">
            <a:xfrm>
              <a:off x="695876" y="3810156"/>
              <a:ext cx="67882" cy="105433"/>
            </a:xfrm>
            <a:custGeom>
              <a:avLst/>
              <a:gdLst>
                <a:gd name="T0" fmla="*/ 24 w 47"/>
                <a:gd name="T1" fmla="*/ 9 h 73"/>
                <a:gd name="T2" fmla="*/ 19 w 47"/>
                <a:gd name="T3" fmla="*/ 9 h 73"/>
                <a:gd name="T4" fmla="*/ 16 w 47"/>
                <a:gd name="T5" fmla="*/ 12 h 73"/>
                <a:gd name="T6" fmla="*/ 13 w 47"/>
                <a:gd name="T7" fmla="*/ 14 h 73"/>
                <a:gd name="T8" fmla="*/ 10 w 47"/>
                <a:gd name="T9" fmla="*/ 23 h 73"/>
                <a:gd name="T10" fmla="*/ 9 w 47"/>
                <a:gd name="T11" fmla="*/ 37 h 73"/>
                <a:gd name="T12" fmla="*/ 10 w 47"/>
                <a:gd name="T13" fmla="*/ 52 h 73"/>
                <a:gd name="T14" fmla="*/ 13 w 47"/>
                <a:gd name="T15" fmla="*/ 60 h 73"/>
                <a:gd name="T16" fmla="*/ 16 w 47"/>
                <a:gd name="T17" fmla="*/ 63 h 73"/>
                <a:gd name="T18" fmla="*/ 19 w 47"/>
                <a:gd name="T19" fmla="*/ 64 h 73"/>
                <a:gd name="T20" fmla="*/ 24 w 47"/>
                <a:gd name="T21" fmla="*/ 65 h 73"/>
                <a:gd name="T22" fmla="*/ 27 w 47"/>
                <a:gd name="T23" fmla="*/ 64 h 73"/>
                <a:gd name="T24" fmla="*/ 31 w 47"/>
                <a:gd name="T25" fmla="*/ 63 h 73"/>
                <a:gd name="T26" fmla="*/ 33 w 47"/>
                <a:gd name="T27" fmla="*/ 60 h 73"/>
                <a:gd name="T28" fmla="*/ 36 w 47"/>
                <a:gd name="T29" fmla="*/ 52 h 73"/>
                <a:gd name="T30" fmla="*/ 37 w 47"/>
                <a:gd name="T31" fmla="*/ 37 h 73"/>
                <a:gd name="T32" fmla="*/ 36 w 47"/>
                <a:gd name="T33" fmla="*/ 23 h 73"/>
                <a:gd name="T34" fmla="*/ 34 w 47"/>
                <a:gd name="T35" fmla="*/ 15 h 73"/>
                <a:gd name="T36" fmla="*/ 31 w 47"/>
                <a:gd name="T37" fmla="*/ 12 h 73"/>
                <a:gd name="T38" fmla="*/ 27 w 47"/>
                <a:gd name="T39" fmla="*/ 9 h 73"/>
                <a:gd name="T40" fmla="*/ 24 w 47"/>
                <a:gd name="T41" fmla="*/ 9 h 73"/>
                <a:gd name="T42" fmla="*/ 24 w 47"/>
                <a:gd name="T43" fmla="*/ 0 h 73"/>
                <a:gd name="T44" fmla="*/ 28 w 47"/>
                <a:gd name="T45" fmla="*/ 1 h 73"/>
                <a:gd name="T46" fmla="*/ 34 w 47"/>
                <a:gd name="T47" fmla="*/ 3 h 73"/>
                <a:gd name="T48" fmla="*/ 37 w 47"/>
                <a:gd name="T49" fmla="*/ 6 h 73"/>
                <a:gd name="T50" fmla="*/ 41 w 47"/>
                <a:gd name="T51" fmla="*/ 9 h 73"/>
                <a:gd name="T52" fmla="*/ 43 w 47"/>
                <a:gd name="T53" fmla="*/ 14 h 73"/>
                <a:gd name="T54" fmla="*/ 45 w 47"/>
                <a:gd name="T55" fmla="*/ 21 h 73"/>
                <a:gd name="T56" fmla="*/ 47 w 47"/>
                <a:gd name="T57" fmla="*/ 25 h 73"/>
                <a:gd name="T58" fmla="*/ 47 w 47"/>
                <a:gd name="T59" fmla="*/ 31 h 73"/>
                <a:gd name="T60" fmla="*/ 47 w 47"/>
                <a:gd name="T61" fmla="*/ 37 h 73"/>
                <a:gd name="T62" fmla="*/ 47 w 47"/>
                <a:gd name="T63" fmla="*/ 48 h 73"/>
                <a:gd name="T64" fmla="*/ 44 w 47"/>
                <a:gd name="T65" fmla="*/ 57 h 73"/>
                <a:gd name="T66" fmla="*/ 42 w 47"/>
                <a:gd name="T67" fmla="*/ 63 h 73"/>
                <a:gd name="T68" fmla="*/ 40 w 47"/>
                <a:gd name="T69" fmla="*/ 66 h 73"/>
                <a:gd name="T70" fmla="*/ 36 w 47"/>
                <a:gd name="T71" fmla="*/ 70 h 73"/>
                <a:gd name="T72" fmla="*/ 33 w 47"/>
                <a:gd name="T73" fmla="*/ 72 h 73"/>
                <a:gd name="T74" fmla="*/ 28 w 47"/>
                <a:gd name="T75" fmla="*/ 73 h 73"/>
                <a:gd name="T76" fmla="*/ 24 w 47"/>
                <a:gd name="T77" fmla="*/ 73 h 73"/>
                <a:gd name="T78" fmla="*/ 18 w 47"/>
                <a:gd name="T79" fmla="*/ 73 h 73"/>
                <a:gd name="T80" fmla="*/ 15 w 47"/>
                <a:gd name="T81" fmla="*/ 72 h 73"/>
                <a:gd name="T82" fmla="*/ 10 w 47"/>
                <a:gd name="T83" fmla="*/ 70 h 73"/>
                <a:gd name="T84" fmla="*/ 7 w 47"/>
                <a:gd name="T85" fmla="*/ 66 h 73"/>
                <a:gd name="T86" fmla="*/ 2 w 47"/>
                <a:gd name="T87" fmla="*/ 55 h 73"/>
                <a:gd name="T88" fmla="*/ 0 w 47"/>
                <a:gd name="T89" fmla="*/ 37 h 73"/>
                <a:gd name="T90" fmla="*/ 1 w 47"/>
                <a:gd name="T91" fmla="*/ 25 h 73"/>
                <a:gd name="T92" fmla="*/ 2 w 47"/>
                <a:gd name="T93" fmla="*/ 16 h 73"/>
                <a:gd name="T94" fmla="*/ 4 w 47"/>
                <a:gd name="T95" fmla="*/ 12 h 73"/>
                <a:gd name="T96" fmla="*/ 7 w 47"/>
                <a:gd name="T97" fmla="*/ 8 h 73"/>
                <a:gd name="T98" fmla="*/ 10 w 47"/>
                <a:gd name="T99" fmla="*/ 5 h 73"/>
                <a:gd name="T100" fmla="*/ 15 w 47"/>
                <a:gd name="T101" fmla="*/ 3 h 73"/>
                <a:gd name="T102" fmla="*/ 18 w 47"/>
                <a:gd name="T103" fmla="*/ 1 h 73"/>
                <a:gd name="T104" fmla="*/ 24 w 47"/>
                <a:gd name="T105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7" h="73">
                  <a:moveTo>
                    <a:pt x="24" y="9"/>
                  </a:moveTo>
                  <a:lnTo>
                    <a:pt x="19" y="9"/>
                  </a:lnTo>
                  <a:lnTo>
                    <a:pt x="16" y="12"/>
                  </a:lnTo>
                  <a:lnTo>
                    <a:pt x="13" y="14"/>
                  </a:lnTo>
                  <a:lnTo>
                    <a:pt x="10" y="23"/>
                  </a:lnTo>
                  <a:lnTo>
                    <a:pt x="9" y="37"/>
                  </a:lnTo>
                  <a:lnTo>
                    <a:pt x="10" y="52"/>
                  </a:lnTo>
                  <a:lnTo>
                    <a:pt x="13" y="60"/>
                  </a:lnTo>
                  <a:lnTo>
                    <a:pt x="16" y="63"/>
                  </a:lnTo>
                  <a:lnTo>
                    <a:pt x="19" y="64"/>
                  </a:lnTo>
                  <a:lnTo>
                    <a:pt x="24" y="65"/>
                  </a:lnTo>
                  <a:lnTo>
                    <a:pt x="27" y="64"/>
                  </a:lnTo>
                  <a:lnTo>
                    <a:pt x="31" y="63"/>
                  </a:lnTo>
                  <a:lnTo>
                    <a:pt x="33" y="60"/>
                  </a:lnTo>
                  <a:lnTo>
                    <a:pt x="36" y="52"/>
                  </a:lnTo>
                  <a:lnTo>
                    <a:pt x="37" y="37"/>
                  </a:lnTo>
                  <a:lnTo>
                    <a:pt x="36" y="23"/>
                  </a:lnTo>
                  <a:lnTo>
                    <a:pt x="34" y="15"/>
                  </a:lnTo>
                  <a:lnTo>
                    <a:pt x="31" y="12"/>
                  </a:lnTo>
                  <a:lnTo>
                    <a:pt x="27" y="9"/>
                  </a:lnTo>
                  <a:lnTo>
                    <a:pt x="24" y="9"/>
                  </a:lnTo>
                  <a:close/>
                  <a:moveTo>
                    <a:pt x="24" y="0"/>
                  </a:moveTo>
                  <a:lnTo>
                    <a:pt x="28" y="1"/>
                  </a:lnTo>
                  <a:lnTo>
                    <a:pt x="34" y="3"/>
                  </a:lnTo>
                  <a:lnTo>
                    <a:pt x="37" y="6"/>
                  </a:lnTo>
                  <a:lnTo>
                    <a:pt x="41" y="9"/>
                  </a:lnTo>
                  <a:lnTo>
                    <a:pt x="43" y="14"/>
                  </a:lnTo>
                  <a:lnTo>
                    <a:pt x="45" y="21"/>
                  </a:lnTo>
                  <a:lnTo>
                    <a:pt x="47" y="25"/>
                  </a:lnTo>
                  <a:lnTo>
                    <a:pt x="47" y="31"/>
                  </a:lnTo>
                  <a:lnTo>
                    <a:pt x="47" y="37"/>
                  </a:lnTo>
                  <a:lnTo>
                    <a:pt x="47" y="48"/>
                  </a:lnTo>
                  <a:lnTo>
                    <a:pt x="44" y="57"/>
                  </a:lnTo>
                  <a:lnTo>
                    <a:pt x="42" y="63"/>
                  </a:lnTo>
                  <a:lnTo>
                    <a:pt x="40" y="66"/>
                  </a:lnTo>
                  <a:lnTo>
                    <a:pt x="36" y="70"/>
                  </a:lnTo>
                  <a:lnTo>
                    <a:pt x="33" y="72"/>
                  </a:lnTo>
                  <a:lnTo>
                    <a:pt x="28" y="73"/>
                  </a:lnTo>
                  <a:lnTo>
                    <a:pt x="24" y="73"/>
                  </a:lnTo>
                  <a:lnTo>
                    <a:pt x="18" y="73"/>
                  </a:lnTo>
                  <a:lnTo>
                    <a:pt x="15" y="72"/>
                  </a:lnTo>
                  <a:lnTo>
                    <a:pt x="10" y="70"/>
                  </a:lnTo>
                  <a:lnTo>
                    <a:pt x="7" y="66"/>
                  </a:lnTo>
                  <a:lnTo>
                    <a:pt x="2" y="55"/>
                  </a:lnTo>
                  <a:lnTo>
                    <a:pt x="0" y="37"/>
                  </a:lnTo>
                  <a:lnTo>
                    <a:pt x="1" y="25"/>
                  </a:lnTo>
                  <a:lnTo>
                    <a:pt x="2" y="16"/>
                  </a:lnTo>
                  <a:lnTo>
                    <a:pt x="4" y="12"/>
                  </a:lnTo>
                  <a:lnTo>
                    <a:pt x="7" y="8"/>
                  </a:lnTo>
                  <a:lnTo>
                    <a:pt x="10" y="5"/>
                  </a:lnTo>
                  <a:lnTo>
                    <a:pt x="15" y="3"/>
                  </a:lnTo>
                  <a:lnTo>
                    <a:pt x="18" y="1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28" name="Freeform 1033"/>
            <p:cNvSpPr>
              <a:spLocks/>
            </p:cNvSpPr>
            <p:nvPr/>
          </p:nvSpPr>
          <p:spPr bwMode="auto">
            <a:xfrm>
              <a:off x="783978" y="3810156"/>
              <a:ext cx="38996" cy="103989"/>
            </a:xfrm>
            <a:custGeom>
              <a:avLst/>
              <a:gdLst>
                <a:gd name="T0" fmla="*/ 20 w 27"/>
                <a:gd name="T1" fmla="*/ 0 h 72"/>
                <a:gd name="T2" fmla="*/ 27 w 27"/>
                <a:gd name="T3" fmla="*/ 0 h 72"/>
                <a:gd name="T4" fmla="*/ 27 w 27"/>
                <a:gd name="T5" fmla="*/ 72 h 72"/>
                <a:gd name="T6" fmla="*/ 17 w 27"/>
                <a:gd name="T7" fmla="*/ 72 h 72"/>
                <a:gd name="T8" fmla="*/ 17 w 27"/>
                <a:gd name="T9" fmla="*/ 16 h 72"/>
                <a:gd name="T10" fmla="*/ 14 w 27"/>
                <a:gd name="T11" fmla="*/ 20 h 72"/>
                <a:gd name="T12" fmla="*/ 10 w 27"/>
                <a:gd name="T13" fmla="*/ 23 h 72"/>
                <a:gd name="T14" fmla="*/ 5 w 27"/>
                <a:gd name="T15" fmla="*/ 25 h 72"/>
                <a:gd name="T16" fmla="*/ 0 w 27"/>
                <a:gd name="T17" fmla="*/ 28 h 72"/>
                <a:gd name="T18" fmla="*/ 0 w 27"/>
                <a:gd name="T19" fmla="*/ 18 h 72"/>
                <a:gd name="T20" fmla="*/ 7 w 27"/>
                <a:gd name="T21" fmla="*/ 15 h 72"/>
                <a:gd name="T22" fmla="*/ 13 w 27"/>
                <a:gd name="T23" fmla="*/ 10 h 72"/>
                <a:gd name="T24" fmla="*/ 17 w 27"/>
                <a:gd name="T25" fmla="*/ 6 h 72"/>
                <a:gd name="T26" fmla="*/ 20 w 27"/>
                <a:gd name="T27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7" h="72">
                  <a:moveTo>
                    <a:pt x="20" y="0"/>
                  </a:moveTo>
                  <a:lnTo>
                    <a:pt x="27" y="0"/>
                  </a:lnTo>
                  <a:lnTo>
                    <a:pt x="27" y="72"/>
                  </a:lnTo>
                  <a:lnTo>
                    <a:pt x="17" y="72"/>
                  </a:lnTo>
                  <a:lnTo>
                    <a:pt x="17" y="16"/>
                  </a:lnTo>
                  <a:lnTo>
                    <a:pt x="14" y="20"/>
                  </a:lnTo>
                  <a:lnTo>
                    <a:pt x="10" y="23"/>
                  </a:lnTo>
                  <a:lnTo>
                    <a:pt x="5" y="25"/>
                  </a:lnTo>
                  <a:lnTo>
                    <a:pt x="0" y="28"/>
                  </a:lnTo>
                  <a:lnTo>
                    <a:pt x="0" y="18"/>
                  </a:lnTo>
                  <a:lnTo>
                    <a:pt x="7" y="15"/>
                  </a:lnTo>
                  <a:lnTo>
                    <a:pt x="13" y="10"/>
                  </a:lnTo>
                  <a:lnTo>
                    <a:pt x="17" y="6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29" name="Freeform 1034"/>
            <p:cNvSpPr>
              <a:spLocks noEditPoints="1"/>
            </p:cNvSpPr>
            <p:nvPr/>
          </p:nvSpPr>
          <p:spPr bwMode="auto">
            <a:xfrm>
              <a:off x="424350" y="4389314"/>
              <a:ext cx="66437" cy="105433"/>
            </a:xfrm>
            <a:custGeom>
              <a:avLst/>
              <a:gdLst>
                <a:gd name="T0" fmla="*/ 22 w 46"/>
                <a:gd name="T1" fmla="*/ 8 h 73"/>
                <a:gd name="T2" fmla="*/ 19 w 46"/>
                <a:gd name="T3" fmla="*/ 9 h 73"/>
                <a:gd name="T4" fmla="*/ 15 w 46"/>
                <a:gd name="T5" fmla="*/ 10 h 73"/>
                <a:gd name="T6" fmla="*/ 13 w 46"/>
                <a:gd name="T7" fmla="*/ 12 h 73"/>
                <a:gd name="T8" fmla="*/ 10 w 46"/>
                <a:gd name="T9" fmla="*/ 21 h 73"/>
                <a:gd name="T10" fmla="*/ 9 w 46"/>
                <a:gd name="T11" fmla="*/ 36 h 73"/>
                <a:gd name="T12" fmla="*/ 10 w 46"/>
                <a:gd name="T13" fmla="*/ 50 h 73"/>
                <a:gd name="T14" fmla="*/ 13 w 46"/>
                <a:gd name="T15" fmla="*/ 59 h 73"/>
                <a:gd name="T16" fmla="*/ 15 w 46"/>
                <a:gd name="T17" fmla="*/ 61 h 73"/>
                <a:gd name="T18" fmla="*/ 19 w 46"/>
                <a:gd name="T19" fmla="*/ 64 h 73"/>
                <a:gd name="T20" fmla="*/ 22 w 46"/>
                <a:gd name="T21" fmla="*/ 64 h 73"/>
                <a:gd name="T22" fmla="*/ 27 w 46"/>
                <a:gd name="T23" fmla="*/ 64 h 73"/>
                <a:gd name="T24" fmla="*/ 30 w 46"/>
                <a:gd name="T25" fmla="*/ 61 h 73"/>
                <a:gd name="T26" fmla="*/ 33 w 46"/>
                <a:gd name="T27" fmla="*/ 59 h 73"/>
                <a:gd name="T28" fmla="*/ 36 w 46"/>
                <a:gd name="T29" fmla="*/ 50 h 73"/>
                <a:gd name="T30" fmla="*/ 37 w 46"/>
                <a:gd name="T31" fmla="*/ 36 h 73"/>
                <a:gd name="T32" fmla="*/ 36 w 46"/>
                <a:gd name="T33" fmla="*/ 21 h 73"/>
                <a:gd name="T34" fmla="*/ 33 w 46"/>
                <a:gd name="T35" fmla="*/ 14 h 73"/>
                <a:gd name="T36" fmla="*/ 30 w 46"/>
                <a:gd name="T37" fmla="*/ 10 h 73"/>
                <a:gd name="T38" fmla="*/ 27 w 46"/>
                <a:gd name="T39" fmla="*/ 9 h 73"/>
                <a:gd name="T40" fmla="*/ 22 w 46"/>
                <a:gd name="T41" fmla="*/ 8 h 73"/>
                <a:gd name="T42" fmla="*/ 22 w 46"/>
                <a:gd name="T43" fmla="*/ 0 h 73"/>
                <a:gd name="T44" fmla="*/ 28 w 46"/>
                <a:gd name="T45" fmla="*/ 0 h 73"/>
                <a:gd name="T46" fmla="*/ 34 w 46"/>
                <a:gd name="T47" fmla="*/ 2 h 73"/>
                <a:gd name="T48" fmla="*/ 37 w 46"/>
                <a:gd name="T49" fmla="*/ 4 h 73"/>
                <a:gd name="T50" fmla="*/ 41 w 46"/>
                <a:gd name="T51" fmla="*/ 9 h 73"/>
                <a:gd name="T52" fmla="*/ 43 w 46"/>
                <a:gd name="T53" fmla="*/ 14 h 73"/>
                <a:gd name="T54" fmla="*/ 45 w 46"/>
                <a:gd name="T55" fmla="*/ 19 h 73"/>
                <a:gd name="T56" fmla="*/ 45 w 46"/>
                <a:gd name="T57" fmla="*/ 24 h 73"/>
                <a:gd name="T58" fmla="*/ 46 w 46"/>
                <a:gd name="T59" fmla="*/ 29 h 73"/>
                <a:gd name="T60" fmla="*/ 46 w 46"/>
                <a:gd name="T61" fmla="*/ 36 h 73"/>
                <a:gd name="T62" fmla="*/ 45 w 46"/>
                <a:gd name="T63" fmla="*/ 48 h 73"/>
                <a:gd name="T64" fmla="*/ 44 w 46"/>
                <a:gd name="T65" fmla="*/ 57 h 73"/>
                <a:gd name="T66" fmla="*/ 42 w 46"/>
                <a:gd name="T67" fmla="*/ 61 h 73"/>
                <a:gd name="T68" fmla="*/ 39 w 46"/>
                <a:gd name="T69" fmla="*/ 66 h 73"/>
                <a:gd name="T70" fmla="*/ 36 w 46"/>
                <a:gd name="T71" fmla="*/ 68 h 73"/>
                <a:gd name="T72" fmla="*/ 33 w 46"/>
                <a:gd name="T73" fmla="*/ 71 h 73"/>
                <a:gd name="T74" fmla="*/ 28 w 46"/>
                <a:gd name="T75" fmla="*/ 72 h 73"/>
                <a:gd name="T76" fmla="*/ 22 w 46"/>
                <a:gd name="T77" fmla="*/ 73 h 73"/>
                <a:gd name="T78" fmla="*/ 18 w 46"/>
                <a:gd name="T79" fmla="*/ 72 h 73"/>
                <a:gd name="T80" fmla="*/ 13 w 46"/>
                <a:gd name="T81" fmla="*/ 71 h 73"/>
                <a:gd name="T82" fmla="*/ 10 w 46"/>
                <a:gd name="T83" fmla="*/ 68 h 73"/>
                <a:gd name="T84" fmla="*/ 6 w 46"/>
                <a:gd name="T85" fmla="*/ 66 h 73"/>
                <a:gd name="T86" fmla="*/ 2 w 46"/>
                <a:gd name="T87" fmla="*/ 53 h 73"/>
                <a:gd name="T88" fmla="*/ 0 w 46"/>
                <a:gd name="T89" fmla="*/ 36 h 73"/>
                <a:gd name="T90" fmla="*/ 1 w 46"/>
                <a:gd name="T91" fmla="*/ 25 h 73"/>
                <a:gd name="T92" fmla="*/ 2 w 46"/>
                <a:gd name="T93" fmla="*/ 16 h 73"/>
                <a:gd name="T94" fmla="*/ 4 w 46"/>
                <a:gd name="T95" fmla="*/ 10 h 73"/>
                <a:gd name="T96" fmla="*/ 6 w 46"/>
                <a:gd name="T97" fmla="*/ 7 h 73"/>
                <a:gd name="T98" fmla="*/ 10 w 46"/>
                <a:gd name="T99" fmla="*/ 3 h 73"/>
                <a:gd name="T100" fmla="*/ 13 w 46"/>
                <a:gd name="T101" fmla="*/ 1 h 73"/>
                <a:gd name="T102" fmla="*/ 18 w 46"/>
                <a:gd name="T103" fmla="*/ 0 h 73"/>
                <a:gd name="T104" fmla="*/ 22 w 46"/>
                <a:gd name="T105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6" h="73">
                  <a:moveTo>
                    <a:pt x="22" y="8"/>
                  </a:moveTo>
                  <a:lnTo>
                    <a:pt x="19" y="9"/>
                  </a:lnTo>
                  <a:lnTo>
                    <a:pt x="15" y="10"/>
                  </a:lnTo>
                  <a:lnTo>
                    <a:pt x="13" y="12"/>
                  </a:lnTo>
                  <a:lnTo>
                    <a:pt x="10" y="21"/>
                  </a:lnTo>
                  <a:lnTo>
                    <a:pt x="9" y="36"/>
                  </a:lnTo>
                  <a:lnTo>
                    <a:pt x="10" y="50"/>
                  </a:lnTo>
                  <a:lnTo>
                    <a:pt x="13" y="59"/>
                  </a:lnTo>
                  <a:lnTo>
                    <a:pt x="15" y="61"/>
                  </a:lnTo>
                  <a:lnTo>
                    <a:pt x="19" y="64"/>
                  </a:lnTo>
                  <a:lnTo>
                    <a:pt x="22" y="64"/>
                  </a:lnTo>
                  <a:lnTo>
                    <a:pt x="27" y="64"/>
                  </a:lnTo>
                  <a:lnTo>
                    <a:pt x="30" y="61"/>
                  </a:lnTo>
                  <a:lnTo>
                    <a:pt x="33" y="59"/>
                  </a:lnTo>
                  <a:lnTo>
                    <a:pt x="36" y="50"/>
                  </a:lnTo>
                  <a:lnTo>
                    <a:pt x="37" y="36"/>
                  </a:lnTo>
                  <a:lnTo>
                    <a:pt x="36" y="21"/>
                  </a:lnTo>
                  <a:lnTo>
                    <a:pt x="33" y="14"/>
                  </a:lnTo>
                  <a:lnTo>
                    <a:pt x="30" y="10"/>
                  </a:lnTo>
                  <a:lnTo>
                    <a:pt x="27" y="9"/>
                  </a:lnTo>
                  <a:lnTo>
                    <a:pt x="22" y="8"/>
                  </a:lnTo>
                  <a:close/>
                  <a:moveTo>
                    <a:pt x="22" y="0"/>
                  </a:moveTo>
                  <a:lnTo>
                    <a:pt x="28" y="0"/>
                  </a:lnTo>
                  <a:lnTo>
                    <a:pt x="34" y="2"/>
                  </a:lnTo>
                  <a:lnTo>
                    <a:pt x="37" y="4"/>
                  </a:lnTo>
                  <a:lnTo>
                    <a:pt x="41" y="9"/>
                  </a:lnTo>
                  <a:lnTo>
                    <a:pt x="43" y="14"/>
                  </a:lnTo>
                  <a:lnTo>
                    <a:pt x="45" y="19"/>
                  </a:lnTo>
                  <a:lnTo>
                    <a:pt x="45" y="24"/>
                  </a:lnTo>
                  <a:lnTo>
                    <a:pt x="46" y="29"/>
                  </a:lnTo>
                  <a:lnTo>
                    <a:pt x="46" y="36"/>
                  </a:lnTo>
                  <a:lnTo>
                    <a:pt x="45" y="48"/>
                  </a:lnTo>
                  <a:lnTo>
                    <a:pt x="44" y="57"/>
                  </a:lnTo>
                  <a:lnTo>
                    <a:pt x="42" y="61"/>
                  </a:lnTo>
                  <a:lnTo>
                    <a:pt x="39" y="66"/>
                  </a:lnTo>
                  <a:lnTo>
                    <a:pt x="36" y="68"/>
                  </a:lnTo>
                  <a:lnTo>
                    <a:pt x="33" y="71"/>
                  </a:lnTo>
                  <a:lnTo>
                    <a:pt x="28" y="72"/>
                  </a:lnTo>
                  <a:lnTo>
                    <a:pt x="22" y="73"/>
                  </a:lnTo>
                  <a:lnTo>
                    <a:pt x="18" y="72"/>
                  </a:lnTo>
                  <a:lnTo>
                    <a:pt x="13" y="71"/>
                  </a:lnTo>
                  <a:lnTo>
                    <a:pt x="10" y="68"/>
                  </a:lnTo>
                  <a:lnTo>
                    <a:pt x="6" y="66"/>
                  </a:lnTo>
                  <a:lnTo>
                    <a:pt x="2" y="53"/>
                  </a:lnTo>
                  <a:lnTo>
                    <a:pt x="0" y="36"/>
                  </a:lnTo>
                  <a:lnTo>
                    <a:pt x="1" y="25"/>
                  </a:lnTo>
                  <a:lnTo>
                    <a:pt x="2" y="16"/>
                  </a:lnTo>
                  <a:lnTo>
                    <a:pt x="4" y="10"/>
                  </a:lnTo>
                  <a:lnTo>
                    <a:pt x="6" y="7"/>
                  </a:lnTo>
                  <a:lnTo>
                    <a:pt x="10" y="3"/>
                  </a:lnTo>
                  <a:lnTo>
                    <a:pt x="13" y="1"/>
                  </a:lnTo>
                  <a:lnTo>
                    <a:pt x="18" y="0"/>
                  </a:lnTo>
                  <a:lnTo>
                    <a:pt x="2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30" name="Rectangle 1035"/>
            <p:cNvSpPr>
              <a:spLocks noChangeArrowheads="1"/>
            </p:cNvSpPr>
            <p:nvPr/>
          </p:nvSpPr>
          <p:spPr bwMode="auto">
            <a:xfrm>
              <a:off x="511008" y="4480305"/>
              <a:ext cx="12999" cy="12999"/>
            </a:xfrm>
            <a:prstGeom prst="rect">
              <a:avLst/>
            </a:pr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31" name="Freeform 1036"/>
            <p:cNvSpPr>
              <a:spLocks noEditPoints="1"/>
            </p:cNvSpPr>
            <p:nvPr/>
          </p:nvSpPr>
          <p:spPr bwMode="auto">
            <a:xfrm>
              <a:off x="544227" y="4389314"/>
              <a:ext cx="67882" cy="105433"/>
            </a:xfrm>
            <a:custGeom>
              <a:avLst/>
              <a:gdLst>
                <a:gd name="T0" fmla="*/ 23 w 47"/>
                <a:gd name="T1" fmla="*/ 8 h 73"/>
                <a:gd name="T2" fmla="*/ 19 w 47"/>
                <a:gd name="T3" fmla="*/ 9 h 73"/>
                <a:gd name="T4" fmla="*/ 16 w 47"/>
                <a:gd name="T5" fmla="*/ 10 h 73"/>
                <a:gd name="T6" fmla="*/ 13 w 47"/>
                <a:gd name="T7" fmla="*/ 12 h 73"/>
                <a:gd name="T8" fmla="*/ 10 w 47"/>
                <a:gd name="T9" fmla="*/ 21 h 73"/>
                <a:gd name="T10" fmla="*/ 9 w 47"/>
                <a:gd name="T11" fmla="*/ 36 h 73"/>
                <a:gd name="T12" fmla="*/ 10 w 47"/>
                <a:gd name="T13" fmla="*/ 50 h 73"/>
                <a:gd name="T14" fmla="*/ 13 w 47"/>
                <a:gd name="T15" fmla="*/ 59 h 73"/>
                <a:gd name="T16" fmla="*/ 16 w 47"/>
                <a:gd name="T17" fmla="*/ 61 h 73"/>
                <a:gd name="T18" fmla="*/ 19 w 47"/>
                <a:gd name="T19" fmla="*/ 64 h 73"/>
                <a:gd name="T20" fmla="*/ 23 w 47"/>
                <a:gd name="T21" fmla="*/ 64 h 73"/>
                <a:gd name="T22" fmla="*/ 27 w 47"/>
                <a:gd name="T23" fmla="*/ 64 h 73"/>
                <a:gd name="T24" fmla="*/ 31 w 47"/>
                <a:gd name="T25" fmla="*/ 61 h 73"/>
                <a:gd name="T26" fmla="*/ 33 w 47"/>
                <a:gd name="T27" fmla="*/ 59 h 73"/>
                <a:gd name="T28" fmla="*/ 36 w 47"/>
                <a:gd name="T29" fmla="*/ 50 h 73"/>
                <a:gd name="T30" fmla="*/ 37 w 47"/>
                <a:gd name="T31" fmla="*/ 36 h 73"/>
                <a:gd name="T32" fmla="*/ 36 w 47"/>
                <a:gd name="T33" fmla="*/ 21 h 73"/>
                <a:gd name="T34" fmla="*/ 33 w 47"/>
                <a:gd name="T35" fmla="*/ 14 h 73"/>
                <a:gd name="T36" fmla="*/ 31 w 47"/>
                <a:gd name="T37" fmla="*/ 10 h 73"/>
                <a:gd name="T38" fmla="*/ 27 w 47"/>
                <a:gd name="T39" fmla="*/ 9 h 73"/>
                <a:gd name="T40" fmla="*/ 23 w 47"/>
                <a:gd name="T41" fmla="*/ 8 h 73"/>
                <a:gd name="T42" fmla="*/ 23 w 47"/>
                <a:gd name="T43" fmla="*/ 0 h 73"/>
                <a:gd name="T44" fmla="*/ 28 w 47"/>
                <a:gd name="T45" fmla="*/ 0 h 73"/>
                <a:gd name="T46" fmla="*/ 34 w 47"/>
                <a:gd name="T47" fmla="*/ 2 h 73"/>
                <a:gd name="T48" fmla="*/ 37 w 47"/>
                <a:gd name="T49" fmla="*/ 4 h 73"/>
                <a:gd name="T50" fmla="*/ 41 w 47"/>
                <a:gd name="T51" fmla="*/ 9 h 73"/>
                <a:gd name="T52" fmla="*/ 43 w 47"/>
                <a:gd name="T53" fmla="*/ 14 h 73"/>
                <a:gd name="T54" fmla="*/ 45 w 47"/>
                <a:gd name="T55" fmla="*/ 19 h 73"/>
                <a:gd name="T56" fmla="*/ 45 w 47"/>
                <a:gd name="T57" fmla="*/ 24 h 73"/>
                <a:gd name="T58" fmla="*/ 47 w 47"/>
                <a:gd name="T59" fmla="*/ 29 h 73"/>
                <a:gd name="T60" fmla="*/ 47 w 47"/>
                <a:gd name="T61" fmla="*/ 36 h 73"/>
                <a:gd name="T62" fmla="*/ 45 w 47"/>
                <a:gd name="T63" fmla="*/ 48 h 73"/>
                <a:gd name="T64" fmla="*/ 44 w 47"/>
                <a:gd name="T65" fmla="*/ 57 h 73"/>
                <a:gd name="T66" fmla="*/ 42 w 47"/>
                <a:gd name="T67" fmla="*/ 61 h 73"/>
                <a:gd name="T68" fmla="*/ 40 w 47"/>
                <a:gd name="T69" fmla="*/ 66 h 73"/>
                <a:gd name="T70" fmla="*/ 36 w 47"/>
                <a:gd name="T71" fmla="*/ 68 h 73"/>
                <a:gd name="T72" fmla="*/ 33 w 47"/>
                <a:gd name="T73" fmla="*/ 71 h 73"/>
                <a:gd name="T74" fmla="*/ 28 w 47"/>
                <a:gd name="T75" fmla="*/ 72 h 73"/>
                <a:gd name="T76" fmla="*/ 23 w 47"/>
                <a:gd name="T77" fmla="*/ 73 h 73"/>
                <a:gd name="T78" fmla="*/ 18 w 47"/>
                <a:gd name="T79" fmla="*/ 72 h 73"/>
                <a:gd name="T80" fmla="*/ 13 w 47"/>
                <a:gd name="T81" fmla="*/ 71 h 73"/>
                <a:gd name="T82" fmla="*/ 10 w 47"/>
                <a:gd name="T83" fmla="*/ 68 h 73"/>
                <a:gd name="T84" fmla="*/ 7 w 47"/>
                <a:gd name="T85" fmla="*/ 66 h 73"/>
                <a:gd name="T86" fmla="*/ 2 w 47"/>
                <a:gd name="T87" fmla="*/ 53 h 73"/>
                <a:gd name="T88" fmla="*/ 0 w 47"/>
                <a:gd name="T89" fmla="*/ 36 h 73"/>
                <a:gd name="T90" fmla="*/ 1 w 47"/>
                <a:gd name="T91" fmla="*/ 25 h 73"/>
                <a:gd name="T92" fmla="*/ 2 w 47"/>
                <a:gd name="T93" fmla="*/ 16 h 73"/>
                <a:gd name="T94" fmla="*/ 4 w 47"/>
                <a:gd name="T95" fmla="*/ 10 h 73"/>
                <a:gd name="T96" fmla="*/ 7 w 47"/>
                <a:gd name="T97" fmla="*/ 7 h 73"/>
                <a:gd name="T98" fmla="*/ 10 w 47"/>
                <a:gd name="T99" fmla="*/ 3 h 73"/>
                <a:gd name="T100" fmla="*/ 13 w 47"/>
                <a:gd name="T101" fmla="*/ 1 h 73"/>
                <a:gd name="T102" fmla="*/ 18 w 47"/>
                <a:gd name="T103" fmla="*/ 0 h 73"/>
                <a:gd name="T104" fmla="*/ 23 w 47"/>
                <a:gd name="T105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7" h="73">
                  <a:moveTo>
                    <a:pt x="23" y="8"/>
                  </a:moveTo>
                  <a:lnTo>
                    <a:pt x="19" y="9"/>
                  </a:lnTo>
                  <a:lnTo>
                    <a:pt x="16" y="10"/>
                  </a:lnTo>
                  <a:lnTo>
                    <a:pt x="13" y="12"/>
                  </a:lnTo>
                  <a:lnTo>
                    <a:pt x="10" y="21"/>
                  </a:lnTo>
                  <a:lnTo>
                    <a:pt x="9" y="36"/>
                  </a:lnTo>
                  <a:lnTo>
                    <a:pt x="10" y="50"/>
                  </a:lnTo>
                  <a:lnTo>
                    <a:pt x="13" y="59"/>
                  </a:lnTo>
                  <a:lnTo>
                    <a:pt x="16" y="61"/>
                  </a:lnTo>
                  <a:lnTo>
                    <a:pt x="19" y="64"/>
                  </a:lnTo>
                  <a:lnTo>
                    <a:pt x="23" y="64"/>
                  </a:lnTo>
                  <a:lnTo>
                    <a:pt x="27" y="64"/>
                  </a:lnTo>
                  <a:lnTo>
                    <a:pt x="31" y="61"/>
                  </a:lnTo>
                  <a:lnTo>
                    <a:pt x="33" y="59"/>
                  </a:lnTo>
                  <a:lnTo>
                    <a:pt x="36" y="50"/>
                  </a:lnTo>
                  <a:lnTo>
                    <a:pt x="37" y="36"/>
                  </a:lnTo>
                  <a:lnTo>
                    <a:pt x="36" y="21"/>
                  </a:lnTo>
                  <a:lnTo>
                    <a:pt x="33" y="14"/>
                  </a:lnTo>
                  <a:lnTo>
                    <a:pt x="31" y="10"/>
                  </a:lnTo>
                  <a:lnTo>
                    <a:pt x="27" y="9"/>
                  </a:lnTo>
                  <a:lnTo>
                    <a:pt x="23" y="8"/>
                  </a:lnTo>
                  <a:close/>
                  <a:moveTo>
                    <a:pt x="23" y="0"/>
                  </a:moveTo>
                  <a:lnTo>
                    <a:pt x="28" y="0"/>
                  </a:lnTo>
                  <a:lnTo>
                    <a:pt x="34" y="2"/>
                  </a:lnTo>
                  <a:lnTo>
                    <a:pt x="37" y="4"/>
                  </a:lnTo>
                  <a:lnTo>
                    <a:pt x="41" y="9"/>
                  </a:lnTo>
                  <a:lnTo>
                    <a:pt x="43" y="14"/>
                  </a:lnTo>
                  <a:lnTo>
                    <a:pt x="45" y="19"/>
                  </a:lnTo>
                  <a:lnTo>
                    <a:pt x="45" y="24"/>
                  </a:lnTo>
                  <a:lnTo>
                    <a:pt x="47" y="29"/>
                  </a:lnTo>
                  <a:lnTo>
                    <a:pt x="47" y="36"/>
                  </a:lnTo>
                  <a:lnTo>
                    <a:pt x="45" y="48"/>
                  </a:lnTo>
                  <a:lnTo>
                    <a:pt x="44" y="57"/>
                  </a:lnTo>
                  <a:lnTo>
                    <a:pt x="42" y="61"/>
                  </a:lnTo>
                  <a:lnTo>
                    <a:pt x="40" y="66"/>
                  </a:lnTo>
                  <a:lnTo>
                    <a:pt x="36" y="68"/>
                  </a:lnTo>
                  <a:lnTo>
                    <a:pt x="33" y="71"/>
                  </a:lnTo>
                  <a:lnTo>
                    <a:pt x="28" y="72"/>
                  </a:lnTo>
                  <a:lnTo>
                    <a:pt x="23" y="73"/>
                  </a:lnTo>
                  <a:lnTo>
                    <a:pt x="18" y="72"/>
                  </a:lnTo>
                  <a:lnTo>
                    <a:pt x="13" y="71"/>
                  </a:lnTo>
                  <a:lnTo>
                    <a:pt x="10" y="68"/>
                  </a:lnTo>
                  <a:lnTo>
                    <a:pt x="7" y="66"/>
                  </a:lnTo>
                  <a:lnTo>
                    <a:pt x="2" y="53"/>
                  </a:lnTo>
                  <a:lnTo>
                    <a:pt x="0" y="36"/>
                  </a:lnTo>
                  <a:lnTo>
                    <a:pt x="1" y="25"/>
                  </a:lnTo>
                  <a:lnTo>
                    <a:pt x="2" y="16"/>
                  </a:lnTo>
                  <a:lnTo>
                    <a:pt x="4" y="10"/>
                  </a:lnTo>
                  <a:lnTo>
                    <a:pt x="7" y="7"/>
                  </a:lnTo>
                  <a:lnTo>
                    <a:pt x="10" y="3"/>
                  </a:lnTo>
                  <a:lnTo>
                    <a:pt x="13" y="1"/>
                  </a:lnTo>
                  <a:lnTo>
                    <a:pt x="18" y="0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32" name="Freeform 1037"/>
            <p:cNvSpPr>
              <a:spLocks noEditPoints="1"/>
            </p:cNvSpPr>
            <p:nvPr/>
          </p:nvSpPr>
          <p:spPr bwMode="auto">
            <a:xfrm>
              <a:off x="623662" y="4389314"/>
              <a:ext cx="66437" cy="105433"/>
            </a:xfrm>
            <a:custGeom>
              <a:avLst/>
              <a:gdLst>
                <a:gd name="T0" fmla="*/ 24 w 46"/>
                <a:gd name="T1" fmla="*/ 8 h 73"/>
                <a:gd name="T2" fmla="*/ 19 w 46"/>
                <a:gd name="T3" fmla="*/ 9 h 73"/>
                <a:gd name="T4" fmla="*/ 17 w 46"/>
                <a:gd name="T5" fmla="*/ 10 h 73"/>
                <a:gd name="T6" fmla="*/ 13 w 46"/>
                <a:gd name="T7" fmla="*/ 12 h 73"/>
                <a:gd name="T8" fmla="*/ 10 w 46"/>
                <a:gd name="T9" fmla="*/ 21 h 73"/>
                <a:gd name="T10" fmla="*/ 10 w 46"/>
                <a:gd name="T11" fmla="*/ 36 h 73"/>
                <a:gd name="T12" fmla="*/ 10 w 46"/>
                <a:gd name="T13" fmla="*/ 50 h 73"/>
                <a:gd name="T14" fmla="*/ 13 w 46"/>
                <a:gd name="T15" fmla="*/ 59 h 73"/>
                <a:gd name="T16" fmla="*/ 17 w 46"/>
                <a:gd name="T17" fmla="*/ 61 h 73"/>
                <a:gd name="T18" fmla="*/ 20 w 46"/>
                <a:gd name="T19" fmla="*/ 64 h 73"/>
                <a:gd name="T20" fmla="*/ 24 w 46"/>
                <a:gd name="T21" fmla="*/ 64 h 73"/>
                <a:gd name="T22" fmla="*/ 27 w 46"/>
                <a:gd name="T23" fmla="*/ 64 h 73"/>
                <a:gd name="T24" fmla="*/ 30 w 46"/>
                <a:gd name="T25" fmla="*/ 61 h 73"/>
                <a:gd name="T26" fmla="*/ 34 w 46"/>
                <a:gd name="T27" fmla="*/ 59 h 73"/>
                <a:gd name="T28" fmla="*/ 36 w 46"/>
                <a:gd name="T29" fmla="*/ 50 h 73"/>
                <a:gd name="T30" fmla="*/ 37 w 46"/>
                <a:gd name="T31" fmla="*/ 36 h 73"/>
                <a:gd name="T32" fmla="*/ 36 w 46"/>
                <a:gd name="T33" fmla="*/ 21 h 73"/>
                <a:gd name="T34" fmla="*/ 34 w 46"/>
                <a:gd name="T35" fmla="*/ 14 h 73"/>
                <a:gd name="T36" fmla="*/ 30 w 46"/>
                <a:gd name="T37" fmla="*/ 10 h 73"/>
                <a:gd name="T38" fmla="*/ 27 w 46"/>
                <a:gd name="T39" fmla="*/ 9 h 73"/>
                <a:gd name="T40" fmla="*/ 24 w 46"/>
                <a:gd name="T41" fmla="*/ 8 h 73"/>
                <a:gd name="T42" fmla="*/ 24 w 46"/>
                <a:gd name="T43" fmla="*/ 0 h 73"/>
                <a:gd name="T44" fmla="*/ 29 w 46"/>
                <a:gd name="T45" fmla="*/ 0 h 73"/>
                <a:gd name="T46" fmla="*/ 34 w 46"/>
                <a:gd name="T47" fmla="*/ 2 h 73"/>
                <a:gd name="T48" fmla="*/ 38 w 46"/>
                <a:gd name="T49" fmla="*/ 4 h 73"/>
                <a:gd name="T50" fmla="*/ 41 w 46"/>
                <a:gd name="T51" fmla="*/ 9 h 73"/>
                <a:gd name="T52" fmla="*/ 43 w 46"/>
                <a:gd name="T53" fmla="*/ 14 h 73"/>
                <a:gd name="T54" fmla="*/ 45 w 46"/>
                <a:gd name="T55" fmla="*/ 19 h 73"/>
                <a:gd name="T56" fmla="*/ 46 w 46"/>
                <a:gd name="T57" fmla="*/ 24 h 73"/>
                <a:gd name="T58" fmla="*/ 46 w 46"/>
                <a:gd name="T59" fmla="*/ 29 h 73"/>
                <a:gd name="T60" fmla="*/ 46 w 46"/>
                <a:gd name="T61" fmla="*/ 36 h 73"/>
                <a:gd name="T62" fmla="*/ 46 w 46"/>
                <a:gd name="T63" fmla="*/ 48 h 73"/>
                <a:gd name="T64" fmla="*/ 44 w 46"/>
                <a:gd name="T65" fmla="*/ 57 h 73"/>
                <a:gd name="T66" fmla="*/ 42 w 46"/>
                <a:gd name="T67" fmla="*/ 61 h 73"/>
                <a:gd name="T68" fmla="*/ 39 w 46"/>
                <a:gd name="T69" fmla="*/ 66 h 73"/>
                <a:gd name="T70" fmla="*/ 36 w 46"/>
                <a:gd name="T71" fmla="*/ 68 h 73"/>
                <a:gd name="T72" fmla="*/ 33 w 46"/>
                <a:gd name="T73" fmla="*/ 71 h 73"/>
                <a:gd name="T74" fmla="*/ 28 w 46"/>
                <a:gd name="T75" fmla="*/ 72 h 73"/>
                <a:gd name="T76" fmla="*/ 24 w 46"/>
                <a:gd name="T77" fmla="*/ 73 h 73"/>
                <a:gd name="T78" fmla="*/ 19 w 46"/>
                <a:gd name="T79" fmla="*/ 72 h 73"/>
                <a:gd name="T80" fmla="*/ 14 w 46"/>
                <a:gd name="T81" fmla="*/ 71 h 73"/>
                <a:gd name="T82" fmla="*/ 10 w 46"/>
                <a:gd name="T83" fmla="*/ 68 h 73"/>
                <a:gd name="T84" fmla="*/ 8 w 46"/>
                <a:gd name="T85" fmla="*/ 66 h 73"/>
                <a:gd name="T86" fmla="*/ 2 w 46"/>
                <a:gd name="T87" fmla="*/ 53 h 73"/>
                <a:gd name="T88" fmla="*/ 0 w 46"/>
                <a:gd name="T89" fmla="*/ 36 h 73"/>
                <a:gd name="T90" fmla="*/ 1 w 46"/>
                <a:gd name="T91" fmla="*/ 25 h 73"/>
                <a:gd name="T92" fmla="*/ 3 w 46"/>
                <a:gd name="T93" fmla="*/ 16 h 73"/>
                <a:gd name="T94" fmla="*/ 4 w 46"/>
                <a:gd name="T95" fmla="*/ 10 h 73"/>
                <a:gd name="T96" fmla="*/ 8 w 46"/>
                <a:gd name="T97" fmla="*/ 7 h 73"/>
                <a:gd name="T98" fmla="*/ 10 w 46"/>
                <a:gd name="T99" fmla="*/ 3 h 73"/>
                <a:gd name="T100" fmla="*/ 14 w 46"/>
                <a:gd name="T101" fmla="*/ 1 h 73"/>
                <a:gd name="T102" fmla="*/ 19 w 46"/>
                <a:gd name="T103" fmla="*/ 0 h 73"/>
                <a:gd name="T104" fmla="*/ 24 w 46"/>
                <a:gd name="T105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6" h="73">
                  <a:moveTo>
                    <a:pt x="24" y="8"/>
                  </a:moveTo>
                  <a:lnTo>
                    <a:pt x="19" y="9"/>
                  </a:lnTo>
                  <a:lnTo>
                    <a:pt x="17" y="10"/>
                  </a:lnTo>
                  <a:lnTo>
                    <a:pt x="13" y="12"/>
                  </a:lnTo>
                  <a:lnTo>
                    <a:pt x="10" y="21"/>
                  </a:lnTo>
                  <a:lnTo>
                    <a:pt x="10" y="36"/>
                  </a:lnTo>
                  <a:lnTo>
                    <a:pt x="10" y="50"/>
                  </a:lnTo>
                  <a:lnTo>
                    <a:pt x="13" y="59"/>
                  </a:lnTo>
                  <a:lnTo>
                    <a:pt x="17" y="61"/>
                  </a:lnTo>
                  <a:lnTo>
                    <a:pt x="20" y="64"/>
                  </a:lnTo>
                  <a:lnTo>
                    <a:pt x="24" y="64"/>
                  </a:lnTo>
                  <a:lnTo>
                    <a:pt x="27" y="64"/>
                  </a:lnTo>
                  <a:lnTo>
                    <a:pt x="30" y="61"/>
                  </a:lnTo>
                  <a:lnTo>
                    <a:pt x="34" y="59"/>
                  </a:lnTo>
                  <a:lnTo>
                    <a:pt x="36" y="50"/>
                  </a:lnTo>
                  <a:lnTo>
                    <a:pt x="37" y="36"/>
                  </a:lnTo>
                  <a:lnTo>
                    <a:pt x="36" y="21"/>
                  </a:lnTo>
                  <a:lnTo>
                    <a:pt x="34" y="14"/>
                  </a:lnTo>
                  <a:lnTo>
                    <a:pt x="30" y="10"/>
                  </a:lnTo>
                  <a:lnTo>
                    <a:pt x="27" y="9"/>
                  </a:lnTo>
                  <a:lnTo>
                    <a:pt x="24" y="8"/>
                  </a:lnTo>
                  <a:close/>
                  <a:moveTo>
                    <a:pt x="24" y="0"/>
                  </a:moveTo>
                  <a:lnTo>
                    <a:pt x="29" y="0"/>
                  </a:lnTo>
                  <a:lnTo>
                    <a:pt x="34" y="2"/>
                  </a:lnTo>
                  <a:lnTo>
                    <a:pt x="38" y="4"/>
                  </a:lnTo>
                  <a:lnTo>
                    <a:pt x="41" y="9"/>
                  </a:lnTo>
                  <a:lnTo>
                    <a:pt x="43" y="14"/>
                  </a:lnTo>
                  <a:lnTo>
                    <a:pt x="45" y="19"/>
                  </a:lnTo>
                  <a:lnTo>
                    <a:pt x="46" y="24"/>
                  </a:lnTo>
                  <a:lnTo>
                    <a:pt x="46" y="29"/>
                  </a:lnTo>
                  <a:lnTo>
                    <a:pt x="46" y="36"/>
                  </a:lnTo>
                  <a:lnTo>
                    <a:pt x="46" y="48"/>
                  </a:lnTo>
                  <a:lnTo>
                    <a:pt x="44" y="57"/>
                  </a:lnTo>
                  <a:lnTo>
                    <a:pt x="42" y="61"/>
                  </a:lnTo>
                  <a:lnTo>
                    <a:pt x="39" y="66"/>
                  </a:lnTo>
                  <a:lnTo>
                    <a:pt x="36" y="68"/>
                  </a:lnTo>
                  <a:lnTo>
                    <a:pt x="33" y="71"/>
                  </a:lnTo>
                  <a:lnTo>
                    <a:pt x="28" y="72"/>
                  </a:lnTo>
                  <a:lnTo>
                    <a:pt x="24" y="73"/>
                  </a:lnTo>
                  <a:lnTo>
                    <a:pt x="19" y="72"/>
                  </a:lnTo>
                  <a:lnTo>
                    <a:pt x="14" y="71"/>
                  </a:lnTo>
                  <a:lnTo>
                    <a:pt x="10" y="68"/>
                  </a:lnTo>
                  <a:lnTo>
                    <a:pt x="8" y="66"/>
                  </a:lnTo>
                  <a:lnTo>
                    <a:pt x="2" y="53"/>
                  </a:lnTo>
                  <a:lnTo>
                    <a:pt x="0" y="36"/>
                  </a:lnTo>
                  <a:lnTo>
                    <a:pt x="1" y="25"/>
                  </a:lnTo>
                  <a:lnTo>
                    <a:pt x="3" y="16"/>
                  </a:lnTo>
                  <a:lnTo>
                    <a:pt x="4" y="10"/>
                  </a:lnTo>
                  <a:lnTo>
                    <a:pt x="8" y="7"/>
                  </a:lnTo>
                  <a:lnTo>
                    <a:pt x="10" y="3"/>
                  </a:lnTo>
                  <a:lnTo>
                    <a:pt x="14" y="1"/>
                  </a:lnTo>
                  <a:lnTo>
                    <a:pt x="19" y="0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33" name="Freeform 1038"/>
            <p:cNvSpPr>
              <a:spLocks noEditPoints="1"/>
            </p:cNvSpPr>
            <p:nvPr/>
          </p:nvSpPr>
          <p:spPr bwMode="auto">
            <a:xfrm>
              <a:off x="703098" y="4389314"/>
              <a:ext cx="67882" cy="105433"/>
            </a:xfrm>
            <a:custGeom>
              <a:avLst/>
              <a:gdLst>
                <a:gd name="T0" fmla="*/ 23 w 47"/>
                <a:gd name="T1" fmla="*/ 8 h 73"/>
                <a:gd name="T2" fmla="*/ 20 w 47"/>
                <a:gd name="T3" fmla="*/ 9 h 73"/>
                <a:gd name="T4" fmla="*/ 16 w 47"/>
                <a:gd name="T5" fmla="*/ 10 h 73"/>
                <a:gd name="T6" fmla="*/ 14 w 47"/>
                <a:gd name="T7" fmla="*/ 12 h 73"/>
                <a:gd name="T8" fmla="*/ 11 w 47"/>
                <a:gd name="T9" fmla="*/ 21 h 73"/>
                <a:gd name="T10" fmla="*/ 10 w 47"/>
                <a:gd name="T11" fmla="*/ 36 h 73"/>
                <a:gd name="T12" fmla="*/ 11 w 47"/>
                <a:gd name="T13" fmla="*/ 50 h 73"/>
                <a:gd name="T14" fmla="*/ 13 w 47"/>
                <a:gd name="T15" fmla="*/ 59 h 73"/>
                <a:gd name="T16" fmla="*/ 16 w 47"/>
                <a:gd name="T17" fmla="*/ 61 h 73"/>
                <a:gd name="T18" fmla="*/ 20 w 47"/>
                <a:gd name="T19" fmla="*/ 64 h 73"/>
                <a:gd name="T20" fmla="*/ 23 w 47"/>
                <a:gd name="T21" fmla="*/ 64 h 73"/>
                <a:gd name="T22" fmla="*/ 28 w 47"/>
                <a:gd name="T23" fmla="*/ 64 h 73"/>
                <a:gd name="T24" fmla="*/ 30 w 47"/>
                <a:gd name="T25" fmla="*/ 61 h 73"/>
                <a:gd name="T26" fmla="*/ 34 w 47"/>
                <a:gd name="T27" fmla="*/ 59 h 73"/>
                <a:gd name="T28" fmla="*/ 37 w 47"/>
                <a:gd name="T29" fmla="*/ 50 h 73"/>
                <a:gd name="T30" fmla="*/ 38 w 47"/>
                <a:gd name="T31" fmla="*/ 36 h 73"/>
                <a:gd name="T32" fmla="*/ 37 w 47"/>
                <a:gd name="T33" fmla="*/ 21 h 73"/>
                <a:gd name="T34" fmla="*/ 34 w 47"/>
                <a:gd name="T35" fmla="*/ 14 h 73"/>
                <a:gd name="T36" fmla="*/ 31 w 47"/>
                <a:gd name="T37" fmla="*/ 10 h 73"/>
                <a:gd name="T38" fmla="*/ 28 w 47"/>
                <a:gd name="T39" fmla="*/ 9 h 73"/>
                <a:gd name="T40" fmla="*/ 23 w 47"/>
                <a:gd name="T41" fmla="*/ 8 h 73"/>
                <a:gd name="T42" fmla="*/ 23 w 47"/>
                <a:gd name="T43" fmla="*/ 0 h 73"/>
                <a:gd name="T44" fmla="*/ 29 w 47"/>
                <a:gd name="T45" fmla="*/ 0 h 73"/>
                <a:gd name="T46" fmla="*/ 34 w 47"/>
                <a:gd name="T47" fmla="*/ 2 h 73"/>
                <a:gd name="T48" fmla="*/ 38 w 47"/>
                <a:gd name="T49" fmla="*/ 4 h 73"/>
                <a:gd name="T50" fmla="*/ 42 w 47"/>
                <a:gd name="T51" fmla="*/ 9 h 73"/>
                <a:gd name="T52" fmla="*/ 44 w 47"/>
                <a:gd name="T53" fmla="*/ 14 h 73"/>
                <a:gd name="T54" fmla="*/ 45 w 47"/>
                <a:gd name="T55" fmla="*/ 19 h 73"/>
                <a:gd name="T56" fmla="*/ 46 w 47"/>
                <a:gd name="T57" fmla="*/ 24 h 73"/>
                <a:gd name="T58" fmla="*/ 47 w 47"/>
                <a:gd name="T59" fmla="*/ 29 h 73"/>
                <a:gd name="T60" fmla="*/ 47 w 47"/>
                <a:gd name="T61" fmla="*/ 36 h 73"/>
                <a:gd name="T62" fmla="*/ 46 w 47"/>
                <a:gd name="T63" fmla="*/ 48 h 73"/>
                <a:gd name="T64" fmla="*/ 44 w 47"/>
                <a:gd name="T65" fmla="*/ 57 h 73"/>
                <a:gd name="T66" fmla="*/ 43 w 47"/>
                <a:gd name="T67" fmla="*/ 61 h 73"/>
                <a:gd name="T68" fmla="*/ 39 w 47"/>
                <a:gd name="T69" fmla="*/ 66 h 73"/>
                <a:gd name="T70" fmla="*/ 37 w 47"/>
                <a:gd name="T71" fmla="*/ 68 h 73"/>
                <a:gd name="T72" fmla="*/ 32 w 47"/>
                <a:gd name="T73" fmla="*/ 71 h 73"/>
                <a:gd name="T74" fmla="*/ 29 w 47"/>
                <a:gd name="T75" fmla="*/ 72 h 73"/>
                <a:gd name="T76" fmla="*/ 23 w 47"/>
                <a:gd name="T77" fmla="*/ 73 h 73"/>
                <a:gd name="T78" fmla="*/ 19 w 47"/>
                <a:gd name="T79" fmla="*/ 72 h 73"/>
                <a:gd name="T80" fmla="*/ 14 w 47"/>
                <a:gd name="T81" fmla="*/ 71 h 73"/>
                <a:gd name="T82" fmla="*/ 11 w 47"/>
                <a:gd name="T83" fmla="*/ 68 h 73"/>
                <a:gd name="T84" fmla="*/ 7 w 47"/>
                <a:gd name="T85" fmla="*/ 66 h 73"/>
                <a:gd name="T86" fmla="*/ 2 w 47"/>
                <a:gd name="T87" fmla="*/ 53 h 73"/>
                <a:gd name="T88" fmla="*/ 0 w 47"/>
                <a:gd name="T89" fmla="*/ 36 h 73"/>
                <a:gd name="T90" fmla="*/ 0 w 47"/>
                <a:gd name="T91" fmla="*/ 25 h 73"/>
                <a:gd name="T92" fmla="*/ 3 w 47"/>
                <a:gd name="T93" fmla="*/ 16 h 73"/>
                <a:gd name="T94" fmla="*/ 5 w 47"/>
                <a:gd name="T95" fmla="*/ 10 h 73"/>
                <a:gd name="T96" fmla="*/ 7 w 47"/>
                <a:gd name="T97" fmla="*/ 7 h 73"/>
                <a:gd name="T98" fmla="*/ 11 w 47"/>
                <a:gd name="T99" fmla="*/ 3 h 73"/>
                <a:gd name="T100" fmla="*/ 14 w 47"/>
                <a:gd name="T101" fmla="*/ 1 h 73"/>
                <a:gd name="T102" fmla="*/ 19 w 47"/>
                <a:gd name="T103" fmla="*/ 0 h 73"/>
                <a:gd name="T104" fmla="*/ 23 w 47"/>
                <a:gd name="T105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7" h="73">
                  <a:moveTo>
                    <a:pt x="23" y="8"/>
                  </a:moveTo>
                  <a:lnTo>
                    <a:pt x="20" y="9"/>
                  </a:lnTo>
                  <a:lnTo>
                    <a:pt x="16" y="10"/>
                  </a:lnTo>
                  <a:lnTo>
                    <a:pt x="14" y="12"/>
                  </a:lnTo>
                  <a:lnTo>
                    <a:pt x="11" y="21"/>
                  </a:lnTo>
                  <a:lnTo>
                    <a:pt x="10" y="36"/>
                  </a:lnTo>
                  <a:lnTo>
                    <a:pt x="11" y="50"/>
                  </a:lnTo>
                  <a:lnTo>
                    <a:pt x="13" y="59"/>
                  </a:lnTo>
                  <a:lnTo>
                    <a:pt x="16" y="61"/>
                  </a:lnTo>
                  <a:lnTo>
                    <a:pt x="20" y="64"/>
                  </a:lnTo>
                  <a:lnTo>
                    <a:pt x="23" y="64"/>
                  </a:lnTo>
                  <a:lnTo>
                    <a:pt x="28" y="64"/>
                  </a:lnTo>
                  <a:lnTo>
                    <a:pt x="30" y="61"/>
                  </a:lnTo>
                  <a:lnTo>
                    <a:pt x="34" y="59"/>
                  </a:lnTo>
                  <a:lnTo>
                    <a:pt x="37" y="50"/>
                  </a:lnTo>
                  <a:lnTo>
                    <a:pt x="38" y="36"/>
                  </a:lnTo>
                  <a:lnTo>
                    <a:pt x="37" y="21"/>
                  </a:lnTo>
                  <a:lnTo>
                    <a:pt x="34" y="14"/>
                  </a:lnTo>
                  <a:lnTo>
                    <a:pt x="31" y="10"/>
                  </a:lnTo>
                  <a:lnTo>
                    <a:pt x="28" y="9"/>
                  </a:lnTo>
                  <a:lnTo>
                    <a:pt x="23" y="8"/>
                  </a:lnTo>
                  <a:close/>
                  <a:moveTo>
                    <a:pt x="23" y="0"/>
                  </a:moveTo>
                  <a:lnTo>
                    <a:pt x="29" y="0"/>
                  </a:lnTo>
                  <a:lnTo>
                    <a:pt x="34" y="2"/>
                  </a:lnTo>
                  <a:lnTo>
                    <a:pt x="38" y="4"/>
                  </a:lnTo>
                  <a:lnTo>
                    <a:pt x="42" y="9"/>
                  </a:lnTo>
                  <a:lnTo>
                    <a:pt x="44" y="14"/>
                  </a:lnTo>
                  <a:lnTo>
                    <a:pt x="45" y="19"/>
                  </a:lnTo>
                  <a:lnTo>
                    <a:pt x="46" y="24"/>
                  </a:lnTo>
                  <a:lnTo>
                    <a:pt x="47" y="29"/>
                  </a:lnTo>
                  <a:lnTo>
                    <a:pt x="47" y="36"/>
                  </a:lnTo>
                  <a:lnTo>
                    <a:pt x="46" y="48"/>
                  </a:lnTo>
                  <a:lnTo>
                    <a:pt x="44" y="57"/>
                  </a:lnTo>
                  <a:lnTo>
                    <a:pt x="43" y="61"/>
                  </a:lnTo>
                  <a:lnTo>
                    <a:pt x="39" y="66"/>
                  </a:lnTo>
                  <a:lnTo>
                    <a:pt x="37" y="68"/>
                  </a:lnTo>
                  <a:lnTo>
                    <a:pt x="32" y="71"/>
                  </a:lnTo>
                  <a:lnTo>
                    <a:pt x="29" y="72"/>
                  </a:lnTo>
                  <a:lnTo>
                    <a:pt x="23" y="73"/>
                  </a:lnTo>
                  <a:lnTo>
                    <a:pt x="19" y="72"/>
                  </a:lnTo>
                  <a:lnTo>
                    <a:pt x="14" y="71"/>
                  </a:lnTo>
                  <a:lnTo>
                    <a:pt x="11" y="68"/>
                  </a:lnTo>
                  <a:lnTo>
                    <a:pt x="7" y="66"/>
                  </a:lnTo>
                  <a:lnTo>
                    <a:pt x="2" y="53"/>
                  </a:lnTo>
                  <a:lnTo>
                    <a:pt x="0" y="36"/>
                  </a:lnTo>
                  <a:lnTo>
                    <a:pt x="0" y="25"/>
                  </a:lnTo>
                  <a:lnTo>
                    <a:pt x="3" y="16"/>
                  </a:lnTo>
                  <a:lnTo>
                    <a:pt x="5" y="10"/>
                  </a:lnTo>
                  <a:lnTo>
                    <a:pt x="7" y="7"/>
                  </a:lnTo>
                  <a:lnTo>
                    <a:pt x="11" y="3"/>
                  </a:lnTo>
                  <a:lnTo>
                    <a:pt x="14" y="1"/>
                  </a:lnTo>
                  <a:lnTo>
                    <a:pt x="19" y="0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34" name="Freeform 1039"/>
            <p:cNvSpPr>
              <a:spLocks/>
            </p:cNvSpPr>
            <p:nvPr/>
          </p:nvSpPr>
          <p:spPr bwMode="auto">
            <a:xfrm>
              <a:off x="792644" y="4389314"/>
              <a:ext cx="36108" cy="103989"/>
            </a:xfrm>
            <a:custGeom>
              <a:avLst/>
              <a:gdLst>
                <a:gd name="T0" fmla="*/ 19 w 25"/>
                <a:gd name="T1" fmla="*/ 0 h 72"/>
                <a:gd name="T2" fmla="*/ 25 w 25"/>
                <a:gd name="T3" fmla="*/ 0 h 72"/>
                <a:gd name="T4" fmla="*/ 25 w 25"/>
                <a:gd name="T5" fmla="*/ 72 h 72"/>
                <a:gd name="T6" fmla="*/ 16 w 25"/>
                <a:gd name="T7" fmla="*/ 72 h 72"/>
                <a:gd name="T8" fmla="*/ 16 w 25"/>
                <a:gd name="T9" fmla="*/ 16 h 72"/>
                <a:gd name="T10" fmla="*/ 13 w 25"/>
                <a:gd name="T11" fmla="*/ 18 h 72"/>
                <a:gd name="T12" fmla="*/ 8 w 25"/>
                <a:gd name="T13" fmla="*/ 21 h 72"/>
                <a:gd name="T14" fmla="*/ 4 w 25"/>
                <a:gd name="T15" fmla="*/ 24 h 72"/>
                <a:gd name="T16" fmla="*/ 0 w 25"/>
                <a:gd name="T17" fmla="*/ 26 h 72"/>
                <a:gd name="T18" fmla="*/ 0 w 25"/>
                <a:gd name="T19" fmla="*/ 18 h 72"/>
                <a:gd name="T20" fmla="*/ 6 w 25"/>
                <a:gd name="T21" fmla="*/ 14 h 72"/>
                <a:gd name="T22" fmla="*/ 11 w 25"/>
                <a:gd name="T23" fmla="*/ 9 h 72"/>
                <a:gd name="T24" fmla="*/ 16 w 25"/>
                <a:gd name="T25" fmla="*/ 4 h 72"/>
                <a:gd name="T26" fmla="*/ 19 w 25"/>
                <a:gd name="T27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5" h="72">
                  <a:moveTo>
                    <a:pt x="19" y="0"/>
                  </a:moveTo>
                  <a:lnTo>
                    <a:pt x="25" y="0"/>
                  </a:lnTo>
                  <a:lnTo>
                    <a:pt x="25" y="72"/>
                  </a:lnTo>
                  <a:lnTo>
                    <a:pt x="16" y="72"/>
                  </a:lnTo>
                  <a:lnTo>
                    <a:pt x="16" y="16"/>
                  </a:lnTo>
                  <a:lnTo>
                    <a:pt x="13" y="18"/>
                  </a:lnTo>
                  <a:lnTo>
                    <a:pt x="8" y="21"/>
                  </a:lnTo>
                  <a:lnTo>
                    <a:pt x="4" y="24"/>
                  </a:lnTo>
                  <a:lnTo>
                    <a:pt x="0" y="26"/>
                  </a:lnTo>
                  <a:lnTo>
                    <a:pt x="0" y="18"/>
                  </a:lnTo>
                  <a:lnTo>
                    <a:pt x="6" y="14"/>
                  </a:lnTo>
                  <a:lnTo>
                    <a:pt x="11" y="9"/>
                  </a:lnTo>
                  <a:lnTo>
                    <a:pt x="16" y="4"/>
                  </a:lnTo>
                  <a:lnTo>
                    <a:pt x="19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35" name="Freeform 1040"/>
            <p:cNvSpPr>
              <a:spLocks/>
            </p:cNvSpPr>
            <p:nvPr/>
          </p:nvSpPr>
          <p:spPr bwMode="auto">
            <a:xfrm>
              <a:off x="685767" y="1536850"/>
              <a:ext cx="37551" cy="102545"/>
            </a:xfrm>
            <a:custGeom>
              <a:avLst/>
              <a:gdLst>
                <a:gd name="T0" fmla="*/ 19 w 26"/>
                <a:gd name="T1" fmla="*/ 0 h 71"/>
                <a:gd name="T2" fmla="*/ 26 w 26"/>
                <a:gd name="T3" fmla="*/ 0 h 71"/>
                <a:gd name="T4" fmla="*/ 26 w 26"/>
                <a:gd name="T5" fmla="*/ 71 h 71"/>
                <a:gd name="T6" fmla="*/ 16 w 26"/>
                <a:gd name="T7" fmla="*/ 71 h 71"/>
                <a:gd name="T8" fmla="*/ 16 w 26"/>
                <a:gd name="T9" fmla="*/ 15 h 71"/>
                <a:gd name="T10" fmla="*/ 12 w 26"/>
                <a:gd name="T11" fmla="*/ 19 h 71"/>
                <a:gd name="T12" fmla="*/ 8 w 26"/>
                <a:gd name="T13" fmla="*/ 22 h 71"/>
                <a:gd name="T14" fmla="*/ 3 w 26"/>
                <a:gd name="T15" fmla="*/ 24 h 71"/>
                <a:gd name="T16" fmla="*/ 0 w 26"/>
                <a:gd name="T17" fmla="*/ 27 h 71"/>
                <a:gd name="T18" fmla="*/ 0 w 26"/>
                <a:gd name="T19" fmla="*/ 18 h 71"/>
                <a:gd name="T20" fmla="*/ 7 w 26"/>
                <a:gd name="T21" fmla="*/ 14 h 71"/>
                <a:gd name="T22" fmla="*/ 12 w 26"/>
                <a:gd name="T23" fmla="*/ 10 h 71"/>
                <a:gd name="T24" fmla="*/ 17 w 26"/>
                <a:gd name="T25" fmla="*/ 5 h 71"/>
                <a:gd name="T26" fmla="*/ 19 w 26"/>
                <a:gd name="T27" fmla="*/ 0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6" h="71">
                  <a:moveTo>
                    <a:pt x="19" y="0"/>
                  </a:moveTo>
                  <a:lnTo>
                    <a:pt x="26" y="0"/>
                  </a:lnTo>
                  <a:lnTo>
                    <a:pt x="26" y="71"/>
                  </a:lnTo>
                  <a:lnTo>
                    <a:pt x="16" y="71"/>
                  </a:lnTo>
                  <a:lnTo>
                    <a:pt x="16" y="15"/>
                  </a:lnTo>
                  <a:lnTo>
                    <a:pt x="12" y="19"/>
                  </a:lnTo>
                  <a:lnTo>
                    <a:pt x="8" y="22"/>
                  </a:lnTo>
                  <a:lnTo>
                    <a:pt x="3" y="24"/>
                  </a:lnTo>
                  <a:lnTo>
                    <a:pt x="0" y="27"/>
                  </a:lnTo>
                  <a:lnTo>
                    <a:pt x="0" y="18"/>
                  </a:lnTo>
                  <a:lnTo>
                    <a:pt x="7" y="14"/>
                  </a:lnTo>
                  <a:lnTo>
                    <a:pt x="12" y="10"/>
                  </a:lnTo>
                  <a:lnTo>
                    <a:pt x="17" y="5"/>
                  </a:lnTo>
                  <a:lnTo>
                    <a:pt x="19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36" name="Freeform 1041"/>
            <p:cNvSpPr>
              <a:spLocks noEditPoints="1"/>
            </p:cNvSpPr>
            <p:nvPr/>
          </p:nvSpPr>
          <p:spPr bwMode="auto">
            <a:xfrm>
              <a:off x="756536" y="1536850"/>
              <a:ext cx="67882" cy="103989"/>
            </a:xfrm>
            <a:custGeom>
              <a:avLst/>
              <a:gdLst>
                <a:gd name="T0" fmla="*/ 23 w 47"/>
                <a:gd name="T1" fmla="*/ 8 h 72"/>
                <a:gd name="T2" fmla="*/ 19 w 47"/>
                <a:gd name="T3" fmla="*/ 8 h 72"/>
                <a:gd name="T4" fmla="*/ 16 w 47"/>
                <a:gd name="T5" fmla="*/ 11 h 72"/>
                <a:gd name="T6" fmla="*/ 14 w 47"/>
                <a:gd name="T7" fmla="*/ 13 h 72"/>
                <a:gd name="T8" fmla="*/ 10 w 47"/>
                <a:gd name="T9" fmla="*/ 22 h 72"/>
                <a:gd name="T10" fmla="*/ 9 w 47"/>
                <a:gd name="T11" fmla="*/ 36 h 72"/>
                <a:gd name="T12" fmla="*/ 10 w 47"/>
                <a:gd name="T13" fmla="*/ 51 h 72"/>
                <a:gd name="T14" fmla="*/ 13 w 47"/>
                <a:gd name="T15" fmla="*/ 59 h 72"/>
                <a:gd name="T16" fmla="*/ 16 w 47"/>
                <a:gd name="T17" fmla="*/ 62 h 72"/>
                <a:gd name="T18" fmla="*/ 19 w 47"/>
                <a:gd name="T19" fmla="*/ 64 h 72"/>
                <a:gd name="T20" fmla="*/ 23 w 47"/>
                <a:gd name="T21" fmla="*/ 64 h 72"/>
                <a:gd name="T22" fmla="*/ 26 w 47"/>
                <a:gd name="T23" fmla="*/ 64 h 72"/>
                <a:gd name="T24" fmla="*/ 30 w 47"/>
                <a:gd name="T25" fmla="*/ 62 h 72"/>
                <a:gd name="T26" fmla="*/ 33 w 47"/>
                <a:gd name="T27" fmla="*/ 59 h 72"/>
                <a:gd name="T28" fmla="*/ 36 w 47"/>
                <a:gd name="T29" fmla="*/ 51 h 72"/>
                <a:gd name="T30" fmla="*/ 36 w 47"/>
                <a:gd name="T31" fmla="*/ 36 h 72"/>
                <a:gd name="T32" fmla="*/ 36 w 47"/>
                <a:gd name="T33" fmla="*/ 22 h 72"/>
                <a:gd name="T34" fmla="*/ 33 w 47"/>
                <a:gd name="T35" fmla="*/ 14 h 72"/>
                <a:gd name="T36" fmla="*/ 31 w 47"/>
                <a:gd name="T37" fmla="*/ 11 h 72"/>
                <a:gd name="T38" fmla="*/ 27 w 47"/>
                <a:gd name="T39" fmla="*/ 8 h 72"/>
                <a:gd name="T40" fmla="*/ 23 w 47"/>
                <a:gd name="T41" fmla="*/ 8 h 72"/>
                <a:gd name="T42" fmla="*/ 23 w 47"/>
                <a:gd name="T43" fmla="*/ 0 h 72"/>
                <a:gd name="T44" fmla="*/ 29 w 47"/>
                <a:gd name="T45" fmla="*/ 0 h 72"/>
                <a:gd name="T46" fmla="*/ 33 w 47"/>
                <a:gd name="T47" fmla="*/ 3 h 72"/>
                <a:gd name="T48" fmla="*/ 38 w 47"/>
                <a:gd name="T49" fmla="*/ 5 h 72"/>
                <a:gd name="T50" fmla="*/ 41 w 47"/>
                <a:gd name="T51" fmla="*/ 8 h 72"/>
                <a:gd name="T52" fmla="*/ 43 w 47"/>
                <a:gd name="T53" fmla="*/ 14 h 72"/>
                <a:gd name="T54" fmla="*/ 44 w 47"/>
                <a:gd name="T55" fmla="*/ 20 h 72"/>
                <a:gd name="T56" fmla="*/ 46 w 47"/>
                <a:gd name="T57" fmla="*/ 24 h 72"/>
                <a:gd name="T58" fmla="*/ 47 w 47"/>
                <a:gd name="T59" fmla="*/ 30 h 72"/>
                <a:gd name="T60" fmla="*/ 47 w 47"/>
                <a:gd name="T61" fmla="*/ 36 h 72"/>
                <a:gd name="T62" fmla="*/ 46 w 47"/>
                <a:gd name="T63" fmla="*/ 47 h 72"/>
                <a:gd name="T64" fmla="*/ 43 w 47"/>
                <a:gd name="T65" fmla="*/ 56 h 72"/>
                <a:gd name="T66" fmla="*/ 42 w 47"/>
                <a:gd name="T67" fmla="*/ 62 h 72"/>
                <a:gd name="T68" fmla="*/ 39 w 47"/>
                <a:gd name="T69" fmla="*/ 65 h 72"/>
                <a:gd name="T70" fmla="*/ 36 w 47"/>
                <a:gd name="T71" fmla="*/ 69 h 72"/>
                <a:gd name="T72" fmla="*/ 32 w 47"/>
                <a:gd name="T73" fmla="*/ 71 h 72"/>
                <a:gd name="T74" fmla="*/ 29 w 47"/>
                <a:gd name="T75" fmla="*/ 72 h 72"/>
                <a:gd name="T76" fmla="*/ 23 w 47"/>
                <a:gd name="T77" fmla="*/ 72 h 72"/>
                <a:gd name="T78" fmla="*/ 18 w 47"/>
                <a:gd name="T79" fmla="*/ 72 h 72"/>
                <a:gd name="T80" fmla="*/ 14 w 47"/>
                <a:gd name="T81" fmla="*/ 71 h 72"/>
                <a:gd name="T82" fmla="*/ 10 w 47"/>
                <a:gd name="T83" fmla="*/ 69 h 72"/>
                <a:gd name="T84" fmla="*/ 7 w 47"/>
                <a:gd name="T85" fmla="*/ 65 h 72"/>
                <a:gd name="T86" fmla="*/ 1 w 47"/>
                <a:gd name="T87" fmla="*/ 54 h 72"/>
                <a:gd name="T88" fmla="*/ 0 w 47"/>
                <a:gd name="T89" fmla="*/ 36 h 72"/>
                <a:gd name="T90" fmla="*/ 0 w 47"/>
                <a:gd name="T91" fmla="*/ 24 h 72"/>
                <a:gd name="T92" fmla="*/ 2 w 47"/>
                <a:gd name="T93" fmla="*/ 15 h 72"/>
                <a:gd name="T94" fmla="*/ 5 w 47"/>
                <a:gd name="T95" fmla="*/ 11 h 72"/>
                <a:gd name="T96" fmla="*/ 7 w 47"/>
                <a:gd name="T97" fmla="*/ 7 h 72"/>
                <a:gd name="T98" fmla="*/ 10 w 47"/>
                <a:gd name="T99" fmla="*/ 4 h 72"/>
                <a:gd name="T100" fmla="*/ 14 w 47"/>
                <a:gd name="T101" fmla="*/ 2 h 72"/>
                <a:gd name="T102" fmla="*/ 18 w 47"/>
                <a:gd name="T103" fmla="*/ 0 h 72"/>
                <a:gd name="T104" fmla="*/ 23 w 47"/>
                <a:gd name="T105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7" h="72">
                  <a:moveTo>
                    <a:pt x="23" y="8"/>
                  </a:moveTo>
                  <a:lnTo>
                    <a:pt x="19" y="8"/>
                  </a:lnTo>
                  <a:lnTo>
                    <a:pt x="16" y="11"/>
                  </a:lnTo>
                  <a:lnTo>
                    <a:pt x="14" y="13"/>
                  </a:lnTo>
                  <a:lnTo>
                    <a:pt x="10" y="22"/>
                  </a:lnTo>
                  <a:lnTo>
                    <a:pt x="9" y="36"/>
                  </a:lnTo>
                  <a:lnTo>
                    <a:pt x="10" y="51"/>
                  </a:lnTo>
                  <a:lnTo>
                    <a:pt x="13" y="59"/>
                  </a:lnTo>
                  <a:lnTo>
                    <a:pt x="16" y="62"/>
                  </a:lnTo>
                  <a:lnTo>
                    <a:pt x="19" y="64"/>
                  </a:lnTo>
                  <a:lnTo>
                    <a:pt x="23" y="64"/>
                  </a:lnTo>
                  <a:lnTo>
                    <a:pt x="26" y="64"/>
                  </a:lnTo>
                  <a:lnTo>
                    <a:pt x="30" y="62"/>
                  </a:lnTo>
                  <a:lnTo>
                    <a:pt x="33" y="59"/>
                  </a:lnTo>
                  <a:lnTo>
                    <a:pt x="36" y="51"/>
                  </a:lnTo>
                  <a:lnTo>
                    <a:pt x="36" y="36"/>
                  </a:lnTo>
                  <a:lnTo>
                    <a:pt x="36" y="22"/>
                  </a:lnTo>
                  <a:lnTo>
                    <a:pt x="33" y="14"/>
                  </a:lnTo>
                  <a:lnTo>
                    <a:pt x="31" y="11"/>
                  </a:lnTo>
                  <a:lnTo>
                    <a:pt x="27" y="8"/>
                  </a:lnTo>
                  <a:lnTo>
                    <a:pt x="23" y="8"/>
                  </a:lnTo>
                  <a:close/>
                  <a:moveTo>
                    <a:pt x="23" y="0"/>
                  </a:moveTo>
                  <a:lnTo>
                    <a:pt x="29" y="0"/>
                  </a:lnTo>
                  <a:lnTo>
                    <a:pt x="33" y="3"/>
                  </a:lnTo>
                  <a:lnTo>
                    <a:pt x="38" y="5"/>
                  </a:lnTo>
                  <a:lnTo>
                    <a:pt x="41" y="8"/>
                  </a:lnTo>
                  <a:lnTo>
                    <a:pt x="43" y="14"/>
                  </a:lnTo>
                  <a:lnTo>
                    <a:pt x="44" y="20"/>
                  </a:lnTo>
                  <a:lnTo>
                    <a:pt x="46" y="24"/>
                  </a:lnTo>
                  <a:lnTo>
                    <a:pt x="47" y="30"/>
                  </a:lnTo>
                  <a:lnTo>
                    <a:pt x="47" y="36"/>
                  </a:lnTo>
                  <a:lnTo>
                    <a:pt x="46" y="47"/>
                  </a:lnTo>
                  <a:lnTo>
                    <a:pt x="43" y="56"/>
                  </a:lnTo>
                  <a:lnTo>
                    <a:pt x="42" y="62"/>
                  </a:lnTo>
                  <a:lnTo>
                    <a:pt x="39" y="65"/>
                  </a:lnTo>
                  <a:lnTo>
                    <a:pt x="36" y="69"/>
                  </a:lnTo>
                  <a:lnTo>
                    <a:pt x="32" y="71"/>
                  </a:lnTo>
                  <a:lnTo>
                    <a:pt x="29" y="72"/>
                  </a:lnTo>
                  <a:lnTo>
                    <a:pt x="23" y="72"/>
                  </a:lnTo>
                  <a:lnTo>
                    <a:pt x="18" y="72"/>
                  </a:lnTo>
                  <a:lnTo>
                    <a:pt x="14" y="71"/>
                  </a:lnTo>
                  <a:lnTo>
                    <a:pt x="10" y="69"/>
                  </a:lnTo>
                  <a:lnTo>
                    <a:pt x="7" y="65"/>
                  </a:lnTo>
                  <a:lnTo>
                    <a:pt x="1" y="54"/>
                  </a:lnTo>
                  <a:lnTo>
                    <a:pt x="0" y="36"/>
                  </a:lnTo>
                  <a:lnTo>
                    <a:pt x="0" y="24"/>
                  </a:lnTo>
                  <a:lnTo>
                    <a:pt x="2" y="15"/>
                  </a:lnTo>
                  <a:lnTo>
                    <a:pt x="5" y="11"/>
                  </a:lnTo>
                  <a:lnTo>
                    <a:pt x="7" y="7"/>
                  </a:lnTo>
                  <a:lnTo>
                    <a:pt x="10" y="4"/>
                  </a:lnTo>
                  <a:lnTo>
                    <a:pt x="14" y="2"/>
                  </a:lnTo>
                  <a:lnTo>
                    <a:pt x="18" y="0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37" name="Freeform 1042"/>
            <p:cNvSpPr>
              <a:spLocks/>
            </p:cNvSpPr>
            <p:nvPr/>
          </p:nvSpPr>
          <p:spPr bwMode="auto">
            <a:xfrm>
              <a:off x="613552" y="960579"/>
              <a:ext cx="37551" cy="102545"/>
            </a:xfrm>
            <a:custGeom>
              <a:avLst/>
              <a:gdLst>
                <a:gd name="T0" fmla="*/ 19 w 26"/>
                <a:gd name="T1" fmla="*/ 0 h 71"/>
                <a:gd name="T2" fmla="*/ 26 w 26"/>
                <a:gd name="T3" fmla="*/ 0 h 71"/>
                <a:gd name="T4" fmla="*/ 26 w 26"/>
                <a:gd name="T5" fmla="*/ 71 h 71"/>
                <a:gd name="T6" fmla="*/ 17 w 26"/>
                <a:gd name="T7" fmla="*/ 71 h 71"/>
                <a:gd name="T8" fmla="*/ 17 w 26"/>
                <a:gd name="T9" fmla="*/ 15 h 71"/>
                <a:gd name="T10" fmla="*/ 12 w 26"/>
                <a:gd name="T11" fmla="*/ 18 h 71"/>
                <a:gd name="T12" fmla="*/ 9 w 26"/>
                <a:gd name="T13" fmla="*/ 21 h 71"/>
                <a:gd name="T14" fmla="*/ 4 w 26"/>
                <a:gd name="T15" fmla="*/ 24 h 71"/>
                <a:gd name="T16" fmla="*/ 0 w 26"/>
                <a:gd name="T17" fmla="*/ 25 h 71"/>
                <a:gd name="T18" fmla="*/ 0 w 26"/>
                <a:gd name="T19" fmla="*/ 17 h 71"/>
                <a:gd name="T20" fmla="*/ 7 w 26"/>
                <a:gd name="T21" fmla="*/ 13 h 71"/>
                <a:gd name="T22" fmla="*/ 12 w 26"/>
                <a:gd name="T23" fmla="*/ 8 h 71"/>
                <a:gd name="T24" fmla="*/ 17 w 26"/>
                <a:gd name="T25" fmla="*/ 3 h 71"/>
                <a:gd name="T26" fmla="*/ 19 w 26"/>
                <a:gd name="T27" fmla="*/ 0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6" h="71">
                  <a:moveTo>
                    <a:pt x="19" y="0"/>
                  </a:moveTo>
                  <a:lnTo>
                    <a:pt x="26" y="0"/>
                  </a:lnTo>
                  <a:lnTo>
                    <a:pt x="26" y="71"/>
                  </a:lnTo>
                  <a:lnTo>
                    <a:pt x="17" y="71"/>
                  </a:lnTo>
                  <a:lnTo>
                    <a:pt x="17" y="15"/>
                  </a:lnTo>
                  <a:lnTo>
                    <a:pt x="12" y="18"/>
                  </a:lnTo>
                  <a:lnTo>
                    <a:pt x="9" y="21"/>
                  </a:lnTo>
                  <a:lnTo>
                    <a:pt x="4" y="24"/>
                  </a:lnTo>
                  <a:lnTo>
                    <a:pt x="0" y="25"/>
                  </a:lnTo>
                  <a:lnTo>
                    <a:pt x="0" y="17"/>
                  </a:lnTo>
                  <a:lnTo>
                    <a:pt x="7" y="13"/>
                  </a:lnTo>
                  <a:lnTo>
                    <a:pt x="12" y="8"/>
                  </a:lnTo>
                  <a:lnTo>
                    <a:pt x="17" y="3"/>
                  </a:lnTo>
                  <a:lnTo>
                    <a:pt x="19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38" name="Freeform 1043"/>
            <p:cNvSpPr>
              <a:spLocks noEditPoints="1"/>
            </p:cNvSpPr>
            <p:nvPr/>
          </p:nvSpPr>
          <p:spPr bwMode="auto">
            <a:xfrm>
              <a:off x="684322" y="960579"/>
              <a:ext cx="67882" cy="103989"/>
            </a:xfrm>
            <a:custGeom>
              <a:avLst/>
              <a:gdLst>
                <a:gd name="T0" fmla="*/ 23 w 47"/>
                <a:gd name="T1" fmla="*/ 7 h 72"/>
                <a:gd name="T2" fmla="*/ 19 w 47"/>
                <a:gd name="T3" fmla="*/ 8 h 72"/>
                <a:gd name="T4" fmla="*/ 16 w 47"/>
                <a:gd name="T5" fmla="*/ 9 h 72"/>
                <a:gd name="T6" fmla="*/ 13 w 47"/>
                <a:gd name="T7" fmla="*/ 13 h 72"/>
                <a:gd name="T8" fmla="*/ 10 w 47"/>
                <a:gd name="T9" fmla="*/ 22 h 72"/>
                <a:gd name="T10" fmla="*/ 9 w 47"/>
                <a:gd name="T11" fmla="*/ 35 h 72"/>
                <a:gd name="T12" fmla="*/ 10 w 47"/>
                <a:gd name="T13" fmla="*/ 50 h 72"/>
                <a:gd name="T14" fmla="*/ 13 w 47"/>
                <a:gd name="T15" fmla="*/ 58 h 72"/>
                <a:gd name="T16" fmla="*/ 16 w 47"/>
                <a:gd name="T17" fmla="*/ 62 h 72"/>
                <a:gd name="T18" fmla="*/ 19 w 47"/>
                <a:gd name="T19" fmla="*/ 63 h 72"/>
                <a:gd name="T20" fmla="*/ 23 w 47"/>
                <a:gd name="T21" fmla="*/ 64 h 72"/>
                <a:gd name="T22" fmla="*/ 27 w 47"/>
                <a:gd name="T23" fmla="*/ 63 h 72"/>
                <a:gd name="T24" fmla="*/ 31 w 47"/>
                <a:gd name="T25" fmla="*/ 62 h 72"/>
                <a:gd name="T26" fmla="*/ 33 w 47"/>
                <a:gd name="T27" fmla="*/ 58 h 72"/>
                <a:gd name="T28" fmla="*/ 36 w 47"/>
                <a:gd name="T29" fmla="*/ 50 h 72"/>
                <a:gd name="T30" fmla="*/ 37 w 47"/>
                <a:gd name="T31" fmla="*/ 35 h 72"/>
                <a:gd name="T32" fmla="*/ 36 w 47"/>
                <a:gd name="T33" fmla="*/ 22 h 72"/>
                <a:gd name="T34" fmla="*/ 33 w 47"/>
                <a:gd name="T35" fmla="*/ 13 h 72"/>
                <a:gd name="T36" fmla="*/ 31 w 47"/>
                <a:gd name="T37" fmla="*/ 10 h 72"/>
                <a:gd name="T38" fmla="*/ 27 w 47"/>
                <a:gd name="T39" fmla="*/ 8 h 72"/>
                <a:gd name="T40" fmla="*/ 23 w 47"/>
                <a:gd name="T41" fmla="*/ 7 h 72"/>
                <a:gd name="T42" fmla="*/ 17 w 47"/>
                <a:gd name="T43" fmla="*/ 0 h 72"/>
                <a:gd name="T44" fmla="*/ 29 w 47"/>
                <a:gd name="T45" fmla="*/ 0 h 72"/>
                <a:gd name="T46" fmla="*/ 33 w 47"/>
                <a:gd name="T47" fmla="*/ 1 h 72"/>
                <a:gd name="T48" fmla="*/ 37 w 47"/>
                <a:gd name="T49" fmla="*/ 5 h 72"/>
                <a:gd name="T50" fmla="*/ 41 w 47"/>
                <a:gd name="T51" fmla="*/ 8 h 72"/>
                <a:gd name="T52" fmla="*/ 43 w 47"/>
                <a:gd name="T53" fmla="*/ 13 h 72"/>
                <a:gd name="T54" fmla="*/ 44 w 47"/>
                <a:gd name="T55" fmla="*/ 18 h 72"/>
                <a:gd name="T56" fmla="*/ 45 w 47"/>
                <a:gd name="T57" fmla="*/ 23 h 72"/>
                <a:gd name="T58" fmla="*/ 47 w 47"/>
                <a:gd name="T59" fmla="*/ 29 h 72"/>
                <a:gd name="T60" fmla="*/ 47 w 47"/>
                <a:gd name="T61" fmla="*/ 35 h 72"/>
                <a:gd name="T62" fmla="*/ 45 w 47"/>
                <a:gd name="T63" fmla="*/ 47 h 72"/>
                <a:gd name="T64" fmla="*/ 44 w 47"/>
                <a:gd name="T65" fmla="*/ 56 h 72"/>
                <a:gd name="T66" fmla="*/ 42 w 47"/>
                <a:gd name="T67" fmla="*/ 60 h 72"/>
                <a:gd name="T68" fmla="*/ 40 w 47"/>
                <a:gd name="T69" fmla="*/ 65 h 72"/>
                <a:gd name="T70" fmla="*/ 36 w 47"/>
                <a:gd name="T71" fmla="*/ 67 h 72"/>
                <a:gd name="T72" fmla="*/ 33 w 47"/>
                <a:gd name="T73" fmla="*/ 70 h 72"/>
                <a:gd name="T74" fmla="*/ 28 w 47"/>
                <a:gd name="T75" fmla="*/ 72 h 72"/>
                <a:gd name="T76" fmla="*/ 23 w 47"/>
                <a:gd name="T77" fmla="*/ 72 h 72"/>
                <a:gd name="T78" fmla="*/ 18 w 47"/>
                <a:gd name="T79" fmla="*/ 72 h 72"/>
                <a:gd name="T80" fmla="*/ 13 w 47"/>
                <a:gd name="T81" fmla="*/ 70 h 72"/>
                <a:gd name="T82" fmla="*/ 10 w 47"/>
                <a:gd name="T83" fmla="*/ 68 h 72"/>
                <a:gd name="T84" fmla="*/ 7 w 47"/>
                <a:gd name="T85" fmla="*/ 65 h 72"/>
                <a:gd name="T86" fmla="*/ 1 w 47"/>
                <a:gd name="T87" fmla="*/ 52 h 72"/>
                <a:gd name="T88" fmla="*/ 0 w 47"/>
                <a:gd name="T89" fmla="*/ 35 h 72"/>
                <a:gd name="T90" fmla="*/ 0 w 47"/>
                <a:gd name="T91" fmla="*/ 24 h 72"/>
                <a:gd name="T92" fmla="*/ 2 w 47"/>
                <a:gd name="T93" fmla="*/ 15 h 72"/>
                <a:gd name="T94" fmla="*/ 4 w 47"/>
                <a:gd name="T95" fmla="*/ 10 h 72"/>
                <a:gd name="T96" fmla="*/ 7 w 47"/>
                <a:gd name="T97" fmla="*/ 6 h 72"/>
                <a:gd name="T98" fmla="*/ 10 w 47"/>
                <a:gd name="T99" fmla="*/ 3 h 72"/>
                <a:gd name="T100" fmla="*/ 13 w 47"/>
                <a:gd name="T101" fmla="*/ 1 h 72"/>
                <a:gd name="T102" fmla="*/ 17 w 47"/>
                <a:gd name="T103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47" h="72">
                  <a:moveTo>
                    <a:pt x="23" y="7"/>
                  </a:moveTo>
                  <a:lnTo>
                    <a:pt x="19" y="8"/>
                  </a:lnTo>
                  <a:lnTo>
                    <a:pt x="16" y="9"/>
                  </a:lnTo>
                  <a:lnTo>
                    <a:pt x="13" y="13"/>
                  </a:lnTo>
                  <a:lnTo>
                    <a:pt x="10" y="22"/>
                  </a:lnTo>
                  <a:lnTo>
                    <a:pt x="9" y="35"/>
                  </a:lnTo>
                  <a:lnTo>
                    <a:pt x="10" y="50"/>
                  </a:lnTo>
                  <a:lnTo>
                    <a:pt x="13" y="58"/>
                  </a:lnTo>
                  <a:lnTo>
                    <a:pt x="16" y="62"/>
                  </a:lnTo>
                  <a:lnTo>
                    <a:pt x="19" y="63"/>
                  </a:lnTo>
                  <a:lnTo>
                    <a:pt x="23" y="64"/>
                  </a:lnTo>
                  <a:lnTo>
                    <a:pt x="27" y="63"/>
                  </a:lnTo>
                  <a:lnTo>
                    <a:pt x="31" y="62"/>
                  </a:lnTo>
                  <a:lnTo>
                    <a:pt x="33" y="58"/>
                  </a:lnTo>
                  <a:lnTo>
                    <a:pt x="36" y="50"/>
                  </a:lnTo>
                  <a:lnTo>
                    <a:pt x="37" y="35"/>
                  </a:lnTo>
                  <a:lnTo>
                    <a:pt x="36" y="22"/>
                  </a:lnTo>
                  <a:lnTo>
                    <a:pt x="33" y="13"/>
                  </a:lnTo>
                  <a:lnTo>
                    <a:pt x="31" y="10"/>
                  </a:lnTo>
                  <a:lnTo>
                    <a:pt x="27" y="8"/>
                  </a:lnTo>
                  <a:lnTo>
                    <a:pt x="23" y="7"/>
                  </a:lnTo>
                  <a:close/>
                  <a:moveTo>
                    <a:pt x="17" y="0"/>
                  </a:moveTo>
                  <a:lnTo>
                    <a:pt x="29" y="0"/>
                  </a:lnTo>
                  <a:lnTo>
                    <a:pt x="33" y="1"/>
                  </a:lnTo>
                  <a:lnTo>
                    <a:pt x="37" y="5"/>
                  </a:lnTo>
                  <a:lnTo>
                    <a:pt x="41" y="8"/>
                  </a:lnTo>
                  <a:lnTo>
                    <a:pt x="43" y="13"/>
                  </a:lnTo>
                  <a:lnTo>
                    <a:pt x="44" y="18"/>
                  </a:lnTo>
                  <a:lnTo>
                    <a:pt x="45" y="23"/>
                  </a:lnTo>
                  <a:lnTo>
                    <a:pt x="47" y="29"/>
                  </a:lnTo>
                  <a:lnTo>
                    <a:pt x="47" y="35"/>
                  </a:lnTo>
                  <a:lnTo>
                    <a:pt x="45" y="47"/>
                  </a:lnTo>
                  <a:lnTo>
                    <a:pt x="44" y="56"/>
                  </a:lnTo>
                  <a:lnTo>
                    <a:pt x="42" y="60"/>
                  </a:lnTo>
                  <a:lnTo>
                    <a:pt x="40" y="65"/>
                  </a:lnTo>
                  <a:lnTo>
                    <a:pt x="36" y="67"/>
                  </a:lnTo>
                  <a:lnTo>
                    <a:pt x="33" y="70"/>
                  </a:lnTo>
                  <a:lnTo>
                    <a:pt x="28" y="72"/>
                  </a:lnTo>
                  <a:lnTo>
                    <a:pt x="23" y="72"/>
                  </a:lnTo>
                  <a:lnTo>
                    <a:pt x="18" y="72"/>
                  </a:lnTo>
                  <a:lnTo>
                    <a:pt x="13" y="70"/>
                  </a:lnTo>
                  <a:lnTo>
                    <a:pt x="10" y="68"/>
                  </a:lnTo>
                  <a:lnTo>
                    <a:pt x="7" y="65"/>
                  </a:lnTo>
                  <a:lnTo>
                    <a:pt x="1" y="52"/>
                  </a:lnTo>
                  <a:lnTo>
                    <a:pt x="0" y="35"/>
                  </a:lnTo>
                  <a:lnTo>
                    <a:pt x="0" y="24"/>
                  </a:lnTo>
                  <a:lnTo>
                    <a:pt x="2" y="15"/>
                  </a:lnTo>
                  <a:lnTo>
                    <a:pt x="4" y="10"/>
                  </a:lnTo>
                  <a:lnTo>
                    <a:pt x="7" y="6"/>
                  </a:lnTo>
                  <a:lnTo>
                    <a:pt x="10" y="3"/>
                  </a:lnTo>
                  <a:lnTo>
                    <a:pt x="13" y="1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39" name="Freeform 1044"/>
            <p:cNvSpPr>
              <a:spLocks noEditPoints="1"/>
            </p:cNvSpPr>
            <p:nvPr/>
          </p:nvSpPr>
          <p:spPr bwMode="auto">
            <a:xfrm>
              <a:off x="763758" y="960579"/>
              <a:ext cx="66437" cy="103989"/>
            </a:xfrm>
            <a:custGeom>
              <a:avLst/>
              <a:gdLst>
                <a:gd name="T0" fmla="*/ 24 w 46"/>
                <a:gd name="T1" fmla="*/ 7 h 72"/>
                <a:gd name="T2" fmla="*/ 19 w 46"/>
                <a:gd name="T3" fmla="*/ 8 h 72"/>
                <a:gd name="T4" fmla="*/ 17 w 46"/>
                <a:gd name="T5" fmla="*/ 9 h 72"/>
                <a:gd name="T6" fmla="*/ 13 w 46"/>
                <a:gd name="T7" fmla="*/ 13 h 72"/>
                <a:gd name="T8" fmla="*/ 10 w 46"/>
                <a:gd name="T9" fmla="*/ 22 h 72"/>
                <a:gd name="T10" fmla="*/ 9 w 46"/>
                <a:gd name="T11" fmla="*/ 35 h 72"/>
                <a:gd name="T12" fmla="*/ 10 w 46"/>
                <a:gd name="T13" fmla="*/ 50 h 72"/>
                <a:gd name="T14" fmla="*/ 13 w 46"/>
                <a:gd name="T15" fmla="*/ 58 h 72"/>
                <a:gd name="T16" fmla="*/ 17 w 46"/>
                <a:gd name="T17" fmla="*/ 62 h 72"/>
                <a:gd name="T18" fmla="*/ 19 w 46"/>
                <a:gd name="T19" fmla="*/ 63 h 72"/>
                <a:gd name="T20" fmla="*/ 24 w 46"/>
                <a:gd name="T21" fmla="*/ 64 h 72"/>
                <a:gd name="T22" fmla="*/ 27 w 46"/>
                <a:gd name="T23" fmla="*/ 63 h 72"/>
                <a:gd name="T24" fmla="*/ 30 w 46"/>
                <a:gd name="T25" fmla="*/ 62 h 72"/>
                <a:gd name="T26" fmla="*/ 33 w 46"/>
                <a:gd name="T27" fmla="*/ 58 h 72"/>
                <a:gd name="T28" fmla="*/ 36 w 46"/>
                <a:gd name="T29" fmla="*/ 50 h 72"/>
                <a:gd name="T30" fmla="*/ 37 w 46"/>
                <a:gd name="T31" fmla="*/ 35 h 72"/>
                <a:gd name="T32" fmla="*/ 36 w 46"/>
                <a:gd name="T33" fmla="*/ 22 h 72"/>
                <a:gd name="T34" fmla="*/ 34 w 46"/>
                <a:gd name="T35" fmla="*/ 13 h 72"/>
                <a:gd name="T36" fmla="*/ 30 w 46"/>
                <a:gd name="T37" fmla="*/ 10 h 72"/>
                <a:gd name="T38" fmla="*/ 27 w 46"/>
                <a:gd name="T39" fmla="*/ 8 h 72"/>
                <a:gd name="T40" fmla="*/ 24 w 46"/>
                <a:gd name="T41" fmla="*/ 7 h 72"/>
                <a:gd name="T42" fmla="*/ 17 w 46"/>
                <a:gd name="T43" fmla="*/ 0 h 72"/>
                <a:gd name="T44" fmla="*/ 29 w 46"/>
                <a:gd name="T45" fmla="*/ 0 h 72"/>
                <a:gd name="T46" fmla="*/ 34 w 46"/>
                <a:gd name="T47" fmla="*/ 1 h 72"/>
                <a:gd name="T48" fmla="*/ 37 w 46"/>
                <a:gd name="T49" fmla="*/ 5 h 72"/>
                <a:gd name="T50" fmla="*/ 41 w 46"/>
                <a:gd name="T51" fmla="*/ 8 h 72"/>
                <a:gd name="T52" fmla="*/ 43 w 46"/>
                <a:gd name="T53" fmla="*/ 13 h 72"/>
                <a:gd name="T54" fmla="*/ 45 w 46"/>
                <a:gd name="T55" fmla="*/ 18 h 72"/>
                <a:gd name="T56" fmla="*/ 46 w 46"/>
                <a:gd name="T57" fmla="*/ 23 h 72"/>
                <a:gd name="T58" fmla="*/ 46 w 46"/>
                <a:gd name="T59" fmla="*/ 29 h 72"/>
                <a:gd name="T60" fmla="*/ 46 w 46"/>
                <a:gd name="T61" fmla="*/ 35 h 72"/>
                <a:gd name="T62" fmla="*/ 46 w 46"/>
                <a:gd name="T63" fmla="*/ 47 h 72"/>
                <a:gd name="T64" fmla="*/ 44 w 46"/>
                <a:gd name="T65" fmla="*/ 56 h 72"/>
                <a:gd name="T66" fmla="*/ 42 w 46"/>
                <a:gd name="T67" fmla="*/ 60 h 72"/>
                <a:gd name="T68" fmla="*/ 39 w 46"/>
                <a:gd name="T69" fmla="*/ 65 h 72"/>
                <a:gd name="T70" fmla="*/ 36 w 46"/>
                <a:gd name="T71" fmla="*/ 67 h 72"/>
                <a:gd name="T72" fmla="*/ 33 w 46"/>
                <a:gd name="T73" fmla="*/ 70 h 72"/>
                <a:gd name="T74" fmla="*/ 28 w 46"/>
                <a:gd name="T75" fmla="*/ 72 h 72"/>
                <a:gd name="T76" fmla="*/ 24 w 46"/>
                <a:gd name="T77" fmla="*/ 72 h 72"/>
                <a:gd name="T78" fmla="*/ 18 w 46"/>
                <a:gd name="T79" fmla="*/ 72 h 72"/>
                <a:gd name="T80" fmla="*/ 14 w 46"/>
                <a:gd name="T81" fmla="*/ 70 h 72"/>
                <a:gd name="T82" fmla="*/ 10 w 46"/>
                <a:gd name="T83" fmla="*/ 68 h 72"/>
                <a:gd name="T84" fmla="*/ 6 w 46"/>
                <a:gd name="T85" fmla="*/ 65 h 72"/>
                <a:gd name="T86" fmla="*/ 2 w 46"/>
                <a:gd name="T87" fmla="*/ 52 h 72"/>
                <a:gd name="T88" fmla="*/ 0 w 46"/>
                <a:gd name="T89" fmla="*/ 35 h 72"/>
                <a:gd name="T90" fmla="*/ 1 w 46"/>
                <a:gd name="T91" fmla="*/ 24 h 72"/>
                <a:gd name="T92" fmla="*/ 2 w 46"/>
                <a:gd name="T93" fmla="*/ 15 h 72"/>
                <a:gd name="T94" fmla="*/ 4 w 46"/>
                <a:gd name="T95" fmla="*/ 10 h 72"/>
                <a:gd name="T96" fmla="*/ 8 w 46"/>
                <a:gd name="T97" fmla="*/ 6 h 72"/>
                <a:gd name="T98" fmla="*/ 10 w 46"/>
                <a:gd name="T99" fmla="*/ 3 h 72"/>
                <a:gd name="T100" fmla="*/ 14 w 46"/>
                <a:gd name="T101" fmla="*/ 1 h 72"/>
                <a:gd name="T102" fmla="*/ 17 w 46"/>
                <a:gd name="T103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46" h="72">
                  <a:moveTo>
                    <a:pt x="24" y="7"/>
                  </a:moveTo>
                  <a:lnTo>
                    <a:pt x="19" y="8"/>
                  </a:lnTo>
                  <a:lnTo>
                    <a:pt x="17" y="9"/>
                  </a:lnTo>
                  <a:lnTo>
                    <a:pt x="13" y="13"/>
                  </a:lnTo>
                  <a:lnTo>
                    <a:pt x="10" y="22"/>
                  </a:lnTo>
                  <a:lnTo>
                    <a:pt x="9" y="35"/>
                  </a:lnTo>
                  <a:lnTo>
                    <a:pt x="10" y="50"/>
                  </a:lnTo>
                  <a:lnTo>
                    <a:pt x="13" y="58"/>
                  </a:lnTo>
                  <a:lnTo>
                    <a:pt x="17" y="62"/>
                  </a:lnTo>
                  <a:lnTo>
                    <a:pt x="19" y="63"/>
                  </a:lnTo>
                  <a:lnTo>
                    <a:pt x="24" y="64"/>
                  </a:lnTo>
                  <a:lnTo>
                    <a:pt x="27" y="63"/>
                  </a:lnTo>
                  <a:lnTo>
                    <a:pt x="30" y="62"/>
                  </a:lnTo>
                  <a:lnTo>
                    <a:pt x="33" y="58"/>
                  </a:lnTo>
                  <a:lnTo>
                    <a:pt x="36" y="50"/>
                  </a:lnTo>
                  <a:lnTo>
                    <a:pt x="37" y="35"/>
                  </a:lnTo>
                  <a:lnTo>
                    <a:pt x="36" y="22"/>
                  </a:lnTo>
                  <a:lnTo>
                    <a:pt x="34" y="13"/>
                  </a:lnTo>
                  <a:lnTo>
                    <a:pt x="30" y="10"/>
                  </a:lnTo>
                  <a:lnTo>
                    <a:pt x="27" y="8"/>
                  </a:lnTo>
                  <a:lnTo>
                    <a:pt x="24" y="7"/>
                  </a:lnTo>
                  <a:close/>
                  <a:moveTo>
                    <a:pt x="17" y="0"/>
                  </a:moveTo>
                  <a:lnTo>
                    <a:pt x="29" y="0"/>
                  </a:lnTo>
                  <a:lnTo>
                    <a:pt x="34" y="1"/>
                  </a:lnTo>
                  <a:lnTo>
                    <a:pt x="37" y="5"/>
                  </a:lnTo>
                  <a:lnTo>
                    <a:pt x="41" y="8"/>
                  </a:lnTo>
                  <a:lnTo>
                    <a:pt x="43" y="13"/>
                  </a:lnTo>
                  <a:lnTo>
                    <a:pt x="45" y="18"/>
                  </a:lnTo>
                  <a:lnTo>
                    <a:pt x="46" y="23"/>
                  </a:lnTo>
                  <a:lnTo>
                    <a:pt x="46" y="29"/>
                  </a:lnTo>
                  <a:lnTo>
                    <a:pt x="46" y="35"/>
                  </a:lnTo>
                  <a:lnTo>
                    <a:pt x="46" y="47"/>
                  </a:lnTo>
                  <a:lnTo>
                    <a:pt x="44" y="56"/>
                  </a:lnTo>
                  <a:lnTo>
                    <a:pt x="42" y="60"/>
                  </a:lnTo>
                  <a:lnTo>
                    <a:pt x="39" y="65"/>
                  </a:lnTo>
                  <a:lnTo>
                    <a:pt x="36" y="67"/>
                  </a:lnTo>
                  <a:lnTo>
                    <a:pt x="33" y="70"/>
                  </a:lnTo>
                  <a:lnTo>
                    <a:pt x="28" y="72"/>
                  </a:lnTo>
                  <a:lnTo>
                    <a:pt x="24" y="72"/>
                  </a:lnTo>
                  <a:lnTo>
                    <a:pt x="18" y="72"/>
                  </a:lnTo>
                  <a:lnTo>
                    <a:pt x="14" y="70"/>
                  </a:lnTo>
                  <a:lnTo>
                    <a:pt x="10" y="68"/>
                  </a:lnTo>
                  <a:lnTo>
                    <a:pt x="6" y="65"/>
                  </a:lnTo>
                  <a:lnTo>
                    <a:pt x="2" y="52"/>
                  </a:lnTo>
                  <a:lnTo>
                    <a:pt x="0" y="35"/>
                  </a:lnTo>
                  <a:lnTo>
                    <a:pt x="1" y="24"/>
                  </a:lnTo>
                  <a:lnTo>
                    <a:pt x="2" y="15"/>
                  </a:lnTo>
                  <a:lnTo>
                    <a:pt x="4" y="10"/>
                  </a:lnTo>
                  <a:lnTo>
                    <a:pt x="8" y="6"/>
                  </a:lnTo>
                  <a:lnTo>
                    <a:pt x="10" y="3"/>
                  </a:lnTo>
                  <a:lnTo>
                    <a:pt x="14" y="1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40" name="Freeform 1091"/>
            <p:cNvSpPr>
              <a:spLocks/>
            </p:cNvSpPr>
            <p:nvPr/>
          </p:nvSpPr>
          <p:spPr bwMode="auto">
            <a:xfrm>
              <a:off x="1059836" y="3485191"/>
              <a:ext cx="38996" cy="62105"/>
            </a:xfrm>
            <a:custGeom>
              <a:avLst/>
              <a:gdLst>
                <a:gd name="T0" fmla="*/ 0 w 27"/>
                <a:gd name="T1" fmla="*/ 0 h 43"/>
                <a:gd name="T2" fmla="*/ 2 w 27"/>
                <a:gd name="T3" fmla="*/ 0 h 43"/>
                <a:gd name="T4" fmla="*/ 27 w 27"/>
                <a:gd name="T5" fmla="*/ 40 h 43"/>
                <a:gd name="T6" fmla="*/ 27 w 27"/>
                <a:gd name="T7" fmla="*/ 43 h 43"/>
                <a:gd name="T8" fmla="*/ 26 w 27"/>
                <a:gd name="T9" fmla="*/ 43 h 43"/>
                <a:gd name="T10" fmla="*/ 0 w 27"/>
                <a:gd name="T11" fmla="*/ 2 h 43"/>
                <a:gd name="T12" fmla="*/ 0 w 27"/>
                <a:gd name="T1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43">
                  <a:moveTo>
                    <a:pt x="0" y="0"/>
                  </a:moveTo>
                  <a:lnTo>
                    <a:pt x="2" y="0"/>
                  </a:lnTo>
                  <a:lnTo>
                    <a:pt x="27" y="40"/>
                  </a:lnTo>
                  <a:lnTo>
                    <a:pt x="27" y="43"/>
                  </a:lnTo>
                  <a:lnTo>
                    <a:pt x="26" y="43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41" name="Line 1092"/>
            <p:cNvSpPr>
              <a:spLocks noChangeShapeType="1"/>
            </p:cNvSpPr>
            <p:nvPr/>
          </p:nvSpPr>
          <p:spPr bwMode="auto">
            <a:xfrm>
              <a:off x="1023729" y="3544407"/>
              <a:ext cx="7510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42" name="Freeform 1093"/>
            <p:cNvSpPr>
              <a:spLocks/>
            </p:cNvSpPr>
            <p:nvPr/>
          </p:nvSpPr>
          <p:spPr bwMode="auto">
            <a:xfrm>
              <a:off x="1208598" y="3434642"/>
              <a:ext cx="73659" cy="57771"/>
            </a:xfrm>
            <a:custGeom>
              <a:avLst/>
              <a:gdLst>
                <a:gd name="T0" fmla="*/ 26 w 51"/>
                <a:gd name="T1" fmla="*/ 0 h 40"/>
                <a:gd name="T2" fmla="*/ 51 w 51"/>
                <a:gd name="T3" fmla="*/ 40 h 40"/>
                <a:gd name="T4" fmla="*/ 0 w 51"/>
                <a:gd name="T5" fmla="*/ 40 h 40"/>
                <a:gd name="T6" fmla="*/ 26 w 51"/>
                <a:gd name="T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1" h="40">
                  <a:moveTo>
                    <a:pt x="26" y="0"/>
                  </a:moveTo>
                  <a:lnTo>
                    <a:pt x="51" y="40"/>
                  </a:lnTo>
                  <a:lnTo>
                    <a:pt x="0" y="4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43" name="Freeform 1094"/>
            <p:cNvSpPr>
              <a:spLocks/>
            </p:cNvSpPr>
            <p:nvPr/>
          </p:nvSpPr>
          <p:spPr bwMode="auto">
            <a:xfrm>
              <a:off x="1208598" y="3434642"/>
              <a:ext cx="38996" cy="59216"/>
            </a:xfrm>
            <a:custGeom>
              <a:avLst/>
              <a:gdLst>
                <a:gd name="T0" fmla="*/ 26 w 27"/>
                <a:gd name="T1" fmla="*/ 0 h 41"/>
                <a:gd name="T2" fmla="*/ 27 w 27"/>
                <a:gd name="T3" fmla="*/ 0 h 41"/>
                <a:gd name="T4" fmla="*/ 27 w 27"/>
                <a:gd name="T5" fmla="*/ 1 h 41"/>
                <a:gd name="T6" fmla="*/ 2 w 27"/>
                <a:gd name="T7" fmla="*/ 41 h 41"/>
                <a:gd name="T8" fmla="*/ 0 w 27"/>
                <a:gd name="T9" fmla="*/ 41 h 41"/>
                <a:gd name="T10" fmla="*/ 0 w 27"/>
                <a:gd name="T11" fmla="*/ 40 h 41"/>
                <a:gd name="T12" fmla="*/ 26 w 27"/>
                <a:gd name="T13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41">
                  <a:moveTo>
                    <a:pt x="26" y="0"/>
                  </a:moveTo>
                  <a:lnTo>
                    <a:pt x="27" y="0"/>
                  </a:lnTo>
                  <a:lnTo>
                    <a:pt x="27" y="1"/>
                  </a:lnTo>
                  <a:lnTo>
                    <a:pt x="2" y="41"/>
                  </a:lnTo>
                  <a:lnTo>
                    <a:pt x="0" y="41"/>
                  </a:lnTo>
                  <a:lnTo>
                    <a:pt x="0" y="4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44" name="Freeform 1095"/>
            <p:cNvSpPr>
              <a:spLocks/>
            </p:cNvSpPr>
            <p:nvPr/>
          </p:nvSpPr>
          <p:spPr bwMode="auto">
            <a:xfrm>
              <a:off x="1246149" y="3434642"/>
              <a:ext cx="38996" cy="59216"/>
            </a:xfrm>
            <a:custGeom>
              <a:avLst/>
              <a:gdLst>
                <a:gd name="T0" fmla="*/ 0 w 27"/>
                <a:gd name="T1" fmla="*/ 0 h 41"/>
                <a:gd name="T2" fmla="*/ 1 w 27"/>
                <a:gd name="T3" fmla="*/ 0 h 41"/>
                <a:gd name="T4" fmla="*/ 27 w 27"/>
                <a:gd name="T5" fmla="*/ 40 h 41"/>
                <a:gd name="T6" fmla="*/ 27 w 27"/>
                <a:gd name="T7" fmla="*/ 41 h 41"/>
                <a:gd name="T8" fmla="*/ 25 w 27"/>
                <a:gd name="T9" fmla="*/ 41 h 41"/>
                <a:gd name="T10" fmla="*/ 0 w 27"/>
                <a:gd name="T11" fmla="*/ 1 h 41"/>
                <a:gd name="T12" fmla="*/ 0 w 27"/>
                <a:gd name="T13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41">
                  <a:moveTo>
                    <a:pt x="0" y="0"/>
                  </a:moveTo>
                  <a:lnTo>
                    <a:pt x="1" y="0"/>
                  </a:lnTo>
                  <a:lnTo>
                    <a:pt x="27" y="40"/>
                  </a:lnTo>
                  <a:lnTo>
                    <a:pt x="27" y="41"/>
                  </a:lnTo>
                  <a:lnTo>
                    <a:pt x="25" y="41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45" name="Line 1096"/>
            <p:cNvSpPr>
              <a:spLocks noChangeShapeType="1"/>
            </p:cNvSpPr>
            <p:nvPr/>
          </p:nvSpPr>
          <p:spPr bwMode="auto">
            <a:xfrm>
              <a:off x="1208598" y="3493857"/>
              <a:ext cx="7654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46" name="Freeform 1097"/>
            <p:cNvSpPr>
              <a:spLocks/>
            </p:cNvSpPr>
            <p:nvPr/>
          </p:nvSpPr>
          <p:spPr bwMode="auto">
            <a:xfrm>
              <a:off x="1403576" y="3395645"/>
              <a:ext cx="73659" cy="59216"/>
            </a:xfrm>
            <a:custGeom>
              <a:avLst/>
              <a:gdLst>
                <a:gd name="T0" fmla="*/ 25 w 51"/>
                <a:gd name="T1" fmla="*/ 0 h 41"/>
                <a:gd name="T2" fmla="*/ 51 w 51"/>
                <a:gd name="T3" fmla="*/ 41 h 41"/>
                <a:gd name="T4" fmla="*/ 0 w 51"/>
                <a:gd name="T5" fmla="*/ 41 h 41"/>
                <a:gd name="T6" fmla="*/ 25 w 51"/>
                <a:gd name="T7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1" h="41">
                  <a:moveTo>
                    <a:pt x="25" y="0"/>
                  </a:moveTo>
                  <a:lnTo>
                    <a:pt x="51" y="41"/>
                  </a:lnTo>
                  <a:lnTo>
                    <a:pt x="0" y="41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47" name="Freeform 1098"/>
            <p:cNvSpPr>
              <a:spLocks/>
            </p:cNvSpPr>
            <p:nvPr/>
          </p:nvSpPr>
          <p:spPr bwMode="auto">
            <a:xfrm>
              <a:off x="1403576" y="3395645"/>
              <a:ext cx="38996" cy="60660"/>
            </a:xfrm>
            <a:custGeom>
              <a:avLst/>
              <a:gdLst>
                <a:gd name="T0" fmla="*/ 25 w 27"/>
                <a:gd name="T1" fmla="*/ 0 h 42"/>
                <a:gd name="T2" fmla="*/ 27 w 27"/>
                <a:gd name="T3" fmla="*/ 0 h 42"/>
                <a:gd name="T4" fmla="*/ 27 w 27"/>
                <a:gd name="T5" fmla="*/ 1 h 42"/>
                <a:gd name="T6" fmla="*/ 0 w 27"/>
                <a:gd name="T7" fmla="*/ 42 h 42"/>
                <a:gd name="T8" fmla="*/ 0 w 27"/>
                <a:gd name="T9" fmla="*/ 42 h 42"/>
                <a:gd name="T10" fmla="*/ 0 w 27"/>
                <a:gd name="T11" fmla="*/ 41 h 42"/>
                <a:gd name="T12" fmla="*/ 25 w 27"/>
                <a:gd name="T13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42">
                  <a:moveTo>
                    <a:pt x="25" y="0"/>
                  </a:moveTo>
                  <a:lnTo>
                    <a:pt x="27" y="0"/>
                  </a:lnTo>
                  <a:lnTo>
                    <a:pt x="27" y="1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0" y="41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48" name="Freeform 1099"/>
            <p:cNvSpPr>
              <a:spLocks/>
            </p:cNvSpPr>
            <p:nvPr/>
          </p:nvSpPr>
          <p:spPr bwMode="auto">
            <a:xfrm>
              <a:off x="1439684" y="3395645"/>
              <a:ext cx="38996" cy="60660"/>
            </a:xfrm>
            <a:custGeom>
              <a:avLst/>
              <a:gdLst>
                <a:gd name="T0" fmla="*/ 0 w 27"/>
                <a:gd name="T1" fmla="*/ 0 h 42"/>
                <a:gd name="T2" fmla="*/ 2 w 27"/>
                <a:gd name="T3" fmla="*/ 0 h 42"/>
                <a:gd name="T4" fmla="*/ 27 w 27"/>
                <a:gd name="T5" fmla="*/ 41 h 42"/>
                <a:gd name="T6" fmla="*/ 27 w 27"/>
                <a:gd name="T7" fmla="*/ 42 h 42"/>
                <a:gd name="T8" fmla="*/ 26 w 27"/>
                <a:gd name="T9" fmla="*/ 42 h 42"/>
                <a:gd name="T10" fmla="*/ 0 w 27"/>
                <a:gd name="T11" fmla="*/ 1 h 42"/>
                <a:gd name="T12" fmla="*/ 0 w 27"/>
                <a:gd name="T13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42">
                  <a:moveTo>
                    <a:pt x="0" y="0"/>
                  </a:moveTo>
                  <a:lnTo>
                    <a:pt x="2" y="0"/>
                  </a:lnTo>
                  <a:lnTo>
                    <a:pt x="27" y="41"/>
                  </a:lnTo>
                  <a:lnTo>
                    <a:pt x="27" y="42"/>
                  </a:lnTo>
                  <a:lnTo>
                    <a:pt x="26" y="42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49" name="Line 1100"/>
            <p:cNvSpPr>
              <a:spLocks noChangeShapeType="1"/>
            </p:cNvSpPr>
            <p:nvPr/>
          </p:nvSpPr>
          <p:spPr bwMode="auto">
            <a:xfrm>
              <a:off x="1403576" y="3456305"/>
              <a:ext cx="7510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50" name="Freeform 1101"/>
            <p:cNvSpPr>
              <a:spLocks/>
            </p:cNvSpPr>
            <p:nvPr/>
          </p:nvSpPr>
          <p:spPr bwMode="auto">
            <a:xfrm>
              <a:off x="1735762" y="3373982"/>
              <a:ext cx="72214" cy="57771"/>
            </a:xfrm>
            <a:custGeom>
              <a:avLst/>
              <a:gdLst>
                <a:gd name="T0" fmla="*/ 25 w 50"/>
                <a:gd name="T1" fmla="*/ 0 h 40"/>
                <a:gd name="T2" fmla="*/ 50 w 50"/>
                <a:gd name="T3" fmla="*/ 40 h 40"/>
                <a:gd name="T4" fmla="*/ 0 w 50"/>
                <a:gd name="T5" fmla="*/ 40 h 40"/>
                <a:gd name="T6" fmla="*/ 25 w 50"/>
                <a:gd name="T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0" h="40">
                  <a:moveTo>
                    <a:pt x="25" y="0"/>
                  </a:moveTo>
                  <a:lnTo>
                    <a:pt x="50" y="40"/>
                  </a:lnTo>
                  <a:lnTo>
                    <a:pt x="0" y="40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51" name="Freeform 1102"/>
            <p:cNvSpPr>
              <a:spLocks/>
            </p:cNvSpPr>
            <p:nvPr/>
          </p:nvSpPr>
          <p:spPr bwMode="auto">
            <a:xfrm>
              <a:off x="1735762" y="3373982"/>
              <a:ext cx="37551" cy="60660"/>
            </a:xfrm>
            <a:custGeom>
              <a:avLst/>
              <a:gdLst>
                <a:gd name="T0" fmla="*/ 25 w 26"/>
                <a:gd name="T1" fmla="*/ 0 h 42"/>
                <a:gd name="T2" fmla="*/ 26 w 26"/>
                <a:gd name="T3" fmla="*/ 0 h 42"/>
                <a:gd name="T4" fmla="*/ 26 w 26"/>
                <a:gd name="T5" fmla="*/ 0 h 42"/>
                <a:gd name="T6" fmla="*/ 0 w 26"/>
                <a:gd name="T7" fmla="*/ 42 h 42"/>
                <a:gd name="T8" fmla="*/ 0 w 26"/>
                <a:gd name="T9" fmla="*/ 42 h 42"/>
                <a:gd name="T10" fmla="*/ 0 w 26"/>
                <a:gd name="T11" fmla="*/ 40 h 42"/>
                <a:gd name="T12" fmla="*/ 25 w 26"/>
                <a:gd name="T13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42">
                  <a:moveTo>
                    <a:pt x="25" y="0"/>
                  </a:moveTo>
                  <a:lnTo>
                    <a:pt x="26" y="0"/>
                  </a:lnTo>
                  <a:lnTo>
                    <a:pt x="26" y="0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0" y="40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52" name="Freeform 1103"/>
            <p:cNvSpPr>
              <a:spLocks/>
            </p:cNvSpPr>
            <p:nvPr/>
          </p:nvSpPr>
          <p:spPr bwMode="auto">
            <a:xfrm>
              <a:off x="1771869" y="3373982"/>
              <a:ext cx="37551" cy="60660"/>
            </a:xfrm>
            <a:custGeom>
              <a:avLst/>
              <a:gdLst>
                <a:gd name="T0" fmla="*/ 0 w 26"/>
                <a:gd name="T1" fmla="*/ 0 h 42"/>
                <a:gd name="T2" fmla="*/ 1 w 26"/>
                <a:gd name="T3" fmla="*/ 0 h 42"/>
                <a:gd name="T4" fmla="*/ 26 w 26"/>
                <a:gd name="T5" fmla="*/ 40 h 42"/>
                <a:gd name="T6" fmla="*/ 26 w 26"/>
                <a:gd name="T7" fmla="*/ 42 h 42"/>
                <a:gd name="T8" fmla="*/ 25 w 26"/>
                <a:gd name="T9" fmla="*/ 42 h 42"/>
                <a:gd name="T10" fmla="*/ 0 w 26"/>
                <a:gd name="T11" fmla="*/ 0 h 42"/>
                <a:gd name="T12" fmla="*/ 0 w 26"/>
                <a:gd name="T13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42">
                  <a:moveTo>
                    <a:pt x="0" y="0"/>
                  </a:moveTo>
                  <a:lnTo>
                    <a:pt x="1" y="0"/>
                  </a:lnTo>
                  <a:lnTo>
                    <a:pt x="26" y="40"/>
                  </a:lnTo>
                  <a:lnTo>
                    <a:pt x="26" y="42"/>
                  </a:lnTo>
                  <a:lnTo>
                    <a:pt x="25" y="4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53" name="Line 1104"/>
            <p:cNvSpPr>
              <a:spLocks noChangeShapeType="1"/>
            </p:cNvSpPr>
            <p:nvPr/>
          </p:nvSpPr>
          <p:spPr bwMode="auto">
            <a:xfrm>
              <a:off x="1735762" y="3433197"/>
              <a:ext cx="7365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54" name="Freeform 1105"/>
            <p:cNvSpPr>
              <a:spLocks/>
            </p:cNvSpPr>
            <p:nvPr/>
          </p:nvSpPr>
          <p:spPr bwMode="auto">
            <a:xfrm>
              <a:off x="1883079" y="3389868"/>
              <a:ext cx="75103" cy="57771"/>
            </a:xfrm>
            <a:custGeom>
              <a:avLst/>
              <a:gdLst>
                <a:gd name="T0" fmla="*/ 27 w 52"/>
                <a:gd name="T1" fmla="*/ 0 h 40"/>
                <a:gd name="T2" fmla="*/ 52 w 52"/>
                <a:gd name="T3" fmla="*/ 40 h 40"/>
                <a:gd name="T4" fmla="*/ 0 w 52"/>
                <a:gd name="T5" fmla="*/ 40 h 40"/>
                <a:gd name="T6" fmla="*/ 27 w 52"/>
                <a:gd name="T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2" h="40">
                  <a:moveTo>
                    <a:pt x="27" y="0"/>
                  </a:moveTo>
                  <a:lnTo>
                    <a:pt x="52" y="40"/>
                  </a:lnTo>
                  <a:lnTo>
                    <a:pt x="0" y="40"/>
                  </a:lnTo>
                  <a:lnTo>
                    <a:pt x="27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55" name="Freeform 1106"/>
            <p:cNvSpPr>
              <a:spLocks/>
            </p:cNvSpPr>
            <p:nvPr/>
          </p:nvSpPr>
          <p:spPr bwMode="auto">
            <a:xfrm>
              <a:off x="1883079" y="3389868"/>
              <a:ext cx="40440" cy="59216"/>
            </a:xfrm>
            <a:custGeom>
              <a:avLst/>
              <a:gdLst>
                <a:gd name="T0" fmla="*/ 27 w 28"/>
                <a:gd name="T1" fmla="*/ 0 h 41"/>
                <a:gd name="T2" fmla="*/ 28 w 28"/>
                <a:gd name="T3" fmla="*/ 0 h 41"/>
                <a:gd name="T4" fmla="*/ 28 w 28"/>
                <a:gd name="T5" fmla="*/ 0 h 41"/>
                <a:gd name="T6" fmla="*/ 3 w 28"/>
                <a:gd name="T7" fmla="*/ 41 h 41"/>
                <a:gd name="T8" fmla="*/ 0 w 28"/>
                <a:gd name="T9" fmla="*/ 41 h 41"/>
                <a:gd name="T10" fmla="*/ 0 w 28"/>
                <a:gd name="T11" fmla="*/ 40 h 41"/>
                <a:gd name="T12" fmla="*/ 27 w 28"/>
                <a:gd name="T13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41">
                  <a:moveTo>
                    <a:pt x="27" y="0"/>
                  </a:moveTo>
                  <a:lnTo>
                    <a:pt x="28" y="0"/>
                  </a:lnTo>
                  <a:lnTo>
                    <a:pt x="28" y="0"/>
                  </a:lnTo>
                  <a:lnTo>
                    <a:pt x="3" y="41"/>
                  </a:lnTo>
                  <a:lnTo>
                    <a:pt x="0" y="41"/>
                  </a:lnTo>
                  <a:lnTo>
                    <a:pt x="0" y="40"/>
                  </a:lnTo>
                  <a:lnTo>
                    <a:pt x="27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56" name="Freeform 1107"/>
            <p:cNvSpPr>
              <a:spLocks/>
            </p:cNvSpPr>
            <p:nvPr/>
          </p:nvSpPr>
          <p:spPr bwMode="auto">
            <a:xfrm>
              <a:off x="1922075" y="3389868"/>
              <a:ext cx="38996" cy="59216"/>
            </a:xfrm>
            <a:custGeom>
              <a:avLst/>
              <a:gdLst>
                <a:gd name="T0" fmla="*/ 0 w 27"/>
                <a:gd name="T1" fmla="*/ 0 h 41"/>
                <a:gd name="T2" fmla="*/ 1 w 27"/>
                <a:gd name="T3" fmla="*/ 0 h 41"/>
                <a:gd name="T4" fmla="*/ 27 w 27"/>
                <a:gd name="T5" fmla="*/ 40 h 41"/>
                <a:gd name="T6" fmla="*/ 27 w 27"/>
                <a:gd name="T7" fmla="*/ 41 h 41"/>
                <a:gd name="T8" fmla="*/ 25 w 27"/>
                <a:gd name="T9" fmla="*/ 41 h 41"/>
                <a:gd name="T10" fmla="*/ 0 w 27"/>
                <a:gd name="T11" fmla="*/ 0 h 41"/>
                <a:gd name="T12" fmla="*/ 0 w 27"/>
                <a:gd name="T13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41">
                  <a:moveTo>
                    <a:pt x="0" y="0"/>
                  </a:moveTo>
                  <a:lnTo>
                    <a:pt x="1" y="0"/>
                  </a:lnTo>
                  <a:lnTo>
                    <a:pt x="27" y="40"/>
                  </a:lnTo>
                  <a:lnTo>
                    <a:pt x="27" y="41"/>
                  </a:lnTo>
                  <a:lnTo>
                    <a:pt x="25" y="4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57" name="Line 1108"/>
            <p:cNvSpPr>
              <a:spLocks noChangeShapeType="1"/>
            </p:cNvSpPr>
            <p:nvPr/>
          </p:nvSpPr>
          <p:spPr bwMode="auto">
            <a:xfrm>
              <a:off x="1883079" y="3449084"/>
              <a:ext cx="77991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58" name="Freeform 1109"/>
            <p:cNvSpPr>
              <a:spLocks/>
            </p:cNvSpPr>
            <p:nvPr/>
          </p:nvSpPr>
          <p:spPr bwMode="auto">
            <a:xfrm>
              <a:off x="2054949" y="3420199"/>
              <a:ext cx="73659" cy="57771"/>
            </a:xfrm>
            <a:custGeom>
              <a:avLst/>
              <a:gdLst>
                <a:gd name="T0" fmla="*/ 25 w 51"/>
                <a:gd name="T1" fmla="*/ 0 h 40"/>
                <a:gd name="T2" fmla="*/ 51 w 51"/>
                <a:gd name="T3" fmla="*/ 40 h 40"/>
                <a:gd name="T4" fmla="*/ 0 w 51"/>
                <a:gd name="T5" fmla="*/ 40 h 40"/>
                <a:gd name="T6" fmla="*/ 25 w 51"/>
                <a:gd name="T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1" h="40">
                  <a:moveTo>
                    <a:pt x="25" y="0"/>
                  </a:moveTo>
                  <a:lnTo>
                    <a:pt x="51" y="40"/>
                  </a:lnTo>
                  <a:lnTo>
                    <a:pt x="0" y="40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59" name="Freeform 1110"/>
            <p:cNvSpPr>
              <a:spLocks/>
            </p:cNvSpPr>
            <p:nvPr/>
          </p:nvSpPr>
          <p:spPr bwMode="auto">
            <a:xfrm>
              <a:off x="2054949" y="3420199"/>
              <a:ext cx="38996" cy="60660"/>
            </a:xfrm>
            <a:custGeom>
              <a:avLst/>
              <a:gdLst>
                <a:gd name="T0" fmla="*/ 25 w 27"/>
                <a:gd name="T1" fmla="*/ 0 h 42"/>
                <a:gd name="T2" fmla="*/ 27 w 27"/>
                <a:gd name="T3" fmla="*/ 0 h 42"/>
                <a:gd name="T4" fmla="*/ 27 w 27"/>
                <a:gd name="T5" fmla="*/ 0 h 42"/>
                <a:gd name="T6" fmla="*/ 1 w 27"/>
                <a:gd name="T7" fmla="*/ 42 h 42"/>
                <a:gd name="T8" fmla="*/ 0 w 27"/>
                <a:gd name="T9" fmla="*/ 42 h 42"/>
                <a:gd name="T10" fmla="*/ 0 w 27"/>
                <a:gd name="T11" fmla="*/ 40 h 42"/>
                <a:gd name="T12" fmla="*/ 25 w 27"/>
                <a:gd name="T13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42">
                  <a:moveTo>
                    <a:pt x="25" y="0"/>
                  </a:moveTo>
                  <a:lnTo>
                    <a:pt x="27" y="0"/>
                  </a:lnTo>
                  <a:lnTo>
                    <a:pt x="27" y="0"/>
                  </a:lnTo>
                  <a:lnTo>
                    <a:pt x="1" y="42"/>
                  </a:lnTo>
                  <a:lnTo>
                    <a:pt x="0" y="42"/>
                  </a:lnTo>
                  <a:lnTo>
                    <a:pt x="0" y="40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60" name="Freeform 1111"/>
            <p:cNvSpPr>
              <a:spLocks/>
            </p:cNvSpPr>
            <p:nvPr/>
          </p:nvSpPr>
          <p:spPr bwMode="auto">
            <a:xfrm>
              <a:off x="2091056" y="3420199"/>
              <a:ext cx="38996" cy="60660"/>
            </a:xfrm>
            <a:custGeom>
              <a:avLst/>
              <a:gdLst>
                <a:gd name="T0" fmla="*/ 0 w 27"/>
                <a:gd name="T1" fmla="*/ 0 h 42"/>
                <a:gd name="T2" fmla="*/ 2 w 27"/>
                <a:gd name="T3" fmla="*/ 0 h 42"/>
                <a:gd name="T4" fmla="*/ 27 w 27"/>
                <a:gd name="T5" fmla="*/ 40 h 42"/>
                <a:gd name="T6" fmla="*/ 27 w 27"/>
                <a:gd name="T7" fmla="*/ 42 h 42"/>
                <a:gd name="T8" fmla="*/ 26 w 27"/>
                <a:gd name="T9" fmla="*/ 42 h 42"/>
                <a:gd name="T10" fmla="*/ 0 w 27"/>
                <a:gd name="T11" fmla="*/ 0 h 42"/>
                <a:gd name="T12" fmla="*/ 0 w 27"/>
                <a:gd name="T13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42">
                  <a:moveTo>
                    <a:pt x="0" y="0"/>
                  </a:moveTo>
                  <a:lnTo>
                    <a:pt x="2" y="0"/>
                  </a:lnTo>
                  <a:lnTo>
                    <a:pt x="27" y="40"/>
                  </a:lnTo>
                  <a:lnTo>
                    <a:pt x="27" y="42"/>
                  </a:lnTo>
                  <a:lnTo>
                    <a:pt x="26" y="4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61" name="Line 1112"/>
            <p:cNvSpPr>
              <a:spLocks noChangeShapeType="1"/>
            </p:cNvSpPr>
            <p:nvPr/>
          </p:nvSpPr>
          <p:spPr bwMode="auto">
            <a:xfrm>
              <a:off x="2054949" y="3479414"/>
              <a:ext cx="7510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62" name="Freeform 1113"/>
            <p:cNvSpPr>
              <a:spLocks/>
            </p:cNvSpPr>
            <p:nvPr/>
          </p:nvSpPr>
          <p:spPr bwMode="auto">
            <a:xfrm>
              <a:off x="2273036" y="3365316"/>
              <a:ext cx="72214" cy="59216"/>
            </a:xfrm>
            <a:custGeom>
              <a:avLst/>
              <a:gdLst>
                <a:gd name="T0" fmla="*/ 25 w 50"/>
                <a:gd name="T1" fmla="*/ 0 h 41"/>
                <a:gd name="T2" fmla="*/ 50 w 50"/>
                <a:gd name="T3" fmla="*/ 41 h 41"/>
                <a:gd name="T4" fmla="*/ 0 w 50"/>
                <a:gd name="T5" fmla="*/ 41 h 41"/>
                <a:gd name="T6" fmla="*/ 25 w 50"/>
                <a:gd name="T7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0" h="41">
                  <a:moveTo>
                    <a:pt x="25" y="0"/>
                  </a:moveTo>
                  <a:lnTo>
                    <a:pt x="50" y="41"/>
                  </a:lnTo>
                  <a:lnTo>
                    <a:pt x="0" y="41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63" name="Freeform 1114"/>
            <p:cNvSpPr>
              <a:spLocks/>
            </p:cNvSpPr>
            <p:nvPr/>
          </p:nvSpPr>
          <p:spPr bwMode="auto">
            <a:xfrm>
              <a:off x="2273036" y="3365316"/>
              <a:ext cx="37551" cy="60660"/>
            </a:xfrm>
            <a:custGeom>
              <a:avLst/>
              <a:gdLst>
                <a:gd name="T0" fmla="*/ 25 w 26"/>
                <a:gd name="T1" fmla="*/ 0 h 42"/>
                <a:gd name="T2" fmla="*/ 26 w 26"/>
                <a:gd name="T3" fmla="*/ 0 h 42"/>
                <a:gd name="T4" fmla="*/ 26 w 26"/>
                <a:gd name="T5" fmla="*/ 1 h 42"/>
                <a:gd name="T6" fmla="*/ 0 w 26"/>
                <a:gd name="T7" fmla="*/ 42 h 42"/>
                <a:gd name="T8" fmla="*/ 0 w 26"/>
                <a:gd name="T9" fmla="*/ 42 h 42"/>
                <a:gd name="T10" fmla="*/ 0 w 26"/>
                <a:gd name="T11" fmla="*/ 41 h 42"/>
                <a:gd name="T12" fmla="*/ 25 w 26"/>
                <a:gd name="T13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42">
                  <a:moveTo>
                    <a:pt x="25" y="0"/>
                  </a:moveTo>
                  <a:lnTo>
                    <a:pt x="26" y="0"/>
                  </a:lnTo>
                  <a:lnTo>
                    <a:pt x="26" y="1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0" y="41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64" name="Freeform 1115"/>
            <p:cNvSpPr>
              <a:spLocks/>
            </p:cNvSpPr>
            <p:nvPr/>
          </p:nvSpPr>
          <p:spPr bwMode="auto">
            <a:xfrm>
              <a:off x="2309144" y="3365316"/>
              <a:ext cx="37551" cy="60660"/>
            </a:xfrm>
            <a:custGeom>
              <a:avLst/>
              <a:gdLst>
                <a:gd name="T0" fmla="*/ 0 w 26"/>
                <a:gd name="T1" fmla="*/ 0 h 42"/>
                <a:gd name="T2" fmla="*/ 1 w 26"/>
                <a:gd name="T3" fmla="*/ 0 h 42"/>
                <a:gd name="T4" fmla="*/ 26 w 26"/>
                <a:gd name="T5" fmla="*/ 41 h 42"/>
                <a:gd name="T6" fmla="*/ 26 w 26"/>
                <a:gd name="T7" fmla="*/ 42 h 42"/>
                <a:gd name="T8" fmla="*/ 25 w 26"/>
                <a:gd name="T9" fmla="*/ 42 h 42"/>
                <a:gd name="T10" fmla="*/ 0 w 26"/>
                <a:gd name="T11" fmla="*/ 1 h 42"/>
                <a:gd name="T12" fmla="*/ 0 w 26"/>
                <a:gd name="T13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42">
                  <a:moveTo>
                    <a:pt x="0" y="0"/>
                  </a:moveTo>
                  <a:lnTo>
                    <a:pt x="1" y="0"/>
                  </a:lnTo>
                  <a:lnTo>
                    <a:pt x="26" y="41"/>
                  </a:lnTo>
                  <a:lnTo>
                    <a:pt x="26" y="42"/>
                  </a:lnTo>
                  <a:lnTo>
                    <a:pt x="25" y="42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65" name="Line 1116"/>
            <p:cNvSpPr>
              <a:spLocks noChangeShapeType="1"/>
            </p:cNvSpPr>
            <p:nvPr/>
          </p:nvSpPr>
          <p:spPr bwMode="auto">
            <a:xfrm>
              <a:off x="2273036" y="3425976"/>
              <a:ext cx="7365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66" name="Freeform 1117"/>
            <p:cNvSpPr>
              <a:spLocks/>
            </p:cNvSpPr>
            <p:nvPr/>
          </p:nvSpPr>
          <p:spPr bwMode="auto">
            <a:xfrm>
              <a:off x="2693324" y="3215110"/>
              <a:ext cx="73659" cy="59216"/>
            </a:xfrm>
            <a:custGeom>
              <a:avLst/>
              <a:gdLst>
                <a:gd name="T0" fmla="*/ 26 w 51"/>
                <a:gd name="T1" fmla="*/ 0 h 41"/>
                <a:gd name="T2" fmla="*/ 51 w 51"/>
                <a:gd name="T3" fmla="*/ 41 h 41"/>
                <a:gd name="T4" fmla="*/ 0 w 51"/>
                <a:gd name="T5" fmla="*/ 41 h 41"/>
                <a:gd name="T6" fmla="*/ 26 w 51"/>
                <a:gd name="T7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1" h="41">
                  <a:moveTo>
                    <a:pt x="26" y="0"/>
                  </a:moveTo>
                  <a:lnTo>
                    <a:pt x="51" y="41"/>
                  </a:lnTo>
                  <a:lnTo>
                    <a:pt x="0" y="41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67" name="Freeform 1118"/>
            <p:cNvSpPr>
              <a:spLocks/>
            </p:cNvSpPr>
            <p:nvPr/>
          </p:nvSpPr>
          <p:spPr bwMode="auto">
            <a:xfrm>
              <a:off x="2693324" y="3215110"/>
              <a:ext cx="38996" cy="60660"/>
            </a:xfrm>
            <a:custGeom>
              <a:avLst/>
              <a:gdLst>
                <a:gd name="T0" fmla="*/ 26 w 27"/>
                <a:gd name="T1" fmla="*/ 0 h 42"/>
                <a:gd name="T2" fmla="*/ 27 w 27"/>
                <a:gd name="T3" fmla="*/ 0 h 42"/>
                <a:gd name="T4" fmla="*/ 27 w 27"/>
                <a:gd name="T5" fmla="*/ 1 h 42"/>
                <a:gd name="T6" fmla="*/ 1 w 27"/>
                <a:gd name="T7" fmla="*/ 42 h 42"/>
                <a:gd name="T8" fmla="*/ 0 w 27"/>
                <a:gd name="T9" fmla="*/ 42 h 42"/>
                <a:gd name="T10" fmla="*/ 0 w 27"/>
                <a:gd name="T11" fmla="*/ 41 h 42"/>
                <a:gd name="T12" fmla="*/ 26 w 27"/>
                <a:gd name="T13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42">
                  <a:moveTo>
                    <a:pt x="26" y="0"/>
                  </a:moveTo>
                  <a:lnTo>
                    <a:pt x="27" y="0"/>
                  </a:lnTo>
                  <a:lnTo>
                    <a:pt x="27" y="1"/>
                  </a:lnTo>
                  <a:lnTo>
                    <a:pt x="1" y="42"/>
                  </a:lnTo>
                  <a:lnTo>
                    <a:pt x="0" y="42"/>
                  </a:lnTo>
                  <a:lnTo>
                    <a:pt x="0" y="41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68" name="Freeform 1119"/>
            <p:cNvSpPr>
              <a:spLocks/>
            </p:cNvSpPr>
            <p:nvPr/>
          </p:nvSpPr>
          <p:spPr bwMode="auto">
            <a:xfrm>
              <a:off x="2538785" y="2079901"/>
              <a:ext cx="75103" cy="98211"/>
            </a:xfrm>
            <a:custGeom>
              <a:avLst/>
              <a:gdLst>
                <a:gd name="T0" fmla="*/ 0 w 52"/>
                <a:gd name="T1" fmla="*/ 0 h 68"/>
                <a:gd name="T2" fmla="*/ 27 w 52"/>
                <a:gd name="T3" fmla="*/ 25 h 68"/>
                <a:gd name="T4" fmla="*/ 52 w 52"/>
                <a:gd name="T5" fmla="*/ 0 h 68"/>
                <a:gd name="T6" fmla="*/ 27 w 52"/>
                <a:gd name="T7" fmla="*/ 68 h 68"/>
                <a:gd name="T8" fmla="*/ 0 w 52"/>
                <a:gd name="T9" fmla="*/ 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" h="68">
                  <a:moveTo>
                    <a:pt x="0" y="0"/>
                  </a:moveTo>
                  <a:lnTo>
                    <a:pt x="27" y="25"/>
                  </a:lnTo>
                  <a:lnTo>
                    <a:pt x="52" y="0"/>
                  </a:lnTo>
                  <a:lnTo>
                    <a:pt x="27" y="6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69" name="Line 1120"/>
            <p:cNvSpPr>
              <a:spLocks noChangeShapeType="1"/>
            </p:cNvSpPr>
            <p:nvPr/>
          </p:nvSpPr>
          <p:spPr bwMode="auto">
            <a:xfrm>
              <a:off x="2577781" y="2036573"/>
              <a:ext cx="0" cy="82325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70" name="Freeform 1121"/>
            <p:cNvSpPr>
              <a:spLocks/>
            </p:cNvSpPr>
            <p:nvPr/>
          </p:nvSpPr>
          <p:spPr bwMode="auto">
            <a:xfrm>
              <a:off x="3034175" y="1879145"/>
              <a:ext cx="73659" cy="98211"/>
            </a:xfrm>
            <a:custGeom>
              <a:avLst/>
              <a:gdLst>
                <a:gd name="T0" fmla="*/ 0 w 51"/>
                <a:gd name="T1" fmla="*/ 0 h 68"/>
                <a:gd name="T2" fmla="*/ 26 w 51"/>
                <a:gd name="T3" fmla="*/ 26 h 68"/>
                <a:gd name="T4" fmla="*/ 51 w 51"/>
                <a:gd name="T5" fmla="*/ 0 h 68"/>
                <a:gd name="T6" fmla="*/ 26 w 51"/>
                <a:gd name="T7" fmla="*/ 68 h 68"/>
                <a:gd name="T8" fmla="*/ 0 w 51"/>
                <a:gd name="T9" fmla="*/ 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" h="68">
                  <a:moveTo>
                    <a:pt x="0" y="0"/>
                  </a:moveTo>
                  <a:lnTo>
                    <a:pt x="26" y="26"/>
                  </a:lnTo>
                  <a:lnTo>
                    <a:pt x="51" y="0"/>
                  </a:lnTo>
                  <a:lnTo>
                    <a:pt x="26" y="6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71" name="Line 1122"/>
            <p:cNvSpPr>
              <a:spLocks noChangeShapeType="1"/>
            </p:cNvSpPr>
            <p:nvPr/>
          </p:nvSpPr>
          <p:spPr bwMode="auto">
            <a:xfrm>
              <a:off x="3071726" y="1837261"/>
              <a:ext cx="0" cy="82325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72" name="Freeform 1123"/>
            <p:cNvSpPr>
              <a:spLocks/>
            </p:cNvSpPr>
            <p:nvPr/>
          </p:nvSpPr>
          <p:spPr bwMode="auto">
            <a:xfrm>
              <a:off x="1946627" y="2904588"/>
              <a:ext cx="73659" cy="99656"/>
            </a:xfrm>
            <a:custGeom>
              <a:avLst/>
              <a:gdLst>
                <a:gd name="T0" fmla="*/ 0 w 51"/>
                <a:gd name="T1" fmla="*/ 0 h 69"/>
                <a:gd name="T2" fmla="*/ 25 w 51"/>
                <a:gd name="T3" fmla="*/ 26 h 69"/>
                <a:gd name="T4" fmla="*/ 51 w 51"/>
                <a:gd name="T5" fmla="*/ 0 h 69"/>
                <a:gd name="T6" fmla="*/ 25 w 51"/>
                <a:gd name="T7" fmla="*/ 69 h 69"/>
                <a:gd name="T8" fmla="*/ 0 w 51"/>
                <a:gd name="T9" fmla="*/ 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" h="69">
                  <a:moveTo>
                    <a:pt x="0" y="0"/>
                  </a:moveTo>
                  <a:lnTo>
                    <a:pt x="25" y="26"/>
                  </a:lnTo>
                  <a:lnTo>
                    <a:pt x="51" y="0"/>
                  </a:lnTo>
                  <a:lnTo>
                    <a:pt x="25" y="6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73" name="Line 1124"/>
            <p:cNvSpPr>
              <a:spLocks noChangeShapeType="1"/>
            </p:cNvSpPr>
            <p:nvPr/>
          </p:nvSpPr>
          <p:spPr bwMode="auto">
            <a:xfrm>
              <a:off x="1982735" y="2861260"/>
              <a:ext cx="0" cy="83769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74" name="Freeform 1125"/>
            <p:cNvSpPr>
              <a:spLocks/>
            </p:cNvSpPr>
            <p:nvPr/>
          </p:nvSpPr>
          <p:spPr bwMode="auto">
            <a:xfrm>
              <a:off x="2730875" y="3215110"/>
              <a:ext cx="37551" cy="60660"/>
            </a:xfrm>
            <a:custGeom>
              <a:avLst/>
              <a:gdLst>
                <a:gd name="T0" fmla="*/ 0 w 26"/>
                <a:gd name="T1" fmla="*/ 0 h 42"/>
                <a:gd name="T2" fmla="*/ 1 w 26"/>
                <a:gd name="T3" fmla="*/ 0 h 42"/>
                <a:gd name="T4" fmla="*/ 26 w 26"/>
                <a:gd name="T5" fmla="*/ 41 h 42"/>
                <a:gd name="T6" fmla="*/ 26 w 26"/>
                <a:gd name="T7" fmla="*/ 42 h 42"/>
                <a:gd name="T8" fmla="*/ 25 w 26"/>
                <a:gd name="T9" fmla="*/ 42 h 42"/>
                <a:gd name="T10" fmla="*/ 0 w 26"/>
                <a:gd name="T11" fmla="*/ 1 h 42"/>
                <a:gd name="T12" fmla="*/ 0 w 26"/>
                <a:gd name="T13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42">
                  <a:moveTo>
                    <a:pt x="0" y="0"/>
                  </a:moveTo>
                  <a:lnTo>
                    <a:pt x="1" y="0"/>
                  </a:lnTo>
                  <a:lnTo>
                    <a:pt x="26" y="41"/>
                  </a:lnTo>
                  <a:lnTo>
                    <a:pt x="26" y="42"/>
                  </a:lnTo>
                  <a:lnTo>
                    <a:pt x="25" y="42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75" name="Line 1126"/>
            <p:cNvSpPr>
              <a:spLocks noChangeShapeType="1"/>
            </p:cNvSpPr>
            <p:nvPr/>
          </p:nvSpPr>
          <p:spPr bwMode="auto">
            <a:xfrm>
              <a:off x="2693324" y="3274325"/>
              <a:ext cx="7510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76" name="Freeform 1127"/>
            <p:cNvSpPr>
              <a:spLocks/>
            </p:cNvSpPr>
            <p:nvPr/>
          </p:nvSpPr>
          <p:spPr bwMode="auto">
            <a:xfrm>
              <a:off x="3009622" y="3069237"/>
              <a:ext cx="73659" cy="59216"/>
            </a:xfrm>
            <a:custGeom>
              <a:avLst/>
              <a:gdLst>
                <a:gd name="T0" fmla="*/ 26 w 51"/>
                <a:gd name="T1" fmla="*/ 0 h 41"/>
                <a:gd name="T2" fmla="*/ 51 w 51"/>
                <a:gd name="T3" fmla="*/ 41 h 41"/>
                <a:gd name="T4" fmla="*/ 0 w 51"/>
                <a:gd name="T5" fmla="*/ 41 h 41"/>
                <a:gd name="T6" fmla="*/ 26 w 51"/>
                <a:gd name="T7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1" h="41">
                  <a:moveTo>
                    <a:pt x="26" y="0"/>
                  </a:moveTo>
                  <a:lnTo>
                    <a:pt x="51" y="41"/>
                  </a:lnTo>
                  <a:lnTo>
                    <a:pt x="0" y="41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77" name="Freeform 1128"/>
            <p:cNvSpPr>
              <a:spLocks/>
            </p:cNvSpPr>
            <p:nvPr/>
          </p:nvSpPr>
          <p:spPr bwMode="auto">
            <a:xfrm>
              <a:off x="3009622" y="3069237"/>
              <a:ext cx="38996" cy="62105"/>
            </a:xfrm>
            <a:custGeom>
              <a:avLst/>
              <a:gdLst>
                <a:gd name="T0" fmla="*/ 26 w 27"/>
                <a:gd name="T1" fmla="*/ 0 h 43"/>
                <a:gd name="T2" fmla="*/ 27 w 27"/>
                <a:gd name="T3" fmla="*/ 0 h 43"/>
                <a:gd name="T4" fmla="*/ 27 w 27"/>
                <a:gd name="T5" fmla="*/ 2 h 43"/>
                <a:gd name="T6" fmla="*/ 2 w 27"/>
                <a:gd name="T7" fmla="*/ 43 h 43"/>
                <a:gd name="T8" fmla="*/ 0 w 27"/>
                <a:gd name="T9" fmla="*/ 43 h 43"/>
                <a:gd name="T10" fmla="*/ 0 w 27"/>
                <a:gd name="T11" fmla="*/ 41 h 43"/>
                <a:gd name="T12" fmla="*/ 26 w 27"/>
                <a:gd name="T1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43">
                  <a:moveTo>
                    <a:pt x="26" y="0"/>
                  </a:moveTo>
                  <a:lnTo>
                    <a:pt x="27" y="0"/>
                  </a:lnTo>
                  <a:lnTo>
                    <a:pt x="27" y="2"/>
                  </a:lnTo>
                  <a:lnTo>
                    <a:pt x="2" y="43"/>
                  </a:lnTo>
                  <a:lnTo>
                    <a:pt x="0" y="43"/>
                  </a:lnTo>
                  <a:lnTo>
                    <a:pt x="0" y="41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78" name="Freeform 1129"/>
            <p:cNvSpPr>
              <a:spLocks/>
            </p:cNvSpPr>
            <p:nvPr/>
          </p:nvSpPr>
          <p:spPr bwMode="auto">
            <a:xfrm>
              <a:off x="3047173" y="3069237"/>
              <a:ext cx="38996" cy="62105"/>
            </a:xfrm>
            <a:custGeom>
              <a:avLst/>
              <a:gdLst>
                <a:gd name="T0" fmla="*/ 0 w 27"/>
                <a:gd name="T1" fmla="*/ 0 h 43"/>
                <a:gd name="T2" fmla="*/ 1 w 27"/>
                <a:gd name="T3" fmla="*/ 0 h 43"/>
                <a:gd name="T4" fmla="*/ 27 w 27"/>
                <a:gd name="T5" fmla="*/ 41 h 43"/>
                <a:gd name="T6" fmla="*/ 27 w 27"/>
                <a:gd name="T7" fmla="*/ 43 h 43"/>
                <a:gd name="T8" fmla="*/ 25 w 27"/>
                <a:gd name="T9" fmla="*/ 43 h 43"/>
                <a:gd name="T10" fmla="*/ 0 w 27"/>
                <a:gd name="T11" fmla="*/ 2 h 43"/>
                <a:gd name="T12" fmla="*/ 0 w 27"/>
                <a:gd name="T1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43">
                  <a:moveTo>
                    <a:pt x="0" y="0"/>
                  </a:moveTo>
                  <a:lnTo>
                    <a:pt x="1" y="0"/>
                  </a:lnTo>
                  <a:lnTo>
                    <a:pt x="27" y="41"/>
                  </a:lnTo>
                  <a:lnTo>
                    <a:pt x="27" y="43"/>
                  </a:lnTo>
                  <a:lnTo>
                    <a:pt x="25" y="43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79" name="Line 1130"/>
            <p:cNvSpPr>
              <a:spLocks noChangeShapeType="1"/>
            </p:cNvSpPr>
            <p:nvPr/>
          </p:nvSpPr>
          <p:spPr bwMode="auto">
            <a:xfrm>
              <a:off x="3009622" y="3129897"/>
              <a:ext cx="7654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80" name="Freeform 1131"/>
            <p:cNvSpPr>
              <a:spLocks/>
            </p:cNvSpPr>
            <p:nvPr/>
          </p:nvSpPr>
          <p:spPr bwMode="auto">
            <a:xfrm>
              <a:off x="3727432" y="3063460"/>
              <a:ext cx="73659" cy="59216"/>
            </a:xfrm>
            <a:custGeom>
              <a:avLst/>
              <a:gdLst>
                <a:gd name="T0" fmla="*/ 25 w 51"/>
                <a:gd name="T1" fmla="*/ 0 h 41"/>
                <a:gd name="T2" fmla="*/ 51 w 51"/>
                <a:gd name="T3" fmla="*/ 41 h 41"/>
                <a:gd name="T4" fmla="*/ 0 w 51"/>
                <a:gd name="T5" fmla="*/ 41 h 41"/>
                <a:gd name="T6" fmla="*/ 25 w 51"/>
                <a:gd name="T7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1" h="41">
                  <a:moveTo>
                    <a:pt x="25" y="0"/>
                  </a:moveTo>
                  <a:lnTo>
                    <a:pt x="51" y="41"/>
                  </a:lnTo>
                  <a:lnTo>
                    <a:pt x="0" y="41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81" name="Freeform 1132"/>
            <p:cNvSpPr>
              <a:spLocks/>
            </p:cNvSpPr>
            <p:nvPr/>
          </p:nvSpPr>
          <p:spPr bwMode="auto">
            <a:xfrm>
              <a:off x="3727432" y="3063460"/>
              <a:ext cx="38996" cy="60660"/>
            </a:xfrm>
            <a:custGeom>
              <a:avLst/>
              <a:gdLst>
                <a:gd name="T0" fmla="*/ 25 w 27"/>
                <a:gd name="T1" fmla="*/ 0 h 42"/>
                <a:gd name="T2" fmla="*/ 27 w 27"/>
                <a:gd name="T3" fmla="*/ 0 h 42"/>
                <a:gd name="T4" fmla="*/ 27 w 27"/>
                <a:gd name="T5" fmla="*/ 1 h 42"/>
                <a:gd name="T6" fmla="*/ 1 w 27"/>
                <a:gd name="T7" fmla="*/ 42 h 42"/>
                <a:gd name="T8" fmla="*/ 0 w 27"/>
                <a:gd name="T9" fmla="*/ 42 h 42"/>
                <a:gd name="T10" fmla="*/ 0 w 27"/>
                <a:gd name="T11" fmla="*/ 41 h 42"/>
                <a:gd name="T12" fmla="*/ 25 w 27"/>
                <a:gd name="T13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42">
                  <a:moveTo>
                    <a:pt x="25" y="0"/>
                  </a:moveTo>
                  <a:lnTo>
                    <a:pt x="27" y="0"/>
                  </a:lnTo>
                  <a:lnTo>
                    <a:pt x="27" y="1"/>
                  </a:lnTo>
                  <a:lnTo>
                    <a:pt x="1" y="42"/>
                  </a:lnTo>
                  <a:lnTo>
                    <a:pt x="0" y="42"/>
                  </a:lnTo>
                  <a:lnTo>
                    <a:pt x="0" y="41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82" name="Freeform 1133"/>
            <p:cNvSpPr>
              <a:spLocks/>
            </p:cNvSpPr>
            <p:nvPr/>
          </p:nvSpPr>
          <p:spPr bwMode="auto">
            <a:xfrm>
              <a:off x="3763539" y="3063460"/>
              <a:ext cx="40440" cy="60660"/>
            </a:xfrm>
            <a:custGeom>
              <a:avLst/>
              <a:gdLst>
                <a:gd name="T0" fmla="*/ 0 w 28"/>
                <a:gd name="T1" fmla="*/ 0 h 42"/>
                <a:gd name="T2" fmla="*/ 2 w 28"/>
                <a:gd name="T3" fmla="*/ 0 h 42"/>
                <a:gd name="T4" fmla="*/ 28 w 28"/>
                <a:gd name="T5" fmla="*/ 41 h 42"/>
                <a:gd name="T6" fmla="*/ 28 w 28"/>
                <a:gd name="T7" fmla="*/ 42 h 42"/>
                <a:gd name="T8" fmla="*/ 26 w 28"/>
                <a:gd name="T9" fmla="*/ 42 h 42"/>
                <a:gd name="T10" fmla="*/ 0 w 28"/>
                <a:gd name="T11" fmla="*/ 1 h 42"/>
                <a:gd name="T12" fmla="*/ 0 w 28"/>
                <a:gd name="T13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42">
                  <a:moveTo>
                    <a:pt x="0" y="0"/>
                  </a:moveTo>
                  <a:lnTo>
                    <a:pt x="2" y="0"/>
                  </a:lnTo>
                  <a:lnTo>
                    <a:pt x="28" y="41"/>
                  </a:lnTo>
                  <a:lnTo>
                    <a:pt x="28" y="42"/>
                  </a:lnTo>
                  <a:lnTo>
                    <a:pt x="26" y="42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83" name="Line 1134"/>
            <p:cNvSpPr>
              <a:spLocks noChangeShapeType="1"/>
            </p:cNvSpPr>
            <p:nvPr/>
          </p:nvSpPr>
          <p:spPr bwMode="auto">
            <a:xfrm>
              <a:off x="3727432" y="3124120"/>
              <a:ext cx="7654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84" name="Freeform 1135"/>
            <p:cNvSpPr>
              <a:spLocks/>
            </p:cNvSpPr>
            <p:nvPr/>
          </p:nvSpPr>
          <p:spPr bwMode="auto">
            <a:xfrm>
              <a:off x="3897858" y="3017242"/>
              <a:ext cx="73659" cy="59216"/>
            </a:xfrm>
            <a:custGeom>
              <a:avLst/>
              <a:gdLst>
                <a:gd name="T0" fmla="*/ 26 w 51"/>
                <a:gd name="T1" fmla="*/ 0 h 41"/>
                <a:gd name="T2" fmla="*/ 51 w 51"/>
                <a:gd name="T3" fmla="*/ 41 h 41"/>
                <a:gd name="T4" fmla="*/ 0 w 51"/>
                <a:gd name="T5" fmla="*/ 41 h 41"/>
                <a:gd name="T6" fmla="*/ 26 w 51"/>
                <a:gd name="T7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1" h="41">
                  <a:moveTo>
                    <a:pt x="26" y="0"/>
                  </a:moveTo>
                  <a:lnTo>
                    <a:pt x="51" y="41"/>
                  </a:lnTo>
                  <a:lnTo>
                    <a:pt x="0" y="41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85" name="Freeform 1136"/>
            <p:cNvSpPr>
              <a:spLocks/>
            </p:cNvSpPr>
            <p:nvPr/>
          </p:nvSpPr>
          <p:spPr bwMode="auto">
            <a:xfrm>
              <a:off x="3897858" y="3017242"/>
              <a:ext cx="40440" cy="62105"/>
            </a:xfrm>
            <a:custGeom>
              <a:avLst/>
              <a:gdLst>
                <a:gd name="T0" fmla="*/ 26 w 28"/>
                <a:gd name="T1" fmla="*/ 0 h 43"/>
                <a:gd name="T2" fmla="*/ 28 w 28"/>
                <a:gd name="T3" fmla="*/ 0 h 43"/>
                <a:gd name="T4" fmla="*/ 28 w 28"/>
                <a:gd name="T5" fmla="*/ 1 h 43"/>
                <a:gd name="T6" fmla="*/ 2 w 28"/>
                <a:gd name="T7" fmla="*/ 43 h 43"/>
                <a:gd name="T8" fmla="*/ 0 w 28"/>
                <a:gd name="T9" fmla="*/ 43 h 43"/>
                <a:gd name="T10" fmla="*/ 0 w 28"/>
                <a:gd name="T11" fmla="*/ 41 h 43"/>
                <a:gd name="T12" fmla="*/ 26 w 28"/>
                <a:gd name="T1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43">
                  <a:moveTo>
                    <a:pt x="26" y="0"/>
                  </a:moveTo>
                  <a:lnTo>
                    <a:pt x="28" y="0"/>
                  </a:lnTo>
                  <a:lnTo>
                    <a:pt x="28" y="1"/>
                  </a:lnTo>
                  <a:lnTo>
                    <a:pt x="2" y="43"/>
                  </a:lnTo>
                  <a:lnTo>
                    <a:pt x="0" y="43"/>
                  </a:lnTo>
                  <a:lnTo>
                    <a:pt x="0" y="41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86" name="Freeform 1137"/>
            <p:cNvSpPr>
              <a:spLocks/>
            </p:cNvSpPr>
            <p:nvPr/>
          </p:nvSpPr>
          <p:spPr bwMode="auto">
            <a:xfrm>
              <a:off x="3935409" y="3017242"/>
              <a:ext cx="38996" cy="62105"/>
            </a:xfrm>
            <a:custGeom>
              <a:avLst/>
              <a:gdLst>
                <a:gd name="T0" fmla="*/ 0 w 27"/>
                <a:gd name="T1" fmla="*/ 0 h 43"/>
                <a:gd name="T2" fmla="*/ 2 w 27"/>
                <a:gd name="T3" fmla="*/ 0 h 43"/>
                <a:gd name="T4" fmla="*/ 27 w 27"/>
                <a:gd name="T5" fmla="*/ 41 h 43"/>
                <a:gd name="T6" fmla="*/ 27 w 27"/>
                <a:gd name="T7" fmla="*/ 43 h 43"/>
                <a:gd name="T8" fmla="*/ 25 w 27"/>
                <a:gd name="T9" fmla="*/ 43 h 43"/>
                <a:gd name="T10" fmla="*/ 0 w 27"/>
                <a:gd name="T11" fmla="*/ 1 h 43"/>
                <a:gd name="T12" fmla="*/ 0 w 27"/>
                <a:gd name="T1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43">
                  <a:moveTo>
                    <a:pt x="0" y="0"/>
                  </a:moveTo>
                  <a:lnTo>
                    <a:pt x="2" y="0"/>
                  </a:lnTo>
                  <a:lnTo>
                    <a:pt x="27" y="41"/>
                  </a:lnTo>
                  <a:lnTo>
                    <a:pt x="27" y="43"/>
                  </a:lnTo>
                  <a:lnTo>
                    <a:pt x="25" y="43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87" name="Line 1138"/>
            <p:cNvSpPr>
              <a:spLocks noChangeShapeType="1"/>
            </p:cNvSpPr>
            <p:nvPr/>
          </p:nvSpPr>
          <p:spPr bwMode="auto">
            <a:xfrm>
              <a:off x="3897858" y="3076459"/>
              <a:ext cx="7654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88" name="Freeform 1139"/>
            <p:cNvSpPr>
              <a:spLocks/>
            </p:cNvSpPr>
            <p:nvPr/>
          </p:nvSpPr>
          <p:spPr bwMode="auto">
            <a:xfrm>
              <a:off x="4286370" y="2747161"/>
              <a:ext cx="73659" cy="59216"/>
            </a:xfrm>
            <a:custGeom>
              <a:avLst/>
              <a:gdLst>
                <a:gd name="T0" fmla="*/ 25 w 51"/>
                <a:gd name="T1" fmla="*/ 0 h 41"/>
                <a:gd name="T2" fmla="*/ 51 w 51"/>
                <a:gd name="T3" fmla="*/ 41 h 41"/>
                <a:gd name="T4" fmla="*/ 0 w 51"/>
                <a:gd name="T5" fmla="*/ 41 h 41"/>
                <a:gd name="T6" fmla="*/ 25 w 51"/>
                <a:gd name="T7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1" h="41">
                  <a:moveTo>
                    <a:pt x="25" y="0"/>
                  </a:moveTo>
                  <a:lnTo>
                    <a:pt x="51" y="41"/>
                  </a:lnTo>
                  <a:lnTo>
                    <a:pt x="0" y="41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89" name="Freeform 1140"/>
            <p:cNvSpPr>
              <a:spLocks/>
            </p:cNvSpPr>
            <p:nvPr/>
          </p:nvSpPr>
          <p:spPr bwMode="auto">
            <a:xfrm>
              <a:off x="4286370" y="2747161"/>
              <a:ext cx="37551" cy="60660"/>
            </a:xfrm>
            <a:custGeom>
              <a:avLst/>
              <a:gdLst>
                <a:gd name="T0" fmla="*/ 25 w 26"/>
                <a:gd name="T1" fmla="*/ 0 h 42"/>
                <a:gd name="T2" fmla="*/ 26 w 26"/>
                <a:gd name="T3" fmla="*/ 0 h 42"/>
                <a:gd name="T4" fmla="*/ 26 w 26"/>
                <a:gd name="T5" fmla="*/ 1 h 42"/>
                <a:gd name="T6" fmla="*/ 0 w 26"/>
                <a:gd name="T7" fmla="*/ 42 h 42"/>
                <a:gd name="T8" fmla="*/ 0 w 26"/>
                <a:gd name="T9" fmla="*/ 42 h 42"/>
                <a:gd name="T10" fmla="*/ 0 w 26"/>
                <a:gd name="T11" fmla="*/ 41 h 42"/>
                <a:gd name="T12" fmla="*/ 25 w 26"/>
                <a:gd name="T13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42">
                  <a:moveTo>
                    <a:pt x="25" y="0"/>
                  </a:moveTo>
                  <a:lnTo>
                    <a:pt x="26" y="0"/>
                  </a:lnTo>
                  <a:lnTo>
                    <a:pt x="26" y="1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0" y="41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90" name="Freeform 1141"/>
            <p:cNvSpPr>
              <a:spLocks/>
            </p:cNvSpPr>
            <p:nvPr/>
          </p:nvSpPr>
          <p:spPr bwMode="auto">
            <a:xfrm>
              <a:off x="4322478" y="2747161"/>
              <a:ext cx="37551" cy="60660"/>
            </a:xfrm>
            <a:custGeom>
              <a:avLst/>
              <a:gdLst>
                <a:gd name="T0" fmla="*/ 0 w 26"/>
                <a:gd name="T1" fmla="*/ 0 h 42"/>
                <a:gd name="T2" fmla="*/ 1 w 26"/>
                <a:gd name="T3" fmla="*/ 0 h 42"/>
                <a:gd name="T4" fmla="*/ 26 w 26"/>
                <a:gd name="T5" fmla="*/ 41 h 42"/>
                <a:gd name="T6" fmla="*/ 26 w 26"/>
                <a:gd name="T7" fmla="*/ 42 h 42"/>
                <a:gd name="T8" fmla="*/ 26 w 26"/>
                <a:gd name="T9" fmla="*/ 42 h 42"/>
                <a:gd name="T10" fmla="*/ 0 w 26"/>
                <a:gd name="T11" fmla="*/ 1 h 42"/>
                <a:gd name="T12" fmla="*/ 0 w 26"/>
                <a:gd name="T13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42">
                  <a:moveTo>
                    <a:pt x="0" y="0"/>
                  </a:moveTo>
                  <a:lnTo>
                    <a:pt x="1" y="0"/>
                  </a:lnTo>
                  <a:lnTo>
                    <a:pt x="26" y="41"/>
                  </a:lnTo>
                  <a:lnTo>
                    <a:pt x="26" y="42"/>
                  </a:lnTo>
                  <a:lnTo>
                    <a:pt x="26" y="42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91" name="Line 1142"/>
            <p:cNvSpPr>
              <a:spLocks noChangeShapeType="1"/>
            </p:cNvSpPr>
            <p:nvPr/>
          </p:nvSpPr>
          <p:spPr bwMode="auto">
            <a:xfrm>
              <a:off x="4286370" y="2807821"/>
              <a:ext cx="73659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92" name="Freeform 1143"/>
            <p:cNvSpPr>
              <a:spLocks/>
            </p:cNvSpPr>
            <p:nvPr/>
          </p:nvSpPr>
          <p:spPr bwMode="auto">
            <a:xfrm>
              <a:off x="4979627" y="2371647"/>
              <a:ext cx="73659" cy="59216"/>
            </a:xfrm>
            <a:custGeom>
              <a:avLst/>
              <a:gdLst>
                <a:gd name="T0" fmla="*/ 25 w 51"/>
                <a:gd name="T1" fmla="*/ 0 h 41"/>
                <a:gd name="T2" fmla="*/ 51 w 51"/>
                <a:gd name="T3" fmla="*/ 41 h 41"/>
                <a:gd name="T4" fmla="*/ 0 w 51"/>
                <a:gd name="T5" fmla="*/ 41 h 41"/>
                <a:gd name="T6" fmla="*/ 25 w 51"/>
                <a:gd name="T7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1" h="41">
                  <a:moveTo>
                    <a:pt x="25" y="0"/>
                  </a:moveTo>
                  <a:lnTo>
                    <a:pt x="51" y="41"/>
                  </a:lnTo>
                  <a:lnTo>
                    <a:pt x="0" y="41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93" name="Freeform 1144"/>
            <p:cNvSpPr>
              <a:spLocks/>
            </p:cNvSpPr>
            <p:nvPr/>
          </p:nvSpPr>
          <p:spPr bwMode="auto">
            <a:xfrm>
              <a:off x="4979627" y="2371647"/>
              <a:ext cx="37551" cy="60660"/>
            </a:xfrm>
            <a:custGeom>
              <a:avLst/>
              <a:gdLst>
                <a:gd name="T0" fmla="*/ 25 w 26"/>
                <a:gd name="T1" fmla="*/ 0 h 42"/>
                <a:gd name="T2" fmla="*/ 26 w 26"/>
                <a:gd name="T3" fmla="*/ 0 h 42"/>
                <a:gd name="T4" fmla="*/ 26 w 26"/>
                <a:gd name="T5" fmla="*/ 1 h 42"/>
                <a:gd name="T6" fmla="*/ 1 w 26"/>
                <a:gd name="T7" fmla="*/ 42 h 42"/>
                <a:gd name="T8" fmla="*/ 0 w 26"/>
                <a:gd name="T9" fmla="*/ 42 h 42"/>
                <a:gd name="T10" fmla="*/ 0 w 26"/>
                <a:gd name="T11" fmla="*/ 41 h 42"/>
                <a:gd name="T12" fmla="*/ 25 w 26"/>
                <a:gd name="T13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42">
                  <a:moveTo>
                    <a:pt x="25" y="0"/>
                  </a:moveTo>
                  <a:lnTo>
                    <a:pt x="26" y="0"/>
                  </a:lnTo>
                  <a:lnTo>
                    <a:pt x="26" y="1"/>
                  </a:lnTo>
                  <a:lnTo>
                    <a:pt x="1" y="42"/>
                  </a:lnTo>
                  <a:lnTo>
                    <a:pt x="0" y="42"/>
                  </a:lnTo>
                  <a:lnTo>
                    <a:pt x="0" y="41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94" name="Freeform 1145"/>
            <p:cNvSpPr>
              <a:spLocks/>
            </p:cNvSpPr>
            <p:nvPr/>
          </p:nvSpPr>
          <p:spPr bwMode="auto">
            <a:xfrm>
              <a:off x="5015735" y="2371647"/>
              <a:ext cx="40440" cy="60660"/>
            </a:xfrm>
            <a:custGeom>
              <a:avLst/>
              <a:gdLst>
                <a:gd name="T0" fmla="*/ 0 w 28"/>
                <a:gd name="T1" fmla="*/ 0 h 42"/>
                <a:gd name="T2" fmla="*/ 1 w 28"/>
                <a:gd name="T3" fmla="*/ 0 h 42"/>
                <a:gd name="T4" fmla="*/ 28 w 28"/>
                <a:gd name="T5" fmla="*/ 41 h 42"/>
                <a:gd name="T6" fmla="*/ 28 w 28"/>
                <a:gd name="T7" fmla="*/ 42 h 42"/>
                <a:gd name="T8" fmla="*/ 26 w 28"/>
                <a:gd name="T9" fmla="*/ 42 h 42"/>
                <a:gd name="T10" fmla="*/ 0 w 28"/>
                <a:gd name="T11" fmla="*/ 1 h 42"/>
                <a:gd name="T12" fmla="*/ 0 w 28"/>
                <a:gd name="T13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42">
                  <a:moveTo>
                    <a:pt x="0" y="0"/>
                  </a:moveTo>
                  <a:lnTo>
                    <a:pt x="1" y="0"/>
                  </a:lnTo>
                  <a:lnTo>
                    <a:pt x="28" y="41"/>
                  </a:lnTo>
                  <a:lnTo>
                    <a:pt x="28" y="42"/>
                  </a:lnTo>
                  <a:lnTo>
                    <a:pt x="26" y="42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95" name="Line 1146"/>
            <p:cNvSpPr>
              <a:spLocks noChangeShapeType="1"/>
            </p:cNvSpPr>
            <p:nvPr/>
          </p:nvSpPr>
          <p:spPr bwMode="auto">
            <a:xfrm>
              <a:off x="4979627" y="2430862"/>
              <a:ext cx="7654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96" name="Freeform 1147"/>
            <p:cNvSpPr>
              <a:spLocks/>
            </p:cNvSpPr>
            <p:nvPr/>
          </p:nvSpPr>
          <p:spPr bwMode="auto">
            <a:xfrm>
              <a:off x="5407136" y="2602733"/>
              <a:ext cx="73659" cy="59216"/>
            </a:xfrm>
            <a:custGeom>
              <a:avLst/>
              <a:gdLst>
                <a:gd name="T0" fmla="*/ 25 w 51"/>
                <a:gd name="T1" fmla="*/ 0 h 41"/>
                <a:gd name="T2" fmla="*/ 51 w 51"/>
                <a:gd name="T3" fmla="*/ 41 h 41"/>
                <a:gd name="T4" fmla="*/ 0 w 51"/>
                <a:gd name="T5" fmla="*/ 41 h 41"/>
                <a:gd name="T6" fmla="*/ 25 w 51"/>
                <a:gd name="T7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1" h="41">
                  <a:moveTo>
                    <a:pt x="25" y="0"/>
                  </a:moveTo>
                  <a:lnTo>
                    <a:pt x="51" y="41"/>
                  </a:lnTo>
                  <a:lnTo>
                    <a:pt x="0" y="41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97" name="Freeform 1148"/>
            <p:cNvSpPr>
              <a:spLocks/>
            </p:cNvSpPr>
            <p:nvPr/>
          </p:nvSpPr>
          <p:spPr bwMode="auto">
            <a:xfrm>
              <a:off x="5407136" y="2602733"/>
              <a:ext cx="38996" cy="60660"/>
            </a:xfrm>
            <a:custGeom>
              <a:avLst/>
              <a:gdLst>
                <a:gd name="T0" fmla="*/ 25 w 27"/>
                <a:gd name="T1" fmla="*/ 0 h 42"/>
                <a:gd name="T2" fmla="*/ 27 w 27"/>
                <a:gd name="T3" fmla="*/ 0 h 42"/>
                <a:gd name="T4" fmla="*/ 27 w 27"/>
                <a:gd name="T5" fmla="*/ 1 h 42"/>
                <a:gd name="T6" fmla="*/ 1 w 27"/>
                <a:gd name="T7" fmla="*/ 42 h 42"/>
                <a:gd name="T8" fmla="*/ 0 w 27"/>
                <a:gd name="T9" fmla="*/ 42 h 42"/>
                <a:gd name="T10" fmla="*/ 0 w 27"/>
                <a:gd name="T11" fmla="*/ 41 h 42"/>
                <a:gd name="T12" fmla="*/ 25 w 27"/>
                <a:gd name="T13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42">
                  <a:moveTo>
                    <a:pt x="25" y="0"/>
                  </a:moveTo>
                  <a:lnTo>
                    <a:pt x="27" y="0"/>
                  </a:lnTo>
                  <a:lnTo>
                    <a:pt x="27" y="1"/>
                  </a:lnTo>
                  <a:lnTo>
                    <a:pt x="1" y="42"/>
                  </a:lnTo>
                  <a:lnTo>
                    <a:pt x="0" y="42"/>
                  </a:lnTo>
                  <a:lnTo>
                    <a:pt x="0" y="41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98" name="Freeform 1149"/>
            <p:cNvSpPr>
              <a:spLocks/>
            </p:cNvSpPr>
            <p:nvPr/>
          </p:nvSpPr>
          <p:spPr bwMode="auto">
            <a:xfrm>
              <a:off x="5443244" y="2602733"/>
              <a:ext cx="38996" cy="60660"/>
            </a:xfrm>
            <a:custGeom>
              <a:avLst/>
              <a:gdLst>
                <a:gd name="T0" fmla="*/ 0 w 27"/>
                <a:gd name="T1" fmla="*/ 0 h 42"/>
                <a:gd name="T2" fmla="*/ 2 w 27"/>
                <a:gd name="T3" fmla="*/ 0 h 42"/>
                <a:gd name="T4" fmla="*/ 27 w 27"/>
                <a:gd name="T5" fmla="*/ 41 h 42"/>
                <a:gd name="T6" fmla="*/ 27 w 27"/>
                <a:gd name="T7" fmla="*/ 42 h 42"/>
                <a:gd name="T8" fmla="*/ 26 w 27"/>
                <a:gd name="T9" fmla="*/ 42 h 42"/>
                <a:gd name="T10" fmla="*/ 0 w 27"/>
                <a:gd name="T11" fmla="*/ 1 h 42"/>
                <a:gd name="T12" fmla="*/ 0 w 27"/>
                <a:gd name="T13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42">
                  <a:moveTo>
                    <a:pt x="0" y="0"/>
                  </a:moveTo>
                  <a:lnTo>
                    <a:pt x="2" y="0"/>
                  </a:lnTo>
                  <a:lnTo>
                    <a:pt x="27" y="41"/>
                  </a:lnTo>
                  <a:lnTo>
                    <a:pt x="27" y="42"/>
                  </a:lnTo>
                  <a:lnTo>
                    <a:pt x="26" y="42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99" name="Line 1150"/>
            <p:cNvSpPr>
              <a:spLocks noChangeShapeType="1"/>
            </p:cNvSpPr>
            <p:nvPr/>
          </p:nvSpPr>
          <p:spPr bwMode="auto">
            <a:xfrm>
              <a:off x="5407136" y="2661948"/>
              <a:ext cx="7510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00" name="Freeform 1151"/>
            <p:cNvSpPr>
              <a:spLocks/>
            </p:cNvSpPr>
            <p:nvPr/>
          </p:nvSpPr>
          <p:spPr bwMode="auto">
            <a:xfrm>
              <a:off x="935628" y="3596402"/>
              <a:ext cx="75103" cy="59216"/>
            </a:xfrm>
            <a:custGeom>
              <a:avLst/>
              <a:gdLst>
                <a:gd name="T0" fmla="*/ 27 w 52"/>
                <a:gd name="T1" fmla="*/ 0 h 41"/>
                <a:gd name="T2" fmla="*/ 52 w 52"/>
                <a:gd name="T3" fmla="*/ 41 h 41"/>
                <a:gd name="T4" fmla="*/ 0 w 52"/>
                <a:gd name="T5" fmla="*/ 41 h 41"/>
                <a:gd name="T6" fmla="*/ 27 w 52"/>
                <a:gd name="T7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2" h="41">
                  <a:moveTo>
                    <a:pt x="27" y="0"/>
                  </a:moveTo>
                  <a:lnTo>
                    <a:pt x="52" y="41"/>
                  </a:lnTo>
                  <a:lnTo>
                    <a:pt x="0" y="41"/>
                  </a:lnTo>
                  <a:lnTo>
                    <a:pt x="27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01" name="Freeform 1152"/>
            <p:cNvSpPr>
              <a:spLocks/>
            </p:cNvSpPr>
            <p:nvPr/>
          </p:nvSpPr>
          <p:spPr bwMode="auto">
            <a:xfrm>
              <a:off x="935628" y="3596402"/>
              <a:ext cx="40440" cy="62105"/>
            </a:xfrm>
            <a:custGeom>
              <a:avLst/>
              <a:gdLst>
                <a:gd name="T0" fmla="*/ 27 w 28"/>
                <a:gd name="T1" fmla="*/ 0 h 43"/>
                <a:gd name="T2" fmla="*/ 28 w 28"/>
                <a:gd name="T3" fmla="*/ 0 h 43"/>
                <a:gd name="T4" fmla="*/ 28 w 28"/>
                <a:gd name="T5" fmla="*/ 1 h 43"/>
                <a:gd name="T6" fmla="*/ 3 w 28"/>
                <a:gd name="T7" fmla="*/ 43 h 43"/>
                <a:gd name="T8" fmla="*/ 0 w 28"/>
                <a:gd name="T9" fmla="*/ 43 h 43"/>
                <a:gd name="T10" fmla="*/ 0 w 28"/>
                <a:gd name="T11" fmla="*/ 41 h 43"/>
                <a:gd name="T12" fmla="*/ 27 w 28"/>
                <a:gd name="T1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43">
                  <a:moveTo>
                    <a:pt x="27" y="0"/>
                  </a:moveTo>
                  <a:lnTo>
                    <a:pt x="28" y="0"/>
                  </a:lnTo>
                  <a:lnTo>
                    <a:pt x="28" y="1"/>
                  </a:lnTo>
                  <a:lnTo>
                    <a:pt x="3" y="43"/>
                  </a:lnTo>
                  <a:lnTo>
                    <a:pt x="0" y="43"/>
                  </a:lnTo>
                  <a:lnTo>
                    <a:pt x="0" y="41"/>
                  </a:lnTo>
                  <a:lnTo>
                    <a:pt x="27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02" name="Freeform 1153"/>
            <p:cNvSpPr>
              <a:spLocks/>
            </p:cNvSpPr>
            <p:nvPr/>
          </p:nvSpPr>
          <p:spPr bwMode="auto">
            <a:xfrm>
              <a:off x="974624" y="3596402"/>
              <a:ext cx="38996" cy="62105"/>
            </a:xfrm>
            <a:custGeom>
              <a:avLst/>
              <a:gdLst>
                <a:gd name="T0" fmla="*/ 0 w 27"/>
                <a:gd name="T1" fmla="*/ 0 h 43"/>
                <a:gd name="T2" fmla="*/ 1 w 27"/>
                <a:gd name="T3" fmla="*/ 0 h 43"/>
                <a:gd name="T4" fmla="*/ 27 w 27"/>
                <a:gd name="T5" fmla="*/ 41 h 43"/>
                <a:gd name="T6" fmla="*/ 27 w 27"/>
                <a:gd name="T7" fmla="*/ 43 h 43"/>
                <a:gd name="T8" fmla="*/ 25 w 27"/>
                <a:gd name="T9" fmla="*/ 43 h 43"/>
                <a:gd name="T10" fmla="*/ 0 w 27"/>
                <a:gd name="T11" fmla="*/ 1 h 43"/>
                <a:gd name="T12" fmla="*/ 0 w 27"/>
                <a:gd name="T1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43">
                  <a:moveTo>
                    <a:pt x="0" y="0"/>
                  </a:moveTo>
                  <a:lnTo>
                    <a:pt x="1" y="0"/>
                  </a:lnTo>
                  <a:lnTo>
                    <a:pt x="27" y="41"/>
                  </a:lnTo>
                  <a:lnTo>
                    <a:pt x="27" y="43"/>
                  </a:lnTo>
                  <a:lnTo>
                    <a:pt x="25" y="43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03" name="Line 1154"/>
            <p:cNvSpPr>
              <a:spLocks noChangeShapeType="1"/>
            </p:cNvSpPr>
            <p:nvPr/>
          </p:nvSpPr>
          <p:spPr bwMode="auto">
            <a:xfrm>
              <a:off x="935628" y="3657062"/>
              <a:ext cx="77991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04" name="Freeform 1155"/>
            <p:cNvSpPr>
              <a:spLocks/>
            </p:cNvSpPr>
            <p:nvPr/>
          </p:nvSpPr>
          <p:spPr bwMode="auto">
            <a:xfrm>
              <a:off x="1188378" y="3505411"/>
              <a:ext cx="73659" cy="57771"/>
            </a:xfrm>
            <a:custGeom>
              <a:avLst/>
              <a:gdLst>
                <a:gd name="T0" fmla="*/ 26 w 51"/>
                <a:gd name="T1" fmla="*/ 0 h 40"/>
                <a:gd name="T2" fmla="*/ 51 w 51"/>
                <a:gd name="T3" fmla="*/ 40 h 40"/>
                <a:gd name="T4" fmla="*/ 0 w 51"/>
                <a:gd name="T5" fmla="*/ 40 h 40"/>
                <a:gd name="T6" fmla="*/ 26 w 51"/>
                <a:gd name="T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1" h="40">
                  <a:moveTo>
                    <a:pt x="26" y="0"/>
                  </a:moveTo>
                  <a:lnTo>
                    <a:pt x="51" y="40"/>
                  </a:lnTo>
                  <a:lnTo>
                    <a:pt x="0" y="4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05" name="Freeform 1156"/>
            <p:cNvSpPr>
              <a:spLocks/>
            </p:cNvSpPr>
            <p:nvPr/>
          </p:nvSpPr>
          <p:spPr bwMode="auto">
            <a:xfrm>
              <a:off x="1188378" y="3505411"/>
              <a:ext cx="37551" cy="59216"/>
            </a:xfrm>
            <a:custGeom>
              <a:avLst/>
              <a:gdLst>
                <a:gd name="T0" fmla="*/ 26 w 26"/>
                <a:gd name="T1" fmla="*/ 0 h 41"/>
                <a:gd name="T2" fmla="*/ 26 w 26"/>
                <a:gd name="T3" fmla="*/ 0 h 41"/>
                <a:gd name="T4" fmla="*/ 26 w 26"/>
                <a:gd name="T5" fmla="*/ 0 h 41"/>
                <a:gd name="T6" fmla="*/ 2 w 26"/>
                <a:gd name="T7" fmla="*/ 41 h 41"/>
                <a:gd name="T8" fmla="*/ 0 w 26"/>
                <a:gd name="T9" fmla="*/ 41 h 41"/>
                <a:gd name="T10" fmla="*/ 0 w 26"/>
                <a:gd name="T11" fmla="*/ 40 h 41"/>
                <a:gd name="T12" fmla="*/ 26 w 26"/>
                <a:gd name="T13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41">
                  <a:moveTo>
                    <a:pt x="26" y="0"/>
                  </a:moveTo>
                  <a:lnTo>
                    <a:pt x="26" y="0"/>
                  </a:lnTo>
                  <a:lnTo>
                    <a:pt x="26" y="0"/>
                  </a:lnTo>
                  <a:lnTo>
                    <a:pt x="2" y="41"/>
                  </a:lnTo>
                  <a:lnTo>
                    <a:pt x="0" y="41"/>
                  </a:lnTo>
                  <a:lnTo>
                    <a:pt x="0" y="4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06" name="Freeform 1157"/>
            <p:cNvSpPr>
              <a:spLocks/>
            </p:cNvSpPr>
            <p:nvPr/>
          </p:nvSpPr>
          <p:spPr bwMode="auto">
            <a:xfrm>
              <a:off x="1225929" y="3505411"/>
              <a:ext cx="37551" cy="59216"/>
            </a:xfrm>
            <a:custGeom>
              <a:avLst/>
              <a:gdLst>
                <a:gd name="T0" fmla="*/ 0 w 26"/>
                <a:gd name="T1" fmla="*/ 0 h 41"/>
                <a:gd name="T2" fmla="*/ 0 w 26"/>
                <a:gd name="T3" fmla="*/ 0 h 41"/>
                <a:gd name="T4" fmla="*/ 26 w 26"/>
                <a:gd name="T5" fmla="*/ 40 h 41"/>
                <a:gd name="T6" fmla="*/ 26 w 26"/>
                <a:gd name="T7" fmla="*/ 41 h 41"/>
                <a:gd name="T8" fmla="*/ 25 w 26"/>
                <a:gd name="T9" fmla="*/ 41 h 41"/>
                <a:gd name="T10" fmla="*/ 0 w 26"/>
                <a:gd name="T11" fmla="*/ 0 h 41"/>
                <a:gd name="T12" fmla="*/ 0 w 26"/>
                <a:gd name="T13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41">
                  <a:moveTo>
                    <a:pt x="0" y="0"/>
                  </a:moveTo>
                  <a:lnTo>
                    <a:pt x="0" y="0"/>
                  </a:lnTo>
                  <a:lnTo>
                    <a:pt x="26" y="40"/>
                  </a:lnTo>
                  <a:lnTo>
                    <a:pt x="26" y="41"/>
                  </a:lnTo>
                  <a:lnTo>
                    <a:pt x="25" y="4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07" name="Line 1158"/>
            <p:cNvSpPr>
              <a:spLocks noChangeShapeType="1"/>
            </p:cNvSpPr>
            <p:nvPr/>
          </p:nvSpPr>
          <p:spPr bwMode="auto">
            <a:xfrm>
              <a:off x="1188378" y="3564627"/>
              <a:ext cx="7510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08" name="Freeform 1159"/>
            <p:cNvSpPr>
              <a:spLocks/>
            </p:cNvSpPr>
            <p:nvPr/>
          </p:nvSpPr>
          <p:spPr bwMode="auto">
            <a:xfrm>
              <a:off x="3897858" y="1986022"/>
              <a:ext cx="72214" cy="99656"/>
            </a:xfrm>
            <a:custGeom>
              <a:avLst/>
              <a:gdLst>
                <a:gd name="T0" fmla="*/ 0 w 50"/>
                <a:gd name="T1" fmla="*/ 0 h 69"/>
                <a:gd name="T2" fmla="*/ 25 w 50"/>
                <a:gd name="T3" fmla="*/ 26 h 69"/>
                <a:gd name="T4" fmla="*/ 50 w 50"/>
                <a:gd name="T5" fmla="*/ 0 h 69"/>
                <a:gd name="T6" fmla="*/ 25 w 50"/>
                <a:gd name="T7" fmla="*/ 69 h 69"/>
                <a:gd name="T8" fmla="*/ 0 w 50"/>
                <a:gd name="T9" fmla="*/ 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" h="69">
                  <a:moveTo>
                    <a:pt x="0" y="0"/>
                  </a:moveTo>
                  <a:lnTo>
                    <a:pt x="25" y="26"/>
                  </a:lnTo>
                  <a:lnTo>
                    <a:pt x="50" y="0"/>
                  </a:lnTo>
                  <a:lnTo>
                    <a:pt x="25" y="6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09" name="Line 1160"/>
            <p:cNvSpPr>
              <a:spLocks noChangeShapeType="1"/>
            </p:cNvSpPr>
            <p:nvPr/>
          </p:nvSpPr>
          <p:spPr bwMode="auto">
            <a:xfrm>
              <a:off x="3933965" y="1942694"/>
              <a:ext cx="0" cy="8376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10" name="Freeform 1161"/>
            <p:cNvSpPr>
              <a:spLocks/>
            </p:cNvSpPr>
            <p:nvPr/>
          </p:nvSpPr>
          <p:spPr bwMode="auto">
            <a:xfrm>
              <a:off x="3626332" y="2510298"/>
              <a:ext cx="75103" cy="99656"/>
            </a:xfrm>
            <a:custGeom>
              <a:avLst/>
              <a:gdLst>
                <a:gd name="T0" fmla="*/ 0 w 52"/>
                <a:gd name="T1" fmla="*/ 0 h 69"/>
                <a:gd name="T2" fmla="*/ 27 w 52"/>
                <a:gd name="T3" fmla="*/ 25 h 69"/>
                <a:gd name="T4" fmla="*/ 52 w 52"/>
                <a:gd name="T5" fmla="*/ 0 h 69"/>
                <a:gd name="T6" fmla="*/ 27 w 52"/>
                <a:gd name="T7" fmla="*/ 69 h 69"/>
                <a:gd name="T8" fmla="*/ 0 w 52"/>
                <a:gd name="T9" fmla="*/ 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" h="69">
                  <a:moveTo>
                    <a:pt x="0" y="0"/>
                  </a:moveTo>
                  <a:lnTo>
                    <a:pt x="27" y="25"/>
                  </a:lnTo>
                  <a:lnTo>
                    <a:pt x="52" y="0"/>
                  </a:lnTo>
                  <a:lnTo>
                    <a:pt x="27" y="6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11" name="Line 1162"/>
            <p:cNvSpPr>
              <a:spLocks noChangeShapeType="1"/>
            </p:cNvSpPr>
            <p:nvPr/>
          </p:nvSpPr>
          <p:spPr bwMode="auto">
            <a:xfrm>
              <a:off x="3665327" y="2466970"/>
              <a:ext cx="0" cy="8376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12" name="Freeform 1163"/>
            <p:cNvSpPr>
              <a:spLocks/>
            </p:cNvSpPr>
            <p:nvPr/>
          </p:nvSpPr>
          <p:spPr bwMode="auto">
            <a:xfrm>
              <a:off x="3686992" y="2446750"/>
              <a:ext cx="56328" cy="56328"/>
            </a:xfrm>
            <a:custGeom>
              <a:avLst/>
              <a:gdLst>
                <a:gd name="T0" fmla="*/ 20 w 39"/>
                <a:gd name="T1" fmla="*/ 0 h 39"/>
                <a:gd name="T2" fmla="*/ 23 w 39"/>
                <a:gd name="T3" fmla="*/ 0 h 39"/>
                <a:gd name="T4" fmla="*/ 26 w 39"/>
                <a:gd name="T5" fmla="*/ 2 h 39"/>
                <a:gd name="T6" fmla="*/ 28 w 39"/>
                <a:gd name="T7" fmla="*/ 2 h 39"/>
                <a:gd name="T8" fmla="*/ 31 w 39"/>
                <a:gd name="T9" fmla="*/ 4 h 39"/>
                <a:gd name="T10" fmla="*/ 34 w 39"/>
                <a:gd name="T11" fmla="*/ 5 h 39"/>
                <a:gd name="T12" fmla="*/ 35 w 39"/>
                <a:gd name="T13" fmla="*/ 7 h 39"/>
                <a:gd name="T14" fmla="*/ 37 w 39"/>
                <a:gd name="T15" fmla="*/ 11 h 39"/>
                <a:gd name="T16" fmla="*/ 38 w 39"/>
                <a:gd name="T17" fmla="*/ 12 h 39"/>
                <a:gd name="T18" fmla="*/ 39 w 39"/>
                <a:gd name="T19" fmla="*/ 16 h 39"/>
                <a:gd name="T20" fmla="*/ 39 w 39"/>
                <a:gd name="T21" fmla="*/ 19 h 39"/>
                <a:gd name="T22" fmla="*/ 38 w 39"/>
                <a:gd name="T23" fmla="*/ 23 h 39"/>
                <a:gd name="T24" fmla="*/ 38 w 39"/>
                <a:gd name="T25" fmla="*/ 27 h 39"/>
                <a:gd name="T26" fmla="*/ 37 w 39"/>
                <a:gd name="T27" fmla="*/ 29 h 39"/>
                <a:gd name="T28" fmla="*/ 34 w 39"/>
                <a:gd name="T29" fmla="*/ 32 h 39"/>
                <a:gd name="T30" fmla="*/ 34 w 39"/>
                <a:gd name="T31" fmla="*/ 34 h 39"/>
                <a:gd name="T32" fmla="*/ 31 w 39"/>
                <a:gd name="T33" fmla="*/ 35 h 39"/>
                <a:gd name="T34" fmla="*/ 29 w 39"/>
                <a:gd name="T35" fmla="*/ 37 h 39"/>
                <a:gd name="T36" fmla="*/ 26 w 39"/>
                <a:gd name="T37" fmla="*/ 38 h 39"/>
                <a:gd name="T38" fmla="*/ 19 w 39"/>
                <a:gd name="T39" fmla="*/ 39 h 39"/>
                <a:gd name="T40" fmla="*/ 15 w 39"/>
                <a:gd name="T41" fmla="*/ 38 h 39"/>
                <a:gd name="T42" fmla="*/ 12 w 39"/>
                <a:gd name="T43" fmla="*/ 38 h 39"/>
                <a:gd name="T44" fmla="*/ 9 w 39"/>
                <a:gd name="T45" fmla="*/ 36 h 39"/>
                <a:gd name="T46" fmla="*/ 5 w 39"/>
                <a:gd name="T47" fmla="*/ 34 h 39"/>
                <a:gd name="T48" fmla="*/ 5 w 39"/>
                <a:gd name="T49" fmla="*/ 34 h 39"/>
                <a:gd name="T50" fmla="*/ 3 w 39"/>
                <a:gd name="T51" fmla="*/ 31 h 39"/>
                <a:gd name="T52" fmla="*/ 2 w 39"/>
                <a:gd name="T53" fmla="*/ 29 h 39"/>
                <a:gd name="T54" fmla="*/ 1 w 39"/>
                <a:gd name="T55" fmla="*/ 28 h 39"/>
                <a:gd name="T56" fmla="*/ 0 w 39"/>
                <a:gd name="T57" fmla="*/ 23 h 39"/>
                <a:gd name="T58" fmla="*/ 0 w 39"/>
                <a:gd name="T59" fmla="*/ 20 h 39"/>
                <a:gd name="T60" fmla="*/ 0 w 39"/>
                <a:gd name="T61" fmla="*/ 15 h 39"/>
                <a:gd name="T62" fmla="*/ 1 w 39"/>
                <a:gd name="T63" fmla="*/ 13 h 39"/>
                <a:gd name="T64" fmla="*/ 2 w 39"/>
                <a:gd name="T65" fmla="*/ 10 h 39"/>
                <a:gd name="T66" fmla="*/ 4 w 39"/>
                <a:gd name="T67" fmla="*/ 6 h 39"/>
                <a:gd name="T68" fmla="*/ 5 w 39"/>
                <a:gd name="T69" fmla="*/ 5 h 39"/>
                <a:gd name="T70" fmla="*/ 10 w 39"/>
                <a:gd name="T71" fmla="*/ 2 h 39"/>
                <a:gd name="T72" fmla="*/ 11 w 39"/>
                <a:gd name="T73" fmla="*/ 2 h 39"/>
                <a:gd name="T74" fmla="*/ 15 w 39"/>
                <a:gd name="T75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39" h="39">
                  <a:moveTo>
                    <a:pt x="18" y="0"/>
                  </a:moveTo>
                  <a:lnTo>
                    <a:pt x="20" y="0"/>
                  </a:lnTo>
                  <a:lnTo>
                    <a:pt x="21" y="0"/>
                  </a:lnTo>
                  <a:lnTo>
                    <a:pt x="23" y="0"/>
                  </a:lnTo>
                  <a:lnTo>
                    <a:pt x="26" y="2"/>
                  </a:lnTo>
                  <a:lnTo>
                    <a:pt x="26" y="2"/>
                  </a:lnTo>
                  <a:lnTo>
                    <a:pt x="27" y="2"/>
                  </a:lnTo>
                  <a:lnTo>
                    <a:pt x="28" y="2"/>
                  </a:lnTo>
                  <a:lnTo>
                    <a:pt x="29" y="3"/>
                  </a:lnTo>
                  <a:lnTo>
                    <a:pt x="31" y="4"/>
                  </a:lnTo>
                  <a:lnTo>
                    <a:pt x="34" y="5"/>
                  </a:lnTo>
                  <a:lnTo>
                    <a:pt x="34" y="5"/>
                  </a:lnTo>
                  <a:lnTo>
                    <a:pt x="34" y="6"/>
                  </a:lnTo>
                  <a:lnTo>
                    <a:pt x="35" y="7"/>
                  </a:lnTo>
                  <a:lnTo>
                    <a:pt x="37" y="10"/>
                  </a:lnTo>
                  <a:lnTo>
                    <a:pt x="37" y="11"/>
                  </a:lnTo>
                  <a:lnTo>
                    <a:pt x="37" y="11"/>
                  </a:lnTo>
                  <a:lnTo>
                    <a:pt x="38" y="12"/>
                  </a:lnTo>
                  <a:lnTo>
                    <a:pt x="38" y="14"/>
                  </a:lnTo>
                  <a:lnTo>
                    <a:pt x="39" y="16"/>
                  </a:lnTo>
                  <a:lnTo>
                    <a:pt x="39" y="18"/>
                  </a:lnTo>
                  <a:lnTo>
                    <a:pt x="39" y="19"/>
                  </a:lnTo>
                  <a:lnTo>
                    <a:pt x="39" y="21"/>
                  </a:lnTo>
                  <a:lnTo>
                    <a:pt x="38" y="23"/>
                  </a:lnTo>
                  <a:lnTo>
                    <a:pt x="38" y="26"/>
                  </a:lnTo>
                  <a:lnTo>
                    <a:pt x="38" y="27"/>
                  </a:lnTo>
                  <a:lnTo>
                    <a:pt x="37" y="28"/>
                  </a:lnTo>
                  <a:lnTo>
                    <a:pt x="37" y="29"/>
                  </a:lnTo>
                  <a:lnTo>
                    <a:pt x="35" y="31"/>
                  </a:lnTo>
                  <a:lnTo>
                    <a:pt x="34" y="32"/>
                  </a:lnTo>
                  <a:lnTo>
                    <a:pt x="34" y="34"/>
                  </a:lnTo>
                  <a:lnTo>
                    <a:pt x="34" y="34"/>
                  </a:lnTo>
                  <a:lnTo>
                    <a:pt x="34" y="34"/>
                  </a:lnTo>
                  <a:lnTo>
                    <a:pt x="31" y="35"/>
                  </a:lnTo>
                  <a:lnTo>
                    <a:pt x="30" y="36"/>
                  </a:lnTo>
                  <a:lnTo>
                    <a:pt x="29" y="37"/>
                  </a:lnTo>
                  <a:lnTo>
                    <a:pt x="28" y="37"/>
                  </a:lnTo>
                  <a:lnTo>
                    <a:pt x="26" y="38"/>
                  </a:lnTo>
                  <a:lnTo>
                    <a:pt x="23" y="39"/>
                  </a:lnTo>
                  <a:lnTo>
                    <a:pt x="19" y="39"/>
                  </a:lnTo>
                  <a:lnTo>
                    <a:pt x="18" y="38"/>
                  </a:lnTo>
                  <a:lnTo>
                    <a:pt x="15" y="38"/>
                  </a:lnTo>
                  <a:lnTo>
                    <a:pt x="13" y="38"/>
                  </a:lnTo>
                  <a:lnTo>
                    <a:pt x="12" y="38"/>
                  </a:lnTo>
                  <a:lnTo>
                    <a:pt x="11" y="37"/>
                  </a:lnTo>
                  <a:lnTo>
                    <a:pt x="9" y="36"/>
                  </a:lnTo>
                  <a:lnTo>
                    <a:pt x="8" y="35"/>
                  </a:lnTo>
                  <a:lnTo>
                    <a:pt x="5" y="34"/>
                  </a:lnTo>
                  <a:lnTo>
                    <a:pt x="5" y="34"/>
                  </a:lnTo>
                  <a:lnTo>
                    <a:pt x="5" y="34"/>
                  </a:lnTo>
                  <a:lnTo>
                    <a:pt x="4" y="32"/>
                  </a:lnTo>
                  <a:lnTo>
                    <a:pt x="3" y="31"/>
                  </a:lnTo>
                  <a:lnTo>
                    <a:pt x="2" y="29"/>
                  </a:lnTo>
                  <a:lnTo>
                    <a:pt x="2" y="29"/>
                  </a:lnTo>
                  <a:lnTo>
                    <a:pt x="2" y="28"/>
                  </a:lnTo>
                  <a:lnTo>
                    <a:pt x="1" y="28"/>
                  </a:lnTo>
                  <a:lnTo>
                    <a:pt x="0" y="26"/>
                  </a:lnTo>
                  <a:lnTo>
                    <a:pt x="0" y="23"/>
                  </a:lnTo>
                  <a:lnTo>
                    <a:pt x="0" y="22"/>
                  </a:lnTo>
                  <a:lnTo>
                    <a:pt x="0" y="20"/>
                  </a:lnTo>
                  <a:lnTo>
                    <a:pt x="0" y="18"/>
                  </a:lnTo>
                  <a:lnTo>
                    <a:pt x="0" y="15"/>
                  </a:lnTo>
                  <a:lnTo>
                    <a:pt x="0" y="14"/>
                  </a:lnTo>
                  <a:lnTo>
                    <a:pt x="1" y="13"/>
                  </a:lnTo>
                  <a:lnTo>
                    <a:pt x="2" y="12"/>
                  </a:lnTo>
                  <a:lnTo>
                    <a:pt x="2" y="10"/>
                  </a:lnTo>
                  <a:lnTo>
                    <a:pt x="3" y="7"/>
                  </a:lnTo>
                  <a:lnTo>
                    <a:pt x="4" y="6"/>
                  </a:lnTo>
                  <a:lnTo>
                    <a:pt x="5" y="5"/>
                  </a:lnTo>
                  <a:lnTo>
                    <a:pt x="5" y="5"/>
                  </a:lnTo>
                  <a:lnTo>
                    <a:pt x="9" y="3"/>
                  </a:lnTo>
                  <a:lnTo>
                    <a:pt x="10" y="2"/>
                  </a:lnTo>
                  <a:lnTo>
                    <a:pt x="10" y="2"/>
                  </a:lnTo>
                  <a:lnTo>
                    <a:pt x="11" y="2"/>
                  </a:lnTo>
                  <a:lnTo>
                    <a:pt x="13" y="2"/>
                  </a:lnTo>
                  <a:lnTo>
                    <a:pt x="15" y="0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DC8700"/>
            </a:solidFill>
            <a:ln w="0">
              <a:solidFill>
                <a:srgbClr val="DC87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13" name="Line 1164"/>
            <p:cNvSpPr>
              <a:spLocks noChangeShapeType="1"/>
            </p:cNvSpPr>
            <p:nvPr/>
          </p:nvSpPr>
          <p:spPr bwMode="auto">
            <a:xfrm>
              <a:off x="3743319" y="2475636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14" name="Line 1165"/>
            <p:cNvSpPr>
              <a:spLocks noChangeShapeType="1"/>
            </p:cNvSpPr>
            <p:nvPr/>
          </p:nvSpPr>
          <p:spPr bwMode="auto">
            <a:xfrm flipH="1">
              <a:off x="3741875" y="2475636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15" name="Line 1166"/>
            <p:cNvSpPr>
              <a:spLocks noChangeShapeType="1"/>
            </p:cNvSpPr>
            <p:nvPr/>
          </p:nvSpPr>
          <p:spPr bwMode="auto">
            <a:xfrm>
              <a:off x="3741875" y="2477079"/>
              <a:ext cx="0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16" name="Line 1167"/>
            <p:cNvSpPr>
              <a:spLocks noChangeShapeType="1"/>
            </p:cNvSpPr>
            <p:nvPr/>
          </p:nvSpPr>
          <p:spPr bwMode="auto">
            <a:xfrm>
              <a:off x="3741875" y="2479968"/>
              <a:ext cx="0" cy="4333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17" name="Line 1168"/>
            <p:cNvSpPr>
              <a:spLocks noChangeShapeType="1"/>
            </p:cNvSpPr>
            <p:nvPr/>
          </p:nvSpPr>
          <p:spPr bwMode="auto">
            <a:xfrm>
              <a:off x="3741875" y="2484301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18" name="Line 1169"/>
            <p:cNvSpPr>
              <a:spLocks noChangeShapeType="1"/>
            </p:cNvSpPr>
            <p:nvPr/>
          </p:nvSpPr>
          <p:spPr bwMode="auto">
            <a:xfrm flipH="1">
              <a:off x="3740430" y="2484301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19" name="Line 1170"/>
            <p:cNvSpPr>
              <a:spLocks noChangeShapeType="1"/>
            </p:cNvSpPr>
            <p:nvPr/>
          </p:nvSpPr>
          <p:spPr bwMode="auto">
            <a:xfrm>
              <a:off x="3740430" y="2485745"/>
              <a:ext cx="0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20" name="Line 1171"/>
            <p:cNvSpPr>
              <a:spLocks noChangeShapeType="1"/>
            </p:cNvSpPr>
            <p:nvPr/>
          </p:nvSpPr>
          <p:spPr bwMode="auto">
            <a:xfrm flipH="1">
              <a:off x="3738986" y="2487190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21" name="Line 1172"/>
            <p:cNvSpPr>
              <a:spLocks noChangeShapeType="1"/>
            </p:cNvSpPr>
            <p:nvPr/>
          </p:nvSpPr>
          <p:spPr bwMode="auto">
            <a:xfrm flipH="1">
              <a:off x="3737542" y="2488634"/>
              <a:ext cx="1445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22" name="Line 1173"/>
            <p:cNvSpPr>
              <a:spLocks noChangeShapeType="1"/>
            </p:cNvSpPr>
            <p:nvPr/>
          </p:nvSpPr>
          <p:spPr bwMode="auto">
            <a:xfrm flipH="1">
              <a:off x="3736098" y="2491522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23" name="Line 1174"/>
            <p:cNvSpPr>
              <a:spLocks noChangeShapeType="1"/>
            </p:cNvSpPr>
            <p:nvPr/>
          </p:nvSpPr>
          <p:spPr bwMode="auto">
            <a:xfrm>
              <a:off x="3736098" y="2492967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24" name="Line 1175"/>
            <p:cNvSpPr>
              <a:spLocks noChangeShapeType="1"/>
            </p:cNvSpPr>
            <p:nvPr/>
          </p:nvSpPr>
          <p:spPr bwMode="auto">
            <a:xfrm>
              <a:off x="3736098" y="2492967"/>
              <a:ext cx="0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25" name="Line 1176"/>
            <p:cNvSpPr>
              <a:spLocks noChangeShapeType="1"/>
            </p:cNvSpPr>
            <p:nvPr/>
          </p:nvSpPr>
          <p:spPr bwMode="auto">
            <a:xfrm>
              <a:off x="3736098" y="2495856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26" name="Line 1177"/>
            <p:cNvSpPr>
              <a:spLocks noChangeShapeType="1"/>
            </p:cNvSpPr>
            <p:nvPr/>
          </p:nvSpPr>
          <p:spPr bwMode="auto">
            <a:xfrm flipH="1">
              <a:off x="3731765" y="2495856"/>
              <a:ext cx="4333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27" name="Line 1178"/>
            <p:cNvSpPr>
              <a:spLocks noChangeShapeType="1"/>
            </p:cNvSpPr>
            <p:nvPr/>
          </p:nvSpPr>
          <p:spPr bwMode="auto">
            <a:xfrm flipH="1">
              <a:off x="3730321" y="2497299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28" name="Line 1179"/>
            <p:cNvSpPr>
              <a:spLocks noChangeShapeType="1"/>
            </p:cNvSpPr>
            <p:nvPr/>
          </p:nvSpPr>
          <p:spPr bwMode="auto">
            <a:xfrm flipH="1">
              <a:off x="3728876" y="2498744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29" name="Line 1180"/>
            <p:cNvSpPr>
              <a:spLocks noChangeShapeType="1"/>
            </p:cNvSpPr>
            <p:nvPr/>
          </p:nvSpPr>
          <p:spPr bwMode="auto">
            <a:xfrm flipH="1">
              <a:off x="3727432" y="2498744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30" name="Line 1181"/>
            <p:cNvSpPr>
              <a:spLocks noChangeShapeType="1"/>
            </p:cNvSpPr>
            <p:nvPr/>
          </p:nvSpPr>
          <p:spPr bwMode="auto">
            <a:xfrm>
              <a:off x="3727432" y="2500188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31" name="Line 1182"/>
            <p:cNvSpPr>
              <a:spLocks noChangeShapeType="1"/>
            </p:cNvSpPr>
            <p:nvPr/>
          </p:nvSpPr>
          <p:spPr bwMode="auto">
            <a:xfrm flipH="1">
              <a:off x="3724544" y="2500188"/>
              <a:ext cx="2889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32" name="Line 1183"/>
            <p:cNvSpPr>
              <a:spLocks noChangeShapeType="1"/>
            </p:cNvSpPr>
            <p:nvPr/>
          </p:nvSpPr>
          <p:spPr bwMode="auto">
            <a:xfrm flipH="1">
              <a:off x="3720210" y="2501633"/>
              <a:ext cx="4333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33" name="Line 1184"/>
            <p:cNvSpPr>
              <a:spLocks noChangeShapeType="1"/>
            </p:cNvSpPr>
            <p:nvPr/>
          </p:nvSpPr>
          <p:spPr bwMode="auto">
            <a:xfrm flipH="1">
              <a:off x="3714433" y="2501633"/>
              <a:ext cx="5777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34" name="Line 1185"/>
            <p:cNvSpPr>
              <a:spLocks noChangeShapeType="1"/>
            </p:cNvSpPr>
            <p:nvPr/>
          </p:nvSpPr>
          <p:spPr bwMode="auto">
            <a:xfrm flipH="1">
              <a:off x="3712989" y="2501633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35" name="Line 1186"/>
            <p:cNvSpPr>
              <a:spLocks noChangeShapeType="1"/>
            </p:cNvSpPr>
            <p:nvPr/>
          </p:nvSpPr>
          <p:spPr bwMode="auto">
            <a:xfrm flipH="1">
              <a:off x="3708656" y="2501633"/>
              <a:ext cx="4333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36" name="Line 1187"/>
            <p:cNvSpPr>
              <a:spLocks noChangeShapeType="1"/>
            </p:cNvSpPr>
            <p:nvPr/>
          </p:nvSpPr>
          <p:spPr bwMode="auto">
            <a:xfrm flipH="1">
              <a:off x="3705767" y="2501633"/>
              <a:ext cx="2889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37" name="Line 1188"/>
            <p:cNvSpPr>
              <a:spLocks noChangeShapeType="1"/>
            </p:cNvSpPr>
            <p:nvPr/>
          </p:nvSpPr>
          <p:spPr bwMode="auto">
            <a:xfrm flipH="1">
              <a:off x="3704324" y="2501633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38" name="Line 1189"/>
            <p:cNvSpPr>
              <a:spLocks noChangeShapeType="1"/>
            </p:cNvSpPr>
            <p:nvPr/>
          </p:nvSpPr>
          <p:spPr bwMode="auto">
            <a:xfrm flipV="1">
              <a:off x="3704324" y="2500188"/>
              <a:ext cx="0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39" name="Line 1190"/>
            <p:cNvSpPr>
              <a:spLocks noChangeShapeType="1"/>
            </p:cNvSpPr>
            <p:nvPr/>
          </p:nvSpPr>
          <p:spPr bwMode="auto">
            <a:xfrm flipH="1">
              <a:off x="3702879" y="2500188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40" name="Line 1191"/>
            <p:cNvSpPr>
              <a:spLocks noChangeShapeType="1"/>
            </p:cNvSpPr>
            <p:nvPr/>
          </p:nvSpPr>
          <p:spPr bwMode="auto">
            <a:xfrm flipH="1" flipV="1">
              <a:off x="3699990" y="2498744"/>
              <a:ext cx="2889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41" name="Line 1192"/>
            <p:cNvSpPr>
              <a:spLocks noChangeShapeType="1"/>
            </p:cNvSpPr>
            <p:nvPr/>
          </p:nvSpPr>
          <p:spPr bwMode="auto">
            <a:xfrm flipH="1" flipV="1">
              <a:off x="3698546" y="2497299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42" name="Line 1193"/>
            <p:cNvSpPr>
              <a:spLocks noChangeShapeType="1"/>
            </p:cNvSpPr>
            <p:nvPr/>
          </p:nvSpPr>
          <p:spPr bwMode="auto">
            <a:xfrm flipH="1" flipV="1">
              <a:off x="3694213" y="2495856"/>
              <a:ext cx="4333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43" name="Line 1194"/>
            <p:cNvSpPr>
              <a:spLocks noChangeShapeType="1"/>
            </p:cNvSpPr>
            <p:nvPr/>
          </p:nvSpPr>
          <p:spPr bwMode="auto">
            <a:xfrm>
              <a:off x="3694213" y="2495856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44" name="Line 1195"/>
            <p:cNvSpPr>
              <a:spLocks noChangeShapeType="1"/>
            </p:cNvSpPr>
            <p:nvPr/>
          </p:nvSpPr>
          <p:spPr bwMode="auto">
            <a:xfrm flipV="1">
              <a:off x="3694213" y="2492967"/>
              <a:ext cx="0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45" name="Line 1196"/>
            <p:cNvSpPr>
              <a:spLocks noChangeShapeType="1"/>
            </p:cNvSpPr>
            <p:nvPr/>
          </p:nvSpPr>
          <p:spPr bwMode="auto">
            <a:xfrm flipH="1">
              <a:off x="3692769" y="2492967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46" name="Line 1197"/>
            <p:cNvSpPr>
              <a:spLocks noChangeShapeType="1"/>
            </p:cNvSpPr>
            <p:nvPr/>
          </p:nvSpPr>
          <p:spPr bwMode="auto">
            <a:xfrm flipV="1">
              <a:off x="3692769" y="2491522"/>
              <a:ext cx="0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47" name="Line 1198"/>
            <p:cNvSpPr>
              <a:spLocks noChangeShapeType="1"/>
            </p:cNvSpPr>
            <p:nvPr/>
          </p:nvSpPr>
          <p:spPr bwMode="auto">
            <a:xfrm flipH="1" flipV="1">
              <a:off x="3691325" y="2488634"/>
              <a:ext cx="1445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48" name="Line 1199"/>
            <p:cNvSpPr>
              <a:spLocks noChangeShapeType="1"/>
            </p:cNvSpPr>
            <p:nvPr/>
          </p:nvSpPr>
          <p:spPr bwMode="auto">
            <a:xfrm flipH="1" flipV="1">
              <a:off x="3689881" y="2487190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49" name="Line 1200"/>
            <p:cNvSpPr>
              <a:spLocks noChangeShapeType="1"/>
            </p:cNvSpPr>
            <p:nvPr/>
          </p:nvSpPr>
          <p:spPr bwMode="auto">
            <a:xfrm>
              <a:off x="3689881" y="2487190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50" name="Line 1201"/>
            <p:cNvSpPr>
              <a:spLocks noChangeShapeType="1"/>
            </p:cNvSpPr>
            <p:nvPr/>
          </p:nvSpPr>
          <p:spPr bwMode="auto">
            <a:xfrm>
              <a:off x="3689881" y="2487190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51" name="Line 1202"/>
            <p:cNvSpPr>
              <a:spLocks noChangeShapeType="1"/>
            </p:cNvSpPr>
            <p:nvPr/>
          </p:nvSpPr>
          <p:spPr bwMode="auto">
            <a:xfrm flipH="1" flipV="1">
              <a:off x="3688436" y="2484301"/>
              <a:ext cx="1445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52" name="Line 1203"/>
            <p:cNvSpPr>
              <a:spLocks noChangeShapeType="1"/>
            </p:cNvSpPr>
            <p:nvPr/>
          </p:nvSpPr>
          <p:spPr bwMode="auto">
            <a:xfrm flipH="1" flipV="1">
              <a:off x="3686992" y="2479968"/>
              <a:ext cx="1445" cy="4333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53" name="Line 1204"/>
            <p:cNvSpPr>
              <a:spLocks noChangeShapeType="1"/>
            </p:cNvSpPr>
            <p:nvPr/>
          </p:nvSpPr>
          <p:spPr bwMode="auto">
            <a:xfrm flipV="1">
              <a:off x="3686992" y="2474191"/>
              <a:ext cx="0" cy="5777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54" name="Line 1205"/>
            <p:cNvSpPr>
              <a:spLocks noChangeShapeType="1"/>
            </p:cNvSpPr>
            <p:nvPr/>
          </p:nvSpPr>
          <p:spPr bwMode="auto">
            <a:xfrm flipV="1">
              <a:off x="3686992" y="2472747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55" name="Line 1206"/>
            <p:cNvSpPr>
              <a:spLocks noChangeShapeType="1"/>
            </p:cNvSpPr>
            <p:nvPr/>
          </p:nvSpPr>
          <p:spPr bwMode="auto">
            <a:xfrm flipV="1">
              <a:off x="3688436" y="2469858"/>
              <a:ext cx="0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56" name="Line 1207"/>
            <p:cNvSpPr>
              <a:spLocks noChangeShapeType="1"/>
            </p:cNvSpPr>
            <p:nvPr/>
          </p:nvSpPr>
          <p:spPr bwMode="auto">
            <a:xfrm flipV="1">
              <a:off x="3688436" y="2468414"/>
              <a:ext cx="0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57" name="Line 1208"/>
            <p:cNvSpPr>
              <a:spLocks noChangeShapeType="1"/>
            </p:cNvSpPr>
            <p:nvPr/>
          </p:nvSpPr>
          <p:spPr bwMode="auto">
            <a:xfrm flipV="1">
              <a:off x="3688436" y="2466970"/>
              <a:ext cx="0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58" name="Line 1209"/>
            <p:cNvSpPr>
              <a:spLocks noChangeShapeType="1"/>
            </p:cNvSpPr>
            <p:nvPr/>
          </p:nvSpPr>
          <p:spPr bwMode="auto">
            <a:xfrm>
              <a:off x="3688436" y="2466970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59" name="Line 1210"/>
            <p:cNvSpPr>
              <a:spLocks noChangeShapeType="1"/>
            </p:cNvSpPr>
            <p:nvPr/>
          </p:nvSpPr>
          <p:spPr bwMode="auto">
            <a:xfrm flipV="1">
              <a:off x="3688436" y="2464081"/>
              <a:ext cx="1445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60" name="Line 1212"/>
            <p:cNvSpPr>
              <a:spLocks noChangeShapeType="1"/>
            </p:cNvSpPr>
            <p:nvPr/>
          </p:nvSpPr>
          <p:spPr bwMode="auto">
            <a:xfrm flipV="1">
              <a:off x="3689881" y="2462637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61" name="Line 1213"/>
            <p:cNvSpPr>
              <a:spLocks noChangeShapeType="1"/>
            </p:cNvSpPr>
            <p:nvPr/>
          </p:nvSpPr>
          <p:spPr bwMode="auto">
            <a:xfrm flipV="1">
              <a:off x="3691325" y="2461193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62" name="Line 1214"/>
            <p:cNvSpPr>
              <a:spLocks noChangeShapeType="1"/>
            </p:cNvSpPr>
            <p:nvPr/>
          </p:nvSpPr>
          <p:spPr bwMode="auto">
            <a:xfrm flipV="1">
              <a:off x="3692769" y="2456859"/>
              <a:ext cx="0" cy="4333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63" name="Line 1215"/>
            <p:cNvSpPr>
              <a:spLocks noChangeShapeType="1"/>
            </p:cNvSpPr>
            <p:nvPr/>
          </p:nvSpPr>
          <p:spPr bwMode="auto">
            <a:xfrm flipV="1">
              <a:off x="3692769" y="2455416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64" name="Line 1216"/>
            <p:cNvSpPr>
              <a:spLocks noChangeShapeType="1"/>
            </p:cNvSpPr>
            <p:nvPr/>
          </p:nvSpPr>
          <p:spPr bwMode="auto">
            <a:xfrm>
              <a:off x="3694214" y="2455416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65" name="Line 1217"/>
            <p:cNvSpPr>
              <a:spLocks noChangeShapeType="1"/>
            </p:cNvSpPr>
            <p:nvPr/>
          </p:nvSpPr>
          <p:spPr bwMode="auto">
            <a:xfrm>
              <a:off x="3694214" y="2455416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66" name="Line 1218"/>
            <p:cNvSpPr>
              <a:spLocks noChangeShapeType="1"/>
            </p:cNvSpPr>
            <p:nvPr/>
          </p:nvSpPr>
          <p:spPr bwMode="auto">
            <a:xfrm flipV="1">
              <a:off x="3694214" y="2453971"/>
              <a:ext cx="4333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67" name="Line 1219"/>
            <p:cNvSpPr>
              <a:spLocks noChangeShapeType="1"/>
            </p:cNvSpPr>
            <p:nvPr/>
          </p:nvSpPr>
          <p:spPr bwMode="auto">
            <a:xfrm flipV="1">
              <a:off x="3698546" y="2452527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68" name="Line 1220"/>
            <p:cNvSpPr>
              <a:spLocks noChangeShapeType="1"/>
            </p:cNvSpPr>
            <p:nvPr/>
          </p:nvSpPr>
          <p:spPr bwMode="auto">
            <a:xfrm>
              <a:off x="3699991" y="2452527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69" name="Line 1221"/>
            <p:cNvSpPr>
              <a:spLocks noChangeShapeType="1"/>
            </p:cNvSpPr>
            <p:nvPr/>
          </p:nvSpPr>
          <p:spPr bwMode="auto">
            <a:xfrm>
              <a:off x="3701435" y="2452527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70" name="Line 1222"/>
            <p:cNvSpPr>
              <a:spLocks noChangeShapeType="1"/>
            </p:cNvSpPr>
            <p:nvPr/>
          </p:nvSpPr>
          <p:spPr bwMode="auto">
            <a:xfrm flipV="1">
              <a:off x="3701435" y="2451082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71" name="Line 1223"/>
            <p:cNvSpPr>
              <a:spLocks noChangeShapeType="1"/>
            </p:cNvSpPr>
            <p:nvPr/>
          </p:nvSpPr>
          <p:spPr bwMode="auto">
            <a:xfrm>
              <a:off x="3702880" y="2451082"/>
              <a:ext cx="2889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72" name="Line 1224"/>
            <p:cNvSpPr>
              <a:spLocks noChangeShapeType="1"/>
            </p:cNvSpPr>
            <p:nvPr/>
          </p:nvSpPr>
          <p:spPr bwMode="auto">
            <a:xfrm flipV="1">
              <a:off x="3705768" y="2449638"/>
              <a:ext cx="2889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73" name="Line 1225"/>
            <p:cNvSpPr>
              <a:spLocks noChangeShapeType="1"/>
            </p:cNvSpPr>
            <p:nvPr/>
          </p:nvSpPr>
          <p:spPr bwMode="auto">
            <a:xfrm>
              <a:off x="3708657" y="2449638"/>
              <a:ext cx="4333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74" name="Line 1226"/>
            <p:cNvSpPr>
              <a:spLocks noChangeShapeType="1"/>
            </p:cNvSpPr>
            <p:nvPr/>
          </p:nvSpPr>
          <p:spPr bwMode="auto">
            <a:xfrm>
              <a:off x="3712989" y="2449638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75" name="Line 1227"/>
            <p:cNvSpPr>
              <a:spLocks noChangeShapeType="1"/>
            </p:cNvSpPr>
            <p:nvPr/>
          </p:nvSpPr>
          <p:spPr bwMode="auto">
            <a:xfrm flipV="1">
              <a:off x="3714434" y="2446750"/>
              <a:ext cx="0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76" name="Line 1228"/>
            <p:cNvSpPr>
              <a:spLocks noChangeShapeType="1"/>
            </p:cNvSpPr>
            <p:nvPr/>
          </p:nvSpPr>
          <p:spPr bwMode="auto">
            <a:xfrm>
              <a:off x="3714434" y="2446750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77" name="Line 1229"/>
            <p:cNvSpPr>
              <a:spLocks noChangeShapeType="1"/>
            </p:cNvSpPr>
            <p:nvPr/>
          </p:nvSpPr>
          <p:spPr bwMode="auto">
            <a:xfrm>
              <a:off x="3715878" y="2446750"/>
              <a:ext cx="1445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78" name="Line 1230"/>
            <p:cNvSpPr>
              <a:spLocks noChangeShapeType="1"/>
            </p:cNvSpPr>
            <p:nvPr/>
          </p:nvSpPr>
          <p:spPr bwMode="auto">
            <a:xfrm>
              <a:off x="3717323" y="2449638"/>
              <a:ext cx="2889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79" name="Line 1231"/>
            <p:cNvSpPr>
              <a:spLocks noChangeShapeType="1"/>
            </p:cNvSpPr>
            <p:nvPr/>
          </p:nvSpPr>
          <p:spPr bwMode="auto">
            <a:xfrm>
              <a:off x="3720211" y="2449638"/>
              <a:ext cx="4333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80" name="Line 1232"/>
            <p:cNvSpPr>
              <a:spLocks noChangeShapeType="1"/>
            </p:cNvSpPr>
            <p:nvPr/>
          </p:nvSpPr>
          <p:spPr bwMode="auto">
            <a:xfrm>
              <a:off x="3724544" y="2451082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81" name="Line 1233"/>
            <p:cNvSpPr>
              <a:spLocks noChangeShapeType="1"/>
            </p:cNvSpPr>
            <p:nvPr/>
          </p:nvSpPr>
          <p:spPr bwMode="auto">
            <a:xfrm>
              <a:off x="3724544" y="2451082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82" name="Line 1234"/>
            <p:cNvSpPr>
              <a:spLocks noChangeShapeType="1"/>
            </p:cNvSpPr>
            <p:nvPr/>
          </p:nvSpPr>
          <p:spPr bwMode="auto">
            <a:xfrm>
              <a:off x="3725988" y="2451082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83" name="Line 1235"/>
            <p:cNvSpPr>
              <a:spLocks noChangeShapeType="1"/>
            </p:cNvSpPr>
            <p:nvPr/>
          </p:nvSpPr>
          <p:spPr bwMode="auto">
            <a:xfrm>
              <a:off x="3727432" y="2451082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84" name="Line 1236"/>
            <p:cNvSpPr>
              <a:spLocks noChangeShapeType="1"/>
            </p:cNvSpPr>
            <p:nvPr/>
          </p:nvSpPr>
          <p:spPr bwMode="auto">
            <a:xfrm>
              <a:off x="3728877" y="2452527"/>
              <a:ext cx="2889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85" name="Line 1237"/>
            <p:cNvSpPr>
              <a:spLocks noChangeShapeType="1"/>
            </p:cNvSpPr>
            <p:nvPr/>
          </p:nvSpPr>
          <p:spPr bwMode="auto">
            <a:xfrm>
              <a:off x="3731765" y="2453971"/>
              <a:ext cx="4333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86" name="Line 1238"/>
            <p:cNvSpPr>
              <a:spLocks noChangeShapeType="1"/>
            </p:cNvSpPr>
            <p:nvPr/>
          </p:nvSpPr>
          <p:spPr bwMode="auto">
            <a:xfrm>
              <a:off x="3736098" y="2455416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87" name="Line 1239"/>
            <p:cNvSpPr>
              <a:spLocks noChangeShapeType="1"/>
            </p:cNvSpPr>
            <p:nvPr/>
          </p:nvSpPr>
          <p:spPr bwMode="auto">
            <a:xfrm>
              <a:off x="3736098" y="2455416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88" name="Line 1240"/>
            <p:cNvSpPr>
              <a:spLocks noChangeShapeType="1"/>
            </p:cNvSpPr>
            <p:nvPr/>
          </p:nvSpPr>
          <p:spPr bwMode="auto">
            <a:xfrm>
              <a:off x="3736098" y="2455416"/>
              <a:ext cx="0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89" name="Line 1241"/>
            <p:cNvSpPr>
              <a:spLocks noChangeShapeType="1"/>
            </p:cNvSpPr>
            <p:nvPr/>
          </p:nvSpPr>
          <p:spPr bwMode="auto">
            <a:xfrm>
              <a:off x="3736098" y="2456859"/>
              <a:ext cx="1445" cy="4333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90" name="Line 1242"/>
            <p:cNvSpPr>
              <a:spLocks noChangeShapeType="1"/>
            </p:cNvSpPr>
            <p:nvPr/>
          </p:nvSpPr>
          <p:spPr bwMode="auto">
            <a:xfrm>
              <a:off x="3737543" y="2461193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91" name="Line 1243"/>
            <p:cNvSpPr>
              <a:spLocks noChangeShapeType="1"/>
            </p:cNvSpPr>
            <p:nvPr/>
          </p:nvSpPr>
          <p:spPr bwMode="auto">
            <a:xfrm>
              <a:off x="3738986" y="2462637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92" name="Line 1244"/>
            <p:cNvSpPr>
              <a:spLocks noChangeShapeType="1"/>
            </p:cNvSpPr>
            <p:nvPr/>
          </p:nvSpPr>
          <p:spPr bwMode="auto">
            <a:xfrm>
              <a:off x="3740431" y="2464081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93" name="Line 1245"/>
            <p:cNvSpPr>
              <a:spLocks noChangeShapeType="1"/>
            </p:cNvSpPr>
            <p:nvPr/>
          </p:nvSpPr>
          <p:spPr bwMode="auto">
            <a:xfrm>
              <a:off x="3740431" y="2464081"/>
              <a:ext cx="0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94" name="Line 1246"/>
            <p:cNvSpPr>
              <a:spLocks noChangeShapeType="1"/>
            </p:cNvSpPr>
            <p:nvPr/>
          </p:nvSpPr>
          <p:spPr bwMode="auto">
            <a:xfrm>
              <a:off x="3740431" y="2465525"/>
              <a:ext cx="1445" cy="4333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95" name="Line 1247"/>
            <p:cNvSpPr>
              <a:spLocks noChangeShapeType="1"/>
            </p:cNvSpPr>
            <p:nvPr/>
          </p:nvSpPr>
          <p:spPr bwMode="auto">
            <a:xfrm>
              <a:off x="3741875" y="2469858"/>
              <a:ext cx="1445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96" name="Line 1248"/>
            <p:cNvSpPr>
              <a:spLocks noChangeShapeType="1"/>
            </p:cNvSpPr>
            <p:nvPr/>
          </p:nvSpPr>
          <p:spPr bwMode="auto">
            <a:xfrm>
              <a:off x="3743320" y="2472747"/>
              <a:ext cx="0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97" name="Freeform 1249"/>
            <p:cNvSpPr>
              <a:spLocks/>
            </p:cNvSpPr>
            <p:nvPr/>
          </p:nvSpPr>
          <p:spPr bwMode="auto">
            <a:xfrm>
              <a:off x="3905080" y="2218553"/>
              <a:ext cx="57771" cy="56328"/>
            </a:xfrm>
            <a:custGeom>
              <a:avLst/>
              <a:gdLst>
                <a:gd name="T0" fmla="*/ 20 w 40"/>
                <a:gd name="T1" fmla="*/ 1 h 39"/>
                <a:gd name="T2" fmla="*/ 24 w 40"/>
                <a:gd name="T3" fmla="*/ 1 h 39"/>
                <a:gd name="T4" fmla="*/ 28 w 40"/>
                <a:gd name="T5" fmla="*/ 1 h 39"/>
                <a:gd name="T6" fmla="*/ 30 w 40"/>
                <a:gd name="T7" fmla="*/ 3 h 39"/>
                <a:gd name="T8" fmla="*/ 33 w 40"/>
                <a:gd name="T9" fmla="*/ 5 h 39"/>
                <a:gd name="T10" fmla="*/ 34 w 40"/>
                <a:gd name="T11" fmla="*/ 5 h 39"/>
                <a:gd name="T12" fmla="*/ 37 w 40"/>
                <a:gd name="T13" fmla="*/ 8 h 39"/>
                <a:gd name="T14" fmla="*/ 38 w 40"/>
                <a:gd name="T15" fmla="*/ 10 h 39"/>
                <a:gd name="T16" fmla="*/ 39 w 40"/>
                <a:gd name="T17" fmla="*/ 11 h 39"/>
                <a:gd name="T18" fmla="*/ 40 w 40"/>
                <a:gd name="T19" fmla="*/ 16 h 39"/>
                <a:gd name="T20" fmla="*/ 40 w 40"/>
                <a:gd name="T21" fmla="*/ 20 h 39"/>
                <a:gd name="T22" fmla="*/ 39 w 40"/>
                <a:gd name="T23" fmla="*/ 25 h 39"/>
                <a:gd name="T24" fmla="*/ 39 w 40"/>
                <a:gd name="T25" fmla="*/ 26 h 39"/>
                <a:gd name="T26" fmla="*/ 38 w 40"/>
                <a:gd name="T27" fmla="*/ 28 h 39"/>
                <a:gd name="T28" fmla="*/ 34 w 40"/>
                <a:gd name="T29" fmla="*/ 32 h 39"/>
                <a:gd name="T30" fmla="*/ 34 w 40"/>
                <a:gd name="T31" fmla="*/ 34 h 39"/>
                <a:gd name="T32" fmla="*/ 32 w 40"/>
                <a:gd name="T33" fmla="*/ 35 h 39"/>
                <a:gd name="T34" fmla="*/ 28 w 40"/>
                <a:gd name="T35" fmla="*/ 36 h 39"/>
                <a:gd name="T36" fmla="*/ 24 w 40"/>
                <a:gd name="T37" fmla="*/ 37 h 39"/>
                <a:gd name="T38" fmla="*/ 22 w 40"/>
                <a:gd name="T39" fmla="*/ 39 h 39"/>
                <a:gd name="T40" fmla="*/ 20 w 40"/>
                <a:gd name="T41" fmla="*/ 39 h 39"/>
                <a:gd name="T42" fmla="*/ 15 w 40"/>
                <a:gd name="T43" fmla="*/ 37 h 39"/>
                <a:gd name="T44" fmla="*/ 12 w 40"/>
                <a:gd name="T45" fmla="*/ 37 h 39"/>
                <a:gd name="T46" fmla="*/ 8 w 40"/>
                <a:gd name="T47" fmla="*/ 35 h 39"/>
                <a:gd name="T48" fmla="*/ 6 w 40"/>
                <a:gd name="T49" fmla="*/ 34 h 39"/>
                <a:gd name="T50" fmla="*/ 5 w 40"/>
                <a:gd name="T51" fmla="*/ 32 h 39"/>
                <a:gd name="T52" fmla="*/ 3 w 40"/>
                <a:gd name="T53" fmla="*/ 28 h 39"/>
                <a:gd name="T54" fmla="*/ 1 w 40"/>
                <a:gd name="T55" fmla="*/ 28 h 39"/>
                <a:gd name="T56" fmla="*/ 1 w 40"/>
                <a:gd name="T57" fmla="*/ 25 h 39"/>
                <a:gd name="T58" fmla="*/ 0 w 40"/>
                <a:gd name="T59" fmla="*/ 21 h 39"/>
                <a:gd name="T60" fmla="*/ 0 w 40"/>
                <a:gd name="T61" fmla="*/ 17 h 39"/>
                <a:gd name="T62" fmla="*/ 1 w 40"/>
                <a:gd name="T63" fmla="*/ 13 h 39"/>
                <a:gd name="T64" fmla="*/ 1 w 40"/>
                <a:gd name="T65" fmla="*/ 11 h 39"/>
                <a:gd name="T66" fmla="*/ 4 w 40"/>
                <a:gd name="T67" fmla="*/ 8 h 39"/>
                <a:gd name="T68" fmla="*/ 6 w 40"/>
                <a:gd name="T69" fmla="*/ 5 h 39"/>
                <a:gd name="T70" fmla="*/ 8 w 40"/>
                <a:gd name="T71" fmla="*/ 4 h 39"/>
                <a:gd name="T72" fmla="*/ 11 w 40"/>
                <a:gd name="T73" fmla="*/ 2 h 39"/>
                <a:gd name="T74" fmla="*/ 12 w 40"/>
                <a:gd name="T75" fmla="*/ 1 h 39"/>
                <a:gd name="T76" fmla="*/ 16 w 40"/>
                <a:gd name="T77" fmla="*/ 1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40" h="39">
                  <a:moveTo>
                    <a:pt x="17" y="0"/>
                  </a:moveTo>
                  <a:lnTo>
                    <a:pt x="20" y="1"/>
                  </a:lnTo>
                  <a:lnTo>
                    <a:pt x="22" y="1"/>
                  </a:lnTo>
                  <a:lnTo>
                    <a:pt x="24" y="1"/>
                  </a:lnTo>
                  <a:lnTo>
                    <a:pt x="26" y="1"/>
                  </a:lnTo>
                  <a:lnTo>
                    <a:pt x="28" y="1"/>
                  </a:lnTo>
                  <a:lnTo>
                    <a:pt x="29" y="2"/>
                  </a:lnTo>
                  <a:lnTo>
                    <a:pt x="30" y="3"/>
                  </a:lnTo>
                  <a:lnTo>
                    <a:pt x="32" y="4"/>
                  </a:lnTo>
                  <a:lnTo>
                    <a:pt x="33" y="5"/>
                  </a:lnTo>
                  <a:lnTo>
                    <a:pt x="34" y="5"/>
                  </a:lnTo>
                  <a:lnTo>
                    <a:pt x="34" y="5"/>
                  </a:lnTo>
                  <a:lnTo>
                    <a:pt x="34" y="7"/>
                  </a:lnTo>
                  <a:lnTo>
                    <a:pt x="37" y="8"/>
                  </a:lnTo>
                  <a:lnTo>
                    <a:pt x="38" y="9"/>
                  </a:lnTo>
                  <a:lnTo>
                    <a:pt x="38" y="10"/>
                  </a:lnTo>
                  <a:lnTo>
                    <a:pt x="38" y="11"/>
                  </a:lnTo>
                  <a:lnTo>
                    <a:pt x="39" y="11"/>
                  </a:lnTo>
                  <a:lnTo>
                    <a:pt x="39" y="13"/>
                  </a:lnTo>
                  <a:lnTo>
                    <a:pt x="40" y="16"/>
                  </a:lnTo>
                  <a:lnTo>
                    <a:pt x="40" y="19"/>
                  </a:lnTo>
                  <a:lnTo>
                    <a:pt x="40" y="20"/>
                  </a:lnTo>
                  <a:lnTo>
                    <a:pt x="40" y="24"/>
                  </a:lnTo>
                  <a:lnTo>
                    <a:pt x="39" y="25"/>
                  </a:lnTo>
                  <a:lnTo>
                    <a:pt x="39" y="25"/>
                  </a:lnTo>
                  <a:lnTo>
                    <a:pt x="39" y="26"/>
                  </a:lnTo>
                  <a:lnTo>
                    <a:pt x="39" y="27"/>
                  </a:lnTo>
                  <a:lnTo>
                    <a:pt x="38" y="28"/>
                  </a:lnTo>
                  <a:lnTo>
                    <a:pt x="37" y="31"/>
                  </a:lnTo>
                  <a:lnTo>
                    <a:pt x="34" y="32"/>
                  </a:lnTo>
                  <a:lnTo>
                    <a:pt x="34" y="33"/>
                  </a:lnTo>
                  <a:lnTo>
                    <a:pt x="34" y="34"/>
                  </a:lnTo>
                  <a:lnTo>
                    <a:pt x="33" y="34"/>
                  </a:lnTo>
                  <a:lnTo>
                    <a:pt x="32" y="35"/>
                  </a:lnTo>
                  <a:lnTo>
                    <a:pt x="31" y="36"/>
                  </a:lnTo>
                  <a:lnTo>
                    <a:pt x="28" y="36"/>
                  </a:lnTo>
                  <a:lnTo>
                    <a:pt x="26" y="37"/>
                  </a:lnTo>
                  <a:lnTo>
                    <a:pt x="24" y="37"/>
                  </a:lnTo>
                  <a:lnTo>
                    <a:pt x="23" y="39"/>
                  </a:lnTo>
                  <a:lnTo>
                    <a:pt x="22" y="39"/>
                  </a:lnTo>
                  <a:lnTo>
                    <a:pt x="21" y="39"/>
                  </a:lnTo>
                  <a:lnTo>
                    <a:pt x="20" y="39"/>
                  </a:lnTo>
                  <a:lnTo>
                    <a:pt x="19" y="39"/>
                  </a:lnTo>
                  <a:lnTo>
                    <a:pt x="15" y="37"/>
                  </a:lnTo>
                  <a:lnTo>
                    <a:pt x="14" y="37"/>
                  </a:lnTo>
                  <a:lnTo>
                    <a:pt x="12" y="37"/>
                  </a:lnTo>
                  <a:lnTo>
                    <a:pt x="9" y="36"/>
                  </a:lnTo>
                  <a:lnTo>
                    <a:pt x="8" y="35"/>
                  </a:lnTo>
                  <a:lnTo>
                    <a:pt x="7" y="34"/>
                  </a:lnTo>
                  <a:lnTo>
                    <a:pt x="6" y="34"/>
                  </a:lnTo>
                  <a:lnTo>
                    <a:pt x="6" y="33"/>
                  </a:lnTo>
                  <a:lnTo>
                    <a:pt x="5" y="32"/>
                  </a:lnTo>
                  <a:lnTo>
                    <a:pt x="4" y="31"/>
                  </a:lnTo>
                  <a:lnTo>
                    <a:pt x="3" y="28"/>
                  </a:lnTo>
                  <a:lnTo>
                    <a:pt x="3" y="28"/>
                  </a:lnTo>
                  <a:lnTo>
                    <a:pt x="1" y="28"/>
                  </a:lnTo>
                  <a:lnTo>
                    <a:pt x="1" y="27"/>
                  </a:lnTo>
                  <a:lnTo>
                    <a:pt x="1" y="25"/>
                  </a:lnTo>
                  <a:lnTo>
                    <a:pt x="0" y="23"/>
                  </a:lnTo>
                  <a:lnTo>
                    <a:pt x="0" y="21"/>
                  </a:lnTo>
                  <a:lnTo>
                    <a:pt x="0" y="19"/>
                  </a:lnTo>
                  <a:lnTo>
                    <a:pt x="0" y="17"/>
                  </a:lnTo>
                  <a:lnTo>
                    <a:pt x="1" y="15"/>
                  </a:lnTo>
                  <a:lnTo>
                    <a:pt x="1" y="13"/>
                  </a:lnTo>
                  <a:lnTo>
                    <a:pt x="1" y="12"/>
                  </a:lnTo>
                  <a:lnTo>
                    <a:pt x="1" y="11"/>
                  </a:lnTo>
                  <a:lnTo>
                    <a:pt x="3" y="9"/>
                  </a:lnTo>
                  <a:lnTo>
                    <a:pt x="4" y="8"/>
                  </a:lnTo>
                  <a:lnTo>
                    <a:pt x="5" y="7"/>
                  </a:lnTo>
                  <a:lnTo>
                    <a:pt x="6" y="5"/>
                  </a:lnTo>
                  <a:lnTo>
                    <a:pt x="7" y="5"/>
                  </a:lnTo>
                  <a:lnTo>
                    <a:pt x="8" y="4"/>
                  </a:lnTo>
                  <a:lnTo>
                    <a:pt x="9" y="3"/>
                  </a:lnTo>
                  <a:lnTo>
                    <a:pt x="11" y="2"/>
                  </a:lnTo>
                  <a:lnTo>
                    <a:pt x="11" y="2"/>
                  </a:lnTo>
                  <a:lnTo>
                    <a:pt x="12" y="1"/>
                  </a:lnTo>
                  <a:lnTo>
                    <a:pt x="14" y="1"/>
                  </a:lnTo>
                  <a:lnTo>
                    <a:pt x="16" y="1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DC8700"/>
            </a:solidFill>
            <a:ln w="0">
              <a:solidFill>
                <a:srgbClr val="DC87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98" name="Line 1250"/>
            <p:cNvSpPr>
              <a:spLocks noChangeShapeType="1"/>
            </p:cNvSpPr>
            <p:nvPr/>
          </p:nvSpPr>
          <p:spPr bwMode="auto">
            <a:xfrm>
              <a:off x="3962851" y="2245994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99" name="Line 1251"/>
            <p:cNvSpPr>
              <a:spLocks noChangeShapeType="1"/>
            </p:cNvSpPr>
            <p:nvPr/>
          </p:nvSpPr>
          <p:spPr bwMode="auto">
            <a:xfrm>
              <a:off x="3962851" y="2245994"/>
              <a:ext cx="0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00" name="Line 1252"/>
            <p:cNvSpPr>
              <a:spLocks noChangeShapeType="1"/>
            </p:cNvSpPr>
            <p:nvPr/>
          </p:nvSpPr>
          <p:spPr bwMode="auto">
            <a:xfrm>
              <a:off x="3962851" y="2247438"/>
              <a:ext cx="0" cy="5777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01" name="Line 1253"/>
            <p:cNvSpPr>
              <a:spLocks noChangeShapeType="1"/>
            </p:cNvSpPr>
            <p:nvPr/>
          </p:nvSpPr>
          <p:spPr bwMode="auto">
            <a:xfrm flipH="1">
              <a:off x="3961406" y="2253216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02" name="Line 1254"/>
            <p:cNvSpPr>
              <a:spLocks noChangeShapeType="1"/>
            </p:cNvSpPr>
            <p:nvPr/>
          </p:nvSpPr>
          <p:spPr bwMode="auto">
            <a:xfrm>
              <a:off x="3961406" y="2254659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03" name="Line 1255"/>
            <p:cNvSpPr>
              <a:spLocks noChangeShapeType="1"/>
            </p:cNvSpPr>
            <p:nvPr/>
          </p:nvSpPr>
          <p:spPr bwMode="auto">
            <a:xfrm>
              <a:off x="3961406" y="2254659"/>
              <a:ext cx="0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04" name="Line 1256"/>
            <p:cNvSpPr>
              <a:spLocks noChangeShapeType="1"/>
            </p:cNvSpPr>
            <p:nvPr/>
          </p:nvSpPr>
          <p:spPr bwMode="auto">
            <a:xfrm>
              <a:off x="3961406" y="2256104"/>
              <a:ext cx="0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05" name="Line 1257"/>
            <p:cNvSpPr>
              <a:spLocks noChangeShapeType="1"/>
            </p:cNvSpPr>
            <p:nvPr/>
          </p:nvSpPr>
          <p:spPr bwMode="auto">
            <a:xfrm flipH="1">
              <a:off x="3959963" y="2257548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06" name="Line 1258"/>
            <p:cNvSpPr>
              <a:spLocks noChangeShapeType="1"/>
            </p:cNvSpPr>
            <p:nvPr/>
          </p:nvSpPr>
          <p:spPr bwMode="auto">
            <a:xfrm flipH="1">
              <a:off x="3958518" y="2258993"/>
              <a:ext cx="1445" cy="4333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07" name="Line 1259"/>
            <p:cNvSpPr>
              <a:spLocks noChangeShapeType="1"/>
            </p:cNvSpPr>
            <p:nvPr/>
          </p:nvSpPr>
          <p:spPr bwMode="auto">
            <a:xfrm flipH="1">
              <a:off x="3954185" y="2263325"/>
              <a:ext cx="4333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08" name="Line 1260"/>
            <p:cNvSpPr>
              <a:spLocks noChangeShapeType="1"/>
            </p:cNvSpPr>
            <p:nvPr/>
          </p:nvSpPr>
          <p:spPr bwMode="auto">
            <a:xfrm>
              <a:off x="3954185" y="2264770"/>
              <a:ext cx="0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09" name="Line 1261"/>
            <p:cNvSpPr>
              <a:spLocks noChangeShapeType="1"/>
            </p:cNvSpPr>
            <p:nvPr/>
          </p:nvSpPr>
          <p:spPr bwMode="auto">
            <a:xfrm>
              <a:off x="3954185" y="2266214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10" name="Line 1262"/>
            <p:cNvSpPr>
              <a:spLocks noChangeShapeType="1"/>
            </p:cNvSpPr>
            <p:nvPr/>
          </p:nvSpPr>
          <p:spPr bwMode="auto">
            <a:xfrm flipH="1">
              <a:off x="3952741" y="2266214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11" name="Line 1263"/>
            <p:cNvSpPr>
              <a:spLocks noChangeShapeType="1"/>
            </p:cNvSpPr>
            <p:nvPr/>
          </p:nvSpPr>
          <p:spPr bwMode="auto">
            <a:xfrm flipH="1">
              <a:off x="3951297" y="2267658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12" name="Line 1264"/>
            <p:cNvSpPr>
              <a:spLocks noChangeShapeType="1"/>
            </p:cNvSpPr>
            <p:nvPr/>
          </p:nvSpPr>
          <p:spPr bwMode="auto">
            <a:xfrm flipH="1">
              <a:off x="3949852" y="2269102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13" name="Line 1265"/>
            <p:cNvSpPr>
              <a:spLocks noChangeShapeType="1"/>
            </p:cNvSpPr>
            <p:nvPr/>
          </p:nvSpPr>
          <p:spPr bwMode="auto">
            <a:xfrm flipH="1">
              <a:off x="3948408" y="2270547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14" name="Line 1266"/>
            <p:cNvSpPr>
              <a:spLocks noChangeShapeType="1"/>
            </p:cNvSpPr>
            <p:nvPr/>
          </p:nvSpPr>
          <p:spPr bwMode="auto">
            <a:xfrm flipH="1">
              <a:off x="3945520" y="2270547"/>
              <a:ext cx="2889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15" name="Line 1267"/>
            <p:cNvSpPr>
              <a:spLocks noChangeShapeType="1"/>
            </p:cNvSpPr>
            <p:nvPr/>
          </p:nvSpPr>
          <p:spPr bwMode="auto">
            <a:xfrm flipH="1">
              <a:off x="3942631" y="2270547"/>
              <a:ext cx="2889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16" name="Line 1268"/>
            <p:cNvSpPr>
              <a:spLocks noChangeShapeType="1"/>
            </p:cNvSpPr>
            <p:nvPr/>
          </p:nvSpPr>
          <p:spPr bwMode="auto">
            <a:xfrm flipH="1">
              <a:off x="3939743" y="2271991"/>
              <a:ext cx="2889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17" name="Line 1269"/>
            <p:cNvSpPr>
              <a:spLocks noChangeShapeType="1"/>
            </p:cNvSpPr>
            <p:nvPr/>
          </p:nvSpPr>
          <p:spPr bwMode="auto">
            <a:xfrm flipH="1">
              <a:off x="3938298" y="2271991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18" name="Line 1270"/>
            <p:cNvSpPr>
              <a:spLocks noChangeShapeType="1"/>
            </p:cNvSpPr>
            <p:nvPr/>
          </p:nvSpPr>
          <p:spPr bwMode="auto">
            <a:xfrm flipH="1">
              <a:off x="3936854" y="2271991"/>
              <a:ext cx="1445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19" name="Line 1271"/>
            <p:cNvSpPr>
              <a:spLocks noChangeShapeType="1"/>
            </p:cNvSpPr>
            <p:nvPr/>
          </p:nvSpPr>
          <p:spPr bwMode="auto">
            <a:xfrm flipH="1">
              <a:off x="3933965" y="2274879"/>
              <a:ext cx="2889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20" name="Line 1272"/>
            <p:cNvSpPr>
              <a:spLocks noChangeShapeType="1"/>
            </p:cNvSpPr>
            <p:nvPr/>
          </p:nvSpPr>
          <p:spPr bwMode="auto">
            <a:xfrm flipH="1" flipV="1">
              <a:off x="3932521" y="2271991"/>
              <a:ext cx="1445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21" name="Line 1273"/>
            <p:cNvSpPr>
              <a:spLocks noChangeShapeType="1"/>
            </p:cNvSpPr>
            <p:nvPr/>
          </p:nvSpPr>
          <p:spPr bwMode="auto">
            <a:xfrm flipH="1">
              <a:off x="3926744" y="2271991"/>
              <a:ext cx="5777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22" name="Line 1274"/>
            <p:cNvSpPr>
              <a:spLocks noChangeShapeType="1"/>
            </p:cNvSpPr>
            <p:nvPr/>
          </p:nvSpPr>
          <p:spPr bwMode="auto">
            <a:xfrm flipH="1">
              <a:off x="3925300" y="2271991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23" name="Line 1275"/>
            <p:cNvSpPr>
              <a:spLocks noChangeShapeType="1"/>
            </p:cNvSpPr>
            <p:nvPr/>
          </p:nvSpPr>
          <p:spPr bwMode="auto">
            <a:xfrm flipH="1">
              <a:off x="3923855" y="2271991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24" name="Line 1276"/>
            <p:cNvSpPr>
              <a:spLocks noChangeShapeType="1"/>
            </p:cNvSpPr>
            <p:nvPr/>
          </p:nvSpPr>
          <p:spPr bwMode="auto">
            <a:xfrm flipH="1" flipV="1">
              <a:off x="3922411" y="2270547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25" name="Line 1277"/>
            <p:cNvSpPr>
              <a:spLocks noChangeShapeType="1"/>
            </p:cNvSpPr>
            <p:nvPr/>
          </p:nvSpPr>
          <p:spPr bwMode="auto">
            <a:xfrm flipH="1">
              <a:off x="3918078" y="2270547"/>
              <a:ext cx="4333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26" name="Line 1278"/>
            <p:cNvSpPr>
              <a:spLocks noChangeShapeType="1"/>
            </p:cNvSpPr>
            <p:nvPr/>
          </p:nvSpPr>
          <p:spPr bwMode="auto">
            <a:xfrm flipH="1" flipV="1">
              <a:off x="3916634" y="2269102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27" name="Line 1279"/>
            <p:cNvSpPr>
              <a:spLocks noChangeShapeType="1"/>
            </p:cNvSpPr>
            <p:nvPr/>
          </p:nvSpPr>
          <p:spPr bwMode="auto">
            <a:xfrm flipH="1" flipV="1">
              <a:off x="3915189" y="2267658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28" name="Line 1280"/>
            <p:cNvSpPr>
              <a:spLocks noChangeShapeType="1"/>
            </p:cNvSpPr>
            <p:nvPr/>
          </p:nvSpPr>
          <p:spPr bwMode="auto">
            <a:xfrm flipH="1" flipV="1">
              <a:off x="3913745" y="2266214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29" name="Line 1281"/>
            <p:cNvSpPr>
              <a:spLocks noChangeShapeType="1"/>
            </p:cNvSpPr>
            <p:nvPr/>
          </p:nvSpPr>
          <p:spPr bwMode="auto">
            <a:xfrm>
              <a:off x="3913745" y="2266214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30" name="Line 1282"/>
            <p:cNvSpPr>
              <a:spLocks noChangeShapeType="1"/>
            </p:cNvSpPr>
            <p:nvPr/>
          </p:nvSpPr>
          <p:spPr bwMode="auto">
            <a:xfrm flipH="1" flipV="1">
              <a:off x="3912301" y="2264770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31" name="Line 1283"/>
            <p:cNvSpPr>
              <a:spLocks noChangeShapeType="1"/>
            </p:cNvSpPr>
            <p:nvPr/>
          </p:nvSpPr>
          <p:spPr bwMode="auto">
            <a:xfrm flipH="1" flipV="1">
              <a:off x="3910857" y="2263325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32" name="Line 1284"/>
            <p:cNvSpPr>
              <a:spLocks noChangeShapeType="1"/>
            </p:cNvSpPr>
            <p:nvPr/>
          </p:nvSpPr>
          <p:spPr bwMode="auto">
            <a:xfrm flipH="1" flipV="1">
              <a:off x="3909412" y="2258993"/>
              <a:ext cx="1445" cy="4333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33" name="Line 1285"/>
            <p:cNvSpPr>
              <a:spLocks noChangeShapeType="1"/>
            </p:cNvSpPr>
            <p:nvPr/>
          </p:nvSpPr>
          <p:spPr bwMode="auto">
            <a:xfrm>
              <a:off x="3909412" y="2258993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34" name="Line 1286"/>
            <p:cNvSpPr>
              <a:spLocks noChangeShapeType="1"/>
            </p:cNvSpPr>
            <p:nvPr/>
          </p:nvSpPr>
          <p:spPr bwMode="auto">
            <a:xfrm flipH="1">
              <a:off x="3906524" y="2258993"/>
              <a:ext cx="2889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35" name="Line 1287"/>
            <p:cNvSpPr>
              <a:spLocks noChangeShapeType="1"/>
            </p:cNvSpPr>
            <p:nvPr/>
          </p:nvSpPr>
          <p:spPr bwMode="auto">
            <a:xfrm flipV="1">
              <a:off x="3906524" y="2257548"/>
              <a:ext cx="0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36" name="Line 1288"/>
            <p:cNvSpPr>
              <a:spLocks noChangeShapeType="1"/>
            </p:cNvSpPr>
            <p:nvPr/>
          </p:nvSpPr>
          <p:spPr bwMode="auto">
            <a:xfrm flipV="1">
              <a:off x="3906524" y="2254659"/>
              <a:ext cx="0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37" name="Line 1289"/>
            <p:cNvSpPr>
              <a:spLocks noChangeShapeType="1"/>
            </p:cNvSpPr>
            <p:nvPr/>
          </p:nvSpPr>
          <p:spPr bwMode="auto">
            <a:xfrm flipH="1" flipV="1">
              <a:off x="3905080" y="2251771"/>
              <a:ext cx="1445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38" name="Line 1290"/>
            <p:cNvSpPr>
              <a:spLocks noChangeShapeType="1"/>
            </p:cNvSpPr>
            <p:nvPr/>
          </p:nvSpPr>
          <p:spPr bwMode="auto">
            <a:xfrm flipV="1">
              <a:off x="3905080" y="2245994"/>
              <a:ext cx="0" cy="5777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39" name="Line 1291"/>
            <p:cNvSpPr>
              <a:spLocks noChangeShapeType="1"/>
            </p:cNvSpPr>
            <p:nvPr/>
          </p:nvSpPr>
          <p:spPr bwMode="auto">
            <a:xfrm>
              <a:off x="3905080" y="2245994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40" name="Line 1292"/>
            <p:cNvSpPr>
              <a:spLocks noChangeShapeType="1"/>
            </p:cNvSpPr>
            <p:nvPr/>
          </p:nvSpPr>
          <p:spPr bwMode="auto">
            <a:xfrm flipV="1">
              <a:off x="3906524" y="2237328"/>
              <a:ext cx="0" cy="8666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41" name="Line 1293"/>
            <p:cNvSpPr>
              <a:spLocks noChangeShapeType="1"/>
            </p:cNvSpPr>
            <p:nvPr/>
          </p:nvSpPr>
          <p:spPr bwMode="auto">
            <a:xfrm flipV="1">
              <a:off x="3906524" y="2235884"/>
              <a:ext cx="0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42" name="Line 1294"/>
            <p:cNvSpPr>
              <a:spLocks noChangeShapeType="1"/>
            </p:cNvSpPr>
            <p:nvPr/>
          </p:nvSpPr>
          <p:spPr bwMode="auto">
            <a:xfrm flipV="1">
              <a:off x="3906524" y="2234439"/>
              <a:ext cx="0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43" name="Line 1295"/>
            <p:cNvSpPr>
              <a:spLocks noChangeShapeType="1"/>
            </p:cNvSpPr>
            <p:nvPr/>
          </p:nvSpPr>
          <p:spPr bwMode="auto">
            <a:xfrm flipV="1">
              <a:off x="3906524" y="2231551"/>
              <a:ext cx="2889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44" name="Line 1296"/>
            <p:cNvSpPr>
              <a:spLocks noChangeShapeType="1"/>
            </p:cNvSpPr>
            <p:nvPr/>
          </p:nvSpPr>
          <p:spPr bwMode="auto">
            <a:xfrm flipV="1">
              <a:off x="3909412" y="2230107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45" name="Line 1297"/>
            <p:cNvSpPr>
              <a:spLocks noChangeShapeType="1"/>
            </p:cNvSpPr>
            <p:nvPr/>
          </p:nvSpPr>
          <p:spPr bwMode="auto">
            <a:xfrm flipV="1">
              <a:off x="3910857" y="2228662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46" name="Line 1298"/>
            <p:cNvSpPr>
              <a:spLocks noChangeShapeType="1"/>
            </p:cNvSpPr>
            <p:nvPr/>
          </p:nvSpPr>
          <p:spPr bwMode="auto">
            <a:xfrm flipV="1">
              <a:off x="3912301" y="2225774"/>
              <a:ext cx="1445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47" name="Line 1299"/>
            <p:cNvSpPr>
              <a:spLocks noChangeShapeType="1"/>
            </p:cNvSpPr>
            <p:nvPr/>
          </p:nvSpPr>
          <p:spPr bwMode="auto">
            <a:xfrm>
              <a:off x="3913745" y="2225774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48" name="Line 1300"/>
            <p:cNvSpPr>
              <a:spLocks noChangeShapeType="1"/>
            </p:cNvSpPr>
            <p:nvPr/>
          </p:nvSpPr>
          <p:spPr bwMode="auto">
            <a:xfrm flipV="1">
              <a:off x="3915189" y="2224330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49" name="Line 1301"/>
            <p:cNvSpPr>
              <a:spLocks noChangeShapeType="1"/>
            </p:cNvSpPr>
            <p:nvPr/>
          </p:nvSpPr>
          <p:spPr bwMode="auto">
            <a:xfrm flipV="1">
              <a:off x="3916634" y="2222885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50" name="Line 1302"/>
            <p:cNvSpPr>
              <a:spLocks noChangeShapeType="1"/>
            </p:cNvSpPr>
            <p:nvPr/>
          </p:nvSpPr>
          <p:spPr bwMode="auto">
            <a:xfrm flipV="1">
              <a:off x="3918078" y="2221441"/>
              <a:ext cx="2889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51" name="Line 1303"/>
            <p:cNvSpPr>
              <a:spLocks noChangeShapeType="1"/>
            </p:cNvSpPr>
            <p:nvPr/>
          </p:nvSpPr>
          <p:spPr bwMode="auto">
            <a:xfrm>
              <a:off x="3920966" y="2221441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52" name="Line 1304"/>
            <p:cNvSpPr>
              <a:spLocks noChangeShapeType="1"/>
            </p:cNvSpPr>
            <p:nvPr/>
          </p:nvSpPr>
          <p:spPr bwMode="auto">
            <a:xfrm flipV="1">
              <a:off x="3920966" y="2219996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53" name="Line 1305"/>
            <p:cNvSpPr>
              <a:spLocks noChangeShapeType="1"/>
            </p:cNvSpPr>
            <p:nvPr/>
          </p:nvSpPr>
          <p:spPr bwMode="auto">
            <a:xfrm>
              <a:off x="3922411" y="2219996"/>
              <a:ext cx="2889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54" name="Line 1306"/>
            <p:cNvSpPr>
              <a:spLocks noChangeShapeType="1"/>
            </p:cNvSpPr>
            <p:nvPr/>
          </p:nvSpPr>
          <p:spPr bwMode="auto">
            <a:xfrm>
              <a:off x="3925300" y="2219996"/>
              <a:ext cx="2889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55" name="Line 1307"/>
            <p:cNvSpPr>
              <a:spLocks noChangeShapeType="1"/>
            </p:cNvSpPr>
            <p:nvPr/>
          </p:nvSpPr>
          <p:spPr bwMode="auto">
            <a:xfrm flipV="1">
              <a:off x="3928188" y="2218553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56" name="Line 1308"/>
            <p:cNvSpPr>
              <a:spLocks noChangeShapeType="1"/>
            </p:cNvSpPr>
            <p:nvPr/>
          </p:nvSpPr>
          <p:spPr bwMode="auto">
            <a:xfrm>
              <a:off x="3929632" y="2218553"/>
              <a:ext cx="4333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57" name="Line 1309"/>
            <p:cNvSpPr>
              <a:spLocks noChangeShapeType="1"/>
            </p:cNvSpPr>
            <p:nvPr/>
          </p:nvSpPr>
          <p:spPr bwMode="auto">
            <a:xfrm>
              <a:off x="3933965" y="2219996"/>
              <a:ext cx="2889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58" name="Line 1310"/>
            <p:cNvSpPr>
              <a:spLocks noChangeShapeType="1"/>
            </p:cNvSpPr>
            <p:nvPr/>
          </p:nvSpPr>
          <p:spPr bwMode="auto">
            <a:xfrm>
              <a:off x="3936854" y="2219996"/>
              <a:ext cx="2889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59" name="Line 1311"/>
            <p:cNvSpPr>
              <a:spLocks noChangeShapeType="1"/>
            </p:cNvSpPr>
            <p:nvPr/>
          </p:nvSpPr>
          <p:spPr bwMode="auto">
            <a:xfrm>
              <a:off x="3939743" y="2219996"/>
              <a:ext cx="2889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60" name="Line 1312"/>
            <p:cNvSpPr>
              <a:spLocks noChangeShapeType="1"/>
            </p:cNvSpPr>
            <p:nvPr/>
          </p:nvSpPr>
          <p:spPr bwMode="auto">
            <a:xfrm>
              <a:off x="3942631" y="2219996"/>
              <a:ext cx="2889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61" name="Line 1313"/>
            <p:cNvSpPr>
              <a:spLocks noChangeShapeType="1"/>
            </p:cNvSpPr>
            <p:nvPr/>
          </p:nvSpPr>
          <p:spPr bwMode="auto">
            <a:xfrm>
              <a:off x="3945520" y="2219996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62" name="Line 1314"/>
            <p:cNvSpPr>
              <a:spLocks noChangeShapeType="1"/>
            </p:cNvSpPr>
            <p:nvPr/>
          </p:nvSpPr>
          <p:spPr bwMode="auto">
            <a:xfrm>
              <a:off x="3946964" y="2221441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63" name="Line 1315"/>
            <p:cNvSpPr>
              <a:spLocks noChangeShapeType="1"/>
            </p:cNvSpPr>
            <p:nvPr/>
          </p:nvSpPr>
          <p:spPr bwMode="auto">
            <a:xfrm>
              <a:off x="3948408" y="2222885"/>
              <a:ext cx="2889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64" name="Line 1316"/>
            <p:cNvSpPr>
              <a:spLocks noChangeShapeType="1"/>
            </p:cNvSpPr>
            <p:nvPr/>
          </p:nvSpPr>
          <p:spPr bwMode="auto">
            <a:xfrm>
              <a:off x="3951297" y="2224330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65" name="Line 1317"/>
            <p:cNvSpPr>
              <a:spLocks noChangeShapeType="1"/>
            </p:cNvSpPr>
            <p:nvPr/>
          </p:nvSpPr>
          <p:spPr bwMode="auto">
            <a:xfrm>
              <a:off x="3952741" y="2225774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66" name="Line 1318"/>
            <p:cNvSpPr>
              <a:spLocks noChangeShapeType="1"/>
            </p:cNvSpPr>
            <p:nvPr/>
          </p:nvSpPr>
          <p:spPr bwMode="auto">
            <a:xfrm>
              <a:off x="3954185" y="2225774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67" name="Line 1319"/>
            <p:cNvSpPr>
              <a:spLocks noChangeShapeType="1"/>
            </p:cNvSpPr>
            <p:nvPr/>
          </p:nvSpPr>
          <p:spPr bwMode="auto">
            <a:xfrm>
              <a:off x="3954185" y="2225774"/>
              <a:ext cx="0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68" name="Line 1320"/>
            <p:cNvSpPr>
              <a:spLocks noChangeShapeType="1"/>
            </p:cNvSpPr>
            <p:nvPr/>
          </p:nvSpPr>
          <p:spPr bwMode="auto">
            <a:xfrm>
              <a:off x="3954185" y="2228662"/>
              <a:ext cx="4333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69" name="Line 1321"/>
            <p:cNvSpPr>
              <a:spLocks noChangeShapeType="1"/>
            </p:cNvSpPr>
            <p:nvPr/>
          </p:nvSpPr>
          <p:spPr bwMode="auto">
            <a:xfrm>
              <a:off x="3958518" y="2230107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70" name="Line 1322"/>
            <p:cNvSpPr>
              <a:spLocks noChangeShapeType="1"/>
            </p:cNvSpPr>
            <p:nvPr/>
          </p:nvSpPr>
          <p:spPr bwMode="auto">
            <a:xfrm>
              <a:off x="3959963" y="2231551"/>
              <a:ext cx="0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71" name="Line 1323"/>
            <p:cNvSpPr>
              <a:spLocks noChangeShapeType="1"/>
            </p:cNvSpPr>
            <p:nvPr/>
          </p:nvSpPr>
          <p:spPr bwMode="auto">
            <a:xfrm>
              <a:off x="3959963" y="2232996"/>
              <a:ext cx="0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72" name="Line 1324"/>
            <p:cNvSpPr>
              <a:spLocks noChangeShapeType="1"/>
            </p:cNvSpPr>
            <p:nvPr/>
          </p:nvSpPr>
          <p:spPr bwMode="auto">
            <a:xfrm>
              <a:off x="3959963" y="2234439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73" name="Line 1325"/>
            <p:cNvSpPr>
              <a:spLocks noChangeShapeType="1"/>
            </p:cNvSpPr>
            <p:nvPr/>
          </p:nvSpPr>
          <p:spPr bwMode="auto">
            <a:xfrm>
              <a:off x="3961406" y="2234439"/>
              <a:ext cx="0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74" name="Line 1326"/>
            <p:cNvSpPr>
              <a:spLocks noChangeShapeType="1"/>
            </p:cNvSpPr>
            <p:nvPr/>
          </p:nvSpPr>
          <p:spPr bwMode="auto">
            <a:xfrm>
              <a:off x="3961406" y="2237328"/>
              <a:ext cx="1445" cy="4333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75" name="Line 1327"/>
            <p:cNvSpPr>
              <a:spLocks noChangeShapeType="1"/>
            </p:cNvSpPr>
            <p:nvPr/>
          </p:nvSpPr>
          <p:spPr bwMode="auto">
            <a:xfrm>
              <a:off x="3962851" y="2241661"/>
              <a:ext cx="0" cy="4333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76" name="Freeform 1328"/>
            <p:cNvSpPr>
              <a:spLocks/>
            </p:cNvSpPr>
            <p:nvPr/>
          </p:nvSpPr>
          <p:spPr bwMode="auto">
            <a:xfrm>
              <a:off x="4205491" y="2136228"/>
              <a:ext cx="54883" cy="53439"/>
            </a:xfrm>
            <a:custGeom>
              <a:avLst/>
              <a:gdLst>
                <a:gd name="T0" fmla="*/ 19 w 38"/>
                <a:gd name="T1" fmla="*/ 0 h 37"/>
                <a:gd name="T2" fmla="*/ 23 w 38"/>
                <a:gd name="T3" fmla="*/ 0 h 37"/>
                <a:gd name="T4" fmla="*/ 25 w 38"/>
                <a:gd name="T5" fmla="*/ 0 h 37"/>
                <a:gd name="T6" fmla="*/ 27 w 38"/>
                <a:gd name="T7" fmla="*/ 1 h 37"/>
                <a:gd name="T8" fmla="*/ 31 w 38"/>
                <a:gd name="T9" fmla="*/ 3 h 37"/>
                <a:gd name="T10" fmla="*/ 33 w 38"/>
                <a:gd name="T11" fmla="*/ 5 h 37"/>
                <a:gd name="T12" fmla="*/ 35 w 38"/>
                <a:gd name="T13" fmla="*/ 7 h 37"/>
                <a:gd name="T14" fmla="*/ 36 w 38"/>
                <a:gd name="T15" fmla="*/ 9 h 37"/>
                <a:gd name="T16" fmla="*/ 36 w 38"/>
                <a:gd name="T17" fmla="*/ 10 h 37"/>
                <a:gd name="T18" fmla="*/ 38 w 38"/>
                <a:gd name="T19" fmla="*/ 15 h 37"/>
                <a:gd name="T20" fmla="*/ 38 w 38"/>
                <a:gd name="T21" fmla="*/ 19 h 37"/>
                <a:gd name="T22" fmla="*/ 38 w 38"/>
                <a:gd name="T23" fmla="*/ 23 h 37"/>
                <a:gd name="T24" fmla="*/ 38 w 38"/>
                <a:gd name="T25" fmla="*/ 25 h 37"/>
                <a:gd name="T26" fmla="*/ 36 w 38"/>
                <a:gd name="T27" fmla="*/ 26 h 37"/>
                <a:gd name="T28" fmla="*/ 35 w 38"/>
                <a:gd name="T29" fmla="*/ 29 h 37"/>
                <a:gd name="T30" fmla="*/ 33 w 38"/>
                <a:gd name="T31" fmla="*/ 32 h 37"/>
                <a:gd name="T32" fmla="*/ 31 w 38"/>
                <a:gd name="T33" fmla="*/ 34 h 37"/>
                <a:gd name="T34" fmla="*/ 28 w 38"/>
                <a:gd name="T35" fmla="*/ 35 h 37"/>
                <a:gd name="T36" fmla="*/ 27 w 38"/>
                <a:gd name="T37" fmla="*/ 36 h 37"/>
                <a:gd name="T38" fmla="*/ 19 w 38"/>
                <a:gd name="T39" fmla="*/ 37 h 37"/>
                <a:gd name="T40" fmla="*/ 15 w 38"/>
                <a:gd name="T41" fmla="*/ 37 h 37"/>
                <a:gd name="T42" fmla="*/ 12 w 38"/>
                <a:gd name="T43" fmla="*/ 36 h 37"/>
                <a:gd name="T44" fmla="*/ 10 w 38"/>
                <a:gd name="T45" fmla="*/ 36 h 37"/>
                <a:gd name="T46" fmla="*/ 7 w 38"/>
                <a:gd name="T47" fmla="*/ 34 h 37"/>
                <a:gd name="T48" fmla="*/ 4 w 38"/>
                <a:gd name="T49" fmla="*/ 32 h 37"/>
                <a:gd name="T50" fmla="*/ 3 w 38"/>
                <a:gd name="T51" fmla="*/ 29 h 37"/>
                <a:gd name="T52" fmla="*/ 1 w 38"/>
                <a:gd name="T53" fmla="*/ 27 h 37"/>
                <a:gd name="T54" fmla="*/ 1 w 38"/>
                <a:gd name="T55" fmla="*/ 26 h 37"/>
                <a:gd name="T56" fmla="*/ 0 w 38"/>
                <a:gd name="T57" fmla="*/ 23 h 37"/>
                <a:gd name="T58" fmla="*/ 0 w 38"/>
                <a:gd name="T59" fmla="*/ 19 h 37"/>
                <a:gd name="T60" fmla="*/ 1 w 38"/>
                <a:gd name="T61" fmla="*/ 11 h 37"/>
                <a:gd name="T62" fmla="*/ 2 w 38"/>
                <a:gd name="T63" fmla="*/ 9 h 37"/>
                <a:gd name="T64" fmla="*/ 4 w 38"/>
                <a:gd name="T65" fmla="*/ 5 h 37"/>
                <a:gd name="T66" fmla="*/ 6 w 38"/>
                <a:gd name="T67" fmla="*/ 4 h 37"/>
                <a:gd name="T68" fmla="*/ 8 w 38"/>
                <a:gd name="T69" fmla="*/ 2 h 37"/>
                <a:gd name="T70" fmla="*/ 10 w 38"/>
                <a:gd name="T71" fmla="*/ 1 h 37"/>
                <a:gd name="T72" fmla="*/ 12 w 38"/>
                <a:gd name="T73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8" h="37">
                  <a:moveTo>
                    <a:pt x="15" y="0"/>
                  </a:moveTo>
                  <a:lnTo>
                    <a:pt x="19" y="0"/>
                  </a:lnTo>
                  <a:lnTo>
                    <a:pt x="20" y="0"/>
                  </a:lnTo>
                  <a:lnTo>
                    <a:pt x="23" y="0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26" y="1"/>
                  </a:lnTo>
                  <a:lnTo>
                    <a:pt x="27" y="1"/>
                  </a:lnTo>
                  <a:lnTo>
                    <a:pt x="28" y="2"/>
                  </a:lnTo>
                  <a:lnTo>
                    <a:pt x="31" y="3"/>
                  </a:lnTo>
                  <a:lnTo>
                    <a:pt x="33" y="4"/>
                  </a:lnTo>
                  <a:lnTo>
                    <a:pt x="33" y="5"/>
                  </a:lnTo>
                  <a:lnTo>
                    <a:pt x="34" y="5"/>
                  </a:lnTo>
                  <a:lnTo>
                    <a:pt x="35" y="7"/>
                  </a:lnTo>
                  <a:lnTo>
                    <a:pt x="35" y="9"/>
                  </a:lnTo>
                  <a:lnTo>
                    <a:pt x="36" y="9"/>
                  </a:lnTo>
                  <a:lnTo>
                    <a:pt x="36" y="10"/>
                  </a:lnTo>
                  <a:lnTo>
                    <a:pt x="36" y="10"/>
                  </a:lnTo>
                  <a:lnTo>
                    <a:pt x="38" y="12"/>
                  </a:lnTo>
                  <a:lnTo>
                    <a:pt x="38" y="15"/>
                  </a:lnTo>
                  <a:lnTo>
                    <a:pt x="38" y="17"/>
                  </a:lnTo>
                  <a:lnTo>
                    <a:pt x="38" y="19"/>
                  </a:lnTo>
                  <a:lnTo>
                    <a:pt x="38" y="20"/>
                  </a:lnTo>
                  <a:lnTo>
                    <a:pt x="38" y="23"/>
                  </a:lnTo>
                  <a:lnTo>
                    <a:pt x="38" y="24"/>
                  </a:lnTo>
                  <a:lnTo>
                    <a:pt x="38" y="25"/>
                  </a:lnTo>
                  <a:lnTo>
                    <a:pt x="38" y="25"/>
                  </a:lnTo>
                  <a:lnTo>
                    <a:pt x="36" y="26"/>
                  </a:lnTo>
                  <a:lnTo>
                    <a:pt x="35" y="28"/>
                  </a:lnTo>
                  <a:lnTo>
                    <a:pt x="35" y="29"/>
                  </a:lnTo>
                  <a:lnTo>
                    <a:pt x="34" y="31"/>
                  </a:lnTo>
                  <a:lnTo>
                    <a:pt x="33" y="32"/>
                  </a:lnTo>
                  <a:lnTo>
                    <a:pt x="33" y="33"/>
                  </a:lnTo>
                  <a:lnTo>
                    <a:pt x="31" y="34"/>
                  </a:lnTo>
                  <a:lnTo>
                    <a:pt x="30" y="35"/>
                  </a:lnTo>
                  <a:lnTo>
                    <a:pt x="28" y="35"/>
                  </a:lnTo>
                  <a:lnTo>
                    <a:pt x="27" y="36"/>
                  </a:lnTo>
                  <a:lnTo>
                    <a:pt x="27" y="36"/>
                  </a:lnTo>
                  <a:lnTo>
                    <a:pt x="23" y="37"/>
                  </a:lnTo>
                  <a:lnTo>
                    <a:pt x="19" y="37"/>
                  </a:lnTo>
                  <a:lnTo>
                    <a:pt x="17" y="37"/>
                  </a:lnTo>
                  <a:lnTo>
                    <a:pt x="15" y="37"/>
                  </a:lnTo>
                  <a:lnTo>
                    <a:pt x="14" y="36"/>
                  </a:lnTo>
                  <a:lnTo>
                    <a:pt x="12" y="36"/>
                  </a:lnTo>
                  <a:lnTo>
                    <a:pt x="11" y="36"/>
                  </a:lnTo>
                  <a:lnTo>
                    <a:pt x="10" y="36"/>
                  </a:lnTo>
                  <a:lnTo>
                    <a:pt x="9" y="35"/>
                  </a:lnTo>
                  <a:lnTo>
                    <a:pt x="7" y="34"/>
                  </a:lnTo>
                  <a:lnTo>
                    <a:pt x="6" y="33"/>
                  </a:lnTo>
                  <a:lnTo>
                    <a:pt x="4" y="32"/>
                  </a:lnTo>
                  <a:lnTo>
                    <a:pt x="4" y="31"/>
                  </a:lnTo>
                  <a:lnTo>
                    <a:pt x="3" y="29"/>
                  </a:lnTo>
                  <a:lnTo>
                    <a:pt x="2" y="28"/>
                  </a:lnTo>
                  <a:lnTo>
                    <a:pt x="1" y="27"/>
                  </a:lnTo>
                  <a:lnTo>
                    <a:pt x="1" y="27"/>
                  </a:lnTo>
                  <a:lnTo>
                    <a:pt x="1" y="26"/>
                  </a:lnTo>
                  <a:lnTo>
                    <a:pt x="0" y="25"/>
                  </a:lnTo>
                  <a:lnTo>
                    <a:pt x="0" y="23"/>
                  </a:lnTo>
                  <a:lnTo>
                    <a:pt x="0" y="20"/>
                  </a:lnTo>
                  <a:lnTo>
                    <a:pt x="0" y="19"/>
                  </a:lnTo>
                  <a:lnTo>
                    <a:pt x="0" y="12"/>
                  </a:lnTo>
                  <a:lnTo>
                    <a:pt x="1" y="11"/>
                  </a:lnTo>
                  <a:lnTo>
                    <a:pt x="1" y="10"/>
                  </a:lnTo>
                  <a:lnTo>
                    <a:pt x="2" y="9"/>
                  </a:lnTo>
                  <a:lnTo>
                    <a:pt x="3" y="7"/>
                  </a:lnTo>
                  <a:lnTo>
                    <a:pt x="4" y="5"/>
                  </a:lnTo>
                  <a:lnTo>
                    <a:pt x="4" y="5"/>
                  </a:lnTo>
                  <a:lnTo>
                    <a:pt x="6" y="4"/>
                  </a:lnTo>
                  <a:lnTo>
                    <a:pt x="7" y="3"/>
                  </a:lnTo>
                  <a:lnTo>
                    <a:pt x="8" y="2"/>
                  </a:lnTo>
                  <a:lnTo>
                    <a:pt x="9" y="2"/>
                  </a:lnTo>
                  <a:lnTo>
                    <a:pt x="10" y="1"/>
                  </a:lnTo>
                  <a:lnTo>
                    <a:pt x="11" y="1"/>
                  </a:lnTo>
                  <a:lnTo>
                    <a:pt x="12" y="0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DC8700"/>
            </a:solidFill>
            <a:ln w="0">
              <a:solidFill>
                <a:srgbClr val="DC87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77" name="Line 1329"/>
            <p:cNvSpPr>
              <a:spLocks noChangeShapeType="1"/>
            </p:cNvSpPr>
            <p:nvPr/>
          </p:nvSpPr>
          <p:spPr bwMode="auto">
            <a:xfrm>
              <a:off x="4260374" y="2163670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78" name="Line 1330"/>
            <p:cNvSpPr>
              <a:spLocks noChangeShapeType="1"/>
            </p:cNvSpPr>
            <p:nvPr/>
          </p:nvSpPr>
          <p:spPr bwMode="auto">
            <a:xfrm>
              <a:off x="4260374" y="2163670"/>
              <a:ext cx="0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79" name="Line 1331"/>
            <p:cNvSpPr>
              <a:spLocks noChangeShapeType="1"/>
            </p:cNvSpPr>
            <p:nvPr/>
          </p:nvSpPr>
          <p:spPr bwMode="auto">
            <a:xfrm>
              <a:off x="4260374" y="2165114"/>
              <a:ext cx="0" cy="4333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80" name="Line 1332"/>
            <p:cNvSpPr>
              <a:spLocks noChangeShapeType="1"/>
            </p:cNvSpPr>
            <p:nvPr/>
          </p:nvSpPr>
          <p:spPr bwMode="auto">
            <a:xfrm>
              <a:off x="4260374" y="2169447"/>
              <a:ext cx="0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81" name="Line 1333"/>
            <p:cNvSpPr>
              <a:spLocks noChangeShapeType="1"/>
            </p:cNvSpPr>
            <p:nvPr/>
          </p:nvSpPr>
          <p:spPr bwMode="auto">
            <a:xfrm>
              <a:off x="4260374" y="2170891"/>
              <a:ext cx="0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82" name="Line 1334"/>
            <p:cNvSpPr>
              <a:spLocks noChangeShapeType="1"/>
            </p:cNvSpPr>
            <p:nvPr/>
          </p:nvSpPr>
          <p:spPr bwMode="auto">
            <a:xfrm>
              <a:off x="4260374" y="2172336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83" name="Line 1335"/>
            <p:cNvSpPr>
              <a:spLocks noChangeShapeType="1"/>
            </p:cNvSpPr>
            <p:nvPr/>
          </p:nvSpPr>
          <p:spPr bwMode="auto">
            <a:xfrm flipH="1">
              <a:off x="4257485" y="2172336"/>
              <a:ext cx="2889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84" name="Line 1336"/>
            <p:cNvSpPr>
              <a:spLocks noChangeShapeType="1"/>
            </p:cNvSpPr>
            <p:nvPr/>
          </p:nvSpPr>
          <p:spPr bwMode="auto">
            <a:xfrm flipH="1">
              <a:off x="4256041" y="2173779"/>
              <a:ext cx="1445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85" name="Line 1337"/>
            <p:cNvSpPr>
              <a:spLocks noChangeShapeType="1"/>
            </p:cNvSpPr>
            <p:nvPr/>
          </p:nvSpPr>
          <p:spPr bwMode="auto">
            <a:xfrm>
              <a:off x="4256041" y="2176668"/>
              <a:ext cx="0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86" name="Line 1338"/>
            <p:cNvSpPr>
              <a:spLocks noChangeShapeType="1"/>
            </p:cNvSpPr>
            <p:nvPr/>
          </p:nvSpPr>
          <p:spPr bwMode="auto">
            <a:xfrm flipH="1">
              <a:off x="4254597" y="2178113"/>
              <a:ext cx="1445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87" name="Line 1339"/>
            <p:cNvSpPr>
              <a:spLocks noChangeShapeType="1"/>
            </p:cNvSpPr>
            <p:nvPr/>
          </p:nvSpPr>
          <p:spPr bwMode="auto">
            <a:xfrm flipH="1">
              <a:off x="4253152" y="2181001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88" name="Line 1340"/>
            <p:cNvSpPr>
              <a:spLocks noChangeShapeType="1"/>
            </p:cNvSpPr>
            <p:nvPr/>
          </p:nvSpPr>
          <p:spPr bwMode="auto">
            <a:xfrm>
              <a:off x="4253152" y="2182445"/>
              <a:ext cx="0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89" name="Line 1341"/>
            <p:cNvSpPr>
              <a:spLocks noChangeShapeType="1"/>
            </p:cNvSpPr>
            <p:nvPr/>
          </p:nvSpPr>
          <p:spPr bwMode="auto">
            <a:xfrm flipH="1">
              <a:off x="4250264" y="2183890"/>
              <a:ext cx="2889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90" name="Line 1342"/>
            <p:cNvSpPr>
              <a:spLocks noChangeShapeType="1"/>
            </p:cNvSpPr>
            <p:nvPr/>
          </p:nvSpPr>
          <p:spPr bwMode="auto">
            <a:xfrm flipH="1">
              <a:off x="4248820" y="2185334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91" name="Line 1343"/>
            <p:cNvSpPr>
              <a:spLocks noChangeShapeType="1"/>
            </p:cNvSpPr>
            <p:nvPr/>
          </p:nvSpPr>
          <p:spPr bwMode="auto">
            <a:xfrm flipH="1">
              <a:off x="4245931" y="2186778"/>
              <a:ext cx="2889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92" name="Line 1344"/>
            <p:cNvSpPr>
              <a:spLocks noChangeShapeType="1"/>
            </p:cNvSpPr>
            <p:nvPr/>
          </p:nvSpPr>
          <p:spPr bwMode="auto">
            <a:xfrm flipH="1">
              <a:off x="4244486" y="2186778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93" name="Line 1345"/>
            <p:cNvSpPr>
              <a:spLocks noChangeShapeType="1"/>
            </p:cNvSpPr>
            <p:nvPr/>
          </p:nvSpPr>
          <p:spPr bwMode="auto">
            <a:xfrm>
              <a:off x="4244486" y="2188222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94" name="Line 1346"/>
            <p:cNvSpPr>
              <a:spLocks noChangeShapeType="1"/>
            </p:cNvSpPr>
            <p:nvPr/>
          </p:nvSpPr>
          <p:spPr bwMode="auto">
            <a:xfrm flipH="1">
              <a:off x="4241598" y="2188222"/>
              <a:ext cx="2889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95" name="Line 1347"/>
            <p:cNvSpPr>
              <a:spLocks noChangeShapeType="1"/>
            </p:cNvSpPr>
            <p:nvPr/>
          </p:nvSpPr>
          <p:spPr bwMode="auto">
            <a:xfrm flipH="1">
              <a:off x="4238709" y="2188222"/>
              <a:ext cx="2889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96" name="Line 1348"/>
            <p:cNvSpPr>
              <a:spLocks noChangeShapeType="1"/>
            </p:cNvSpPr>
            <p:nvPr/>
          </p:nvSpPr>
          <p:spPr bwMode="auto">
            <a:xfrm flipH="1">
              <a:off x="4237265" y="2189667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97" name="Line 1349"/>
            <p:cNvSpPr>
              <a:spLocks noChangeShapeType="1"/>
            </p:cNvSpPr>
            <p:nvPr/>
          </p:nvSpPr>
          <p:spPr bwMode="auto">
            <a:xfrm flipH="1">
              <a:off x="4234377" y="2189667"/>
              <a:ext cx="2889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98" name="Line 1350"/>
            <p:cNvSpPr>
              <a:spLocks noChangeShapeType="1"/>
            </p:cNvSpPr>
            <p:nvPr/>
          </p:nvSpPr>
          <p:spPr bwMode="auto">
            <a:xfrm flipH="1">
              <a:off x="4230044" y="2189667"/>
              <a:ext cx="4333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99" name="Line 1351"/>
            <p:cNvSpPr>
              <a:spLocks noChangeShapeType="1"/>
            </p:cNvSpPr>
            <p:nvPr/>
          </p:nvSpPr>
          <p:spPr bwMode="auto">
            <a:xfrm flipH="1" flipV="1">
              <a:off x="4227155" y="2188222"/>
              <a:ext cx="2889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00" name="Line 1352"/>
            <p:cNvSpPr>
              <a:spLocks noChangeShapeType="1"/>
            </p:cNvSpPr>
            <p:nvPr/>
          </p:nvSpPr>
          <p:spPr bwMode="auto">
            <a:xfrm flipH="1">
              <a:off x="4222823" y="2188222"/>
              <a:ext cx="4333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01" name="Line 1353"/>
            <p:cNvSpPr>
              <a:spLocks noChangeShapeType="1"/>
            </p:cNvSpPr>
            <p:nvPr/>
          </p:nvSpPr>
          <p:spPr bwMode="auto">
            <a:xfrm flipH="1">
              <a:off x="4221378" y="2188222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02" name="Line 1354"/>
            <p:cNvSpPr>
              <a:spLocks noChangeShapeType="1"/>
            </p:cNvSpPr>
            <p:nvPr/>
          </p:nvSpPr>
          <p:spPr bwMode="auto">
            <a:xfrm flipH="1">
              <a:off x="4219934" y="2188222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03" name="Line 1355"/>
            <p:cNvSpPr>
              <a:spLocks noChangeShapeType="1"/>
            </p:cNvSpPr>
            <p:nvPr/>
          </p:nvSpPr>
          <p:spPr bwMode="auto">
            <a:xfrm flipH="1" flipV="1">
              <a:off x="4218489" y="2186778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04" name="Line 1356"/>
            <p:cNvSpPr>
              <a:spLocks noChangeShapeType="1"/>
            </p:cNvSpPr>
            <p:nvPr/>
          </p:nvSpPr>
          <p:spPr bwMode="auto">
            <a:xfrm flipH="1" flipV="1">
              <a:off x="4215601" y="2185334"/>
              <a:ext cx="2889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05" name="Line 1357"/>
            <p:cNvSpPr>
              <a:spLocks noChangeShapeType="1"/>
            </p:cNvSpPr>
            <p:nvPr/>
          </p:nvSpPr>
          <p:spPr bwMode="auto">
            <a:xfrm flipH="1" flipV="1">
              <a:off x="4214157" y="2183890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06" name="Line 1358"/>
            <p:cNvSpPr>
              <a:spLocks noChangeShapeType="1"/>
            </p:cNvSpPr>
            <p:nvPr/>
          </p:nvSpPr>
          <p:spPr bwMode="auto">
            <a:xfrm flipH="1" flipV="1">
              <a:off x="4211268" y="2182445"/>
              <a:ext cx="2889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07" name="Line 1359"/>
            <p:cNvSpPr>
              <a:spLocks noChangeShapeType="1"/>
            </p:cNvSpPr>
            <p:nvPr/>
          </p:nvSpPr>
          <p:spPr bwMode="auto">
            <a:xfrm flipV="1">
              <a:off x="4211268" y="2181001"/>
              <a:ext cx="0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08" name="Line 1360"/>
            <p:cNvSpPr>
              <a:spLocks noChangeShapeType="1"/>
            </p:cNvSpPr>
            <p:nvPr/>
          </p:nvSpPr>
          <p:spPr bwMode="auto">
            <a:xfrm flipH="1" flipV="1">
              <a:off x="4209824" y="2178113"/>
              <a:ext cx="1445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09" name="Line 1361"/>
            <p:cNvSpPr>
              <a:spLocks noChangeShapeType="1"/>
            </p:cNvSpPr>
            <p:nvPr/>
          </p:nvSpPr>
          <p:spPr bwMode="auto">
            <a:xfrm flipH="1" flipV="1">
              <a:off x="4208380" y="2176668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10" name="Line 1362"/>
            <p:cNvSpPr>
              <a:spLocks noChangeShapeType="1"/>
            </p:cNvSpPr>
            <p:nvPr/>
          </p:nvSpPr>
          <p:spPr bwMode="auto">
            <a:xfrm flipH="1" flipV="1">
              <a:off x="4206935" y="2175224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11" name="Line 1363"/>
            <p:cNvSpPr>
              <a:spLocks noChangeShapeType="1"/>
            </p:cNvSpPr>
            <p:nvPr/>
          </p:nvSpPr>
          <p:spPr bwMode="auto">
            <a:xfrm>
              <a:off x="4206935" y="2175224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12" name="Line 1364"/>
            <p:cNvSpPr>
              <a:spLocks noChangeShapeType="1"/>
            </p:cNvSpPr>
            <p:nvPr/>
          </p:nvSpPr>
          <p:spPr bwMode="auto">
            <a:xfrm flipV="1">
              <a:off x="4206935" y="2173779"/>
              <a:ext cx="0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13" name="Line 1365"/>
            <p:cNvSpPr>
              <a:spLocks noChangeShapeType="1"/>
            </p:cNvSpPr>
            <p:nvPr/>
          </p:nvSpPr>
          <p:spPr bwMode="auto">
            <a:xfrm flipH="1" flipV="1">
              <a:off x="4205491" y="2172336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14" name="Line 1366"/>
            <p:cNvSpPr>
              <a:spLocks noChangeShapeType="1"/>
            </p:cNvSpPr>
            <p:nvPr/>
          </p:nvSpPr>
          <p:spPr bwMode="auto">
            <a:xfrm flipV="1">
              <a:off x="4205491" y="2169447"/>
              <a:ext cx="0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15" name="Line 1367"/>
            <p:cNvSpPr>
              <a:spLocks noChangeShapeType="1"/>
            </p:cNvSpPr>
            <p:nvPr/>
          </p:nvSpPr>
          <p:spPr bwMode="auto">
            <a:xfrm flipV="1">
              <a:off x="4205491" y="2165114"/>
              <a:ext cx="0" cy="4333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16" name="Line 1368"/>
            <p:cNvSpPr>
              <a:spLocks noChangeShapeType="1"/>
            </p:cNvSpPr>
            <p:nvPr/>
          </p:nvSpPr>
          <p:spPr bwMode="auto">
            <a:xfrm flipV="1">
              <a:off x="4205491" y="2163670"/>
              <a:ext cx="0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17" name="Line 1369"/>
            <p:cNvSpPr>
              <a:spLocks noChangeShapeType="1"/>
            </p:cNvSpPr>
            <p:nvPr/>
          </p:nvSpPr>
          <p:spPr bwMode="auto">
            <a:xfrm flipV="1">
              <a:off x="4205491" y="2153559"/>
              <a:ext cx="0" cy="1011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18" name="Line 1370"/>
            <p:cNvSpPr>
              <a:spLocks noChangeShapeType="1"/>
            </p:cNvSpPr>
            <p:nvPr/>
          </p:nvSpPr>
          <p:spPr bwMode="auto">
            <a:xfrm flipV="1">
              <a:off x="4205491" y="2152115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19" name="Line 1371"/>
            <p:cNvSpPr>
              <a:spLocks noChangeShapeType="1"/>
            </p:cNvSpPr>
            <p:nvPr/>
          </p:nvSpPr>
          <p:spPr bwMode="auto">
            <a:xfrm flipV="1">
              <a:off x="4206935" y="2150671"/>
              <a:ext cx="0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20" name="Line 1372"/>
            <p:cNvSpPr>
              <a:spLocks noChangeShapeType="1"/>
            </p:cNvSpPr>
            <p:nvPr/>
          </p:nvSpPr>
          <p:spPr bwMode="auto">
            <a:xfrm flipV="1">
              <a:off x="4206935" y="2149227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21" name="Line 1373"/>
            <p:cNvSpPr>
              <a:spLocks noChangeShapeType="1"/>
            </p:cNvSpPr>
            <p:nvPr/>
          </p:nvSpPr>
          <p:spPr bwMode="auto">
            <a:xfrm flipV="1">
              <a:off x="4208380" y="2146338"/>
              <a:ext cx="1445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22" name="Line 1374"/>
            <p:cNvSpPr>
              <a:spLocks noChangeShapeType="1"/>
            </p:cNvSpPr>
            <p:nvPr/>
          </p:nvSpPr>
          <p:spPr bwMode="auto">
            <a:xfrm flipV="1">
              <a:off x="4209824" y="2143450"/>
              <a:ext cx="1445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23" name="Line 1375"/>
            <p:cNvSpPr>
              <a:spLocks noChangeShapeType="1"/>
            </p:cNvSpPr>
            <p:nvPr/>
          </p:nvSpPr>
          <p:spPr bwMode="auto">
            <a:xfrm>
              <a:off x="4211268" y="2143450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24" name="Line 1376"/>
            <p:cNvSpPr>
              <a:spLocks noChangeShapeType="1"/>
            </p:cNvSpPr>
            <p:nvPr/>
          </p:nvSpPr>
          <p:spPr bwMode="auto">
            <a:xfrm flipV="1">
              <a:off x="4211268" y="2142005"/>
              <a:ext cx="2889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25" name="Line 1377"/>
            <p:cNvSpPr>
              <a:spLocks noChangeShapeType="1"/>
            </p:cNvSpPr>
            <p:nvPr/>
          </p:nvSpPr>
          <p:spPr bwMode="auto">
            <a:xfrm flipV="1">
              <a:off x="4214157" y="2140561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26" name="Line 1378"/>
            <p:cNvSpPr>
              <a:spLocks noChangeShapeType="1"/>
            </p:cNvSpPr>
            <p:nvPr/>
          </p:nvSpPr>
          <p:spPr bwMode="auto">
            <a:xfrm flipV="1">
              <a:off x="4215601" y="2139116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27" name="Line 1379"/>
            <p:cNvSpPr>
              <a:spLocks noChangeShapeType="1"/>
            </p:cNvSpPr>
            <p:nvPr/>
          </p:nvSpPr>
          <p:spPr bwMode="auto">
            <a:xfrm>
              <a:off x="4217045" y="2139116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28" name="Line 1380"/>
            <p:cNvSpPr>
              <a:spLocks noChangeShapeType="1"/>
            </p:cNvSpPr>
            <p:nvPr/>
          </p:nvSpPr>
          <p:spPr bwMode="auto">
            <a:xfrm flipV="1">
              <a:off x="4218489" y="2137673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29" name="Line 1381"/>
            <p:cNvSpPr>
              <a:spLocks noChangeShapeType="1"/>
            </p:cNvSpPr>
            <p:nvPr/>
          </p:nvSpPr>
          <p:spPr bwMode="auto">
            <a:xfrm>
              <a:off x="4219934" y="2137673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30" name="Line 1382"/>
            <p:cNvSpPr>
              <a:spLocks noChangeShapeType="1"/>
            </p:cNvSpPr>
            <p:nvPr/>
          </p:nvSpPr>
          <p:spPr bwMode="auto">
            <a:xfrm flipV="1">
              <a:off x="4221378" y="2136228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31" name="Line 1383"/>
            <p:cNvSpPr>
              <a:spLocks noChangeShapeType="1"/>
            </p:cNvSpPr>
            <p:nvPr/>
          </p:nvSpPr>
          <p:spPr bwMode="auto">
            <a:xfrm>
              <a:off x="4222823" y="2136228"/>
              <a:ext cx="4333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32" name="Line 1384"/>
            <p:cNvSpPr>
              <a:spLocks noChangeShapeType="1"/>
            </p:cNvSpPr>
            <p:nvPr/>
          </p:nvSpPr>
          <p:spPr bwMode="auto">
            <a:xfrm>
              <a:off x="4227155" y="2136228"/>
              <a:ext cx="5777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33" name="Line 1385"/>
            <p:cNvSpPr>
              <a:spLocks noChangeShapeType="1"/>
            </p:cNvSpPr>
            <p:nvPr/>
          </p:nvSpPr>
          <p:spPr bwMode="auto">
            <a:xfrm>
              <a:off x="4232932" y="2136228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34" name="Line 1386"/>
            <p:cNvSpPr>
              <a:spLocks noChangeShapeType="1"/>
            </p:cNvSpPr>
            <p:nvPr/>
          </p:nvSpPr>
          <p:spPr bwMode="auto">
            <a:xfrm>
              <a:off x="4234377" y="2136228"/>
              <a:ext cx="4333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35" name="Line 1387"/>
            <p:cNvSpPr>
              <a:spLocks noChangeShapeType="1"/>
            </p:cNvSpPr>
            <p:nvPr/>
          </p:nvSpPr>
          <p:spPr bwMode="auto">
            <a:xfrm>
              <a:off x="4238709" y="2136228"/>
              <a:ext cx="2889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36" name="Line 1388"/>
            <p:cNvSpPr>
              <a:spLocks noChangeShapeType="1"/>
            </p:cNvSpPr>
            <p:nvPr/>
          </p:nvSpPr>
          <p:spPr bwMode="auto">
            <a:xfrm>
              <a:off x="4241598" y="2136228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37" name="Line 1389"/>
            <p:cNvSpPr>
              <a:spLocks noChangeShapeType="1"/>
            </p:cNvSpPr>
            <p:nvPr/>
          </p:nvSpPr>
          <p:spPr bwMode="auto">
            <a:xfrm>
              <a:off x="4241598" y="2136228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38" name="Line 1390"/>
            <p:cNvSpPr>
              <a:spLocks noChangeShapeType="1"/>
            </p:cNvSpPr>
            <p:nvPr/>
          </p:nvSpPr>
          <p:spPr bwMode="auto">
            <a:xfrm>
              <a:off x="4243043" y="2137673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39" name="Line 1391"/>
            <p:cNvSpPr>
              <a:spLocks noChangeShapeType="1"/>
            </p:cNvSpPr>
            <p:nvPr/>
          </p:nvSpPr>
          <p:spPr bwMode="auto">
            <a:xfrm>
              <a:off x="4244486" y="2137673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40" name="Line 1392"/>
            <p:cNvSpPr>
              <a:spLocks noChangeShapeType="1"/>
            </p:cNvSpPr>
            <p:nvPr/>
          </p:nvSpPr>
          <p:spPr bwMode="auto">
            <a:xfrm>
              <a:off x="4245931" y="2139116"/>
              <a:ext cx="4333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41" name="Line 1393"/>
            <p:cNvSpPr>
              <a:spLocks noChangeShapeType="1"/>
            </p:cNvSpPr>
            <p:nvPr/>
          </p:nvSpPr>
          <p:spPr bwMode="auto">
            <a:xfrm>
              <a:off x="4250264" y="2140561"/>
              <a:ext cx="2889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42" name="Line 1394"/>
            <p:cNvSpPr>
              <a:spLocks noChangeShapeType="1"/>
            </p:cNvSpPr>
            <p:nvPr/>
          </p:nvSpPr>
          <p:spPr bwMode="auto">
            <a:xfrm>
              <a:off x="4253152" y="2142005"/>
              <a:ext cx="0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43" name="Line 1395"/>
            <p:cNvSpPr>
              <a:spLocks noChangeShapeType="1"/>
            </p:cNvSpPr>
            <p:nvPr/>
          </p:nvSpPr>
          <p:spPr bwMode="auto">
            <a:xfrm>
              <a:off x="4253152" y="2143450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44" name="Line 1396"/>
            <p:cNvSpPr>
              <a:spLocks noChangeShapeType="1"/>
            </p:cNvSpPr>
            <p:nvPr/>
          </p:nvSpPr>
          <p:spPr bwMode="auto">
            <a:xfrm>
              <a:off x="4254597" y="2143450"/>
              <a:ext cx="1445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45" name="Line 1397"/>
            <p:cNvSpPr>
              <a:spLocks noChangeShapeType="1"/>
            </p:cNvSpPr>
            <p:nvPr/>
          </p:nvSpPr>
          <p:spPr bwMode="auto">
            <a:xfrm>
              <a:off x="4256041" y="2146338"/>
              <a:ext cx="0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46" name="Line 1398"/>
            <p:cNvSpPr>
              <a:spLocks noChangeShapeType="1"/>
            </p:cNvSpPr>
            <p:nvPr/>
          </p:nvSpPr>
          <p:spPr bwMode="auto">
            <a:xfrm>
              <a:off x="4256041" y="2149227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47" name="Line 1399"/>
            <p:cNvSpPr>
              <a:spLocks noChangeShapeType="1"/>
            </p:cNvSpPr>
            <p:nvPr/>
          </p:nvSpPr>
          <p:spPr bwMode="auto">
            <a:xfrm>
              <a:off x="4257485" y="2149227"/>
              <a:ext cx="0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48" name="Line 1400"/>
            <p:cNvSpPr>
              <a:spLocks noChangeShapeType="1"/>
            </p:cNvSpPr>
            <p:nvPr/>
          </p:nvSpPr>
          <p:spPr bwMode="auto">
            <a:xfrm>
              <a:off x="4257485" y="2150671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49" name="Line 1401"/>
            <p:cNvSpPr>
              <a:spLocks noChangeShapeType="1"/>
            </p:cNvSpPr>
            <p:nvPr/>
          </p:nvSpPr>
          <p:spPr bwMode="auto">
            <a:xfrm>
              <a:off x="4257485" y="2150671"/>
              <a:ext cx="2889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50" name="Line 1402"/>
            <p:cNvSpPr>
              <a:spLocks noChangeShapeType="1"/>
            </p:cNvSpPr>
            <p:nvPr/>
          </p:nvSpPr>
          <p:spPr bwMode="auto">
            <a:xfrm>
              <a:off x="4260374" y="2153559"/>
              <a:ext cx="0" cy="4333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51" name="Line 1403"/>
            <p:cNvSpPr>
              <a:spLocks noChangeShapeType="1"/>
            </p:cNvSpPr>
            <p:nvPr/>
          </p:nvSpPr>
          <p:spPr bwMode="auto">
            <a:xfrm>
              <a:off x="4260374" y="2157893"/>
              <a:ext cx="0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52" name="Line 1404"/>
            <p:cNvSpPr>
              <a:spLocks noChangeShapeType="1"/>
            </p:cNvSpPr>
            <p:nvPr/>
          </p:nvSpPr>
          <p:spPr bwMode="auto">
            <a:xfrm>
              <a:off x="4260374" y="2160781"/>
              <a:ext cx="0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53" name="Freeform 1405"/>
            <p:cNvSpPr>
              <a:spLocks/>
            </p:cNvSpPr>
            <p:nvPr/>
          </p:nvSpPr>
          <p:spPr bwMode="auto">
            <a:xfrm>
              <a:off x="4292148" y="2198333"/>
              <a:ext cx="57771" cy="54883"/>
            </a:xfrm>
            <a:custGeom>
              <a:avLst/>
              <a:gdLst>
                <a:gd name="T0" fmla="*/ 23 w 40"/>
                <a:gd name="T1" fmla="*/ 0 h 38"/>
                <a:gd name="T2" fmla="*/ 27 w 40"/>
                <a:gd name="T3" fmla="*/ 0 h 38"/>
                <a:gd name="T4" fmla="*/ 29 w 40"/>
                <a:gd name="T5" fmla="*/ 1 h 38"/>
                <a:gd name="T6" fmla="*/ 32 w 40"/>
                <a:gd name="T7" fmla="*/ 4 h 38"/>
                <a:gd name="T8" fmla="*/ 35 w 40"/>
                <a:gd name="T9" fmla="*/ 5 h 38"/>
                <a:gd name="T10" fmla="*/ 35 w 40"/>
                <a:gd name="T11" fmla="*/ 6 h 38"/>
                <a:gd name="T12" fmla="*/ 37 w 40"/>
                <a:gd name="T13" fmla="*/ 9 h 38"/>
                <a:gd name="T14" fmla="*/ 38 w 40"/>
                <a:gd name="T15" fmla="*/ 11 h 38"/>
                <a:gd name="T16" fmla="*/ 39 w 40"/>
                <a:gd name="T17" fmla="*/ 15 h 38"/>
                <a:gd name="T18" fmla="*/ 40 w 40"/>
                <a:gd name="T19" fmla="*/ 18 h 38"/>
                <a:gd name="T20" fmla="*/ 40 w 40"/>
                <a:gd name="T21" fmla="*/ 19 h 38"/>
                <a:gd name="T22" fmla="*/ 39 w 40"/>
                <a:gd name="T23" fmla="*/ 23 h 38"/>
                <a:gd name="T24" fmla="*/ 38 w 40"/>
                <a:gd name="T25" fmla="*/ 26 h 38"/>
                <a:gd name="T26" fmla="*/ 37 w 40"/>
                <a:gd name="T27" fmla="*/ 29 h 38"/>
                <a:gd name="T28" fmla="*/ 35 w 40"/>
                <a:gd name="T29" fmla="*/ 33 h 38"/>
                <a:gd name="T30" fmla="*/ 35 w 40"/>
                <a:gd name="T31" fmla="*/ 33 h 38"/>
                <a:gd name="T32" fmla="*/ 32 w 40"/>
                <a:gd name="T33" fmla="*/ 35 h 38"/>
                <a:gd name="T34" fmla="*/ 29 w 40"/>
                <a:gd name="T35" fmla="*/ 37 h 38"/>
                <a:gd name="T36" fmla="*/ 29 w 40"/>
                <a:gd name="T37" fmla="*/ 37 h 38"/>
                <a:gd name="T38" fmla="*/ 24 w 40"/>
                <a:gd name="T39" fmla="*/ 38 h 38"/>
                <a:gd name="T40" fmla="*/ 16 w 40"/>
                <a:gd name="T41" fmla="*/ 38 h 38"/>
                <a:gd name="T42" fmla="*/ 13 w 40"/>
                <a:gd name="T43" fmla="*/ 37 h 38"/>
                <a:gd name="T44" fmla="*/ 9 w 40"/>
                <a:gd name="T45" fmla="*/ 35 h 38"/>
                <a:gd name="T46" fmla="*/ 7 w 40"/>
                <a:gd name="T47" fmla="*/ 33 h 38"/>
                <a:gd name="T48" fmla="*/ 6 w 40"/>
                <a:gd name="T49" fmla="*/ 33 h 38"/>
                <a:gd name="T50" fmla="*/ 4 w 40"/>
                <a:gd name="T51" fmla="*/ 30 h 38"/>
                <a:gd name="T52" fmla="*/ 3 w 40"/>
                <a:gd name="T53" fmla="*/ 29 h 38"/>
                <a:gd name="T54" fmla="*/ 2 w 40"/>
                <a:gd name="T55" fmla="*/ 25 h 38"/>
                <a:gd name="T56" fmla="*/ 0 w 40"/>
                <a:gd name="T57" fmla="*/ 22 h 38"/>
                <a:gd name="T58" fmla="*/ 0 w 40"/>
                <a:gd name="T59" fmla="*/ 18 h 38"/>
                <a:gd name="T60" fmla="*/ 2 w 40"/>
                <a:gd name="T61" fmla="*/ 15 h 38"/>
                <a:gd name="T62" fmla="*/ 2 w 40"/>
                <a:gd name="T63" fmla="*/ 13 h 38"/>
                <a:gd name="T64" fmla="*/ 3 w 40"/>
                <a:gd name="T65" fmla="*/ 11 h 38"/>
                <a:gd name="T66" fmla="*/ 5 w 40"/>
                <a:gd name="T67" fmla="*/ 7 h 38"/>
                <a:gd name="T68" fmla="*/ 7 w 40"/>
                <a:gd name="T69" fmla="*/ 5 h 38"/>
                <a:gd name="T70" fmla="*/ 8 w 40"/>
                <a:gd name="T71" fmla="*/ 5 h 38"/>
                <a:gd name="T72" fmla="*/ 12 w 40"/>
                <a:gd name="T73" fmla="*/ 2 h 38"/>
                <a:gd name="T74" fmla="*/ 13 w 40"/>
                <a:gd name="T75" fmla="*/ 1 h 38"/>
                <a:gd name="T76" fmla="*/ 16 w 40"/>
                <a:gd name="T77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40" h="38">
                  <a:moveTo>
                    <a:pt x="16" y="0"/>
                  </a:moveTo>
                  <a:lnTo>
                    <a:pt x="23" y="0"/>
                  </a:lnTo>
                  <a:lnTo>
                    <a:pt x="25" y="0"/>
                  </a:lnTo>
                  <a:lnTo>
                    <a:pt x="27" y="0"/>
                  </a:lnTo>
                  <a:lnTo>
                    <a:pt x="28" y="1"/>
                  </a:lnTo>
                  <a:lnTo>
                    <a:pt x="29" y="1"/>
                  </a:lnTo>
                  <a:lnTo>
                    <a:pt x="30" y="1"/>
                  </a:lnTo>
                  <a:lnTo>
                    <a:pt x="32" y="4"/>
                  </a:lnTo>
                  <a:lnTo>
                    <a:pt x="33" y="5"/>
                  </a:lnTo>
                  <a:lnTo>
                    <a:pt x="35" y="5"/>
                  </a:lnTo>
                  <a:lnTo>
                    <a:pt x="35" y="5"/>
                  </a:lnTo>
                  <a:lnTo>
                    <a:pt x="35" y="6"/>
                  </a:lnTo>
                  <a:lnTo>
                    <a:pt x="37" y="7"/>
                  </a:lnTo>
                  <a:lnTo>
                    <a:pt x="37" y="9"/>
                  </a:lnTo>
                  <a:lnTo>
                    <a:pt x="38" y="10"/>
                  </a:lnTo>
                  <a:lnTo>
                    <a:pt x="38" y="11"/>
                  </a:lnTo>
                  <a:lnTo>
                    <a:pt x="38" y="14"/>
                  </a:lnTo>
                  <a:lnTo>
                    <a:pt x="39" y="15"/>
                  </a:lnTo>
                  <a:lnTo>
                    <a:pt x="39" y="17"/>
                  </a:lnTo>
                  <a:lnTo>
                    <a:pt x="40" y="18"/>
                  </a:lnTo>
                  <a:lnTo>
                    <a:pt x="40" y="18"/>
                  </a:lnTo>
                  <a:lnTo>
                    <a:pt x="40" y="19"/>
                  </a:lnTo>
                  <a:lnTo>
                    <a:pt x="39" y="21"/>
                  </a:lnTo>
                  <a:lnTo>
                    <a:pt x="39" y="23"/>
                  </a:lnTo>
                  <a:lnTo>
                    <a:pt x="38" y="25"/>
                  </a:lnTo>
                  <a:lnTo>
                    <a:pt x="38" y="26"/>
                  </a:lnTo>
                  <a:lnTo>
                    <a:pt x="38" y="27"/>
                  </a:lnTo>
                  <a:lnTo>
                    <a:pt x="37" y="29"/>
                  </a:lnTo>
                  <a:lnTo>
                    <a:pt x="37" y="31"/>
                  </a:lnTo>
                  <a:lnTo>
                    <a:pt x="35" y="33"/>
                  </a:lnTo>
                  <a:lnTo>
                    <a:pt x="35" y="33"/>
                  </a:lnTo>
                  <a:lnTo>
                    <a:pt x="35" y="33"/>
                  </a:lnTo>
                  <a:lnTo>
                    <a:pt x="33" y="34"/>
                  </a:lnTo>
                  <a:lnTo>
                    <a:pt x="32" y="35"/>
                  </a:lnTo>
                  <a:lnTo>
                    <a:pt x="30" y="37"/>
                  </a:lnTo>
                  <a:lnTo>
                    <a:pt x="29" y="37"/>
                  </a:lnTo>
                  <a:lnTo>
                    <a:pt x="29" y="37"/>
                  </a:lnTo>
                  <a:lnTo>
                    <a:pt x="29" y="37"/>
                  </a:lnTo>
                  <a:lnTo>
                    <a:pt x="27" y="38"/>
                  </a:lnTo>
                  <a:lnTo>
                    <a:pt x="24" y="38"/>
                  </a:lnTo>
                  <a:lnTo>
                    <a:pt x="19" y="38"/>
                  </a:lnTo>
                  <a:lnTo>
                    <a:pt x="16" y="38"/>
                  </a:lnTo>
                  <a:lnTo>
                    <a:pt x="14" y="38"/>
                  </a:lnTo>
                  <a:lnTo>
                    <a:pt x="13" y="37"/>
                  </a:lnTo>
                  <a:lnTo>
                    <a:pt x="12" y="37"/>
                  </a:lnTo>
                  <a:lnTo>
                    <a:pt x="9" y="35"/>
                  </a:lnTo>
                  <a:lnTo>
                    <a:pt x="8" y="34"/>
                  </a:lnTo>
                  <a:lnTo>
                    <a:pt x="7" y="33"/>
                  </a:lnTo>
                  <a:lnTo>
                    <a:pt x="7" y="33"/>
                  </a:lnTo>
                  <a:lnTo>
                    <a:pt x="6" y="33"/>
                  </a:lnTo>
                  <a:lnTo>
                    <a:pt x="5" y="31"/>
                  </a:lnTo>
                  <a:lnTo>
                    <a:pt x="4" y="30"/>
                  </a:lnTo>
                  <a:lnTo>
                    <a:pt x="4" y="29"/>
                  </a:lnTo>
                  <a:lnTo>
                    <a:pt x="3" y="29"/>
                  </a:lnTo>
                  <a:lnTo>
                    <a:pt x="3" y="27"/>
                  </a:lnTo>
                  <a:lnTo>
                    <a:pt x="2" y="25"/>
                  </a:lnTo>
                  <a:lnTo>
                    <a:pt x="2" y="23"/>
                  </a:lnTo>
                  <a:lnTo>
                    <a:pt x="0" y="22"/>
                  </a:lnTo>
                  <a:lnTo>
                    <a:pt x="0" y="19"/>
                  </a:lnTo>
                  <a:lnTo>
                    <a:pt x="0" y="18"/>
                  </a:lnTo>
                  <a:lnTo>
                    <a:pt x="0" y="17"/>
                  </a:lnTo>
                  <a:lnTo>
                    <a:pt x="2" y="15"/>
                  </a:lnTo>
                  <a:lnTo>
                    <a:pt x="2" y="14"/>
                  </a:lnTo>
                  <a:lnTo>
                    <a:pt x="2" y="13"/>
                  </a:lnTo>
                  <a:lnTo>
                    <a:pt x="3" y="13"/>
                  </a:lnTo>
                  <a:lnTo>
                    <a:pt x="3" y="11"/>
                  </a:lnTo>
                  <a:lnTo>
                    <a:pt x="4" y="9"/>
                  </a:lnTo>
                  <a:lnTo>
                    <a:pt x="5" y="7"/>
                  </a:lnTo>
                  <a:lnTo>
                    <a:pt x="6" y="6"/>
                  </a:lnTo>
                  <a:lnTo>
                    <a:pt x="7" y="5"/>
                  </a:lnTo>
                  <a:lnTo>
                    <a:pt x="7" y="5"/>
                  </a:lnTo>
                  <a:lnTo>
                    <a:pt x="8" y="5"/>
                  </a:lnTo>
                  <a:lnTo>
                    <a:pt x="9" y="4"/>
                  </a:lnTo>
                  <a:lnTo>
                    <a:pt x="12" y="2"/>
                  </a:lnTo>
                  <a:lnTo>
                    <a:pt x="12" y="1"/>
                  </a:lnTo>
                  <a:lnTo>
                    <a:pt x="13" y="1"/>
                  </a:lnTo>
                  <a:lnTo>
                    <a:pt x="15" y="0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DC8700"/>
            </a:solidFill>
            <a:ln w="0">
              <a:solidFill>
                <a:srgbClr val="DC87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54" name="Line 1406"/>
            <p:cNvSpPr>
              <a:spLocks noChangeShapeType="1"/>
            </p:cNvSpPr>
            <p:nvPr/>
          </p:nvSpPr>
          <p:spPr bwMode="auto">
            <a:xfrm>
              <a:off x="4349920" y="2224330"/>
              <a:ext cx="0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55" name="Line 1407"/>
            <p:cNvSpPr>
              <a:spLocks noChangeShapeType="1"/>
            </p:cNvSpPr>
            <p:nvPr/>
          </p:nvSpPr>
          <p:spPr bwMode="auto">
            <a:xfrm flipH="1">
              <a:off x="4348475" y="2225774"/>
              <a:ext cx="1445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56" name="Line 1408"/>
            <p:cNvSpPr>
              <a:spLocks noChangeShapeType="1"/>
            </p:cNvSpPr>
            <p:nvPr/>
          </p:nvSpPr>
          <p:spPr bwMode="auto">
            <a:xfrm>
              <a:off x="4348475" y="2228662"/>
              <a:ext cx="0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57" name="Line 1409"/>
            <p:cNvSpPr>
              <a:spLocks noChangeShapeType="1"/>
            </p:cNvSpPr>
            <p:nvPr/>
          </p:nvSpPr>
          <p:spPr bwMode="auto">
            <a:xfrm flipH="1">
              <a:off x="4347031" y="2231551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58" name="Line 1410"/>
            <p:cNvSpPr>
              <a:spLocks noChangeShapeType="1"/>
            </p:cNvSpPr>
            <p:nvPr/>
          </p:nvSpPr>
          <p:spPr bwMode="auto">
            <a:xfrm>
              <a:off x="4347031" y="2232996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59" name="Line 1411"/>
            <p:cNvSpPr>
              <a:spLocks noChangeShapeType="1"/>
            </p:cNvSpPr>
            <p:nvPr/>
          </p:nvSpPr>
          <p:spPr bwMode="auto">
            <a:xfrm>
              <a:off x="4347031" y="2232996"/>
              <a:ext cx="0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60" name="Line 1413"/>
            <p:cNvSpPr>
              <a:spLocks noChangeShapeType="1"/>
            </p:cNvSpPr>
            <p:nvPr/>
          </p:nvSpPr>
          <p:spPr bwMode="auto">
            <a:xfrm flipH="1">
              <a:off x="4345586" y="2234439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61" name="Line 1414"/>
            <p:cNvSpPr>
              <a:spLocks noChangeShapeType="1"/>
            </p:cNvSpPr>
            <p:nvPr/>
          </p:nvSpPr>
          <p:spPr bwMode="auto">
            <a:xfrm>
              <a:off x="4345586" y="2235884"/>
              <a:ext cx="0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62" name="Line 1415"/>
            <p:cNvSpPr>
              <a:spLocks noChangeShapeType="1"/>
            </p:cNvSpPr>
            <p:nvPr/>
          </p:nvSpPr>
          <p:spPr bwMode="auto">
            <a:xfrm flipH="1">
              <a:off x="4344142" y="2237328"/>
              <a:ext cx="1445" cy="4333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63" name="Line 1416"/>
            <p:cNvSpPr>
              <a:spLocks noChangeShapeType="1"/>
            </p:cNvSpPr>
            <p:nvPr/>
          </p:nvSpPr>
          <p:spPr bwMode="auto">
            <a:xfrm flipH="1">
              <a:off x="4342698" y="2241661"/>
              <a:ext cx="1445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64" name="Line 1417"/>
            <p:cNvSpPr>
              <a:spLocks noChangeShapeType="1"/>
            </p:cNvSpPr>
            <p:nvPr/>
          </p:nvSpPr>
          <p:spPr bwMode="auto">
            <a:xfrm flipH="1">
              <a:off x="4339809" y="2244550"/>
              <a:ext cx="2889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65" name="Line 1418"/>
            <p:cNvSpPr>
              <a:spLocks noChangeShapeType="1"/>
            </p:cNvSpPr>
            <p:nvPr/>
          </p:nvSpPr>
          <p:spPr bwMode="auto">
            <a:xfrm>
              <a:off x="4339809" y="2244550"/>
              <a:ext cx="0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66" name="Line 1419"/>
            <p:cNvSpPr>
              <a:spLocks noChangeShapeType="1"/>
            </p:cNvSpPr>
            <p:nvPr/>
          </p:nvSpPr>
          <p:spPr bwMode="auto">
            <a:xfrm flipH="1">
              <a:off x="4338365" y="2245994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67" name="Line 1420"/>
            <p:cNvSpPr>
              <a:spLocks noChangeShapeType="1"/>
            </p:cNvSpPr>
            <p:nvPr/>
          </p:nvSpPr>
          <p:spPr bwMode="auto">
            <a:xfrm flipH="1">
              <a:off x="4336921" y="2245994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68" name="Line 1421"/>
            <p:cNvSpPr>
              <a:spLocks noChangeShapeType="1"/>
            </p:cNvSpPr>
            <p:nvPr/>
          </p:nvSpPr>
          <p:spPr bwMode="auto">
            <a:xfrm flipH="1">
              <a:off x="4335476" y="2247438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69" name="Line 1422"/>
            <p:cNvSpPr>
              <a:spLocks noChangeShapeType="1"/>
            </p:cNvSpPr>
            <p:nvPr/>
          </p:nvSpPr>
          <p:spPr bwMode="auto">
            <a:xfrm flipH="1">
              <a:off x="4334032" y="2248882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70" name="Line 1423"/>
            <p:cNvSpPr>
              <a:spLocks noChangeShapeType="1"/>
            </p:cNvSpPr>
            <p:nvPr/>
          </p:nvSpPr>
          <p:spPr bwMode="auto">
            <a:xfrm>
              <a:off x="4334032" y="2248882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71" name="Line 1424"/>
            <p:cNvSpPr>
              <a:spLocks noChangeShapeType="1"/>
            </p:cNvSpPr>
            <p:nvPr/>
          </p:nvSpPr>
          <p:spPr bwMode="auto">
            <a:xfrm flipH="1">
              <a:off x="4331144" y="2248882"/>
              <a:ext cx="2889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72" name="Line 1425"/>
            <p:cNvSpPr>
              <a:spLocks noChangeShapeType="1"/>
            </p:cNvSpPr>
            <p:nvPr/>
          </p:nvSpPr>
          <p:spPr bwMode="auto">
            <a:xfrm flipH="1">
              <a:off x="4326810" y="2251771"/>
              <a:ext cx="4333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73" name="Line 1426"/>
            <p:cNvSpPr>
              <a:spLocks noChangeShapeType="1"/>
            </p:cNvSpPr>
            <p:nvPr/>
          </p:nvSpPr>
          <p:spPr bwMode="auto">
            <a:xfrm flipH="1">
              <a:off x="4325366" y="2251771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74" name="Line 1427"/>
            <p:cNvSpPr>
              <a:spLocks noChangeShapeType="1"/>
            </p:cNvSpPr>
            <p:nvPr/>
          </p:nvSpPr>
          <p:spPr bwMode="auto">
            <a:xfrm flipH="1">
              <a:off x="4323922" y="2253216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75" name="Line 1428"/>
            <p:cNvSpPr>
              <a:spLocks noChangeShapeType="1"/>
            </p:cNvSpPr>
            <p:nvPr/>
          </p:nvSpPr>
          <p:spPr bwMode="auto">
            <a:xfrm flipH="1">
              <a:off x="4322478" y="2253216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76" name="Line 1429"/>
            <p:cNvSpPr>
              <a:spLocks noChangeShapeType="1"/>
            </p:cNvSpPr>
            <p:nvPr/>
          </p:nvSpPr>
          <p:spPr bwMode="auto">
            <a:xfrm flipH="1">
              <a:off x="4319589" y="2253216"/>
              <a:ext cx="2889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77" name="Line 1430"/>
            <p:cNvSpPr>
              <a:spLocks noChangeShapeType="1"/>
            </p:cNvSpPr>
            <p:nvPr/>
          </p:nvSpPr>
          <p:spPr bwMode="auto">
            <a:xfrm flipH="1" flipV="1">
              <a:off x="4315256" y="2251771"/>
              <a:ext cx="4333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78" name="Line 1431"/>
            <p:cNvSpPr>
              <a:spLocks noChangeShapeType="1"/>
            </p:cNvSpPr>
            <p:nvPr/>
          </p:nvSpPr>
          <p:spPr bwMode="auto">
            <a:xfrm flipH="1">
              <a:off x="4313812" y="2251771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79" name="Line 1432"/>
            <p:cNvSpPr>
              <a:spLocks noChangeShapeType="1"/>
            </p:cNvSpPr>
            <p:nvPr/>
          </p:nvSpPr>
          <p:spPr bwMode="auto">
            <a:xfrm flipH="1">
              <a:off x="4312367" y="2251771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80" name="Line 1433"/>
            <p:cNvSpPr>
              <a:spLocks noChangeShapeType="1"/>
            </p:cNvSpPr>
            <p:nvPr/>
          </p:nvSpPr>
          <p:spPr bwMode="auto">
            <a:xfrm flipH="1">
              <a:off x="4310924" y="2251771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81" name="Line 1434"/>
            <p:cNvSpPr>
              <a:spLocks noChangeShapeType="1"/>
            </p:cNvSpPr>
            <p:nvPr/>
          </p:nvSpPr>
          <p:spPr bwMode="auto">
            <a:xfrm flipH="1" flipV="1">
              <a:off x="4309479" y="2248882"/>
              <a:ext cx="1445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82" name="Line 1435"/>
            <p:cNvSpPr>
              <a:spLocks noChangeShapeType="1"/>
            </p:cNvSpPr>
            <p:nvPr/>
          </p:nvSpPr>
          <p:spPr bwMode="auto">
            <a:xfrm flipH="1" flipV="1">
              <a:off x="4305146" y="2247438"/>
              <a:ext cx="4333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83" name="Line 1436"/>
            <p:cNvSpPr>
              <a:spLocks noChangeShapeType="1"/>
            </p:cNvSpPr>
            <p:nvPr/>
          </p:nvSpPr>
          <p:spPr bwMode="auto">
            <a:xfrm flipH="1" flipV="1">
              <a:off x="4303702" y="2245994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84" name="Line 1437"/>
            <p:cNvSpPr>
              <a:spLocks noChangeShapeType="1"/>
            </p:cNvSpPr>
            <p:nvPr/>
          </p:nvSpPr>
          <p:spPr bwMode="auto">
            <a:xfrm flipH="1">
              <a:off x="4302258" y="2245994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85" name="Line 1438"/>
            <p:cNvSpPr>
              <a:spLocks noChangeShapeType="1"/>
            </p:cNvSpPr>
            <p:nvPr/>
          </p:nvSpPr>
          <p:spPr bwMode="auto">
            <a:xfrm flipV="1">
              <a:off x="4302258" y="2244550"/>
              <a:ext cx="0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86" name="Line 1439"/>
            <p:cNvSpPr>
              <a:spLocks noChangeShapeType="1"/>
            </p:cNvSpPr>
            <p:nvPr/>
          </p:nvSpPr>
          <p:spPr bwMode="auto">
            <a:xfrm flipH="1">
              <a:off x="4300813" y="2244550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87" name="Line 1440"/>
            <p:cNvSpPr>
              <a:spLocks noChangeShapeType="1"/>
            </p:cNvSpPr>
            <p:nvPr/>
          </p:nvSpPr>
          <p:spPr bwMode="auto">
            <a:xfrm flipH="1" flipV="1">
              <a:off x="4299369" y="2241661"/>
              <a:ext cx="1445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88" name="Line 1441"/>
            <p:cNvSpPr>
              <a:spLocks noChangeShapeType="1"/>
            </p:cNvSpPr>
            <p:nvPr/>
          </p:nvSpPr>
          <p:spPr bwMode="auto">
            <a:xfrm flipH="1" flipV="1">
              <a:off x="4297925" y="2240216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89" name="Line 1442"/>
            <p:cNvSpPr>
              <a:spLocks noChangeShapeType="1"/>
            </p:cNvSpPr>
            <p:nvPr/>
          </p:nvSpPr>
          <p:spPr bwMode="auto">
            <a:xfrm flipV="1">
              <a:off x="4297925" y="2237328"/>
              <a:ext cx="0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90" name="Line 1443"/>
            <p:cNvSpPr>
              <a:spLocks noChangeShapeType="1"/>
            </p:cNvSpPr>
            <p:nvPr/>
          </p:nvSpPr>
          <p:spPr bwMode="auto">
            <a:xfrm>
              <a:off x="4297925" y="2237328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91" name="Line 1444"/>
            <p:cNvSpPr>
              <a:spLocks noChangeShapeType="1"/>
            </p:cNvSpPr>
            <p:nvPr/>
          </p:nvSpPr>
          <p:spPr bwMode="auto">
            <a:xfrm flipH="1" flipV="1">
              <a:off x="4296481" y="2235884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92" name="Line 1445"/>
            <p:cNvSpPr>
              <a:spLocks noChangeShapeType="1"/>
            </p:cNvSpPr>
            <p:nvPr/>
          </p:nvSpPr>
          <p:spPr bwMode="auto">
            <a:xfrm flipV="1">
              <a:off x="4296481" y="2232996"/>
              <a:ext cx="0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93" name="Line 1446"/>
            <p:cNvSpPr>
              <a:spLocks noChangeShapeType="1"/>
            </p:cNvSpPr>
            <p:nvPr/>
          </p:nvSpPr>
          <p:spPr bwMode="auto">
            <a:xfrm flipH="1" flipV="1">
              <a:off x="4295036" y="2231551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94" name="Line 1447"/>
            <p:cNvSpPr>
              <a:spLocks noChangeShapeType="1"/>
            </p:cNvSpPr>
            <p:nvPr/>
          </p:nvSpPr>
          <p:spPr bwMode="auto">
            <a:xfrm flipH="1" flipV="1">
              <a:off x="4292147" y="2228662"/>
              <a:ext cx="2889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95" name="Line 1448"/>
            <p:cNvSpPr>
              <a:spLocks noChangeShapeType="1"/>
            </p:cNvSpPr>
            <p:nvPr/>
          </p:nvSpPr>
          <p:spPr bwMode="auto">
            <a:xfrm flipV="1">
              <a:off x="4292147" y="2225774"/>
              <a:ext cx="0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96" name="Line 1449"/>
            <p:cNvSpPr>
              <a:spLocks noChangeShapeType="1"/>
            </p:cNvSpPr>
            <p:nvPr/>
          </p:nvSpPr>
          <p:spPr bwMode="auto">
            <a:xfrm flipV="1">
              <a:off x="4292147" y="2224330"/>
              <a:ext cx="0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97" name="Line 1450"/>
            <p:cNvSpPr>
              <a:spLocks noChangeShapeType="1"/>
            </p:cNvSpPr>
            <p:nvPr/>
          </p:nvSpPr>
          <p:spPr bwMode="auto">
            <a:xfrm>
              <a:off x="4292147" y="2224330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98" name="Line 1451"/>
            <p:cNvSpPr>
              <a:spLocks noChangeShapeType="1"/>
            </p:cNvSpPr>
            <p:nvPr/>
          </p:nvSpPr>
          <p:spPr bwMode="auto">
            <a:xfrm flipV="1">
              <a:off x="4292147" y="2222885"/>
              <a:ext cx="2889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99" name="Line 1452"/>
            <p:cNvSpPr>
              <a:spLocks noChangeShapeType="1"/>
            </p:cNvSpPr>
            <p:nvPr/>
          </p:nvSpPr>
          <p:spPr bwMode="auto">
            <a:xfrm flipV="1">
              <a:off x="4295036" y="2219996"/>
              <a:ext cx="0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00" name="Line 1453"/>
            <p:cNvSpPr>
              <a:spLocks noChangeShapeType="1"/>
            </p:cNvSpPr>
            <p:nvPr/>
          </p:nvSpPr>
          <p:spPr bwMode="auto">
            <a:xfrm flipV="1">
              <a:off x="4295036" y="2218553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01" name="Line 1454"/>
            <p:cNvSpPr>
              <a:spLocks noChangeShapeType="1"/>
            </p:cNvSpPr>
            <p:nvPr/>
          </p:nvSpPr>
          <p:spPr bwMode="auto">
            <a:xfrm>
              <a:off x="4296481" y="2218553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02" name="Line 1455"/>
            <p:cNvSpPr>
              <a:spLocks noChangeShapeType="1"/>
            </p:cNvSpPr>
            <p:nvPr/>
          </p:nvSpPr>
          <p:spPr bwMode="auto">
            <a:xfrm flipV="1">
              <a:off x="4296481" y="2217108"/>
              <a:ext cx="0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03" name="Line 1456"/>
            <p:cNvSpPr>
              <a:spLocks noChangeShapeType="1"/>
            </p:cNvSpPr>
            <p:nvPr/>
          </p:nvSpPr>
          <p:spPr bwMode="auto">
            <a:xfrm flipV="1">
              <a:off x="4296481" y="2214219"/>
              <a:ext cx="0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04" name="Line 1457"/>
            <p:cNvSpPr>
              <a:spLocks noChangeShapeType="1"/>
            </p:cNvSpPr>
            <p:nvPr/>
          </p:nvSpPr>
          <p:spPr bwMode="auto">
            <a:xfrm flipV="1">
              <a:off x="4296481" y="2212776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05" name="Line 1458"/>
            <p:cNvSpPr>
              <a:spLocks noChangeShapeType="1"/>
            </p:cNvSpPr>
            <p:nvPr/>
          </p:nvSpPr>
          <p:spPr bwMode="auto">
            <a:xfrm flipV="1">
              <a:off x="4297925" y="2209887"/>
              <a:ext cx="1445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06" name="Line 1459"/>
            <p:cNvSpPr>
              <a:spLocks noChangeShapeType="1"/>
            </p:cNvSpPr>
            <p:nvPr/>
          </p:nvSpPr>
          <p:spPr bwMode="auto">
            <a:xfrm flipV="1">
              <a:off x="4299369" y="2208442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07" name="Line 1460"/>
            <p:cNvSpPr>
              <a:spLocks noChangeShapeType="1"/>
            </p:cNvSpPr>
            <p:nvPr/>
          </p:nvSpPr>
          <p:spPr bwMode="auto">
            <a:xfrm flipV="1">
              <a:off x="4300813" y="2206998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08" name="Line 1461"/>
            <p:cNvSpPr>
              <a:spLocks noChangeShapeType="1"/>
            </p:cNvSpPr>
            <p:nvPr/>
          </p:nvSpPr>
          <p:spPr bwMode="auto">
            <a:xfrm>
              <a:off x="4302258" y="2206998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09" name="Line 1462"/>
            <p:cNvSpPr>
              <a:spLocks noChangeShapeType="1"/>
            </p:cNvSpPr>
            <p:nvPr/>
          </p:nvSpPr>
          <p:spPr bwMode="auto">
            <a:xfrm flipV="1">
              <a:off x="4302258" y="2205554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10" name="Line 1463"/>
            <p:cNvSpPr>
              <a:spLocks noChangeShapeType="1"/>
            </p:cNvSpPr>
            <p:nvPr/>
          </p:nvSpPr>
          <p:spPr bwMode="auto">
            <a:xfrm flipV="1">
              <a:off x="4303702" y="2204110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11" name="Line 1464"/>
            <p:cNvSpPr>
              <a:spLocks noChangeShapeType="1"/>
            </p:cNvSpPr>
            <p:nvPr/>
          </p:nvSpPr>
          <p:spPr bwMode="auto">
            <a:xfrm flipV="1">
              <a:off x="4305146" y="2201221"/>
              <a:ext cx="4333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12" name="Line 1465"/>
            <p:cNvSpPr>
              <a:spLocks noChangeShapeType="1"/>
            </p:cNvSpPr>
            <p:nvPr/>
          </p:nvSpPr>
          <p:spPr bwMode="auto">
            <a:xfrm>
              <a:off x="4309479" y="2201221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13" name="Line 1466"/>
            <p:cNvSpPr>
              <a:spLocks noChangeShapeType="1"/>
            </p:cNvSpPr>
            <p:nvPr/>
          </p:nvSpPr>
          <p:spPr bwMode="auto">
            <a:xfrm flipV="1">
              <a:off x="4309479" y="2199776"/>
              <a:ext cx="0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14" name="Line 1467"/>
            <p:cNvSpPr>
              <a:spLocks noChangeShapeType="1"/>
            </p:cNvSpPr>
            <p:nvPr/>
          </p:nvSpPr>
          <p:spPr bwMode="auto">
            <a:xfrm>
              <a:off x="4309479" y="2199776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15" name="Line 1468"/>
            <p:cNvSpPr>
              <a:spLocks noChangeShapeType="1"/>
            </p:cNvSpPr>
            <p:nvPr/>
          </p:nvSpPr>
          <p:spPr bwMode="auto">
            <a:xfrm>
              <a:off x="4310924" y="2199776"/>
              <a:ext cx="2889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16" name="Line 1469"/>
            <p:cNvSpPr>
              <a:spLocks noChangeShapeType="1"/>
            </p:cNvSpPr>
            <p:nvPr/>
          </p:nvSpPr>
          <p:spPr bwMode="auto">
            <a:xfrm>
              <a:off x="4313812" y="2199776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17" name="Line 1470"/>
            <p:cNvSpPr>
              <a:spLocks noChangeShapeType="1"/>
            </p:cNvSpPr>
            <p:nvPr/>
          </p:nvSpPr>
          <p:spPr bwMode="auto">
            <a:xfrm flipV="1">
              <a:off x="4315256" y="2198333"/>
              <a:ext cx="4333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18" name="Line 1471"/>
            <p:cNvSpPr>
              <a:spLocks noChangeShapeType="1"/>
            </p:cNvSpPr>
            <p:nvPr/>
          </p:nvSpPr>
          <p:spPr bwMode="auto">
            <a:xfrm>
              <a:off x="4319589" y="2198333"/>
              <a:ext cx="2889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19" name="Line 1472"/>
            <p:cNvSpPr>
              <a:spLocks noChangeShapeType="1"/>
            </p:cNvSpPr>
            <p:nvPr/>
          </p:nvSpPr>
          <p:spPr bwMode="auto">
            <a:xfrm>
              <a:off x="4322478" y="2198333"/>
              <a:ext cx="2889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20" name="Line 1473"/>
            <p:cNvSpPr>
              <a:spLocks noChangeShapeType="1"/>
            </p:cNvSpPr>
            <p:nvPr/>
          </p:nvSpPr>
          <p:spPr bwMode="auto">
            <a:xfrm>
              <a:off x="4325366" y="2199776"/>
              <a:ext cx="2889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21" name="Line 1474"/>
            <p:cNvSpPr>
              <a:spLocks noChangeShapeType="1"/>
            </p:cNvSpPr>
            <p:nvPr/>
          </p:nvSpPr>
          <p:spPr bwMode="auto">
            <a:xfrm>
              <a:off x="4328255" y="2199776"/>
              <a:ext cx="2889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22" name="Line 1475"/>
            <p:cNvSpPr>
              <a:spLocks noChangeShapeType="1"/>
            </p:cNvSpPr>
            <p:nvPr/>
          </p:nvSpPr>
          <p:spPr bwMode="auto">
            <a:xfrm>
              <a:off x="4331144" y="2199776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23" name="Line 1476"/>
            <p:cNvSpPr>
              <a:spLocks noChangeShapeType="1"/>
            </p:cNvSpPr>
            <p:nvPr/>
          </p:nvSpPr>
          <p:spPr bwMode="auto">
            <a:xfrm>
              <a:off x="4331144" y="2199776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24" name="Line 1477"/>
            <p:cNvSpPr>
              <a:spLocks noChangeShapeType="1"/>
            </p:cNvSpPr>
            <p:nvPr/>
          </p:nvSpPr>
          <p:spPr bwMode="auto">
            <a:xfrm>
              <a:off x="4332587" y="2199776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25" name="Line 1478"/>
            <p:cNvSpPr>
              <a:spLocks noChangeShapeType="1"/>
            </p:cNvSpPr>
            <p:nvPr/>
          </p:nvSpPr>
          <p:spPr bwMode="auto">
            <a:xfrm>
              <a:off x="4334032" y="2199776"/>
              <a:ext cx="0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26" name="Line 1479"/>
            <p:cNvSpPr>
              <a:spLocks noChangeShapeType="1"/>
            </p:cNvSpPr>
            <p:nvPr/>
          </p:nvSpPr>
          <p:spPr bwMode="auto">
            <a:xfrm>
              <a:off x="4334032" y="2201221"/>
              <a:ext cx="2889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27" name="Line 1480"/>
            <p:cNvSpPr>
              <a:spLocks noChangeShapeType="1"/>
            </p:cNvSpPr>
            <p:nvPr/>
          </p:nvSpPr>
          <p:spPr bwMode="auto">
            <a:xfrm>
              <a:off x="4336921" y="2204110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28" name="Line 1481"/>
            <p:cNvSpPr>
              <a:spLocks noChangeShapeType="1"/>
            </p:cNvSpPr>
            <p:nvPr/>
          </p:nvSpPr>
          <p:spPr bwMode="auto">
            <a:xfrm>
              <a:off x="4338365" y="2205554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29" name="Line 1482"/>
            <p:cNvSpPr>
              <a:spLocks noChangeShapeType="1"/>
            </p:cNvSpPr>
            <p:nvPr/>
          </p:nvSpPr>
          <p:spPr bwMode="auto">
            <a:xfrm>
              <a:off x="4339809" y="2206998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30" name="Line 1483"/>
            <p:cNvSpPr>
              <a:spLocks noChangeShapeType="1"/>
            </p:cNvSpPr>
            <p:nvPr/>
          </p:nvSpPr>
          <p:spPr bwMode="auto">
            <a:xfrm>
              <a:off x="4339809" y="2206998"/>
              <a:ext cx="2889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31" name="Line 1484"/>
            <p:cNvSpPr>
              <a:spLocks noChangeShapeType="1"/>
            </p:cNvSpPr>
            <p:nvPr/>
          </p:nvSpPr>
          <p:spPr bwMode="auto">
            <a:xfrm>
              <a:off x="4342698" y="2208442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32" name="Line 1485"/>
            <p:cNvSpPr>
              <a:spLocks noChangeShapeType="1"/>
            </p:cNvSpPr>
            <p:nvPr/>
          </p:nvSpPr>
          <p:spPr bwMode="auto">
            <a:xfrm>
              <a:off x="4344142" y="2209887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33" name="Line 1486"/>
            <p:cNvSpPr>
              <a:spLocks noChangeShapeType="1"/>
            </p:cNvSpPr>
            <p:nvPr/>
          </p:nvSpPr>
          <p:spPr bwMode="auto">
            <a:xfrm>
              <a:off x="4345586" y="2211331"/>
              <a:ext cx="0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34" name="Line 1487"/>
            <p:cNvSpPr>
              <a:spLocks noChangeShapeType="1"/>
            </p:cNvSpPr>
            <p:nvPr/>
          </p:nvSpPr>
          <p:spPr bwMode="auto">
            <a:xfrm>
              <a:off x="4345586" y="2212776"/>
              <a:ext cx="0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35" name="Line 1488"/>
            <p:cNvSpPr>
              <a:spLocks noChangeShapeType="1"/>
            </p:cNvSpPr>
            <p:nvPr/>
          </p:nvSpPr>
          <p:spPr bwMode="auto">
            <a:xfrm>
              <a:off x="4345586" y="2214219"/>
              <a:ext cx="144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36" name="Line 1489"/>
            <p:cNvSpPr>
              <a:spLocks noChangeShapeType="1"/>
            </p:cNvSpPr>
            <p:nvPr/>
          </p:nvSpPr>
          <p:spPr bwMode="auto">
            <a:xfrm>
              <a:off x="4347030" y="2214219"/>
              <a:ext cx="0" cy="4333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37" name="Line 1490"/>
            <p:cNvSpPr>
              <a:spLocks noChangeShapeType="1"/>
            </p:cNvSpPr>
            <p:nvPr/>
          </p:nvSpPr>
          <p:spPr bwMode="auto">
            <a:xfrm>
              <a:off x="4347030" y="2218553"/>
              <a:ext cx="1445" cy="288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38" name="Line 1491"/>
            <p:cNvSpPr>
              <a:spLocks noChangeShapeType="1"/>
            </p:cNvSpPr>
            <p:nvPr/>
          </p:nvSpPr>
          <p:spPr bwMode="auto">
            <a:xfrm>
              <a:off x="4348475" y="2221441"/>
              <a:ext cx="0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39" name="Line 1492"/>
            <p:cNvSpPr>
              <a:spLocks noChangeShapeType="1"/>
            </p:cNvSpPr>
            <p:nvPr/>
          </p:nvSpPr>
          <p:spPr bwMode="auto">
            <a:xfrm>
              <a:off x="4348475" y="2222885"/>
              <a:ext cx="1445" cy="144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40" name="Line 1493"/>
            <p:cNvSpPr>
              <a:spLocks noChangeShapeType="1"/>
            </p:cNvSpPr>
            <p:nvPr/>
          </p:nvSpPr>
          <p:spPr bwMode="auto">
            <a:xfrm>
              <a:off x="4349919" y="2224330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41" name="Line 1494"/>
            <p:cNvSpPr>
              <a:spLocks noChangeShapeType="1"/>
            </p:cNvSpPr>
            <p:nvPr/>
          </p:nvSpPr>
          <p:spPr bwMode="auto">
            <a:xfrm>
              <a:off x="3714433" y="2318208"/>
              <a:ext cx="0" cy="154539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42" name="Line 1495"/>
            <p:cNvSpPr>
              <a:spLocks noChangeShapeType="1"/>
            </p:cNvSpPr>
            <p:nvPr/>
          </p:nvSpPr>
          <p:spPr bwMode="auto">
            <a:xfrm>
              <a:off x="3708656" y="2321097"/>
              <a:ext cx="11554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43" name="Line 1496"/>
            <p:cNvSpPr>
              <a:spLocks noChangeShapeType="1"/>
            </p:cNvSpPr>
            <p:nvPr/>
          </p:nvSpPr>
          <p:spPr bwMode="auto">
            <a:xfrm>
              <a:off x="3714433" y="2469858"/>
              <a:ext cx="0" cy="473726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44" name="Line 1497"/>
            <p:cNvSpPr>
              <a:spLocks noChangeShapeType="1"/>
            </p:cNvSpPr>
            <p:nvPr/>
          </p:nvSpPr>
          <p:spPr bwMode="auto">
            <a:xfrm>
              <a:off x="3708656" y="2943584"/>
              <a:ext cx="11554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45" name="Line 1498"/>
            <p:cNvSpPr>
              <a:spLocks noChangeShapeType="1"/>
            </p:cNvSpPr>
            <p:nvPr/>
          </p:nvSpPr>
          <p:spPr bwMode="auto">
            <a:xfrm>
              <a:off x="3933965" y="2185334"/>
              <a:ext cx="0" cy="6066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46" name="Line 1499"/>
            <p:cNvSpPr>
              <a:spLocks noChangeShapeType="1"/>
            </p:cNvSpPr>
            <p:nvPr/>
          </p:nvSpPr>
          <p:spPr bwMode="auto">
            <a:xfrm>
              <a:off x="3928187" y="2185334"/>
              <a:ext cx="11554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47" name="Line 1500"/>
            <p:cNvSpPr>
              <a:spLocks noChangeShapeType="1"/>
            </p:cNvSpPr>
            <p:nvPr/>
          </p:nvSpPr>
          <p:spPr bwMode="auto">
            <a:xfrm>
              <a:off x="3933965" y="2245994"/>
              <a:ext cx="0" cy="86657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48" name="Line 1501"/>
            <p:cNvSpPr>
              <a:spLocks noChangeShapeType="1"/>
            </p:cNvSpPr>
            <p:nvPr/>
          </p:nvSpPr>
          <p:spPr bwMode="auto">
            <a:xfrm>
              <a:off x="4227155" y="2111675"/>
              <a:ext cx="1011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49" name="Line 1502"/>
            <p:cNvSpPr>
              <a:spLocks noChangeShapeType="1"/>
            </p:cNvSpPr>
            <p:nvPr/>
          </p:nvSpPr>
          <p:spPr bwMode="auto">
            <a:xfrm>
              <a:off x="4227155" y="2224330"/>
              <a:ext cx="1011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50" name="Line 1503"/>
            <p:cNvSpPr>
              <a:spLocks noChangeShapeType="1"/>
            </p:cNvSpPr>
            <p:nvPr/>
          </p:nvSpPr>
          <p:spPr bwMode="auto">
            <a:xfrm>
              <a:off x="4322478" y="2152115"/>
              <a:ext cx="0" cy="72214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51" name="Line 1504"/>
            <p:cNvSpPr>
              <a:spLocks noChangeShapeType="1"/>
            </p:cNvSpPr>
            <p:nvPr/>
          </p:nvSpPr>
          <p:spPr bwMode="auto">
            <a:xfrm>
              <a:off x="4315256" y="2152115"/>
              <a:ext cx="11554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52" name="Line 1505"/>
            <p:cNvSpPr>
              <a:spLocks noChangeShapeType="1"/>
            </p:cNvSpPr>
            <p:nvPr/>
          </p:nvSpPr>
          <p:spPr bwMode="auto">
            <a:xfrm>
              <a:off x="4322478" y="2224330"/>
              <a:ext cx="0" cy="108322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53" name="Line 1506"/>
            <p:cNvSpPr>
              <a:spLocks noChangeShapeType="1"/>
            </p:cNvSpPr>
            <p:nvPr/>
          </p:nvSpPr>
          <p:spPr bwMode="auto">
            <a:xfrm>
              <a:off x="4315256" y="2332651"/>
              <a:ext cx="11554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54" name="Line 1507"/>
            <p:cNvSpPr>
              <a:spLocks noChangeShapeType="1"/>
            </p:cNvSpPr>
            <p:nvPr/>
          </p:nvSpPr>
          <p:spPr bwMode="auto">
            <a:xfrm>
              <a:off x="4231487" y="2111675"/>
              <a:ext cx="0" cy="51994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55" name="Line 1508"/>
            <p:cNvSpPr>
              <a:spLocks noChangeShapeType="1"/>
            </p:cNvSpPr>
            <p:nvPr/>
          </p:nvSpPr>
          <p:spPr bwMode="auto">
            <a:xfrm>
              <a:off x="4231487" y="2163670"/>
              <a:ext cx="0" cy="6066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56" name="Line 1509"/>
            <p:cNvSpPr>
              <a:spLocks noChangeShapeType="1"/>
            </p:cNvSpPr>
            <p:nvPr/>
          </p:nvSpPr>
          <p:spPr bwMode="auto">
            <a:xfrm>
              <a:off x="3928187" y="2332651"/>
              <a:ext cx="11554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57" name="テキスト ボックス 1556"/>
            <p:cNvSpPr txBox="1"/>
            <p:nvPr/>
          </p:nvSpPr>
          <p:spPr>
            <a:xfrm>
              <a:off x="4644006" y="1072227"/>
              <a:ext cx="695290" cy="36060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400" b="1" dirty="0">
                  <a:latin typeface="Arial" panose="020B0604020202020204" pitchFamily="34" charset="0"/>
                  <a:ea typeface="Arial Unicode MS" panose="020B0604020202020204" pitchFamily="50" charset="-128"/>
                  <a:cs typeface="Arial" panose="020B0604020202020204" pitchFamily="34" charset="0"/>
                </a:rPr>
                <a:t>CMB</a:t>
              </a:r>
              <a:endParaRPr kumimoji="1" lang="ja-JP" altLang="en-US" sz="1400" b="1" dirty="0">
                <a:latin typeface="Arial" panose="020B0604020202020204" pitchFamily="34" charset="0"/>
                <a:ea typeface="Arial Unicode MS" panose="020B0604020202020204" pitchFamily="50" charset="-128"/>
                <a:cs typeface="Arial" panose="020B0604020202020204" pitchFamily="34" charset="0"/>
              </a:endParaRPr>
            </a:p>
          </p:txBody>
        </p:sp>
        <p:sp>
          <p:nvSpPr>
            <p:cNvPr id="1560" name="テキスト ボックス 1559"/>
            <p:cNvSpPr txBox="1"/>
            <p:nvPr/>
          </p:nvSpPr>
          <p:spPr>
            <a:xfrm>
              <a:off x="3007452" y="3304476"/>
              <a:ext cx="567576" cy="36060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400" b="1" dirty="0">
                  <a:latin typeface="Arial" panose="020B0604020202020204" pitchFamily="34" charset="0"/>
                  <a:ea typeface="Arial Unicode MS" panose="020B0604020202020204" pitchFamily="50" charset="-128"/>
                  <a:cs typeface="Arial" panose="020B0604020202020204" pitchFamily="34" charset="0"/>
                </a:rPr>
                <a:t>ISD</a:t>
              </a:r>
              <a:endParaRPr kumimoji="1" lang="ja-JP" altLang="en-US" sz="1400" b="1" dirty="0">
                <a:latin typeface="Arial" panose="020B0604020202020204" pitchFamily="34" charset="0"/>
                <a:ea typeface="Arial Unicode MS" panose="020B0604020202020204" pitchFamily="50" charset="-128"/>
                <a:cs typeface="Arial" panose="020B0604020202020204" pitchFamily="34" charset="0"/>
              </a:endParaRPr>
            </a:p>
          </p:txBody>
        </p:sp>
        <p:sp>
          <p:nvSpPr>
            <p:cNvPr id="1561" name="テキスト ボックス 1560"/>
            <p:cNvSpPr txBox="1"/>
            <p:nvPr/>
          </p:nvSpPr>
          <p:spPr>
            <a:xfrm>
              <a:off x="2259559" y="3761236"/>
              <a:ext cx="484938" cy="36060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400" b="1" dirty="0">
                  <a:latin typeface="Arial" panose="020B0604020202020204" pitchFamily="34" charset="0"/>
                  <a:ea typeface="Arial Unicode MS" panose="020B0604020202020204" pitchFamily="50" charset="-128"/>
                  <a:cs typeface="Arial" panose="020B0604020202020204" pitchFamily="34" charset="0"/>
                </a:rPr>
                <a:t>SL</a:t>
              </a:r>
              <a:endParaRPr kumimoji="1" lang="ja-JP" altLang="en-US" sz="1400" b="1" dirty="0">
                <a:latin typeface="Arial" panose="020B0604020202020204" pitchFamily="34" charset="0"/>
                <a:ea typeface="Arial Unicode MS" panose="020B0604020202020204" pitchFamily="50" charset="-128"/>
                <a:cs typeface="Arial" panose="020B0604020202020204" pitchFamily="34" charset="0"/>
              </a:endParaRPr>
            </a:p>
          </p:txBody>
        </p:sp>
        <p:sp>
          <p:nvSpPr>
            <p:cNvPr id="1562" name="テキスト ボックス 1561"/>
            <p:cNvSpPr txBox="1"/>
            <p:nvPr/>
          </p:nvSpPr>
          <p:spPr>
            <a:xfrm>
              <a:off x="964814" y="3725356"/>
              <a:ext cx="659605" cy="36060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400" b="1" dirty="0">
                  <a:latin typeface="Arial" panose="020B0604020202020204" pitchFamily="34" charset="0"/>
                  <a:ea typeface="Arial Unicode MS" panose="020B0604020202020204" pitchFamily="50" charset="-128"/>
                  <a:cs typeface="Arial" panose="020B0604020202020204" pitchFamily="34" charset="0"/>
                </a:rPr>
                <a:t>DGL</a:t>
              </a:r>
              <a:endParaRPr kumimoji="1" lang="ja-JP" altLang="en-US" sz="1400" b="1" dirty="0">
                <a:latin typeface="Arial" panose="020B0604020202020204" pitchFamily="34" charset="0"/>
                <a:ea typeface="Arial Unicode MS" panose="020B0604020202020204" pitchFamily="50" charset="-128"/>
                <a:cs typeface="Arial" panose="020B0604020202020204" pitchFamily="34" charset="0"/>
              </a:endParaRPr>
            </a:p>
          </p:txBody>
        </p:sp>
        <p:sp>
          <p:nvSpPr>
            <p:cNvPr id="1563" name="テキスト ボックス 1562"/>
            <p:cNvSpPr txBox="1"/>
            <p:nvPr/>
          </p:nvSpPr>
          <p:spPr>
            <a:xfrm>
              <a:off x="3548338" y="3595115"/>
              <a:ext cx="1589287" cy="43272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800" b="1" dirty="0">
                  <a:solidFill>
                    <a:srgbClr val="FF0000"/>
                  </a:solidFill>
                  <a:latin typeface="Arial" panose="020B0604020202020204" pitchFamily="34" charset="0"/>
                  <a:ea typeface="Arial Unicode MS" panose="020B0604020202020204" pitchFamily="50" charset="-128"/>
                  <a:cs typeface="Arial" panose="020B0604020202020204" pitchFamily="34" charset="0"/>
                </a:rPr>
                <a:t>C</a:t>
              </a:r>
              <a:r>
                <a:rPr lang="en-US" altLang="ja-JP" sz="1800" b="1" dirty="0">
                  <a:solidFill>
                    <a:srgbClr val="FF0000"/>
                  </a:solidFill>
                  <a:latin typeface="Arial" panose="020B0604020202020204" pitchFamily="34" charset="0"/>
                  <a:ea typeface="Arial Unicode MS" panose="020B0604020202020204" pitchFamily="50" charset="-128"/>
                  <a:cs typeface="Arial" panose="020B0604020202020204" pitchFamily="34" charset="0"/>
                  <a:sym typeface="Symbol"/>
                </a:rPr>
                <a:t>B decay</a:t>
              </a:r>
              <a:endParaRPr kumimoji="1" lang="ja-JP" altLang="en-US" sz="1800" b="1" dirty="0">
                <a:solidFill>
                  <a:srgbClr val="FF0000"/>
                </a:solidFill>
                <a:latin typeface="Arial" panose="020B0604020202020204" pitchFamily="34" charset="0"/>
                <a:ea typeface="Arial Unicode MS" panose="020B0604020202020204" pitchFamily="50" charset="-128"/>
                <a:cs typeface="Arial" panose="020B0604020202020204" pitchFamily="34" charset="0"/>
              </a:endParaRPr>
            </a:p>
          </p:txBody>
        </p:sp>
        <p:sp>
          <p:nvSpPr>
            <p:cNvPr id="1564" name="テキスト ボックス 1563"/>
            <p:cNvSpPr txBox="1"/>
            <p:nvPr/>
          </p:nvSpPr>
          <p:spPr>
            <a:xfrm>
              <a:off x="2198596" y="4551512"/>
              <a:ext cx="3048605" cy="54090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2400" b="1" dirty="0">
                  <a:latin typeface="Arial" panose="020B0604020202020204" pitchFamily="34" charset="0"/>
                  <a:ea typeface="Arial Unicode MS" panose="020B0604020202020204" pitchFamily="50" charset="-128"/>
                  <a:cs typeface="Arial" panose="020B0604020202020204" pitchFamily="34" charset="0"/>
                  <a:sym typeface="Symbol"/>
                </a:rPr>
                <a:t>wavelength [m]</a:t>
              </a:r>
              <a:endParaRPr kumimoji="1" lang="ja-JP" altLang="en-US" sz="2400" b="1" dirty="0">
                <a:latin typeface="Arial" panose="020B0604020202020204" pitchFamily="34" charset="0"/>
                <a:ea typeface="Arial Unicode MS" panose="020B0604020202020204" pitchFamily="50" charset="-128"/>
                <a:cs typeface="Arial" panose="020B0604020202020204" pitchFamily="34" charset="0"/>
              </a:endParaRPr>
            </a:p>
          </p:txBody>
        </p:sp>
        <p:sp>
          <p:nvSpPr>
            <p:cNvPr id="1566" name="テキスト ボックス 1565"/>
            <p:cNvSpPr txBox="1"/>
            <p:nvPr/>
          </p:nvSpPr>
          <p:spPr>
            <a:xfrm rot="16200000">
              <a:off x="-2123642" y="2879608"/>
              <a:ext cx="4524828" cy="54090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b="1" dirty="0">
                  <a:latin typeface="Arial" panose="020B0604020202020204" pitchFamily="34" charset="0"/>
                  <a:ea typeface="Arial Unicode MS" panose="020B0604020202020204" pitchFamily="50" charset="-128"/>
                  <a:cs typeface="Arial" panose="020B0604020202020204" pitchFamily="34" charset="0"/>
                  <a:sym typeface="Symbol"/>
                </a:rPr>
                <a:t>Surface brightness  </a:t>
              </a:r>
              <a:r>
                <a:rPr lang="en-US" altLang="ja-JP" sz="2400" b="1" i="1" dirty="0">
                  <a:latin typeface="Arial" panose="020B0604020202020204" pitchFamily="34" charset="0"/>
                  <a:ea typeface="Arial Unicode MS" panose="020B0604020202020204" pitchFamily="50" charset="-128"/>
                  <a:cs typeface="Arial" panose="020B0604020202020204" pitchFamily="34" charset="0"/>
                  <a:sym typeface="Symbol"/>
                </a:rPr>
                <a:t>I</a:t>
              </a:r>
              <a:r>
                <a:rPr lang="en-US" altLang="ja-JP" sz="2400" b="1" i="1" baseline="-25000" dirty="0">
                  <a:latin typeface="Arial" panose="020B0604020202020204" pitchFamily="34" charset="0"/>
                  <a:ea typeface="Arial Unicode MS" panose="020B0604020202020204" pitchFamily="50" charset="-128"/>
                  <a:cs typeface="Arial" panose="020B0604020202020204" pitchFamily="34" charset="0"/>
                  <a:sym typeface="Symbol"/>
                </a:rPr>
                <a:t></a:t>
              </a:r>
              <a:r>
                <a:rPr lang="en-US" altLang="ja-JP" sz="2400" b="1" dirty="0">
                  <a:latin typeface="Arial" panose="020B0604020202020204" pitchFamily="34" charset="0"/>
                  <a:ea typeface="Arial Unicode MS" panose="020B0604020202020204" pitchFamily="50" charset="-128"/>
                  <a:cs typeface="Arial" panose="020B0604020202020204" pitchFamily="34" charset="0"/>
                  <a:sym typeface="Symbol"/>
                </a:rPr>
                <a:t> [</a:t>
              </a:r>
              <a:r>
                <a:rPr lang="en-US" altLang="ja-JP" sz="2400" b="1" dirty="0" err="1">
                  <a:latin typeface="Arial" panose="020B0604020202020204" pitchFamily="34" charset="0"/>
                  <a:ea typeface="Arial Unicode MS" panose="020B0604020202020204" pitchFamily="50" charset="-128"/>
                  <a:cs typeface="Arial" panose="020B0604020202020204" pitchFamily="34" charset="0"/>
                  <a:sym typeface="Symbol"/>
                </a:rPr>
                <a:t>MJy</a:t>
              </a:r>
              <a:r>
                <a:rPr lang="en-US" altLang="ja-JP" sz="2400" b="1" dirty="0">
                  <a:latin typeface="Arial" panose="020B0604020202020204" pitchFamily="34" charset="0"/>
                  <a:ea typeface="Arial Unicode MS" panose="020B0604020202020204" pitchFamily="50" charset="-128"/>
                  <a:cs typeface="Arial" panose="020B0604020202020204" pitchFamily="34" charset="0"/>
                  <a:sym typeface="Symbol"/>
                </a:rPr>
                <a:t>/</a:t>
              </a:r>
              <a:r>
                <a:rPr lang="en-US" altLang="ja-JP" sz="2400" b="1" dirty="0" err="1">
                  <a:latin typeface="Arial" panose="020B0604020202020204" pitchFamily="34" charset="0"/>
                  <a:ea typeface="Arial Unicode MS" panose="020B0604020202020204" pitchFamily="50" charset="-128"/>
                  <a:cs typeface="Arial" panose="020B0604020202020204" pitchFamily="34" charset="0"/>
                  <a:sym typeface="Symbol"/>
                </a:rPr>
                <a:t>sr</a:t>
              </a:r>
              <a:r>
                <a:rPr lang="en-US" altLang="ja-JP" sz="2400" b="1" dirty="0">
                  <a:latin typeface="Arial" panose="020B0604020202020204" pitchFamily="34" charset="0"/>
                  <a:ea typeface="Arial Unicode MS" panose="020B0604020202020204" pitchFamily="50" charset="-128"/>
                  <a:cs typeface="Arial" panose="020B0604020202020204" pitchFamily="34" charset="0"/>
                  <a:sym typeface="Symbol"/>
                </a:rPr>
                <a:t>]</a:t>
              </a:r>
              <a:endParaRPr kumimoji="1" lang="ja-JP" altLang="en-US" sz="2400" b="1" dirty="0">
                <a:latin typeface="Arial" panose="020B0604020202020204" pitchFamily="34" charset="0"/>
                <a:ea typeface="Arial Unicode MS" panose="020B0604020202020204" pitchFamily="50" charset="-128"/>
                <a:cs typeface="Arial" panose="020B0604020202020204" pitchFamily="34" charset="0"/>
              </a:endParaRPr>
            </a:p>
          </p:txBody>
        </p:sp>
        <p:sp>
          <p:nvSpPr>
            <p:cNvPr id="1572" name="テキスト ボックス 1571"/>
            <p:cNvSpPr txBox="1"/>
            <p:nvPr/>
          </p:nvSpPr>
          <p:spPr>
            <a:xfrm>
              <a:off x="2095175" y="1074996"/>
              <a:ext cx="2327397" cy="3966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600" b="1" dirty="0">
                  <a:latin typeface="Arial" panose="020B0604020202020204" pitchFamily="34" charset="0"/>
                  <a:ea typeface="Arial Unicode MS" pitchFamily="50" charset="-128"/>
                  <a:cs typeface="Arial" panose="020B0604020202020204" pitchFamily="34" charset="0"/>
                </a:rPr>
                <a:t>Zodiacal Emission</a:t>
              </a:r>
              <a:endParaRPr kumimoji="1" lang="ja-JP" altLang="en-US" sz="1600" b="1" dirty="0">
                <a:latin typeface="Arial" panose="020B0604020202020204" pitchFamily="34" charset="0"/>
                <a:ea typeface="Arial Unicode MS" pitchFamily="50" charset="-128"/>
                <a:cs typeface="Arial" panose="020B0604020202020204" pitchFamily="34" charset="0"/>
              </a:endParaRPr>
            </a:p>
          </p:txBody>
        </p:sp>
        <p:sp>
          <p:nvSpPr>
            <p:cNvPr id="1573" name="テキスト ボックス 1572"/>
            <p:cNvSpPr txBox="1"/>
            <p:nvPr/>
          </p:nvSpPr>
          <p:spPr>
            <a:xfrm>
              <a:off x="1052935" y="2348880"/>
              <a:ext cx="1846592" cy="3966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600" b="1" dirty="0">
                  <a:latin typeface="Arial" panose="020B0604020202020204" pitchFamily="34" charset="0"/>
                  <a:ea typeface="Arial Unicode MS" pitchFamily="50" charset="-128"/>
                  <a:cs typeface="Arial" panose="020B0604020202020204" pitchFamily="34" charset="0"/>
                </a:rPr>
                <a:t>Zodiacal Light</a:t>
              </a:r>
              <a:endParaRPr kumimoji="1" lang="ja-JP" altLang="en-US" sz="1600" b="1" dirty="0">
                <a:latin typeface="Arial" panose="020B0604020202020204" pitchFamily="34" charset="0"/>
                <a:ea typeface="Arial Unicode MS" pitchFamily="50" charset="-128"/>
                <a:cs typeface="Arial" panose="020B0604020202020204" pitchFamily="34" charset="0"/>
              </a:endParaRPr>
            </a:p>
          </p:txBody>
        </p:sp>
      </p:grpSp>
      <p:sp>
        <p:nvSpPr>
          <p:cNvPr id="1559" name="テキスト ボックス 1558"/>
          <p:cNvSpPr txBox="1"/>
          <p:nvPr/>
        </p:nvSpPr>
        <p:spPr>
          <a:xfrm>
            <a:off x="1266889" y="4406658"/>
            <a:ext cx="269977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200" b="1" dirty="0">
                <a:latin typeface="Arial" panose="020B0604020202020204" pitchFamily="34" charset="0"/>
                <a:ea typeface="Arial Unicode MS" pitchFamily="50" charset="-128"/>
                <a:cs typeface="Arial" panose="020B0604020202020204" pitchFamily="34" charset="0"/>
              </a:rPr>
              <a:t>Integrated flux from galaxy counts</a:t>
            </a:r>
            <a:endParaRPr kumimoji="1" lang="ja-JP" altLang="en-US" sz="1200" b="1" dirty="0">
              <a:latin typeface="Arial" panose="020B0604020202020204" pitchFamily="34" charset="0"/>
              <a:ea typeface="Arial Unicode MS" pitchFamily="50" charset="-128"/>
              <a:cs typeface="Arial" panose="020B0604020202020204" pitchFamily="34" charset="0"/>
            </a:endParaRPr>
          </a:p>
        </p:txBody>
      </p:sp>
      <p:cxnSp>
        <p:nvCxnSpPr>
          <p:cNvPr id="1565" name="直線矢印コネクタ 1564"/>
          <p:cNvCxnSpPr>
            <a:endCxn id="1157" idx="0"/>
          </p:cNvCxnSpPr>
          <p:nvPr/>
        </p:nvCxnSpPr>
        <p:spPr>
          <a:xfrm flipV="1">
            <a:off x="1920582" y="3849598"/>
            <a:ext cx="69724" cy="613499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558" name="コンテンツ プレースホルダー 4"/>
              <p:cNvSpPr txBox="1">
                <a:spLocks/>
              </p:cNvSpPr>
              <p:nvPr/>
            </p:nvSpPr>
            <p:spPr>
              <a:xfrm>
                <a:off x="5436096" y="1182548"/>
                <a:ext cx="3177821" cy="2171690"/>
              </a:xfrm>
              <a:prstGeom prst="rect">
                <a:avLst/>
              </a:prstGeom>
              <a:gradFill>
                <a:gsLst>
                  <a:gs pos="0">
                    <a:srgbClr val="FFFF66"/>
                  </a:gs>
                  <a:gs pos="43000">
                    <a:schemeClr val="accent3">
                      <a:shade val="93000"/>
                      <a:satMod val="130000"/>
                    </a:schemeClr>
                  </a:gs>
                  <a:gs pos="100000">
                    <a:schemeClr val="accent3">
                      <a:shade val="94000"/>
                      <a:satMod val="135000"/>
                    </a:schemeClr>
                  </a:gs>
                </a:gsLst>
                <a:lin ang="7200000" scaled="0"/>
              </a:gradFill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vert="horz" lIns="91440" tIns="45720" rIns="91440" bIns="45720" rtlCol="0">
                <a:no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kumimoji="1"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r>
                  <a:rPr lang="en-US" altLang="ja-JP" sz="2400" b="1" dirty="0">
                    <a:latin typeface="Arial" panose="020B0604020202020204" pitchFamily="34" charset="0"/>
                    <a:ea typeface="Arial Unicode MS" panose="020B0604020202020204" pitchFamily="50" charset="-128"/>
                    <a:cs typeface="Arial" panose="020B0604020202020204" pitchFamily="34" charset="0"/>
                  </a:rPr>
                  <a:t>Zodiacal Emission</a:t>
                </a:r>
              </a:p>
              <a:p>
                <a:pPr marL="400050"/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2400" b="1" i="1">
                            <a:latin typeface="Cambria Math" panose="02040503050406030204" pitchFamily="18" charset="0"/>
                            <a:ea typeface="Arial Unicode MS" pitchFamily="50" charset="-128"/>
                            <a:cs typeface="Arial Unicode MS" pitchFamily="50" charset="-128"/>
                            <a:sym typeface="Wingdings"/>
                          </a:rPr>
                        </m:ctrlPr>
                      </m:sSubPr>
                      <m:e>
                        <m:r>
                          <a:rPr lang="en-US" altLang="ja-JP" sz="2400" b="1" i="1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  <a:sym typeface="Wingdings"/>
                          </a:rPr>
                          <m:t>𝑰</m:t>
                        </m:r>
                      </m:e>
                      <m:sub>
                        <m:r>
                          <a:rPr lang="en-US" altLang="ja-JP" sz="2400" b="1" i="1" smtClean="0">
                            <a:latin typeface="Cambria Math" panose="02040503050406030204" pitchFamily="18" charset="0"/>
                            <a:ea typeface="Arial Unicode MS" pitchFamily="50" charset="-128"/>
                            <a:cs typeface="Arial Unicode MS" pitchFamily="50" charset="-128"/>
                            <a:sym typeface="Wingdings"/>
                          </a:rPr>
                          <m:t>𝒁𝑬</m:t>
                        </m:r>
                      </m:sub>
                    </m:sSub>
                  </m:oMath>
                </a14:m>
                <a:r>
                  <a:rPr lang="en-US" altLang="ja-JP" sz="2400" b="1" dirty="0">
                    <a:latin typeface="Arial" panose="020B0604020202020204" pitchFamily="34" charset="0"/>
                    <a:ea typeface="Arial Unicode MS" pitchFamily="50" charset="-128"/>
                    <a:cs typeface="Arial" panose="020B0604020202020204" pitchFamily="34" charset="0"/>
                    <a:sym typeface="Wingdings"/>
                  </a:rPr>
                  <a:t>=8MJy/</a:t>
                </a:r>
                <a:r>
                  <a:rPr lang="en-US" altLang="ja-JP" sz="2400" b="1" dirty="0" err="1">
                    <a:latin typeface="Arial" panose="020B0604020202020204" pitchFamily="34" charset="0"/>
                    <a:ea typeface="Arial Unicode MS" pitchFamily="50" charset="-128"/>
                    <a:cs typeface="Arial" panose="020B0604020202020204" pitchFamily="34" charset="0"/>
                    <a:sym typeface="Wingdings"/>
                  </a:rPr>
                  <a:t>sr</a:t>
                </a:r>
                <a:endParaRPr lang="en-US" altLang="ja-JP" sz="2400" b="1" dirty="0">
                  <a:latin typeface="Arial" panose="020B0604020202020204" pitchFamily="34" charset="0"/>
                  <a:ea typeface="Arial Unicode MS" pitchFamily="50" charset="-128"/>
                  <a:cs typeface="Arial" panose="020B0604020202020204" pitchFamily="34" charset="0"/>
                  <a:sym typeface="Wingdings"/>
                </a:endParaRPr>
              </a:p>
              <a:p>
                <a:pPr marL="400050">
                  <a:buFont typeface="Wingdings" panose="05000000000000000000" pitchFamily="2" charset="2"/>
                  <a:buChar char="è"/>
                </a:pPr>
                <a:r>
                  <a:rPr lang="en-US" altLang="ja-JP" sz="2400" b="1" dirty="0">
                    <a:solidFill>
                      <a:srgbClr val="FF0000"/>
                    </a:solidFill>
                    <a:latin typeface="Arial" panose="020B0604020202020204" pitchFamily="34" charset="0"/>
                    <a:ea typeface="Arial Unicode MS" pitchFamily="50" charset="-128"/>
                    <a:cs typeface="Arial" panose="020B0604020202020204" pitchFamily="34" charset="0"/>
                    <a:sym typeface="Wingdings"/>
                  </a:rPr>
                  <a:t>1.1×10</a:t>
                </a:r>
                <a:r>
                  <a:rPr lang="en-US" altLang="ja-JP" sz="2400" b="1" baseline="30000" dirty="0">
                    <a:solidFill>
                      <a:srgbClr val="FF0000"/>
                    </a:solidFill>
                    <a:latin typeface="Arial" panose="020B0604020202020204" pitchFamily="34" charset="0"/>
                    <a:ea typeface="Arial Unicode MS" pitchFamily="50" charset="-128"/>
                    <a:cs typeface="Arial" panose="020B0604020202020204" pitchFamily="34" charset="0"/>
                    <a:sym typeface="Wingdings"/>
                  </a:rPr>
                  <a:t>-17 </a:t>
                </a:r>
                <a:r>
                  <a:rPr lang="en-US" altLang="ja-JP" sz="2400" b="1" dirty="0">
                    <a:solidFill>
                      <a:srgbClr val="FF0000"/>
                    </a:solidFill>
                    <a:latin typeface="Arial" panose="020B0604020202020204" pitchFamily="34" charset="0"/>
                    <a:ea typeface="Arial Unicode MS" pitchFamily="50" charset="-128"/>
                    <a:cs typeface="Arial" panose="020B0604020202020204" pitchFamily="34" charset="0"/>
                    <a:sym typeface="Wingdings"/>
                  </a:rPr>
                  <a:t>W / 8pix</a:t>
                </a:r>
              </a:p>
              <a:p>
                <a:pPr marL="57150" indent="0">
                  <a:buNone/>
                </a:pPr>
                <a:r>
                  <a:rPr lang="en-US" altLang="ja-JP" sz="2400" b="1" dirty="0">
                    <a:solidFill>
                      <a:srgbClr val="FF0000"/>
                    </a:solidFill>
                    <a:latin typeface="Arial" panose="020B0604020202020204" pitchFamily="34" charset="0"/>
                    <a:ea typeface="Arial Unicode MS" pitchFamily="50" charset="-128"/>
                    <a:cs typeface="Arial" panose="020B0604020202020204" pitchFamily="34" charset="0"/>
                    <a:sym typeface="Wingdings"/>
                  </a:rPr>
                  <a:t>	 @ </a:t>
                </a:r>
                <a:r>
                  <a:rPr lang="en-US" altLang="ja-JP" sz="2400" b="1" dirty="0">
                    <a:solidFill>
                      <a:srgbClr val="FF0000"/>
                    </a:solidFill>
                    <a:latin typeface="Arial" panose="020B0604020202020204" pitchFamily="34" charset="0"/>
                    <a:ea typeface="Arial Unicode MS" pitchFamily="50" charset="-128"/>
                    <a:cs typeface="Arial" panose="020B0604020202020204" pitchFamily="34" charset="0"/>
                    <a:sym typeface="Symbol" panose="05050102010706020507" pitchFamily="18" charset="2"/>
                  </a:rPr>
                  <a:t>=50m</a:t>
                </a:r>
              </a:p>
            </p:txBody>
          </p:sp>
        </mc:Choice>
        <mc:Fallback xmlns="">
          <p:sp>
            <p:nvSpPr>
              <p:cNvPr id="1558" name="コンテンツ プレースホルダー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36096" y="1182548"/>
                <a:ext cx="3177821" cy="2171690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67" name="テキスト ボックス 1566"/>
          <p:cNvSpPr txBox="1"/>
          <p:nvPr/>
        </p:nvSpPr>
        <p:spPr>
          <a:xfrm>
            <a:off x="1095109" y="1556792"/>
            <a:ext cx="296908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>
                <a:latin typeface="Arial" panose="020B0604020202020204" pitchFamily="34" charset="0"/>
                <a:ea typeface="Arial Unicode MS" panose="020B0604020202020204" pitchFamily="50" charset="-128"/>
                <a:cs typeface="Arial" panose="020B0604020202020204" pitchFamily="34" charset="0"/>
              </a:rPr>
              <a:t>CIB summary from Matsuura et al.(2011)</a:t>
            </a:r>
            <a:endParaRPr kumimoji="1" lang="ja-JP" altLang="en-US" sz="1200" dirty="0">
              <a:latin typeface="Arial" panose="020B0604020202020204" pitchFamily="34" charset="0"/>
              <a:ea typeface="Arial Unicode MS" panose="020B0604020202020204" pitchFamily="50" charset="-128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69" name="コンテンツ プレースホルダー 4"/>
              <p:cNvSpPr txBox="1">
                <a:spLocks/>
              </p:cNvSpPr>
              <p:nvPr/>
            </p:nvSpPr>
            <p:spPr>
              <a:xfrm>
                <a:off x="5436096" y="3849598"/>
                <a:ext cx="3177821" cy="1939596"/>
              </a:xfrm>
              <a:prstGeom prst="rect">
                <a:avLst/>
              </a:prstGeom>
              <a:gradFill>
                <a:gsLst>
                  <a:gs pos="0">
                    <a:srgbClr val="FFFF00"/>
                  </a:gs>
                  <a:gs pos="53000">
                    <a:srgbClr val="FFC000"/>
                  </a:gs>
                  <a:gs pos="100000">
                    <a:srgbClr val="FFC000"/>
                  </a:gs>
                </a:gsLst>
                <a:lin ang="18000000" scaled="0"/>
              </a:gradFill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vert="horz" lIns="91440" tIns="45720" rIns="91440" bIns="45720" rtlCol="0">
                <a:no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kumimoji="1"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r>
                  <a:rPr lang="en-US" altLang="ja-JP" sz="2400" b="1" dirty="0">
                    <a:latin typeface="Arial" panose="020B0604020202020204" pitchFamily="34" charset="0"/>
                    <a:ea typeface="Arial Unicode MS" pitchFamily="50" charset="-128"/>
                    <a:cs typeface="Arial" panose="020B0604020202020204" pitchFamily="34" charset="0"/>
                  </a:rPr>
                  <a:t>Neutrino Decay</a:t>
                </a:r>
                <a:endParaRPr lang="en-US" altLang="ja-JP" sz="2400" b="1" i="0" dirty="0">
                  <a:solidFill>
                    <a:srgbClr val="0070C0"/>
                  </a:solidFill>
                  <a:latin typeface="Arial" panose="020B0604020202020204" pitchFamily="34" charset="0"/>
                  <a:ea typeface="Arial Unicode MS" pitchFamily="50" charset="-128"/>
                  <a:cs typeface="Arial" panose="020B0604020202020204" pitchFamily="34" charset="0"/>
                </a:endParaRP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24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Arial Unicode MS" pitchFamily="50" charset="-128"/>
                            <a:cs typeface="Arial Unicode MS" pitchFamily="50" charset="-128"/>
                            <a:sym typeface="Wingdings"/>
                          </a:rPr>
                        </m:ctrlPr>
                      </m:sSubPr>
                      <m:e>
                        <m:r>
                          <a:rPr lang="en-US" altLang="ja-JP" sz="2400" b="1" i="1" smtClean="0">
                            <a:solidFill>
                              <a:schemeClr val="tx1"/>
                            </a:solidFill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  <a:sym typeface="Wingdings"/>
                          </a:rPr>
                          <m:t>𝑰</m:t>
                        </m:r>
                      </m:e>
                      <m:sub>
                        <m:r>
                          <a:rPr lang="en-US" altLang="ja-JP" sz="2400" b="1" i="1" smtClean="0">
                            <a:solidFill>
                              <a:schemeClr val="tx1"/>
                            </a:solidFill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  <a:sym typeface="Wingdings"/>
                          </a:rPr>
                          <m:t>𝝂</m:t>
                        </m:r>
                      </m:sub>
                    </m:sSub>
                  </m:oMath>
                </a14:m>
                <a:r>
                  <a:rPr lang="en-US" altLang="ja-JP" sz="2400" b="1" dirty="0">
                    <a:solidFill>
                      <a:schemeClr val="tx1"/>
                    </a:solidFill>
                    <a:latin typeface="Arial" panose="020B0604020202020204" pitchFamily="34" charset="0"/>
                    <a:ea typeface="Arial Unicode MS" pitchFamily="50" charset="-128"/>
                    <a:cs typeface="Arial" panose="020B0604020202020204" pitchFamily="34" charset="0"/>
                    <a:sym typeface="Wingdings"/>
                  </a:rPr>
                  <a:t>=25kJy/</a:t>
                </a:r>
                <a:r>
                  <a:rPr lang="en-US" altLang="ja-JP" sz="2400" b="1" dirty="0" err="1">
                    <a:solidFill>
                      <a:schemeClr val="tx1"/>
                    </a:solidFill>
                    <a:latin typeface="Arial" panose="020B0604020202020204" pitchFamily="34" charset="0"/>
                    <a:ea typeface="Arial Unicode MS" pitchFamily="50" charset="-128"/>
                    <a:cs typeface="Arial" panose="020B0604020202020204" pitchFamily="34" charset="0"/>
                    <a:sym typeface="Wingdings"/>
                  </a:rPr>
                  <a:t>sr</a:t>
                </a:r>
                <a:endParaRPr lang="en-US" altLang="ja-JP" sz="2400" b="1" dirty="0">
                  <a:latin typeface="Arial" panose="020B0604020202020204" pitchFamily="34" charset="0"/>
                  <a:ea typeface="Arial Unicode MS" pitchFamily="50" charset="-128"/>
                  <a:cs typeface="Arial" panose="020B0604020202020204" pitchFamily="34" charset="0"/>
                  <a:sym typeface="Wingdings"/>
                </a:endParaRPr>
              </a:p>
              <a:p>
                <a:pPr>
                  <a:buFont typeface="Wingdings" panose="05000000000000000000" pitchFamily="2" charset="2"/>
                  <a:buChar char="è"/>
                </a:pPr>
                <a:r>
                  <a:rPr lang="en-US" altLang="ja-JP" sz="2400" b="1" dirty="0">
                    <a:solidFill>
                      <a:srgbClr val="FF0000"/>
                    </a:solidFill>
                    <a:latin typeface="Arial" panose="020B0604020202020204" pitchFamily="34" charset="0"/>
                    <a:ea typeface="Arial Unicode MS" pitchFamily="50" charset="-128"/>
                    <a:cs typeface="Arial" panose="020B0604020202020204" pitchFamily="34" charset="0"/>
                    <a:sym typeface="Wingdings"/>
                  </a:rPr>
                  <a:t>3.3×10</a:t>
                </a:r>
                <a:r>
                  <a:rPr lang="en-US" altLang="ja-JP" sz="2400" b="1" baseline="30000" dirty="0">
                    <a:solidFill>
                      <a:srgbClr val="FF0000"/>
                    </a:solidFill>
                    <a:latin typeface="Arial" panose="020B0604020202020204" pitchFamily="34" charset="0"/>
                    <a:ea typeface="Arial Unicode MS" pitchFamily="50" charset="-128"/>
                    <a:cs typeface="Arial" panose="020B0604020202020204" pitchFamily="34" charset="0"/>
                    <a:sym typeface="Wingdings"/>
                  </a:rPr>
                  <a:t>-20</a:t>
                </a:r>
                <a:r>
                  <a:rPr lang="en-US" altLang="ja-JP" sz="2400" b="1" dirty="0">
                    <a:solidFill>
                      <a:srgbClr val="FF0000"/>
                    </a:solidFill>
                    <a:latin typeface="Arial" panose="020B0604020202020204" pitchFamily="34" charset="0"/>
                    <a:ea typeface="Arial Unicode MS" pitchFamily="50" charset="-128"/>
                    <a:cs typeface="Arial" panose="020B0604020202020204" pitchFamily="34" charset="0"/>
                    <a:sym typeface="Wingdings"/>
                  </a:rPr>
                  <a:t> W / 8pix</a:t>
                </a:r>
              </a:p>
              <a:p>
                <a:pPr marL="0" indent="0">
                  <a:buNone/>
                </a:pPr>
                <a:r>
                  <a:rPr lang="en-US" altLang="ja-JP" sz="2400" b="1" dirty="0">
                    <a:solidFill>
                      <a:srgbClr val="FF0000"/>
                    </a:solidFill>
                    <a:latin typeface="Arial" panose="020B0604020202020204" pitchFamily="34" charset="0"/>
                    <a:ea typeface="Arial Unicode MS" pitchFamily="50" charset="-128"/>
                    <a:cs typeface="Arial" panose="020B0604020202020204" pitchFamily="34" charset="0"/>
                    <a:sym typeface="Wingdings"/>
                  </a:rPr>
                  <a:t>	@ </a:t>
                </a:r>
                <a:r>
                  <a:rPr lang="en-US" altLang="ja-JP" sz="2400" b="1" dirty="0">
                    <a:solidFill>
                      <a:srgbClr val="FF0000"/>
                    </a:solidFill>
                    <a:latin typeface="Arial" panose="020B0604020202020204" pitchFamily="34" charset="0"/>
                    <a:ea typeface="Arial Unicode MS" pitchFamily="50" charset="-128"/>
                    <a:cs typeface="Arial" panose="020B0604020202020204" pitchFamily="34" charset="0"/>
                    <a:sym typeface="Symbol" panose="05050102010706020507" pitchFamily="18" charset="2"/>
                  </a:rPr>
                  <a:t>=50m</a:t>
                </a:r>
              </a:p>
            </p:txBody>
          </p:sp>
        </mc:Choice>
        <mc:Fallback xmlns="">
          <p:sp>
            <p:nvSpPr>
              <p:cNvPr id="1569" name="コンテンツ プレースホルダー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36096" y="3849598"/>
                <a:ext cx="3177821" cy="1939596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10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825790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5035"/>
    </mc:Choice>
    <mc:Fallback xmlns="">
      <p:transition spd="slow" advTm="45035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4" name="コンテンツ プレースホルダー 4"/>
          <p:cNvSpPr txBox="1">
            <a:spLocks/>
          </p:cNvSpPr>
          <p:nvPr/>
        </p:nvSpPr>
        <p:spPr>
          <a:xfrm>
            <a:off x="1187624" y="6115776"/>
            <a:ext cx="8820472" cy="161189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lvl="1" indent="-342900">
              <a:buFont typeface="Arial" pitchFamily="34" charset="0"/>
              <a:buChar char="•"/>
            </a:pPr>
            <a:endParaRPr lang="en-US" altLang="ja-JP" sz="2000" b="1" dirty="0">
              <a:solidFill>
                <a:srgbClr val="FF0000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58" name="コンテンツ プレースホルダー 4"/>
              <p:cNvSpPr txBox="1">
                <a:spLocks/>
              </p:cNvSpPr>
              <p:nvPr/>
            </p:nvSpPr>
            <p:spPr>
              <a:xfrm>
                <a:off x="171457" y="911367"/>
                <a:ext cx="8752874" cy="4461849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kumimoji="1"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buFont typeface="Wingdings" panose="05000000000000000000" pitchFamily="2" charset="2"/>
                  <a:buChar char="p"/>
                </a:pPr>
                <a:r>
                  <a:rPr lang="en-US" altLang="ja-JP" sz="20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Neutrino decay</a:t>
                </a:r>
                <a:r>
                  <a:rPr lang="en-US" altLang="ja-JP" sz="2000" dirty="0">
                    <a:solidFill>
                      <a:schemeClr val="tx1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Arial Unicode MS" pitchFamily="50" charset="-128"/>
                            <a:cs typeface="Arial Unicode MS" pitchFamily="50" charset="-128"/>
                          </a:rPr>
                        </m:ctrlPr>
                      </m:sSubPr>
                      <m:e>
                        <m:r>
                          <a:rPr lang="en-US" altLang="ja-JP" sz="2000" b="0" i="1" smtClean="0">
                            <a:solidFill>
                              <a:schemeClr val="tx1"/>
                            </a:solidFill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𝑚</m:t>
                        </m:r>
                      </m:e>
                      <m:sub>
                        <m:r>
                          <a:rPr lang="en-US" altLang="ja-JP" sz="2000" b="0" i="1" smtClean="0">
                            <a:solidFill>
                              <a:schemeClr val="tx1"/>
                            </a:solidFill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3</m:t>
                        </m:r>
                      </m:sub>
                    </m:sSub>
                    <m:r>
                      <a:rPr lang="en-US" altLang="ja-JP" sz="2000" b="0" i="1" smtClean="0">
                        <a:solidFill>
                          <a:schemeClr val="tx1"/>
                        </a:solidFill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=50 </m:t>
                    </m:r>
                    <m:r>
                      <m:rPr>
                        <m:sty m:val="p"/>
                      </m:rPr>
                      <a:rPr lang="en-US" altLang="ja-JP" sz="2000" b="0" i="0" smtClean="0">
                        <a:solidFill>
                          <a:schemeClr val="tx1"/>
                        </a:solidFill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meV</m:t>
                    </m:r>
                  </m:oMath>
                </a14:m>
                <a:r>
                  <a:rPr lang="en-US" altLang="ja-JP" sz="20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Arial Unicode MS" pitchFamily="50" charset="-128"/>
                            <a:cs typeface="Arial Unicode MS" pitchFamily="50" charset="-128"/>
                          </a:rPr>
                        </m:ctrlPr>
                      </m:sSubPr>
                      <m:e>
                        <m:r>
                          <a:rPr lang="en-US" altLang="ja-JP" sz="2000" b="0" i="1" smtClean="0">
                            <a:solidFill>
                              <a:schemeClr val="tx1"/>
                            </a:solidFill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𝜏</m:t>
                        </m:r>
                      </m:e>
                      <m:sub>
                        <m:r>
                          <a:rPr lang="en-US" altLang="ja-JP" sz="2000" b="0" i="1" smtClean="0">
                            <a:solidFill>
                              <a:schemeClr val="tx1"/>
                            </a:solidFill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𝜈</m:t>
                        </m:r>
                      </m:sub>
                    </m:sSub>
                    <m:r>
                      <a:rPr lang="en-US" altLang="ja-JP" sz="2000" b="0" i="1" smtClean="0">
                        <a:solidFill>
                          <a:schemeClr val="tx1"/>
                        </a:solidFill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=</m:t>
                    </m:r>
                    <m:sSup>
                      <m:sSupPr>
                        <m:ctrlPr>
                          <a:rPr lang="en-US" altLang="ja-JP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Arial Unicode MS" pitchFamily="50" charset="-128"/>
                            <a:cs typeface="Arial Unicode MS" pitchFamily="50" charset="-128"/>
                          </a:rPr>
                        </m:ctrlPr>
                      </m:sSupPr>
                      <m:e>
                        <m:r>
                          <a:rPr lang="en-US" altLang="ja-JP" sz="2000" b="0" i="1" smtClean="0">
                            <a:solidFill>
                              <a:schemeClr val="tx1"/>
                            </a:solidFill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10</m:t>
                        </m:r>
                      </m:e>
                      <m:sup>
                        <m:r>
                          <a:rPr lang="en-US" altLang="ja-JP" sz="2000" b="0" i="1" smtClean="0">
                            <a:solidFill>
                              <a:schemeClr val="tx1"/>
                            </a:solidFill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14</m:t>
                        </m:r>
                      </m:sup>
                    </m:sSup>
                  </m:oMath>
                </a14:m>
                <a:r>
                  <a:rPr lang="en-US" altLang="ja-JP" sz="2000" dirty="0" err="1">
                    <a:solidFill>
                      <a:schemeClr val="tx1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yrs</a:t>
                </a:r>
                <a:r>
                  <a:rPr lang="en-US" altLang="ja-JP" sz="2000" dirty="0">
                    <a:solidFill>
                      <a:schemeClr val="tx1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)</a:t>
                </a:r>
                <a:r>
                  <a:rPr lang="en-US" altLang="ja-JP" sz="2000" b="1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20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Arial Unicode MS" pitchFamily="50" charset="-128"/>
                            <a:cs typeface="Arial Unicode MS" pitchFamily="50" charset="-128"/>
                            <a:sym typeface="Wingdings"/>
                          </a:rPr>
                        </m:ctrlPr>
                      </m:sSubPr>
                      <m:e>
                        <m:r>
                          <a:rPr lang="en-US" altLang="ja-JP" sz="2000" b="1" i="1" smtClean="0">
                            <a:solidFill>
                              <a:srgbClr val="FF0000"/>
                            </a:solidFill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  <a:sym typeface="Wingdings"/>
                          </a:rPr>
                          <m:t>𝑰</m:t>
                        </m:r>
                      </m:e>
                      <m:sub>
                        <m:r>
                          <a:rPr lang="en-US" altLang="ja-JP" sz="2000" b="1" i="1" smtClean="0">
                            <a:solidFill>
                              <a:srgbClr val="FF0000"/>
                            </a:solidFill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  <a:sym typeface="Wingdings"/>
                          </a:rPr>
                          <m:t>𝝂</m:t>
                        </m:r>
                      </m:sub>
                    </m:sSub>
                  </m:oMath>
                </a14:m>
                <a:r>
                  <a:rPr lang="en-US" altLang="ja-JP" sz="2000" b="1" dirty="0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  <a:sym typeface="Wingdings"/>
                  </a:rPr>
                  <a:t>=25kJy/</a:t>
                </a:r>
                <a:r>
                  <a:rPr lang="en-US" altLang="ja-JP" sz="2000" b="1" dirty="0" err="1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  <a:sym typeface="Wingdings"/>
                  </a:rPr>
                  <a:t>sr</a:t>
                </a:r>
                <a:r>
                  <a:rPr lang="en-US" altLang="ja-JP" sz="2000" b="1" dirty="0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  <a:sym typeface="Wingdings"/>
                  </a:rPr>
                  <a:t>  @ </a:t>
                </a:r>
                <a:r>
                  <a:rPr lang="en-US" altLang="ja-JP" sz="2000" b="1" dirty="0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  <a:sym typeface="Symbol" panose="05050102010706020507" pitchFamily="18" charset="2"/>
                  </a:rPr>
                  <a:t>=50m</a:t>
                </a:r>
                <a:endParaRPr lang="en-US" altLang="ja-JP" sz="2000" b="1" dirty="0">
                  <a:solidFill>
                    <a:srgbClr val="FF0000"/>
                  </a:solidFill>
                  <a:latin typeface="Arial Unicode MS" pitchFamily="50" charset="-128"/>
                  <a:ea typeface="Arial Unicode MS" pitchFamily="50" charset="-128"/>
                  <a:cs typeface="Arial Unicode MS" pitchFamily="50" charset="-128"/>
                  <a:sym typeface="Wingdings"/>
                </a:endParaRPr>
              </a:p>
              <a:p>
                <a:pPr marL="57150" indent="0">
                  <a:buNone/>
                </a:pPr>
                <a:r>
                  <a:rPr lang="en-US" altLang="ja-JP" sz="2000" b="1" dirty="0">
                    <a:solidFill>
                      <a:srgbClr val="FF0000"/>
                    </a:solidFill>
                    <a:ea typeface="Arial Unicode MS" pitchFamily="50" charset="-128"/>
                    <a:cs typeface="Arial Unicode MS" pitchFamily="50" charset="-128"/>
                    <a:sym typeface="Wingdings"/>
                  </a:rPr>
                  <a:t>	 </a:t>
                </a:r>
                <a14:m>
                  <m:oMath xmlns:m="http://schemas.openxmlformats.org/officeDocument/2006/math">
                    <m:r>
                      <a:rPr lang="en-US" altLang="ja-JP" sz="2000" b="1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Arial Unicode MS" pitchFamily="50" charset="-128"/>
                        <a:cs typeface="Arial Unicode MS" pitchFamily="50" charset="-128"/>
                        <a:sym typeface="Wingdings"/>
                      </a:rPr>
                      <m:t>𝑷</m:t>
                    </m:r>
                    <m:r>
                      <a:rPr lang="en-US" altLang="ja-JP" sz="2000" b="1" i="1" baseline="-2500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Arial Unicode MS" pitchFamily="50" charset="-128"/>
                        <a:cs typeface="Arial Unicode MS" pitchFamily="50" charset="-128"/>
                        <a:sym typeface="Wingdings"/>
                      </a:rPr>
                      <m:t>𝑵𝑫</m:t>
                    </m:r>
                    <m:r>
                      <a:rPr lang="en-US" altLang="ja-JP" sz="2000" b="1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Arial Unicode MS" pitchFamily="50" charset="-128"/>
                        <a:cs typeface="Arial Unicode MS" pitchFamily="50" charset="-128"/>
                        <a:sym typeface="Symbol" panose="05050102010706020507" pitchFamily="18" charset="2"/>
                      </a:rPr>
                      <m:t>=</m:t>
                    </m:r>
                    <m:f>
                      <m:fPr>
                        <m:type m:val="lin"/>
                        <m:ctrlPr>
                          <a:rPr lang="en-US" altLang="ja-JP" sz="2000" b="1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Arial Unicode MS" pitchFamily="50" charset="-128"/>
                            <a:cs typeface="Arial Unicode MS" pitchFamily="50" charset="-128"/>
                            <a:sym typeface="Symbol" panose="05050102010706020507" pitchFamily="18" charset="2"/>
                          </a:rPr>
                        </m:ctrlPr>
                      </m:fPr>
                      <m:num>
                        <m:r>
                          <a:rPr lang="pt-BR" altLang="ja-JP" sz="2000" b="1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Arial Unicode MS" pitchFamily="50" charset="-128"/>
                            <a:cs typeface="Arial Unicode MS" pitchFamily="50" charset="-128"/>
                            <a:sym typeface="Symbol" panose="05050102010706020507" pitchFamily="18" charset="2"/>
                          </a:rPr>
                          <m:t>𝟐𝟓</m:t>
                        </m:r>
                        <m:r>
                          <a:rPr lang="en-US" altLang="ja-JP" sz="2000" b="1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Arial Unicode MS" pitchFamily="50" charset="-128"/>
                            <a:cs typeface="Arial Unicode MS" pitchFamily="50" charset="-128"/>
                            <a:sym typeface="Symbol" panose="05050102010706020507" pitchFamily="18" charset="2"/>
                          </a:rPr>
                          <m:t> </m:t>
                        </m:r>
                        <m:r>
                          <a:rPr lang="pt-BR" altLang="ja-JP" sz="2000" b="1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Arial Unicode MS" pitchFamily="50" charset="-128"/>
                            <a:cs typeface="Arial Unicode MS" pitchFamily="50" charset="-128"/>
                            <a:sym typeface="Symbol" panose="05050102010706020507" pitchFamily="18" charset="2"/>
                          </a:rPr>
                          <m:t>𝒌𝑱𝒚</m:t>
                        </m:r>
                      </m:num>
                      <m:den>
                        <m:r>
                          <a:rPr lang="pt-BR" altLang="ja-JP" sz="2000" b="1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Arial Unicode MS" pitchFamily="50" charset="-128"/>
                            <a:cs typeface="Arial Unicode MS" pitchFamily="50" charset="-128"/>
                            <a:sym typeface="Symbol" panose="05050102010706020507" pitchFamily="18" charset="2"/>
                          </a:rPr>
                          <m:t>𝒔𝒓</m:t>
                        </m:r>
                      </m:den>
                    </m:f>
                    <m:r>
                      <a:rPr lang="en-US" altLang="ja-JP" sz="2000" b="1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Arial Unicode MS" pitchFamily="50" charset="-128"/>
                        <a:cs typeface="Arial Unicode MS" pitchFamily="50" charset="-128"/>
                        <a:sym typeface="Symbol" panose="05050102010706020507" pitchFamily="18" charset="2"/>
                      </a:rPr>
                      <m:t>× </m:t>
                    </m:r>
                    <m:r>
                      <a:rPr lang="pt-BR" altLang="ja-JP" sz="2000" b="1" i="1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Arial Unicode MS" pitchFamily="50" charset="-128"/>
                        <a:cs typeface="Arial Unicode MS" pitchFamily="50" charset="-128"/>
                        <a:sym typeface="Symbol" panose="05050102010706020507" pitchFamily="18" charset="2"/>
                      </a:rPr>
                      <m:t>𝟖</m:t>
                    </m:r>
                    <m:r>
                      <a:rPr lang="en-US" altLang="ja-JP" sz="2000" b="1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Arial Unicode MS" pitchFamily="50" charset="-128"/>
                        <a:cs typeface="Arial Unicode MS" pitchFamily="50" charset="-128"/>
                        <a:sym typeface="Symbol" panose="05050102010706020507" pitchFamily="18" charset="2"/>
                      </a:rPr>
                      <m:t>×</m:t>
                    </m:r>
                    <m:r>
                      <a:rPr lang="en-US" altLang="ja-JP" sz="2000" b="1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Arial Unicode MS" pitchFamily="50" charset="-128"/>
                        <a:cs typeface="Arial Unicode MS" pitchFamily="50" charset="-128"/>
                        <a:sym typeface="Symbol" panose="05050102010706020507" pitchFamily="18" charset="2"/>
                      </a:rPr>
                      <m:t>𝟏</m:t>
                    </m:r>
                    <m:sSup>
                      <m:sSupPr>
                        <m:ctrlPr>
                          <a:rPr lang="en-US" altLang="ja-JP" sz="2000" b="1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Arial Unicode MS" pitchFamily="50" charset="-128"/>
                            <a:cs typeface="Arial Unicode MS" pitchFamily="50" charset="-128"/>
                            <a:sym typeface="Symbol" panose="05050102010706020507" pitchFamily="18" charset="2"/>
                          </a:rPr>
                        </m:ctrlPr>
                      </m:sSupPr>
                      <m:e>
                        <m:r>
                          <a:rPr lang="en-US" altLang="ja-JP" sz="2000" b="1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Arial Unicode MS" pitchFamily="50" charset="-128"/>
                            <a:cs typeface="Arial Unicode MS" pitchFamily="50" charset="-128"/>
                            <a:sym typeface="Symbol" panose="05050102010706020507" pitchFamily="18" charset="2"/>
                          </a:rPr>
                          <m:t>𝟎</m:t>
                        </m:r>
                      </m:e>
                      <m:sup>
                        <m:r>
                          <a:rPr lang="en-US" altLang="ja-JP" sz="2000" b="1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Arial Unicode MS" pitchFamily="50" charset="-128"/>
                            <a:cs typeface="Arial Unicode MS" pitchFamily="50" charset="-128"/>
                            <a:sym typeface="Symbol" panose="05050102010706020507" pitchFamily="18" charset="2"/>
                          </a:rPr>
                          <m:t>−</m:t>
                        </m:r>
                        <m:r>
                          <a:rPr lang="en-US" altLang="ja-JP" sz="2000" b="1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Arial Unicode MS" pitchFamily="50" charset="-128"/>
                            <a:cs typeface="Arial Unicode MS" pitchFamily="50" charset="-128"/>
                            <a:sym typeface="Symbol" panose="05050102010706020507" pitchFamily="18" charset="2"/>
                          </a:rPr>
                          <m:t>𝟖</m:t>
                        </m:r>
                      </m:sup>
                    </m:sSup>
                    <m:r>
                      <a:rPr lang="pt-BR" altLang="ja-JP" sz="2000" b="1" i="1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Arial Unicode MS" pitchFamily="50" charset="-128"/>
                        <a:cs typeface="Arial Unicode MS" pitchFamily="50" charset="-128"/>
                        <a:sym typeface="Symbol" panose="05050102010706020507" pitchFamily="18" charset="2"/>
                      </a:rPr>
                      <m:t>𝒔𝒓</m:t>
                    </m:r>
                    <m:r>
                      <a:rPr lang="en-US" altLang="ja-JP" sz="2000" b="1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Arial Unicode MS" pitchFamily="50" charset="-128"/>
                        <a:cs typeface="Arial Unicode MS" pitchFamily="50" charset="-128"/>
                        <a:sym typeface="Symbol" panose="05050102010706020507" pitchFamily="18" charset="2"/>
                      </a:rPr>
                      <m:t>×</m:t>
                    </m:r>
                    <m:r>
                      <a:rPr lang="en-US" altLang="ja-JP" sz="2000" b="1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Arial Unicode MS" pitchFamily="50" charset="-128"/>
                        <a:cs typeface="Arial Unicode MS" pitchFamily="50" charset="-128"/>
                        <a:sym typeface="Symbol" panose="05050102010706020507" pitchFamily="18" charset="2"/>
                      </a:rPr>
                      <m:t>𝝅</m:t>
                    </m:r>
                    <m:sSup>
                      <m:sSupPr>
                        <m:ctrlPr>
                          <a:rPr lang="pt-BR" altLang="ja-JP" sz="2000" b="1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Arial Unicode MS" pitchFamily="50" charset="-128"/>
                            <a:cs typeface="Arial Unicode MS" pitchFamily="50" charset="-128"/>
                            <a:sym typeface="Symbol" panose="05050102010706020507" pitchFamily="18" charset="2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pt-BR" altLang="ja-JP" sz="2000" b="1" i="1" dirty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Arial Unicode MS" pitchFamily="50" charset="-128"/>
                                <a:cs typeface="Arial Unicode MS" pitchFamily="50" charset="-128"/>
                                <a:sym typeface="Symbol" panose="05050102010706020507" pitchFamily="18" charset="2"/>
                              </a:rPr>
                            </m:ctrlPr>
                          </m:dPr>
                          <m:e>
                            <m:f>
                              <m:fPr>
                                <m:type m:val="lin"/>
                                <m:ctrlPr>
                                  <a:rPr lang="en-US" altLang="ja-JP" sz="2000" b="1" i="1" dirty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Arial Unicode MS" pitchFamily="50" charset="-128"/>
                                    <a:cs typeface="Arial Unicode MS" pitchFamily="50" charset="-128"/>
                                    <a:sym typeface="Symbol" panose="05050102010706020507" pitchFamily="18" charset="2"/>
                                  </a:rPr>
                                </m:ctrlPr>
                              </m:fPr>
                              <m:num>
                                <m:r>
                                  <a:rPr lang="pt-BR" altLang="ja-JP" sz="2000" b="1" i="1" dirty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Arial Unicode MS" pitchFamily="50" charset="-128"/>
                                    <a:cs typeface="Arial Unicode MS" pitchFamily="50" charset="-128"/>
                                    <a:sym typeface="Symbol" panose="05050102010706020507" pitchFamily="18" charset="2"/>
                                  </a:rPr>
                                  <m:t>𝟏𝟓</m:t>
                                </m:r>
                                <m:r>
                                  <a:rPr lang="pt-BR" altLang="ja-JP" sz="2000" b="1" i="1" dirty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Arial Unicode MS" pitchFamily="50" charset="-128"/>
                                    <a:cs typeface="Arial Unicode MS" pitchFamily="50" charset="-128"/>
                                    <a:sym typeface="Symbol" panose="05050102010706020507" pitchFamily="18" charset="2"/>
                                  </a:rPr>
                                  <m:t>𝒄𝒎</m:t>
                                </m:r>
                              </m:num>
                              <m:den>
                                <m:r>
                                  <a:rPr lang="pt-BR" altLang="ja-JP" sz="2000" b="1" i="1" dirty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Arial Unicode MS" pitchFamily="50" charset="-128"/>
                                    <a:cs typeface="Arial Unicode MS" pitchFamily="50" charset="-128"/>
                                    <a:sym typeface="Symbol" panose="05050102010706020507" pitchFamily="18" charset="2"/>
                                  </a:rPr>
                                  <m:t>𝟐</m:t>
                                </m:r>
                              </m:den>
                            </m:f>
                          </m:e>
                        </m:d>
                      </m:e>
                      <m:sup>
                        <m:r>
                          <a:rPr lang="pt-BR" altLang="ja-JP" sz="2000" b="1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Arial Unicode MS" pitchFamily="50" charset="-128"/>
                            <a:cs typeface="Arial Unicode MS" pitchFamily="50" charset="-128"/>
                            <a:sym typeface="Symbol" panose="05050102010706020507" pitchFamily="18" charset="2"/>
                          </a:rPr>
                          <m:t>𝟐</m:t>
                        </m:r>
                      </m:sup>
                    </m:sSup>
                    <m:r>
                      <a:rPr lang="en-US" altLang="ja-JP" sz="2000" b="1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Arial Unicode MS" pitchFamily="50" charset="-128"/>
                        <a:cs typeface="Arial Unicode MS" pitchFamily="50" charset="-128"/>
                        <a:sym typeface="Symbol" panose="05050102010706020507" pitchFamily="18" charset="2"/>
                      </a:rPr>
                      <m:t>×</m:t>
                    </m:r>
                    <m:r>
                      <a:rPr lang="en-US" altLang="ja-JP" sz="2000" b="1" i="0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Arial Unicode MS" pitchFamily="50" charset="-128"/>
                        <a:cs typeface="Arial Unicode MS" pitchFamily="50" charset="-128"/>
                        <a:sym typeface="Symbol" panose="05050102010706020507" pitchFamily="18" charset="2"/>
                      </a:rPr>
                      <m:t>𝚫</m:t>
                    </m:r>
                    <m:r>
                      <a:rPr lang="en-US" altLang="ja-JP" sz="2000" b="1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Arial Unicode MS" pitchFamily="50" charset="-128"/>
                        <a:cs typeface="Arial Unicode MS" pitchFamily="50" charset="-128"/>
                        <a:sym typeface="Symbol" panose="05050102010706020507" pitchFamily="18" charset="2"/>
                      </a:rPr>
                      <m:t>𝝂</m:t>
                    </m:r>
                  </m:oMath>
                </a14:m>
                <a:endParaRPr lang="en-US" altLang="ja-JP" sz="2000" b="1" i="1" dirty="0">
                  <a:solidFill>
                    <a:schemeClr val="tx1"/>
                  </a:solidFill>
                  <a:latin typeface="Cambria Math" panose="02040503050406030204" pitchFamily="18" charset="0"/>
                  <a:ea typeface="Arial Unicode MS" pitchFamily="50" charset="-128"/>
                  <a:cs typeface="Arial Unicode MS" pitchFamily="50" charset="-128"/>
                  <a:sym typeface="Symbol" panose="05050102010706020507" pitchFamily="18" charset="2"/>
                </a:endParaRPr>
              </a:p>
              <a:p>
                <a:pPr marL="57150" indent="0">
                  <a:buNone/>
                </a:pPr>
                <a:r>
                  <a:rPr lang="en-US" altLang="ja-JP" sz="2000" b="1" dirty="0">
                    <a:solidFill>
                      <a:schemeClr val="tx1"/>
                    </a:solidFill>
                    <a:ea typeface="Arial Unicode MS" pitchFamily="50" charset="-128"/>
                    <a:cs typeface="Arial Unicode MS" pitchFamily="50" charset="-128"/>
                    <a:sym typeface="Symbol" panose="05050102010706020507" pitchFamily="18" charset="2"/>
                  </a:rPr>
                  <a:t> 	</a:t>
                </a:r>
                <a:r>
                  <a:rPr lang="ja-JP" altLang="en-US" sz="2000" b="1" dirty="0">
                    <a:ea typeface="Arial Unicode MS" pitchFamily="50" charset="-128"/>
                    <a:cs typeface="Arial Unicode MS" pitchFamily="50" charset="-128"/>
                    <a:sym typeface="Symbol" panose="05050102010706020507" pitchFamily="18" charset="2"/>
                  </a:rPr>
                  <a:t>　    </a:t>
                </a:r>
                <a14:m>
                  <m:oMath xmlns:m="http://schemas.openxmlformats.org/officeDocument/2006/math">
                    <m:r>
                      <a:rPr lang="en-US" altLang="ja-JP" sz="2000" b="1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Arial Unicode MS" pitchFamily="50" charset="-128"/>
                        <a:cs typeface="Arial Unicode MS" pitchFamily="50" charset="-128"/>
                        <a:sym typeface="Symbol" panose="05050102010706020507" pitchFamily="18" charset="2"/>
                      </a:rPr>
                      <m:t>=</m:t>
                    </m:r>
                    <m:r>
                      <a:rPr lang="en-US" altLang="ja-JP" sz="2000" b="1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Arial Unicode MS" pitchFamily="50" charset="-128"/>
                        <a:cs typeface="Arial Unicode MS" pitchFamily="50" charset="-128"/>
                        <a:sym typeface="Symbol" panose="05050102010706020507" pitchFamily="18" charset="2"/>
                      </a:rPr>
                      <m:t>𝟑</m:t>
                    </m:r>
                    <m:r>
                      <a:rPr lang="en-US" altLang="ja-JP" sz="2000" b="1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Arial Unicode MS" pitchFamily="50" charset="-128"/>
                        <a:cs typeface="Arial Unicode MS" pitchFamily="50" charset="-128"/>
                        <a:sym typeface="Symbol" panose="05050102010706020507" pitchFamily="18" charset="2"/>
                      </a:rPr>
                      <m:t>.</m:t>
                    </m:r>
                    <m:r>
                      <a:rPr lang="en-US" altLang="ja-JP" sz="2000" b="1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Arial Unicode MS" pitchFamily="50" charset="-128"/>
                        <a:cs typeface="Arial Unicode MS" pitchFamily="50" charset="-128"/>
                        <a:sym typeface="Symbol" panose="05050102010706020507" pitchFamily="18" charset="2"/>
                      </a:rPr>
                      <m:t>𝟑</m:t>
                    </m:r>
                    <m:r>
                      <a:rPr lang="en-US" altLang="ja-JP" sz="2000" b="1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Arial Unicode MS" pitchFamily="50" charset="-128"/>
                        <a:cs typeface="Arial Unicode MS" pitchFamily="50" charset="-128"/>
                        <a:sym typeface="Symbol" panose="05050102010706020507" pitchFamily="18" charset="2"/>
                      </a:rPr>
                      <m:t>×</m:t>
                    </m:r>
                    <m:f>
                      <m:fPr>
                        <m:type m:val="lin"/>
                        <m:ctrlPr>
                          <a:rPr lang="en-US" altLang="ja-JP" sz="2000" b="1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Arial Unicode MS" pitchFamily="50" charset="-128"/>
                            <a:cs typeface="Arial Unicode MS" pitchFamily="50" charset="-128"/>
                            <a:sym typeface="Symbol" panose="05050102010706020507" pitchFamily="18" charset="2"/>
                          </a:rPr>
                        </m:ctrlPr>
                      </m:fPr>
                      <m:num>
                        <m:r>
                          <a:rPr lang="en-US" altLang="ja-JP" sz="2000" b="1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Arial Unicode MS" pitchFamily="50" charset="-128"/>
                            <a:cs typeface="Arial Unicode MS" pitchFamily="50" charset="-128"/>
                            <a:sym typeface="Symbol" panose="05050102010706020507" pitchFamily="18" charset="2"/>
                          </a:rPr>
                          <m:t>𝟏</m:t>
                        </m:r>
                        <m:sSup>
                          <m:sSupPr>
                            <m:ctrlPr>
                              <a:rPr lang="en-US" altLang="ja-JP" sz="2000" b="1" i="1" dirty="0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Arial Unicode MS" pitchFamily="50" charset="-128"/>
                                <a:cs typeface="Arial Unicode MS" pitchFamily="50" charset="-128"/>
                                <a:sym typeface="Symbol" panose="05050102010706020507" pitchFamily="18" charset="2"/>
                              </a:rPr>
                            </m:ctrlPr>
                          </m:sSupPr>
                          <m:e>
                            <m:r>
                              <a:rPr lang="en-US" altLang="ja-JP" sz="2000" b="1" i="1" dirty="0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Arial Unicode MS" pitchFamily="50" charset="-128"/>
                                <a:cs typeface="Arial Unicode MS" pitchFamily="50" charset="-128"/>
                                <a:sym typeface="Symbol" panose="05050102010706020507" pitchFamily="18" charset="2"/>
                              </a:rPr>
                              <m:t>𝟎</m:t>
                            </m:r>
                          </m:e>
                          <m:sup>
                            <m:r>
                              <a:rPr lang="en-US" altLang="ja-JP" sz="2000" b="1" i="1" dirty="0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Arial Unicode MS" pitchFamily="50" charset="-128"/>
                                <a:cs typeface="Arial Unicode MS" pitchFamily="50" charset="-128"/>
                                <a:sym typeface="Symbol" panose="05050102010706020507" pitchFamily="18" charset="2"/>
                              </a:rPr>
                              <m:t>−</m:t>
                            </m:r>
                            <m:r>
                              <a:rPr lang="en-US" altLang="ja-JP" sz="2000" b="1" i="1" dirty="0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Arial Unicode MS" pitchFamily="50" charset="-128"/>
                                <a:cs typeface="Arial Unicode MS" pitchFamily="50" charset="-128"/>
                                <a:sym typeface="Symbol" panose="05050102010706020507" pitchFamily="18" charset="2"/>
                              </a:rPr>
                              <m:t>𝟐𝟎</m:t>
                            </m:r>
                          </m:sup>
                        </m:sSup>
                        <m:r>
                          <a:rPr lang="en-US" altLang="ja-JP" sz="2000" b="1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Arial Unicode MS" pitchFamily="50" charset="-128"/>
                            <a:cs typeface="Arial Unicode MS" pitchFamily="50" charset="-128"/>
                            <a:sym typeface="Symbol" panose="05050102010706020507" pitchFamily="18" charset="2"/>
                          </a:rPr>
                          <m:t>𝑾</m:t>
                        </m:r>
                      </m:num>
                      <m:den>
                        <m:r>
                          <a:rPr lang="en-US" altLang="ja-JP" sz="2000" b="1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Arial Unicode MS" pitchFamily="50" charset="-128"/>
                            <a:cs typeface="Arial Unicode MS" pitchFamily="50" charset="-128"/>
                            <a:sym typeface="Symbol" panose="05050102010706020507" pitchFamily="18" charset="2"/>
                          </a:rPr>
                          <m:t>𝟖</m:t>
                        </m:r>
                        <m:r>
                          <a:rPr lang="en-US" altLang="ja-JP" sz="2000" b="1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Arial Unicode MS" pitchFamily="50" charset="-128"/>
                            <a:cs typeface="Arial Unicode MS" pitchFamily="50" charset="-128"/>
                            <a:sym typeface="Symbol" panose="05050102010706020507" pitchFamily="18" charset="2"/>
                          </a:rPr>
                          <m:t>𝒑𝒊𝒙</m:t>
                        </m:r>
                      </m:den>
                    </m:f>
                  </m:oMath>
                </a14:m>
                <a:endParaRPr lang="en-US" altLang="ja-JP" sz="2000" b="1" dirty="0">
                  <a:solidFill>
                    <a:srgbClr val="FF0000"/>
                  </a:solidFill>
                  <a:latin typeface="Arial Unicode MS" pitchFamily="50" charset="-128"/>
                  <a:ea typeface="Arial Unicode MS" pitchFamily="50" charset="-128"/>
                  <a:cs typeface="Arial Unicode MS" pitchFamily="50" charset="-128"/>
                  <a:sym typeface="Symbol" panose="05050102010706020507" pitchFamily="18" charset="2"/>
                </a:endParaRPr>
              </a:p>
              <a:p>
                <a:pPr>
                  <a:buFont typeface="Wingdings" panose="05000000000000000000" pitchFamily="2" charset="2"/>
                  <a:buChar char="p"/>
                </a:pPr>
                <a:r>
                  <a:rPr lang="en-US" altLang="ja-JP" sz="20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  <a:sym typeface="Symbol" panose="05050102010706020507" pitchFamily="18" charset="2"/>
                  </a:rPr>
                  <a:t>Zodiacal emission: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20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Arial Unicode MS" pitchFamily="50" charset="-128"/>
                            <a:cs typeface="Arial Unicode MS" pitchFamily="50" charset="-128"/>
                            <a:sym typeface="Wingdings"/>
                          </a:rPr>
                        </m:ctrlPr>
                      </m:sSubPr>
                      <m:e>
                        <m:r>
                          <a:rPr lang="en-US" altLang="ja-JP" sz="2000" b="1" i="1">
                            <a:solidFill>
                              <a:srgbClr val="FF0000"/>
                            </a:solidFill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  <a:sym typeface="Wingdings"/>
                          </a:rPr>
                          <m:t>𝑰</m:t>
                        </m:r>
                      </m:e>
                      <m:sub>
                        <m:r>
                          <a:rPr lang="en-US" altLang="ja-JP" sz="2000" b="1" i="1">
                            <a:solidFill>
                              <a:srgbClr val="FF0000"/>
                            </a:solidFill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  <a:sym typeface="Wingdings"/>
                          </a:rPr>
                          <m:t>𝝂</m:t>
                        </m:r>
                      </m:sub>
                    </m:sSub>
                  </m:oMath>
                </a14:m>
                <a:r>
                  <a:rPr lang="en-US" altLang="ja-JP" sz="2000" b="1" dirty="0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  <a:sym typeface="Wingdings"/>
                  </a:rPr>
                  <a:t>=8MJy/</a:t>
                </a:r>
                <a:r>
                  <a:rPr lang="en-US" altLang="ja-JP" sz="2000" b="1" dirty="0" err="1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  <a:sym typeface="Wingdings"/>
                  </a:rPr>
                  <a:t>sr</a:t>
                </a:r>
                <a:r>
                  <a:rPr lang="en-US" altLang="ja-JP" sz="2000" b="1" dirty="0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  <a:sym typeface="Wingdings"/>
                  </a:rPr>
                  <a:t>  @ </a:t>
                </a:r>
                <a:r>
                  <a:rPr lang="en-US" altLang="ja-JP" sz="2000" b="1" dirty="0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  <a:sym typeface="Symbol" panose="05050102010706020507" pitchFamily="18" charset="2"/>
                  </a:rPr>
                  <a:t>=50m</a:t>
                </a:r>
              </a:p>
              <a:p>
                <a:pPr marL="0" indent="0">
                  <a:buNone/>
                </a:pPr>
                <a:r>
                  <a:rPr lang="en-US" altLang="ja-JP" sz="2000" b="1" dirty="0">
                    <a:solidFill>
                      <a:srgbClr val="FF0000"/>
                    </a:solidFill>
                    <a:ea typeface="Arial Unicode MS" pitchFamily="50" charset="-128"/>
                    <a:cs typeface="Arial Unicode MS" pitchFamily="50" charset="-128"/>
                    <a:sym typeface="Wingdings"/>
                  </a:rPr>
                  <a:t>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2000" b="1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Arial Unicode MS" pitchFamily="50" charset="-128"/>
                            <a:cs typeface="Arial Unicode MS" pitchFamily="50" charset="-128"/>
                            <a:sym typeface="Wingdings"/>
                          </a:rPr>
                        </m:ctrlPr>
                      </m:sSubPr>
                      <m:e>
                        <m:r>
                          <a:rPr lang="en-US" altLang="ja-JP" sz="2000" b="1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Arial Unicode MS" pitchFamily="50" charset="-128"/>
                            <a:cs typeface="Arial Unicode MS" pitchFamily="50" charset="-128"/>
                            <a:sym typeface="Wingdings"/>
                          </a:rPr>
                          <m:t>𝑷</m:t>
                        </m:r>
                      </m:e>
                      <m:sub>
                        <m:r>
                          <a:rPr lang="en-US" altLang="ja-JP" sz="2000" b="1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Arial Unicode MS" pitchFamily="50" charset="-128"/>
                            <a:cs typeface="Arial Unicode MS" pitchFamily="50" charset="-128"/>
                            <a:sym typeface="Wingdings"/>
                          </a:rPr>
                          <m:t>𝒁𝑬</m:t>
                        </m:r>
                      </m:sub>
                    </m:sSub>
                    <m:r>
                      <a:rPr lang="en-US" altLang="ja-JP" sz="2000" b="1" i="1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Arial Unicode MS" pitchFamily="50" charset="-128"/>
                        <a:cs typeface="Arial Unicode MS" pitchFamily="50" charset="-128"/>
                        <a:sym typeface="Symbol" panose="05050102010706020507" pitchFamily="18" charset="2"/>
                      </a:rPr>
                      <m:t>=</m:t>
                    </m:r>
                    <m:r>
                      <a:rPr lang="en-US" altLang="ja-JP" sz="2000" b="1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Arial Unicode MS" pitchFamily="50" charset="-128"/>
                        <a:cs typeface="Arial Unicode MS" pitchFamily="50" charset="-128"/>
                        <a:sym typeface="Symbol" panose="05050102010706020507" pitchFamily="18" charset="2"/>
                      </a:rPr>
                      <m:t>𝟏</m:t>
                    </m:r>
                    <m:r>
                      <a:rPr lang="en-US" altLang="ja-JP" sz="2000" b="1" i="1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Arial Unicode MS" pitchFamily="50" charset="-128"/>
                        <a:cs typeface="Arial Unicode MS" pitchFamily="50" charset="-128"/>
                        <a:sym typeface="Symbol" panose="05050102010706020507" pitchFamily="18" charset="2"/>
                      </a:rPr>
                      <m:t>.</m:t>
                    </m:r>
                    <m:r>
                      <a:rPr lang="en-US" altLang="ja-JP" sz="2000" b="1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Arial Unicode MS" pitchFamily="50" charset="-128"/>
                        <a:cs typeface="Arial Unicode MS" pitchFamily="50" charset="-128"/>
                        <a:sym typeface="Symbol" panose="05050102010706020507" pitchFamily="18" charset="2"/>
                      </a:rPr>
                      <m:t>𝟏</m:t>
                    </m:r>
                    <m:r>
                      <a:rPr lang="en-US" altLang="ja-JP" sz="2000" b="1" i="1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Arial Unicode MS" pitchFamily="50" charset="-128"/>
                        <a:cs typeface="Arial Unicode MS" pitchFamily="50" charset="-128"/>
                        <a:sym typeface="Symbol" panose="05050102010706020507" pitchFamily="18" charset="2"/>
                      </a:rPr>
                      <m:t>×</m:t>
                    </m:r>
                    <m:f>
                      <m:fPr>
                        <m:type m:val="lin"/>
                        <m:ctrlPr>
                          <a:rPr lang="en-US" altLang="ja-JP" sz="2000" b="1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Arial Unicode MS" pitchFamily="50" charset="-128"/>
                            <a:cs typeface="Arial Unicode MS" pitchFamily="50" charset="-128"/>
                            <a:sym typeface="Symbol" panose="05050102010706020507" pitchFamily="18" charset="2"/>
                          </a:rPr>
                        </m:ctrlPr>
                      </m:fPr>
                      <m:num>
                        <m:r>
                          <a:rPr lang="en-US" altLang="ja-JP" sz="2000" b="1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Arial Unicode MS" pitchFamily="50" charset="-128"/>
                            <a:cs typeface="Arial Unicode MS" pitchFamily="50" charset="-128"/>
                            <a:sym typeface="Symbol" panose="05050102010706020507" pitchFamily="18" charset="2"/>
                          </a:rPr>
                          <m:t>𝟏</m:t>
                        </m:r>
                        <m:sSup>
                          <m:sSupPr>
                            <m:ctrlPr>
                              <a:rPr lang="en-US" altLang="ja-JP" sz="2000" b="1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Arial Unicode MS" pitchFamily="50" charset="-128"/>
                                <a:cs typeface="Arial Unicode MS" pitchFamily="50" charset="-128"/>
                                <a:sym typeface="Symbol" panose="05050102010706020507" pitchFamily="18" charset="2"/>
                              </a:rPr>
                            </m:ctrlPr>
                          </m:sSupPr>
                          <m:e>
                            <m:r>
                              <a:rPr lang="en-US" altLang="ja-JP" sz="2000" b="1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Arial Unicode MS" pitchFamily="50" charset="-128"/>
                                <a:cs typeface="Arial Unicode MS" pitchFamily="50" charset="-128"/>
                                <a:sym typeface="Symbol" panose="05050102010706020507" pitchFamily="18" charset="2"/>
                              </a:rPr>
                              <m:t>𝟎</m:t>
                            </m:r>
                          </m:e>
                          <m:sup>
                            <m:r>
                              <a:rPr lang="en-US" altLang="ja-JP" sz="2000" b="1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Arial Unicode MS" pitchFamily="50" charset="-128"/>
                                <a:cs typeface="Arial Unicode MS" pitchFamily="50" charset="-128"/>
                                <a:sym typeface="Symbol" panose="05050102010706020507" pitchFamily="18" charset="2"/>
                              </a:rPr>
                              <m:t>−</m:t>
                            </m:r>
                            <m:r>
                              <a:rPr lang="en-US" altLang="ja-JP" sz="2000" b="1" i="1" dirty="0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Arial Unicode MS" pitchFamily="50" charset="-128"/>
                                <a:cs typeface="Arial Unicode MS" pitchFamily="50" charset="-128"/>
                                <a:sym typeface="Symbol" panose="05050102010706020507" pitchFamily="18" charset="2"/>
                              </a:rPr>
                              <m:t>𝟏𝟕</m:t>
                            </m:r>
                          </m:sup>
                        </m:sSup>
                        <m:r>
                          <a:rPr lang="en-US" altLang="ja-JP" sz="2000" b="1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Arial Unicode MS" pitchFamily="50" charset="-128"/>
                            <a:cs typeface="Arial Unicode MS" pitchFamily="50" charset="-128"/>
                            <a:sym typeface="Symbol" panose="05050102010706020507" pitchFamily="18" charset="2"/>
                          </a:rPr>
                          <m:t>𝑾</m:t>
                        </m:r>
                      </m:num>
                      <m:den>
                        <m:r>
                          <a:rPr lang="en-US" altLang="ja-JP" sz="2000" b="1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Arial Unicode MS" pitchFamily="50" charset="-128"/>
                            <a:cs typeface="Arial Unicode MS" pitchFamily="50" charset="-128"/>
                            <a:sym typeface="Symbol" panose="05050102010706020507" pitchFamily="18" charset="2"/>
                          </a:rPr>
                          <m:t>𝟖</m:t>
                        </m:r>
                        <m:r>
                          <a:rPr lang="en-US" altLang="ja-JP" sz="2000" b="1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Arial Unicode MS" pitchFamily="50" charset="-128"/>
                            <a:cs typeface="Arial Unicode MS" pitchFamily="50" charset="-128"/>
                            <a:sym typeface="Symbol" panose="05050102010706020507" pitchFamily="18" charset="2"/>
                          </a:rPr>
                          <m:t>𝒑𝒊𝒙</m:t>
                        </m:r>
                      </m:den>
                    </m:f>
                  </m:oMath>
                </a14:m>
                <a:endParaRPr lang="en-US" altLang="ja-JP" sz="2000" dirty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  <a:sym typeface="Symbol" panose="05050102010706020507" pitchFamily="18" charset="2"/>
                </a:endParaRPr>
              </a:p>
              <a:p>
                <a:pPr marL="400050" lvl="1" indent="0">
                  <a:buNone/>
                </a:pPr>
                <a:endParaRPr lang="en-US" altLang="ja-JP" sz="1600" dirty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  <a:sym typeface="Symbol" panose="05050102010706020507" pitchFamily="18" charset="2"/>
                </a:endParaRPr>
              </a:p>
              <a:p>
                <a:pPr>
                  <a:buFont typeface="Wingdings" panose="05000000000000000000" pitchFamily="2" charset="2"/>
                  <a:buChar char="u"/>
                </a:pPr>
                <a:r>
                  <a:rPr lang="en-US" altLang="ja-JP" sz="2000" dirty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  <a:sym typeface="Symbol" panose="05050102010706020507" pitchFamily="18" charset="2"/>
                  </a:rPr>
                  <a:t>Shot noise in P</a:t>
                </a:r>
                <a:r>
                  <a:rPr lang="en-US" altLang="ja-JP" sz="2000" baseline="-25000" dirty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  <a:sym typeface="Symbol" panose="05050102010706020507" pitchFamily="18" charset="2"/>
                  </a:rPr>
                  <a:t>ZE </a:t>
                </a:r>
                <a:r>
                  <a:rPr lang="en-US" altLang="ja-JP" sz="2000" dirty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  <a:sym typeface="Symbol" panose="05050102010706020507" pitchFamily="18" charset="2"/>
                  </a:rPr>
                  <a:t> integrated over an interval t</a:t>
                </a:r>
              </a:p>
              <a:p>
                <a:pPr lvl="1"/>
                <a:r>
                  <a:rPr lang="en-US" altLang="ja-JP" sz="2000" dirty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  <a:sym typeface="Symbol" panose="05050102010706020507" pitchFamily="18" charset="2"/>
                  </a:rPr>
                  <a:t>Fluctuation in number of photons with energy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2000" b="0" i="1" smtClean="0">
                            <a:latin typeface="Cambria Math" panose="02040503050406030204" pitchFamily="18" charset="0"/>
                            <a:ea typeface="Arial Unicode MS" panose="020B0604020202020204" pitchFamily="50" charset="-128"/>
                            <a:cs typeface="Arial Unicode MS" panose="020B0604020202020204" pitchFamily="50" charset="-128"/>
                            <a:sym typeface="Symbol" panose="05050102010706020507" pitchFamily="18" charset="2"/>
                          </a:rPr>
                        </m:ctrlPr>
                      </m:sSubPr>
                      <m:e>
                        <m:r>
                          <a:rPr lang="en-US" altLang="ja-JP" sz="2000" b="0" i="1" smtClean="0">
                            <a:latin typeface="Cambria Math" panose="02040503050406030204" pitchFamily="18" charset="0"/>
                            <a:ea typeface="Arial Unicode MS" panose="020B0604020202020204" pitchFamily="50" charset="-128"/>
                            <a:cs typeface="Arial Unicode MS" panose="020B0604020202020204" pitchFamily="50" charset="-128"/>
                            <a:sym typeface="Symbol" panose="05050102010706020507" pitchFamily="18" charset="2"/>
                          </a:rPr>
                          <m:t>𝜖</m:t>
                        </m:r>
                      </m:e>
                      <m:sub>
                        <m:r>
                          <a:rPr lang="en-US" altLang="ja-JP" sz="2000" b="0" i="1" smtClean="0">
                            <a:latin typeface="Cambria Math" panose="02040503050406030204" pitchFamily="18" charset="0"/>
                            <a:ea typeface="Arial Unicode MS" panose="020B0604020202020204" pitchFamily="50" charset="-128"/>
                            <a:cs typeface="Arial Unicode MS" panose="020B0604020202020204" pitchFamily="50" charset="-128"/>
                            <a:sym typeface="Symbol" panose="05050102010706020507" pitchFamily="18" charset="2"/>
                          </a:rPr>
                          <m:t>𝛾</m:t>
                        </m:r>
                      </m:sub>
                    </m:sSub>
                  </m:oMath>
                </a14:m>
                <a:r>
                  <a:rPr lang="en-US" altLang="ja-JP" sz="2000" dirty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  <a:sym typeface="Symbol" panose="05050102010706020507" pitchFamily="18" charset="2"/>
                  </a:rPr>
                  <a:t>: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ja-JP" sz="2000" b="0" i="1" smtClean="0">
                            <a:latin typeface="Cambria Math" panose="02040503050406030204" pitchFamily="18" charset="0"/>
                            <a:ea typeface="Arial Unicode MS" panose="020B0604020202020204" pitchFamily="50" charset="-128"/>
                            <a:cs typeface="Arial Unicode MS" panose="020B0604020202020204" pitchFamily="50" charset="-128"/>
                            <a:sym typeface="Symbol" panose="05050102010706020507" pitchFamily="18" charset="2"/>
                          </a:rPr>
                        </m:ctrlPr>
                      </m:radPr>
                      <m:deg/>
                      <m:e>
                        <m:sSub>
                          <m:sSubPr>
                            <m:ctrlPr>
                              <a:rPr lang="en-US" altLang="ja-JP" sz="2000" b="0" i="1" smtClean="0">
                                <a:latin typeface="Cambria Math" panose="02040503050406030204" pitchFamily="18" charset="0"/>
                                <a:ea typeface="Arial Unicode MS" panose="020B0604020202020204" pitchFamily="50" charset="-128"/>
                                <a:cs typeface="Arial Unicode MS" panose="020B0604020202020204" pitchFamily="50" charset="-128"/>
                                <a:sym typeface="Symbol" panose="05050102010706020507" pitchFamily="18" charset="2"/>
                              </a:rPr>
                            </m:ctrlPr>
                          </m:sSubPr>
                          <m:e>
                            <m:r>
                              <a:rPr lang="en-US" altLang="ja-JP" sz="2000" i="1">
                                <a:latin typeface="Cambria Math" panose="02040503050406030204" pitchFamily="18" charset="0"/>
                                <a:ea typeface="Arial Unicode MS" panose="020B0604020202020204" pitchFamily="50" charset="-128"/>
                                <a:cs typeface="Arial Unicode MS" panose="020B0604020202020204" pitchFamily="50" charset="-128"/>
                                <a:sym typeface="Symbol" panose="05050102010706020507" pitchFamily="18" charset="2"/>
                              </a:rPr>
                              <m:t>𝜖</m:t>
                            </m:r>
                          </m:e>
                          <m:sub>
                            <m:r>
                              <a:rPr lang="en-US" altLang="ja-JP" sz="2000" i="1">
                                <a:latin typeface="Cambria Math" panose="02040503050406030204" pitchFamily="18" charset="0"/>
                                <a:ea typeface="Arial Unicode MS" panose="020B0604020202020204" pitchFamily="50" charset="-128"/>
                                <a:cs typeface="Arial Unicode MS" panose="020B0604020202020204" pitchFamily="50" charset="-128"/>
                                <a:sym typeface="Symbol" panose="05050102010706020507" pitchFamily="18" charset="2"/>
                              </a:rPr>
                              <m:t>𝛾</m:t>
                            </m:r>
                          </m:sub>
                        </m:sSub>
                        <m:r>
                          <a:rPr lang="en-US" altLang="ja-JP" sz="2000" i="1">
                            <a:latin typeface="Cambria Math" panose="02040503050406030204" pitchFamily="18" charset="0"/>
                            <a:ea typeface="Arial Unicode MS" panose="020B0604020202020204" pitchFamily="50" charset="-128"/>
                            <a:cs typeface="Arial Unicode MS" panose="020B0604020202020204" pitchFamily="50" charset="-128"/>
                            <a:sym typeface="Symbol" panose="05050102010706020507" pitchFamily="18" charset="2"/>
                          </a:rPr>
                          <m:t> </m:t>
                        </m:r>
                        <m:sSub>
                          <m:sSubPr>
                            <m:ctrlPr>
                              <a:rPr lang="en-US" altLang="ja-JP" sz="2000" i="1">
                                <a:latin typeface="Cambria Math" panose="02040503050406030204" pitchFamily="18" charset="0"/>
                                <a:ea typeface="Arial Unicode MS" panose="020B0604020202020204" pitchFamily="50" charset="-128"/>
                                <a:cs typeface="Arial Unicode MS" panose="020B0604020202020204" pitchFamily="50" charset="-128"/>
                                <a:sym typeface="Symbol" panose="05050102010706020507" pitchFamily="18" charset="2"/>
                              </a:rPr>
                            </m:ctrlPr>
                          </m:sSubPr>
                          <m:e>
                            <m:r>
                              <a:rPr lang="en-US" altLang="ja-JP" sz="2000" b="0" i="1" smtClean="0">
                                <a:latin typeface="Cambria Math" panose="02040503050406030204" pitchFamily="18" charset="0"/>
                                <a:ea typeface="Arial Unicode MS" panose="020B0604020202020204" pitchFamily="50" charset="-128"/>
                                <a:cs typeface="Arial Unicode MS" panose="020B0604020202020204" pitchFamily="50" charset="-128"/>
                                <a:sym typeface="Symbol" panose="05050102010706020507" pitchFamily="18" charset="2"/>
                              </a:rPr>
                              <m:t>𝑃</m:t>
                            </m:r>
                          </m:e>
                          <m:sub>
                            <m:r>
                              <a:rPr lang="en-US" altLang="ja-JP" sz="2000" i="1">
                                <a:latin typeface="Cambria Math" panose="02040503050406030204" pitchFamily="18" charset="0"/>
                                <a:ea typeface="Arial Unicode MS" panose="020B0604020202020204" pitchFamily="50" charset="-128"/>
                                <a:cs typeface="Arial Unicode MS" panose="020B0604020202020204" pitchFamily="50" charset="-128"/>
                                <a:sym typeface="Symbol" panose="05050102010706020507" pitchFamily="18" charset="2"/>
                              </a:rPr>
                              <m:t>𝑍𝐸</m:t>
                            </m:r>
                          </m:sub>
                        </m:sSub>
                        <m:r>
                          <m:rPr>
                            <m:sty m:val="p"/>
                          </m:rPr>
                          <a:rPr lang="en-US" altLang="ja-JP" sz="2000">
                            <a:latin typeface="Cambria Math" panose="02040503050406030204" pitchFamily="18" charset="0"/>
                            <a:ea typeface="Arial Unicode MS" panose="020B0604020202020204" pitchFamily="50" charset="-128"/>
                            <a:cs typeface="Arial Unicode MS" panose="020B0604020202020204" pitchFamily="50" charset="-128"/>
                            <a:sym typeface="Symbol" panose="05050102010706020507" pitchFamily="18" charset="2"/>
                          </a:rPr>
                          <m:t>Δ</m:t>
                        </m:r>
                        <m:r>
                          <a:rPr lang="en-US" altLang="ja-JP" sz="2000" i="1">
                            <a:latin typeface="Cambria Math" panose="02040503050406030204" pitchFamily="18" charset="0"/>
                            <a:ea typeface="Arial Unicode MS" panose="020B0604020202020204" pitchFamily="50" charset="-128"/>
                            <a:cs typeface="Arial Unicode MS" panose="020B0604020202020204" pitchFamily="50" charset="-128"/>
                            <a:sym typeface="Symbol" panose="05050102010706020507" pitchFamily="18" charset="2"/>
                          </a:rPr>
                          <m:t>𝑡</m:t>
                        </m:r>
                        <m:r>
                          <a:rPr lang="en-US" altLang="ja-JP" sz="2000" i="1">
                            <a:latin typeface="Cambria Math" panose="02040503050406030204" pitchFamily="18" charset="0"/>
                            <a:ea typeface="Arial Unicode MS" panose="020B0604020202020204" pitchFamily="50" charset="-128"/>
                            <a:cs typeface="Arial Unicode MS" panose="020B0604020202020204" pitchFamily="50" charset="-128"/>
                            <a:sym typeface="Symbol" panose="05050102010706020507" pitchFamily="18" charset="2"/>
                          </a:rPr>
                          <m:t> </m:t>
                        </m:r>
                      </m:e>
                    </m:rad>
                  </m:oMath>
                </a14:m>
                <a:endParaRPr lang="en-US" altLang="ja-JP" sz="2000" dirty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  <a:p>
                <a:pPr marL="457200" lvl="1" indent="0">
                  <a:buNone/>
                </a:pPr>
                <a:endParaRPr lang="en-US" altLang="ja-JP" sz="2000" dirty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altLang="ja-JP" sz="2400" b="0" i="1" smtClean="0">
                              <a:latin typeface="Cambria Math" panose="02040503050406030204" pitchFamily="18" charset="0"/>
                              <a:ea typeface="Arial Unicode MS" panose="020B0604020202020204" pitchFamily="50" charset="-128"/>
                              <a:cs typeface="Arial Unicode MS" panose="020B0604020202020204" pitchFamily="50" charset="-128"/>
                            </a:rPr>
                          </m:ctrlPr>
                        </m:fPr>
                        <m:num>
                          <m:r>
                            <a:rPr lang="en-US" altLang="ja-JP" sz="2400" b="0" i="1" smtClean="0">
                              <a:latin typeface="Cambria Math" panose="02040503050406030204" pitchFamily="18" charset="0"/>
                              <a:ea typeface="Arial Unicode MS" panose="020B0604020202020204" pitchFamily="50" charset="-128"/>
                              <a:cs typeface="Arial Unicode MS" panose="020B0604020202020204" pitchFamily="50" charset="-128"/>
                            </a:rPr>
                            <m:t>𝑁𝐸𝑃</m:t>
                          </m:r>
                        </m:num>
                        <m:den>
                          <m:rad>
                            <m:radPr>
                              <m:degHide m:val="on"/>
                              <m:ctrlPr>
                                <a:rPr lang="en-US" altLang="ja-JP" sz="2400" b="0" i="1" smtClean="0">
                                  <a:latin typeface="Cambria Math" panose="02040503050406030204" pitchFamily="18" charset="0"/>
                                  <a:ea typeface="Arial Unicode MS" panose="020B0604020202020204" pitchFamily="50" charset="-128"/>
                                  <a:cs typeface="Arial Unicode MS" panose="020B0604020202020204" pitchFamily="50" charset="-128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altLang="ja-JP" sz="2400" i="1">
                                  <a:latin typeface="Cambria Math" panose="02040503050406030204" pitchFamily="18" charset="0"/>
                                  <a:ea typeface="Arial Unicode MS" panose="020B0604020202020204" pitchFamily="50" charset="-128"/>
                                  <a:cs typeface="Arial Unicode MS" panose="020B0604020202020204" pitchFamily="50" charset="-128"/>
                                </a:rPr>
                                <m:t>2</m:t>
                              </m:r>
                              <m:r>
                                <m:rPr>
                                  <m:sty m:val="p"/>
                                </m:rPr>
                                <a:rPr lang="en-US" altLang="ja-JP" sz="2400">
                                  <a:latin typeface="Cambria Math" panose="02040503050406030204" pitchFamily="18" charset="0"/>
                                  <a:ea typeface="Arial Unicode MS" panose="020B0604020202020204" pitchFamily="50" charset="-128"/>
                                  <a:cs typeface="Arial Unicode MS" panose="020B0604020202020204" pitchFamily="50" charset="-128"/>
                                </a:rPr>
                                <m:t>Δ</m:t>
                              </m:r>
                              <m:r>
                                <a:rPr lang="en-US" altLang="ja-JP" sz="2400" i="1">
                                  <a:latin typeface="Cambria Math" panose="02040503050406030204" pitchFamily="18" charset="0"/>
                                  <a:ea typeface="Arial Unicode MS" panose="020B0604020202020204" pitchFamily="50" charset="-128"/>
                                  <a:cs typeface="Arial Unicode MS" panose="020B0604020202020204" pitchFamily="50" charset="-128"/>
                                </a:rPr>
                                <m:t>𝑡</m:t>
                              </m:r>
                            </m:e>
                          </m:rad>
                        </m:den>
                      </m:f>
                      <m:r>
                        <a:rPr lang="en-US" altLang="ja-JP" sz="2400" b="0" i="1" smtClean="0">
                          <a:latin typeface="Cambria Math" panose="02040503050406030204" pitchFamily="18" charset="0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m:t>×</m:t>
                      </m:r>
                      <m:r>
                        <m:rPr>
                          <m:sty m:val="p"/>
                        </m:rPr>
                        <a:rPr lang="en-US" altLang="ja-JP" sz="2400" b="0" i="0" smtClean="0">
                          <a:latin typeface="Cambria Math" panose="02040503050406030204" pitchFamily="18" charset="0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m:t>Δ</m:t>
                      </m:r>
                      <m:r>
                        <a:rPr lang="en-US" altLang="ja-JP" sz="2400" b="0" i="1" smtClean="0">
                          <a:latin typeface="Cambria Math" panose="02040503050406030204" pitchFamily="18" charset="0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m:t>𝑡</m:t>
                      </m:r>
                      <m:r>
                        <a:rPr lang="en-US" altLang="ja-JP" sz="2400" b="0" i="1" smtClean="0">
                          <a:latin typeface="Cambria Math" panose="02040503050406030204" pitchFamily="18" charset="0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m:t>≪</m:t>
                      </m:r>
                      <m:rad>
                        <m:radPr>
                          <m:degHide m:val="on"/>
                          <m:ctrlPr>
                            <a:rPr lang="en-US" altLang="ja-JP" sz="2400" b="0" i="1">
                              <a:latin typeface="Cambria Math" panose="02040503050406030204" pitchFamily="18" charset="0"/>
                              <a:ea typeface="Arial Unicode MS" panose="020B0604020202020204" pitchFamily="50" charset="-128"/>
                              <a:cs typeface="Arial Unicode MS" panose="020B0604020202020204" pitchFamily="50" charset="-128"/>
                              <a:sym typeface="Symbol" panose="05050102010706020507" pitchFamily="18" charset="2"/>
                            </a:rPr>
                          </m:ctrlPr>
                        </m:radPr>
                        <m:deg/>
                        <m:e>
                          <m:sSub>
                            <m:sSubPr>
                              <m:ctrlPr>
                                <a:rPr lang="en-US" altLang="ja-JP" sz="2400" b="0" i="1">
                                  <a:latin typeface="Cambria Math" panose="02040503050406030204" pitchFamily="18" charset="0"/>
                                  <a:ea typeface="Arial Unicode MS" panose="020B0604020202020204" pitchFamily="50" charset="-128"/>
                                  <a:cs typeface="Arial Unicode MS" panose="020B0604020202020204" pitchFamily="50" charset="-128"/>
                                  <a:sym typeface="Symbol" panose="05050102010706020507" pitchFamily="18" charset="2"/>
                                </a:rPr>
                              </m:ctrlPr>
                            </m:sSubPr>
                            <m:e>
                              <m:r>
                                <a:rPr lang="en-US" altLang="ja-JP" sz="2400" i="1">
                                  <a:latin typeface="Cambria Math" panose="02040503050406030204" pitchFamily="18" charset="0"/>
                                  <a:ea typeface="Arial Unicode MS" panose="020B0604020202020204" pitchFamily="50" charset="-128"/>
                                  <a:cs typeface="Arial Unicode MS" panose="020B0604020202020204" pitchFamily="50" charset="-128"/>
                                  <a:sym typeface="Symbol" panose="05050102010706020507" pitchFamily="18" charset="2"/>
                                </a:rPr>
                                <m:t>𝜖</m:t>
                              </m:r>
                            </m:e>
                            <m:sub>
                              <m:r>
                                <a:rPr lang="en-US" altLang="ja-JP" sz="2400" i="1">
                                  <a:latin typeface="Cambria Math" panose="02040503050406030204" pitchFamily="18" charset="0"/>
                                  <a:ea typeface="Arial Unicode MS" panose="020B0604020202020204" pitchFamily="50" charset="-128"/>
                                  <a:cs typeface="Arial Unicode MS" panose="020B0604020202020204" pitchFamily="50" charset="-128"/>
                                  <a:sym typeface="Symbol" panose="05050102010706020507" pitchFamily="18" charset="2"/>
                                </a:rPr>
                                <m:t>𝛾</m:t>
                              </m:r>
                            </m:sub>
                          </m:sSub>
                          <m:r>
                            <a:rPr lang="en-US" altLang="ja-JP" sz="2400" i="1">
                              <a:latin typeface="Cambria Math" panose="02040503050406030204" pitchFamily="18" charset="0"/>
                              <a:ea typeface="Arial Unicode MS" panose="020B0604020202020204" pitchFamily="50" charset="-128"/>
                              <a:cs typeface="Arial Unicode MS" panose="020B0604020202020204" pitchFamily="50" charset="-128"/>
                              <a:sym typeface="Symbol" panose="05050102010706020507" pitchFamily="18" charset="2"/>
                            </a:rPr>
                            <m:t> </m:t>
                          </m:r>
                          <m:sSub>
                            <m:sSubPr>
                              <m:ctrlPr>
                                <a:rPr lang="en-US" altLang="ja-JP" sz="2400" b="0" i="1">
                                  <a:latin typeface="Cambria Math" panose="02040503050406030204" pitchFamily="18" charset="0"/>
                                  <a:ea typeface="Arial Unicode MS" panose="020B0604020202020204" pitchFamily="50" charset="-128"/>
                                  <a:cs typeface="Arial Unicode MS" panose="020B0604020202020204" pitchFamily="50" charset="-128"/>
                                  <a:sym typeface="Symbol" panose="05050102010706020507" pitchFamily="18" charset="2"/>
                                </a:rPr>
                              </m:ctrlPr>
                            </m:sSubPr>
                            <m:e>
                              <m:r>
                                <a:rPr lang="en-US" altLang="ja-JP" sz="2400" b="0" i="1" smtClean="0">
                                  <a:latin typeface="Cambria Math" panose="02040503050406030204" pitchFamily="18" charset="0"/>
                                  <a:ea typeface="Arial Unicode MS" panose="020B0604020202020204" pitchFamily="50" charset="-128"/>
                                  <a:cs typeface="Arial Unicode MS" panose="020B0604020202020204" pitchFamily="50" charset="-128"/>
                                  <a:sym typeface="Symbol" panose="05050102010706020507" pitchFamily="18" charset="2"/>
                                </a:rPr>
                                <m:t>𝑃</m:t>
                              </m:r>
                            </m:e>
                            <m:sub>
                              <m:r>
                                <a:rPr lang="en-US" altLang="ja-JP" sz="2400" i="1">
                                  <a:latin typeface="Cambria Math" panose="02040503050406030204" pitchFamily="18" charset="0"/>
                                  <a:ea typeface="Arial Unicode MS" panose="020B0604020202020204" pitchFamily="50" charset="-128"/>
                                  <a:cs typeface="Arial Unicode MS" panose="020B0604020202020204" pitchFamily="50" charset="-128"/>
                                  <a:sym typeface="Symbol" panose="05050102010706020507" pitchFamily="18" charset="2"/>
                                </a:rPr>
                                <m:t>𝑍𝐸</m:t>
                              </m:r>
                            </m:sub>
                          </m:sSub>
                          <m:r>
                            <m:rPr>
                              <m:sty m:val="p"/>
                            </m:rPr>
                            <a:rPr lang="en-US" altLang="ja-JP" sz="2400">
                              <a:latin typeface="Cambria Math" panose="02040503050406030204" pitchFamily="18" charset="0"/>
                              <a:ea typeface="Arial Unicode MS" panose="020B0604020202020204" pitchFamily="50" charset="-128"/>
                              <a:cs typeface="Arial Unicode MS" panose="020B0604020202020204" pitchFamily="50" charset="-128"/>
                              <a:sym typeface="Symbol" panose="05050102010706020507" pitchFamily="18" charset="2"/>
                            </a:rPr>
                            <m:t>Δ</m:t>
                          </m:r>
                          <m:r>
                            <a:rPr lang="en-US" altLang="ja-JP" sz="2400" i="1">
                              <a:latin typeface="Cambria Math" panose="02040503050406030204" pitchFamily="18" charset="0"/>
                              <a:ea typeface="Arial Unicode MS" panose="020B0604020202020204" pitchFamily="50" charset="-128"/>
                              <a:cs typeface="Arial Unicode MS" panose="020B0604020202020204" pitchFamily="50" charset="-128"/>
                              <a:sym typeface="Symbol" panose="05050102010706020507" pitchFamily="18" charset="2"/>
                            </a:rPr>
                            <m:t>𝑡</m:t>
                          </m:r>
                        </m:e>
                      </m:rad>
                      <m:r>
                        <a:rPr lang="en-US" altLang="ja-JP" sz="2400" b="0" i="1" smtClean="0">
                          <a:latin typeface="Cambria Math" panose="02040503050406030204" pitchFamily="18" charset="0"/>
                          <a:ea typeface="Arial Unicode MS" panose="020B0604020202020204" pitchFamily="50" charset="-128"/>
                          <a:cs typeface="Arial Unicode MS" panose="020B0604020202020204" pitchFamily="50" charset="-128"/>
                          <a:sym typeface="Symbol" panose="05050102010706020507" pitchFamily="18" charset="2"/>
                        </a:rPr>
                        <m:t>≪</m:t>
                      </m:r>
                      <m:sSub>
                        <m:sSubPr>
                          <m:ctrlPr>
                            <a:rPr lang="en-US" altLang="ja-JP" sz="2400" b="0" i="1" smtClean="0">
                              <a:latin typeface="Cambria Math" panose="02040503050406030204" pitchFamily="18" charset="0"/>
                              <a:ea typeface="Arial Unicode MS" panose="020B0604020202020204" pitchFamily="50" charset="-128"/>
                              <a:cs typeface="Arial Unicode MS" panose="020B0604020202020204" pitchFamily="50" charset="-128"/>
                              <a:sym typeface="Symbol" panose="05050102010706020507" pitchFamily="18" charset="2"/>
                            </a:rPr>
                          </m:ctrlPr>
                        </m:sSubPr>
                        <m:e>
                          <m:r>
                            <a:rPr lang="en-US" altLang="ja-JP" sz="2400" b="0" i="1" smtClean="0">
                              <a:latin typeface="Cambria Math" panose="02040503050406030204" pitchFamily="18" charset="0"/>
                              <a:ea typeface="Arial Unicode MS" panose="020B0604020202020204" pitchFamily="50" charset="-128"/>
                              <a:cs typeface="Arial Unicode MS" panose="020B0604020202020204" pitchFamily="50" charset="-128"/>
                              <a:sym typeface="Symbol" panose="05050102010706020507" pitchFamily="18" charset="2"/>
                            </a:rPr>
                            <m:t>𝑃</m:t>
                          </m:r>
                        </m:e>
                        <m:sub>
                          <m:r>
                            <a:rPr lang="en-US" altLang="ja-JP" sz="2400" b="0" i="1" smtClean="0">
                              <a:latin typeface="Cambria Math" panose="02040503050406030204" pitchFamily="18" charset="0"/>
                              <a:ea typeface="Arial Unicode MS" panose="020B0604020202020204" pitchFamily="50" charset="-128"/>
                              <a:cs typeface="Arial Unicode MS" panose="020B0604020202020204" pitchFamily="50" charset="-128"/>
                              <a:sym typeface="Symbol" panose="05050102010706020507" pitchFamily="18" charset="2"/>
                            </a:rPr>
                            <m:t>𝑁𝐷</m:t>
                          </m:r>
                        </m:sub>
                      </m:sSub>
                      <m:r>
                        <m:rPr>
                          <m:sty m:val="p"/>
                        </m:rPr>
                        <a:rPr lang="en-US" altLang="ja-JP" sz="2400" b="0" i="0" smtClean="0">
                          <a:latin typeface="Cambria Math" panose="02040503050406030204" pitchFamily="18" charset="0"/>
                          <a:ea typeface="Arial Unicode MS" panose="020B0604020202020204" pitchFamily="50" charset="-128"/>
                          <a:cs typeface="Arial Unicode MS" panose="020B0604020202020204" pitchFamily="50" charset="-128"/>
                          <a:sym typeface="Symbol" panose="05050102010706020507" pitchFamily="18" charset="2"/>
                        </a:rPr>
                        <m:t>Δ</m:t>
                      </m:r>
                      <m:r>
                        <a:rPr lang="en-US" altLang="ja-JP" sz="2400" b="0" i="1" smtClean="0">
                          <a:latin typeface="Cambria Math" panose="02040503050406030204" pitchFamily="18" charset="0"/>
                          <a:ea typeface="Arial Unicode MS" panose="020B0604020202020204" pitchFamily="50" charset="-128"/>
                          <a:cs typeface="Arial Unicode MS" panose="020B0604020202020204" pitchFamily="50" charset="-128"/>
                          <a:sym typeface="Symbol" panose="05050102010706020507" pitchFamily="18" charset="2"/>
                        </a:rPr>
                        <m:t>𝑡</m:t>
                      </m:r>
                    </m:oMath>
                  </m:oMathPara>
                </a14:m>
                <a:endParaRPr lang="en-US" altLang="ja-JP" sz="2400" b="0" dirty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</mc:Choice>
        <mc:Fallback xmlns="">
          <p:sp>
            <p:nvSpPr>
              <p:cNvPr id="1558" name="コンテンツ プレースホルダー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1457" y="911367"/>
                <a:ext cx="8752874" cy="4461849"/>
              </a:xfrm>
              <a:prstGeom prst="rect">
                <a:avLst/>
              </a:prstGeom>
              <a:blipFill>
                <a:blip r:embed="rId3"/>
                <a:stretch>
                  <a:fillRect l="-627" t="-2052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コンテンツ プレースホルダー 4"/>
              <p:cNvSpPr txBox="1">
                <a:spLocks/>
              </p:cNvSpPr>
              <p:nvPr/>
            </p:nvSpPr>
            <p:spPr>
              <a:xfrm>
                <a:off x="386263" y="5118658"/>
                <a:ext cx="8323262" cy="1117405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kumimoji="1"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r>
                  <a:rPr lang="en-US" altLang="ja-JP" sz="2400" dirty="0">
                    <a:solidFill>
                      <a:srgbClr val="FF0000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  <a:sym typeface="Wingdings" panose="05000000000000000000" pitchFamily="2" charset="2"/>
                  </a:rPr>
                  <a:t>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ja-JP" sz="240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Arial Unicode MS" panose="020B0604020202020204" pitchFamily="50" charset="-128"/>
                        <a:cs typeface="Arial Unicode MS" panose="020B0604020202020204" pitchFamily="50" charset="-128"/>
                      </a:rPr>
                      <m:t>Δ</m:t>
                    </m:r>
                    <m:r>
                      <a:rPr lang="en-US" altLang="ja-JP" sz="2400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Arial Unicode MS" panose="020B0604020202020204" pitchFamily="50" charset="-128"/>
                        <a:cs typeface="Arial Unicode MS" panose="020B0604020202020204" pitchFamily="50" charset="-128"/>
                      </a:rPr>
                      <m:t>𝑡</m:t>
                    </m:r>
                  </m:oMath>
                </a14:m>
                <a:r>
                  <a:rPr lang="en-US" altLang="ja-JP" sz="2400" dirty="0">
                    <a:solidFill>
                      <a:srgbClr val="FF0000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  <a:sym typeface="Wingdings" panose="05000000000000000000" pitchFamily="2" charset="2"/>
                  </a:rPr>
                  <a:t>&gt;200sec</a:t>
                </a:r>
              </a:p>
              <a:p>
                <a:pPr marL="0" indent="0">
                  <a:buNone/>
                </a:pPr>
                <a:r>
                  <a:rPr lang="en-US" altLang="ja-JP" sz="2400" dirty="0">
                    <a:solidFill>
                      <a:srgbClr val="FF0000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  <a:sym typeface="Wingdings" panose="05000000000000000000" pitchFamily="2" charset="2"/>
                  </a:rPr>
                  <a:t>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ja-JP" sz="280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Arial Unicode MS" pitchFamily="50" charset="-128"/>
                        <a:cs typeface="Arial Unicode MS" pitchFamily="50" charset="-128"/>
                        <a:sym typeface="Symbol" panose="05050102010706020507" pitchFamily="18" charset="2"/>
                      </a:rPr>
                      <m:t>NEP</m:t>
                    </m:r>
                    <m:r>
                      <a:rPr lang="en-US" altLang="ja-JP" sz="2800" b="1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Arial Unicode MS" pitchFamily="50" charset="-128"/>
                        <a:cs typeface="Arial Unicode MS" pitchFamily="50" charset="-128"/>
                        <a:sym typeface="Symbol" panose="05050102010706020507" pitchFamily="18" charset="2"/>
                      </a:rPr>
                      <m:t> ~</m:t>
                    </m:r>
                    <m:r>
                      <m:rPr>
                        <m:sty m:val="p"/>
                      </m:rPr>
                      <a:rPr lang="en-US" altLang="ja-JP" sz="28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Arial Unicode MS" pitchFamily="50" charset="-128"/>
                        <a:cs typeface="Arial Unicode MS" pitchFamily="50" charset="-128"/>
                        <a:sym typeface="Symbol" panose="05050102010706020507" pitchFamily="18" charset="2"/>
                      </a:rPr>
                      <m:t>O</m:t>
                    </m:r>
                    <m:r>
                      <a:rPr lang="en-US" altLang="ja-JP" sz="2800" b="1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Arial Unicode MS" pitchFamily="50" charset="-128"/>
                        <a:cs typeface="Arial Unicode MS" pitchFamily="50" charset="-128"/>
                        <a:sym typeface="Symbol" panose="05050102010706020507" pitchFamily="18" charset="2"/>
                      </a:rPr>
                      <m:t>(</m:t>
                    </m:r>
                    <m:f>
                      <m:fPr>
                        <m:type m:val="lin"/>
                        <m:ctrlPr>
                          <a:rPr lang="en-US" altLang="ja-JP" sz="28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Arial Unicode MS" panose="020B0604020202020204" pitchFamily="50" charset="-128"/>
                            <a:cs typeface="Arial Unicode MS" panose="020B0604020202020204" pitchFamily="50" charset="-128"/>
                            <a:sym typeface="Wingdings" panose="05000000000000000000" pitchFamily="2" charset="2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ja-JP" sz="28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Arial Unicode MS" panose="020B0604020202020204" pitchFamily="50" charset="-128"/>
                                <a:cs typeface="Arial Unicode MS" panose="020B0604020202020204" pitchFamily="50" charset="-128"/>
                                <a:sym typeface="Wingdings" panose="05000000000000000000" pitchFamily="2" charset="2"/>
                              </a:rPr>
                            </m:ctrlPr>
                          </m:sSupPr>
                          <m:e>
                            <m:r>
                              <a:rPr lang="en-US" altLang="ja-JP" sz="2800" b="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Arial Unicode MS" panose="020B0604020202020204" pitchFamily="50" charset="-128"/>
                                <a:cs typeface="Arial Unicode MS" panose="020B0604020202020204" pitchFamily="50" charset="-128"/>
                                <a:sym typeface="Wingdings" panose="05000000000000000000" pitchFamily="2" charset="2"/>
                              </a:rPr>
                              <m:t>10</m:t>
                            </m:r>
                          </m:e>
                          <m:sup>
                            <m:r>
                              <a:rPr lang="en-US" altLang="ja-JP" sz="2800" b="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Arial Unicode MS" panose="020B0604020202020204" pitchFamily="50" charset="-128"/>
                                <a:cs typeface="Arial Unicode MS" panose="020B0604020202020204" pitchFamily="50" charset="-128"/>
                                <a:sym typeface="Wingdings" panose="05000000000000000000" pitchFamily="2" charset="2"/>
                              </a:rPr>
                              <m:t>−</m:t>
                            </m:r>
                            <m:r>
                              <a:rPr lang="en-US" altLang="ja-JP" sz="28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Arial Unicode MS" panose="020B0604020202020204" pitchFamily="50" charset="-128"/>
                                <a:cs typeface="Arial Unicode MS" panose="020B0604020202020204" pitchFamily="50" charset="-128"/>
                                <a:sym typeface="Wingdings" panose="05000000000000000000" pitchFamily="2" charset="2"/>
                              </a:rPr>
                              <m:t>20</m:t>
                            </m:r>
                          </m:sup>
                        </m:sSup>
                        <m:r>
                          <a:rPr lang="en-US" altLang="ja-JP" sz="28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Arial Unicode MS" panose="020B0604020202020204" pitchFamily="50" charset="-128"/>
                            <a:cs typeface="Arial Unicode MS" panose="020B0604020202020204" pitchFamily="50" charset="-128"/>
                            <a:sym typeface="Wingdings" panose="05000000000000000000" pitchFamily="2" charset="2"/>
                          </a:rPr>
                          <m:t>) </m:t>
                        </m:r>
                        <m:r>
                          <a:rPr lang="en-US" altLang="ja-JP" sz="2800" b="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Arial Unicode MS" panose="020B0604020202020204" pitchFamily="50" charset="-128"/>
                            <a:cs typeface="Arial Unicode MS" panose="020B0604020202020204" pitchFamily="50" charset="-128"/>
                            <a:sym typeface="Wingdings" panose="05000000000000000000" pitchFamily="2" charset="2"/>
                          </a:rPr>
                          <m:t>𝑊</m:t>
                        </m:r>
                      </m:num>
                      <m:den>
                        <m:rad>
                          <m:radPr>
                            <m:degHide m:val="on"/>
                            <m:ctrlPr>
                              <a:rPr lang="en-US" altLang="ja-JP" sz="28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Arial Unicode MS" panose="020B0604020202020204" pitchFamily="50" charset="-128"/>
                                <a:cs typeface="Arial Unicode MS" panose="020B0604020202020204" pitchFamily="50" charset="-128"/>
                                <a:sym typeface="Wingdings" panose="05000000000000000000" pitchFamily="2" charset="2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ja-JP" sz="2800" b="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Arial Unicode MS" panose="020B0604020202020204" pitchFamily="50" charset="-128"/>
                                <a:cs typeface="Arial Unicode MS" panose="020B0604020202020204" pitchFamily="50" charset="-128"/>
                                <a:sym typeface="Wingdings" panose="05000000000000000000" pitchFamily="2" charset="2"/>
                              </a:rPr>
                              <m:t>𝐻𝑧</m:t>
                            </m:r>
                          </m:e>
                        </m:rad>
                      </m:den>
                    </m:f>
                  </m:oMath>
                </a14:m>
                <a:r>
                  <a:rPr lang="en-US" altLang="ja-JP" sz="2400" dirty="0">
                    <a:solidFill>
                      <a:srgbClr val="FF0000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 for 1pix</a:t>
                </a:r>
              </a:p>
            </p:txBody>
          </p:sp>
        </mc:Choice>
        <mc:Fallback xmlns="">
          <p:sp>
            <p:nvSpPr>
              <p:cNvPr id="6" name="コンテンツ プレースホルダー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6263" y="5118658"/>
                <a:ext cx="8323262" cy="1117405"/>
              </a:xfrm>
              <a:prstGeom prst="rect">
                <a:avLst/>
              </a:prstGeom>
              <a:blipFill>
                <a:blip r:embed="rId4"/>
                <a:stretch>
                  <a:fillRect l="-1098" t="-4372" b="-3825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タイトル 4"/>
          <p:cNvSpPr>
            <a:spLocks noGrp="1"/>
          </p:cNvSpPr>
          <p:nvPr>
            <p:ph type="title"/>
          </p:nvPr>
        </p:nvSpPr>
        <p:spPr>
          <a:xfrm>
            <a:off x="0" y="188913"/>
            <a:ext cx="8924331" cy="692150"/>
          </a:xfrm>
        </p:spPr>
        <p:txBody>
          <a:bodyPr>
            <a:noAutofit/>
          </a:bodyPr>
          <a:lstStyle/>
          <a:p>
            <a:r>
              <a:rPr lang="en-US" altLang="ja-JP" sz="2800" dirty="0">
                <a:latin typeface="Arial Narrow" panose="020B0606020202030204" pitchFamily="34" charset="0"/>
                <a:ea typeface="Arial Unicode MS" panose="020B0604020202020204" pitchFamily="50" charset="-128"/>
                <a:cs typeface="Arial Unicode MS" panose="020B0604020202020204" pitchFamily="50" charset="-128"/>
              </a:rPr>
              <a:t>Noise Equivalent Power (NEP) Requirements for the photo-detector</a:t>
            </a:r>
            <a:endParaRPr kumimoji="1" lang="ja-JP" altLang="en-US" sz="2800" dirty="0">
              <a:latin typeface="Arial Narrow" panose="020B0606020202030204" pitchFamily="34" charset="0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11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042677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6457"/>
    </mc:Choice>
    <mc:Fallback xmlns="">
      <p:transition spd="slow" advTm="46457"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33702" y="116632"/>
            <a:ext cx="8229600" cy="706090"/>
          </a:xfrm>
        </p:spPr>
        <p:txBody>
          <a:bodyPr>
            <a:normAutofit/>
          </a:bodyPr>
          <a:lstStyle/>
          <a:p>
            <a:r>
              <a:rPr lang="en-US" altLang="ja-JP" sz="3600" dirty="0">
                <a:latin typeface="Arial" panose="020B0604020202020204" pitchFamily="34" charset="0"/>
                <a:cs typeface="Arial" panose="020B0604020202020204" pitchFamily="34" charset="0"/>
              </a:rPr>
              <a:t>Existing FIR</a:t>
            </a:r>
            <a:r>
              <a:rPr lang="ja-JP" altLang="en-US" sz="3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ja-JP" sz="3600" dirty="0">
                <a:latin typeface="Arial" panose="020B0604020202020204" pitchFamily="34" charset="0"/>
                <a:cs typeface="Arial" panose="020B0604020202020204" pitchFamily="34" charset="0"/>
              </a:rPr>
              <a:t>photo-detectors</a:t>
            </a:r>
            <a:endParaRPr kumimoji="1" lang="ja-JP" altLang="en-US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6" name="表 5"/>
          <p:cNvGraphicFramePr>
            <a:graphicFrameLocks noGrp="1"/>
          </p:cNvGraphicFramePr>
          <p:nvPr>
            <p:extLst/>
          </p:nvPr>
        </p:nvGraphicFramePr>
        <p:xfrm>
          <a:off x="258854" y="1259936"/>
          <a:ext cx="8579295" cy="2468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8089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2413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8417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8002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88988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dirty="0"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Detectors</a:t>
                      </a:r>
                      <a:endParaRPr kumimoji="1" lang="ja-JP" altLang="en-US" sz="2400" dirty="0">
                        <a:latin typeface="Arial Unicode MS" panose="020B0604020202020204" pitchFamily="50" charset="-128"/>
                        <a:ea typeface="Arial Unicode MS" panose="020B0604020202020204" pitchFamily="50" charset="-128"/>
                        <a:cs typeface="Arial Unicode MS" panose="020B060402020202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dirty="0"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Arial Unicode MS" panose="020B0604020202020204" pitchFamily="50" charset="-128"/>
                          <a:sym typeface="Symbol" panose="05050102010706020507" pitchFamily="18" charset="2"/>
                        </a:rPr>
                        <a:t>(</a:t>
                      </a:r>
                      <a:r>
                        <a:rPr kumimoji="1" lang="en-US" altLang="ja-JP" sz="2400" dirty="0" err="1"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Arial Unicode MS" panose="020B0604020202020204" pitchFamily="50" charset="-128"/>
                          <a:sym typeface="Symbol" panose="05050102010706020507" pitchFamily="18" charset="2"/>
                        </a:rPr>
                        <a:t>μm</a:t>
                      </a:r>
                      <a:r>
                        <a:rPr kumimoji="1" lang="en-US" altLang="ja-JP" sz="2400" dirty="0"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Arial Unicode MS" panose="020B0604020202020204" pitchFamily="50" charset="-128"/>
                          <a:sym typeface="Symbol" panose="05050102010706020507" pitchFamily="18" charset="2"/>
                        </a:rPr>
                        <a:t>)</a:t>
                      </a:r>
                      <a:endParaRPr kumimoji="1" lang="ja-JP" altLang="en-US" sz="2400" dirty="0">
                        <a:latin typeface="Arial Unicode MS" panose="020B0604020202020204" pitchFamily="50" charset="-128"/>
                        <a:ea typeface="Arial Unicode MS" panose="020B0604020202020204" pitchFamily="50" charset="-128"/>
                        <a:cs typeface="Arial Unicode MS" panose="020B060402020202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dirty="0"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Operation</a:t>
                      </a:r>
                      <a:r>
                        <a:rPr kumimoji="1" lang="en-US" altLang="ja-JP" sz="2400" baseline="0" dirty="0"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 Temp.</a:t>
                      </a:r>
                      <a:endParaRPr kumimoji="1" lang="ja-JP" altLang="en-US" sz="2400" dirty="0">
                        <a:latin typeface="Arial Unicode MS" panose="020B0604020202020204" pitchFamily="50" charset="-128"/>
                        <a:ea typeface="Arial Unicode MS" panose="020B0604020202020204" pitchFamily="50" charset="-128"/>
                        <a:cs typeface="Arial Unicode MS" panose="020B060402020202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dirty="0">
                          <a:solidFill>
                            <a:schemeClr val="bg1"/>
                          </a:solidFill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NEP</a:t>
                      </a:r>
                      <a:r>
                        <a:rPr kumimoji="1" lang="en-US" altLang="ja-JP" sz="2400" baseline="0" dirty="0">
                          <a:solidFill>
                            <a:schemeClr val="bg1"/>
                          </a:solidFill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 (W/Hz</a:t>
                      </a:r>
                      <a:r>
                        <a:rPr kumimoji="1" lang="en-US" altLang="ja-JP" sz="2400" baseline="30000" dirty="0">
                          <a:solidFill>
                            <a:schemeClr val="bg1"/>
                          </a:solidFill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1/2</a:t>
                      </a:r>
                      <a:r>
                        <a:rPr kumimoji="1" lang="en-US" altLang="ja-JP" sz="2400" baseline="0" dirty="0">
                          <a:solidFill>
                            <a:schemeClr val="bg1"/>
                          </a:solidFill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)</a:t>
                      </a:r>
                      <a:endParaRPr kumimoji="1" lang="en-US" altLang="ja-JP" sz="2400" b="1" baseline="0" dirty="0">
                        <a:solidFill>
                          <a:schemeClr val="bg1"/>
                        </a:solidFill>
                        <a:latin typeface="Arial Unicode MS" panose="020B0604020202020204" pitchFamily="50" charset="-128"/>
                        <a:ea typeface="Arial Unicode MS" panose="020B0604020202020204" pitchFamily="50" charset="-128"/>
                        <a:cs typeface="Arial Unicode MS" panose="020B060402020202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2400" dirty="0">
                        <a:latin typeface="Arial Unicode MS" panose="020B0604020202020204" pitchFamily="50" charset="-128"/>
                        <a:ea typeface="Arial Unicode MS" panose="020B0604020202020204" pitchFamily="50" charset="-128"/>
                        <a:cs typeface="Arial Unicode MS" panose="020B0604020202020204" pitchFamily="50" charset="-128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84056"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2400" dirty="0"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Monolithic</a:t>
                      </a:r>
                      <a:r>
                        <a:rPr lang="en-US" altLang="ja-JP" sz="2400" baseline="0" dirty="0"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 </a:t>
                      </a:r>
                      <a:r>
                        <a:rPr lang="en-US" altLang="ja-JP" sz="2400" dirty="0" err="1"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Ge:Ga</a:t>
                      </a:r>
                      <a:endParaRPr kumimoji="1" lang="ja-JP" altLang="en-US" sz="2400" dirty="0">
                        <a:latin typeface="Arial Unicode MS" panose="020B0604020202020204" pitchFamily="50" charset="-128"/>
                        <a:ea typeface="Arial Unicode MS" panose="020B0604020202020204" pitchFamily="50" charset="-128"/>
                        <a:cs typeface="Arial Unicode MS" panose="020B060402020202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2400" dirty="0"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50-110</a:t>
                      </a:r>
                      <a:endParaRPr kumimoji="1" lang="ja-JP" altLang="en-US" sz="2400" dirty="0">
                        <a:latin typeface="Arial Unicode MS" panose="020B0604020202020204" pitchFamily="50" charset="-128"/>
                        <a:ea typeface="Arial Unicode MS" panose="020B0604020202020204" pitchFamily="50" charset="-128"/>
                        <a:cs typeface="Arial Unicode MS" panose="020B060402020202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2400" dirty="0"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2.2K</a:t>
                      </a:r>
                      <a:endParaRPr kumimoji="1" lang="ja-JP" altLang="en-US" sz="2400" dirty="0">
                        <a:latin typeface="Arial Unicode MS" panose="020B0604020202020204" pitchFamily="50" charset="-128"/>
                        <a:ea typeface="Arial Unicode MS" panose="020B0604020202020204" pitchFamily="50" charset="-128"/>
                        <a:cs typeface="Arial Unicode MS" panose="020B060402020202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2400" dirty="0">
                          <a:solidFill>
                            <a:srgbClr val="FF0000"/>
                          </a:solidFill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～</a:t>
                      </a:r>
                      <a:r>
                        <a:rPr lang="en-US" altLang="ja-JP" sz="2400" dirty="0">
                          <a:solidFill>
                            <a:srgbClr val="FF0000"/>
                          </a:solidFill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10</a:t>
                      </a:r>
                      <a:r>
                        <a:rPr lang="en-US" altLang="ja-JP" sz="2400" baseline="30000" dirty="0">
                          <a:solidFill>
                            <a:srgbClr val="FF0000"/>
                          </a:solidFill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-17</a:t>
                      </a:r>
                      <a:endParaRPr kumimoji="1" lang="ja-JP" altLang="en-US" sz="2400" baseline="30000" dirty="0">
                        <a:solidFill>
                          <a:srgbClr val="FF0000"/>
                        </a:solidFill>
                        <a:latin typeface="Arial Unicode MS" panose="020B0604020202020204" pitchFamily="50" charset="-128"/>
                        <a:ea typeface="Arial Unicode MS" panose="020B0604020202020204" pitchFamily="50" charset="-128"/>
                        <a:cs typeface="Arial Unicode MS" panose="020B060402020202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dirty="0" err="1"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Akari</a:t>
                      </a:r>
                      <a:r>
                        <a:rPr kumimoji="1" lang="en-US" altLang="ja-JP" sz="2400" dirty="0"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-FIS</a:t>
                      </a:r>
                      <a:endParaRPr kumimoji="1" lang="ja-JP" altLang="en-US" sz="2400" dirty="0">
                        <a:latin typeface="Arial Unicode MS" panose="020B0604020202020204" pitchFamily="50" charset="-128"/>
                        <a:ea typeface="Arial Unicode MS" panose="020B0604020202020204" pitchFamily="50" charset="-128"/>
                        <a:cs typeface="Arial Unicode MS" panose="020B0604020202020204" pitchFamily="50" charset="-128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17272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dirty="0"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Stressed </a:t>
                      </a:r>
                      <a:r>
                        <a:rPr kumimoji="1" lang="en-US" altLang="ja-JP" sz="2400" dirty="0" err="1"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Ge:Ga</a:t>
                      </a:r>
                      <a:endParaRPr kumimoji="1" lang="ja-JP" altLang="en-US" sz="2400" dirty="0">
                        <a:latin typeface="Arial Unicode MS" panose="020B0604020202020204" pitchFamily="50" charset="-128"/>
                        <a:ea typeface="Arial Unicode MS" panose="020B0604020202020204" pitchFamily="50" charset="-128"/>
                        <a:cs typeface="Arial Unicode MS" panose="020B060402020202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dirty="0"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60-210</a:t>
                      </a:r>
                      <a:endParaRPr kumimoji="1" lang="ja-JP" altLang="en-US" sz="2400" dirty="0">
                        <a:latin typeface="Arial Unicode MS" panose="020B0604020202020204" pitchFamily="50" charset="-128"/>
                        <a:ea typeface="Arial Unicode MS" panose="020B0604020202020204" pitchFamily="50" charset="-128"/>
                        <a:cs typeface="Arial Unicode MS" panose="020B060402020202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dirty="0"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0.3K</a:t>
                      </a:r>
                      <a:endParaRPr kumimoji="1" lang="ja-JP" altLang="en-US" sz="2400" dirty="0">
                        <a:latin typeface="Arial Unicode MS" panose="020B0604020202020204" pitchFamily="50" charset="-128"/>
                        <a:ea typeface="Arial Unicode MS" panose="020B0604020202020204" pitchFamily="50" charset="-128"/>
                        <a:cs typeface="Arial Unicode MS" panose="020B060402020202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2400" baseline="0" dirty="0">
                          <a:solidFill>
                            <a:srgbClr val="FF0000"/>
                          </a:solidFill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~0.9×10</a:t>
                      </a:r>
                      <a:r>
                        <a:rPr kumimoji="1" lang="en-US" altLang="ja-JP" sz="2400" baseline="30000" dirty="0">
                          <a:solidFill>
                            <a:srgbClr val="FF0000"/>
                          </a:solidFill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-17</a:t>
                      </a:r>
                      <a:endParaRPr kumimoji="1" lang="ja-JP" altLang="en-US" sz="2400" baseline="30000" dirty="0">
                        <a:solidFill>
                          <a:srgbClr val="FF0000"/>
                        </a:solidFill>
                        <a:latin typeface="Arial Unicode MS" panose="020B0604020202020204" pitchFamily="50" charset="-128"/>
                        <a:ea typeface="Arial Unicode MS" panose="020B0604020202020204" pitchFamily="50" charset="-128"/>
                        <a:cs typeface="Arial Unicode MS" panose="020B060402020202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dirty="0"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Herschel-PACS</a:t>
                      </a:r>
                      <a:endParaRPr kumimoji="1" lang="ja-JP" altLang="en-US" sz="2400" dirty="0">
                        <a:latin typeface="Arial Unicode MS" panose="020B0604020202020204" pitchFamily="50" charset="-128"/>
                        <a:ea typeface="Arial Unicode MS" panose="020B0604020202020204" pitchFamily="50" charset="-128"/>
                        <a:cs typeface="Arial Unicode MS" panose="020B0604020202020204" pitchFamily="50" charset="-128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7" name="正方形/長方形 6"/>
              <p:cNvSpPr/>
              <p:nvPr/>
            </p:nvSpPr>
            <p:spPr>
              <a:xfrm>
                <a:off x="433702" y="4725256"/>
                <a:ext cx="8436495" cy="123508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altLang="ja-JP" sz="2400" dirty="0">
                    <a:solidFill>
                      <a:schemeClr val="tx1"/>
                    </a:solidFill>
                    <a:latin typeface="Arial" panose="020B0604020202020204" pitchFamily="34" charset="0"/>
                    <a:ea typeface="Arial Unicode MS" pitchFamily="50" charset="-128"/>
                    <a:cs typeface="Arial" panose="020B0604020202020204" pitchFamily="34" charset="0"/>
                    <a:sym typeface="Symbol" panose="05050102010706020507" pitchFamily="18" charset="2"/>
                  </a:rPr>
                  <a:t>We are trying to achieve 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ja-JP" sz="2400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Arial Unicode MS" pitchFamily="50" charset="-128"/>
                        <a:cs typeface="Arial Unicode MS" pitchFamily="50" charset="-128"/>
                        <a:sym typeface="Symbol" panose="05050102010706020507" pitchFamily="18" charset="2"/>
                      </a:rPr>
                      <m:t>NEP</m:t>
                    </m:r>
                    <m:r>
                      <a:rPr lang="en-US" altLang="ja-JP" sz="2400" b="1" i="1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Arial Unicode MS" pitchFamily="50" charset="-128"/>
                        <a:cs typeface="Arial Unicode MS" pitchFamily="50" charset="-128"/>
                        <a:sym typeface="Symbol" panose="05050102010706020507" pitchFamily="18" charset="2"/>
                      </a:rPr>
                      <m:t> </m:t>
                    </m:r>
                    <m:r>
                      <a:rPr lang="en-US" altLang="ja-JP" sz="2400" b="0" i="1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Arial Unicode MS" pitchFamily="50" charset="-128"/>
                        <a:cs typeface="Arial Unicode MS" pitchFamily="50" charset="-128"/>
                        <a:sym typeface="Symbol" panose="05050102010706020507" pitchFamily="18" charset="2"/>
                      </a:rPr>
                      <m:t>~</m:t>
                    </m:r>
                    <m:r>
                      <m:rPr>
                        <m:sty m:val="p"/>
                      </m:rPr>
                      <a:rPr lang="en-US" altLang="ja-JP" sz="2400" b="0" i="0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Arial Unicode MS" pitchFamily="50" charset="-128"/>
                        <a:cs typeface="Arial Unicode MS" pitchFamily="50" charset="-128"/>
                        <a:sym typeface="Symbol" panose="05050102010706020507" pitchFamily="18" charset="2"/>
                      </a:rPr>
                      <m:t>O</m:t>
                    </m:r>
                    <m:r>
                      <a:rPr lang="en-US" altLang="ja-JP" sz="2400" b="0" i="1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Arial Unicode MS" pitchFamily="50" charset="-128"/>
                        <a:cs typeface="Arial Unicode MS" pitchFamily="50" charset="-128"/>
                        <a:sym typeface="Symbol" panose="05050102010706020507" pitchFamily="18" charset="2"/>
                      </a:rPr>
                      <m:t>(</m:t>
                    </m:r>
                    <m:f>
                      <m:fPr>
                        <m:type m:val="lin"/>
                        <m:ctrlPr>
                          <a:rPr lang="en-US" altLang="ja-JP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Arial Unicode MS" panose="020B0604020202020204" pitchFamily="50" charset="-128"/>
                            <a:cs typeface="Arial Unicode MS" panose="020B0604020202020204" pitchFamily="50" charset="-128"/>
                            <a:sym typeface="Wingdings" panose="05000000000000000000" pitchFamily="2" charset="2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ja-JP" sz="24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Arial Unicode MS" panose="020B0604020202020204" pitchFamily="50" charset="-128"/>
                                <a:cs typeface="Arial Unicode MS" panose="020B0604020202020204" pitchFamily="50" charset="-128"/>
                                <a:sym typeface="Wingdings" panose="05000000000000000000" pitchFamily="2" charset="2"/>
                              </a:rPr>
                            </m:ctrlPr>
                          </m:sSupPr>
                          <m:e>
                            <m:r>
                              <a:rPr lang="en-US" altLang="ja-JP" sz="24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Arial Unicode MS" panose="020B0604020202020204" pitchFamily="50" charset="-128"/>
                                <a:cs typeface="Arial Unicode MS" panose="020B0604020202020204" pitchFamily="50" charset="-128"/>
                                <a:sym typeface="Wingdings" panose="05000000000000000000" pitchFamily="2" charset="2"/>
                              </a:rPr>
                              <m:t>10</m:t>
                            </m:r>
                          </m:e>
                          <m:sup>
                            <m:r>
                              <a:rPr lang="en-US" altLang="ja-JP" sz="24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Arial Unicode MS" panose="020B0604020202020204" pitchFamily="50" charset="-128"/>
                                <a:cs typeface="Arial Unicode MS" panose="020B0604020202020204" pitchFamily="50" charset="-128"/>
                                <a:sym typeface="Wingdings" panose="05000000000000000000" pitchFamily="2" charset="2"/>
                              </a:rPr>
                              <m:t>−20</m:t>
                            </m:r>
                          </m:sup>
                        </m:sSup>
                        <m:r>
                          <a:rPr lang="en-US" altLang="ja-JP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Arial Unicode MS" panose="020B0604020202020204" pitchFamily="50" charset="-128"/>
                            <a:cs typeface="Arial Unicode MS" panose="020B0604020202020204" pitchFamily="50" charset="-128"/>
                            <a:sym typeface="Wingdings" panose="05000000000000000000" pitchFamily="2" charset="2"/>
                          </a:rPr>
                          <m:t>) </m:t>
                        </m:r>
                        <m:r>
                          <a:rPr lang="en-US" altLang="ja-JP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Arial Unicode MS" panose="020B0604020202020204" pitchFamily="50" charset="-128"/>
                            <a:cs typeface="Arial Unicode MS" panose="020B0604020202020204" pitchFamily="50" charset="-128"/>
                            <a:sym typeface="Wingdings" panose="05000000000000000000" pitchFamily="2" charset="2"/>
                          </a:rPr>
                          <m:t>𝑊</m:t>
                        </m:r>
                      </m:num>
                      <m:den>
                        <m:rad>
                          <m:radPr>
                            <m:degHide m:val="on"/>
                            <m:ctrlPr>
                              <a:rPr lang="en-US" altLang="ja-JP" sz="24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Arial Unicode MS" panose="020B0604020202020204" pitchFamily="50" charset="-128"/>
                                <a:cs typeface="Arial Unicode MS" panose="020B0604020202020204" pitchFamily="50" charset="-128"/>
                                <a:sym typeface="Wingdings" panose="05000000000000000000" pitchFamily="2" charset="2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ja-JP" sz="24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Arial Unicode MS" panose="020B0604020202020204" pitchFamily="50" charset="-128"/>
                                <a:cs typeface="Arial Unicode MS" panose="020B0604020202020204" pitchFamily="50" charset="-128"/>
                                <a:sym typeface="Wingdings" panose="05000000000000000000" pitchFamily="2" charset="2"/>
                              </a:rPr>
                              <m:t>𝐻𝑧</m:t>
                            </m:r>
                          </m:e>
                        </m:rad>
                      </m:den>
                    </m:f>
                  </m:oMath>
                </a14:m>
                <a:r>
                  <a:rPr lang="en-US" altLang="ja-JP" sz="24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 by using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altLang="ja-JP" sz="2400" b="1" dirty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Superconducting tunneling junction detector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altLang="ja-JP" sz="2400" b="1" dirty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FIR single-photon counting technique</a:t>
                </a:r>
              </a:p>
            </p:txBody>
          </p:sp>
        </mc:Choice>
        <mc:Fallback xmlns="">
          <p:sp>
            <p:nvSpPr>
              <p:cNvPr id="7" name="正方形/長方形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3702" y="4725256"/>
                <a:ext cx="8436495" cy="1235082"/>
              </a:xfrm>
              <a:prstGeom prst="rect">
                <a:avLst/>
              </a:prstGeom>
              <a:blipFill>
                <a:blip r:embed="rId3"/>
                <a:stretch>
                  <a:fillRect l="-1084" t="-985" b="-10345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コンテンツ プレースホルダー 4"/>
          <p:cNvSpPr txBox="1">
            <a:spLocks/>
          </p:cNvSpPr>
          <p:nvPr/>
        </p:nvSpPr>
        <p:spPr>
          <a:xfrm>
            <a:off x="2843808" y="3761402"/>
            <a:ext cx="6120680" cy="80925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ja-JP" sz="24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Wingdings" panose="05000000000000000000" pitchFamily="2" charset="2"/>
              </a:rPr>
              <a:t>Need</a:t>
            </a:r>
            <a:r>
              <a:rPr lang="en-US" altLang="ja-JP" sz="2400" dirty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Wingdings" panose="05000000000000000000" pitchFamily="2" charset="2"/>
              </a:rPr>
              <a:t> more than 2 orders improvement </a:t>
            </a:r>
            <a:r>
              <a:rPr lang="en-US" altLang="ja-JP" sz="24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Wingdings" panose="05000000000000000000" pitchFamily="2" charset="2"/>
              </a:rPr>
              <a:t>from existing photoconductor-based detectors</a:t>
            </a:r>
            <a:endParaRPr lang="en-US" altLang="ja-JP" sz="2400" dirty="0">
              <a:solidFill>
                <a:srgbClr val="FF0000"/>
              </a:solidFill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12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422531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0373"/>
    </mc:Choice>
    <mc:Fallback xmlns="">
      <p:transition spd="slow" advTm="70373"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2" y="83485"/>
            <a:ext cx="7920037" cy="574675"/>
          </a:xfrm>
        </p:spPr>
        <p:txBody>
          <a:bodyPr>
            <a:normAutofit/>
          </a:bodyPr>
          <a:lstStyle/>
          <a:p>
            <a:pPr eaLnBrk="1" hangingPunct="1"/>
            <a:r>
              <a:rPr lang="en-US" altLang="ja-JP" sz="28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Superconducting Tunnel Junction</a:t>
            </a:r>
            <a:r>
              <a:rPr lang="ja-JP" altLang="en-US" sz="28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</a:t>
            </a:r>
            <a:r>
              <a:rPr lang="en-US" altLang="ja-JP" sz="28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(STJ) Detector</a:t>
            </a:r>
            <a:endParaRPr lang="ja-JP" altLang="en-US" sz="2800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0484" name="Text Box 3"/>
              <p:cNvSpPr txBox="1">
                <a:spLocks noChangeArrowheads="1"/>
              </p:cNvSpPr>
              <p:nvPr/>
            </p:nvSpPr>
            <p:spPr bwMode="auto">
              <a:xfrm>
                <a:off x="285853" y="4797152"/>
                <a:ext cx="8284956" cy="92333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 kumimoji="1" sz="28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 sz="28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 sz="28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 sz="28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 sz="28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8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8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8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8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r>
                  <a:rPr lang="en-US" altLang="ja-JP" sz="1800" dirty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A constant bias voltage (|V|&lt;2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ja-JP" sz="1800">
                        <a:latin typeface="Cambria Math"/>
                      </a:rPr>
                      <m:t>Δ</m:t>
                    </m:r>
                  </m:oMath>
                </a14:m>
                <a:r>
                  <a:rPr lang="en-US" altLang="ja-JP" sz="1800" dirty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) is applied across the junction. </a:t>
                </a:r>
              </a:p>
              <a:p>
                <a:pPr eaLnBrk="1" hangingPunct="1"/>
                <a:r>
                  <a:rPr lang="en-US" altLang="ja-JP" sz="1800" dirty="0"/>
                  <a:t>A photon absorbed in the superconductor breaks Cooper pairs and creates tunneling current of quasi-particles proportional to the deposited photon energy.</a:t>
                </a:r>
                <a:endParaRPr lang="ja-JP" altLang="en-US" sz="1800" dirty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</mc:Choice>
        <mc:Fallback xmlns="">
          <p:sp>
            <p:nvSpPr>
              <p:cNvPr id="20484" name="Text 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85853" y="4797152"/>
                <a:ext cx="8284956" cy="923330"/>
              </a:xfrm>
              <a:prstGeom prst="rect">
                <a:avLst/>
              </a:prstGeom>
              <a:blipFill>
                <a:blip r:embed="rId2"/>
                <a:stretch>
                  <a:fillRect l="-662" t="-3974" b="-9934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485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323528" y="837778"/>
            <a:ext cx="7772400" cy="935038"/>
          </a:xfrm>
          <a:noFill/>
        </p:spPr>
        <p:txBody>
          <a:bodyPr/>
          <a:lstStyle/>
          <a:p>
            <a:pPr eaLnBrk="1" hangingPunct="1"/>
            <a:r>
              <a:rPr lang="en-US" altLang="ja-JP" sz="24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Superconductor</a:t>
            </a:r>
            <a:r>
              <a:rPr lang="ja-JP" altLang="en-US" sz="24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</a:t>
            </a:r>
            <a:r>
              <a:rPr lang="en-US" altLang="ja-JP" sz="2400" b="1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/</a:t>
            </a:r>
            <a:r>
              <a:rPr lang="en-US" altLang="ja-JP" sz="24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</a:t>
            </a:r>
            <a:r>
              <a:rPr lang="en-US" altLang="ja-JP" sz="2400" dirty="0">
                <a:solidFill>
                  <a:srgbClr val="FF33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Insulator</a:t>
            </a:r>
            <a:r>
              <a:rPr lang="ja-JP" altLang="en-US" sz="24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</a:t>
            </a:r>
            <a:r>
              <a:rPr lang="en-US" altLang="ja-JP" sz="24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/Superconductor Josephson junction device</a:t>
            </a:r>
            <a:endParaRPr lang="ja-JP" altLang="en-US" sz="2400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2" name="正方形/長方形 1"/>
          <p:cNvSpPr/>
          <p:nvPr/>
        </p:nvSpPr>
        <p:spPr>
          <a:xfrm>
            <a:off x="5190773" y="4459199"/>
            <a:ext cx="3419526" cy="37209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449263">
              <a:lnSpc>
                <a:spcPct val="101000"/>
              </a:lnSpc>
              <a:buClr>
                <a:srgbClr val="FFFFFF"/>
              </a:buClr>
              <a:buSzPct val="100000"/>
              <a:buFont typeface="Tahoma" pitchFamily="34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kumimoji="0" lang="en-GB" altLang="ja-JP" dirty="0">
                <a:solidFill>
                  <a:srgbClr val="00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Δ: Superconducting gap energy</a:t>
            </a:r>
            <a:endParaRPr kumimoji="0" lang="ja-JP" altLang="en-GB" dirty="0">
              <a:solidFill>
                <a:srgbClr val="000000"/>
              </a:solidFill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grpSp>
        <p:nvGrpSpPr>
          <p:cNvPr id="29" name="グループ化 28"/>
          <p:cNvGrpSpPr/>
          <p:nvPr/>
        </p:nvGrpSpPr>
        <p:grpSpPr>
          <a:xfrm>
            <a:off x="5124830" y="1296638"/>
            <a:ext cx="3905008" cy="2548679"/>
            <a:chOff x="5391997" y="371491"/>
            <a:chExt cx="3451814" cy="2252893"/>
          </a:xfrm>
        </p:grpSpPr>
        <p:sp>
          <p:nvSpPr>
            <p:cNvPr id="30" name="Freeform 113"/>
            <p:cNvSpPr>
              <a:spLocks/>
            </p:cNvSpPr>
            <p:nvPr/>
          </p:nvSpPr>
          <p:spPr bwMode="auto">
            <a:xfrm>
              <a:off x="6988880" y="556157"/>
              <a:ext cx="223365" cy="2060751"/>
            </a:xfrm>
            <a:custGeom>
              <a:avLst/>
              <a:gdLst>
                <a:gd name="T0" fmla="*/ 0 w 239"/>
                <a:gd name="T1" fmla="*/ 1158 h 2205"/>
                <a:gd name="T2" fmla="*/ 0 w 239"/>
                <a:gd name="T3" fmla="*/ 1103 h 2205"/>
                <a:gd name="T4" fmla="*/ 0 w 239"/>
                <a:gd name="T5" fmla="*/ 1055 h 2205"/>
                <a:gd name="T6" fmla="*/ 0 w 239"/>
                <a:gd name="T7" fmla="*/ 999 h 2205"/>
                <a:gd name="T8" fmla="*/ 0 w 239"/>
                <a:gd name="T9" fmla="*/ 951 h 2205"/>
                <a:gd name="T10" fmla="*/ 0 w 239"/>
                <a:gd name="T11" fmla="*/ 895 h 2205"/>
                <a:gd name="T12" fmla="*/ 0 w 239"/>
                <a:gd name="T13" fmla="*/ 847 h 2205"/>
                <a:gd name="T14" fmla="*/ 0 w 239"/>
                <a:gd name="T15" fmla="*/ 799 h 2205"/>
                <a:gd name="T16" fmla="*/ 0 w 239"/>
                <a:gd name="T17" fmla="*/ 751 h 2205"/>
                <a:gd name="T18" fmla="*/ 0 w 239"/>
                <a:gd name="T19" fmla="*/ 703 h 2205"/>
                <a:gd name="T20" fmla="*/ 0 w 239"/>
                <a:gd name="T21" fmla="*/ 655 h 2205"/>
                <a:gd name="T22" fmla="*/ 0 w 239"/>
                <a:gd name="T23" fmla="*/ 607 h 2205"/>
                <a:gd name="T24" fmla="*/ 0 w 239"/>
                <a:gd name="T25" fmla="*/ 567 h 2205"/>
                <a:gd name="T26" fmla="*/ 0 w 239"/>
                <a:gd name="T27" fmla="*/ 519 h 2205"/>
                <a:gd name="T28" fmla="*/ 0 w 239"/>
                <a:gd name="T29" fmla="*/ 479 h 2205"/>
                <a:gd name="T30" fmla="*/ 0 w 239"/>
                <a:gd name="T31" fmla="*/ 439 h 2205"/>
                <a:gd name="T32" fmla="*/ 0 w 239"/>
                <a:gd name="T33" fmla="*/ 407 h 2205"/>
                <a:gd name="T34" fmla="*/ 0 w 239"/>
                <a:gd name="T35" fmla="*/ 367 h 2205"/>
                <a:gd name="T36" fmla="*/ 0 w 239"/>
                <a:gd name="T37" fmla="*/ 336 h 2205"/>
                <a:gd name="T38" fmla="*/ 0 w 239"/>
                <a:gd name="T39" fmla="*/ 296 h 2205"/>
                <a:gd name="T40" fmla="*/ 0 w 239"/>
                <a:gd name="T41" fmla="*/ 264 h 2205"/>
                <a:gd name="T42" fmla="*/ 0 w 239"/>
                <a:gd name="T43" fmla="*/ 256 h 2205"/>
                <a:gd name="T44" fmla="*/ 0 w 239"/>
                <a:gd name="T45" fmla="*/ 240 h 2205"/>
                <a:gd name="T46" fmla="*/ 0 w 239"/>
                <a:gd name="T47" fmla="*/ 224 h 2205"/>
                <a:gd name="T48" fmla="*/ 0 w 239"/>
                <a:gd name="T49" fmla="*/ 208 h 2205"/>
                <a:gd name="T50" fmla="*/ 0 w 239"/>
                <a:gd name="T51" fmla="*/ 200 h 2205"/>
                <a:gd name="T52" fmla="*/ 0 w 239"/>
                <a:gd name="T53" fmla="*/ 184 h 2205"/>
                <a:gd name="T54" fmla="*/ 0 w 239"/>
                <a:gd name="T55" fmla="*/ 176 h 2205"/>
                <a:gd name="T56" fmla="*/ 0 w 239"/>
                <a:gd name="T57" fmla="*/ 160 h 2205"/>
                <a:gd name="T58" fmla="*/ 0 w 239"/>
                <a:gd name="T59" fmla="*/ 152 h 2205"/>
                <a:gd name="T60" fmla="*/ 0 w 239"/>
                <a:gd name="T61" fmla="*/ 144 h 2205"/>
                <a:gd name="T62" fmla="*/ 0 w 239"/>
                <a:gd name="T63" fmla="*/ 128 h 2205"/>
                <a:gd name="T64" fmla="*/ 0 w 239"/>
                <a:gd name="T65" fmla="*/ 120 h 2205"/>
                <a:gd name="T66" fmla="*/ 0 w 239"/>
                <a:gd name="T67" fmla="*/ 112 h 2205"/>
                <a:gd name="T68" fmla="*/ 0 w 239"/>
                <a:gd name="T69" fmla="*/ 104 h 2205"/>
                <a:gd name="T70" fmla="*/ 0 w 239"/>
                <a:gd name="T71" fmla="*/ 96 h 2205"/>
                <a:gd name="T72" fmla="*/ 0 w 239"/>
                <a:gd name="T73" fmla="*/ 88 h 2205"/>
                <a:gd name="T74" fmla="*/ 0 w 239"/>
                <a:gd name="T75" fmla="*/ 80 h 2205"/>
                <a:gd name="T76" fmla="*/ 0 w 239"/>
                <a:gd name="T77" fmla="*/ 80 h 2205"/>
                <a:gd name="T78" fmla="*/ 0 w 239"/>
                <a:gd name="T79" fmla="*/ 72 h 2205"/>
                <a:gd name="T80" fmla="*/ 0 w 239"/>
                <a:gd name="T81" fmla="*/ 64 h 2205"/>
                <a:gd name="T82" fmla="*/ 0 w 239"/>
                <a:gd name="T83" fmla="*/ 64 h 2205"/>
                <a:gd name="T84" fmla="*/ 0 w 239"/>
                <a:gd name="T85" fmla="*/ 64 h 2205"/>
                <a:gd name="T86" fmla="*/ 0 w 239"/>
                <a:gd name="T87" fmla="*/ 56 h 2205"/>
                <a:gd name="T88" fmla="*/ 0 w 239"/>
                <a:gd name="T89" fmla="*/ 56 h 2205"/>
                <a:gd name="T90" fmla="*/ 0 w 239"/>
                <a:gd name="T91" fmla="*/ 0 h 2205"/>
                <a:gd name="T92" fmla="*/ 120 w 239"/>
                <a:gd name="T93" fmla="*/ 0 h 2205"/>
                <a:gd name="T94" fmla="*/ 239 w 239"/>
                <a:gd name="T95" fmla="*/ 0 h 2205"/>
                <a:gd name="T96" fmla="*/ 239 w 239"/>
                <a:gd name="T97" fmla="*/ 1103 h 2205"/>
                <a:gd name="T98" fmla="*/ 239 w 239"/>
                <a:gd name="T99" fmla="*/ 2205 h 2205"/>
                <a:gd name="T100" fmla="*/ 120 w 239"/>
                <a:gd name="T101" fmla="*/ 2205 h 2205"/>
                <a:gd name="T102" fmla="*/ 0 w 239"/>
                <a:gd name="T103" fmla="*/ 2205 h 2205"/>
                <a:gd name="T104" fmla="*/ 0 w 239"/>
                <a:gd name="T105" fmla="*/ 1158 h 2205"/>
                <a:gd name="T106" fmla="*/ 0 w 239"/>
                <a:gd name="T107" fmla="*/ 1158 h 2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39" h="2205">
                  <a:moveTo>
                    <a:pt x="0" y="1158"/>
                  </a:moveTo>
                  <a:lnTo>
                    <a:pt x="0" y="1103"/>
                  </a:lnTo>
                  <a:lnTo>
                    <a:pt x="0" y="1055"/>
                  </a:lnTo>
                  <a:lnTo>
                    <a:pt x="0" y="999"/>
                  </a:lnTo>
                  <a:lnTo>
                    <a:pt x="0" y="951"/>
                  </a:lnTo>
                  <a:lnTo>
                    <a:pt x="0" y="895"/>
                  </a:lnTo>
                  <a:lnTo>
                    <a:pt x="0" y="847"/>
                  </a:lnTo>
                  <a:lnTo>
                    <a:pt x="0" y="799"/>
                  </a:lnTo>
                  <a:lnTo>
                    <a:pt x="0" y="751"/>
                  </a:lnTo>
                  <a:lnTo>
                    <a:pt x="0" y="703"/>
                  </a:lnTo>
                  <a:lnTo>
                    <a:pt x="0" y="655"/>
                  </a:lnTo>
                  <a:lnTo>
                    <a:pt x="0" y="607"/>
                  </a:lnTo>
                  <a:lnTo>
                    <a:pt x="0" y="567"/>
                  </a:lnTo>
                  <a:lnTo>
                    <a:pt x="0" y="519"/>
                  </a:lnTo>
                  <a:lnTo>
                    <a:pt x="0" y="479"/>
                  </a:lnTo>
                  <a:lnTo>
                    <a:pt x="0" y="439"/>
                  </a:lnTo>
                  <a:lnTo>
                    <a:pt x="0" y="407"/>
                  </a:lnTo>
                  <a:lnTo>
                    <a:pt x="0" y="367"/>
                  </a:lnTo>
                  <a:lnTo>
                    <a:pt x="0" y="336"/>
                  </a:lnTo>
                  <a:lnTo>
                    <a:pt x="0" y="296"/>
                  </a:lnTo>
                  <a:lnTo>
                    <a:pt x="0" y="264"/>
                  </a:lnTo>
                  <a:lnTo>
                    <a:pt x="0" y="256"/>
                  </a:lnTo>
                  <a:lnTo>
                    <a:pt x="0" y="240"/>
                  </a:lnTo>
                  <a:lnTo>
                    <a:pt x="0" y="224"/>
                  </a:lnTo>
                  <a:lnTo>
                    <a:pt x="0" y="208"/>
                  </a:lnTo>
                  <a:lnTo>
                    <a:pt x="0" y="200"/>
                  </a:lnTo>
                  <a:lnTo>
                    <a:pt x="0" y="184"/>
                  </a:lnTo>
                  <a:lnTo>
                    <a:pt x="0" y="176"/>
                  </a:lnTo>
                  <a:lnTo>
                    <a:pt x="0" y="160"/>
                  </a:lnTo>
                  <a:lnTo>
                    <a:pt x="0" y="152"/>
                  </a:lnTo>
                  <a:lnTo>
                    <a:pt x="0" y="144"/>
                  </a:lnTo>
                  <a:lnTo>
                    <a:pt x="0" y="128"/>
                  </a:lnTo>
                  <a:lnTo>
                    <a:pt x="0" y="120"/>
                  </a:lnTo>
                  <a:lnTo>
                    <a:pt x="0" y="112"/>
                  </a:lnTo>
                  <a:lnTo>
                    <a:pt x="0" y="104"/>
                  </a:lnTo>
                  <a:lnTo>
                    <a:pt x="0" y="96"/>
                  </a:lnTo>
                  <a:lnTo>
                    <a:pt x="0" y="88"/>
                  </a:lnTo>
                  <a:lnTo>
                    <a:pt x="0" y="80"/>
                  </a:lnTo>
                  <a:lnTo>
                    <a:pt x="0" y="80"/>
                  </a:lnTo>
                  <a:lnTo>
                    <a:pt x="0" y="72"/>
                  </a:lnTo>
                  <a:lnTo>
                    <a:pt x="0" y="64"/>
                  </a:lnTo>
                  <a:lnTo>
                    <a:pt x="0" y="64"/>
                  </a:lnTo>
                  <a:lnTo>
                    <a:pt x="0" y="64"/>
                  </a:lnTo>
                  <a:lnTo>
                    <a:pt x="0" y="56"/>
                  </a:lnTo>
                  <a:lnTo>
                    <a:pt x="0" y="56"/>
                  </a:lnTo>
                  <a:lnTo>
                    <a:pt x="0" y="0"/>
                  </a:lnTo>
                  <a:lnTo>
                    <a:pt x="120" y="0"/>
                  </a:lnTo>
                  <a:lnTo>
                    <a:pt x="239" y="0"/>
                  </a:lnTo>
                  <a:lnTo>
                    <a:pt x="239" y="1103"/>
                  </a:lnTo>
                  <a:lnTo>
                    <a:pt x="239" y="2205"/>
                  </a:lnTo>
                  <a:lnTo>
                    <a:pt x="120" y="2205"/>
                  </a:lnTo>
                  <a:lnTo>
                    <a:pt x="0" y="2205"/>
                  </a:lnTo>
                  <a:lnTo>
                    <a:pt x="0" y="1158"/>
                  </a:lnTo>
                  <a:lnTo>
                    <a:pt x="0" y="1158"/>
                  </a:lnTo>
                  <a:close/>
                </a:path>
              </a:pathLst>
            </a:custGeom>
            <a:solidFill>
              <a:srgbClr val="CCCCCC"/>
            </a:solidFill>
            <a:ln w="2540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50"/>
            </a:p>
          </p:txBody>
        </p:sp>
        <p:sp>
          <p:nvSpPr>
            <p:cNvPr id="31" name="Freeform 112"/>
            <p:cNvSpPr>
              <a:spLocks/>
            </p:cNvSpPr>
            <p:nvPr/>
          </p:nvSpPr>
          <p:spPr bwMode="auto">
            <a:xfrm>
              <a:off x="7224901" y="1228120"/>
              <a:ext cx="209346" cy="269159"/>
            </a:xfrm>
            <a:custGeom>
              <a:avLst/>
              <a:gdLst>
                <a:gd name="T0" fmla="*/ 0 w 224"/>
                <a:gd name="T1" fmla="*/ 120 h 288"/>
                <a:gd name="T2" fmla="*/ 0 w 224"/>
                <a:gd name="T3" fmla="*/ 88 h 288"/>
                <a:gd name="T4" fmla="*/ 8 w 224"/>
                <a:gd name="T5" fmla="*/ 64 h 288"/>
                <a:gd name="T6" fmla="*/ 8 w 224"/>
                <a:gd name="T7" fmla="*/ 40 h 288"/>
                <a:gd name="T8" fmla="*/ 8 w 224"/>
                <a:gd name="T9" fmla="*/ 24 h 288"/>
                <a:gd name="T10" fmla="*/ 8 w 224"/>
                <a:gd name="T11" fmla="*/ 8 h 288"/>
                <a:gd name="T12" fmla="*/ 8 w 224"/>
                <a:gd name="T13" fmla="*/ 0 h 288"/>
                <a:gd name="T14" fmla="*/ 8 w 224"/>
                <a:gd name="T15" fmla="*/ 0 h 288"/>
                <a:gd name="T16" fmla="*/ 8 w 224"/>
                <a:gd name="T17" fmla="*/ 16 h 288"/>
                <a:gd name="T18" fmla="*/ 16 w 224"/>
                <a:gd name="T19" fmla="*/ 48 h 288"/>
                <a:gd name="T20" fmla="*/ 24 w 224"/>
                <a:gd name="T21" fmla="*/ 80 h 288"/>
                <a:gd name="T22" fmla="*/ 32 w 224"/>
                <a:gd name="T23" fmla="*/ 112 h 288"/>
                <a:gd name="T24" fmla="*/ 48 w 224"/>
                <a:gd name="T25" fmla="*/ 144 h 288"/>
                <a:gd name="T26" fmla="*/ 56 w 224"/>
                <a:gd name="T27" fmla="*/ 168 h 288"/>
                <a:gd name="T28" fmla="*/ 72 w 224"/>
                <a:gd name="T29" fmla="*/ 184 h 288"/>
                <a:gd name="T30" fmla="*/ 80 w 224"/>
                <a:gd name="T31" fmla="*/ 208 h 288"/>
                <a:gd name="T32" fmla="*/ 96 w 224"/>
                <a:gd name="T33" fmla="*/ 216 h 288"/>
                <a:gd name="T34" fmla="*/ 112 w 224"/>
                <a:gd name="T35" fmla="*/ 232 h 288"/>
                <a:gd name="T36" fmla="*/ 136 w 224"/>
                <a:gd name="T37" fmla="*/ 248 h 288"/>
                <a:gd name="T38" fmla="*/ 152 w 224"/>
                <a:gd name="T39" fmla="*/ 264 h 288"/>
                <a:gd name="T40" fmla="*/ 168 w 224"/>
                <a:gd name="T41" fmla="*/ 264 h 288"/>
                <a:gd name="T42" fmla="*/ 192 w 224"/>
                <a:gd name="T43" fmla="*/ 272 h 288"/>
                <a:gd name="T44" fmla="*/ 208 w 224"/>
                <a:gd name="T45" fmla="*/ 272 h 288"/>
                <a:gd name="T46" fmla="*/ 216 w 224"/>
                <a:gd name="T47" fmla="*/ 280 h 288"/>
                <a:gd name="T48" fmla="*/ 224 w 224"/>
                <a:gd name="T49" fmla="*/ 280 h 288"/>
                <a:gd name="T50" fmla="*/ 224 w 224"/>
                <a:gd name="T51" fmla="*/ 280 h 288"/>
                <a:gd name="T52" fmla="*/ 216 w 224"/>
                <a:gd name="T53" fmla="*/ 280 h 288"/>
                <a:gd name="T54" fmla="*/ 216 w 224"/>
                <a:gd name="T55" fmla="*/ 280 h 288"/>
                <a:gd name="T56" fmla="*/ 208 w 224"/>
                <a:gd name="T57" fmla="*/ 280 h 288"/>
                <a:gd name="T58" fmla="*/ 192 w 224"/>
                <a:gd name="T59" fmla="*/ 280 h 288"/>
                <a:gd name="T60" fmla="*/ 184 w 224"/>
                <a:gd name="T61" fmla="*/ 280 h 288"/>
                <a:gd name="T62" fmla="*/ 168 w 224"/>
                <a:gd name="T63" fmla="*/ 280 h 288"/>
                <a:gd name="T64" fmla="*/ 152 w 224"/>
                <a:gd name="T65" fmla="*/ 288 h 288"/>
                <a:gd name="T66" fmla="*/ 128 w 224"/>
                <a:gd name="T67" fmla="*/ 288 h 288"/>
                <a:gd name="T68" fmla="*/ 0 w 224"/>
                <a:gd name="T69" fmla="*/ 288 h 288"/>
                <a:gd name="T70" fmla="*/ 0 w 224"/>
                <a:gd name="T71" fmla="*/ 136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24" h="288">
                  <a:moveTo>
                    <a:pt x="0" y="136"/>
                  </a:moveTo>
                  <a:lnTo>
                    <a:pt x="0" y="120"/>
                  </a:lnTo>
                  <a:lnTo>
                    <a:pt x="0" y="104"/>
                  </a:lnTo>
                  <a:lnTo>
                    <a:pt x="0" y="88"/>
                  </a:lnTo>
                  <a:lnTo>
                    <a:pt x="0" y="72"/>
                  </a:lnTo>
                  <a:lnTo>
                    <a:pt x="8" y="64"/>
                  </a:lnTo>
                  <a:lnTo>
                    <a:pt x="8" y="48"/>
                  </a:lnTo>
                  <a:lnTo>
                    <a:pt x="8" y="40"/>
                  </a:lnTo>
                  <a:lnTo>
                    <a:pt x="8" y="32"/>
                  </a:lnTo>
                  <a:lnTo>
                    <a:pt x="8" y="24"/>
                  </a:lnTo>
                  <a:lnTo>
                    <a:pt x="8" y="16"/>
                  </a:lnTo>
                  <a:lnTo>
                    <a:pt x="8" y="8"/>
                  </a:lnTo>
                  <a:lnTo>
                    <a:pt x="8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8" y="16"/>
                  </a:lnTo>
                  <a:lnTo>
                    <a:pt x="16" y="32"/>
                  </a:lnTo>
                  <a:lnTo>
                    <a:pt x="16" y="48"/>
                  </a:lnTo>
                  <a:lnTo>
                    <a:pt x="24" y="64"/>
                  </a:lnTo>
                  <a:lnTo>
                    <a:pt x="24" y="80"/>
                  </a:lnTo>
                  <a:lnTo>
                    <a:pt x="32" y="96"/>
                  </a:lnTo>
                  <a:lnTo>
                    <a:pt x="32" y="112"/>
                  </a:lnTo>
                  <a:lnTo>
                    <a:pt x="40" y="128"/>
                  </a:lnTo>
                  <a:lnTo>
                    <a:pt x="48" y="144"/>
                  </a:lnTo>
                  <a:lnTo>
                    <a:pt x="48" y="152"/>
                  </a:lnTo>
                  <a:lnTo>
                    <a:pt x="56" y="168"/>
                  </a:lnTo>
                  <a:lnTo>
                    <a:pt x="64" y="176"/>
                  </a:lnTo>
                  <a:lnTo>
                    <a:pt x="72" y="184"/>
                  </a:lnTo>
                  <a:lnTo>
                    <a:pt x="72" y="192"/>
                  </a:lnTo>
                  <a:lnTo>
                    <a:pt x="80" y="208"/>
                  </a:lnTo>
                  <a:lnTo>
                    <a:pt x="88" y="216"/>
                  </a:lnTo>
                  <a:lnTo>
                    <a:pt x="96" y="216"/>
                  </a:lnTo>
                  <a:lnTo>
                    <a:pt x="104" y="224"/>
                  </a:lnTo>
                  <a:lnTo>
                    <a:pt x="112" y="232"/>
                  </a:lnTo>
                  <a:lnTo>
                    <a:pt x="120" y="240"/>
                  </a:lnTo>
                  <a:lnTo>
                    <a:pt x="136" y="248"/>
                  </a:lnTo>
                  <a:lnTo>
                    <a:pt x="144" y="256"/>
                  </a:lnTo>
                  <a:lnTo>
                    <a:pt x="152" y="264"/>
                  </a:lnTo>
                  <a:lnTo>
                    <a:pt x="160" y="264"/>
                  </a:lnTo>
                  <a:lnTo>
                    <a:pt x="168" y="264"/>
                  </a:lnTo>
                  <a:lnTo>
                    <a:pt x="176" y="272"/>
                  </a:lnTo>
                  <a:lnTo>
                    <a:pt x="192" y="272"/>
                  </a:lnTo>
                  <a:lnTo>
                    <a:pt x="200" y="272"/>
                  </a:lnTo>
                  <a:lnTo>
                    <a:pt x="208" y="272"/>
                  </a:lnTo>
                  <a:lnTo>
                    <a:pt x="216" y="280"/>
                  </a:lnTo>
                  <a:lnTo>
                    <a:pt x="216" y="280"/>
                  </a:lnTo>
                  <a:lnTo>
                    <a:pt x="224" y="280"/>
                  </a:lnTo>
                  <a:lnTo>
                    <a:pt x="224" y="280"/>
                  </a:lnTo>
                  <a:lnTo>
                    <a:pt x="224" y="280"/>
                  </a:lnTo>
                  <a:lnTo>
                    <a:pt x="224" y="280"/>
                  </a:lnTo>
                  <a:lnTo>
                    <a:pt x="216" y="280"/>
                  </a:lnTo>
                  <a:lnTo>
                    <a:pt x="216" y="280"/>
                  </a:lnTo>
                  <a:lnTo>
                    <a:pt x="216" y="280"/>
                  </a:lnTo>
                  <a:lnTo>
                    <a:pt x="216" y="280"/>
                  </a:lnTo>
                  <a:lnTo>
                    <a:pt x="208" y="280"/>
                  </a:lnTo>
                  <a:lnTo>
                    <a:pt x="208" y="280"/>
                  </a:lnTo>
                  <a:lnTo>
                    <a:pt x="200" y="280"/>
                  </a:lnTo>
                  <a:lnTo>
                    <a:pt x="192" y="280"/>
                  </a:lnTo>
                  <a:lnTo>
                    <a:pt x="192" y="280"/>
                  </a:lnTo>
                  <a:lnTo>
                    <a:pt x="184" y="280"/>
                  </a:lnTo>
                  <a:lnTo>
                    <a:pt x="176" y="280"/>
                  </a:lnTo>
                  <a:lnTo>
                    <a:pt x="168" y="280"/>
                  </a:lnTo>
                  <a:lnTo>
                    <a:pt x="160" y="280"/>
                  </a:lnTo>
                  <a:lnTo>
                    <a:pt x="152" y="288"/>
                  </a:lnTo>
                  <a:lnTo>
                    <a:pt x="144" y="288"/>
                  </a:lnTo>
                  <a:lnTo>
                    <a:pt x="128" y="288"/>
                  </a:lnTo>
                  <a:lnTo>
                    <a:pt x="120" y="288"/>
                  </a:lnTo>
                  <a:lnTo>
                    <a:pt x="0" y="288"/>
                  </a:lnTo>
                  <a:lnTo>
                    <a:pt x="0" y="136"/>
                  </a:lnTo>
                  <a:lnTo>
                    <a:pt x="0" y="136"/>
                  </a:lnTo>
                  <a:close/>
                </a:path>
              </a:pathLst>
            </a:custGeom>
            <a:solidFill>
              <a:srgbClr val="00FFFF"/>
            </a:solidFill>
            <a:ln w="2540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50"/>
            </a:p>
          </p:txBody>
        </p:sp>
        <p:sp>
          <p:nvSpPr>
            <p:cNvPr id="32" name="Freeform 111"/>
            <p:cNvSpPr>
              <a:spLocks/>
            </p:cNvSpPr>
            <p:nvPr/>
          </p:nvSpPr>
          <p:spPr bwMode="auto">
            <a:xfrm>
              <a:off x="7224901" y="1989804"/>
              <a:ext cx="1262619" cy="627104"/>
            </a:xfrm>
            <a:custGeom>
              <a:avLst/>
              <a:gdLst>
                <a:gd name="T0" fmla="*/ 8 w 1351"/>
                <a:gd name="T1" fmla="*/ 487 h 671"/>
                <a:gd name="T2" fmla="*/ 16 w 1351"/>
                <a:gd name="T3" fmla="*/ 383 h 671"/>
                <a:gd name="T4" fmla="*/ 24 w 1351"/>
                <a:gd name="T5" fmla="*/ 304 h 671"/>
                <a:gd name="T6" fmla="*/ 32 w 1351"/>
                <a:gd name="T7" fmla="*/ 232 h 671"/>
                <a:gd name="T8" fmla="*/ 48 w 1351"/>
                <a:gd name="T9" fmla="*/ 176 h 671"/>
                <a:gd name="T10" fmla="*/ 72 w 1351"/>
                <a:gd name="T11" fmla="*/ 128 h 671"/>
                <a:gd name="T12" fmla="*/ 88 w 1351"/>
                <a:gd name="T13" fmla="*/ 96 h 671"/>
                <a:gd name="T14" fmla="*/ 120 w 1351"/>
                <a:gd name="T15" fmla="*/ 64 h 671"/>
                <a:gd name="T16" fmla="*/ 152 w 1351"/>
                <a:gd name="T17" fmla="*/ 48 h 671"/>
                <a:gd name="T18" fmla="*/ 192 w 1351"/>
                <a:gd name="T19" fmla="*/ 32 h 671"/>
                <a:gd name="T20" fmla="*/ 240 w 1351"/>
                <a:gd name="T21" fmla="*/ 16 h 671"/>
                <a:gd name="T22" fmla="*/ 256 w 1351"/>
                <a:gd name="T23" fmla="*/ 16 h 671"/>
                <a:gd name="T24" fmla="*/ 288 w 1351"/>
                <a:gd name="T25" fmla="*/ 16 h 671"/>
                <a:gd name="T26" fmla="*/ 320 w 1351"/>
                <a:gd name="T27" fmla="*/ 16 h 671"/>
                <a:gd name="T28" fmla="*/ 368 w 1351"/>
                <a:gd name="T29" fmla="*/ 8 h 671"/>
                <a:gd name="T30" fmla="*/ 424 w 1351"/>
                <a:gd name="T31" fmla="*/ 8 h 671"/>
                <a:gd name="T32" fmla="*/ 488 w 1351"/>
                <a:gd name="T33" fmla="*/ 8 h 671"/>
                <a:gd name="T34" fmla="*/ 552 w 1351"/>
                <a:gd name="T35" fmla="*/ 8 h 671"/>
                <a:gd name="T36" fmla="*/ 672 w 1351"/>
                <a:gd name="T37" fmla="*/ 0 h 671"/>
                <a:gd name="T38" fmla="*/ 880 w 1351"/>
                <a:gd name="T39" fmla="*/ 0 h 671"/>
                <a:gd name="T40" fmla="*/ 1023 w 1351"/>
                <a:gd name="T41" fmla="*/ 0 h 671"/>
                <a:gd name="T42" fmla="*/ 1087 w 1351"/>
                <a:gd name="T43" fmla="*/ 0 h 671"/>
                <a:gd name="T44" fmla="*/ 1151 w 1351"/>
                <a:gd name="T45" fmla="*/ 0 h 671"/>
                <a:gd name="T46" fmla="*/ 1207 w 1351"/>
                <a:gd name="T47" fmla="*/ 0 h 671"/>
                <a:gd name="T48" fmla="*/ 1255 w 1351"/>
                <a:gd name="T49" fmla="*/ 0 h 671"/>
                <a:gd name="T50" fmla="*/ 1295 w 1351"/>
                <a:gd name="T51" fmla="*/ 0 h 671"/>
                <a:gd name="T52" fmla="*/ 1327 w 1351"/>
                <a:gd name="T53" fmla="*/ 0 h 671"/>
                <a:gd name="T54" fmla="*/ 1343 w 1351"/>
                <a:gd name="T55" fmla="*/ 0 h 671"/>
                <a:gd name="T56" fmla="*/ 1351 w 1351"/>
                <a:gd name="T57" fmla="*/ 0 h 671"/>
                <a:gd name="T58" fmla="*/ 1343 w 1351"/>
                <a:gd name="T59" fmla="*/ 8 h 671"/>
                <a:gd name="T60" fmla="*/ 1327 w 1351"/>
                <a:gd name="T61" fmla="*/ 8 h 671"/>
                <a:gd name="T62" fmla="*/ 1303 w 1351"/>
                <a:gd name="T63" fmla="*/ 8 h 671"/>
                <a:gd name="T64" fmla="*/ 1287 w 1351"/>
                <a:gd name="T65" fmla="*/ 16 h 671"/>
                <a:gd name="T66" fmla="*/ 1255 w 1351"/>
                <a:gd name="T67" fmla="*/ 16 h 671"/>
                <a:gd name="T68" fmla="*/ 1199 w 1351"/>
                <a:gd name="T69" fmla="*/ 16 h 671"/>
                <a:gd name="T70" fmla="*/ 1119 w 1351"/>
                <a:gd name="T71" fmla="*/ 24 h 671"/>
                <a:gd name="T72" fmla="*/ 1047 w 1351"/>
                <a:gd name="T73" fmla="*/ 32 h 671"/>
                <a:gd name="T74" fmla="*/ 1007 w 1351"/>
                <a:gd name="T75" fmla="*/ 40 h 671"/>
                <a:gd name="T76" fmla="*/ 983 w 1351"/>
                <a:gd name="T77" fmla="*/ 40 h 671"/>
                <a:gd name="T78" fmla="*/ 919 w 1351"/>
                <a:gd name="T79" fmla="*/ 56 h 671"/>
                <a:gd name="T80" fmla="*/ 856 w 1351"/>
                <a:gd name="T81" fmla="*/ 72 h 671"/>
                <a:gd name="T82" fmla="*/ 800 w 1351"/>
                <a:gd name="T83" fmla="*/ 96 h 671"/>
                <a:gd name="T84" fmla="*/ 752 w 1351"/>
                <a:gd name="T85" fmla="*/ 128 h 671"/>
                <a:gd name="T86" fmla="*/ 712 w 1351"/>
                <a:gd name="T87" fmla="*/ 160 h 671"/>
                <a:gd name="T88" fmla="*/ 672 w 1351"/>
                <a:gd name="T89" fmla="*/ 208 h 671"/>
                <a:gd name="T90" fmla="*/ 648 w 1351"/>
                <a:gd name="T91" fmla="*/ 256 h 671"/>
                <a:gd name="T92" fmla="*/ 632 w 1351"/>
                <a:gd name="T93" fmla="*/ 320 h 671"/>
                <a:gd name="T94" fmla="*/ 616 w 1351"/>
                <a:gd name="T95" fmla="*/ 399 h 671"/>
                <a:gd name="T96" fmla="*/ 600 w 1351"/>
                <a:gd name="T97" fmla="*/ 487 h 671"/>
                <a:gd name="T98" fmla="*/ 592 w 1351"/>
                <a:gd name="T99" fmla="*/ 591 h 671"/>
                <a:gd name="T100" fmla="*/ 0 w 1351"/>
                <a:gd name="T101" fmla="*/ 671 h 6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351" h="671">
                  <a:moveTo>
                    <a:pt x="8" y="559"/>
                  </a:moveTo>
                  <a:lnTo>
                    <a:pt x="8" y="519"/>
                  </a:lnTo>
                  <a:lnTo>
                    <a:pt x="8" y="487"/>
                  </a:lnTo>
                  <a:lnTo>
                    <a:pt x="8" y="447"/>
                  </a:lnTo>
                  <a:lnTo>
                    <a:pt x="16" y="415"/>
                  </a:lnTo>
                  <a:lnTo>
                    <a:pt x="16" y="383"/>
                  </a:lnTo>
                  <a:lnTo>
                    <a:pt x="16" y="359"/>
                  </a:lnTo>
                  <a:lnTo>
                    <a:pt x="24" y="328"/>
                  </a:lnTo>
                  <a:lnTo>
                    <a:pt x="24" y="304"/>
                  </a:lnTo>
                  <a:lnTo>
                    <a:pt x="24" y="280"/>
                  </a:lnTo>
                  <a:lnTo>
                    <a:pt x="32" y="256"/>
                  </a:lnTo>
                  <a:lnTo>
                    <a:pt x="32" y="232"/>
                  </a:lnTo>
                  <a:lnTo>
                    <a:pt x="40" y="216"/>
                  </a:lnTo>
                  <a:lnTo>
                    <a:pt x="48" y="192"/>
                  </a:lnTo>
                  <a:lnTo>
                    <a:pt x="48" y="176"/>
                  </a:lnTo>
                  <a:lnTo>
                    <a:pt x="56" y="160"/>
                  </a:lnTo>
                  <a:lnTo>
                    <a:pt x="64" y="144"/>
                  </a:lnTo>
                  <a:lnTo>
                    <a:pt x="72" y="128"/>
                  </a:lnTo>
                  <a:lnTo>
                    <a:pt x="72" y="120"/>
                  </a:lnTo>
                  <a:lnTo>
                    <a:pt x="80" y="104"/>
                  </a:lnTo>
                  <a:lnTo>
                    <a:pt x="88" y="96"/>
                  </a:lnTo>
                  <a:lnTo>
                    <a:pt x="104" y="80"/>
                  </a:lnTo>
                  <a:lnTo>
                    <a:pt x="112" y="72"/>
                  </a:lnTo>
                  <a:lnTo>
                    <a:pt x="120" y="64"/>
                  </a:lnTo>
                  <a:lnTo>
                    <a:pt x="128" y="56"/>
                  </a:lnTo>
                  <a:lnTo>
                    <a:pt x="144" y="48"/>
                  </a:lnTo>
                  <a:lnTo>
                    <a:pt x="152" y="48"/>
                  </a:lnTo>
                  <a:lnTo>
                    <a:pt x="168" y="40"/>
                  </a:lnTo>
                  <a:lnTo>
                    <a:pt x="176" y="32"/>
                  </a:lnTo>
                  <a:lnTo>
                    <a:pt x="192" y="32"/>
                  </a:lnTo>
                  <a:lnTo>
                    <a:pt x="208" y="24"/>
                  </a:lnTo>
                  <a:lnTo>
                    <a:pt x="224" y="24"/>
                  </a:lnTo>
                  <a:lnTo>
                    <a:pt x="240" y="16"/>
                  </a:lnTo>
                  <a:lnTo>
                    <a:pt x="240" y="16"/>
                  </a:lnTo>
                  <a:lnTo>
                    <a:pt x="248" y="16"/>
                  </a:lnTo>
                  <a:lnTo>
                    <a:pt x="256" y="16"/>
                  </a:lnTo>
                  <a:lnTo>
                    <a:pt x="264" y="16"/>
                  </a:lnTo>
                  <a:lnTo>
                    <a:pt x="272" y="16"/>
                  </a:lnTo>
                  <a:lnTo>
                    <a:pt x="288" y="16"/>
                  </a:lnTo>
                  <a:lnTo>
                    <a:pt x="296" y="16"/>
                  </a:lnTo>
                  <a:lnTo>
                    <a:pt x="312" y="16"/>
                  </a:lnTo>
                  <a:lnTo>
                    <a:pt x="320" y="16"/>
                  </a:lnTo>
                  <a:lnTo>
                    <a:pt x="336" y="8"/>
                  </a:lnTo>
                  <a:lnTo>
                    <a:pt x="352" y="8"/>
                  </a:lnTo>
                  <a:lnTo>
                    <a:pt x="368" y="8"/>
                  </a:lnTo>
                  <a:lnTo>
                    <a:pt x="392" y="8"/>
                  </a:lnTo>
                  <a:lnTo>
                    <a:pt x="408" y="8"/>
                  </a:lnTo>
                  <a:lnTo>
                    <a:pt x="424" y="8"/>
                  </a:lnTo>
                  <a:lnTo>
                    <a:pt x="448" y="8"/>
                  </a:lnTo>
                  <a:lnTo>
                    <a:pt x="464" y="8"/>
                  </a:lnTo>
                  <a:lnTo>
                    <a:pt x="488" y="8"/>
                  </a:lnTo>
                  <a:lnTo>
                    <a:pt x="512" y="8"/>
                  </a:lnTo>
                  <a:lnTo>
                    <a:pt x="536" y="8"/>
                  </a:lnTo>
                  <a:lnTo>
                    <a:pt x="552" y="8"/>
                  </a:lnTo>
                  <a:lnTo>
                    <a:pt x="576" y="8"/>
                  </a:lnTo>
                  <a:lnTo>
                    <a:pt x="624" y="0"/>
                  </a:lnTo>
                  <a:lnTo>
                    <a:pt x="672" y="0"/>
                  </a:lnTo>
                  <a:lnTo>
                    <a:pt x="728" y="0"/>
                  </a:lnTo>
                  <a:lnTo>
                    <a:pt x="824" y="0"/>
                  </a:lnTo>
                  <a:lnTo>
                    <a:pt x="880" y="0"/>
                  </a:lnTo>
                  <a:lnTo>
                    <a:pt x="927" y="0"/>
                  </a:lnTo>
                  <a:lnTo>
                    <a:pt x="975" y="0"/>
                  </a:lnTo>
                  <a:lnTo>
                    <a:pt x="1023" y="0"/>
                  </a:lnTo>
                  <a:lnTo>
                    <a:pt x="1047" y="0"/>
                  </a:lnTo>
                  <a:lnTo>
                    <a:pt x="1063" y="0"/>
                  </a:lnTo>
                  <a:lnTo>
                    <a:pt x="1087" y="0"/>
                  </a:lnTo>
                  <a:lnTo>
                    <a:pt x="1111" y="0"/>
                  </a:lnTo>
                  <a:lnTo>
                    <a:pt x="1127" y="0"/>
                  </a:lnTo>
                  <a:lnTo>
                    <a:pt x="1151" y="0"/>
                  </a:lnTo>
                  <a:lnTo>
                    <a:pt x="1167" y="0"/>
                  </a:lnTo>
                  <a:lnTo>
                    <a:pt x="1191" y="0"/>
                  </a:lnTo>
                  <a:lnTo>
                    <a:pt x="1207" y="0"/>
                  </a:lnTo>
                  <a:lnTo>
                    <a:pt x="1223" y="0"/>
                  </a:lnTo>
                  <a:lnTo>
                    <a:pt x="1239" y="0"/>
                  </a:lnTo>
                  <a:lnTo>
                    <a:pt x="1255" y="0"/>
                  </a:lnTo>
                  <a:lnTo>
                    <a:pt x="1271" y="0"/>
                  </a:lnTo>
                  <a:lnTo>
                    <a:pt x="1279" y="0"/>
                  </a:lnTo>
                  <a:lnTo>
                    <a:pt x="1295" y="0"/>
                  </a:lnTo>
                  <a:lnTo>
                    <a:pt x="1303" y="0"/>
                  </a:lnTo>
                  <a:lnTo>
                    <a:pt x="1319" y="0"/>
                  </a:lnTo>
                  <a:lnTo>
                    <a:pt x="1327" y="0"/>
                  </a:lnTo>
                  <a:lnTo>
                    <a:pt x="1335" y="0"/>
                  </a:lnTo>
                  <a:lnTo>
                    <a:pt x="1343" y="0"/>
                  </a:lnTo>
                  <a:lnTo>
                    <a:pt x="1343" y="0"/>
                  </a:lnTo>
                  <a:lnTo>
                    <a:pt x="1351" y="0"/>
                  </a:lnTo>
                  <a:lnTo>
                    <a:pt x="1351" y="0"/>
                  </a:lnTo>
                  <a:lnTo>
                    <a:pt x="1351" y="0"/>
                  </a:lnTo>
                  <a:lnTo>
                    <a:pt x="1351" y="8"/>
                  </a:lnTo>
                  <a:lnTo>
                    <a:pt x="1351" y="8"/>
                  </a:lnTo>
                  <a:lnTo>
                    <a:pt x="1343" y="8"/>
                  </a:lnTo>
                  <a:lnTo>
                    <a:pt x="1343" y="8"/>
                  </a:lnTo>
                  <a:lnTo>
                    <a:pt x="1335" y="8"/>
                  </a:lnTo>
                  <a:lnTo>
                    <a:pt x="1327" y="8"/>
                  </a:lnTo>
                  <a:lnTo>
                    <a:pt x="1319" y="8"/>
                  </a:lnTo>
                  <a:lnTo>
                    <a:pt x="1311" y="8"/>
                  </a:lnTo>
                  <a:lnTo>
                    <a:pt x="1303" y="8"/>
                  </a:lnTo>
                  <a:lnTo>
                    <a:pt x="1303" y="8"/>
                  </a:lnTo>
                  <a:lnTo>
                    <a:pt x="1295" y="8"/>
                  </a:lnTo>
                  <a:lnTo>
                    <a:pt x="1287" y="16"/>
                  </a:lnTo>
                  <a:lnTo>
                    <a:pt x="1271" y="16"/>
                  </a:lnTo>
                  <a:lnTo>
                    <a:pt x="1263" y="16"/>
                  </a:lnTo>
                  <a:lnTo>
                    <a:pt x="1255" y="16"/>
                  </a:lnTo>
                  <a:lnTo>
                    <a:pt x="1247" y="16"/>
                  </a:lnTo>
                  <a:lnTo>
                    <a:pt x="1223" y="16"/>
                  </a:lnTo>
                  <a:lnTo>
                    <a:pt x="1199" y="16"/>
                  </a:lnTo>
                  <a:lnTo>
                    <a:pt x="1175" y="24"/>
                  </a:lnTo>
                  <a:lnTo>
                    <a:pt x="1151" y="24"/>
                  </a:lnTo>
                  <a:lnTo>
                    <a:pt x="1119" y="24"/>
                  </a:lnTo>
                  <a:lnTo>
                    <a:pt x="1095" y="32"/>
                  </a:lnTo>
                  <a:lnTo>
                    <a:pt x="1071" y="32"/>
                  </a:lnTo>
                  <a:lnTo>
                    <a:pt x="1047" y="32"/>
                  </a:lnTo>
                  <a:lnTo>
                    <a:pt x="1023" y="40"/>
                  </a:lnTo>
                  <a:lnTo>
                    <a:pt x="1015" y="40"/>
                  </a:lnTo>
                  <a:lnTo>
                    <a:pt x="1007" y="40"/>
                  </a:lnTo>
                  <a:lnTo>
                    <a:pt x="999" y="40"/>
                  </a:lnTo>
                  <a:lnTo>
                    <a:pt x="991" y="40"/>
                  </a:lnTo>
                  <a:lnTo>
                    <a:pt x="983" y="40"/>
                  </a:lnTo>
                  <a:lnTo>
                    <a:pt x="975" y="48"/>
                  </a:lnTo>
                  <a:lnTo>
                    <a:pt x="951" y="48"/>
                  </a:lnTo>
                  <a:lnTo>
                    <a:pt x="919" y="56"/>
                  </a:lnTo>
                  <a:lnTo>
                    <a:pt x="895" y="56"/>
                  </a:lnTo>
                  <a:lnTo>
                    <a:pt x="880" y="64"/>
                  </a:lnTo>
                  <a:lnTo>
                    <a:pt x="856" y="72"/>
                  </a:lnTo>
                  <a:lnTo>
                    <a:pt x="832" y="80"/>
                  </a:lnTo>
                  <a:lnTo>
                    <a:pt x="816" y="88"/>
                  </a:lnTo>
                  <a:lnTo>
                    <a:pt x="800" y="96"/>
                  </a:lnTo>
                  <a:lnTo>
                    <a:pt x="784" y="104"/>
                  </a:lnTo>
                  <a:lnTo>
                    <a:pt x="768" y="112"/>
                  </a:lnTo>
                  <a:lnTo>
                    <a:pt x="752" y="128"/>
                  </a:lnTo>
                  <a:lnTo>
                    <a:pt x="736" y="136"/>
                  </a:lnTo>
                  <a:lnTo>
                    <a:pt x="720" y="144"/>
                  </a:lnTo>
                  <a:lnTo>
                    <a:pt x="712" y="160"/>
                  </a:lnTo>
                  <a:lnTo>
                    <a:pt x="696" y="176"/>
                  </a:lnTo>
                  <a:lnTo>
                    <a:pt x="688" y="192"/>
                  </a:lnTo>
                  <a:lnTo>
                    <a:pt x="672" y="208"/>
                  </a:lnTo>
                  <a:lnTo>
                    <a:pt x="664" y="224"/>
                  </a:lnTo>
                  <a:lnTo>
                    <a:pt x="656" y="240"/>
                  </a:lnTo>
                  <a:lnTo>
                    <a:pt x="648" y="256"/>
                  </a:lnTo>
                  <a:lnTo>
                    <a:pt x="640" y="280"/>
                  </a:lnTo>
                  <a:lnTo>
                    <a:pt x="632" y="304"/>
                  </a:lnTo>
                  <a:lnTo>
                    <a:pt x="632" y="320"/>
                  </a:lnTo>
                  <a:lnTo>
                    <a:pt x="624" y="343"/>
                  </a:lnTo>
                  <a:lnTo>
                    <a:pt x="616" y="375"/>
                  </a:lnTo>
                  <a:lnTo>
                    <a:pt x="616" y="399"/>
                  </a:lnTo>
                  <a:lnTo>
                    <a:pt x="608" y="423"/>
                  </a:lnTo>
                  <a:lnTo>
                    <a:pt x="608" y="455"/>
                  </a:lnTo>
                  <a:lnTo>
                    <a:pt x="600" y="487"/>
                  </a:lnTo>
                  <a:lnTo>
                    <a:pt x="600" y="519"/>
                  </a:lnTo>
                  <a:lnTo>
                    <a:pt x="592" y="559"/>
                  </a:lnTo>
                  <a:lnTo>
                    <a:pt x="592" y="591"/>
                  </a:lnTo>
                  <a:lnTo>
                    <a:pt x="584" y="671"/>
                  </a:lnTo>
                  <a:lnTo>
                    <a:pt x="296" y="671"/>
                  </a:lnTo>
                  <a:lnTo>
                    <a:pt x="0" y="671"/>
                  </a:lnTo>
                  <a:lnTo>
                    <a:pt x="8" y="559"/>
                  </a:lnTo>
                  <a:lnTo>
                    <a:pt x="8" y="559"/>
                  </a:lnTo>
                  <a:close/>
                </a:path>
              </a:pathLst>
            </a:custGeom>
            <a:solidFill>
              <a:srgbClr val="00FFFF"/>
            </a:solidFill>
            <a:ln w="2540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50"/>
            </a:p>
          </p:txBody>
        </p:sp>
        <p:sp>
          <p:nvSpPr>
            <p:cNvPr id="33" name="Freeform 107"/>
            <p:cNvSpPr>
              <a:spLocks/>
            </p:cNvSpPr>
            <p:nvPr/>
          </p:nvSpPr>
          <p:spPr bwMode="auto">
            <a:xfrm>
              <a:off x="5783777" y="1675785"/>
              <a:ext cx="1187853" cy="941123"/>
            </a:xfrm>
            <a:custGeom>
              <a:avLst/>
              <a:gdLst>
                <a:gd name="T0" fmla="*/ 695 w 1271"/>
                <a:gd name="T1" fmla="*/ 935 h 1007"/>
                <a:gd name="T2" fmla="*/ 695 w 1271"/>
                <a:gd name="T3" fmla="*/ 911 h 1007"/>
                <a:gd name="T4" fmla="*/ 695 w 1271"/>
                <a:gd name="T5" fmla="*/ 879 h 1007"/>
                <a:gd name="T6" fmla="*/ 687 w 1271"/>
                <a:gd name="T7" fmla="*/ 807 h 1007"/>
                <a:gd name="T8" fmla="*/ 687 w 1271"/>
                <a:gd name="T9" fmla="*/ 703 h 1007"/>
                <a:gd name="T10" fmla="*/ 679 w 1271"/>
                <a:gd name="T11" fmla="*/ 640 h 1007"/>
                <a:gd name="T12" fmla="*/ 679 w 1271"/>
                <a:gd name="T13" fmla="*/ 616 h 1007"/>
                <a:gd name="T14" fmla="*/ 679 w 1271"/>
                <a:gd name="T15" fmla="*/ 568 h 1007"/>
                <a:gd name="T16" fmla="*/ 671 w 1271"/>
                <a:gd name="T17" fmla="*/ 488 h 1007"/>
                <a:gd name="T18" fmla="*/ 663 w 1271"/>
                <a:gd name="T19" fmla="*/ 416 h 1007"/>
                <a:gd name="T20" fmla="*/ 647 w 1271"/>
                <a:gd name="T21" fmla="*/ 352 h 1007"/>
                <a:gd name="T22" fmla="*/ 639 w 1271"/>
                <a:gd name="T23" fmla="*/ 296 h 1007"/>
                <a:gd name="T24" fmla="*/ 623 w 1271"/>
                <a:gd name="T25" fmla="*/ 256 h 1007"/>
                <a:gd name="T26" fmla="*/ 583 w 1271"/>
                <a:gd name="T27" fmla="*/ 192 h 1007"/>
                <a:gd name="T28" fmla="*/ 535 w 1271"/>
                <a:gd name="T29" fmla="*/ 136 h 1007"/>
                <a:gd name="T30" fmla="*/ 503 w 1271"/>
                <a:gd name="T31" fmla="*/ 112 h 1007"/>
                <a:gd name="T32" fmla="*/ 472 w 1271"/>
                <a:gd name="T33" fmla="*/ 96 h 1007"/>
                <a:gd name="T34" fmla="*/ 424 w 1271"/>
                <a:gd name="T35" fmla="*/ 80 h 1007"/>
                <a:gd name="T36" fmla="*/ 384 w 1271"/>
                <a:gd name="T37" fmla="*/ 64 h 1007"/>
                <a:gd name="T38" fmla="*/ 328 w 1271"/>
                <a:gd name="T39" fmla="*/ 56 h 1007"/>
                <a:gd name="T40" fmla="*/ 272 w 1271"/>
                <a:gd name="T41" fmla="*/ 48 h 1007"/>
                <a:gd name="T42" fmla="*/ 216 w 1271"/>
                <a:gd name="T43" fmla="*/ 40 h 1007"/>
                <a:gd name="T44" fmla="*/ 176 w 1271"/>
                <a:gd name="T45" fmla="*/ 32 h 1007"/>
                <a:gd name="T46" fmla="*/ 120 w 1271"/>
                <a:gd name="T47" fmla="*/ 24 h 1007"/>
                <a:gd name="T48" fmla="*/ 80 w 1271"/>
                <a:gd name="T49" fmla="*/ 24 h 1007"/>
                <a:gd name="T50" fmla="*/ 48 w 1271"/>
                <a:gd name="T51" fmla="*/ 24 h 1007"/>
                <a:gd name="T52" fmla="*/ 32 w 1271"/>
                <a:gd name="T53" fmla="*/ 24 h 1007"/>
                <a:gd name="T54" fmla="*/ 8 w 1271"/>
                <a:gd name="T55" fmla="*/ 24 h 1007"/>
                <a:gd name="T56" fmla="*/ 0 w 1271"/>
                <a:gd name="T57" fmla="*/ 16 h 1007"/>
                <a:gd name="T58" fmla="*/ 0 w 1271"/>
                <a:gd name="T59" fmla="*/ 0 h 1007"/>
                <a:gd name="T60" fmla="*/ 360 w 1271"/>
                <a:gd name="T61" fmla="*/ 0 h 1007"/>
                <a:gd name="T62" fmla="*/ 480 w 1271"/>
                <a:gd name="T63" fmla="*/ 0 h 1007"/>
                <a:gd name="T64" fmla="*/ 591 w 1271"/>
                <a:gd name="T65" fmla="*/ 8 h 1007"/>
                <a:gd name="T66" fmla="*/ 687 w 1271"/>
                <a:gd name="T67" fmla="*/ 8 h 1007"/>
                <a:gd name="T68" fmla="*/ 767 w 1271"/>
                <a:gd name="T69" fmla="*/ 8 h 1007"/>
                <a:gd name="T70" fmla="*/ 839 w 1271"/>
                <a:gd name="T71" fmla="*/ 8 h 1007"/>
                <a:gd name="T72" fmla="*/ 903 w 1271"/>
                <a:gd name="T73" fmla="*/ 16 h 1007"/>
                <a:gd name="T74" fmla="*/ 959 w 1271"/>
                <a:gd name="T75" fmla="*/ 16 h 1007"/>
                <a:gd name="T76" fmla="*/ 999 w 1271"/>
                <a:gd name="T77" fmla="*/ 16 h 1007"/>
                <a:gd name="T78" fmla="*/ 1031 w 1271"/>
                <a:gd name="T79" fmla="*/ 24 h 1007"/>
                <a:gd name="T80" fmla="*/ 1055 w 1271"/>
                <a:gd name="T81" fmla="*/ 24 h 1007"/>
                <a:gd name="T82" fmla="*/ 1087 w 1271"/>
                <a:gd name="T83" fmla="*/ 32 h 1007"/>
                <a:gd name="T84" fmla="*/ 1119 w 1271"/>
                <a:gd name="T85" fmla="*/ 48 h 1007"/>
                <a:gd name="T86" fmla="*/ 1159 w 1271"/>
                <a:gd name="T87" fmla="*/ 72 h 1007"/>
                <a:gd name="T88" fmla="*/ 1183 w 1271"/>
                <a:gd name="T89" fmla="*/ 88 h 1007"/>
                <a:gd name="T90" fmla="*/ 1199 w 1271"/>
                <a:gd name="T91" fmla="*/ 120 h 1007"/>
                <a:gd name="T92" fmla="*/ 1215 w 1271"/>
                <a:gd name="T93" fmla="*/ 152 h 1007"/>
                <a:gd name="T94" fmla="*/ 1231 w 1271"/>
                <a:gd name="T95" fmla="*/ 192 h 1007"/>
                <a:gd name="T96" fmla="*/ 1239 w 1271"/>
                <a:gd name="T97" fmla="*/ 232 h 1007"/>
                <a:gd name="T98" fmla="*/ 1247 w 1271"/>
                <a:gd name="T99" fmla="*/ 288 h 1007"/>
                <a:gd name="T100" fmla="*/ 1255 w 1271"/>
                <a:gd name="T101" fmla="*/ 352 h 1007"/>
                <a:gd name="T102" fmla="*/ 1263 w 1271"/>
                <a:gd name="T103" fmla="*/ 400 h 1007"/>
                <a:gd name="T104" fmla="*/ 1263 w 1271"/>
                <a:gd name="T105" fmla="*/ 456 h 1007"/>
                <a:gd name="T106" fmla="*/ 1271 w 1271"/>
                <a:gd name="T107" fmla="*/ 528 h 1007"/>
                <a:gd name="T108" fmla="*/ 1271 w 1271"/>
                <a:gd name="T109" fmla="*/ 616 h 1007"/>
                <a:gd name="T110" fmla="*/ 1271 w 1271"/>
                <a:gd name="T111" fmla="*/ 679 h 1007"/>
                <a:gd name="T112" fmla="*/ 1271 w 1271"/>
                <a:gd name="T113" fmla="*/ 727 h 1007"/>
                <a:gd name="T114" fmla="*/ 1271 w 1271"/>
                <a:gd name="T115" fmla="*/ 791 h 1007"/>
                <a:gd name="T116" fmla="*/ 695 w 1271"/>
                <a:gd name="T117" fmla="*/ 1007 h 1007"/>
                <a:gd name="T118" fmla="*/ 695 w 1271"/>
                <a:gd name="T119" fmla="*/ 951 h 10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271" h="1007">
                  <a:moveTo>
                    <a:pt x="695" y="951"/>
                  </a:moveTo>
                  <a:lnTo>
                    <a:pt x="695" y="943"/>
                  </a:lnTo>
                  <a:lnTo>
                    <a:pt x="695" y="935"/>
                  </a:lnTo>
                  <a:lnTo>
                    <a:pt x="695" y="927"/>
                  </a:lnTo>
                  <a:lnTo>
                    <a:pt x="695" y="919"/>
                  </a:lnTo>
                  <a:lnTo>
                    <a:pt x="695" y="911"/>
                  </a:lnTo>
                  <a:lnTo>
                    <a:pt x="695" y="903"/>
                  </a:lnTo>
                  <a:lnTo>
                    <a:pt x="695" y="895"/>
                  </a:lnTo>
                  <a:lnTo>
                    <a:pt x="695" y="879"/>
                  </a:lnTo>
                  <a:lnTo>
                    <a:pt x="695" y="863"/>
                  </a:lnTo>
                  <a:lnTo>
                    <a:pt x="695" y="839"/>
                  </a:lnTo>
                  <a:lnTo>
                    <a:pt x="687" y="807"/>
                  </a:lnTo>
                  <a:lnTo>
                    <a:pt x="687" y="783"/>
                  </a:lnTo>
                  <a:lnTo>
                    <a:pt x="687" y="727"/>
                  </a:lnTo>
                  <a:lnTo>
                    <a:pt x="687" y="703"/>
                  </a:lnTo>
                  <a:lnTo>
                    <a:pt x="687" y="679"/>
                  </a:lnTo>
                  <a:lnTo>
                    <a:pt x="687" y="656"/>
                  </a:lnTo>
                  <a:lnTo>
                    <a:pt x="679" y="640"/>
                  </a:lnTo>
                  <a:lnTo>
                    <a:pt x="679" y="632"/>
                  </a:lnTo>
                  <a:lnTo>
                    <a:pt x="679" y="624"/>
                  </a:lnTo>
                  <a:lnTo>
                    <a:pt x="679" y="616"/>
                  </a:lnTo>
                  <a:lnTo>
                    <a:pt x="679" y="600"/>
                  </a:lnTo>
                  <a:lnTo>
                    <a:pt x="679" y="592"/>
                  </a:lnTo>
                  <a:lnTo>
                    <a:pt x="679" y="568"/>
                  </a:lnTo>
                  <a:lnTo>
                    <a:pt x="679" y="536"/>
                  </a:lnTo>
                  <a:lnTo>
                    <a:pt x="671" y="512"/>
                  </a:lnTo>
                  <a:lnTo>
                    <a:pt x="671" y="488"/>
                  </a:lnTo>
                  <a:lnTo>
                    <a:pt x="671" y="456"/>
                  </a:lnTo>
                  <a:lnTo>
                    <a:pt x="663" y="432"/>
                  </a:lnTo>
                  <a:lnTo>
                    <a:pt x="663" y="416"/>
                  </a:lnTo>
                  <a:lnTo>
                    <a:pt x="655" y="392"/>
                  </a:lnTo>
                  <a:lnTo>
                    <a:pt x="655" y="368"/>
                  </a:lnTo>
                  <a:lnTo>
                    <a:pt x="647" y="352"/>
                  </a:lnTo>
                  <a:lnTo>
                    <a:pt x="647" y="328"/>
                  </a:lnTo>
                  <a:lnTo>
                    <a:pt x="639" y="312"/>
                  </a:lnTo>
                  <a:lnTo>
                    <a:pt x="639" y="296"/>
                  </a:lnTo>
                  <a:lnTo>
                    <a:pt x="631" y="280"/>
                  </a:lnTo>
                  <a:lnTo>
                    <a:pt x="623" y="272"/>
                  </a:lnTo>
                  <a:lnTo>
                    <a:pt x="623" y="256"/>
                  </a:lnTo>
                  <a:lnTo>
                    <a:pt x="607" y="232"/>
                  </a:lnTo>
                  <a:lnTo>
                    <a:pt x="599" y="208"/>
                  </a:lnTo>
                  <a:lnTo>
                    <a:pt x="583" y="192"/>
                  </a:lnTo>
                  <a:lnTo>
                    <a:pt x="567" y="168"/>
                  </a:lnTo>
                  <a:lnTo>
                    <a:pt x="551" y="152"/>
                  </a:lnTo>
                  <a:lnTo>
                    <a:pt x="535" y="136"/>
                  </a:lnTo>
                  <a:lnTo>
                    <a:pt x="527" y="128"/>
                  </a:lnTo>
                  <a:lnTo>
                    <a:pt x="511" y="120"/>
                  </a:lnTo>
                  <a:lnTo>
                    <a:pt x="503" y="112"/>
                  </a:lnTo>
                  <a:lnTo>
                    <a:pt x="495" y="112"/>
                  </a:lnTo>
                  <a:lnTo>
                    <a:pt x="480" y="104"/>
                  </a:lnTo>
                  <a:lnTo>
                    <a:pt x="472" y="96"/>
                  </a:lnTo>
                  <a:lnTo>
                    <a:pt x="456" y="88"/>
                  </a:lnTo>
                  <a:lnTo>
                    <a:pt x="440" y="88"/>
                  </a:lnTo>
                  <a:lnTo>
                    <a:pt x="424" y="80"/>
                  </a:lnTo>
                  <a:lnTo>
                    <a:pt x="416" y="80"/>
                  </a:lnTo>
                  <a:lnTo>
                    <a:pt x="400" y="72"/>
                  </a:lnTo>
                  <a:lnTo>
                    <a:pt x="384" y="64"/>
                  </a:lnTo>
                  <a:lnTo>
                    <a:pt x="360" y="64"/>
                  </a:lnTo>
                  <a:lnTo>
                    <a:pt x="344" y="56"/>
                  </a:lnTo>
                  <a:lnTo>
                    <a:pt x="328" y="56"/>
                  </a:lnTo>
                  <a:lnTo>
                    <a:pt x="312" y="48"/>
                  </a:lnTo>
                  <a:lnTo>
                    <a:pt x="288" y="48"/>
                  </a:lnTo>
                  <a:lnTo>
                    <a:pt x="272" y="48"/>
                  </a:lnTo>
                  <a:lnTo>
                    <a:pt x="248" y="40"/>
                  </a:lnTo>
                  <a:lnTo>
                    <a:pt x="224" y="40"/>
                  </a:lnTo>
                  <a:lnTo>
                    <a:pt x="216" y="40"/>
                  </a:lnTo>
                  <a:lnTo>
                    <a:pt x="200" y="32"/>
                  </a:lnTo>
                  <a:lnTo>
                    <a:pt x="192" y="32"/>
                  </a:lnTo>
                  <a:lnTo>
                    <a:pt x="176" y="32"/>
                  </a:lnTo>
                  <a:lnTo>
                    <a:pt x="160" y="32"/>
                  </a:lnTo>
                  <a:lnTo>
                    <a:pt x="144" y="32"/>
                  </a:lnTo>
                  <a:lnTo>
                    <a:pt x="120" y="24"/>
                  </a:lnTo>
                  <a:lnTo>
                    <a:pt x="104" y="24"/>
                  </a:lnTo>
                  <a:lnTo>
                    <a:pt x="88" y="24"/>
                  </a:lnTo>
                  <a:lnTo>
                    <a:pt x="80" y="24"/>
                  </a:lnTo>
                  <a:lnTo>
                    <a:pt x="64" y="24"/>
                  </a:lnTo>
                  <a:lnTo>
                    <a:pt x="56" y="24"/>
                  </a:lnTo>
                  <a:lnTo>
                    <a:pt x="48" y="24"/>
                  </a:lnTo>
                  <a:lnTo>
                    <a:pt x="40" y="24"/>
                  </a:lnTo>
                  <a:lnTo>
                    <a:pt x="32" y="24"/>
                  </a:lnTo>
                  <a:lnTo>
                    <a:pt x="32" y="24"/>
                  </a:lnTo>
                  <a:lnTo>
                    <a:pt x="24" y="24"/>
                  </a:lnTo>
                  <a:lnTo>
                    <a:pt x="16" y="24"/>
                  </a:lnTo>
                  <a:lnTo>
                    <a:pt x="8" y="24"/>
                  </a:lnTo>
                  <a:lnTo>
                    <a:pt x="8" y="16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0" y="8"/>
                  </a:lnTo>
                  <a:lnTo>
                    <a:pt x="0" y="0"/>
                  </a:lnTo>
                  <a:lnTo>
                    <a:pt x="272" y="0"/>
                  </a:lnTo>
                  <a:lnTo>
                    <a:pt x="320" y="0"/>
                  </a:lnTo>
                  <a:lnTo>
                    <a:pt x="360" y="0"/>
                  </a:lnTo>
                  <a:lnTo>
                    <a:pt x="400" y="0"/>
                  </a:lnTo>
                  <a:lnTo>
                    <a:pt x="448" y="0"/>
                  </a:lnTo>
                  <a:lnTo>
                    <a:pt x="480" y="0"/>
                  </a:lnTo>
                  <a:lnTo>
                    <a:pt x="519" y="0"/>
                  </a:lnTo>
                  <a:lnTo>
                    <a:pt x="559" y="8"/>
                  </a:lnTo>
                  <a:lnTo>
                    <a:pt x="591" y="8"/>
                  </a:lnTo>
                  <a:lnTo>
                    <a:pt x="623" y="8"/>
                  </a:lnTo>
                  <a:lnTo>
                    <a:pt x="655" y="8"/>
                  </a:lnTo>
                  <a:lnTo>
                    <a:pt x="687" y="8"/>
                  </a:lnTo>
                  <a:lnTo>
                    <a:pt x="719" y="8"/>
                  </a:lnTo>
                  <a:lnTo>
                    <a:pt x="743" y="8"/>
                  </a:lnTo>
                  <a:lnTo>
                    <a:pt x="767" y="8"/>
                  </a:lnTo>
                  <a:lnTo>
                    <a:pt x="799" y="8"/>
                  </a:lnTo>
                  <a:lnTo>
                    <a:pt x="823" y="8"/>
                  </a:lnTo>
                  <a:lnTo>
                    <a:pt x="839" y="8"/>
                  </a:lnTo>
                  <a:lnTo>
                    <a:pt x="863" y="8"/>
                  </a:lnTo>
                  <a:lnTo>
                    <a:pt x="887" y="8"/>
                  </a:lnTo>
                  <a:lnTo>
                    <a:pt x="903" y="16"/>
                  </a:lnTo>
                  <a:lnTo>
                    <a:pt x="927" y="16"/>
                  </a:lnTo>
                  <a:lnTo>
                    <a:pt x="943" y="16"/>
                  </a:lnTo>
                  <a:lnTo>
                    <a:pt x="959" y="16"/>
                  </a:lnTo>
                  <a:lnTo>
                    <a:pt x="975" y="16"/>
                  </a:lnTo>
                  <a:lnTo>
                    <a:pt x="983" y="16"/>
                  </a:lnTo>
                  <a:lnTo>
                    <a:pt x="999" y="16"/>
                  </a:lnTo>
                  <a:lnTo>
                    <a:pt x="1007" y="16"/>
                  </a:lnTo>
                  <a:lnTo>
                    <a:pt x="1023" y="24"/>
                  </a:lnTo>
                  <a:lnTo>
                    <a:pt x="1031" y="24"/>
                  </a:lnTo>
                  <a:lnTo>
                    <a:pt x="1039" y="24"/>
                  </a:lnTo>
                  <a:lnTo>
                    <a:pt x="1047" y="24"/>
                  </a:lnTo>
                  <a:lnTo>
                    <a:pt x="1055" y="24"/>
                  </a:lnTo>
                  <a:lnTo>
                    <a:pt x="1063" y="32"/>
                  </a:lnTo>
                  <a:lnTo>
                    <a:pt x="1079" y="32"/>
                  </a:lnTo>
                  <a:lnTo>
                    <a:pt x="1087" y="32"/>
                  </a:lnTo>
                  <a:lnTo>
                    <a:pt x="1103" y="40"/>
                  </a:lnTo>
                  <a:lnTo>
                    <a:pt x="1111" y="40"/>
                  </a:lnTo>
                  <a:lnTo>
                    <a:pt x="1119" y="48"/>
                  </a:lnTo>
                  <a:lnTo>
                    <a:pt x="1143" y="56"/>
                  </a:lnTo>
                  <a:lnTo>
                    <a:pt x="1151" y="64"/>
                  </a:lnTo>
                  <a:lnTo>
                    <a:pt x="1159" y="72"/>
                  </a:lnTo>
                  <a:lnTo>
                    <a:pt x="1167" y="80"/>
                  </a:lnTo>
                  <a:lnTo>
                    <a:pt x="1175" y="80"/>
                  </a:lnTo>
                  <a:lnTo>
                    <a:pt x="1183" y="88"/>
                  </a:lnTo>
                  <a:lnTo>
                    <a:pt x="1183" y="104"/>
                  </a:lnTo>
                  <a:lnTo>
                    <a:pt x="1191" y="112"/>
                  </a:lnTo>
                  <a:lnTo>
                    <a:pt x="1199" y="120"/>
                  </a:lnTo>
                  <a:lnTo>
                    <a:pt x="1207" y="128"/>
                  </a:lnTo>
                  <a:lnTo>
                    <a:pt x="1207" y="136"/>
                  </a:lnTo>
                  <a:lnTo>
                    <a:pt x="1215" y="152"/>
                  </a:lnTo>
                  <a:lnTo>
                    <a:pt x="1223" y="160"/>
                  </a:lnTo>
                  <a:lnTo>
                    <a:pt x="1223" y="176"/>
                  </a:lnTo>
                  <a:lnTo>
                    <a:pt x="1231" y="192"/>
                  </a:lnTo>
                  <a:lnTo>
                    <a:pt x="1231" y="208"/>
                  </a:lnTo>
                  <a:lnTo>
                    <a:pt x="1239" y="224"/>
                  </a:lnTo>
                  <a:lnTo>
                    <a:pt x="1239" y="232"/>
                  </a:lnTo>
                  <a:lnTo>
                    <a:pt x="1247" y="256"/>
                  </a:lnTo>
                  <a:lnTo>
                    <a:pt x="1247" y="272"/>
                  </a:lnTo>
                  <a:lnTo>
                    <a:pt x="1247" y="288"/>
                  </a:lnTo>
                  <a:lnTo>
                    <a:pt x="1255" y="312"/>
                  </a:lnTo>
                  <a:lnTo>
                    <a:pt x="1255" y="328"/>
                  </a:lnTo>
                  <a:lnTo>
                    <a:pt x="1255" y="352"/>
                  </a:lnTo>
                  <a:lnTo>
                    <a:pt x="1255" y="368"/>
                  </a:lnTo>
                  <a:lnTo>
                    <a:pt x="1263" y="384"/>
                  </a:lnTo>
                  <a:lnTo>
                    <a:pt x="1263" y="400"/>
                  </a:lnTo>
                  <a:lnTo>
                    <a:pt x="1263" y="416"/>
                  </a:lnTo>
                  <a:lnTo>
                    <a:pt x="1263" y="440"/>
                  </a:lnTo>
                  <a:lnTo>
                    <a:pt x="1263" y="456"/>
                  </a:lnTo>
                  <a:lnTo>
                    <a:pt x="1263" y="480"/>
                  </a:lnTo>
                  <a:lnTo>
                    <a:pt x="1263" y="504"/>
                  </a:lnTo>
                  <a:lnTo>
                    <a:pt x="1271" y="528"/>
                  </a:lnTo>
                  <a:lnTo>
                    <a:pt x="1271" y="552"/>
                  </a:lnTo>
                  <a:lnTo>
                    <a:pt x="1271" y="584"/>
                  </a:lnTo>
                  <a:lnTo>
                    <a:pt x="1271" y="616"/>
                  </a:lnTo>
                  <a:lnTo>
                    <a:pt x="1271" y="640"/>
                  </a:lnTo>
                  <a:lnTo>
                    <a:pt x="1271" y="664"/>
                  </a:lnTo>
                  <a:lnTo>
                    <a:pt x="1271" y="679"/>
                  </a:lnTo>
                  <a:lnTo>
                    <a:pt x="1271" y="695"/>
                  </a:lnTo>
                  <a:lnTo>
                    <a:pt x="1271" y="711"/>
                  </a:lnTo>
                  <a:lnTo>
                    <a:pt x="1271" y="727"/>
                  </a:lnTo>
                  <a:lnTo>
                    <a:pt x="1271" y="751"/>
                  </a:lnTo>
                  <a:lnTo>
                    <a:pt x="1271" y="767"/>
                  </a:lnTo>
                  <a:lnTo>
                    <a:pt x="1271" y="791"/>
                  </a:lnTo>
                  <a:lnTo>
                    <a:pt x="1271" y="1007"/>
                  </a:lnTo>
                  <a:lnTo>
                    <a:pt x="983" y="1007"/>
                  </a:lnTo>
                  <a:lnTo>
                    <a:pt x="695" y="1007"/>
                  </a:lnTo>
                  <a:lnTo>
                    <a:pt x="695" y="951"/>
                  </a:lnTo>
                  <a:lnTo>
                    <a:pt x="695" y="951"/>
                  </a:lnTo>
                  <a:lnTo>
                    <a:pt x="695" y="951"/>
                  </a:lnTo>
                  <a:close/>
                </a:path>
              </a:pathLst>
            </a:custGeom>
            <a:solidFill>
              <a:srgbClr val="00FFFF"/>
            </a:solidFill>
            <a:ln w="2540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50"/>
            </a:p>
          </p:txBody>
        </p:sp>
        <p:sp>
          <p:nvSpPr>
            <p:cNvPr id="34" name="Freeform 109"/>
            <p:cNvSpPr>
              <a:spLocks/>
            </p:cNvSpPr>
            <p:nvPr/>
          </p:nvSpPr>
          <p:spPr bwMode="auto">
            <a:xfrm>
              <a:off x="6680040" y="832793"/>
              <a:ext cx="299066" cy="357944"/>
            </a:xfrm>
            <a:custGeom>
              <a:avLst/>
              <a:gdLst>
                <a:gd name="T0" fmla="*/ 24 w 320"/>
                <a:gd name="T1" fmla="*/ 375 h 383"/>
                <a:gd name="T2" fmla="*/ 72 w 320"/>
                <a:gd name="T3" fmla="*/ 367 h 383"/>
                <a:gd name="T4" fmla="*/ 120 w 320"/>
                <a:gd name="T5" fmla="*/ 359 h 383"/>
                <a:gd name="T6" fmla="*/ 144 w 320"/>
                <a:gd name="T7" fmla="*/ 351 h 383"/>
                <a:gd name="T8" fmla="*/ 152 w 320"/>
                <a:gd name="T9" fmla="*/ 351 h 383"/>
                <a:gd name="T10" fmla="*/ 160 w 320"/>
                <a:gd name="T11" fmla="*/ 351 h 383"/>
                <a:gd name="T12" fmla="*/ 168 w 320"/>
                <a:gd name="T13" fmla="*/ 343 h 383"/>
                <a:gd name="T14" fmla="*/ 184 w 320"/>
                <a:gd name="T15" fmla="*/ 335 h 383"/>
                <a:gd name="T16" fmla="*/ 200 w 320"/>
                <a:gd name="T17" fmla="*/ 327 h 383"/>
                <a:gd name="T18" fmla="*/ 208 w 320"/>
                <a:gd name="T19" fmla="*/ 319 h 383"/>
                <a:gd name="T20" fmla="*/ 208 w 320"/>
                <a:gd name="T21" fmla="*/ 319 h 383"/>
                <a:gd name="T22" fmla="*/ 224 w 320"/>
                <a:gd name="T23" fmla="*/ 303 h 383"/>
                <a:gd name="T24" fmla="*/ 232 w 320"/>
                <a:gd name="T25" fmla="*/ 295 h 383"/>
                <a:gd name="T26" fmla="*/ 248 w 320"/>
                <a:gd name="T27" fmla="*/ 279 h 383"/>
                <a:gd name="T28" fmla="*/ 256 w 320"/>
                <a:gd name="T29" fmla="*/ 263 h 383"/>
                <a:gd name="T30" fmla="*/ 264 w 320"/>
                <a:gd name="T31" fmla="*/ 239 h 383"/>
                <a:gd name="T32" fmla="*/ 272 w 320"/>
                <a:gd name="T33" fmla="*/ 223 h 383"/>
                <a:gd name="T34" fmla="*/ 272 w 320"/>
                <a:gd name="T35" fmla="*/ 223 h 383"/>
                <a:gd name="T36" fmla="*/ 272 w 320"/>
                <a:gd name="T37" fmla="*/ 215 h 383"/>
                <a:gd name="T38" fmla="*/ 280 w 320"/>
                <a:gd name="T39" fmla="*/ 207 h 383"/>
                <a:gd name="T40" fmla="*/ 280 w 320"/>
                <a:gd name="T41" fmla="*/ 191 h 383"/>
                <a:gd name="T42" fmla="*/ 288 w 320"/>
                <a:gd name="T43" fmla="*/ 175 h 383"/>
                <a:gd name="T44" fmla="*/ 288 w 320"/>
                <a:gd name="T45" fmla="*/ 159 h 383"/>
                <a:gd name="T46" fmla="*/ 296 w 320"/>
                <a:gd name="T47" fmla="*/ 135 h 383"/>
                <a:gd name="T48" fmla="*/ 296 w 320"/>
                <a:gd name="T49" fmla="*/ 119 h 383"/>
                <a:gd name="T50" fmla="*/ 304 w 320"/>
                <a:gd name="T51" fmla="*/ 103 h 383"/>
                <a:gd name="T52" fmla="*/ 304 w 320"/>
                <a:gd name="T53" fmla="*/ 95 h 383"/>
                <a:gd name="T54" fmla="*/ 304 w 320"/>
                <a:gd name="T55" fmla="*/ 87 h 383"/>
                <a:gd name="T56" fmla="*/ 304 w 320"/>
                <a:gd name="T57" fmla="*/ 64 h 383"/>
                <a:gd name="T58" fmla="*/ 312 w 320"/>
                <a:gd name="T59" fmla="*/ 56 h 383"/>
                <a:gd name="T60" fmla="*/ 312 w 320"/>
                <a:gd name="T61" fmla="*/ 48 h 383"/>
                <a:gd name="T62" fmla="*/ 312 w 320"/>
                <a:gd name="T63" fmla="*/ 24 h 383"/>
                <a:gd name="T64" fmla="*/ 312 w 320"/>
                <a:gd name="T65" fmla="*/ 0 h 383"/>
                <a:gd name="T66" fmla="*/ 312 w 320"/>
                <a:gd name="T67" fmla="*/ 0 h 383"/>
                <a:gd name="T68" fmla="*/ 312 w 320"/>
                <a:gd name="T69" fmla="*/ 0 h 383"/>
                <a:gd name="T70" fmla="*/ 312 w 320"/>
                <a:gd name="T71" fmla="*/ 8 h 383"/>
                <a:gd name="T72" fmla="*/ 312 w 320"/>
                <a:gd name="T73" fmla="*/ 24 h 383"/>
                <a:gd name="T74" fmla="*/ 312 w 320"/>
                <a:gd name="T75" fmla="*/ 64 h 383"/>
                <a:gd name="T76" fmla="*/ 312 w 320"/>
                <a:gd name="T77" fmla="*/ 87 h 383"/>
                <a:gd name="T78" fmla="*/ 312 w 320"/>
                <a:gd name="T79" fmla="*/ 127 h 383"/>
                <a:gd name="T80" fmla="*/ 312 w 320"/>
                <a:gd name="T81" fmla="*/ 175 h 383"/>
                <a:gd name="T82" fmla="*/ 320 w 320"/>
                <a:gd name="T83" fmla="*/ 255 h 383"/>
                <a:gd name="T84" fmla="*/ 144 w 320"/>
                <a:gd name="T85" fmla="*/ 383 h 383"/>
                <a:gd name="T86" fmla="*/ 104 w 320"/>
                <a:gd name="T87" fmla="*/ 383 h 383"/>
                <a:gd name="T88" fmla="*/ 72 w 320"/>
                <a:gd name="T89" fmla="*/ 383 h 383"/>
                <a:gd name="T90" fmla="*/ 40 w 320"/>
                <a:gd name="T91" fmla="*/ 383 h 383"/>
                <a:gd name="T92" fmla="*/ 24 w 320"/>
                <a:gd name="T93" fmla="*/ 375 h 383"/>
                <a:gd name="T94" fmla="*/ 16 w 320"/>
                <a:gd name="T95" fmla="*/ 375 h 3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320" h="383">
                  <a:moveTo>
                    <a:pt x="16" y="375"/>
                  </a:moveTo>
                  <a:lnTo>
                    <a:pt x="0" y="375"/>
                  </a:lnTo>
                  <a:lnTo>
                    <a:pt x="24" y="375"/>
                  </a:lnTo>
                  <a:lnTo>
                    <a:pt x="40" y="375"/>
                  </a:lnTo>
                  <a:lnTo>
                    <a:pt x="56" y="375"/>
                  </a:lnTo>
                  <a:lnTo>
                    <a:pt x="72" y="367"/>
                  </a:lnTo>
                  <a:lnTo>
                    <a:pt x="88" y="367"/>
                  </a:lnTo>
                  <a:lnTo>
                    <a:pt x="104" y="367"/>
                  </a:lnTo>
                  <a:lnTo>
                    <a:pt x="120" y="359"/>
                  </a:lnTo>
                  <a:lnTo>
                    <a:pt x="128" y="359"/>
                  </a:lnTo>
                  <a:lnTo>
                    <a:pt x="136" y="359"/>
                  </a:lnTo>
                  <a:lnTo>
                    <a:pt x="144" y="351"/>
                  </a:lnTo>
                  <a:lnTo>
                    <a:pt x="152" y="351"/>
                  </a:lnTo>
                  <a:lnTo>
                    <a:pt x="152" y="351"/>
                  </a:lnTo>
                  <a:lnTo>
                    <a:pt x="152" y="351"/>
                  </a:lnTo>
                  <a:lnTo>
                    <a:pt x="152" y="351"/>
                  </a:lnTo>
                  <a:lnTo>
                    <a:pt x="152" y="351"/>
                  </a:lnTo>
                  <a:lnTo>
                    <a:pt x="160" y="351"/>
                  </a:lnTo>
                  <a:lnTo>
                    <a:pt x="160" y="351"/>
                  </a:lnTo>
                  <a:lnTo>
                    <a:pt x="160" y="351"/>
                  </a:lnTo>
                  <a:lnTo>
                    <a:pt x="168" y="343"/>
                  </a:lnTo>
                  <a:lnTo>
                    <a:pt x="176" y="343"/>
                  </a:lnTo>
                  <a:lnTo>
                    <a:pt x="184" y="335"/>
                  </a:lnTo>
                  <a:lnTo>
                    <a:pt x="184" y="335"/>
                  </a:lnTo>
                  <a:lnTo>
                    <a:pt x="192" y="335"/>
                  </a:lnTo>
                  <a:lnTo>
                    <a:pt x="192" y="327"/>
                  </a:lnTo>
                  <a:lnTo>
                    <a:pt x="200" y="327"/>
                  </a:lnTo>
                  <a:lnTo>
                    <a:pt x="200" y="327"/>
                  </a:lnTo>
                  <a:lnTo>
                    <a:pt x="200" y="327"/>
                  </a:lnTo>
                  <a:lnTo>
                    <a:pt x="208" y="319"/>
                  </a:lnTo>
                  <a:lnTo>
                    <a:pt x="208" y="319"/>
                  </a:lnTo>
                  <a:lnTo>
                    <a:pt x="208" y="319"/>
                  </a:lnTo>
                  <a:lnTo>
                    <a:pt x="208" y="319"/>
                  </a:lnTo>
                  <a:lnTo>
                    <a:pt x="216" y="319"/>
                  </a:lnTo>
                  <a:lnTo>
                    <a:pt x="216" y="311"/>
                  </a:lnTo>
                  <a:lnTo>
                    <a:pt x="224" y="303"/>
                  </a:lnTo>
                  <a:lnTo>
                    <a:pt x="232" y="303"/>
                  </a:lnTo>
                  <a:lnTo>
                    <a:pt x="232" y="295"/>
                  </a:lnTo>
                  <a:lnTo>
                    <a:pt x="232" y="295"/>
                  </a:lnTo>
                  <a:lnTo>
                    <a:pt x="240" y="287"/>
                  </a:lnTo>
                  <a:lnTo>
                    <a:pt x="240" y="279"/>
                  </a:lnTo>
                  <a:lnTo>
                    <a:pt x="248" y="279"/>
                  </a:lnTo>
                  <a:lnTo>
                    <a:pt x="248" y="271"/>
                  </a:lnTo>
                  <a:lnTo>
                    <a:pt x="256" y="263"/>
                  </a:lnTo>
                  <a:lnTo>
                    <a:pt x="256" y="263"/>
                  </a:lnTo>
                  <a:lnTo>
                    <a:pt x="256" y="255"/>
                  </a:lnTo>
                  <a:lnTo>
                    <a:pt x="264" y="247"/>
                  </a:lnTo>
                  <a:lnTo>
                    <a:pt x="264" y="239"/>
                  </a:lnTo>
                  <a:lnTo>
                    <a:pt x="264" y="239"/>
                  </a:lnTo>
                  <a:lnTo>
                    <a:pt x="272" y="231"/>
                  </a:lnTo>
                  <a:lnTo>
                    <a:pt x="272" y="223"/>
                  </a:lnTo>
                  <a:lnTo>
                    <a:pt x="272" y="223"/>
                  </a:lnTo>
                  <a:lnTo>
                    <a:pt x="272" y="223"/>
                  </a:lnTo>
                  <a:lnTo>
                    <a:pt x="272" y="223"/>
                  </a:lnTo>
                  <a:lnTo>
                    <a:pt x="272" y="223"/>
                  </a:lnTo>
                  <a:lnTo>
                    <a:pt x="272" y="215"/>
                  </a:lnTo>
                  <a:lnTo>
                    <a:pt x="272" y="215"/>
                  </a:lnTo>
                  <a:lnTo>
                    <a:pt x="280" y="215"/>
                  </a:lnTo>
                  <a:lnTo>
                    <a:pt x="280" y="207"/>
                  </a:lnTo>
                  <a:lnTo>
                    <a:pt x="280" y="207"/>
                  </a:lnTo>
                  <a:lnTo>
                    <a:pt x="280" y="199"/>
                  </a:lnTo>
                  <a:lnTo>
                    <a:pt x="280" y="199"/>
                  </a:lnTo>
                  <a:lnTo>
                    <a:pt x="280" y="191"/>
                  </a:lnTo>
                  <a:lnTo>
                    <a:pt x="288" y="183"/>
                  </a:lnTo>
                  <a:lnTo>
                    <a:pt x="288" y="175"/>
                  </a:lnTo>
                  <a:lnTo>
                    <a:pt x="288" y="175"/>
                  </a:lnTo>
                  <a:lnTo>
                    <a:pt x="288" y="167"/>
                  </a:lnTo>
                  <a:lnTo>
                    <a:pt x="288" y="159"/>
                  </a:lnTo>
                  <a:lnTo>
                    <a:pt x="288" y="159"/>
                  </a:lnTo>
                  <a:lnTo>
                    <a:pt x="296" y="151"/>
                  </a:lnTo>
                  <a:lnTo>
                    <a:pt x="296" y="143"/>
                  </a:lnTo>
                  <a:lnTo>
                    <a:pt x="296" y="135"/>
                  </a:lnTo>
                  <a:lnTo>
                    <a:pt x="296" y="135"/>
                  </a:lnTo>
                  <a:lnTo>
                    <a:pt x="296" y="127"/>
                  </a:lnTo>
                  <a:lnTo>
                    <a:pt x="296" y="119"/>
                  </a:lnTo>
                  <a:lnTo>
                    <a:pt x="296" y="119"/>
                  </a:lnTo>
                  <a:lnTo>
                    <a:pt x="304" y="111"/>
                  </a:lnTo>
                  <a:lnTo>
                    <a:pt x="304" y="103"/>
                  </a:lnTo>
                  <a:lnTo>
                    <a:pt x="304" y="103"/>
                  </a:lnTo>
                  <a:lnTo>
                    <a:pt x="304" y="103"/>
                  </a:lnTo>
                  <a:lnTo>
                    <a:pt x="304" y="95"/>
                  </a:lnTo>
                  <a:lnTo>
                    <a:pt x="304" y="95"/>
                  </a:lnTo>
                  <a:lnTo>
                    <a:pt x="304" y="95"/>
                  </a:lnTo>
                  <a:lnTo>
                    <a:pt x="304" y="87"/>
                  </a:lnTo>
                  <a:lnTo>
                    <a:pt x="304" y="79"/>
                  </a:lnTo>
                  <a:lnTo>
                    <a:pt x="304" y="71"/>
                  </a:lnTo>
                  <a:lnTo>
                    <a:pt x="304" y="64"/>
                  </a:lnTo>
                  <a:lnTo>
                    <a:pt x="304" y="56"/>
                  </a:lnTo>
                  <a:lnTo>
                    <a:pt x="312" y="56"/>
                  </a:lnTo>
                  <a:lnTo>
                    <a:pt x="312" y="56"/>
                  </a:lnTo>
                  <a:lnTo>
                    <a:pt x="312" y="48"/>
                  </a:lnTo>
                  <a:lnTo>
                    <a:pt x="312" y="48"/>
                  </a:lnTo>
                  <a:lnTo>
                    <a:pt x="312" y="48"/>
                  </a:lnTo>
                  <a:lnTo>
                    <a:pt x="312" y="40"/>
                  </a:lnTo>
                  <a:lnTo>
                    <a:pt x="312" y="32"/>
                  </a:lnTo>
                  <a:lnTo>
                    <a:pt x="312" y="24"/>
                  </a:lnTo>
                  <a:lnTo>
                    <a:pt x="312" y="16"/>
                  </a:lnTo>
                  <a:lnTo>
                    <a:pt x="312" y="8"/>
                  </a:lnTo>
                  <a:lnTo>
                    <a:pt x="312" y="0"/>
                  </a:lnTo>
                  <a:lnTo>
                    <a:pt x="312" y="0"/>
                  </a:lnTo>
                  <a:lnTo>
                    <a:pt x="312" y="0"/>
                  </a:lnTo>
                  <a:lnTo>
                    <a:pt x="312" y="0"/>
                  </a:lnTo>
                  <a:lnTo>
                    <a:pt x="312" y="0"/>
                  </a:lnTo>
                  <a:lnTo>
                    <a:pt x="312" y="0"/>
                  </a:lnTo>
                  <a:lnTo>
                    <a:pt x="312" y="0"/>
                  </a:lnTo>
                  <a:lnTo>
                    <a:pt x="312" y="8"/>
                  </a:lnTo>
                  <a:lnTo>
                    <a:pt x="312" y="8"/>
                  </a:lnTo>
                  <a:lnTo>
                    <a:pt x="312" y="8"/>
                  </a:lnTo>
                  <a:lnTo>
                    <a:pt x="312" y="16"/>
                  </a:lnTo>
                  <a:lnTo>
                    <a:pt x="312" y="16"/>
                  </a:lnTo>
                  <a:lnTo>
                    <a:pt x="312" y="24"/>
                  </a:lnTo>
                  <a:lnTo>
                    <a:pt x="312" y="40"/>
                  </a:lnTo>
                  <a:lnTo>
                    <a:pt x="312" y="48"/>
                  </a:lnTo>
                  <a:lnTo>
                    <a:pt x="312" y="64"/>
                  </a:lnTo>
                  <a:lnTo>
                    <a:pt x="312" y="71"/>
                  </a:lnTo>
                  <a:lnTo>
                    <a:pt x="312" y="79"/>
                  </a:lnTo>
                  <a:lnTo>
                    <a:pt x="312" y="87"/>
                  </a:lnTo>
                  <a:lnTo>
                    <a:pt x="312" y="103"/>
                  </a:lnTo>
                  <a:lnTo>
                    <a:pt x="312" y="111"/>
                  </a:lnTo>
                  <a:lnTo>
                    <a:pt x="312" y="127"/>
                  </a:lnTo>
                  <a:lnTo>
                    <a:pt x="312" y="135"/>
                  </a:lnTo>
                  <a:lnTo>
                    <a:pt x="312" y="151"/>
                  </a:lnTo>
                  <a:lnTo>
                    <a:pt x="312" y="175"/>
                  </a:lnTo>
                  <a:lnTo>
                    <a:pt x="312" y="207"/>
                  </a:lnTo>
                  <a:lnTo>
                    <a:pt x="320" y="231"/>
                  </a:lnTo>
                  <a:lnTo>
                    <a:pt x="320" y="255"/>
                  </a:lnTo>
                  <a:lnTo>
                    <a:pt x="320" y="383"/>
                  </a:lnTo>
                  <a:lnTo>
                    <a:pt x="176" y="383"/>
                  </a:lnTo>
                  <a:lnTo>
                    <a:pt x="144" y="383"/>
                  </a:lnTo>
                  <a:lnTo>
                    <a:pt x="128" y="383"/>
                  </a:lnTo>
                  <a:lnTo>
                    <a:pt x="120" y="383"/>
                  </a:lnTo>
                  <a:lnTo>
                    <a:pt x="104" y="383"/>
                  </a:lnTo>
                  <a:lnTo>
                    <a:pt x="96" y="383"/>
                  </a:lnTo>
                  <a:lnTo>
                    <a:pt x="80" y="383"/>
                  </a:lnTo>
                  <a:lnTo>
                    <a:pt x="72" y="383"/>
                  </a:lnTo>
                  <a:lnTo>
                    <a:pt x="56" y="383"/>
                  </a:lnTo>
                  <a:lnTo>
                    <a:pt x="48" y="383"/>
                  </a:lnTo>
                  <a:lnTo>
                    <a:pt x="40" y="383"/>
                  </a:lnTo>
                  <a:lnTo>
                    <a:pt x="32" y="383"/>
                  </a:lnTo>
                  <a:lnTo>
                    <a:pt x="24" y="383"/>
                  </a:lnTo>
                  <a:lnTo>
                    <a:pt x="24" y="375"/>
                  </a:lnTo>
                  <a:lnTo>
                    <a:pt x="16" y="375"/>
                  </a:lnTo>
                  <a:lnTo>
                    <a:pt x="16" y="375"/>
                  </a:lnTo>
                  <a:lnTo>
                    <a:pt x="16" y="375"/>
                  </a:lnTo>
                  <a:close/>
                </a:path>
              </a:pathLst>
            </a:custGeom>
            <a:solidFill>
              <a:srgbClr val="00FFFF"/>
            </a:solidFill>
            <a:ln w="2540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50"/>
            </a:p>
          </p:txBody>
        </p:sp>
        <p:sp>
          <p:nvSpPr>
            <p:cNvPr id="35" name="Freeform 94"/>
            <p:cNvSpPr>
              <a:spLocks/>
            </p:cNvSpPr>
            <p:nvPr/>
          </p:nvSpPr>
          <p:spPr bwMode="auto">
            <a:xfrm>
              <a:off x="7778173" y="2004757"/>
              <a:ext cx="709347" cy="612150"/>
            </a:xfrm>
            <a:custGeom>
              <a:avLst/>
              <a:gdLst>
                <a:gd name="T0" fmla="*/ 0 w 759"/>
                <a:gd name="T1" fmla="*/ 655 h 655"/>
                <a:gd name="T2" fmla="*/ 8 w 759"/>
                <a:gd name="T3" fmla="*/ 639 h 655"/>
                <a:gd name="T4" fmla="*/ 8 w 759"/>
                <a:gd name="T5" fmla="*/ 631 h 655"/>
                <a:gd name="T6" fmla="*/ 8 w 759"/>
                <a:gd name="T7" fmla="*/ 607 h 655"/>
                <a:gd name="T8" fmla="*/ 8 w 759"/>
                <a:gd name="T9" fmla="*/ 583 h 655"/>
                <a:gd name="T10" fmla="*/ 8 w 759"/>
                <a:gd name="T11" fmla="*/ 559 h 655"/>
                <a:gd name="T12" fmla="*/ 8 w 759"/>
                <a:gd name="T13" fmla="*/ 527 h 655"/>
                <a:gd name="T14" fmla="*/ 16 w 759"/>
                <a:gd name="T15" fmla="*/ 511 h 655"/>
                <a:gd name="T16" fmla="*/ 16 w 759"/>
                <a:gd name="T17" fmla="*/ 495 h 655"/>
                <a:gd name="T18" fmla="*/ 16 w 759"/>
                <a:gd name="T19" fmla="*/ 455 h 655"/>
                <a:gd name="T20" fmla="*/ 24 w 759"/>
                <a:gd name="T21" fmla="*/ 431 h 655"/>
                <a:gd name="T22" fmla="*/ 24 w 759"/>
                <a:gd name="T23" fmla="*/ 407 h 655"/>
                <a:gd name="T24" fmla="*/ 24 w 759"/>
                <a:gd name="T25" fmla="*/ 391 h 655"/>
                <a:gd name="T26" fmla="*/ 32 w 759"/>
                <a:gd name="T27" fmla="*/ 375 h 655"/>
                <a:gd name="T28" fmla="*/ 32 w 759"/>
                <a:gd name="T29" fmla="*/ 359 h 655"/>
                <a:gd name="T30" fmla="*/ 40 w 759"/>
                <a:gd name="T31" fmla="*/ 343 h 655"/>
                <a:gd name="T32" fmla="*/ 40 w 759"/>
                <a:gd name="T33" fmla="*/ 312 h 655"/>
                <a:gd name="T34" fmla="*/ 56 w 759"/>
                <a:gd name="T35" fmla="*/ 280 h 655"/>
                <a:gd name="T36" fmla="*/ 64 w 759"/>
                <a:gd name="T37" fmla="*/ 240 h 655"/>
                <a:gd name="T38" fmla="*/ 80 w 759"/>
                <a:gd name="T39" fmla="*/ 216 h 655"/>
                <a:gd name="T40" fmla="*/ 96 w 759"/>
                <a:gd name="T41" fmla="*/ 184 h 655"/>
                <a:gd name="T42" fmla="*/ 104 w 759"/>
                <a:gd name="T43" fmla="*/ 168 h 655"/>
                <a:gd name="T44" fmla="*/ 120 w 759"/>
                <a:gd name="T45" fmla="*/ 152 h 655"/>
                <a:gd name="T46" fmla="*/ 144 w 759"/>
                <a:gd name="T47" fmla="*/ 128 h 655"/>
                <a:gd name="T48" fmla="*/ 176 w 759"/>
                <a:gd name="T49" fmla="*/ 104 h 655"/>
                <a:gd name="T50" fmla="*/ 200 w 759"/>
                <a:gd name="T51" fmla="*/ 88 h 655"/>
                <a:gd name="T52" fmla="*/ 224 w 759"/>
                <a:gd name="T53" fmla="*/ 80 h 655"/>
                <a:gd name="T54" fmla="*/ 248 w 759"/>
                <a:gd name="T55" fmla="*/ 72 h 655"/>
                <a:gd name="T56" fmla="*/ 296 w 759"/>
                <a:gd name="T57" fmla="*/ 56 h 655"/>
                <a:gd name="T58" fmla="*/ 335 w 759"/>
                <a:gd name="T59" fmla="*/ 48 h 655"/>
                <a:gd name="T60" fmla="*/ 359 w 759"/>
                <a:gd name="T61" fmla="*/ 40 h 655"/>
                <a:gd name="T62" fmla="*/ 383 w 759"/>
                <a:gd name="T63" fmla="*/ 32 h 655"/>
                <a:gd name="T64" fmla="*/ 447 w 759"/>
                <a:gd name="T65" fmla="*/ 24 h 655"/>
                <a:gd name="T66" fmla="*/ 495 w 759"/>
                <a:gd name="T67" fmla="*/ 16 h 655"/>
                <a:gd name="T68" fmla="*/ 559 w 759"/>
                <a:gd name="T69" fmla="*/ 16 h 655"/>
                <a:gd name="T70" fmla="*/ 639 w 759"/>
                <a:gd name="T71" fmla="*/ 8 h 655"/>
                <a:gd name="T72" fmla="*/ 727 w 759"/>
                <a:gd name="T73" fmla="*/ 0 h 6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759" h="655">
                  <a:moveTo>
                    <a:pt x="0" y="655"/>
                  </a:moveTo>
                  <a:lnTo>
                    <a:pt x="0" y="655"/>
                  </a:lnTo>
                  <a:lnTo>
                    <a:pt x="0" y="647"/>
                  </a:lnTo>
                  <a:lnTo>
                    <a:pt x="8" y="639"/>
                  </a:lnTo>
                  <a:lnTo>
                    <a:pt x="8" y="631"/>
                  </a:lnTo>
                  <a:lnTo>
                    <a:pt x="8" y="631"/>
                  </a:lnTo>
                  <a:lnTo>
                    <a:pt x="8" y="623"/>
                  </a:lnTo>
                  <a:lnTo>
                    <a:pt x="8" y="607"/>
                  </a:lnTo>
                  <a:lnTo>
                    <a:pt x="8" y="599"/>
                  </a:lnTo>
                  <a:lnTo>
                    <a:pt x="8" y="583"/>
                  </a:lnTo>
                  <a:lnTo>
                    <a:pt x="8" y="567"/>
                  </a:lnTo>
                  <a:lnTo>
                    <a:pt x="8" y="559"/>
                  </a:lnTo>
                  <a:lnTo>
                    <a:pt x="8" y="551"/>
                  </a:lnTo>
                  <a:lnTo>
                    <a:pt x="8" y="527"/>
                  </a:lnTo>
                  <a:lnTo>
                    <a:pt x="16" y="519"/>
                  </a:lnTo>
                  <a:lnTo>
                    <a:pt x="16" y="511"/>
                  </a:lnTo>
                  <a:lnTo>
                    <a:pt x="16" y="503"/>
                  </a:lnTo>
                  <a:lnTo>
                    <a:pt x="16" y="495"/>
                  </a:lnTo>
                  <a:lnTo>
                    <a:pt x="16" y="479"/>
                  </a:lnTo>
                  <a:lnTo>
                    <a:pt x="16" y="455"/>
                  </a:lnTo>
                  <a:lnTo>
                    <a:pt x="24" y="447"/>
                  </a:lnTo>
                  <a:lnTo>
                    <a:pt x="24" y="431"/>
                  </a:lnTo>
                  <a:lnTo>
                    <a:pt x="24" y="415"/>
                  </a:lnTo>
                  <a:lnTo>
                    <a:pt x="24" y="407"/>
                  </a:lnTo>
                  <a:lnTo>
                    <a:pt x="24" y="399"/>
                  </a:lnTo>
                  <a:lnTo>
                    <a:pt x="24" y="391"/>
                  </a:lnTo>
                  <a:lnTo>
                    <a:pt x="32" y="383"/>
                  </a:lnTo>
                  <a:lnTo>
                    <a:pt x="32" y="375"/>
                  </a:lnTo>
                  <a:lnTo>
                    <a:pt x="32" y="367"/>
                  </a:lnTo>
                  <a:lnTo>
                    <a:pt x="32" y="359"/>
                  </a:lnTo>
                  <a:lnTo>
                    <a:pt x="32" y="351"/>
                  </a:lnTo>
                  <a:lnTo>
                    <a:pt x="40" y="343"/>
                  </a:lnTo>
                  <a:lnTo>
                    <a:pt x="40" y="327"/>
                  </a:lnTo>
                  <a:lnTo>
                    <a:pt x="40" y="312"/>
                  </a:lnTo>
                  <a:lnTo>
                    <a:pt x="48" y="288"/>
                  </a:lnTo>
                  <a:lnTo>
                    <a:pt x="56" y="280"/>
                  </a:lnTo>
                  <a:lnTo>
                    <a:pt x="56" y="264"/>
                  </a:lnTo>
                  <a:lnTo>
                    <a:pt x="64" y="240"/>
                  </a:lnTo>
                  <a:lnTo>
                    <a:pt x="72" y="224"/>
                  </a:lnTo>
                  <a:lnTo>
                    <a:pt x="80" y="216"/>
                  </a:lnTo>
                  <a:lnTo>
                    <a:pt x="88" y="200"/>
                  </a:lnTo>
                  <a:lnTo>
                    <a:pt x="96" y="184"/>
                  </a:lnTo>
                  <a:lnTo>
                    <a:pt x="104" y="176"/>
                  </a:lnTo>
                  <a:lnTo>
                    <a:pt x="104" y="168"/>
                  </a:lnTo>
                  <a:lnTo>
                    <a:pt x="112" y="160"/>
                  </a:lnTo>
                  <a:lnTo>
                    <a:pt x="120" y="152"/>
                  </a:lnTo>
                  <a:lnTo>
                    <a:pt x="128" y="144"/>
                  </a:lnTo>
                  <a:lnTo>
                    <a:pt x="144" y="128"/>
                  </a:lnTo>
                  <a:lnTo>
                    <a:pt x="160" y="112"/>
                  </a:lnTo>
                  <a:lnTo>
                    <a:pt x="176" y="104"/>
                  </a:lnTo>
                  <a:lnTo>
                    <a:pt x="184" y="96"/>
                  </a:lnTo>
                  <a:lnTo>
                    <a:pt x="200" y="88"/>
                  </a:lnTo>
                  <a:lnTo>
                    <a:pt x="208" y="88"/>
                  </a:lnTo>
                  <a:lnTo>
                    <a:pt x="224" y="80"/>
                  </a:lnTo>
                  <a:lnTo>
                    <a:pt x="232" y="72"/>
                  </a:lnTo>
                  <a:lnTo>
                    <a:pt x="248" y="72"/>
                  </a:lnTo>
                  <a:lnTo>
                    <a:pt x="280" y="56"/>
                  </a:lnTo>
                  <a:lnTo>
                    <a:pt x="296" y="56"/>
                  </a:lnTo>
                  <a:lnTo>
                    <a:pt x="319" y="48"/>
                  </a:lnTo>
                  <a:lnTo>
                    <a:pt x="335" y="48"/>
                  </a:lnTo>
                  <a:lnTo>
                    <a:pt x="343" y="40"/>
                  </a:lnTo>
                  <a:lnTo>
                    <a:pt x="359" y="40"/>
                  </a:lnTo>
                  <a:lnTo>
                    <a:pt x="375" y="40"/>
                  </a:lnTo>
                  <a:lnTo>
                    <a:pt x="383" y="32"/>
                  </a:lnTo>
                  <a:lnTo>
                    <a:pt x="415" y="32"/>
                  </a:lnTo>
                  <a:lnTo>
                    <a:pt x="447" y="24"/>
                  </a:lnTo>
                  <a:lnTo>
                    <a:pt x="479" y="24"/>
                  </a:lnTo>
                  <a:lnTo>
                    <a:pt x="495" y="16"/>
                  </a:lnTo>
                  <a:lnTo>
                    <a:pt x="519" y="16"/>
                  </a:lnTo>
                  <a:lnTo>
                    <a:pt x="559" y="16"/>
                  </a:lnTo>
                  <a:lnTo>
                    <a:pt x="599" y="8"/>
                  </a:lnTo>
                  <a:lnTo>
                    <a:pt x="639" y="8"/>
                  </a:lnTo>
                  <a:lnTo>
                    <a:pt x="703" y="0"/>
                  </a:lnTo>
                  <a:lnTo>
                    <a:pt x="727" y="0"/>
                  </a:lnTo>
                  <a:lnTo>
                    <a:pt x="759" y="0"/>
                  </a:lnTo>
                </a:path>
              </a:pathLst>
            </a:custGeom>
            <a:noFill/>
            <a:ln w="158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50"/>
            </a:p>
          </p:txBody>
        </p:sp>
        <p:sp>
          <p:nvSpPr>
            <p:cNvPr id="36" name="Line 95"/>
            <p:cNvSpPr>
              <a:spLocks noChangeShapeType="1"/>
            </p:cNvSpPr>
            <p:nvPr/>
          </p:nvSpPr>
          <p:spPr bwMode="auto">
            <a:xfrm flipH="1">
              <a:off x="7217425" y="1982327"/>
              <a:ext cx="1277572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50"/>
            </a:p>
          </p:txBody>
        </p:sp>
        <p:sp>
          <p:nvSpPr>
            <p:cNvPr id="37" name="Line 96"/>
            <p:cNvSpPr>
              <a:spLocks noChangeShapeType="1"/>
            </p:cNvSpPr>
            <p:nvPr/>
          </p:nvSpPr>
          <p:spPr bwMode="auto">
            <a:xfrm>
              <a:off x="5776300" y="1668308"/>
              <a:ext cx="1202806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50"/>
            </a:p>
          </p:txBody>
        </p:sp>
        <p:sp>
          <p:nvSpPr>
            <p:cNvPr id="38" name="Line 97"/>
            <p:cNvSpPr>
              <a:spLocks noChangeShapeType="1"/>
            </p:cNvSpPr>
            <p:nvPr/>
          </p:nvSpPr>
          <p:spPr bwMode="auto">
            <a:xfrm>
              <a:off x="7217425" y="1504756"/>
              <a:ext cx="1277572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50"/>
            </a:p>
          </p:txBody>
        </p:sp>
        <p:sp>
          <p:nvSpPr>
            <p:cNvPr id="39" name="Line 98"/>
            <p:cNvSpPr>
              <a:spLocks noChangeShapeType="1"/>
            </p:cNvSpPr>
            <p:nvPr/>
          </p:nvSpPr>
          <p:spPr bwMode="auto">
            <a:xfrm flipH="1">
              <a:off x="5776300" y="1190737"/>
              <a:ext cx="1202806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50"/>
            </a:p>
          </p:txBody>
        </p:sp>
        <p:sp>
          <p:nvSpPr>
            <p:cNvPr id="40" name="Freeform 99"/>
            <p:cNvSpPr>
              <a:spLocks/>
            </p:cNvSpPr>
            <p:nvPr/>
          </p:nvSpPr>
          <p:spPr bwMode="auto">
            <a:xfrm>
              <a:off x="7770697" y="548680"/>
              <a:ext cx="716824" cy="926169"/>
            </a:xfrm>
            <a:custGeom>
              <a:avLst/>
              <a:gdLst>
                <a:gd name="T0" fmla="*/ 703 w 767"/>
                <a:gd name="T1" fmla="*/ 991 h 991"/>
                <a:gd name="T2" fmla="*/ 575 w 767"/>
                <a:gd name="T3" fmla="*/ 983 h 991"/>
                <a:gd name="T4" fmla="*/ 471 w 767"/>
                <a:gd name="T5" fmla="*/ 967 h 991"/>
                <a:gd name="T6" fmla="*/ 399 w 767"/>
                <a:gd name="T7" fmla="*/ 959 h 991"/>
                <a:gd name="T8" fmla="*/ 367 w 767"/>
                <a:gd name="T9" fmla="*/ 951 h 991"/>
                <a:gd name="T10" fmla="*/ 319 w 767"/>
                <a:gd name="T11" fmla="*/ 943 h 991"/>
                <a:gd name="T12" fmla="*/ 280 w 767"/>
                <a:gd name="T13" fmla="*/ 935 h 991"/>
                <a:gd name="T14" fmla="*/ 232 w 767"/>
                <a:gd name="T15" fmla="*/ 911 h 991"/>
                <a:gd name="T16" fmla="*/ 184 w 767"/>
                <a:gd name="T17" fmla="*/ 887 h 991"/>
                <a:gd name="T18" fmla="*/ 152 w 767"/>
                <a:gd name="T19" fmla="*/ 863 h 991"/>
                <a:gd name="T20" fmla="*/ 128 w 767"/>
                <a:gd name="T21" fmla="*/ 839 h 991"/>
                <a:gd name="T22" fmla="*/ 104 w 767"/>
                <a:gd name="T23" fmla="*/ 807 h 991"/>
                <a:gd name="T24" fmla="*/ 88 w 767"/>
                <a:gd name="T25" fmla="*/ 791 h 991"/>
                <a:gd name="T26" fmla="*/ 80 w 767"/>
                <a:gd name="T27" fmla="*/ 759 h 991"/>
                <a:gd name="T28" fmla="*/ 64 w 767"/>
                <a:gd name="T29" fmla="*/ 727 h 991"/>
                <a:gd name="T30" fmla="*/ 56 w 767"/>
                <a:gd name="T31" fmla="*/ 703 h 991"/>
                <a:gd name="T32" fmla="*/ 48 w 767"/>
                <a:gd name="T33" fmla="*/ 671 h 991"/>
                <a:gd name="T34" fmla="*/ 40 w 767"/>
                <a:gd name="T35" fmla="*/ 639 h 991"/>
                <a:gd name="T36" fmla="*/ 40 w 767"/>
                <a:gd name="T37" fmla="*/ 607 h 991"/>
                <a:gd name="T38" fmla="*/ 32 w 767"/>
                <a:gd name="T39" fmla="*/ 575 h 991"/>
                <a:gd name="T40" fmla="*/ 24 w 767"/>
                <a:gd name="T41" fmla="*/ 543 h 991"/>
                <a:gd name="T42" fmla="*/ 24 w 767"/>
                <a:gd name="T43" fmla="*/ 471 h 991"/>
                <a:gd name="T44" fmla="*/ 16 w 767"/>
                <a:gd name="T45" fmla="*/ 391 h 991"/>
                <a:gd name="T46" fmla="*/ 8 w 767"/>
                <a:gd name="T47" fmla="*/ 328 h 991"/>
                <a:gd name="T48" fmla="*/ 8 w 767"/>
                <a:gd name="T49" fmla="*/ 296 h 991"/>
                <a:gd name="T50" fmla="*/ 8 w 767"/>
                <a:gd name="T51" fmla="*/ 240 h 991"/>
                <a:gd name="T52" fmla="*/ 8 w 767"/>
                <a:gd name="T53" fmla="*/ 208 h 991"/>
                <a:gd name="T54" fmla="*/ 8 w 767"/>
                <a:gd name="T55" fmla="*/ 184 h 991"/>
                <a:gd name="T56" fmla="*/ 0 w 767"/>
                <a:gd name="T57" fmla="*/ 144 h 991"/>
                <a:gd name="T58" fmla="*/ 0 w 767"/>
                <a:gd name="T59" fmla="*/ 104 h 991"/>
                <a:gd name="T60" fmla="*/ 0 w 767"/>
                <a:gd name="T61" fmla="*/ 88 h 991"/>
                <a:gd name="T62" fmla="*/ 0 w 767"/>
                <a:gd name="T63" fmla="*/ 48 h 991"/>
                <a:gd name="T64" fmla="*/ 0 w 767"/>
                <a:gd name="T65" fmla="*/ 32 h 9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767" h="991">
                  <a:moveTo>
                    <a:pt x="767" y="991"/>
                  </a:moveTo>
                  <a:lnTo>
                    <a:pt x="703" y="991"/>
                  </a:lnTo>
                  <a:lnTo>
                    <a:pt x="639" y="983"/>
                  </a:lnTo>
                  <a:lnTo>
                    <a:pt x="575" y="983"/>
                  </a:lnTo>
                  <a:lnTo>
                    <a:pt x="511" y="975"/>
                  </a:lnTo>
                  <a:lnTo>
                    <a:pt x="471" y="967"/>
                  </a:lnTo>
                  <a:lnTo>
                    <a:pt x="439" y="967"/>
                  </a:lnTo>
                  <a:lnTo>
                    <a:pt x="399" y="959"/>
                  </a:lnTo>
                  <a:lnTo>
                    <a:pt x="383" y="959"/>
                  </a:lnTo>
                  <a:lnTo>
                    <a:pt x="367" y="951"/>
                  </a:lnTo>
                  <a:lnTo>
                    <a:pt x="343" y="951"/>
                  </a:lnTo>
                  <a:lnTo>
                    <a:pt x="319" y="943"/>
                  </a:lnTo>
                  <a:lnTo>
                    <a:pt x="296" y="935"/>
                  </a:lnTo>
                  <a:lnTo>
                    <a:pt x="280" y="935"/>
                  </a:lnTo>
                  <a:lnTo>
                    <a:pt x="256" y="927"/>
                  </a:lnTo>
                  <a:lnTo>
                    <a:pt x="232" y="911"/>
                  </a:lnTo>
                  <a:lnTo>
                    <a:pt x="208" y="903"/>
                  </a:lnTo>
                  <a:lnTo>
                    <a:pt x="184" y="887"/>
                  </a:lnTo>
                  <a:lnTo>
                    <a:pt x="160" y="871"/>
                  </a:lnTo>
                  <a:lnTo>
                    <a:pt x="152" y="863"/>
                  </a:lnTo>
                  <a:lnTo>
                    <a:pt x="136" y="855"/>
                  </a:lnTo>
                  <a:lnTo>
                    <a:pt x="128" y="839"/>
                  </a:lnTo>
                  <a:lnTo>
                    <a:pt x="112" y="823"/>
                  </a:lnTo>
                  <a:lnTo>
                    <a:pt x="104" y="807"/>
                  </a:lnTo>
                  <a:lnTo>
                    <a:pt x="96" y="799"/>
                  </a:lnTo>
                  <a:lnTo>
                    <a:pt x="88" y="791"/>
                  </a:lnTo>
                  <a:lnTo>
                    <a:pt x="80" y="775"/>
                  </a:lnTo>
                  <a:lnTo>
                    <a:pt x="80" y="759"/>
                  </a:lnTo>
                  <a:lnTo>
                    <a:pt x="72" y="743"/>
                  </a:lnTo>
                  <a:lnTo>
                    <a:pt x="64" y="727"/>
                  </a:lnTo>
                  <a:lnTo>
                    <a:pt x="56" y="711"/>
                  </a:lnTo>
                  <a:lnTo>
                    <a:pt x="56" y="703"/>
                  </a:lnTo>
                  <a:lnTo>
                    <a:pt x="56" y="687"/>
                  </a:lnTo>
                  <a:lnTo>
                    <a:pt x="48" y="671"/>
                  </a:lnTo>
                  <a:lnTo>
                    <a:pt x="48" y="655"/>
                  </a:lnTo>
                  <a:lnTo>
                    <a:pt x="40" y="639"/>
                  </a:lnTo>
                  <a:lnTo>
                    <a:pt x="40" y="623"/>
                  </a:lnTo>
                  <a:lnTo>
                    <a:pt x="40" y="607"/>
                  </a:lnTo>
                  <a:lnTo>
                    <a:pt x="32" y="591"/>
                  </a:lnTo>
                  <a:lnTo>
                    <a:pt x="32" y="575"/>
                  </a:lnTo>
                  <a:lnTo>
                    <a:pt x="32" y="559"/>
                  </a:lnTo>
                  <a:lnTo>
                    <a:pt x="24" y="543"/>
                  </a:lnTo>
                  <a:lnTo>
                    <a:pt x="24" y="511"/>
                  </a:lnTo>
                  <a:lnTo>
                    <a:pt x="24" y="471"/>
                  </a:lnTo>
                  <a:lnTo>
                    <a:pt x="16" y="431"/>
                  </a:lnTo>
                  <a:lnTo>
                    <a:pt x="16" y="391"/>
                  </a:lnTo>
                  <a:lnTo>
                    <a:pt x="16" y="352"/>
                  </a:lnTo>
                  <a:lnTo>
                    <a:pt x="8" y="328"/>
                  </a:lnTo>
                  <a:lnTo>
                    <a:pt x="8" y="312"/>
                  </a:lnTo>
                  <a:lnTo>
                    <a:pt x="8" y="296"/>
                  </a:lnTo>
                  <a:lnTo>
                    <a:pt x="8" y="272"/>
                  </a:lnTo>
                  <a:lnTo>
                    <a:pt x="8" y="240"/>
                  </a:lnTo>
                  <a:lnTo>
                    <a:pt x="8" y="224"/>
                  </a:lnTo>
                  <a:lnTo>
                    <a:pt x="8" y="208"/>
                  </a:lnTo>
                  <a:lnTo>
                    <a:pt x="8" y="200"/>
                  </a:lnTo>
                  <a:lnTo>
                    <a:pt x="8" y="184"/>
                  </a:lnTo>
                  <a:lnTo>
                    <a:pt x="8" y="160"/>
                  </a:lnTo>
                  <a:lnTo>
                    <a:pt x="0" y="144"/>
                  </a:lnTo>
                  <a:lnTo>
                    <a:pt x="0" y="120"/>
                  </a:lnTo>
                  <a:lnTo>
                    <a:pt x="0" y="104"/>
                  </a:lnTo>
                  <a:lnTo>
                    <a:pt x="0" y="96"/>
                  </a:lnTo>
                  <a:lnTo>
                    <a:pt x="0" y="88"/>
                  </a:lnTo>
                  <a:lnTo>
                    <a:pt x="0" y="64"/>
                  </a:lnTo>
                  <a:lnTo>
                    <a:pt x="0" y="48"/>
                  </a:lnTo>
                  <a:lnTo>
                    <a:pt x="0" y="40"/>
                  </a:lnTo>
                  <a:lnTo>
                    <a:pt x="0" y="32"/>
                  </a:lnTo>
                  <a:lnTo>
                    <a:pt x="0" y="0"/>
                  </a:lnTo>
                </a:path>
              </a:pathLst>
            </a:custGeom>
            <a:noFill/>
            <a:ln w="158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50"/>
            </a:p>
          </p:txBody>
        </p:sp>
        <p:sp>
          <p:nvSpPr>
            <p:cNvPr id="41" name="Freeform 100"/>
            <p:cNvSpPr>
              <a:spLocks/>
            </p:cNvSpPr>
            <p:nvPr/>
          </p:nvSpPr>
          <p:spPr bwMode="auto">
            <a:xfrm>
              <a:off x="5776300" y="548680"/>
              <a:ext cx="642057" cy="612150"/>
            </a:xfrm>
            <a:custGeom>
              <a:avLst/>
              <a:gdLst>
                <a:gd name="T0" fmla="*/ 40 w 687"/>
                <a:gd name="T1" fmla="*/ 655 h 655"/>
                <a:gd name="T2" fmla="*/ 152 w 687"/>
                <a:gd name="T3" fmla="*/ 647 h 655"/>
                <a:gd name="T4" fmla="*/ 264 w 687"/>
                <a:gd name="T5" fmla="*/ 631 h 655"/>
                <a:gd name="T6" fmla="*/ 360 w 687"/>
                <a:gd name="T7" fmla="*/ 615 h 655"/>
                <a:gd name="T8" fmla="*/ 400 w 687"/>
                <a:gd name="T9" fmla="*/ 607 h 655"/>
                <a:gd name="T10" fmla="*/ 432 w 687"/>
                <a:gd name="T11" fmla="*/ 599 h 655"/>
                <a:gd name="T12" fmla="*/ 456 w 687"/>
                <a:gd name="T13" fmla="*/ 583 h 655"/>
                <a:gd name="T14" fmla="*/ 488 w 687"/>
                <a:gd name="T15" fmla="*/ 575 h 655"/>
                <a:gd name="T16" fmla="*/ 503 w 687"/>
                <a:gd name="T17" fmla="*/ 567 h 655"/>
                <a:gd name="T18" fmla="*/ 519 w 687"/>
                <a:gd name="T19" fmla="*/ 559 h 655"/>
                <a:gd name="T20" fmla="*/ 527 w 687"/>
                <a:gd name="T21" fmla="*/ 551 h 655"/>
                <a:gd name="T22" fmla="*/ 535 w 687"/>
                <a:gd name="T23" fmla="*/ 543 h 655"/>
                <a:gd name="T24" fmla="*/ 543 w 687"/>
                <a:gd name="T25" fmla="*/ 535 h 655"/>
                <a:gd name="T26" fmla="*/ 567 w 687"/>
                <a:gd name="T27" fmla="*/ 519 h 655"/>
                <a:gd name="T28" fmla="*/ 599 w 687"/>
                <a:gd name="T29" fmla="*/ 479 h 655"/>
                <a:gd name="T30" fmla="*/ 615 w 687"/>
                <a:gd name="T31" fmla="*/ 439 h 655"/>
                <a:gd name="T32" fmla="*/ 631 w 687"/>
                <a:gd name="T33" fmla="*/ 415 h 655"/>
                <a:gd name="T34" fmla="*/ 639 w 687"/>
                <a:gd name="T35" fmla="*/ 383 h 655"/>
                <a:gd name="T36" fmla="*/ 639 w 687"/>
                <a:gd name="T37" fmla="*/ 368 h 655"/>
                <a:gd name="T38" fmla="*/ 647 w 687"/>
                <a:gd name="T39" fmla="*/ 344 h 655"/>
                <a:gd name="T40" fmla="*/ 647 w 687"/>
                <a:gd name="T41" fmla="*/ 336 h 655"/>
                <a:gd name="T42" fmla="*/ 655 w 687"/>
                <a:gd name="T43" fmla="*/ 304 h 655"/>
                <a:gd name="T44" fmla="*/ 663 w 687"/>
                <a:gd name="T45" fmla="*/ 264 h 655"/>
                <a:gd name="T46" fmla="*/ 663 w 687"/>
                <a:gd name="T47" fmla="*/ 240 h 655"/>
                <a:gd name="T48" fmla="*/ 671 w 687"/>
                <a:gd name="T49" fmla="*/ 216 h 655"/>
                <a:gd name="T50" fmla="*/ 671 w 687"/>
                <a:gd name="T51" fmla="*/ 192 h 655"/>
                <a:gd name="T52" fmla="*/ 679 w 687"/>
                <a:gd name="T53" fmla="*/ 168 h 655"/>
                <a:gd name="T54" fmla="*/ 679 w 687"/>
                <a:gd name="T55" fmla="*/ 144 h 655"/>
                <a:gd name="T56" fmla="*/ 679 w 687"/>
                <a:gd name="T57" fmla="*/ 120 h 655"/>
                <a:gd name="T58" fmla="*/ 679 w 687"/>
                <a:gd name="T59" fmla="*/ 104 h 655"/>
                <a:gd name="T60" fmla="*/ 679 w 687"/>
                <a:gd name="T61" fmla="*/ 64 h 655"/>
                <a:gd name="T62" fmla="*/ 687 w 687"/>
                <a:gd name="T63" fmla="*/ 32 h 655"/>
                <a:gd name="T64" fmla="*/ 687 w 687"/>
                <a:gd name="T65" fmla="*/ 16 h 655"/>
                <a:gd name="T66" fmla="*/ 687 w 687"/>
                <a:gd name="T67" fmla="*/ 0 h 6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687" h="655">
                  <a:moveTo>
                    <a:pt x="0" y="655"/>
                  </a:moveTo>
                  <a:lnTo>
                    <a:pt x="40" y="655"/>
                  </a:lnTo>
                  <a:lnTo>
                    <a:pt x="80" y="655"/>
                  </a:lnTo>
                  <a:lnTo>
                    <a:pt x="152" y="647"/>
                  </a:lnTo>
                  <a:lnTo>
                    <a:pt x="208" y="639"/>
                  </a:lnTo>
                  <a:lnTo>
                    <a:pt x="264" y="631"/>
                  </a:lnTo>
                  <a:lnTo>
                    <a:pt x="312" y="623"/>
                  </a:lnTo>
                  <a:lnTo>
                    <a:pt x="360" y="615"/>
                  </a:lnTo>
                  <a:lnTo>
                    <a:pt x="376" y="615"/>
                  </a:lnTo>
                  <a:lnTo>
                    <a:pt x="400" y="607"/>
                  </a:lnTo>
                  <a:lnTo>
                    <a:pt x="416" y="599"/>
                  </a:lnTo>
                  <a:lnTo>
                    <a:pt x="432" y="599"/>
                  </a:lnTo>
                  <a:lnTo>
                    <a:pt x="448" y="591"/>
                  </a:lnTo>
                  <a:lnTo>
                    <a:pt x="456" y="583"/>
                  </a:lnTo>
                  <a:lnTo>
                    <a:pt x="472" y="583"/>
                  </a:lnTo>
                  <a:lnTo>
                    <a:pt x="488" y="575"/>
                  </a:lnTo>
                  <a:lnTo>
                    <a:pt x="495" y="567"/>
                  </a:lnTo>
                  <a:lnTo>
                    <a:pt x="503" y="567"/>
                  </a:lnTo>
                  <a:lnTo>
                    <a:pt x="511" y="559"/>
                  </a:lnTo>
                  <a:lnTo>
                    <a:pt x="519" y="559"/>
                  </a:lnTo>
                  <a:lnTo>
                    <a:pt x="519" y="551"/>
                  </a:lnTo>
                  <a:lnTo>
                    <a:pt x="527" y="551"/>
                  </a:lnTo>
                  <a:lnTo>
                    <a:pt x="527" y="551"/>
                  </a:lnTo>
                  <a:lnTo>
                    <a:pt x="535" y="543"/>
                  </a:lnTo>
                  <a:lnTo>
                    <a:pt x="543" y="543"/>
                  </a:lnTo>
                  <a:lnTo>
                    <a:pt x="543" y="535"/>
                  </a:lnTo>
                  <a:lnTo>
                    <a:pt x="559" y="527"/>
                  </a:lnTo>
                  <a:lnTo>
                    <a:pt x="567" y="519"/>
                  </a:lnTo>
                  <a:lnTo>
                    <a:pt x="583" y="495"/>
                  </a:lnTo>
                  <a:lnTo>
                    <a:pt x="599" y="479"/>
                  </a:lnTo>
                  <a:lnTo>
                    <a:pt x="607" y="455"/>
                  </a:lnTo>
                  <a:lnTo>
                    <a:pt x="615" y="439"/>
                  </a:lnTo>
                  <a:lnTo>
                    <a:pt x="623" y="431"/>
                  </a:lnTo>
                  <a:lnTo>
                    <a:pt x="631" y="415"/>
                  </a:lnTo>
                  <a:lnTo>
                    <a:pt x="631" y="399"/>
                  </a:lnTo>
                  <a:lnTo>
                    <a:pt x="639" y="383"/>
                  </a:lnTo>
                  <a:lnTo>
                    <a:pt x="639" y="375"/>
                  </a:lnTo>
                  <a:lnTo>
                    <a:pt x="639" y="368"/>
                  </a:lnTo>
                  <a:lnTo>
                    <a:pt x="647" y="352"/>
                  </a:lnTo>
                  <a:lnTo>
                    <a:pt x="647" y="344"/>
                  </a:lnTo>
                  <a:lnTo>
                    <a:pt x="647" y="336"/>
                  </a:lnTo>
                  <a:lnTo>
                    <a:pt x="647" y="336"/>
                  </a:lnTo>
                  <a:lnTo>
                    <a:pt x="655" y="328"/>
                  </a:lnTo>
                  <a:lnTo>
                    <a:pt x="655" y="304"/>
                  </a:lnTo>
                  <a:lnTo>
                    <a:pt x="663" y="280"/>
                  </a:lnTo>
                  <a:lnTo>
                    <a:pt x="663" y="264"/>
                  </a:lnTo>
                  <a:lnTo>
                    <a:pt x="663" y="248"/>
                  </a:lnTo>
                  <a:lnTo>
                    <a:pt x="663" y="240"/>
                  </a:lnTo>
                  <a:lnTo>
                    <a:pt x="671" y="232"/>
                  </a:lnTo>
                  <a:lnTo>
                    <a:pt x="671" y="216"/>
                  </a:lnTo>
                  <a:lnTo>
                    <a:pt x="671" y="200"/>
                  </a:lnTo>
                  <a:lnTo>
                    <a:pt x="671" y="192"/>
                  </a:lnTo>
                  <a:lnTo>
                    <a:pt x="671" y="184"/>
                  </a:lnTo>
                  <a:lnTo>
                    <a:pt x="679" y="168"/>
                  </a:lnTo>
                  <a:lnTo>
                    <a:pt x="679" y="152"/>
                  </a:lnTo>
                  <a:lnTo>
                    <a:pt x="679" y="144"/>
                  </a:lnTo>
                  <a:lnTo>
                    <a:pt x="679" y="128"/>
                  </a:lnTo>
                  <a:lnTo>
                    <a:pt x="679" y="120"/>
                  </a:lnTo>
                  <a:lnTo>
                    <a:pt x="679" y="112"/>
                  </a:lnTo>
                  <a:lnTo>
                    <a:pt x="679" y="104"/>
                  </a:lnTo>
                  <a:lnTo>
                    <a:pt x="679" y="80"/>
                  </a:lnTo>
                  <a:lnTo>
                    <a:pt x="679" y="64"/>
                  </a:lnTo>
                  <a:lnTo>
                    <a:pt x="687" y="40"/>
                  </a:lnTo>
                  <a:lnTo>
                    <a:pt x="687" y="32"/>
                  </a:lnTo>
                  <a:lnTo>
                    <a:pt x="687" y="24"/>
                  </a:lnTo>
                  <a:lnTo>
                    <a:pt x="687" y="16"/>
                  </a:lnTo>
                  <a:lnTo>
                    <a:pt x="687" y="8"/>
                  </a:lnTo>
                  <a:lnTo>
                    <a:pt x="687" y="0"/>
                  </a:lnTo>
                </a:path>
              </a:pathLst>
            </a:custGeom>
            <a:noFill/>
            <a:ln w="158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50"/>
            </a:p>
          </p:txBody>
        </p:sp>
        <p:sp>
          <p:nvSpPr>
            <p:cNvPr id="42" name="Freeform 101"/>
            <p:cNvSpPr>
              <a:spLocks/>
            </p:cNvSpPr>
            <p:nvPr/>
          </p:nvSpPr>
          <p:spPr bwMode="auto">
            <a:xfrm>
              <a:off x="7217425" y="548680"/>
              <a:ext cx="948600" cy="956076"/>
            </a:xfrm>
            <a:custGeom>
              <a:avLst/>
              <a:gdLst>
                <a:gd name="T0" fmla="*/ 0 w 1015"/>
                <a:gd name="T1" fmla="*/ 1023 h 1023"/>
                <a:gd name="T2" fmla="*/ 1015 w 1015"/>
                <a:gd name="T3" fmla="*/ 1015 h 1023"/>
                <a:gd name="T4" fmla="*/ 927 w 1015"/>
                <a:gd name="T5" fmla="*/ 1015 h 1023"/>
                <a:gd name="T6" fmla="*/ 832 w 1015"/>
                <a:gd name="T7" fmla="*/ 1015 h 1023"/>
                <a:gd name="T8" fmla="*/ 744 w 1015"/>
                <a:gd name="T9" fmla="*/ 1015 h 1023"/>
                <a:gd name="T10" fmla="*/ 648 w 1015"/>
                <a:gd name="T11" fmla="*/ 1015 h 1023"/>
                <a:gd name="T12" fmla="*/ 560 w 1015"/>
                <a:gd name="T13" fmla="*/ 1015 h 1023"/>
                <a:gd name="T14" fmla="*/ 472 w 1015"/>
                <a:gd name="T15" fmla="*/ 1015 h 1023"/>
                <a:gd name="T16" fmla="*/ 376 w 1015"/>
                <a:gd name="T17" fmla="*/ 1007 h 1023"/>
                <a:gd name="T18" fmla="*/ 336 w 1015"/>
                <a:gd name="T19" fmla="*/ 1007 h 1023"/>
                <a:gd name="T20" fmla="*/ 288 w 1015"/>
                <a:gd name="T21" fmla="*/ 1007 h 1023"/>
                <a:gd name="T22" fmla="*/ 256 w 1015"/>
                <a:gd name="T23" fmla="*/ 999 h 1023"/>
                <a:gd name="T24" fmla="*/ 248 w 1015"/>
                <a:gd name="T25" fmla="*/ 999 h 1023"/>
                <a:gd name="T26" fmla="*/ 232 w 1015"/>
                <a:gd name="T27" fmla="*/ 999 h 1023"/>
                <a:gd name="T28" fmla="*/ 216 w 1015"/>
                <a:gd name="T29" fmla="*/ 991 h 1023"/>
                <a:gd name="T30" fmla="*/ 200 w 1015"/>
                <a:gd name="T31" fmla="*/ 991 h 1023"/>
                <a:gd name="T32" fmla="*/ 184 w 1015"/>
                <a:gd name="T33" fmla="*/ 983 h 1023"/>
                <a:gd name="T34" fmla="*/ 168 w 1015"/>
                <a:gd name="T35" fmla="*/ 983 h 1023"/>
                <a:gd name="T36" fmla="*/ 160 w 1015"/>
                <a:gd name="T37" fmla="*/ 975 h 1023"/>
                <a:gd name="T38" fmla="*/ 144 w 1015"/>
                <a:gd name="T39" fmla="*/ 967 h 1023"/>
                <a:gd name="T40" fmla="*/ 136 w 1015"/>
                <a:gd name="T41" fmla="*/ 959 h 1023"/>
                <a:gd name="T42" fmla="*/ 120 w 1015"/>
                <a:gd name="T43" fmla="*/ 951 h 1023"/>
                <a:gd name="T44" fmla="*/ 112 w 1015"/>
                <a:gd name="T45" fmla="*/ 943 h 1023"/>
                <a:gd name="T46" fmla="*/ 96 w 1015"/>
                <a:gd name="T47" fmla="*/ 935 h 1023"/>
                <a:gd name="T48" fmla="*/ 88 w 1015"/>
                <a:gd name="T49" fmla="*/ 919 h 1023"/>
                <a:gd name="T50" fmla="*/ 80 w 1015"/>
                <a:gd name="T51" fmla="*/ 911 h 1023"/>
                <a:gd name="T52" fmla="*/ 72 w 1015"/>
                <a:gd name="T53" fmla="*/ 895 h 1023"/>
                <a:gd name="T54" fmla="*/ 64 w 1015"/>
                <a:gd name="T55" fmla="*/ 879 h 1023"/>
                <a:gd name="T56" fmla="*/ 64 w 1015"/>
                <a:gd name="T57" fmla="*/ 863 h 1023"/>
                <a:gd name="T58" fmla="*/ 56 w 1015"/>
                <a:gd name="T59" fmla="*/ 855 h 1023"/>
                <a:gd name="T60" fmla="*/ 48 w 1015"/>
                <a:gd name="T61" fmla="*/ 839 h 1023"/>
                <a:gd name="T62" fmla="*/ 48 w 1015"/>
                <a:gd name="T63" fmla="*/ 823 h 1023"/>
                <a:gd name="T64" fmla="*/ 40 w 1015"/>
                <a:gd name="T65" fmla="*/ 807 h 1023"/>
                <a:gd name="T66" fmla="*/ 40 w 1015"/>
                <a:gd name="T67" fmla="*/ 791 h 1023"/>
                <a:gd name="T68" fmla="*/ 32 w 1015"/>
                <a:gd name="T69" fmla="*/ 759 h 1023"/>
                <a:gd name="T70" fmla="*/ 24 w 1015"/>
                <a:gd name="T71" fmla="*/ 735 h 1023"/>
                <a:gd name="T72" fmla="*/ 24 w 1015"/>
                <a:gd name="T73" fmla="*/ 703 h 1023"/>
                <a:gd name="T74" fmla="*/ 16 w 1015"/>
                <a:gd name="T75" fmla="*/ 671 h 1023"/>
                <a:gd name="T76" fmla="*/ 16 w 1015"/>
                <a:gd name="T77" fmla="*/ 599 h 1023"/>
                <a:gd name="T78" fmla="*/ 8 w 1015"/>
                <a:gd name="T79" fmla="*/ 535 h 1023"/>
                <a:gd name="T80" fmla="*/ 8 w 1015"/>
                <a:gd name="T81" fmla="*/ 463 h 1023"/>
                <a:gd name="T82" fmla="*/ 8 w 1015"/>
                <a:gd name="T83" fmla="*/ 391 h 1023"/>
                <a:gd name="T84" fmla="*/ 8 w 1015"/>
                <a:gd name="T85" fmla="*/ 320 h 1023"/>
                <a:gd name="T86" fmla="*/ 0 w 1015"/>
                <a:gd name="T87" fmla="*/ 256 h 1023"/>
                <a:gd name="T88" fmla="*/ 0 w 1015"/>
                <a:gd name="T89" fmla="*/ 112 h 1023"/>
                <a:gd name="T90" fmla="*/ 0 w 1015"/>
                <a:gd name="T91" fmla="*/ 0 h 10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015" h="1023">
                  <a:moveTo>
                    <a:pt x="0" y="1023"/>
                  </a:moveTo>
                  <a:lnTo>
                    <a:pt x="1015" y="1015"/>
                  </a:lnTo>
                  <a:lnTo>
                    <a:pt x="927" y="1015"/>
                  </a:lnTo>
                  <a:lnTo>
                    <a:pt x="832" y="1015"/>
                  </a:lnTo>
                  <a:lnTo>
                    <a:pt x="744" y="1015"/>
                  </a:lnTo>
                  <a:lnTo>
                    <a:pt x="648" y="1015"/>
                  </a:lnTo>
                  <a:lnTo>
                    <a:pt x="560" y="1015"/>
                  </a:lnTo>
                  <a:lnTo>
                    <a:pt x="472" y="1015"/>
                  </a:lnTo>
                  <a:lnTo>
                    <a:pt x="376" y="1007"/>
                  </a:lnTo>
                  <a:lnTo>
                    <a:pt x="336" y="1007"/>
                  </a:lnTo>
                  <a:lnTo>
                    <a:pt x="288" y="1007"/>
                  </a:lnTo>
                  <a:lnTo>
                    <a:pt x="256" y="999"/>
                  </a:lnTo>
                  <a:lnTo>
                    <a:pt x="248" y="999"/>
                  </a:lnTo>
                  <a:lnTo>
                    <a:pt x="232" y="999"/>
                  </a:lnTo>
                  <a:lnTo>
                    <a:pt x="216" y="991"/>
                  </a:lnTo>
                  <a:lnTo>
                    <a:pt x="200" y="991"/>
                  </a:lnTo>
                  <a:lnTo>
                    <a:pt x="184" y="983"/>
                  </a:lnTo>
                  <a:lnTo>
                    <a:pt x="168" y="983"/>
                  </a:lnTo>
                  <a:lnTo>
                    <a:pt x="160" y="975"/>
                  </a:lnTo>
                  <a:lnTo>
                    <a:pt x="144" y="967"/>
                  </a:lnTo>
                  <a:lnTo>
                    <a:pt x="136" y="959"/>
                  </a:lnTo>
                  <a:lnTo>
                    <a:pt x="120" y="951"/>
                  </a:lnTo>
                  <a:lnTo>
                    <a:pt x="112" y="943"/>
                  </a:lnTo>
                  <a:lnTo>
                    <a:pt x="96" y="935"/>
                  </a:lnTo>
                  <a:lnTo>
                    <a:pt x="88" y="919"/>
                  </a:lnTo>
                  <a:lnTo>
                    <a:pt x="80" y="911"/>
                  </a:lnTo>
                  <a:lnTo>
                    <a:pt x="72" y="895"/>
                  </a:lnTo>
                  <a:lnTo>
                    <a:pt x="64" y="879"/>
                  </a:lnTo>
                  <a:lnTo>
                    <a:pt x="64" y="863"/>
                  </a:lnTo>
                  <a:lnTo>
                    <a:pt x="56" y="855"/>
                  </a:lnTo>
                  <a:lnTo>
                    <a:pt x="48" y="839"/>
                  </a:lnTo>
                  <a:lnTo>
                    <a:pt x="48" y="823"/>
                  </a:lnTo>
                  <a:lnTo>
                    <a:pt x="40" y="807"/>
                  </a:lnTo>
                  <a:lnTo>
                    <a:pt x="40" y="791"/>
                  </a:lnTo>
                  <a:lnTo>
                    <a:pt x="32" y="759"/>
                  </a:lnTo>
                  <a:lnTo>
                    <a:pt x="24" y="735"/>
                  </a:lnTo>
                  <a:lnTo>
                    <a:pt x="24" y="703"/>
                  </a:lnTo>
                  <a:lnTo>
                    <a:pt x="16" y="671"/>
                  </a:lnTo>
                  <a:lnTo>
                    <a:pt x="16" y="599"/>
                  </a:lnTo>
                  <a:lnTo>
                    <a:pt x="8" y="535"/>
                  </a:lnTo>
                  <a:lnTo>
                    <a:pt x="8" y="463"/>
                  </a:lnTo>
                  <a:lnTo>
                    <a:pt x="8" y="391"/>
                  </a:lnTo>
                  <a:lnTo>
                    <a:pt x="8" y="320"/>
                  </a:lnTo>
                  <a:lnTo>
                    <a:pt x="0" y="256"/>
                  </a:lnTo>
                  <a:lnTo>
                    <a:pt x="0" y="112"/>
                  </a:lnTo>
                  <a:lnTo>
                    <a:pt x="0" y="0"/>
                  </a:lnTo>
                </a:path>
              </a:pathLst>
            </a:custGeom>
            <a:noFill/>
            <a:ln w="158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50"/>
            </a:p>
          </p:txBody>
        </p:sp>
        <p:sp>
          <p:nvSpPr>
            <p:cNvPr id="43" name="Freeform 102"/>
            <p:cNvSpPr>
              <a:spLocks/>
            </p:cNvSpPr>
            <p:nvPr/>
          </p:nvSpPr>
          <p:spPr bwMode="auto">
            <a:xfrm>
              <a:off x="7217425" y="1982327"/>
              <a:ext cx="948600" cy="627104"/>
            </a:xfrm>
            <a:custGeom>
              <a:avLst/>
              <a:gdLst>
                <a:gd name="T0" fmla="*/ 0 w 1015"/>
                <a:gd name="T1" fmla="*/ 655 h 671"/>
                <a:gd name="T2" fmla="*/ 0 w 1015"/>
                <a:gd name="T3" fmla="*/ 663 h 671"/>
                <a:gd name="T4" fmla="*/ 0 w 1015"/>
                <a:gd name="T5" fmla="*/ 663 h 671"/>
                <a:gd name="T6" fmla="*/ 0 w 1015"/>
                <a:gd name="T7" fmla="*/ 671 h 671"/>
                <a:gd name="T8" fmla="*/ 0 w 1015"/>
                <a:gd name="T9" fmla="*/ 671 h 671"/>
                <a:gd name="T10" fmla="*/ 0 w 1015"/>
                <a:gd name="T11" fmla="*/ 671 h 671"/>
                <a:gd name="T12" fmla="*/ 0 w 1015"/>
                <a:gd name="T13" fmla="*/ 671 h 671"/>
                <a:gd name="T14" fmla="*/ 0 w 1015"/>
                <a:gd name="T15" fmla="*/ 671 h 671"/>
                <a:gd name="T16" fmla="*/ 0 w 1015"/>
                <a:gd name="T17" fmla="*/ 671 h 671"/>
                <a:gd name="T18" fmla="*/ 8 w 1015"/>
                <a:gd name="T19" fmla="*/ 671 h 671"/>
                <a:gd name="T20" fmla="*/ 8 w 1015"/>
                <a:gd name="T21" fmla="*/ 671 h 671"/>
                <a:gd name="T22" fmla="*/ 8 w 1015"/>
                <a:gd name="T23" fmla="*/ 663 h 671"/>
                <a:gd name="T24" fmla="*/ 8 w 1015"/>
                <a:gd name="T25" fmla="*/ 655 h 671"/>
                <a:gd name="T26" fmla="*/ 8 w 1015"/>
                <a:gd name="T27" fmla="*/ 655 h 671"/>
                <a:gd name="T28" fmla="*/ 8 w 1015"/>
                <a:gd name="T29" fmla="*/ 639 h 671"/>
                <a:gd name="T30" fmla="*/ 8 w 1015"/>
                <a:gd name="T31" fmla="*/ 631 h 671"/>
                <a:gd name="T32" fmla="*/ 8 w 1015"/>
                <a:gd name="T33" fmla="*/ 623 h 671"/>
                <a:gd name="T34" fmla="*/ 8 w 1015"/>
                <a:gd name="T35" fmla="*/ 623 h 671"/>
                <a:gd name="T36" fmla="*/ 8 w 1015"/>
                <a:gd name="T37" fmla="*/ 615 h 671"/>
                <a:gd name="T38" fmla="*/ 8 w 1015"/>
                <a:gd name="T39" fmla="*/ 615 h 671"/>
                <a:gd name="T40" fmla="*/ 8 w 1015"/>
                <a:gd name="T41" fmla="*/ 615 h 671"/>
                <a:gd name="T42" fmla="*/ 8 w 1015"/>
                <a:gd name="T43" fmla="*/ 615 h 671"/>
                <a:gd name="T44" fmla="*/ 8 w 1015"/>
                <a:gd name="T45" fmla="*/ 615 h 671"/>
                <a:gd name="T46" fmla="*/ 8 w 1015"/>
                <a:gd name="T47" fmla="*/ 615 h 671"/>
                <a:gd name="T48" fmla="*/ 8 w 1015"/>
                <a:gd name="T49" fmla="*/ 519 h 671"/>
                <a:gd name="T50" fmla="*/ 8 w 1015"/>
                <a:gd name="T51" fmla="*/ 471 h 671"/>
                <a:gd name="T52" fmla="*/ 8 w 1015"/>
                <a:gd name="T53" fmla="*/ 423 h 671"/>
                <a:gd name="T54" fmla="*/ 16 w 1015"/>
                <a:gd name="T55" fmla="*/ 375 h 671"/>
                <a:gd name="T56" fmla="*/ 24 w 1015"/>
                <a:gd name="T57" fmla="*/ 328 h 671"/>
                <a:gd name="T58" fmla="*/ 24 w 1015"/>
                <a:gd name="T59" fmla="*/ 304 h 671"/>
                <a:gd name="T60" fmla="*/ 24 w 1015"/>
                <a:gd name="T61" fmla="*/ 280 h 671"/>
                <a:gd name="T62" fmla="*/ 32 w 1015"/>
                <a:gd name="T63" fmla="*/ 256 h 671"/>
                <a:gd name="T64" fmla="*/ 40 w 1015"/>
                <a:gd name="T65" fmla="*/ 232 h 671"/>
                <a:gd name="T66" fmla="*/ 40 w 1015"/>
                <a:gd name="T67" fmla="*/ 200 h 671"/>
                <a:gd name="T68" fmla="*/ 48 w 1015"/>
                <a:gd name="T69" fmla="*/ 176 h 671"/>
                <a:gd name="T70" fmla="*/ 56 w 1015"/>
                <a:gd name="T71" fmla="*/ 160 h 671"/>
                <a:gd name="T72" fmla="*/ 64 w 1015"/>
                <a:gd name="T73" fmla="*/ 152 h 671"/>
                <a:gd name="T74" fmla="*/ 64 w 1015"/>
                <a:gd name="T75" fmla="*/ 136 h 671"/>
                <a:gd name="T76" fmla="*/ 72 w 1015"/>
                <a:gd name="T77" fmla="*/ 120 h 671"/>
                <a:gd name="T78" fmla="*/ 80 w 1015"/>
                <a:gd name="T79" fmla="*/ 112 h 671"/>
                <a:gd name="T80" fmla="*/ 88 w 1015"/>
                <a:gd name="T81" fmla="*/ 104 h 671"/>
                <a:gd name="T82" fmla="*/ 96 w 1015"/>
                <a:gd name="T83" fmla="*/ 88 h 671"/>
                <a:gd name="T84" fmla="*/ 104 w 1015"/>
                <a:gd name="T85" fmla="*/ 80 h 671"/>
                <a:gd name="T86" fmla="*/ 112 w 1015"/>
                <a:gd name="T87" fmla="*/ 72 h 671"/>
                <a:gd name="T88" fmla="*/ 128 w 1015"/>
                <a:gd name="T89" fmla="*/ 64 h 671"/>
                <a:gd name="T90" fmla="*/ 136 w 1015"/>
                <a:gd name="T91" fmla="*/ 56 h 671"/>
                <a:gd name="T92" fmla="*/ 152 w 1015"/>
                <a:gd name="T93" fmla="*/ 48 h 671"/>
                <a:gd name="T94" fmla="*/ 168 w 1015"/>
                <a:gd name="T95" fmla="*/ 40 h 671"/>
                <a:gd name="T96" fmla="*/ 184 w 1015"/>
                <a:gd name="T97" fmla="*/ 32 h 671"/>
                <a:gd name="T98" fmla="*/ 208 w 1015"/>
                <a:gd name="T99" fmla="*/ 24 h 671"/>
                <a:gd name="T100" fmla="*/ 224 w 1015"/>
                <a:gd name="T101" fmla="*/ 24 h 671"/>
                <a:gd name="T102" fmla="*/ 240 w 1015"/>
                <a:gd name="T103" fmla="*/ 16 h 671"/>
                <a:gd name="T104" fmla="*/ 264 w 1015"/>
                <a:gd name="T105" fmla="*/ 16 h 671"/>
                <a:gd name="T106" fmla="*/ 280 w 1015"/>
                <a:gd name="T107" fmla="*/ 16 h 671"/>
                <a:gd name="T108" fmla="*/ 304 w 1015"/>
                <a:gd name="T109" fmla="*/ 16 h 671"/>
                <a:gd name="T110" fmla="*/ 336 w 1015"/>
                <a:gd name="T111" fmla="*/ 8 h 671"/>
                <a:gd name="T112" fmla="*/ 376 w 1015"/>
                <a:gd name="T113" fmla="*/ 8 h 671"/>
                <a:gd name="T114" fmla="*/ 416 w 1015"/>
                <a:gd name="T115" fmla="*/ 8 h 671"/>
                <a:gd name="T116" fmla="*/ 456 w 1015"/>
                <a:gd name="T117" fmla="*/ 8 h 671"/>
                <a:gd name="T118" fmla="*/ 592 w 1015"/>
                <a:gd name="T119" fmla="*/ 0 h 671"/>
                <a:gd name="T120" fmla="*/ 736 w 1015"/>
                <a:gd name="T121" fmla="*/ 0 h 671"/>
                <a:gd name="T122" fmla="*/ 872 w 1015"/>
                <a:gd name="T123" fmla="*/ 0 h 671"/>
                <a:gd name="T124" fmla="*/ 1015 w 1015"/>
                <a:gd name="T125" fmla="*/ 0 h 6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015" h="671">
                  <a:moveTo>
                    <a:pt x="0" y="655"/>
                  </a:moveTo>
                  <a:lnTo>
                    <a:pt x="0" y="663"/>
                  </a:lnTo>
                  <a:lnTo>
                    <a:pt x="0" y="663"/>
                  </a:lnTo>
                  <a:lnTo>
                    <a:pt x="0" y="671"/>
                  </a:lnTo>
                  <a:lnTo>
                    <a:pt x="0" y="671"/>
                  </a:lnTo>
                  <a:lnTo>
                    <a:pt x="0" y="671"/>
                  </a:lnTo>
                  <a:lnTo>
                    <a:pt x="0" y="671"/>
                  </a:lnTo>
                  <a:lnTo>
                    <a:pt x="0" y="671"/>
                  </a:lnTo>
                  <a:lnTo>
                    <a:pt x="0" y="671"/>
                  </a:lnTo>
                  <a:lnTo>
                    <a:pt x="8" y="671"/>
                  </a:lnTo>
                  <a:lnTo>
                    <a:pt x="8" y="671"/>
                  </a:lnTo>
                  <a:lnTo>
                    <a:pt x="8" y="663"/>
                  </a:lnTo>
                  <a:lnTo>
                    <a:pt x="8" y="655"/>
                  </a:lnTo>
                  <a:lnTo>
                    <a:pt x="8" y="655"/>
                  </a:lnTo>
                  <a:lnTo>
                    <a:pt x="8" y="639"/>
                  </a:lnTo>
                  <a:lnTo>
                    <a:pt x="8" y="631"/>
                  </a:lnTo>
                  <a:lnTo>
                    <a:pt x="8" y="623"/>
                  </a:lnTo>
                  <a:lnTo>
                    <a:pt x="8" y="623"/>
                  </a:lnTo>
                  <a:lnTo>
                    <a:pt x="8" y="615"/>
                  </a:lnTo>
                  <a:lnTo>
                    <a:pt x="8" y="615"/>
                  </a:lnTo>
                  <a:lnTo>
                    <a:pt x="8" y="615"/>
                  </a:lnTo>
                  <a:lnTo>
                    <a:pt x="8" y="615"/>
                  </a:lnTo>
                  <a:lnTo>
                    <a:pt x="8" y="615"/>
                  </a:lnTo>
                  <a:lnTo>
                    <a:pt x="8" y="615"/>
                  </a:lnTo>
                  <a:lnTo>
                    <a:pt x="8" y="519"/>
                  </a:lnTo>
                  <a:lnTo>
                    <a:pt x="8" y="471"/>
                  </a:lnTo>
                  <a:lnTo>
                    <a:pt x="8" y="423"/>
                  </a:lnTo>
                  <a:lnTo>
                    <a:pt x="16" y="375"/>
                  </a:lnTo>
                  <a:lnTo>
                    <a:pt x="24" y="328"/>
                  </a:lnTo>
                  <a:lnTo>
                    <a:pt x="24" y="304"/>
                  </a:lnTo>
                  <a:lnTo>
                    <a:pt x="24" y="280"/>
                  </a:lnTo>
                  <a:lnTo>
                    <a:pt x="32" y="256"/>
                  </a:lnTo>
                  <a:lnTo>
                    <a:pt x="40" y="232"/>
                  </a:lnTo>
                  <a:lnTo>
                    <a:pt x="40" y="200"/>
                  </a:lnTo>
                  <a:lnTo>
                    <a:pt x="48" y="176"/>
                  </a:lnTo>
                  <a:lnTo>
                    <a:pt x="56" y="160"/>
                  </a:lnTo>
                  <a:lnTo>
                    <a:pt x="64" y="152"/>
                  </a:lnTo>
                  <a:lnTo>
                    <a:pt x="64" y="136"/>
                  </a:lnTo>
                  <a:lnTo>
                    <a:pt x="72" y="120"/>
                  </a:lnTo>
                  <a:lnTo>
                    <a:pt x="80" y="112"/>
                  </a:lnTo>
                  <a:lnTo>
                    <a:pt x="88" y="104"/>
                  </a:lnTo>
                  <a:lnTo>
                    <a:pt x="96" y="88"/>
                  </a:lnTo>
                  <a:lnTo>
                    <a:pt x="104" y="80"/>
                  </a:lnTo>
                  <a:lnTo>
                    <a:pt x="112" y="72"/>
                  </a:lnTo>
                  <a:lnTo>
                    <a:pt x="128" y="64"/>
                  </a:lnTo>
                  <a:lnTo>
                    <a:pt x="136" y="56"/>
                  </a:lnTo>
                  <a:lnTo>
                    <a:pt x="152" y="48"/>
                  </a:lnTo>
                  <a:lnTo>
                    <a:pt x="168" y="40"/>
                  </a:lnTo>
                  <a:lnTo>
                    <a:pt x="184" y="32"/>
                  </a:lnTo>
                  <a:lnTo>
                    <a:pt x="208" y="24"/>
                  </a:lnTo>
                  <a:lnTo>
                    <a:pt x="224" y="24"/>
                  </a:lnTo>
                  <a:lnTo>
                    <a:pt x="240" y="16"/>
                  </a:lnTo>
                  <a:lnTo>
                    <a:pt x="264" y="16"/>
                  </a:lnTo>
                  <a:lnTo>
                    <a:pt x="280" y="16"/>
                  </a:lnTo>
                  <a:lnTo>
                    <a:pt x="304" y="16"/>
                  </a:lnTo>
                  <a:lnTo>
                    <a:pt x="336" y="8"/>
                  </a:lnTo>
                  <a:lnTo>
                    <a:pt x="376" y="8"/>
                  </a:lnTo>
                  <a:lnTo>
                    <a:pt x="416" y="8"/>
                  </a:lnTo>
                  <a:lnTo>
                    <a:pt x="456" y="8"/>
                  </a:lnTo>
                  <a:lnTo>
                    <a:pt x="592" y="0"/>
                  </a:lnTo>
                  <a:lnTo>
                    <a:pt x="736" y="0"/>
                  </a:lnTo>
                  <a:lnTo>
                    <a:pt x="872" y="0"/>
                  </a:lnTo>
                  <a:lnTo>
                    <a:pt x="1015" y="0"/>
                  </a:lnTo>
                </a:path>
              </a:pathLst>
            </a:custGeom>
            <a:noFill/>
            <a:ln w="190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50"/>
            </a:p>
          </p:txBody>
        </p:sp>
        <p:sp>
          <p:nvSpPr>
            <p:cNvPr id="44" name="Freeform 103"/>
            <p:cNvSpPr>
              <a:spLocks/>
            </p:cNvSpPr>
            <p:nvPr/>
          </p:nvSpPr>
          <p:spPr bwMode="auto">
            <a:xfrm>
              <a:off x="6030506" y="548680"/>
              <a:ext cx="948600" cy="642057"/>
            </a:xfrm>
            <a:custGeom>
              <a:avLst/>
              <a:gdLst>
                <a:gd name="T0" fmla="*/ 1015 w 1015"/>
                <a:gd name="T1" fmla="*/ 687 h 687"/>
                <a:gd name="T2" fmla="*/ 0 w 1015"/>
                <a:gd name="T3" fmla="*/ 687 h 687"/>
                <a:gd name="T4" fmla="*/ 88 w 1015"/>
                <a:gd name="T5" fmla="*/ 687 h 687"/>
                <a:gd name="T6" fmla="*/ 176 w 1015"/>
                <a:gd name="T7" fmla="*/ 687 h 687"/>
                <a:gd name="T8" fmla="*/ 351 w 1015"/>
                <a:gd name="T9" fmla="*/ 687 h 687"/>
                <a:gd name="T10" fmla="*/ 439 w 1015"/>
                <a:gd name="T11" fmla="*/ 687 h 687"/>
                <a:gd name="T12" fmla="*/ 527 w 1015"/>
                <a:gd name="T13" fmla="*/ 679 h 687"/>
                <a:gd name="T14" fmla="*/ 615 w 1015"/>
                <a:gd name="T15" fmla="*/ 679 h 687"/>
                <a:gd name="T16" fmla="*/ 695 w 1015"/>
                <a:gd name="T17" fmla="*/ 679 h 687"/>
                <a:gd name="T18" fmla="*/ 743 w 1015"/>
                <a:gd name="T19" fmla="*/ 671 h 687"/>
                <a:gd name="T20" fmla="*/ 759 w 1015"/>
                <a:gd name="T21" fmla="*/ 671 h 687"/>
                <a:gd name="T22" fmla="*/ 783 w 1015"/>
                <a:gd name="T23" fmla="*/ 663 h 687"/>
                <a:gd name="T24" fmla="*/ 799 w 1015"/>
                <a:gd name="T25" fmla="*/ 663 h 687"/>
                <a:gd name="T26" fmla="*/ 823 w 1015"/>
                <a:gd name="T27" fmla="*/ 655 h 687"/>
                <a:gd name="T28" fmla="*/ 839 w 1015"/>
                <a:gd name="T29" fmla="*/ 655 h 687"/>
                <a:gd name="T30" fmla="*/ 863 w 1015"/>
                <a:gd name="T31" fmla="*/ 647 h 687"/>
                <a:gd name="T32" fmla="*/ 879 w 1015"/>
                <a:gd name="T33" fmla="*/ 631 h 687"/>
                <a:gd name="T34" fmla="*/ 895 w 1015"/>
                <a:gd name="T35" fmla="*/ 623 h 687"/>
                <a:gd name="T36" fmla="*/ 903 w 1015"/>
                <a:gd name="T37" fmla="*/ 615 h 687"/>
                <a:gd name="T38" fmla="*/ 919 w 1015"/>
                <a:gd name="T39" fmla="*/ 599 h 687"/>
                <a:gd name="T40" fmla="*/ 927 w 1015"/>
                <a:gd name="T41" fmla="*/ 583 h 687"/>
                <a:gd name="T42" fmla="*/ 943 w 1015"/>
                <a:gd name="T43" fmla="*/ 567 h 687"/>
                <a:gd name="T44" fmla="*/ 951 w 1015"/>
                <a:gd name="T45" fmla="*/ 551 h 687"/>
                <a:gd name="T46" fmla="*/ 959 w 1015"/>
                <a:gd name="T47" fmla="*/ 535 h 687"/>
                <a:gd name="T48" fmla="*/ 959 w 1015"/>
                <a:gd name="T49" fmla="*/ 519 h 687"/>
                <a:gd name="T50" fmla="*/ 967 w 1015"/>
                <a:gd name="T51" fmla="*/ 511 h 687"/>
                <a:gd name="T52" fmla="*/ 975 w 1015"/>
                <a:gd name="T53" fmla="*/ 495 h 687"/>
                <a:gd name="T54" fmla="*/ 975 w 1015"/>
                <a:gd name="T55" fmla="*/ 487 h 687"/>
                <a:gd name="T56" fmla="*/ 983 w 1015"/>
                <a:gd name="T57" fmla="*/ 471 h 687"/>
                <a:gd name="T58" fmla="*/ 983 w 1015"/>
                <a:gd name="T59" fmla="*/ 455 h 687"/>
                <a:gd name="T60" fmla="*/ 991 w 1015"/>
                <a:gd name="T61" fmla="*/ 423 h 687"/>
                <a:gd name="T62" fmla="*/ 991 w 1015"/>
                <a:gd name="T63" fmla="*/ 383 h 687"/>
                <a:gd name="T64" fmla="*/ 999 w 1015"/>
                <a:gd name="T65" fmla="*/ 368 h 687"/>
                <a:gd name="T66" fmla="*/ 999 w 1015"/>
                <a:gd name="T67" fmla="*/ 352 h 687"/>
                <a:gd name="T68" fmla="*/ 999 w 1015"/>
                <a:gd name="T69" fmla="*/ 336 h 687"/>
                <a:gd name="T70" fmla="*/ 999 w 1015"/>
                <a:gd name="T71" fmla="*/ 312 h 687"/>
                <a:gd name="T72" fmla="*/ 1007 w 1015"/>
                <a:gd name="T73" fmla="*/ 280 h 687"/>
                <a:gd name="T74" fmla="*/ 1007 w 1015"/>
                <a:gd name="T75" fmla="*/ 264 h 687"/>
                <a:gd name="T76" fmla="*/ 1007 w 1015"/>
                <a:gd name="T77" fmla="*/ 248 h 687"/>
                <a:gd name="T78" fmla="*/ 1007 w 1015"/>
                <a:gd name="T79" fmla="*/ 232 h 687"/>
                <a:gd name="T80" fmla="*/ 1007 w 1015"/>
                <a:gd name="T81" fmla="*/ 216 h 687"/>
                <a:gd name="T82" fmla="*/ 1007 w 1015"/>
                <a:gd name="T83" fmla="*/ 192 h 687"/>
                <a:gd name="T84" fmla="*/ 1007 w 1015"/>
                <a:gd name="T85" fmla="*/ 160 h 687"/>
                <a:gd name="T86" fmla="*/ 1015 w 1015"/>
                <a:gd name="T87" fmla="*/ 136 h 687"/>
                <a:gd name="T88" fmla="*/ 1015 w 1015"/>
                <a:gd name="T89" fmla="*/ 104 h 687"/>
                <a:gd name="T90" fmla="*/ 1015 w 1015"/>
                <a:gd name="T91" fmla="*/ 96 h 687"/>
                <a:gd name="T92" fmla="*/ 1015 w 1015"/>
                <a:gd name="T93" fmla="*/ 80 h 687"/>
                <a:gd name="T94" fmla="*/ 1015 w 1015"/>
                <a:gd name="T95" fmla="*/ 56 h 687"/>
                <a:gd name="T96" fmla="*/ 1015 w 1015"/>
                <a:gd name="T97" fmla="*/ 32 h 687"/>
                <a:gd name="T98" fmla="*/ 1015 w 1015"/>
                <a:gd name="T99" fmla="*/ 0 h 6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015" h="687">
                  <a:moveTo>
                    <a:pt x="1015" y="687"/>
                  </a:moveTo>
                  <a:lnTo>
                    <a:pt x="0" y="687"/>
                  </a:lnTo>
                  <a:lnTo>
                    <a:pt x="88" y="687"/>
                  </a:lnTo>
                  <a:lnTo>
                    <a:pt x="176" y="687"/>
                  </a:lnTo>
                  <a:lnTo>
                    <a:pt x="351" y="687"/>
                  </a:lnTo>
                  <a:lnTo>
                    <a:pt x="439" y="687"/>
                  </a:lnTo>
                  <a:lnTo>
                    <a:pt x="527" y="679"/>
                  </a:lnTo>
                  <a:lnTo>
                    <a:pt x="615" y="679"/>
                  </a:lnTo>
                  <a:lnTo>
                    <a:pt x="695" y="679"/>
                  </a:lnTo>
                  <a:lnTo>
                    <a:pt x="743" y="671"/>
                  </a:lnTo>
                  <a:lnTo>
                    <a:pt x="759" y="671"/>
                  </a:lnTo>
                  <a:lnTo>
                    <a:pt x="783" y="663"/>
                  </a:lnTo>
                  <a:lnTo>
                    <a:pt x="799" y="663"/>
                  </a:lnTo>
                  <a:lnTo>
                    <a:pt x="823" y="655"/>
                  </a:lnTo>
                  <a:lnTo>
                    <a:pt x="839" y="655"/>
                  </a:lnTo>
                  <a:lnTo>
                    <a:pt x="863" y="647"/>
                  </a:lnTo>
                  <a:lnTo>
                    <a:pt x="879" y="631"/>
                  </a:lnTo>
                  <a:lnTo>
                    <a:pt x="895" y="623"/>
                  </a:lnTo>
                  <a:lnTo>
                    <a:pt x="903" y="615"/>
                  </a:lnTo>
                  <a:lnTo>
                    <a:pt x="919" y="599"/>
                  </a:lnTo>
                  <a:lnTo>
                    <a:pt x="927" y="583"/>
                  </a:lnTo>
                  <a:lnTo>
                    <a:pt x="943" y="567"/>
                  </a:lnTo>
                  <a:lnTo>
                    <a:pt x="951" y="551"/>
                  </a:lnTo>
                  <a:lnTo>
                    <a:pt x="959" y="535"/>
                  </a:lnTo>
                  <a:lnTo>
                    <a:pt x="959" y="519"/>
                  </a:lnTo>
                  <a:lnTo>
                    <a:pt x="967" y="511"/>
                  </a:lnTo>
                  <a:lnTo>
                    <a:pt x="975" y="495"/>
                  </a:lnTo>
                  <a:lnTo>
                    <a:pt x="975" y="487"/>
                  </a:lnTo>
                  <a:lnTo>
                    <a:pt x="983" y="471"/>
                  </a:lnTo>
                  <a:lnTo>
                    <a:pt x="983" y="455"/>
                  </a:lnTo>
                  <a:lnTo>
                    <a:pt x="991" y="423"/>
                  </a:lnTo>
                  <a:lnTo>
                    <a:pt x="991" y="383"/>
                  </a:lnTo>
                  <a:lnTo>
                    <a:pt x="999" y="368"/>
                  </a:lnTo>
                  <a:lnTo>
                    <a:pt x="999" y="352"/>
                  </a:lnTo>
                  <a:lnTo>
                    <a:pt x="999" y="336"/>
                  </a:lnTo>
                  <a:lnTo>
                    <a:pt x="999" y="312"/>
                  </a:lnTo>
                  <a:lnTo>
                    <a:pt x="1007" y="280"/>
                  </a:lnTo>
                  <a:lnTo>
                    <a:pt x="1007" y="264"/>
                  </a:lnTo>
                  <a:lnTo>
                    <a:pt x="1007" y="248"/>
                  </a:lnTo>
                  <a:lnTo>
                    <a:pt x="1007" y="232"/>
                  </a:lnTo>
                  <a:lnTo>
                    <a:pt x="1007" y="216"/>
                  </a:lnTo>
                  <a:lnTo>
                    <a:pt x="1007" y="192"/>
                  </a:lnTo>
                  <a:lnTo>
                    <a:pt x="1007" y="160"/>
                  </a:lnTo>
                  <a:lnTo>
                    <a:pt x="1015" y="136"/>
                  </a:lnTo>
                  <a:lnTo>
                    <a:pt x="1015" y="104"/>
                  </a:lnTo>
                  <a:lnTo>
                    <a:pt x="1015" y="96"/>
                  </a:lnTo>
                  <a:lnTo>
                    <a:pt x="1015" y="80"/>
                  </a:lnTo>
                  <a:lnTo>
                    <a:pt x="1015" y="56"/>
                  </a:lnTo>
                  <a:lnTo>
                    <a:pt x="1015" y="32"/>
                  </a:lnTo>
                  <a:lnTo>
                    <a:pt x="1015" y="0"/>
                  </a:lnTo>
                </a:path>
              </a:pathLst>
            </a:custGeom>
            <a:noFill/>
            <a:ln w="158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50"/>
            </a:p>
          </p:txBody>
        </p:sp>
        <p:sp>
          <p:nvSpPr>
            <p:cNvPr id="45" name="Freeform 104"/>
            <p:cNvSpPr>
              <a:spLocks/>
            </p:cNvSpPr>
            <p:nvPr/>
          </p:nvSpPr>
          <p:spPr bwMode="auto">
            <a:xfrm>
              <a:off x="5776300" y="1668308"/>
              <a:ext cx="1202806" cy="948599"/>
            </a:xfrm>
            <a:custGeom>
              <a:avLst/>
              <a:gdLst>
                <a:gd name="T0" fmla="*/ 1287 w 1287"/>
                <a:gd name="T1" fmla="*/ 1015 h 1015"/>
                <a:gd name="T2" fmla="*/ 1287 w 1287"/>
                <a:gd name="T3" fmla="*/ 983 h 1015"/>
                <a:gd name="T4" fmla="*/ 1287 w 1287"/>
                <a:gd name="T5" fmla="*/ 943 h 1015"/>
                <a:gd name="T6" fmla="*/ 1287 w 1287"/>
                <a:gd name="T7" fmla="*/ 903 h 1015"/>
                <a:gd name="T8" fmla="*/ 1287 w 1287"/>
                <a:gd name="T9" fmla="*/ 863 h 1015"/>
                <a:gd name="T10" fmla="*/ 1287 w 1287"/>
                <a:gd name="T11" fmla="*/ 791 h 1015"/>
                <a:gd name="T12" fmla="*/ 1287 w 1287"/>
                <a:gd name="T13" fmla="*/ 751 h 1015"/>
                <a:gd name="T14" fmla="*/ 1287 w 1287"/>
                <a:gd name="T15" fmla="*/ 711 h 1015"/>
                <a:gd name="T16" fmla="*/ 1287 w 1287"/>
                <a:gd name="T17" fmla="*/ 656 h 1015"/>
                <a:gd name="T18" fmla="*/ 1287 w 1287"/>
                <a:gd name="T19" fmla="*/ 608 h 1015"/>
                <a:gd name="T20" fmla="*/ 1279 w 1287"/>
                <a:gd name="T21" fmla="*/ 496 h 1015"/>
                <a:gd name="T22" fmla="*/ 1279 w 1287"/>
                <a:gd name="T23" fmla="*/ 472 h 1015"/>
                <a:gd name="T24" fmla="*/ 1279 w 1287"/>
                <a:gd name="T25" fmla="*/ 440 h 1015"/>
                <a:gd name="T26" fmla="*/ 1279 w 1287"/>
                <a:gd name="T27" fmla="*/ 416 h 1015"/>
                <a:gd name="T28" fmla="*/ 1271 w 1287"/>
                <a:gd name="T29" fmla="*/ 384 h 1015"/>
                <a:gd name="T30" fmla="*/ 1271 w 1287"/>
                <a:gd name="T31" fmla="*/ 352 h 1015"/>
                <a:gd name="T32" fmla="*/ 1271 w 1287"/>
                <a:gd name="T33" fmla="*/ 320 h 1015"/>
                <a:gd name="T34" fmla="*/ 1263 w 1287"/>
                <a:gd name="T35" fmla="*/ 288 h 1015"/>
                <a:gd name="T36" fmla="*/ 1255 w 1287"/>
                <a:gd name="T37" fmla="*/ 248 h 1015"/>
                <a:gd name="T38" fmla="*/ 1255 w 1287"/>
                <a:gd name="T39" fmla="*/ 224 h 1015"/>
                <a:gd name="T40" fmla="*/ 1247 w 1287"/>
                <a:gd name="T41" fmla="*/ 192 h 1015"/>
                <a:gd name="T42" fmla="*/ 1239 w 1287"/>
                <a:gd name="T43" fmla="*/ 184 h 1015"/>
                <a:gd name="T44" fmla="*/ 1231 w 1287"/>
                <a:gd name="T45" fmla="*/ 168 h 1015"/>
                <a:gd name="T46" fmla="*/ 1231 w 1287"/>
                <a:gd name="T47" fmla="*/ 152 h 1015"/>
                <a:gd name="T48" fmla="*/ 1223 w 1287"/>
                <a:gd name="T49" fmla="*/ 144 h 1015"/>
                <a:gd name="T50" fmla="*/ 1215 w 1287"/>
                <a:gd name="T51" fmla="*/ 128 h 1015"/>
                <a:gd name="T52" fmla="*/ 1215 w 1287"/>
                <a:gd name="T53" fmla="*/ 120 h 1015"/>
                <a:gd name="T54" fmla="*/ 1207 w 1287"/>
                <a:gd name="T55" fmla="*/ 112 h 1015"/>
                <a:gd name="T56" fmla="*/ 1199 w 1287"/>
                <a:gd name="T57" fmla="*/ 104 h 1015"/>
                <a:gd name="T58" fmla="*/ 1191 w 1287"/>
                <a:gd name="T59" fmla="*/ 96 h 1015"/>
                <a:gd name="T60" fmla="*/ 1183 w 1287"/>
                <a:gd name="T61" fmla="*/ 88 h 1015"/>
                <a:gd name="T62" fmla="*/ 1175 w 1287"/>
                <a:gd name="T63" fmla="*/ 72 h 1015"/>
                <a:gd name="T64" fmla="*/ 1159 w 1287"/>
                <a:gd name="T65" fmla="*/ 64 h 1015"/>
                <a:gd name="T66" fmla="*/ 1151 w 1287"/>
                <a:gd name="T67" fmla="*/ 56 h 1015"/>
                <a:gd name="T68" fmla="*/ 1143 w 1287"/>
                <a:gd name="T69" fmla="*/ 56 h 1015"/>
                <a:gd name="T70" fmla="*/ 1135 w 1287"/>
                <a:gd name="T71" fmla="*/ 48 h 1015"/>
                <a:gd name="T72" fmla="*/ 1119 w 1287"/>
                <a:gd name="T73" fmla="*/ 40 h 1015"/>
                <a:gd name="T74" fmla="*/ 1111 w 1287"/>
                <a:gd name="T75" fmla="*/ 40 h 1015"/>
                <a:gd name="T76" fmla="*/ 1087 w 1287"/>
                <a:gd name="T77" fmla="*/ 32 h 1015"/>
                <a:gd name="T78" fmla="*/ 1071 w 1287"/>
                <a:gd name="T79" fmla="*/ 24 h 1015"/>
                <a:gd name="T80" fmla="*/ 1047 w 1287"/>
                <a:gd name="T81" fmla="*/ 24 h 1015"/>
                <a:gd name="T82" fmla="*/ 1023 w 1287"/>
                <a:gd name="T83" fmla="*/ 24 h 1015"/>
                <a:gd name="T84" fmla="*/ 999 w 1287"/>
                <a:gd name="T85" fmla="*/ 16 h 1015"/>
                <a:gd name="T86" fmla="*/ 959 w 1287"/>
                <a:gd name="T87" fmla="*/ 16 h 1015"/>
                <a:gd name="T88" fmla="*/ 919 w 1287"/>
                <a:gd name="T89" fmla="*/ 16 h 1015"/>
                <a:gd name="T90" fmla="*/ 839 w 1287"/>
                <a:gd name="T91" fmla="*/ 8 h 1015"/>
                <a:gd name="T92" fmla="*/ 751 w 1287"/>
                <a:gd name="T93" fmla="*/ 8 h 1015"/>
                <a:gd name="T94" fmla="*/ 671 w 1287"/>
                <a:gd name="T95" fmla="*/ 8 h 1015"/>
                <a:gd name="T96" fmla="*/ 591 w 1287"/>
                <a:gd name="T97" fmla="*/ 8 h 1015"/>
                <a:gd name="T98" fmla="*/ 503 w 1287"/>
                <a:gd name="T99" fmla="*/ 8 h 1015"/>
                <a:gd name="T100" fmla="*/ 424 w 1287"/>
                <a:gd name="T101" fmla="*/ 8 h 1015"/>
                <a:gd name="T102" fmla="*/ 344 w 1287"/>
                <a:gd name="T103" fmla="*/ 8 h 1015"/>
                <a:gd name="T104" fmla="*/ 0 w 1287"/>
                <a:gd name="T105" fmla="*/ 0 h 1015"/>
                <a:gd name="T106" fmla="*/ 647 w 1287"/>
                <a:gd name="T107" fmla="*/ 0 h 1015"/>
                <a:gd name="T108" fmla="*/ 1287 w 1287"/>
                <a:gd name="T109" fmla="*/ 0 h 10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287" h="1015">
                  <a:moveTo>
                    <a:pt x="1287" y="1015"/>
                  </a:moveTo>
                  <a:lnTo>
                    <a:pt x="1287" y="983"/>
                  </a:lnTo>
                  <a:lnTo>
                    <a:pt x="1287" y="943"/>
                  </a:lnTo>
                  <a:lnTo>
                    <a:pt x="1287" y="903"/>
                  </a:lnTo>
                  <a:lnTo>
                    <a:pt x="1287" y="863"/>
                  </a:lnTo>
                  <a:lnTo>
                    <a:pt x="1287" y="791"/>
                  </a:lnTo>
                  <a:lnTo>
                    <a:pt x="1287" y="751"/>
                  </a:lnTo>
                  <a:lnTo>
                    <a:pt x="1287" y="711"/>
                  </a:lnTo>
                  <a:lnTo>
                    <a:pt x="1287" y="656"/>
                  </a:lnTo>
                  <a:lnTo>
                    <a:pt x="1287" y="608"/>
                  </a:lnTo>
                  <a:lnTo>
                    <a:pt x="1279" y="496"/>
                  </a:lnTo>
                  <a:lnTo>
                    <a:pt x="1279" y="472"/>
                  </a:lnTo>
                  <a:lnTo>
                    <a:pt x="1279" y="440"/>
                  </a:lnTo>
                  <a:lnTo>
                    <a:pt x="1279" y="416"/>
                  </a:lnTo>
                  <a:lnTo>
                    <a:pt x="1271" y="384"/>
                  </a:lnTo>
                  <a:lnTo>
                    <a:pt x="1271" y="352"/>
                  </a:lnTo>
                  <a:lnTo>
                    <a:pt x="1271" y="320"/>
                  </a:lnTo>
                  <a:lnTo>
                    <a:pt x="1263" y="288"/>
                  </a:lnTo>
                  <a:lnTo>
                    <a:pt x="1255" y="248"/>
                  </a:lnTo>
                  <a:lnTo>
                    <a:pt x="1255" y="224"/>
                  </a:lnTo>
                  <a:lnTo>
                    <a:pt x="1247" y="192"/>
                  </a:lnTo>
                  <a:lnTo>
                    <a:pt x="1239" y="184"/>
                  </a:lnTo>
                  <a:lnTo>
                    <a:pt x="1231" y="168"/>
                  </a:lnTo>
                  <a:lnTo>
                    <a:pt x="1231" y="152"/>
                  </a:lnTo>
                  <a:lnTo>
                    <a:pt x="1223" y="144"/>
                  </a:lnTo>
                  <a:lnTo>
                    <a:pt x="1215" y="128"/>
                  </a:lnTo>
                  <a:lnTo>
                    <a:pt x="1215" y="120"/>
                  </a:lnTo>
                  <a:lnTo>
                    <a:pt x="1207" y="112"/>
                  </a:lnTo>
                  <a:lnTo>
                    <a:pt x="1199" y="104"/>
                  </a:lnTo>
                  <a:lnTo>
                    <a:pt x="1191" y="96"/>
                  </a:lnTo>
                  <a:lnTo>
                    <a:pt x="1183" y="88"/>
                  </a:lnTo>
                  <a:lnTo>
                    <a:pt x="1175" y="72"/>
                  </a:lnTo>
                  <a:lnTo>
                    <a:pt x="1159" y="64"/>
                  </a:lnTo>
                  <a:lnTo>
                    <a:pt x="1151" y="56"/>
                  </a:lnTo>
                  <a:lnTo>
                    <a:pt x="1143" y="56"/>
                  </a:lnTo>
                  <a:lnTo>
                    <a:pt x="1135" y="48"/>
                  </a:lnTo>
                  <a:lnTo>
                    <a:pt x="1119" y="40"/>
                  </a:lnTo>
                  <a:lnTo>
                    <a:pt x="1111" y="40"/>
                  </a:lnTo>
                  <a:lnTo>
                    <a:pt x="1087" y="32"/>
                  </a:lnTo>
                  <a:lnTo>
                    <a:pt x="1071" y="24"/>
                  </a:lnTo>
                  <a:lnTo>
                    <a:pt x="1047" y="24"/>
                  </a:lnTo>
                  <a:lnTo>
                    <a:pt x="1023" y="24"/>
                  </a:lnTo>
                  <a:lnTo>
                    <a:pt x="999" y="16"/>
                  </a:lnTo>
                  <a:lnTo>
                    <a:pt x="959" y="16"/>
                  </a:lnTo>
                  <a:lnTo>
                    <a:pt x="919" y="16"/>
                  </a:lnTo>
                  <a:lnTo>
                    <a:pt x="839" y="8"/>
                  </a:lnTo>
                  <a:lnTo>
                    <a:pt x="751" y="8"/>
                  </a:lnTo>
                  <a:lnTo>
                    <a:pt x="671" y="8"/>
                  </a:lnTo>
                  <a:lnTo>
                    <a:pt x="591" y="8"/>
                  </a:lnTo>
                  <a:lnTo>
                    <a:pt x="503" y="8"/>
                  </a:lnTo>
                  <a:lnTo>
                    <a:pt x="424" y="8"/>
                  </a:lnTo>
                  <a:lnTo>
                    <a:pt x="344" y="8"/>
                  </a:lnTo>
                  <a:lnTo>
                    <a:pt x="0" y="0"/>
                  </a:lnTo>
                  <a:lnTo>
                    <a:pt x="647" y="0"/>
                  </a:lnTo>
                  <a:lnTo>
                    <a:pt x="1287" y="0"/>
                  </a:lnTo>
                </a:path>
              </a:pathLst>
            </a:custGeom>
            <a:noFill/>
            <a:ln w="158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50"/>
            </a:p>
          </p:txBody>
        </p:sp>
        <p:sp>
          <p:nvSpPr>
            <p:cNvPr id="46" name="Freeform 105"/>
            <p:cNvSpPr>
              <a:spLocks/>
            </p:cNvSpPr>
            <p:nvPr/>
          </p:nvSpPr>
          <p:spPr bwMode="auto">
            <a:xfrm>
              <a:off x="5776300" y="1698215"/>
              <a:ext cx="649534" cy="918693"/>
            </a:xfrm>
            <a:custGeom>
              <a:avLst/>
              <a:gdLst>
                <a:gd name="T0" fmla="*/ 695 w 695"/>
                <a:gd name="T1" fmla="*/ 983 h 983"/>
                <a:gd name="T2" fmla="*/ 695 w 695"/>
                <a:gd name="T3" fmla="*/ 967 h 983"/>
                <a:gd name="T4" fmla="*/ 695 w 695"/>
                <a:gd name="T5" fmla="*/ 951 h 983"/>
                <a:gd name="T6" fmla="*/ 695 w 695"/>
                <a:gd name="T7" fmla="*/ 911 h 983"/>
                <a:gd name="T8" fmla="*/ 695 w 695"/>
                <a:gd name="T9" fmla="*/ 879 h 983"/>
                <a:gd name="T10" fmla="*/ 695 w 695"/>
                <a:gd name="T11" fmla="*/ 855 h 983"/>
                <a:gd name="T12" fmla="*/ 695 w 695"/>
                <a:gd name="T13" fmla="*/ 839 h 983"/>
                <a:gd name="T14" fmla="*/ 695 w 695"/>
                <a:gd name="T15" fmla="*/ 815 h 983"/>
                <a:gd name="T16" fmla="*/ 695 w 695"/>
                <a:gd name="T17" fmla="*/ 783 h 983"/>
                <a:gd name="T18" fmla="*/ 687 w 695"/>
                <a:gd name="T19" fmla="*/ 759 h 983"/>
                <a:gd name="T20" fmla="*/ 687 w 695"/>
                <a:gd name="T21" fmla="*/ 735 h 983"/>
                <a:gd name="T22" fmla="*/ 687 w 695"/>
                <a:gd name="T23" fmla="*/ 687 h 983"/>
                <a:gd name="T24" fmla="*/ 687 w 695"/>
                <a:gd name="T25" fmla="*/ 647 h 983"/>
                <a:gd name="T26" fmla="*/ 687 w 695"/>
                <a:gd name="T27" fmla="*/ 608 h 983"/>
                <a:gd name="T28" fmla="*/ 679 w 695"/>
                <a:gd name="T29" fmla="*/ 560 h 983"/>
                <a:gd name="T30" fmla="*/ 679 w 695"/>
                <a:gd name="T31" fmla="*/ 536 h 983"/>
                <a:gd name="T32" fmla="*/ 679 w 695"/>
                <a:gd name="T33" fmla="*/ 504 h 983"/>
                <a:gd name="T34" fmla="*/ 671 w 695"/>
                <a:gd name="T35" fmla="*/ 472 h 983"/>
                <a:gd name="T36" fmla="*/ 671 w 695"/>
                <a:gd name="T37" fmla="*/ 440 h 983"/>
                <a:gd name="T38" fmla="*/ 663 w 695"/>
                <a:gd name="T39" fmla="*/ 416 h 983"/>
                <a:gd name="T40" fmla="*/ 663 w 695"/>
                <a:gd name="T41" fmla="*/ 392 h 983"/>
                <a:gd name="T42" fmla="*/ 655 w 695"/>
                <a:gd name="T43" fmla="*/ 360 h 983"/>
                <a:gd name="T44" fmla="*/ 655 w 695"/>
                <a:gd name="T45" fmla="*/ 344 h 983"/>
                <a:gd name="T46" fmla="*/ 655 w 695"/>
                <a:gd name="T47" fmla="*/ 336 h 983"/>
                <a:gd name="T48" fmla="*/ 647 w 695"/>
                <a:gd name="T49" fmla="*/ 312 h 983"/>
                <a:gd name="T50" fmla="*/ 639 w 695"/>
                <a:gd name="T51" fmla="*/ 296 h 983"/>
                <a:gd name="T52" fmla="*/ 639 w 695"/>
                <a:gd name="T53" fmla="*/ 272 h 983"/>
                <a:gd name="T54" fmla="*/ 631 w 695"/>
                <a:gd name="T55" fmla="*/ 256 h 983"/>
                <a:gd name="T56" fmla="*/ 623 w 695"/>
                <a:gd name="T57" fmla="*/ 240 h 983"/>
                <a:gd name="T58" fmla="*/ 615 w 695"/>
                <a:gd name="T59" fmla="*/ 216 h 983"/>
                <a:gd name="T60" fmla="*/ 607 w 695"/>
                <a:gd name="T61" fmla="*/ 200 h 983"/>
                <a:gd name="T62" fmla="*/ 599 w 695"/>
                <a:gd name="T63" fmla="*/ 184 h 983"/>
                <a:gd name="T64" fmla="*/ 583 w 695"/>
                <a:gd name="T65" fmla="*/ 168 h 983"/>
                <a:gd name="T66" fmla="*/ 575 w 695"/>
                <a:gd name="T67" fmla="*/ 152 h 983"/>
                <a:gd name="T68" fmla="*/ 559 w 695"/>
                <a:gd name="T69" fmla="*/ 136 h 983"/>
                <a:gd name="T70" fmla="*/ 551 w 695"/>
                <a:gd name="T71" fmla="*/ 128 h 983"/>
                <a:gd name="T72" fmla="*/ 535 w 695"/>
                <a:gd name="T73" fmla="*/ 112 h 983"/>
                <a:gd name="T74" fmla="*/ 519 w 695"/>
                <a:gd name="T75" fmla="*/ 104 h 983"/>
                <a:gd name="T76" fmla="*/ 503 w 695"/>
                <a:gd name="T77" fmla="*/ 96 h 983"/>
                <a:gd name="T78" fmla="*/ 488 w 695"/>
                <a:gd name="T79" fmla="*/ 88 h 983"/>
                <a:gd name="T80" fmla="*/ 464 w 695"/>
                <a:gd name="T81" fmla="*/ 72 h 983"/>
                <a:gd name="T82" fmla="*/ 440 w 695"/>
                <a:gd name="T83" fmla="*/ 64 h 983"/>
                <a:gd name="T84" fmla="*/ 416 w 695"/>
                <a:gd name="T85" fmla="*/ 56 h 983"/>
                <a:gd name="T86" fmla="*/ 384 w 695"/>
                <a:gd name="T87" fmla="*/ 48 h 983"/>
                <a:gd name="T88" fmla="*/ 360 w 695"/>
                <a:gd name="T89" fmla="*/ 40 h 983"/>
                <a:gd name="T90" fmla="*/ 336 w 695"/>
                <a:gd name="T91" fmla="*/ 40 h 983"/>
                <a:gd name="T92" fmla="*/ 312 w 695"/>
                <a:gd name="T93" fmla="*/ 32 h 983"/>
                <a:gd name="T94" fmla="*/ 288 w 695"/>
                <a:gd name="T95" fmla="*/ 32 h 983"/>
                <a:gd name="T96" fmla="*/ 216 w 695"/>
                <a:gd name="T97" fmla="*/ 16 h 983"/>
                <a:gd name="T98" fmla="*/ 144 w 695"/>
                <a:gd name="T99" fmla="*/ 8 h 983"/>
                <a:gd name="T100" fmla="*/ 72 w 695"/>
                <a:gd name="T101" fmla="*/ 8 h 983"/>
                <a:gd name="T102" fmla="*/ 0 w 695"/>
                <a:gd name="T103" fmla="*/ 0 h 9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695" h="983">
                  <a:moveTo>
                    <a:pt x="695" y="983"/>
                  </a:moveTo>
                  <a:lnTo>
                    <a:pt x="695" y="967"/>
                  </a:lnTo>
                  <a:lnTo>
                    <a:pt x="695" y="951"/>
                  </a:lnTo>
                  <a:lnTo>
                    <a:pt x="695" y="911"/>
                  </a:lnTo>
                  <a:lnTo>
                    <a:pt x="695" y="879"/>
                  </a:lnTo>
                  <a:lnTo>
                    <a:pt x="695" y="855"/>
                  </a:lnTo>
                  <a:lnTo>
                    <a:pt x="695" y="839"/>
                  </a:lnTo>
                  <a:lnTo>
                    <a:pt x="695" y="815"/>
                  </a:lnTo>
                  <a:lnTo>
                    <a:pt x="695" y="783"/>
                  </a:lnTo>
                  <a:lnTo>
                    <a:pt x="687" y="759"/>
                  </a:lnTo>
                  <a:lnTo>
                    <a:pt x="687" y="735"/>
                  </a:lnTo>
                  <a:lnTo>
                    <a:pt x="687" y="687"/>
                  </a:lnTo>
                  <a:lnTo>
                    <a:pt x="687" y="647"/>
                  </a:lnTo>
                  <a:lnTo>
                    <a:pt x="687" y="608"/>
                  </a:lnTo>
                  <a:lnTo>
                    <a:pt x="679" y="560"/>
                  </a:lnTo>
                  <a:lnTo>
                    <a:pt x="679" y="536"/>
                  </a:lnTo>
                  <a:lnTo>
                    <a:pt x="679" y="504"/>
                  </a:lnTo>
                  <a:lnTo>
                    <a:pt x="671" y="472"/>
                  </a:lnTo>
                  <a:lnTo>
                    <a:pt x="671" y="440"/>
                  </a:lnTo>
                  <a:lnTo>
                    <a:pt x="663" y="416"/>
                  </a:lnTo>
                  <a:lnTo>
                    <a:pt x="663" y="392"/>
                  </a:lnTo>
                  <a:lnTo>
                    <a:pt x="655" y="360"/>
                  </a:lnTo>
                  <a:lnTo>
                    <a:pt x="655" y="344"/>
                  </a:lnTo>
                  <a:lnTo>
                    <a:pt x="655" y="336"/>
                  </a:lnTo>
                  <a:lnTo>
                    <a:pt x="647" y="312"/>
                  </a:lnTo>
                  <a:lnTo>
                    <a:pt x="639" y="296"/>
                  </a:lnTo>
                  <a:lnTo>
                    <a:pt x="639" y="272"/>
                  </a:lnTo>
                  <a:lnTo>
                    <a:pt x="631" y="256"/>
                  </a:lnTo>
                  <a:lnTo>
                    <a:pt x="623" y="240"/>
                  </a:lnTo>
                  <a:lnTo>
                    <a:pt x="615" y="216"/>
                  </a:lnTo>
                  <a:lnTo>
                    <a:pt x="607" y="200"/>
                  </a:lnTo>
                  <a:lnTo>
                    <a:pt x="599" y="184"/>
                  </a:lnTo>
                  <a:lnTo>
                    <a:pt x="583" y="168"/>
                  </a:lnTo>
                  <a:lnTo>
                    <a:pt x="575" y="152"/>
                  </a:lnTo>
                  <a:lnTo>
                    <a:pt x="559" y="136"/>
                  </a:lnTo>
                  <a:lnTo>
                    <a:pt x="551" y="128"/>
                  </a:lnTo>
                  <a:lnTo>
                    <a:pt x="535" y="112"/>
                  </a:lnTo>
                  <a:lnTo>
                    <a:pt x="519" y="104"/>
                  </a:lnTo>
                  <a:lnTo>
                    <a:pt x="503" y="96"/>
                  </a:lnTo>
                  <a:lnTo>
                    <a:pt x="488" y="88"/>
                  </a:lnTo>
                  <a:lnTo>
                    <a:pt x="464" y="72"/>
                  </a:lnTo>
                  <a:lnTo>
                    <a:pt x="440" y="64"/>
                  </a:lnTo>
                  <a:lnTo>
                    <a:pt x="416" y="56"/>
                  </a:lnTo>
                  <a:lnTo>
                    <a:pt x="384" y="48"/>
                  </a:lnTo>
                  <a:lnTo>
                    <a:pt x="360" y="40"/>
                  </a:lnTo>
                  <a:lnTo>
                    <a:pt x="336" y="40"/>
                  </a:lnTo>
                  <a:lnTo>
                    <a:pt x="312" y="32"/>
                  </a:lnTo>
                  <a:lnTo>
                    <a:pt x="288" y="32"/>
                  </a:lnTo>
                  <a:lnTo>
                    <a:pt x="216" y="16"/>
                  </a:lnTo>
                  <a:lnTo>
                    <a:pt x="144" y="8"/>
                  </a:lnTo>
                  <a:lnTo>
                    <a:pt x="72" y="8"/>
                  </a:lnTo>
                  <a:lnTo>
                    <a:pt x="0" y="0"/>
                  </a:lnTo>
                </a:path>
              </a:pathLst>
            </a:custGeom>
            <a:noFill/>
            <a:ln w="158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50"/>
            </a:p>
          </p:txBody>
        </p:sp>
        <p:sp>
          <p:nvSpPr>
            <p:cNvPr id="47" name="Line 108"/>
            <p:cNvSpPr>
              <a:spLocks noChangeShapeType="1"/>
            </p:cNvSpPr>
            <p:nvPr/>
          </p:nvSpPr>
          <p:spPr bwMode="auto">
            <a:xfrm>
              <a:off x="6979106" y="548680"/>
              <a:ext cx="0" cy="2075704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50"/>
            </a:p>
          </p:txBody>
        </p:sp>
        <p:sp>
          <p:nvSpPr>
            <p:cNvPr id="48" name="Line 110"/>
            <p:cNvSpPr>
              <a:spLocks noChangeShapeType="1"/>
            </p:cNvSpPr>
            <p:nvPr/>
          </p:nvSpPr>
          <p:spPr bwMode="auto">
            <a:xfrm>
              <a:off x="7217425" y="548680"/>
              <a:ext cx="0" cy="2068227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50"/>
            </a:p>
          </p:txBody>
        </p:sp>
        <p:sp>
          <p:nvSpPr>
            <p:cNvPr id="49" name="Line 114"/>
            <p:cNvSpPr>
              <a:spLocks noChangeShapeType="1"/>
            </p:cNvSpPr>
            <p:nvPr/>
          </p:nvSpPr>
          <p:spPr bwMode="auto">
            <a:xfrm flipV="1">
              <a:off x="5874763" y="1429990"/>
              <a:ext cx="1104343" cy="3271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50"/>
            </a:p>
          </p:txBody>
        </p:sp>
        <p:sp>
          <p:nvSpPr>
            <p:cNvPr id="50" name="Line 115"/>
            <p:cNvSpPr>
              <a:spLocks noChangeShapeType="1"/>
            </p:cNvSpPr>
            <p:nvPr/>
          </p:nvSpPr>
          <p:spPr bwMode="auto">
            <a:xfrm>
              <a:off x="7217425" y="1735598"/>
              <a:ext cx="1277572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50"/>
            </a:p>
          </p:txBody>
        </p:sp>
        <p:grpSp>
          <p:nvGrpSpPr>
            <p:cNvPr id="51" name="グループ化 50"/>
            <p:cNvGrpSpPr/>
            <p:nvPr/>
          </p:nvGrpSpPr>
          <p:grpSpPr>
            <a:xfrm>
              <a:off x="5996628" y="1343569"/>
              <a:ext cx="264224" cy="169568"/>
              <a:chOff x="2483768" y="4725144"/>
              <a:chExt cx="448816" cy="288032"/>
            </a:xfrm>
          </p:grpSpPr>
          <p:sp>
            <p:nvSpPr>
              <p:cNvPr id="105" name="円/楕円 104"/>
              <p:cNvSpPr/>
              <p:nvPr/>
            </p:nvSpPr>
            <p:spPr bwMode="auto">
              <a:xfrm>
                <a:off x="2555776" y="4797152"/>
                <a:ext cx="144016" cy="144016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ＭＳ Ｐゴシック" pitchFamily="50" charset="-128"/>
                </a:endParaRPr>
              </a:p>
            </p:txBody>
          </p:sp>
          <p:sp>
            <p:nvSpPr>
              <p:cNvPr id="106" name="円/楕円 105"/>
              <p:cNvSpPr/>
              <p:nvPr/>
            </p:nvSpPr>
            <p:spPr bwMode="auto">
              <a:xfrm>
                <a:off x="2708176" y="4797152"/>
                <a:ext cx="144016" cy="144016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ＭＳ Ｐゴシック" pitchFamily="50" charset="-128"/>
                </a:endParaRPr>
              </a:p>
            </p:txBody>
          </p:sp>
          <p:sp>
            <p:nvSpPr>
              <p:cNvPr id="107" name="円/楕円 106"/>
              <p:cNvSpPr/>
              <p:nvPr/>
            </p:nvSpPr>
            <p:spPr bwMode="auto">
              <a:xfrm>
                <a:off x="2483768" y="4725144"/>
                <a:ext cx="448816" cy="288032"/>
              </a:xfrm>
              <a:prstGeom prst="ellipse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ＭＳ Ｐゴシック" pitchFamily="50" charset="-128"/>
                </a:endParaRPr>
              </a:p>
            </p:txBody>
          </p:sp>
        </p:grpSp>
        <p:grpSp>
          <p:nvGrpSpPr>
            <p:cNvPr id="52" name="グループ化 51"/>
            <p:cNvGrpSpPr/>
            <p:nvPr/>
          </p:nvGrpSpPr>
          <p:grpSpPr>
            <a:xfrm>
              <a:off x="6370435" y="1345908"/>
              <a:ext cx="264224" cy="169568"/>
              <a:chOff x="2483768" y="4725144"/>
              <a:chExt cx="448816" cy="288032"/>
            </a:xfrm>
          </p:grpSpPr>
          <p:sp>
            <p:nvSpPr>
              <p:cNvPr id="102" name="円/楕円 101"/>
              <p:cNvSpPr/>
              <p:nvPr/>
            </p:nvSpPr>
            <p:spPr bwMode="auto">
              <a:xfrm>
                <a:off x="2555776" y="4797152"/>
                <a:ext cx="144016" cy="144016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ＭＳ Ｐゴシック" pitchFamily="50" charset="-128"/>
                </a:endParaRPr>
              </a:p>
            </p:txBody>
          </p:sp>
          <p:sp>
            <p:nvSpPr>
              <p:cNvPr id="103" name="円/楕円 102"/>
              <p:cNvSpPr/>
              <p:nvPr/>
            </p:nvSpPr>
            <p:spPr bwMode="auto">
              <a:xfrm>
                <a:off x="2708176" y="4797152"/>
                <a:ext cx="144016" cy="144016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ＭＳ Ｐゴシック" pitchFamily="50" charset="-128"/>
                </a:endParaRPr>
              </a:p>
            </p:txBody>
          </p:sp>
          <p:sp>
            <p:nvSpPr>
              <p:cNvPr id="104" name="円/楕円 103"/>
              <p:cNvSpPr/>
              <p:nvPr/>
            </p:nvSpPr>
            <p:spPr bwMode="auto">
              <a:xfrm>
                <a:off x="2483768" y="4725144"/>
                <a:ext cx="448816" cy="288032"/>
              </a:xfrm>
              <a:prstGeom prst="ellipse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ＭＳ Ｐゴシック" pitchFamily="50" charset="-128"/>
                </a:endParaRPr>
              </a:p>
            </p:txBody>
          </p:sp>
        </p:grpSp>
        <p:grpSp>
          <p:nvGrpSpPr>
            <p:cNvPr id="53" name="グループ化 52"/>
            <p:cNvGrpSpPr/>
            <p:nvPr/>
          </p:nvGrpSpPr>
          <p:grpSpPr>
            <a:xfrm>
              <a:off x="7539804" y="1654081"/>
              <a:ext cx="264224" cy="169568"/>
              <a:chOff x="2483768" y="4725144"/>
              <a:chExt cx="448816" cy="288032"/>
            </a:xfrm>
          </p:grpSpPr>
          <p:sp>
            <p:nvSpPr>
              <p:cNvPr id="99" name="円/楕円 98"/>
              <p:cNvSpPr/>
              <p:nvPr/>
            </p:nvSpPr>
            <p:spPr bwMode="auto">
              <a:xfrm>
                <a:off x="2555776" y="4797152"/>
                <a:ext cx="144016" cy="144016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ＭＳ Ｐゴシック" pitchFamily="50" charset="-128"/>
                </a:endParaRPr>
              </a:p>
            </p:txBody>
          </p:sp>
          <p:sp>
            <p:nvSpPr>
              <p:cNvPr id="100" name="円/楕円 99"/>
              <p:cNvSpPr/>
              <p:nvPr/>
            </p:nvSpPr>
            <p:spPr bwMode="auto">
              <a:xfrm>
                <a:off x="2708176" y="4797152"/>
                <a:ext cx="144016" cy="144016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ＭＳ Ｐゴシック" pitchFamily="50" charset="-128"/>
                </a:endParaRPr>
              </a:p>
            </p:txBody>
          </p:sp>
          <p:sp>
            <p:nvSpPr>
              <p:cNvPr id="101" name="円/楕円 100"/>
              <p:cNvSpPr/>
              <p:nvPr/>
            </p:nvSpPr>
            <p:spPr bwMode="auto">
              <a:xfrm>
                <a:off x="2483768" y="4725144"/>
                <a:ext cx="448816" cy="288032"/>
              </a:xfrm>
              <a:prstGeom prst="ellipse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ＭＳ Ｐゴシック" pitchFamily="50" charset="-128"/>
                </a:endParaRPr>
              </a:p>
            </p:txBody>
          </p:sp>
        </p:grpSp>
        <p:grpSp>
          <p:nvGrpSpPr>
            <p:cNvPr id="55" name="グループ化 54"/>
            <p:cNvGrpSpPr/>
            <p:nvPr/>
          </p:nvGrpSpPr>
          <p:grpSpPr>
            <a:xfrm>
              <a:off x="7913564" y="1653321"/>
              <a:ext cx="264224" cy="169568"/>
              <a:chOff x="2483768" y="4725144"/>
              <a:chExt cx="448816" cy="288032"/>
            </a:xfrm>
          </p:grpSpPr>
          <p:sp>
            <p:nvSpPr>
              <p:cNvPr id="96" name="円/楕円 95"/>
              <p:cNvSpPr/>
              <p:nvPr/>
            </p:nvSpPr>
            <p:spPr bwMode="auto">
              <a:xfrm>
                <a:off x="2555776" y="4797152"/>
                <a:ext cx="144016" cy="144016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ＭＳ Ｐゴシック" pitchFamily="50" charset="-128"/>
                </a:endParaRPr>
              </a:p>
            </p:txBody>
          </p:sp>
          <p:sp>
            <p:nvSpPr>
              <p:cNvPr id="97" name="円/楕円 96"/>
              <p:cNvSpPr/>
              <p:nvPr/>
            </p:nvSpPr>
            <p:spPr bwMode="auto">
              <a:xfrm>
                <a:off x="2708176" y="4797152"/>
                <a:ext cx="144016" cy="144016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ＭＳ Ｐゴシック" pitchFamily="50" charset="-128"/>
                </a:endParaRPr>
              </a:p>
            </p:txBody>
          </p:sp>
          <p:sp>
            <p:nvSpPr>
              <p:cNvPr id="98" name="円/楕円 97"/>
              <p:cNvSpPr/>
              <p:nvPr/>
            </p:nvSpPr>
            <p:spPr bwMode="auto">
              <a:xfrm>
                <a:off x="2483768" y="4725144"/>
                <a:ext cx="448816" cy="288032"/>
              </a:xfrm>
              <a:prstGeom prst="ellipse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ＭＳ Ｐゴシック" pitchFamily="50" charset="-128"/>
                </a:endParaRPr>
              </a:p>
            </p:txBody>
          </p:sp>
        </p:grpSp>
        <p:grpSp>
          <p:nvGrpSpPr>
            <p:cNvPr id="56" name="グループ化 55"/>
            <p:cNvGrpSpPr/>
            <p:nvPr/>
          </p:nvGrpSpPr>
          <p:grpSpPr>
            <a:xfrm>
              <a:off x="5966385" y="1148345"/>
              <a:ext cx="240008" cy="84784"/>
              <a:chOff x="2555776" y="4797152"/>
              <a:chExt cx="407683" cy="144016"/>
            </a:xfrm>
          </p:grpSpPr>
          <p:sp>
            <p:nvSpPr>
              <p:cNvPr id="94" name="円/楕円 93"/>
              <p:cNvSpPr/>
              <p:nvPr/>
            </p:nvSpPr>
            <p:spPr bwMode="auto">
              <a:xfrm>
                <a:off x="2555776" y="4797152"/>
                <a:ext cx="144016" cy="144016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ＭＳ Ｐゴシック" pitchFamily="50" charset="-128"/>
                </a:endParaRPr>
              </a:p>
            </p:txBody>
          </p:sp>
          <p:sp>
            <p:nvSpPr>
              <p:cNvPr id="95" name="円/楕円 94"/>
              <p:cNvSpPr/>
              <p:nvPr/>
            </p:nvSpPr>
            <p:spPr bwMode="auto">
              <a:xfrm>
                <a:off x="2819443" y="4797152"/>
                <a:ext cx="144016" cy="144016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ＭＳ Ｐゴシック" pitchFamily="50" charset="-128"/>
                </a:endParaRPr>
              </a:p>
            </p:txBody>
          </p:sp>
        </p:grpSp>
        <p:grpSp>
          <p:nvGrpSpPr>
            <p:cNvPr id="57" name="グループ化 56"/>
            <p:cNvGrpSpPr/>
            <p:nvPr/>
          </p:nvGrpSpPr>
          <p:grpSpPr>
            <a:xfrm>
              <a:off x="6731621" y="1139267"/>
              <a:ext cx="240008" cy="84784"/>
              <a:chOff x="2555776" y="4797152"/>
              <a:chExt cx="407683" cy="144016"/>
            </a:xfrm>
          </p:grpSpPr>
          <p:sp>
            <p:nvSpPr>
              <p:cNvPr id="92" name="円/楕円 91"/>
              <p:cNvSpPr/>
              <p:nvPr/>
            </p:nvSpPr>
            <p:spPr bwMode="auto">
              <a:xfrm>
                <a:off x="2555776" y="4797152"/>
                <a:ext cx="144016" cy="144016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ＭＳ Ｐゴシック" pitchFamily="50" charset="-128"/>
                </a:endParaRPr>
              </a:p>
            </p:txBody>
          </p:sp>
          <p:sp>
            <p:nvSpPr>
              <p:cNvPr id="93" name="円/楕円 92"/>
              <p:cNvSpPr/>
              <p:nvPr/>
            </p:nvSpPr>
            <p:spPr bwMode="auto">
              <a:xfrm>
                <a:off x="2819443" y="4797152"/>
                <a:ext cx="144016" cy="144016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ＭＳ Ｐゴシック" pitchFamily="50" charset="-128"/>
                </a:endParaRPr>
              </a:p>
            </p:txBody>
          </p:sp>
        </p:grpSp>
        <p:sp>
          <p:nvSpPr>
            <p:cNvPr id="58" name="正方形/長方形 57"/>
            <p:cNvSpPr/>
            <p:nvPr/>
          </p:nvSpPr>
          <p:spPr>
            <a:xfrm>
              <a:off x="5391997" y="1244857"/>
              <a:ext cx="453970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b="1" dirty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  <a:sym typeface="Symbol"/>
                </a:rPr>
                <a:t>2</a:t>
              </a:r>
              <a:endParaRPr lang="ja-JP" altLang="en-US" b="1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grpSp>
          <p:nvGrpSpPr>
            <p:cNvPr id="59" name="グループ化 58"/>
            <p:cNvGrpSpPr/>
            <p:nvPr/>
          </p:nvGrpSpPr>
          <p:grpSpPr>
            <a:xfrm>
              <a:off x="6364917" y="1143336"/>
              <a:ext cx="240008" cy="84784"/>
              <a:chOff x="2555776" y="4797152"/>
              <a:chExt cx="407683" cy="144016"/>
            </a:xfrm>
          </p:grpSpPr>
          <p:sp>
            <p:nvSpPr>
              <p:cNvPr id="90" name="円/楕円 89"/>
              <p:cNvSpPr/>
              <p:nvPr/>
            </p:nvSpPr>
            <p:spPr bwMode="auto">
              <a:xfrm>
                <a:off x="2555776" y="4797152"/>
                <a:ext cx="144016" cy="144016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ＭＳ Ｐゴシック" pitchFamily="50" charset="-128"/>
                </a:endParaRPr>
              </a:p>
            </p:txBody>
          </p:sp>
          <p:sp>
            <p:nvSpPr>
              <p:cNvPr id="91" name="円/楕円 90"/>
              <p:cNvSpPr/>
              <p:nvPr/>
            </p:nvSpPr>
            <p:spPr bwMode="auto">
              <a:xfrm>
                <a:off x="2819443" y="4797152"/>
                <a:ext cx="144016" cy="144016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ＭＳ Ｐゴシック" pitchFamily="50" charset="-128"/>
                </a:endParaRPr>
              </a:p>
            </p:txBody>
          </p:sp>
        </p:grpSp>
        <p:cxnSp>
          <p:nvCxnSpPr>
            <p:cNvPr id="60" name="直線矢印コネクタ 59"/>
            <p:cNvCxnSpPr>
              <a:stCxn id="105" idx="0"/>
              <a:endCxn id="94" idx="4"/>
            </p:cNvCxnSpPr>
            <p:nvPr/>
          </p:nvCxnSpPr>
          <p:spPr bwMode="auto">
            <a:xfrm flipH="1" flipV="1">
              <a:off x="6008778" y="1233129"/>
              <a:ext cx="72634" cy="152832"/>
            </a:xfrm>
            <a:prstGeom prst="straightConnector1">
              <a:avLst/>
            </a:prstGeom>
            <a:noFill/>
            <a:ln w="190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61" name="直線矢印コネクタ 60"/>
            <p:cNvCxnSpPr>
              <a:stCxn id="106" idx="0"/>
              <a:endCxn id="95" idx="4"/>
            </p:cNvCxnSpPr>
            <p:nvPr/>
          </p:nvCxnSpPr>
          <p:spPr bwMode="auto">
            <a:xfrm flipH="1" flipV="1">
              <a:off x="6164001" y="1233129"/>
              <a:ext cx="7130" cy="152832"/>
            </a:xfrm>
            <a:prstGeom prst="straightConnector1">
              <a:avLst/>
            </a:prstGeom>
            <a:noFill/>
            <a:ln w="190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82" name="直線矢印コネクタ 81"/>
            <p:cNvCxnSpPr>
              <a:stCxn id="102" idx="0"/>
              <a:endCxn id="90" idx="4"/>
            </p:cNvCxnSpPr>
            <p:nvPr/>
          </p:nvCxnSpPr>
          <p:spPr bwMode="auto">
            <a:xfrm flipH="1" flipV="1">
              <a:off x="6407309" y="1228120"/>
              <a:ext cx="47910" cy="160179"/>
            </a:xfrm>
            <a:prstGeom prst="straightConnector1">
              <a:avLst/>
            </a:prstGeom>
            <a:noFill/>
            <a:ln w="190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83" name="直線矢印コネクタ 82"/>
            <p:cNvCxnSpPr>
              <a:stCxn id="103" idx="0"/>
              <a:endCxn id="91" idx="4"/>
            </p:cNvCxnSpPr>
            <p:nvPr/>
          </p:nvCxnSpPr>
          <p:spPr bwMode="auto">
            <a:xfrm flipV="1">
              <a:off x="6544939" y="1228120"/>
              <a:ext cx="17594" cy="160179"/>
            </a:xfrm>
            <a:prstGeom prst="straightConnector1">
              <a:avLst/>
            </a:prstGeom>
            <a:noFill/>
            <a:ln w="190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84" name="Freeform 82"/>
            <p:cNvSpPr>
              <a:spLocks/>
            </p:cNvSpPr>
            <p:nvPr/>
          </p:nvSpPr>
          <p:spPr bwMode="auto">
            <a:xfrm rot="18824774">
              <a:off x="5455751" y="1823500"/>
              <a:ext cx="1027076" cy="129074"/>
            </a:xfrm>
            <a:custGeom>
              <a:avLst/>
              <a:gdLst>
                <a:gd name="T0" fmla="*/ 0 w 2304"/>
                <a:gd name="T1" fmla="*/ 192 h 192"/>
                <a:gd name="T2" fmla="*/ 192 w 2304"/>
                <a:gd name="T3" fmla="*/ 0 h 192"/>
                <a:gd name="T4" fmla="*/ 384 w 2304"/>
                <a:gd name="T5" fmla="*/ 192 h 192"/>
                <a:gd name="T6" fmla="*/ 576 w 2304"/>
                <a:gd name="T7" fmla="*/ 0 h 192"/>
                <a:gd name="T8" fmla="*/ 768 w 2304"/>
                <a:gd name="T9" fmla="*/ 192 h 192"/>
                <a:gd name="T10" fmla="*/ 960 w 2304"/>
                <a:gd name="T11" fmla="*/ 0 h 192"/>
                <a:gd name="T12" fmla="*/ 1152 w 2304"/>
                <a:gd name="T13" fmla="*/ 192 h 192"/>
                <a:gd name="T14" fmla="*/ 1344 w 2304"/>
                <a:gd name="T15" fmla="*/ 0 h 192"/>
                <a:gd name="T16" fmla="*/ 1536 w 2304"/>
                <a:gd name="T17" fmla="*/ 192 h 192"/>
                <a:gd name="T18" fmla="*/ 1728 w 2304"/>
                <a:gd name="T19" fmla="*/ 0 h 192"/>
                <a:gd name="T20" fmla="*/ 1920 w 2304"/>
                <a:gd name="T21" fmla="*/ 192 h 192"/>
                <a:gd name="T22" fmla="*/ 2112 w 2304"/>
                <a:gd name="T23" fmla="*/ 0 h 192"/>
                <a:gd name="T24" fmla="*/ 2304 w 2304"/>
                <a:gd name="T25" fmla="*/ 192 h 192"/>
                <a:gd name="connsiteX0" fmla="*/ 0 w 9167"/>
                <a:gd name="connsiteY0" fmla="*/ 10000 h 10000"/>
                <a:gd name="connsiteX1" fmla="*/ 833 w 9167"/>
                <a:gd name="connsiteY1" fmla="*/ 0 h 10000"/>
                <a:gd name="connsiteX2" fmla="*/ 1667 w 9167"/>
                <a:gd name="connsiteY2" fmla="*/ 10000 h 10000"/>
                <a:gd name="connsiteX3" fmla="*/ 2500 w 9167"/>
                <a:gd name="connsiteY3" fmla="*/ 0 h 10000"/>
                <a:gd name="connsiteX4" fmla="*/ 3333 w 9167"/>
                <a:gd name="connsiteY4" fmla="*/ 10000 h 10000"/>
                <a:gd name="connsiteX5" fmla="*/ 4167 w 9167"/>
                <a:gd name="connsiteY5" fmla="*/ 0 h 10000"/>
                <a:gd name="connsiteX6" fmla="*/ 5000 w 9167"/>
                <a:gd name="connsiteY6" fmla="*/ 10000 h 10000"/>
                <a:gd name="connsiteX7" fmla="*/ 5833 w 9167"/>
                <a:gd name="connsiteY7" fmla="*/ 0 h 10000"/>
                <a:gd name="connsiteX8" fmla="*/ 6667 w 9167"/>
                <a:gd name="connsiteY8" fmla="*/ 10000 h 10000"/>
                <a:gd name="connsiteX9" fmla="*/ 7500 w 9167"/>
                <a:gd name="connsiteY9" fmla="*/ 0 h 10000"/>
                <a:gd name="connsiteX10" fmla="*/ 8333 w 9167"/>
                <a:gd name="connsiteY10" fmla="*/ 10000 h 10000"/>
                <a:gd name="connsiteX11" fmla="*/ 9167 w 9167"/>
                <a:gd name="connsiteY11" fmla="*/ 0 h 10000"/>
                <a:gd name="connsiteX0" fmla="*/ 0 w 9090"/>
                <a:gd name="connsiteY0" fmla="*/ 10000 h 10000"/>
                <a:gd name="connsiteX1" fmla="*/ 909 w 9090"/>
                <a:gd name="connsiteY1" fmla="*/ 0 h 10000"/>
                <a:gd name="connsiteX2" fmla="*/ 1818 w 9090"/>
                <a:gd name="connsiteY2" fmla="*/ 10000 h 10000"/>
                <a:gd name="connsiteX3" fmla="*/ 2727 w 9090"/>
                <a:gd name="connsiteY3" fmla="*/ 0 h 10000"/>
                <a:gd name="connsiteX4" fmla="*/ 3636 w 9090"/>
                <a:gd name="connsiteY4" fmla="*/ 10000 h 10000"/>
                <a:gd name="connsiteX5" fmla="*/ 4546 w 9090"/>
                <a:gd name="connsiteY5" fmla="*/ 0 h 10000"/>
                <a:gd name="connsiteX6" fmla="*/ 5454 w 9090"/>
                <a:gd name="connsiteY6" fmla="*/ 10000 h 10000"/>
                <a:gd name="connsiteX7" fmla="*/ 6363 w 9090"/>
                <a:gd name="connsiteY7" fmla="*/ 0 h 10000"/>
                <a:gd name="connsiteX8" fmla="*/ 7273 w 9090"/>
                <a:gd name="connsiteY8" fmla="*/ 10000 h 10000"/>
                <a:gd name="connsiteX9" fmla="*/ 8182 w 9090"/>
                <a:gd name="connsiteY9" fmla="*/ 0 h 10000"/>
                <a:gd name="connsiteX10" fmla="*/ 9090 w 9090"/>
                <a:gd name="connsiteY10" fmla="*/ 10000 h 10000"/>
                <a:gd name="connsiteX0" fmla="*/ 0 w 9001"/>
                <a:gd name="connsiteY0" fmla="*/ 10000 h 10000"/>
                <a:gd name="connsiteX1" fmla="*/ 1000 w 9001"/>
                <a:gd name="connsiteY1" fmla="*/ 0 h 10000"/>
                <a:gd name="connsiteX2" fmla="*/ 2000 w 9001"/>
                <a:gd name="connsiteY2" fmla="*/ 10000 h 10000"/>
                <a:gd name="connsiteX3" fmla="*/ 3000 w 9001"/>
                <a:gd name="connsiteY3" fmla="*/ 0 h 10000"/>
                <a:gd name="connsiteX4" fmla="*/ 4000 w 9001"/>
                <a:gd name="connsiteY4" fmla="*/ 10000 h 10000"/>
                <a:gd name="connsiteX5" fmla="*/ 5001 w 9001"/>
                <a:gd name="connsiteY5" fmla="*/ 0 h 10000"/>
                <a:gd name="connsiteX6" fmla="*/ 6000 w 9001"/>
                <a:gd name="connsiteY6" fmla="*/ 10000 h 10000"/>
                <a:gd name="connsiteX7" fmla="*/ 7000 w 9001"/>
                <a:gd name="connsiteY7" fmla="*/ 0 h 10000"/>
                <a:gd name="connsiteX8" fmla="*/ 8001 w 9001"/>
                <a:gd name="connsiteY8" fmla="*/ 10000 h 10000"/>
                <a:gd name="connsiteX9" fmla="*/ 9001 w 9001"/>
                <a:gd name="connsiteY9" fmla="*/ 0 h 10000"/>
                <a:gd name="connsiteX0" fmla="*/ 0 w 8889"/>
                <a:gd name="connsiteY0" fmla="*/ 10000 h 10000"/>
                <a:gd name="connsiteX1" fmla="*/ 1111 w 8889"/>
                <a:gd name="connsiteY1" fmla="*/ 0 h 10000"/>
                <a:gd name="connsiteX2" fmla="*/ 2222 w 8889"/>
                <a:gd name="connsiteY2" fmla="*/ 10000 h 10000"/>
                <a:gd name="connsiteX3" fmla="*/ 3333 w 8889"/>
                <a:gd name="connsiteY3" fmla="*/ 0 h 10000"/>
                <a:gd name="connsiteX4" fmla="*/ 4444 w 8889"/>
                <a:gd name="connsiteY4" fmla="*/ 10000 h 10000"/>
                <a:gd name="connsiteX5" fmla="*/ 5556 w 8889"/>
                <a:gd name="connsiteY5" fmla="*/ 0 h 10000"/>
                <a:gd name="connsiteX6" fmla="*/ 6666 w 8889"/>
                <a:gd name="connsiteY6" fmla="*/ 10000 h 10000"/>
                <a:gd name="connsiteX7" fmla="*/ 7777 w 8889"/>
                <a:gd name="connsiteY7" fmla="*/ 0 h 10000"/>
                <a:gd name="connsiteX8" fmla="*/ 8889 w 8889"/>
                <a:gd name="connsiteY8" fmla="*/ 10000 h 10000"/>
                <a:gd name="connsiteX0" fmla="*/ 0 w 8749"/>
                <a:gd name="connsiteY0" fmla="*/ 10000 h 10000"/>
                <a:gd name="connsiteX1" fmla="*/ 1250 w 8749"/>
                <a:gd name="connsiteY1" fmla="*/ 0 h 10000"/>
                <a:gd name="connsiteX2" fmla="*/ 2500 w 8749"/>
                <a:gd name="connsiteY2" fmla="*/ 10000 h 10000"/>
                <a:gd name="connsiteX3" fmla="*/ 3750 w 8749"/>
                <a:gd name="connsiteY3" fmla="*/ 0 h 10000"/>
                <a:gd name="connsiteX4" fmla="*/ 4999 w 8749"/>
                <a:gd name="connsiteY4" fmla="*/ 10000 h 10000"/>
                <a:gd name="connsiteX5" fmla="*/ 6250 w 8749"/>
                <a:gd name="connsiteY5" fmla="*/ 0 h 10000"/>
                <a:gd name="connsiteX6" fmla="*/ 7499 w 8749"/>
                <a:gd name="connsiteY6" fmla="*/ 10000 h 10000"/>
                <a:gd name="connsiteX7" fmla="*/ 8749 w 8749"/>
                <a:gd name="connsiteY7" fmla="*/ 0 h 10000"/>
                <a:gd name="connsiteX0" fmla="*/ 0 w 8571"/>
                <a:gd name="connsiteY0" fmla="*/ 10000 h 10000"/>
                <a:gd name="connsiteX1" fmla="*/ 1429 w 8571"/>
                <a:gd name="connsiteY1" fmla="*/ 0 h 10000"/>
                <a:gd name="connsiteX2" fmla="*/ 2857 w 8571"/>
                <a:gd name="connsiteY2" fmla="*/ 10000 h 10000"/>
                <a:gd name="connsiteX3" fmla="*/ 4286 w 8571"/>
                <a:gd name="connsiteY3" fmla="*/ 0 h 10000"/>
                <a:gd name="connsiteX4" fmla="*/ 5714 w 8571"/>
                <a:gd name="connsiteY4" fmla="*/ 10000 h 10000"/>
                <a:gd name="connsiteX5" fmla="*/ 7144 w 8571"/>
                <a:gd name="connsiteY5" fmla="*/ 0 h 10000"/>
                <a:gd name="connsiteX6" fmla="*/ 8571 w 8571"/>
                <a:gd name="connsiteY6" fmla="*/ 1000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571" h="10000">
                  <a:moveTo>
                    <a:pt x="0" y="10000"/>
                  </a:moveTo>
                  <a:cubicBezTo>
                    <a:pt x="475" y="5000"/>
                    <a:pt x="954" y="0"/>
                    <a:pt x="1429" y="0"/>
                  </a:cubicBezTo>
                  <a:cubicBezTo>
                    <a:pt x="1904" y="0"/>
                    <a:pt x="2381" y="10000"/>
                    <a:pt x="2857" y="10000"/>
                  </a:cubicBezTo>
                  <a:cubicBezTo>
                    <a:pt x="3333" y="10000"/>
                    <a:pt x="3810" y="0"/>
                    <a:pt x="4286" y="0"/>
                  </a:cubicBezTo>
                  <a:cubicBezTo>
                    <a:pt x="4762" y="0"/>
                    <a:pt x="5239" y="10000"/>
                    <a:pt x="5714" y="10000"/>
                  </a:cubicBezTo>
                  <a:cubicBezTo>
                    <a:pt x="6190" y="10000"/>
                    <a:pt x="6667" y="0"/>
                    <a:pt x="7144" y="0"/>
                  </a:cubicBezTo>
                  <a:cubicBezTo>
                    <a:pt x="7619" y="0"/>
                    <a:pt x="8096" y="10000"/>
                    <a:pt x="8571" y="10000"/>
                  </a:cubicBezTo>
                </a:path>
              </a:pathLst>
            </a:custGeom>
            <a:noFill/>
            <a:ln w="38100" cmpd="sng">
              <a:solidFill>
                <a:schemeClr val="accent6">
                  <a:lumMod val="75000"/>
                </a:schemeClr>
              </a:solidFill>
              <a:round/>
              <a:headEnd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 sz="1050"/>
            </a:p>
          </p:txBody>
        </p:sp>
        <p:sp>
          <p:nvSpPr>
            <p:cNvPr id="85" name="円弧 84"/>
            <p:cNvSpPr/>
            <p:nvPr/>
          </p:nvSpPr>
          <p:spPr>
            <a:xfrm>
              <a:off x="6468251" y="1037124"/>
              <a:ext cx="1208912" cy="543254"/>
            </a:xfrm>
            <a:prstGeom prst="arc">
              <a:avLst>
                <a:gd name="adj1" fmla="val 11786342"/>
                <a:gd name="adj2" fmla="val 20847495"/>
              </a:avLst>
            </a:prstGeom>
            <a:ln w="44450"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 sz="1050"/>
            </a:p>
          </p:txBody>
        </p:sp>
        <p:sp>
          <p:nvSpPr>
            <p:cNvPr id="86" name="円弧 85"/>
            <p:cNvSpPr/>
            <p:nvPr/>
          </p:nvSpPr>
          <p:spPr>
            <a:xfrm>
              <a:off x="6371022" y="949036"/>
              <a:ext cx="1368699" cy="627883"/>
            </a:xfrm>
            <a:prstGeom prst="arc">
              <a:avLst>
                <a:gd name="adj1" fmla="val 11345035"/>
                <a:gd name="adj2" fmla="val 21247380"/>
              </a:avLst>
            </a:prstGeom>
            <a:ln w="44450"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 sz="1050"/>
            </a:p>
          </p:txBody>
        </p:sp>
        <p:cxnSp>
          <p:nvCxnSpPr>
            <p:cNvPr id="87" name="直線矢印コネクタ 86"/>
            <p:cNvCxnSpPr>
              <a:stCxn id="37" idx="0"/>
              <a:endCxn id="39" idx="1"/>
            </p:cNvCxnSpPr>
            <p:nvPr/>
          </p:nvCxnSpPr>
          <p:spPr bwMode="auto">
            <a:xfrm flipV="1">
              <a:off x="5776300" y="1190738"/>
              <a:ext cx="0" cy="477571"/>
            </a:xfrm>
            <a:prstGeom prst="straightConnector1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arrow"/>
              <a:tailEnd type="arrow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88" name="正方形/長方形 87"/>
            <p:cNvSpPr/>
            <p:nvPr/>
          </p:nvSpPr>
          <p:spPr>
            <a:xfrm>
              <a:off x="7182071" y="371491"/>
              <a:ext cx="338554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b="1" dirty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  <a:sym typeface="Symbol"/>
                </a:rPr>
                <a:t>E</a:t>
              </a:r>
              <a:endParaRPr lang="ja-JP" altLang="en-US" b="1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89" name="正方形/長方形 88"/>
            <p:cNvSpPr/>
            <p:nvPr/>
          </p:nvSpPr>
          <p:spPr>
            <a:xfrm>
              <a:off x="8107712" y="1982326"/>
              <a:ext cx="736099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b="1" dirty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  <a:sym typeface="Symbol"/>
                </a:rPr>
                <a:t>N</a:t>
              </a:r>
              <a:r>
                <a:rPr lang="en-US" altLang="ja-JP" b="1" baseline="-25000" dirty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  <a:sym typeface="Symbol"/>
                </a:rPr>
                <a:t>s</a:t>
              </a:r>
              <a:r>
                <a:rPr lang="en-US" altLang="ja-JP" b="1" dirty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  <a:sym typeface="Symbol"/>
                </a:rPr>
                <a:t>(E)</a:t>
              </a:r>
              <a:endParaRPr lang="ja-JP" altLang="en-US" b="1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</p:grpSp>
      <p:sp>
        <p:nvSpPr>
          <p:cNvPr id="108" name="正方形/長方形 107"/>
          <p:cNvSpPr/>
          <p:nvPr/>
        </p:nvSpPr>
        <p:spPr>
          <a:xfrm>
            <a:off x="5417791" y="3875410"/>
            <a:ext cx="163217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600" b="1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Superconductor</a:t>
            </a:r>
            <a:endParaRPr lang="ja-JP" altLang="en-US" sz="1600" b="1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109" name="正方形/長方形 108"/>
          <p:cNvSpPr/>
          <p:nvPr/>
        </p:nvSpPr>
        <p:spPr>
          <a:xfrm>
            <a:off x="7260302" y="3883417"/>
            <a:ext cx="163217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600" b="1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Superconductor</a:t>
            </a:r>
            <a:endParaRPr lang="ja-JP" altLang="en-US" sz="1600" b="1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110" name="正方形/長方形 109"/>
          <p:cNvSpPr/>
          <p:nvPr/>
        </p:nvSpPr>
        <p:spPr>
          <a:xfrm>
            <a:off x="6624977" y="4162539"/>
            <a:ext cx="97334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600" b="1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Insulator</a:t>
            </a:r>
            <a:endParaRPr lang="ja-JP" altLang="en-US" sz="1600" b="1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111" name="Line 7"/>
          <p:cNvSpPr>
            <a:spLocks noChangeShapeType="1"/>
          </p:cNvSpPr>
          <p:nvPr/>
        </p:nvSpPr>
        <p:spPr bwMode="auto">
          <a:xfrm flipV="1">
            <a:off x="7091372" y="3849653"/>
            <a:ext cx="0" cy="378494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 sz="160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grpSp>
        <p:nvGrpSpPr>
          <p:cNvPr id="112" name="グループ化 111"/>
          <p:cNvGrpSpPr/>
          <p:nvPr/>
        </p:nvGrpSpPr>
        <p:grpSpPr>
          <a:xfrm>
            <a:off x="92896" y="2049663"/>
            <a:ext cx="5020178" cy="2387157"/>
            <a:chOff x="136073" y="2996952"/>
            <a:chExt cx="5975571" cy="2841458"/>
          </a:xfrm>
        </p:grpSpPr>
        <p:grpSp>
          <p:nvGrpSpPr>
            <p:cNvPr id="113" name="グループ化 112"/>
            <p:cNvGrpSpPr/>
            <p:nvPr/>
          </p:nvGrpSpPr>
          <p:grpSpPr>
            <a:xfrm>
              <a:off x="971600" y="2996952"/>
              <a:ext cx="4393500" cy="2841458"/>
              <a:chOff x="251520" y="1818536"/>
              <a:chExt cx="4393500" cy="2841458"/>
            </a:xfrm>
          </p:grpSpPr>
          <p:sp>
            <p:nvSpPr>
              <p:cNvPr id="127" name="正方形/長方形 126"/>
              <p:cNvSpPr/>
              <p:nvPr/>
            </p:nvSpPr>
            <p:spPr>
              <a:xfrm>
                <a:off x="251520" y="1818536"/>
                <a:ext cx="4393500" cy="2841458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  <a:scene3d>
                <a:camera prst="orthographicFront">
                  <a:rot lat="18282755" lon="17979165" rev="3998660"/>
                </a:camera>
                <a:lightRig rig="contrasting" dir="t"/>
              </a:scene3d>
              <a:sp3d extrusionH="203200" prstMaterial="softEdge">
                <a:bevelT w="63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8" name="正方形/長方形 127"/>
              <p:cNvSpPr/>
              <p:nvPr/>
            </p:nvSpPr>
            <p:spPr>
              <a:xfrm>
                <a:off x="3708031" y="2427390"/>
                <a:ext cx="423020" cy="213723"/>
              </a:xfrm>
              <a:prstGeom prst="rect">
                <a:avLst/>
              </a:prstGeom>
              <a:ln>
                <a:noFill/>
              </a:ln>
              <a:scene3d>
                <a:camera prst="orthographicFront">
                  <a:rot lat="18282755" lon="17979165" rev="3998660"/>
                </a:camera>
                <a:lightRig rig="contrasting" dir="t"/>
              </a:scene3d>
              <a:sp3d extrusionH="203200" prstMaterial="softEdge">
                <a:bevelT w="63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9" name="正方形/長方形 128"/>
              <p:cNvSpPr/>
              <p:nvPr/>
            </p:nvSpPr>
            <p:spPr>
              <a:xfrm>
                <a:off x="3478721" y="2276236"/>
                <a:ext cx="271234" cy="213723"/>
              </a:xfrm>
              <a:prstGeom prst="rect">
                <a:avLst/>
              </a:prstGeom>
              <a:ln>
                <a:noFill/>
              </a:ln>
              <a:scene3d>
                <a:camera prst="orthographicFront">
                  <a:rot lat="18282755" lon="17979165" rev="3998660"/>
                </a:camera>
                <a:lightRig rig="contrasting" dir="t"/>
              </a:scene3d>
              <a:sp3d extrusionH="419100" prstMaterial="softEdge">
                <a:bevelT w="63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0" name="正方形/長方形 129"/>
              <p:cNvSpPr/>
              <p:nvPr/>
            </p:nvSpPr>
            <p:spPr>
              <a:xfrm>
                <a:off x="1274631" y="1954937"/>
                <a:ext cx="2209205" cy="2006699"/>
              </a:xfrm>
              <a:prstGeom prst="rect">
                <a:avLst/>
              </a:prstGeom>
              <a:ln>
                <a:noFill/>
              </a:ln>
              <a:scene3d>
                <a:camera prst="orthographicFront">
                  <a:rot lat="18282755" lon="17979165" rev="3998660"/>
                </a:camera>
                <a:lightRig rig="contrasting" dir="t"/>
              </a:scene3d>
              <a:sp3d extrusionH="203200" prstMaterial="softEdge">
                <a:bevelT w="63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1" name="正方形/長方形 130"/>
              <p:cNvSpPr/>
              <p:nvPr/>
            </p:nvSpPr>
            <p:spPr>
              <a:xfrm>
                <a:off x="1533620" y="2113747"/>
                <a:ext cx="1656184" cy="1564049"/>
              </a:xfrm>
              <a:prstGeom prst="rect">
                <a:avLst/>
              </a:prstGeom>
              <a:solidFill>
                <a:schemeClr val="accent6">
                  <a:lumMod val="75000"/>
                </a:schemeClr>
              </a:solidFill>
              <a:ln>
                <a:noFill/>
              </a:ln>
              <a:scene3d>
                <a:camera prst="orthographicFront">
                  <a:rot lat="18282755" lon="17979165" rev="3998660"/>
                </a:camera>
                <a:lightRig rig="contrasting" dir="t"/>
              </a:scene3d>
              <a:sp3d extrusionH="12700" prstMaterial="softEdge">
                <a:bevelT w="6350" h="444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2" name="正方形/長方形 131"/>
              <p:cNvSpPr/>
              <p:nvPr/>
            </p:nvSpPr>
            <p:spPr>
              <a:xfrm>
                <a:off x="1529286" y="1844381"/>
                <a:ext cx="1656184" cy="1564049"/>
              </a:xfrm>
              <a:prstGeom prst="rect">
                <a:avLst/>
              </a:prstGeom>
              <a:ln>
                <a:noFill/>
              </a:ln>
              <a:scene3d>
                <a:camera prst="orthographicFront">
                  <a:rot lat="18282755" lon="17979165" rev="3998660"/>
                </a:camera>
                <a:lightRig rig="contrasting" dir="t"/>
              </a:scene3d>
              <a:sp3d extrusionH="203200" prstMaterial="softEdge">
                <a:bevelT w="63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3" name="正方形/長方形 132"/>
              <p:cNvSpPr/>
              <p:nvPr/>
            </p:nvSpPr>
            <p:spPr>
              <a:xfrm>
                <a:off x="494295" y="3129216"/>
                <a:ext cx="1044647" cy="265516"/>
              </a:xfrm>
              <a:prstGeom prst="rect">
                <a:avLst/>
              </a:prstGeom>
              <a:ln>
                <a:noFill/>
              </a:ln>
              <a:scene3d>
                <a:camera prst="orthographicFront">
                  <a:rot lat="18282755" lon="17979165" rev="3998660"/>
                </a:camera>
                <a:lightRig rig="contrasting" dir="t"/>
              </a:scene3d>
              <a:sp3d extrusionH="203200" prstMaterial="softEdge">
                <a:bevelT w="63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4" name="正方形/長方形 133"/>
              <p:cNvSpPr/>
              <p:nvPr/>
            </p:nvSpPr>
            <p:spPr>
              <a:xfrm>
                <a:off x="2682739" y="2081813"/>
                <a:ext cx="1116940" cy="213723"/>
              </a:xfrm>
              <a:prstGeom prst="rect">
                <a:avLst/>
              </a:prstGeom>
              <a:ln>
                <a:noFill/>
              </a:ln>
              <a:scene3d>
                <a:camera prst="orthographicFront">
                  <a:rot lat="18282755" lon="17979165" rev="3998660"/>
                </a:camera>
                <a:lightRig rig="contrasting" dir="t"/>
              </a:scene3d>
              <a:sp3d extrusionH="203200" prstMaterial="softEdge">
                <a:bevelT w="63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14" name="正方形/長方形 113"/>
            <p:cNvSpPr/>
            <p:nvPr/>
          </p:nvSpPr>
          <p:spPr>
            <a:xfrm>
              <a:off x="136073" y="3791058"/>
              <a:ext cx="1273066" cy="4396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b="1" dirty="0">
                  <a:solidFill>
                    <a:schemeClr val="accent6">
                      <a:lumMod val="75000"/>
                    </a:schemeClr>
                  </a:solidFill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  <a:sym typeface="Symbol"/>
                </a:rPr>
                <a:t>Insulator</a:t>
              </a:r>
              <a:endParaRPr lang="ja-JP" altLang="en-US" b="1" dirty="0">
                <a:solidFill>
                  <a:schemeClr val="accent6">
                    <a:lumMod val="75000"/>
                  </a:schemeClr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115" name="正方形/長方形 114"/>
            <p:cNvSpPr/>
            <p:nvPr/>
          </p:nvSpPr>
          <p:spPr>
            <a:xfrm>
              <a:off x="181313" y="3369935"/>
              <a:ext cx="2158410" cy="4396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b="1" dirty="0">
                  <a:solidFill>
                    <a:srgbClr val="0070C0"/>
                  </a:solidFill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  <a:sym typeface="Symbol"/>
                </a:rPr>
                <a:t>Superconductor</a:t>
              </a:r>
              <a:endParaRPr lang="ja-JP" altLang="en-US" b="1" dirty="0">
                <a:solidFill>
                  <a:srgbClr val="0070C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116" name="Line 7"/>
            <p:cNvSpPr>
              <a:spLocks noChangeShapeType="1"/>
            </p:cNvSpPr>
            <p:nvPr/>
          </p:nvSpPr>
          <p:spPr bwMode="auto">
            <a:xfrm>
              <a:off x="1214375" y="3765369"/>
              <a:ext cx="398655" cy="456365"/>
            </a:xfrm>
            <a:prstGeom prst="line">
              <a:avLst/>
            </a:prstGeom>
            <a:noFill/>
            <a:ln w="25400">
              <a:solidFill>
                <a:srgbClr val="0070C0"/>
              </a:solidFill>
              <a:round/>
              <a:headEnd/>
              <a:tailEnd type="triangl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 sz="160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117" name="Line 7"/>
            <p:cNvSpPr>
              <a:spLocks noChangeShapeType="1"/>
            </p:cNvSpPr>
            <p:nvPr/>
          </p:nvSpPr>
          <p:spPr bwMode="auto">
            <a:xfrm>
              <a:off x="1210042" y="3765369"/>
              <a:ext cx="740958" cy="85649"/>
            </a:xfrm>
            <a:prstGeom prst="line">
              <a:avLst/>
            </a:prstGeom>
            <a:noFill/>
            <a:ln w="25400">
              <a:solidFill>
                <a:srgbClr val="0070C0"/>
              </a:solidFill>
              <a:round/>
              <a:headEnd/>
              <a:tailEnd type="triangl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 sz="160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118" name="Line 7"/>
            <p:cNvSpPr>
              <a:spLocks noChangeShapeType="1"/>
            </p:cNvSpPr>
            <p:nvPr/>
          </p:nvSpPr>
          <p:spPr bwMode="auto">
            <a:xfrm>
              <a:off x="1210042" y="4024567"/>
              <a:ext cx="749626" cy="1"/>
            </a:xfrm>
            <a:prstGeom prst="line">
              <a:avLst/>
            </a:prstGeom>
            <a:noFill/>
            <a:ln w="25400">
              <a:solidFill>
                <a:schemeClr val="accent6">
                  <a:lumMod val="75000"/>
                </a:schemeClr>
              </a:solidFill>
              <a:round/>
              <a:headEnd/>
              <a:tailEnd type="triangl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 sz="160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cxnSp>
          <p:nvCxnSpPr>
            <p:cNvPr id="119" name="直線コネクタ 118"/>
            <p:cNvCxnSpPr/>
            <p:nvPr/>
          </p:nvCxnSpPr>
          <p:spPr>
            <a:xfrm>
              <a:off x="4564774" y="4428383"/>
              <a:ext cx="1033312" cy="467308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直線コネクタ 119"/>
            <p:cNvCxnSpPr/>
            <p:nvPr/>
          </p:nvCxnSpPr>
          <p:spPr>
            <a:xfrm>
              <a:off x="2685044" y="4811900"/>
              <a:ext cx="1033312" cy="467308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直線矢印コネクタ 120"/>
            <p:cNvCxnSpPr/>
            <p:nvPr/>
          </p:nvCxnSpPr>
          <p:spPr>
            <a:xfrm flipV="1">
              <a:off x="3624252" y="4826921"/>
              <a:ext cx="1709480" cy="360086"/>
            </a:xfrm>
            <a:prstGeom prst="straightConnector1">
              <a:avLst/>
            </a:prstGeom>
            <a:ln w="15875">
              <a:solidFill>
                <a:schemeClr val="tx1"/>
              </a:solidFill>
              <a:headEnd type="stealth"/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2" name="正方形/長方形 121"/>
            <p:cNvSpPr/>
            <p:nvPr/>
          </p:nvSpPr>
          <p:spPr>
            <a:xfrm rot="20891472">
              <a:off x="4107737" y="5034481"/>
              <a:ext cx="1065086" cy="4396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b="1" dirty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  <a:sym typeface="Symbol"/>
                </a:rPr>
                <a:t>100</a:t>
              </a:r>
              <a:r>
                <a:rPr lang="en-US" altLang="ja-JP" b="1" dirty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  <a:sym typeface="Symbol" panose="05050102010706020507" pitchFamily="18" charset="2"/>
                </a:rPr>
                <a:t>m</a:t>
              </a:r>
              <a:endParaRPr lang="ja-JP" altLang="en-US" b="1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cxnSp>
          <p:nvCxnSpPr>
            <p:cNvPr id="123" name="直線コネクタ 122"/>
            <p:cNvCxnSpPr/>
            <p:nvPr/>
          </p:nvCxnSpPr>
          <p:spPr>
            <a:xfrm flipV="1">
              <a:off x="4183040" y="3512238"/>
              <a:ext cx="1556738" cy="321965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4" name="直線コネクタ 123"/>
            <p:cNvCxnSpPr/>
            <p:nvPr/>
          </p:nvCxnSpPr>
          <p:spPr>
            <a:xfrm flipV="1">
              <a:off x="4578537" y="4189347"/>
              <a:ext cx="1165959" cy="239036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5" name="直線矢印コネクタ 124"/>
            <p:cNvCxnSpPr/>
            <p:nvPr/>
          </p:nvCxnSpPr>
          <p:spPr>
            <a:xfrm flipH="1" flipV="1">
              <a:off x="5654017" y="3561513"/>
              <a:ext cx="1" cy="623116"/>
            </a:xfrm>
            <a:prstGeom prst="straightConnector1">
              <a:avLst/>
            </a:prstGeom>
            <a:ln w="15875">
              <a:solidFill>
                <a:schemeClr val="tx1"/>
              </a:solidFill>
              <a:headEnd type="stealth"/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6" name="正方形/長方形 125"/>
            <p:cNvSpPr/>
            <p:nvPr/>
          </p:nvSpPr>
          <p:spPr>
            <a:xfrm>
              <a:off x="5070222" y="3683024"/>
              <a:ext cx="1041422" cy="40298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r>
                <a:rPr lang="en-US" altLang="ja-JP" sz="1600" b="1" dirty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  <a:sym typeface="Symbol"/>
                </a:rPr>
                <a:t>300</a:t>
              </a:r>
              <a:r>
                <a:rPr lang="en-US" altLang="ja-JP" sz="1600" b="1" dirty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  <a:sym typeface="Symbol" panose="05050102010706020507" pitchFamily="18" charset="2"/>
                </a:rPr>
                <a:t>nm</a:t>
              </a:r>
              <a:endParaRPr lang="ja-JP" altLang="en-US" sz="1600" b="1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</p:grpSp>
      <p:sp>
        <p:nvSpPr>
          <p:cNvPr id="135" name="Freeform 82"/>
          <p:cNvSpPr>
            <a:spLocks/>
          </p:cNvSpPr>
          <p:nvPr/>
        </p:nvSpPr>
        <p:spPr bwMode="auto">
          <a:xfrm rot="2794463">
            <a:off x="1482576" y="2176638"/>
            <a:ext cx="1161922" cy="146020"/>
          </a:xfrm>
          <a:custGeom>
            <a:avLst/>
            <a:gdLst>
              <a:gd name="T0" fmla="*/ 0 w 2304"/>
              <a:gd name="T1" fmla="*/ 192 h 192"/>
              <a:gd name="T2" fmla="*/ 192 w 2304"/>
              <a:gd name="T3" fmla="*/ 0 h 192"/>
              <a:gd name="T4" fmla="*/ 384 w 2304"/>
              <a:gd name="T5" fmla="*/ 192 h 192"/>
              <a:gd name="T6" fmla="*/ 576 w 2304"/>
              <a:gd name="T7" fmla="*/ 0 h 192"/>
              <a:gd name="T8" fmla="*/ 768 w 2304"/>
              <a:gd name="T9" fmla="*/ 192 h 192"/>
              <a:gd name="T10" fmla="*/ 960 w 2304"/>
              <a:gd name="T11" fmla="*/ 0 h 192"/>
              <a:gd name="T12" fmla="*/ 1152 w 2304"/>
              <a:gd name="T13" fmla="*/ 192 h 192"/>
              <a:gd name="T14" fmla="*/ 1344 w 2304"/>
              <a:gd name="T15" fmla="*/ 0 h 192"/>
              <a:gd name="T16" fmla="*/ 1536 w 2304"/>
              <a:gd name="T17" fmla="*/ 192 h 192"/>
              <a:gd name="T18" fmla="*/ 1728 w 2304"/>
              <a:gd name="T19" fmla="*/ 0 h 192"/>
              <a:gd name="T20" fmla="*/ 1920 w 2304"/>
              <a:gd name="T21" fmla="*/ 192 h 192"/>
              <a:gd name="T22" fmla="*/ 2112 w 2304"/>
              <a:gd name="T23" fmla="*/ 0 h 192"/>
              <a:gd name="T24" fmla="*/ 2304 w 2304"/>
              <a:gd name="T25" fmla="*/ 192 h 192"/>
              <a:gd name="connsiteX0" fmla="*/ 0 w 9167"/>
              <a:gd name="connsiteY0" fmla="*/ 10000 h 10000"/>
              <a:gd name="connsiteX1" fmla="*/ 833 w 9167"/>
              <a:gd name="connsiteY1" fmla="*/ 0 h 10000"/>
              <a:gd name="connsiteX2" fmla="*/ 1667 w 9167"/>
              <a:gd name="connsiteY2" fmla="*/ 10000 h 10000"/>
              <a:gd name="connsiteX3" fmla="*/ 2500 w 9167"/>
              <a:gd name="connsiteY3" fmla="*/ 0 h 10000"/>
              <a:gd name="connsiteX4" fmla="*/ 3333 w 9167"/>
              <a:gd name="connsiteY4" fmla="*/ 10000 h 10000"/>
              <a:gd name="connsiteX5" fmla="*/ 4167 w 9167"/>
              <a:gd name="connsiteY5" fmla="*/ 0 h 10000"/>
              <a:gd name="connsiteX6" fmla="*/ 5000 w 9167"/>
              <a:gd name="connsiteY6" fmla="*/ 10000 h 10000"/>
              <a:gd name="connsiteX7" fmla="*/ 5833 w 9167"/>
              <a:gd name="connsiteY7" fmla="*/ 0 h 10000"/>
              <a:gd name="connsiteX8" fmla="*/ 6667 w 9167"/>
              <a:gd name="connsiteY8" fmla="*/ 10000 h 10000"/>
              <a:gd name="connsiteX9" fmla="*/ 7500 w 9167"/>
              <a:gd name="connsiteY9" fmla="*/ 0 h 10000"/>
              <a:gd name="connsiteX10" fmla="*/ 8333 w 9167"/>
              <a:gd name="connsiteY10" fmla="*/ 10000 h 10000"/>
              <a:gd name="connsiteX11" fmla="*/ 9167 w 9167"/>
              <a:gd name="connsiteY11" fmla="*/ 0 h 10000"/>
              <a:gd name="connsiteX0" fmla="*/ 0 w 9090"/>
              <a:gd name="connsiteY0" fmla="*/ 10000 h 10000"/>
              <a:gd name="connsiteX1" fmla="*/ 909 w 9090"/>
              <a:gd name="connsiteY1" fmla="*/ 0 h 10000"/>
              <a:gd name="connsiteX2" fmla="*/ 1818 w 9090"/>
              <a:gd name="connsiteY2" fmla="*/ 10000 h 10000"/>
              <a:gd name="connsiteX3" fmla="*/ 2727 w 9090"/>
              <a:gd name="connsiteY3" fmla="*/ 0 h 10000"/>
              <a:gd name="connsiteX4" fmla="*/ 3636 w 9090"/>
              <a:gd name="connsiteY4" fmla="*/ 10000 h 10000"/>
              <a:gd name="connsiteX5" fmla="*/ 4546 w 9090"/>
              <a:gd name="connsiteY5" fmla="*/ 0 h 10000"/>
              <a:gd name="connsiteX6" fmla="*/ 5454 w 9090"/>
              <a:gd name="connsiteY6" fmla="*/ 10000 h 10000"/>
              <a:gd name="connsiteX7" fmla="*/ 6363 w 9090"/>
              <a:gd name="connsiteY7" fmla="*/ 0 h 10000"/>
              <a:gd name="connsiteX8" fmla="*/ 7273 w 9090"/>
              <a:gd name="connsiteY8" fmla="*/ 10000 h 10000"/>
              <a:gd name="connsiteX9" fmla="*/ 8182 w 9090"/>
              <a:gd name="connsiteY9" fmla="*/ 0 h 10000"/>
              <a:gd name="connsiteX10" fmla="*/ 9090 w 9090"/>
              <a:gd name="connsiteY10" fmla="*/ 10000 h 10000"/>
              <a:gd name="connsiteX0" fmla="*/ 0 w 9001"/>
              <a:gd name="connsiteY0" fmla="*/ 10000 h 10000"/>
              <a:gd name="connsiteX1" fmla="*/ 1000 w 9001"/>
              <a:gd name="connsiteY1" fmla="*/ 0 h 10000"/>
              <a:gd name="connsiteX2" fmla="*/ 2000 w 9001"/>
              <a:gd name="connsiteY2" fmla="*/ 10000 h 10000"/>
              <a:gd name="connsiteX3" fmla="*/ 3000 w 9001"/>
              <a:gd name="connsiteY3" fmla="*/ 0 h 10000"/>
              <a:gd name="connsiteX4" fmla="*/ 4000 w 9001"/>
              <a:gd name="connsiteY4" fmla="*/ 10000 h 10000"/>
              <a:gd name="connsiteX5" fmla="*/ 5001 w 9001"/>
              <a:gd name="connsiteY5" fmla="*/ 0 h 10000"/>
              <a:gd name="connsiteX6" fmla="*/ 6000 w 9001"/>
              <a:gd name="connsiteY6" fmla="*/ 10000 h 10000"/>
              <a:gd name="connsiteX7" fmla="*/ 7000 w 9001"/>
              <a:gd name="connsiteY7" fmla="*/ 0 h 10000"/>
              <a:gd name="connsiteX8" fmla="*/ 8001 w 9001"/>
              <a:gd name="connsiteY8" fmla="*/ 10000 h 10000"/>
              <a:gd name="connsiteX9" fmla="*/ 9001 w 9001"/>
              <a:gd name="connsiteY9" fmla="*/ 0 h 10000"/>
              <a:gd name="connsiteX0" fmla="*/ 0 w 8889"/>
              <a:gd name="connsiteY0" fmla="*/ 10000 h 10000"/>
              <a:gd name="connsiteX1" fmla="*/ 1111 w 8889"/>
              <a:gd name="connsiteY1" fmla="*/ 0 h 10000"/>
              <a:gd name="connsiteX2" fmla="*/ 2222 w 8889"/>
              <a:gd name="connsiteY2" fmla="*/ 10000 h 10000"/>
              <a:gd name="connsiteX3" fmla="*/ 3333 w 8889"/>
              <a:gd name="connsiteY3" fmla="*/ 0 h 10000"/>
              <a:gd name="connsiteX4" fmla="*/ 4444 w 8889"/>
              <a:gd name="connsiteY4" fmla="*/ 10000 h 10000"/>
              <a:gd name="connsiteX5" fmla="*/ 5556 w 8889"/>
              <a:gd name="connsiteY5" fmla="*/ 0 h 10000"/>
              <a:gd name="connsiteX6" fmla="*/ 6666 w 8889"/>
              <a:gd name="connsiteY6" fmla="*/ 10000 h 10000"/>
              <a:gd name="connsiteX7" fmla="*/ 7777 w 8889"/>
              <a:gd name="connsiteY7" fmla="*/ 0 h 10000"/>
              <a:gd name="connsiteX8" fmla="*/ 8889 w 8889"/>
              <a:gd name="connsiteY8" fmla="*/ 10000 h 10000"/>
              <a:gd name="connsiteX0" fmla="*/ 0 w 8749"/>
              <a:gd name="connsiteY0" fmla="*/ 10000 h 10000"/>
              <a:gd name="connsiteX1" fmla="*/ 1250 w 8749"/>
              <a:gd name="connsiteY1" fmla="*/ 0 h 10000"/>
              <a:gd name="connsiteX2" fmla="*/ 2500 w 8749"/>
              <a:gd name="connsiteY2" fmla="*/ 10000 h 10000"/>
              <a:gd name="connsiteX3" fmla="*/ 3750 w 8749"/>
              <a:gd name="connsiteY3" fmla="*/ 0 h 10000"/>
              <a:gd name="connsiteX4" fmla="*/ 4999 w 8749"/>
              <a:gd name="connsiteY4" fmla="*/ 10000 h 10000"/>
              <a:gd name="connsiteX5" fmla="*/ 6250 w 8749"/>
              <a:gd name="connsiteY5" fmla="*/ 0 h 10000"/>
              <a:gd name="connsiteX6" fmla="*/ 7499 w 8749"/>
              <a:gd name="connsiteY6" fmla="*/ 10000 h 10000"/>
              <a:gd name="connsiteX7" fmla="*/ 8749 w 8749"/>
              <a:gd name="connsiteY7" fmla="*/ 0 h 10000"/>
              <a:gd name="connsiteX0" fmla="*/ 0 w 8571"/>
              <a:gd name="connsiteY0" fmla="*/ 10000 h 10000"/>
              <a:gd name="connsiteX1" fmla="*/ 1429 w 8571"/>
              <a:gd name="connsiteY1" fmla="*/ 0 h 10000"/>
              <a:gd name="connsiteX2" fmla="*/ 2857 w 8571"/>
              <a:gd name="connsiteY2" fmla="*/ 10000 h 10000"/>
              <a:gd name="connsiteX3" fmla="*/ 4286 w 8571"/>
              <a:gd name="connsiteY3" fmla="*/ 0 h 10000"/>
              <a:gd name="connsiteX4" fmla="*/ 5714 w 8571"/>
              <a:gd name="connsiteY4" fmla="*/ 10000 h 10000"/>
              <a:gd name="connsiteX5" fmla="*/ 7144 w 8571"/>
              <a:gd name="connsiteY5" fmla="*/ 0 h 10000"/>
              <a:gd name="connsiteX6" fmla="*/ 8571 w 8571"/>
              <a:gd name="connsiteY6" fmla="*/ 1000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571" h="10000">
                <a:moveTo>
                  <a:pt x="0" y="10000"/>
                </a:moveTo>
                <a:cubicBezTo>
                  <a:pt x="475" y="5000"/>
                  <a:pt x="954" y="0"/>
                  <a:pt x="1429" y="0"/>
                </a:cubicBezTo>
                <a:cubicBezTo>
                  <a:pt x="1904" y="0"/>
                  <a:pt x="2381" y="10000"/>
                  <a:pt x="2857" y="10000"/>
                </a:cubicBezTo>
                <a:cubicBezTo>
                  <a:pt x="3333" y="10000"/>
                  <a:pt x="3810" y="0"/>
                  <a:pt x="4286" y="0"/>
                </a:cubicBezTo>
                <a:cubicBezTo>
                  <a:pt x="4762" y="0"/>
                  <a:pt x="5239" y="10000"/>
                  <a:pt x="5714" y="10000"/>
                </a:cubicBezTo>
                <a:cubicBezTo>
                  <a:pt x="6190" y="10000"/>
                  <a:pt x="6667" y="0"/>
                  <a:pt x="7144" y="0"/>
                </a:cubicBezTo>
                <a:cubicBezTo>
                  <a:pt x="7619" y="0"/>
                  <a:pt x="8096" y="10000"/>
                  <a:pt x="8571" y="10000"/>
                </a:cubicBezTo>
              </a:path>
            </a:pathLst>
          </a:custGeom>
          <a:noFill/>
          <a:ln w="38100" cmpd="sng">
            <a:solidFill>
              <a:schemeClr val="accent6">
                <a:lumMod val="75000"/>
              </a:schemeClr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 sz="1050"/>
          </a:p>
        </p:txBody>
      </p:sp>
      <p:sp>
        <p:nvSpPr>
          <p:cNvPr id="136" name="Text Box 3"/>
          <p:cNvSpPr txBox="1">
            <a:spLocks noChangeArrowheads="1"/>
          </p:cNvSpPr>
          <p:nvPr/>
        </p:nvSpPr>
        <p:spPr bwMode="auto">
          <a:xfrm>
            <a:off x="279903" y="5821578"/>
            <a:ext cx="8542209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marL="285750" indent="-285750" eaLnBrk="1" hangingPunct="1">
              <a:buFont typeface="Arial" panose="020B0604020202020204" pitchFamily="34" charset="0"/>
              <a:buChar char="•"/>
            </a:pPr>
            <a:r>
              <a:rPr lang="en-US" altLang="ja-JP" sz="20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Much lower gap energy (</a:t>
            </a:r>
            <a:r>
              <a:rPr kumimoji="0" lang="en-GB" altLang="ja-JP" sz="20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Δ)  </a:t>
            </a:r>
            <a:r>
              <a:rPr lang="en-US" altLang="ja-JP" sz="20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than FIR photon </a:t>
            </a:r>
            <a:r>
              <a:rPr lang="en-US" altLang="ja-JP" sz="2000" dirty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Wingdings" panose="05000000000000000000" pitchFamily="2" charset="2"/>
              </a:rPr>
              <a:t> Can detect FIR photon</a:t>
            </a:r>
          </a:p>
          <a:p>
            <a:pPr marL="285750" indent="-285750" eaLnBrk="1" hangingPunct="1">
              <a:buFont typeface="Arial" panose="020B0604020202020204" pitchFamily="34" charset="0"/>
              <a:buChar char="•"/>
            </a:pPr>
            <a:r>
              <a:rPr lang="en-US" altLang="ja-JP" sz="20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Wingdings" panose="05000000000000000000" pitchFamily="2" charset="2"/>
              </a:rPr>
              <a:t>Faster response (~</a:t>
            </a:r>
            <a:r>
              <a:rPr lang="en-US" altLang="ja-JP" sz="20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 panose="05050102010706020507" pitchFamily="18" charset="2"/>
              </a:rPr>
              <a:t>s) </a:t>
            </a:r>
            <a:r>
              <a:rPr lang="en-US" altLang="ja-JP" sz="2000" dirty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Wingdings" panose="05000000000000000000" pitchFamily="2" charset="2"/>
              </a:rPr>
              <a:t> Suitable for single-photon counting </a:t>
            </a:r>
            <a:endParaRPr lang="en-US" altLang="ja-JP" sz="2000" dirty="0">
              <a:solidFill>
                <a:srgbClr val="FF0000"/>
              </a:solidFill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13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375864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28408"/>
    </mc:Choice>
    <mc:Fallback xmlns="">
      <p:transition spd="slow" advTm="128408"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Text Box 1"/>
          <p:cNvSpPr txBox="1">
            <a:spLocks noChangeArrowheads="1"/>
          </p:cNvSpPr>
          <p:nvPr/>
        </p:nvSpPr>
        <p:spPr bwMode="auto">
          <a:xfrm>
            <a:off x="457200" y="214313"/>
            <a:ext cx="8229600" cy="7664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ctr"/>
          <a:lstStyle>
            <a:lvl1pPr defTabSz="449263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defTabSz="449263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defTabSz="449263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defTabSz="449263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defTabSz="449263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algn="ctr" eaLnBrk="1" hangingPunct="1">
              <a:lnSpc>
                <a:spcPct val="98000"/>
              </a:lnSpc>
              <a:buClr>
                <a:srgbClr val="FFFFFF"/>
              </a:buClr>
              <a:buSzPct val="100000"/>
              <a:buFont typeface="Tahoma" pitchFamily="34" charset="0"/>
              <a:buNone/>
            </a:pPr>
            <a:r>
              <a:rPr kumimoji="0" lang="en-GB" altLang="ja-JP" sz="3200" dirty="0">
                <a:solidFill>
                  <a:srgbClr val="000000"/>
                </a:solidFill>
                <a:ea typeface="Arial Unicode MS" panose="020B0604020202020204" pitchFamily="50" charset="-128"/>
                <a:cs typeface="Arial" panose="020B0604020202020204" pitchFamily="34" charset="0"/>
              </a:rPr>
              <a:t>STJ energy resolution</a:t>
            </a:r>
            <a:endParaRPr kumimoji="0" lang="ja-JP" altLang="en-US" sz="3200" dirty="0">
              <a:solidFill>
                <a:srgbClr val="000000"/>
              </a:solidFill>
              <a:ea typeface="Arial Unicode MS" panose="020B0604020202020204" pitchFamily="50" charset="-128"/>
              <a:cs typeface="Arial" panose="020B0604020202020204" pitchFamily="34" charset="0"/>
            </a:endParaRPr>
          </a:p>
        </p:txBody>
      </p:sp>
      <p:sp>
        <p:nvSpPr>
          <p:cNvPr id="21508" name="Line 31"/>
          <p:cNvSpPr>
            <a:spLocks noChangeShapeType="1"/>
          </p:cNvSpPr>
          <p:nvPr/>
        </p:nvSpPr>
        <p:spPr bwMode="auto">
          <a:xfrm>
            <a:off x="6072188" y="3212976"/>
            <a:ext cx="1587" cy="1408112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ja-JP" altLang="en-US">
              <a:latin typeface="Arial" panose="020B0604020202020204" pitchFamily="34" charset="0"/>
              <a:ea typeface="Arial Unicode MS" panose="020B0604020202020204" pitchFamily="50" charset="-128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1509" name="Text Box 44"/>
              <p:cNvSpPr txBox="1">
                <a:spLocks noChangeArrowheads="1"/>
              </p:cNvSpPr>
              <p:nvPr/>
            </p:nvSpPr>
            <p:spPr bwMode="auto">
              <a:xfrm>
                <a:off x="326604" y="896293"/>
                <a:ext cx="8665698" cy="332569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90000" tIns="45000" rIns="90000" bIns="45000"/>
              <a:lstStyle>
                <a:lvl1pPr defTabSz="449263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kumimoji="1" sz="28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1pPr>
                <a:lvl2pPr marL="742950" indent="-285750" defTabSz="449263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kumimoji="1" sz="28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2pPr>
                <a:lvl3pPr marL="1143000" indent="-228600" defTabSz="449263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kumimoji="1" sz="28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3pPr>
                <a:lvl4pPr marL="1600200" indent="-228600" defTabSz="449263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kumimoji="1" sz="28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4pPr>
                <a:lvl5pPr marL="2057400" indent="-228600" defTabSz="449263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kumimoji="1" sz="28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5pPr>
                <a:lvl6pPr marL="25146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kumimoji="1" sz="28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6pPr>
                <a:lvl7pPr marL="29718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kumimoji="1" sz="28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7pPr>
                <a:lvl8pPr marL="34290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kumimoji="1" sz="28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8pPr>
                <a:lvl9pPr marL="38862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kumimoji="1" sz="28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9pPr>
              </a:lstStyle>
              <a:p>
                <a:pPr eaLnBrk="1" hangingPunct="1">
                  <a:lnSpc>
                    <a:spcPct val="102000"/>
                  </a:lnSpc>
                  <a:buClr>
                    <a:srgbClr val="FFFFFF"/>
                  </a:buClr>
                  <a:buSzPct val="100000"/>
                  <a:buFont typeface="Tahoma" pitchFamily="34" charset="0"/>
                  <a:buNone/>
                </a:pPr>
                <a:r>
                  <a:rPr kumimoji="0" lang="en-US" altLang="ja-JP" sz="2400" dirty="0">
                    <a:solidFill>
                      <a:srgbClr val="000000"/>
                    </a:solidFill>
                    <a:ea typeface="Arial Unicode MS" panose="020B0604020202020204" pitchFamily="50" charset="-128"/>
                    <a:cs typeface="Arial" panose="020B0604020202020204" pitchFamily="34" charset="0"/>
                  </a:rPr>
                  <a:t>Signal = Number of quasi-particles 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0" lang="en-US" altLang="ja-JP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Arial Unicode MS" panose="020B0604020202020204" pitchFamily="50" charset="-128"/>
                            <a:cs typeface="Arial Unicode MS" panose="020B0604020202020204" pitchFamily="50" charset="-128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kumimoji="0" lang="en-US" altLang="ja-JP" b="0" i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Arial Unicode MS" panose="020B0604020202020204" pitchFamily="50" charset="-128"/>
                            <a:cs typeface="Arial Unicode MS" panose="020B0604020202020204" pitchFamily="50" charset="-128"/>
                          </a:rPr>
                          <m:t>N</m:t>
                        </m:r>
                      </m:e>
                      <m:sub>
                        <m:r>
                          <m:rPr>
                            <m:sty m:val="p"/>
                          </m:rPr>
                          <a:rPr kumimoji="0" lang="en-US" altLang="ja-JP" b="0" i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Arial Unicode MS" panose="020B0604020202020204" pitchFamily="50" charset="-128"/>
                            <a:cs typeface="Arial Unicode MS" panose="020B0604020202020204" pitchFamily="50" charset="-128"/>
                          </a:rPr>
                          <m:t>q</m:t>
                        </m:r>
                        <m:r>
                          <a:rPr kumimoji="0" lang="en-US" altLang="ja-JP" b="0" i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Arial Unicode MS" panose="020B0604020202020204" pitchFamily="50" charset="-128"/>
                            <a:cs typeface="Arial Unicode MS" panose="020B0604020202020204" pitchFamily="50" charset="-128"/>
                          </a:rPr>
                          <m:t>.</m:t>
                        </m:r>
                        <m:r>
                          <m:rPr>
                            <m:sty m:val="p"/>
                          </m:rPr>
                          <a:rPr kumimoji="0" lang="en-US" altLang="ja-JP" b="0" i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Arial Unicode MS" panose="020B0604020202020204" pitchFamily="50" charset="-128"/>
                            <a:cs typeface="Arial Unicode MS" panose="020B0604020202020204" pitchFamily="50" charset="-128"/>
                          </a:rPr>
                          <m:t>p</m:t>
                        </m:r>
                        <m:r>
                          <a:rPr kumimoji="0" lang="en-US" altLang="ja-JP" b="0" i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Arial Unicode MS" panose="020B0604020202020204" pitchFamily="50" charset="-128"/>
                            <a:cs typeface="Arial Unicode MS" panose="020B0604020202020204" pitchFamily="50" charset="-128"/>
                          </a:rPr>
                          <m:t>.</m:t>
                        </m:r>
                      </m:sub>
                    </m:sSub>
                    <m:r>
                      <a:rPr kumimoji="0" lang="en-US" altLang="ja-JP" b="0" i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Arial Unicode MS" panose="020B0604020202020204" pitchFamily="50" charset="-128"/>
                        <a:cs typeface="Arial Unicode MS" panose="020B0604020202020204" pitchFamily="50" charset="-128"/>
                      </a:rPr>
                      <m:t>=</m:t>
                    </m:r>
                    <m:r>
                      <a:rPr kumimoji="0" lang="en-US" altLang="ja-JP" b="0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Arial Unicode MS" panose="020B0604020202020204" pitchFamily="50" charset="-128"/>
                        <a:cs typeface="Arial Unicode MS" panose="020B0604020202020204" pitchFamily="50" charset="-128"/>
                      </a:rPr>
                      <m:t>𝐺</m:t>
                    </m:r>
                    <m:f>
                      <m:fPr>
                        <m:ctrlPr>
                          <a:rPr kumimoji="0" lang="en-US" altLang="ja-JP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Arial Unicode MS" panose="020B0604020202020204" pitchFamily="50" charset="-128"/>
                            <a:cs typeface="Arial Unicode MS" panose="020B0604020202020204" pitchFamily="50" charset="-128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kumimoji="0" lang="en-US" altLang="ja-JP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Arial Unicode MS" panose="020B0604020202020204" pitchFamily="50" charset="-128"/>
                                <a:cs typeface="Arial Unicode MS" panose="020B0604020202020204" pitchFamily="50" charset="-128"/>
                              </a:rPr>
                            </m:ctrlPr>
                          </m:sSubPr>
                          <m:e>
                            <m:r>
                              <a:rPr kumimoji="0" lang="en-US" altLang="ja-JP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Arial Unicode MS" panose="020B0604020202020204" pitchFamily="50" charset="-128"/>
                                <a:cs typeface="Arial Unicode MS" panose="020B0604020202020204" pitchFamily="50" charset="-128"/>
                              </a:rPr>
                              <m:t>𝐸</m:t>
                            </m:r>
                          </m:e>
                          <m:sub>
                            <m:r>
                              <a:rPr kumimoji="0" lang="en-US" altLang="ja-JP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Arial Unicode MS" panose="020B0604020202020204" pitchFamily="50" charset="-128"/>
                                <a:cs typeface="Arial Unicode MS" panose="020B0604020202020204" pitchFamily="50" charset="-128"/>
                              </a:rPr>
                              <m:t>𝛾</m:t>
                            </m:r>
                          </m:sub>
                        </m:sSub>
                      </m:num>
                      <m:den>
                        <m:r>
                          <a:rPr kumimoji="0" lang="en-US" altLang="ja-JP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Arial Unicode MS" panose="020B0604020202020204" pitchFamily="50" charset="-128"/>
                            <a:cs typeface="Arial Unicode MS" panose="020B0604020202020204" pitchFamily="50" charset="-128"/>
                          </a:rPr>
                          <m:t>1.7</m:t>
                        </m:r>
                        <m:r>
                          <m:rPr>
                            <m:sty m:val="p"/>
                          </m:rPr>
                          <a:rPr kumimoji="0" lang="en-US" altLang="ja-JP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Arial Unicode MS" panose="020B0604020202020204" pitchFamily="50" charset="-128"/>
                            <a:cs typeface="Arial Unicode MS" panose="020B0604020202020204" pitchFamily="50" charset="-128"/>
                          </a:rPr>
                          <m:t>Δ</m:t>
                        </m:r>
                      </m:den>
                    </m:f>
                  </m:oMath>
                </a14:m>
                <a:endParaRPr kumimoji="0" lang="en-US" altLang="ja-JP" sz="2400" dirty="0">
                  <a:solidFill>
                    <a:srgbClr val="000000"/>
                  </a:solidFill>
                  <a:ea typeface="Arial Unicode MS" panose="020B0604020202020204" pitchFamily="50" charset="-128"/>
                  <a:cs typeface="Arial" panose="020B0604020202020204" pitchFamily="34" charset="0"/>
                </a:endParaRPr>
              </a:p>
              <a:p>
                <a:pPr eaLnBrk="1" hangingPunct="1">
                  <a:lnSpc>
                    <a:spcPct val="102000"/>
                  </a:lnSpc>
                  <a:buClr>
                    <a:srgbClr val="FFFFFF"/>
                  </a:buClr>
                  <a:buSzPct val="100000"/>
                  <a:buFont typeface="Tahoma" pitchFamily="34" charset="0"/>
                  <a:buNone/>
                </a:pPr>
                <a:r>
                  <a:rPr kumimoji="0" lang="en-US" altLang="ja-JP" sz="2400" dirty="0">
                    <a:solidFill>
                      <a:srgbClr val="000000"/>
                    </a:solidFill>
                    <a:ea typeface="Arial Unicode MS" panose="020B0604020202020204" pitchFamily="50" charset="-128"/>
                    <a:cs typeface="Arial" panose="020B0604020202020204" pitchFamily="34" charset="0"/>
                  </a:rPr>
                  <a:t>Resolution = Statistical fluctuation in number of quasi-particles</a:t>
                </a:r>
              </a:p>
              <a:p>
                <a:pPr eaLnBrk="1" hangingPunct="1">
                  <a:lnSpc>
                    <a:spcPct val="102000"/>
                  </a:lnSpc>
                  <a:buClr>
                    <a:srgbClr val="FFFFFF"/>
                  </a:buClr>
                  <a:buSzPct val="100000"/>
                  <a:buFont typeface="Tahoma" pitchFamily="34" charset="0"/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ja-JP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ja-JP" sz="2400" i="1">
                              <a:latin typeface="Cambria Math"/>
                            </a:rPr>
                            <m:t>𝜎</m:t>
                          </m:r>
                        </m:e>
                        <m:sub>
                          <m:r>
                            <a:rPr lang="en-US" altLang="ja-JP" sz="2400" i="1">
                              <a:latin typeface="Cambria Math"/>
                            </a:rPr>
                            <m:t>𝐸</m:t>
                          </m:r>
                        </m:sub>
                      </m:sSub>
                      <m:r>
                        <a:rPr lang="en-US" altLang="ja-JP" sz="2400" i="1">
                          <a:latin typeface="Cambria Math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en-US" altLang="ja-JP" sz="2400" i="1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d>
                            <m:dPr>
                              <m:ctrlPr>
                                <a:rPr lang="en-US" altLang="ja-JP" sz="24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altLang="ja-JP" sz="2400" i="1">
                                  <a:latin typeface="Cambria Math"/>
                                </a:rPr>
                                <m:t>1.7</m:t>
                              </m:r>
                              <m:r>
                                <m:rPr>
                                  <m:sty m:val="p"/>
                                </m:rPr>
                                <a:rPr lang="en-US" altLang="ja-JP" sz="2400">
                                  <a:latin typeface="Cambria Math"/>
                                </a:rPr>
                                <m:t>Δ</m:t>
                              </m:r>
                            </m:e>
                          </m:d>
                          <m:r>
                            <a:rPr lang="en-US" altLang="ja-JP" sz="2400" i="1">
                              <a:latin typeface="Cambria Math"/>
                            </a:rPr>
                            <m:t>𝐹𝐸</m:t>
                          </m:r>
                        </m:e>
                      </m:rad>
                    </m:oMath>
                  </m:oMathPara>
                </a14:m>
                <a:endParaRPr kumimoji="0" lang="ja-JP" altLang="en-US" sz="2400" dirty="0">
                  <a:solidFill>
                    <a:srgbClr val="000000"/>
                  </a:solidFill>
                  <a:ea typeface="Arial Unicode MS" panose="020B0604020202020204" pitchFamily="50" charset="-128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21509" name="Text Box 4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26604" y="896293"/>
                <a:ext cx="8665698" cy="3325698"/>
              </a:xfrm>
              <a:prstGeom prst="rect">
                <a:avLst/>
              </a:prstGeom>
              <a:blipFill>
                <a:blip r:embed="rId3"/>
                <a:stretch>
                  <a:fillRect l="-1126" r="-352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1542" name="Rectangle 34"/>
          <p:cNvSpPr>
            <a:spLocks noChangeArrowheads="1"/>
          </p:cNvSpPr>
          <p:nvPr/>
        </p:nvSpPr>
        <p:spPr bwMode="auto">
          <a:xfrm>
            <a:off x="4659453" y="2495110"/>
            <a:ext cx="4072644" cy="1337931"/>
          </a:xfrm>
          <a:prstGeom prst="rect">
            <a:avLst/>
          </a:prstGeom>
          <a:noFill/>
          <a:ln w="9360">
            <a:solidFill>
              <a:srgbClr val="2525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0000" tIns="46800" rIns="90000" bIns="46800">
            <a:spAutoFit/>
          </a:bodyPr>
          <a:lstStyle/>
          <a:p>
            <a:pPr defTabSz="449263">
              <a:lnSpc>
                <a:spcPct val="101000"/>
              </a:lnSpc>
              <a:buClr>
                <a:srgbClr val="FFFFFF"/>
              </a:buClr>
              <a:buSzPct val="100000"/>
              <a:buFont typeface="Tahoma" pitchFamily="34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kumimoji="0" lang="en-GB" altLang="ja-JP" sz="2000" dirty="0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50" charset="-128"/>
                <a:cs typeface="Arial" panose="020B0604020202020204" pitchFamily="34" charset="0"/>
              </a:rPr>
              <a:t>Δ: Superconducting gap energy</a:t>
            </a:r>
            <a:endParaRPr kumimoji="0" lang="ja-JP" altLang="en-GB" sz="2000" dirty="0">
              <a:solidFill>
                <a:srgbClr val="000000"/>
              </a:solidFill>
              <a:latin typeface="Arial" panose="020B0604020202020204" pitchFamily="34" charset="0"/>
              <a:ea typeface="Arial Unicode MS" panose="020B0604020202020204" pitchFamily="50" charset="-128"/>
              <a:cs typeface="Arial" panose="020B0604020202020204" pitchFamily="34" charset="0"/>
            </a:endParaRPr>
          </a:p>
          <a:p>
            <a:pPr defTabSz="449263">
              <a:lnSpc>
                <a:spcPct val="101000"/>
              </a:lnSpc>
              <a:buClr>
                <a:srgbClr val="FFFFFF"/>
              </a:buClr>
              <a:buSzPct val="100000"/>
              <a:buFont typeface="Tahoma" pitchFamily="34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kumimoji="0" lang="en-GB" altLang="ja-JP" sz="2000" dirty="0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50" charset="-128"/>
                <a:cs typeface="Arial" panose="020B0604020202020204" pitchFamily="34" charset="0"/>
              </a:rPr>
              <a:t>F: </a:t>
            </a:r>
            <a:r>
              <a:rPr kumimoji="0" lang="en-GB" altLang="ja-JP" sz="2000" dirty="0" err="1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50" charset="-128"/>
                <a:cs typeface="Arial" panose="020B0604020202020204" pitchFamily="34" charset="0"/>
              </a:rPr>
              <a:t>Fano</a:t>
            </a:r>
            <a:r>
              <a:rPr kumimoji="0" lang="en-GB" altLang="ja-JP" sz="2000" dirty="0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50" charset="-128"/>
                <a:cs typeface="Arial" panose="020B0604020202020204" pitchFamily="34" charset="0"/>
              </a:rPr>
              <a:t> factor</a:t>
            </a:r>
          </a:p>
          <a:p>
            <a:pPr defTabSz="449263">
              <a:lnSpc>
                <a:spcPct val="101000"/>
              </a:lnSpc>
              <a:buClr>
                <a:srgbClr val="FFFFFF"/>
              </a:buClr>
              <a:buSzPct val="100000"/>
              <a:buFont typeface="Tahoma" pitchFamily="34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kumimoji="0" lang="en-GB" altLang="ja-JP" sz="2000" dirty="0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50" charset="-128"/>
                <a:cs typeface="Arial" panose="020B0604020202020204" pitchFamily="34" charset="0"/>
              </a:rPr>
              <a:t>E: Photon energy</a:t>
            </a:r>
          </a:p>
          <a:p>
            <a:pPr defTabSz="449263">
              <a:lnSpc>
                <a:spcPct val="101000"/>
              </a:lnSpc>
              <a:buClr>
                <a:srgbClr val="FFFFFF"/>
              </a:buClr>
              <a:buSzPct val="100000"/>
              <a:buFont typeface="Tahoma" pitchFamily="34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kumimoji="0" lang="en-GB" altLang="ja-JP" sz="2000" dirty="0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50" charset="-128"/>
                <a:cs typeface="Arial" panose="020B0604020202020204" pitchFamily="34" charset="0"/>
              </a:rPr>
              <a:t>G: Back-</a:t>
            </a:r>
            <a:r>
              <a:rPr kumimoji="0" lang="en-US" altLang="ja-JP" sz="2000" dirty="0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50" charset="-128"/>
                <a:cs typeface="Arial" panose="020B0604020202020204" pitchFamily="34" charset="0"/>
              </a:rPr>
              <a:t>tunneling</a:t>
            </a:r>
            <a:r>
              <a:rPr kumimoji="0" lang="en-GB" altLang="ja-JP" sz="2000" dirty="0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50" charset="-128"/>
                <a:cs typeface="Arial" panose="020B0604020202020204" pitchFamily="34" charset="0"/>
              </a:rPr>
              <a:t> gain</a:t>
            </a:r>
            <a:endParaRPr kumimoji="0" lang="ja-JP" altLang="en-GB" sz="2000" dirty="0">
              <a:solidFill>
                <a:srgbClr val="000000"/>
              </a:solidFill>
              <a:latin typeface="Arial" panose="020B0604020202020204" pitchFamily="34" charset="0"/>
              <a:ea typeface="Arial Unicode MS" panose="020B0604020202020204" pitchFamily="50" charset="-128"/>
              <a:cs typeface="Arial" panose="020B0604020202020204" pitchFamily="34" charset="0"/>
            </a:endParaRPr>
          </a:p>
        </p:txBody>
      </p:sp>
      <p:sp>
        <p:nvSpPr>
          <p:cNvPr id="11" name="正方形/長方形 10"/>
          <p:cNvSpPr/>
          <p:nvPr/>
        </p:nvSpPr>
        <p:spPr>
          <a:xfrm>
            <a:off x="755576" y="3282260"/>
            <a:ext cx="8126617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kumimoji="0" lang="en-GB" altLang="ja-JP" sz="2400" b="1" dirty="0">
                <a:solidFill>
                  <a:srgbClr val="0000FF"/>
                </a:solidFill>
                <a:latin typeface="Arial" panose="020B0604020202020204" pitchFamily="34" charset="0"/>
                <a:ea typeface="Arial Unicode MS" panose="020B0604020202020204" pitchFamily="50" charset="-128"/>
                <a:cs typeface="Arial" panose="020B0604020202020204" pitchFamily="34" charset="0"/>
              </a:rPr>
              <a:t>Nb/Al-STJ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ja-JP" sz="24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50" charset="-128"/>
                <a:cs typeface="Arial" panose="020B0604020202020204" pitchFamily="34" charset="0"/>
                <a:sym typeface="Symbol" panose="05050102010706020507" pitchFamily="18" charset="2"/>
              </a:rPr>
              <a:t>Well-established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kumimoji="0" lang="en-GB" altLang="ja-JP" sz="2400" dirty="0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50" charset="-128"/>
                <a:cs typeface="Arial" panose="020B0604020202020204" pitchFamily="34" charset="0"/>
              </a:rPr>
              <a:t>Δ~0.6meV by the proximity effect from Al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kumimoji="0" lang="en-GB" altLang="ja-JP" sz="2400" dirty="0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50" charset="-128"/>
                <a:cs typeface="Arial" panose="020B0604020202020204" pitchFamily="34" charset="0"/>
                <a:sym typeface="Symbol" panose="05050102010706020507" pitchFamily="18" charset="2"/>
              </a:rPr>
              <a:t>Operation temperature &lt;400mK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kumimoji="0" lang="en-GB" altLang="ja-JP" sz="2400" dirty="0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50" charset="-128"/>
                <a:cs typeface="Arial" panose="020B0604020202020204" pitchFamily="34" charset="0"/>
                <a:sym typeface="Symbol" panose="05050102010706020507" pitchFamily="18" charset="2"/>
              </a:rPr>
              <a:t>Back-tunnelling gain G~10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kumimoji="0" lang="en-GB" altLang="ja-JP" sz="2400" dirty="0" err="1">
                <a:solidFill>
                  <a:srgbClr val="0000FF"/>
                </a:solidFill>
                <a:latin typeface="Arial" panose="020B0604020202020204" pitchFamily="34" charset="0"/>
                <a:ea typeface="Arial Unicode MS" panose="020B0604020202020204" pitchFamily="50" charset="-128"/>
                <a:cs typeface="Arial" panose="020B0604020202020204" pitchFamily="34" charset="0"/>
              </a:rPr>
              <a:t>N</a:t>
            </a:r>
            <a:r>
              <a:rPr kumimoji="0" lang="en-GB" altLang="ja-JP" sz="2400" baseline="-25000" dirty="0" err="1">
                <a:solidFill>
                  <a:srgbClr val="0000FF"/>
                </a:solidFill>
                <a:latin typeface="Arial" panose="020B0604020202020204" pitchFamily="34" charset="0"/>
                <a:ea typeface="Arial Unicode MS" panose="020B0604020202020204" pitchFamily="50" charset="-128"/>
                <a:cs typeface="Arial" panose="020B0604020202020204" pitchFamily="34" charset="0"/>
              </a:rPr>
              <a:t>q.p</a:t>
            </a:r>
            <a:r>
              <a:rPr kumimoji="0" lang="en-GB" altLang="ja-JP" sz="2400" baseline="-25000" dirty="0">
                <a:solidFill>
                  <a:srgbClr val="0000FF"/>
                </a:solidFill>
                <a:latin typeface="Arial" panose="020B0604020202020204" pitchFamily="34" charset="0"/>
                <a:ea typeface="Arial Unicode MS" panose="020B0604020202020204" pitchFamily="50" charset="-128"/>
                <a:cs typeface="Arial" panose="020B0604020202020204" pitchFamily="34" charset="0"/>
              </a:rPr>
              <a:t>.</a:t>
            </a:r>
            <a:r>
              <a:rPr kumimoji="0" lang="en-GB" altLang="ja-JP" sz="2400" dirty="0">
                <a:solidFill>
                  <a:srgbClr val="0000FF"/>
                </a:solidFill>
                <a:latin typeface="Arial" panose="020B0604020202020204" pitchFamily="34" charset="0"/>
                <a:ea typeface="Arial Unicode MS" panose="020B0604020202020204" pitchFamily="50" charset="-128"/>
                <a:cs typeface="Arial" panose="020B0604020202020204" pitchFamily="34" charset="0"/>
              </a:rPr>
              <a:t>=25meV/1.7Δ</a:t>
            </a:r>
            <a:r>
              <a:rPr kumimoji="0" lang="en-GB" altLang="ja-JP" sz="2400" dirty="0">
                <a:solidFill>
                  <a:srgbClr val="0000FF"/>
                </a:solidFill>
                <a:latin typeface="Arial" panose="020B0604020202020204" pitchFamily="34" charset="0"/>
                <a:ea typeface="Arial Unicode MS" panose="020B0604020202020204" pitchFamily="50" charset="-128"/>
                <a:cs typeface="Arial" panose="020B0604020202020204" pitchFamily="34" charset="0"/>
                <a:sym typeface="Symbol" panose="05050102010706020507" pitchFamily="18" charset="2"/>
              </a:rPr>
              <a:t>10~ 250	</a:t>
            </a:r>
            <a:r>
              <a:rPr kumimoji="0" lang="en-GB" altLang="ja-JP" sz="2400" baseline="-25000" dirty="0">
                <a:solidFill>
                  <a:srgbClr val="0000FF"/>
                </a:solidFill>
                <a:latin typeface="Arial" panose="020B0604020202020204" pitchFamily="34" charset="0"/>
                <a:ea typeface="Arial Unicode MS" panose="020B0604020202020204" pitchFamily="50" charset="-128"/>
                <a:cs typeface="Arial" panose="020B0604020202020204" pitchFamily="34" charset="0"/>
                <a:sym typeface="Symbol" panose="05050102010706020507" pitchFamily="18" charset="2"/>
              </a:rPr>
              <a:t>E</a:t>
            </a:r>
            <a:r>
              <a:rPr kumimoji="0" lang="en-GB" altLang="ja-JP" sz="2400" dirty="0">
                <a:solidFill>
                  <a:srgbClr val="0000FF"/>
                </a:solidFill>
                <a:latin typeface="Arial" panose="020B0604020202020204" pitchFamily="34" charset="0"/>
                <a:ea typeface="Arial Unicode MS" panose="020B0604020202020204" pitchFamily="50" charset="-128"/>
                <a:cs typeface="Arial" panose="020B0604020202020204" pitchFamily="34" charset="0"/>
                <a:sym typeface="Symbol" panose="05050102010706020507" pitchFamily="18" charset="2"/>
              </a:rPr>
              <a:t>/E~0.1 for E=25meV</a:t>
            </a:r>
          </a:p>
          <a:p>
            <a:pPr marL="342900" indent="-342900">
              <a:buFont typeface="Wingdings" panose="05000000000000000000" pitchFamily="2" charset="2"/>
              <a:buChar char="è"/>
            </a:pPr>
            <a:r>
              <a:rPr kumimoji="0" lang="en-US" altLang="ja-JP" sz="2400" dirty="0">
                <a:latin typeface="Arial" panose="020B0604020202020204" pitchFamily="34" charset="0"/>
                <a:ea typeface="Arial Unicode MS" panose="020B0604020202020204" pitchFamily="50" charset="-128"/>
                <a:cs typeface="Arial" panose="020B0604020202020204" pitchFamily="34" charset="0"/>
              </a:rPr>
              <a:t>25meV single-photon detection is feasible in principle</a:t>
            </a:r>
            <a:endParaRPr kumimoji="0" lang="ja-JP" altLang="en-US" sz="2400" dirty="0">
              <a:latin typeface="Arial" panose="020B0604020202020204" pitchFamily="34" charset="0"/>
              <a:ea typeface="Arial Unicode MS" panose="020B0604020202020204" pitchFamily="50" charset="-128"/>
              <a:cs typeface="Arial" panose="020B0604020202020204" pitchFamily="34" charset="0"/>
            </a:endParaRPr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14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99285858"/>
      </p:ext>
    </p:extLst>
  </p:cSld>
  <p:clrMapOvr>
    <a:masterClrMapping/>
  </p:clrMapOvr>
  <p:transition spd="med" advTm="64821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タイトル 1"/>
          <p:cNvSpPr>
            <a:spLocks noGrp="1"/>
          </p:cNvSpPr>
          <p:nvPr>
            <p:ph type="title"/>
          </p:nvPr>
        </p:nvSpPr>
        <p:spPr>
          <a:xfrm>
            <a:off x="128019" y="112496"/>
            <a:ext cx="8872249" cy="492130"/>
          </a:xfrm>
        </p:spPr>
        <p:txBody>
          <a:bodyPr>
            <a:noAutofit/>
          </a:bodyPr>
          <a:lstStyle/>
          <a:p>
            <a:r>
              <a:rPr lang="en-US" altLang="ja-JP" sz="28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STJ response to pulsed laser</a:t>
            </a:r>
            <a:endParaRPr lang="ja-JP" altLang="en-US" sz="2800" dirty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grpSp>
        <p:nvGrpSpPr>
          <p:cNvPr id="74" name="図形グループ 6"/>
          <p:cNvGrpSpPr/>
          <p:nvPr/>
        </p:nvGrpSpPr>
        <p:grpSpPr>
          <a:xfrm>
            <a:off x="283735" y="1194568"/>
            <a:ext cx="4680520" cy="2255757"/>
            <a:chOff x="77489" y="3116125"/>
            <a:chExt cx="4294085" cy="2020496"/>
          </a:xfrm>
        </p:grpSpPr>
        <p:grpSp>
          <p:nvGrpSpPr>
            <p:cNvPr id="75" name="図形グループ 4"/>
            <p:cNvGrpSpPr/>
            <p:nvPr/>
          </p:nvGrpSpPr>
          <p:grpSpPr>
            <a:xfrm>
              <a:off x="77489" y="3116125"/>
              <a:ext cx="4294085" cy="2020496"/>
              <a:chOff x="77489" y="3116125"/>
              <a:chExt cx="4294085" cy="2020496"/>
            </a:xfrm>
          </p:grpSpPr>
          <p:pic>
            <p:nvPicPr>
              <p:cNvPr id="78" name="図 77"/>
              <p:cNvPicPr>
                <a:picLocks noChangeAspect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5926" t="39248" r="4938" b="17461"/>
              <a:stretch/>
            </p:blipFill>
            <p:spPr>
              <a:xfrm>
                <a:off x="77489" y="3116125"/>
                <a:ext cx="4294085" cy="2020496"/>
              </a:xfrm>
              <a:prstGeom prst="rect">
                <a:avLst/>
              </a:prstGeom>
            </p:spPr>
          </p:pic>
          <p:cxnSp>
            <p:nvCxnSpPr>
              <p:cNvPr id="81" name="直線矢印コネクタ 80"/>
              <p:cNvCxnSpPr/>
              <p:nvPr/>
            </p:nvCxnSpPr>
            <p:spPr>
              <a:xfrm flipV="1">
                <a:off x="598304" y="4496562"/>
                <a:ext cx="0" cy="496958"/>
              </a:xfrm>
              <a:prstGeom prst="straightConnector1">
                <a:avLst/>
              </a:prstGeom>
              <a:ln w="38100" cmpd="sng">
                <a:solidFill>
                  <a:schemeClr val="tx1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3" name="直線矢印コネクタ 82"/>
              <p:cNvCxnSpPr/>
              <p:nvPr/>
            </p:nvCxnSpPr>
            <p:spPr>
              <a:xfrm flipV="1">
                <a:off x="598304" y="4993519"/>
                <a:ext cx="773750" cy="5"/>
              </a:xfrm>
              <a:prstGeom prst="straightConnector1">
                <a:avLst/>
              </a:prstGeom>
              <a:ln w="38100" cmpd="sng">
                <a:solidFill>
                  <a:schemeClr val="tx1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4" name="テキスト ボックス 17"/>
              <p:cNvSpPr txBox="1"/>
              <p:nvPr/>
            </p:nvSpPr>
            <p:spPr>
              <a:xfrm>
                <a:off x="321749" y="4211651"/>
                <a:ext cx="1125699" cy="33081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ja-JP"/>
                </a:defPPr>
                <a:lvl1pPr marL="0" algn="l" defTabSz="4572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altLang="ja-JP" b="1" dirty="0"/>
                  <a:t>10</a:t>
                </a:r>
                <a:r>
                  <a:rPr kumimoji="1" lang="en-US" altLang="ja-JP" b="1" dirty="0"/>
                  <a:t>0uV/DIV</a:t>
                </a:r>
                <a:endParaRPr kumimoji="1" lang="ja-JP" altLang="en-US" b="1" dirty="0"/>
              </a:p>
            </p:txBody>
          </p:sp>
        </p:grpSp>
        <p:sp>
          <p:nvSpPr>
            <p:cNvPr id="76" name="テキスト ボックス 18"/>
            <p:cNvSpPr txBox="1"/>
            <p:nvPr/>
          </p:nvSpPr>
          <p:spPr>
            <a:xfrm>
              <a:off x="661301" y="4632573"/>
              <a:ext cx="962103" cy="35838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ja-JP"/>
              </a:defPPr>
              <a:lvl1pPr marL="0" algn="l" defTabSz="4572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ja-JP" sz="2000" b="1" dirty="0"/>
                <a:t>4us</a:t>
              </a:r>
              <a:r>
                <a:rPr kumimoji="1" lang="en-US" altLang="ja-JP" sz="2000" b="1" dirty="0"/>
                <a:t>/DIV</a:t>
              </a:r>
              <a:endParaRPr kumimoji="1" lang="ja-JP" altLang="en-US" sz="2000" b="1" dirty="0"/>
            </a:p>
          </p:txBody>
        </p:sp>
      </p:grpSp>
      <p:sp>
        <p:nvSpPr>
          <p:cNvPr id="85" name="コンテンツ プレースホルダー 2"/>
          <p:cNvSpPr txBox="1">
            <a:spLocks/>
          </p:cNvSpPr>
          <p:nvPr/>
        </p:nvSpPr>
        <p:spPr>
          <a:xfrm>
            <a:off x="205249" y="3717020"/>
            <a:ext cx="5264218" cy="7921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3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2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kumimoji="1"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ja-JP" sz="20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Nb/Al-STJ response to pulsed laser (465nm)</a:t>
            </a:r>
          </a:p>
          <a:p>
            <a:pPr marL="0" indent="0">
              <a:buNone/>
            </a:pPr>
            <a:r>
              <a:rPr lang="en-US" altLang="ja-JP" sz="16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CRAVITY</a:t>
            </a:r>
            <a:r>
              <a:rPr lang="ja-JP" altLang="en-US" sz="16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</a:t>
            </a:r>
            <a:r>
              <a:rPr lang="en-US" altLang="ja-JP" sz="16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Nb/Al-STJ 100</a:t>
            </a:r>
            <a:r>
              <a:rPr lang="en-US" altLang="ja-JP" sz="16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 panose="05050102010706020507" pitchFamily="18" charset="2"/>
              </a:rPr>
              <a:t></a:t>
            </a:r>
            <a:r>
              <a:rPr lang="en-US" altLang="ja-JP" sz="16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m sq.</a:t>
            </a:r>
          </a:p>
        </p:txBody>
      </p:sp>
      <p:grpSp>
        <p:nvGrpSpPr>
          <p:cNvPr id="91" name="グループ化 90"/>
          <p:cNvGrpSpPr/>
          <p:nvPr/>
        </p:nvGrpSpPr>
        <p:grpSpPr>
          <a:xfrm>
            <a:off x="5450259" y="548680"/>
            <a:ext cx="3266874" cy="2586865"/>
            <a:chOff x="-199509" y="764704"/>
            <a:chExt cx="4236582" cy="3354725"/>
          </a:xfrm>
        </p:grpSpPr>
        <p:sp>
          <p:nvSpPr>
            <p:cNvPr id="92" name="テキスト ボックス 91"/>
            <p:cNvSpPr txBox="1"/>
            <p:nvPr/>
          </p:nvSpPr>
          <p:spPr>
            <a:xfrm>
              <a:off x="-199509" y="2484691"/>
              <a:ext cx="1908176" cy="1197402"/>
            </a:xfrm>
            <a:prstGeom prst="rect">
              <a:avLst/>
            </a:prstGeom>
            <a:noFill/>
          </p:spPr>
          <p:txBody>
            <a:bodyPr vert="horz" wrap="square">
              <a:spAutoFit/>
            </a:bodyPr>
            <a:lstStyle/>
            <a:p>
              <a:pPr>
                <a:defRPr/>
              </a:pPr>
              <a:r>
                <a:rPr lang="en-US" altLang="ja-JP" dirty="0">
                  <a:solidFill>
                    <a:srgbClr val="FF0000"/>
                  </a:solidFill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VIS laser through optical fiber</a:t>
              </a:r>
              <a:r>
                <a:rPr lang="ja-JP" altLang="en-US" dirty="0">
                  <a:solidFill>
                    <a:srgbClr val="FF0000"/>
                  </a:solidFill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　</a:t>
              </a:r>
              <a:endParaRPr lang="en-US" altLang="ja-JP" dirty="0">
                <a:solidFill>
                  <a:srgbClr val="FF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93" name="角丸四角形 92"/>
            <p:cNvSpPr/>
            <p:nvPr/>
          </p:nvSpPr>
          <p:spPr bwMode="auto">
            <a:xfrm>
              <a:off x="1967034" y="2640004"/>
              <a:ext cx="965200" cy="1230312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anchor="ctr"/>
            <a:lstStyle/>
            <a:p>
              <a:pPr>
                <a:defRPr/>
              </a:pPr>
              <a:endParaRPr lang="ja-JP" altLang="en-US" sz="1200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94" name="テキスト ボックス 110"/>
            <p:cNvSpPr txBox="1">
              <a:spLocks noChangeArrowheads="1"/>
            </p:cNvSpPr>
            <p:nvPr/>
          </p:nvSpPr>
          <p:spPr bwMode="auto">
            <a:xfrm>
              <a:off x="2676684" y="3099524"/>
              <a:ext cx="503664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1pPr>
              <a:lvl2pPr marL="742950" indent="-285750" eaLnBrk="0" hangingPunct="0"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2pPr>
              <a:lvl3pPr marL="1143000" indent="-228600" eaLnBrk="0" hangingPunct="0"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3pPr>
              <a:lvl4pPr marL="1600200" indent="-228600" eaLnBrk="0" hangingPunct="0"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4pPr>
              <a:lvl5pPr marL="2057400" indent="-228600" eaLnBrk="0" hangingPunct="0"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9pPr>
            </a:lstStyle>
            <a:p>
              <a:pPr eaLnBrk="1" hangingPunct="1"/>
              <a:r>
                <a:rPr lang="en-US" altLang="ja-JP" sz="1400" b="1" dirty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STJ</a:t>
              </a:r>
              <a:endParaRPr lang="ja-JP" altLang="en-US" sz="1400" b="1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grpSp>
          <p:nvGrpSpPr>
            <p:cNvPr id="95" name="グループ化 94"/>
            <p:cNvGrpSpPr/>
            <p:nvPr/>
          </p:nvGrpSpPr>
          <p:grpSpPr bwMode="auto">
            <a:xfrm rot="16200000">
              <a:off x="2248362" y="3080952"/>
              <a:ext cx="518124" cy="283871"/>
              <a:chOff x="6012160" y="2708920"/>
              <a:chExt cx="576065" cy="360040"/>
            </a:xfrm>
            <a:scene3d>
              <a:camera prst="orthographicFront">
                <a:rot lat="0" lon="0" rev="0"/>
              </a:camera>
              <a:lightRig rig="threePt" dir="t"/>
            </a:scene3d>
          </p:grpSpPr>
          <p:sp>
            <p:nvSpPr>
              <p:cNvPr id="124" name="円/楕円 123"/>
              <p:cNvSpPr/>
              <p:nvPr/>
            </p:nvSpPr>
            <p:spPr>
              <a:xfrm>
                <a:off x="6012160" y="2708920"/>
                <a:ext cx="360040" cy="360040"/>
              </a:xfrm>
              <a:prstGeom prst="ellipse">
                <a:avLst/>
              </a:prstGeom>
              <a:noFill/>
              <a:ln w="31750">
                <a:solidFill>
                  <a:srgbClr val="C00000"/>
                </a:solidFill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>
                  <a:defRPr/>
                </a:pPr>
                <a:endParaRPr lang="ja-JP" altLang="en-US" sz="120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  <p:sp>
            <p:nvSpPr>
              <p:cNvPr id="127" name="円/楕円 126"/>
              <p:cNvSpPr/>
              <p:nvPr/>
            </p:nvSpPr>
            <p:spPr>
              <a:xfrm>
                <a:off x="6228185" y="2708920"/>
                <a:ext cx="360040" cy="360040"/>
              </a:xfrm>
              <a:prstGeom prst="ellipse">
                <a:avLst/>
              </a:prstGeom>
              <a:noFill/>
              <a:ln w="31750">
                <a:solidFill>
                  <a:srgbClr val="C00000"/>
                </a:solidFill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>
                  <a:defRPr/>
                </a:pPr>
                <a:endParaRPr lang="ja-JP" altLang="en-US" sz="120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</p:grpSp>
        <p:cxnSp>
          <p:nvCxnSpPr>
            <p:cNvPr id="96" name="直線コネクタ 95"/>
            <p:cNvCxnSpPr/>
            <p:nvPr/>
          </p:nvCxnSpPr>
          <p:spPr bwMode="auto">
            <a:xfrm flipH="1">
              <a:off x="2483768" y="3490904"/>
              <a:ext cx="3966" cy="496762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97" name="直線コネクタ 96"/>
            <p:cNvCxnSpPr/>
            <p:nvPr/>
          </p:nvCxnSpPr>
          <p:spPr bwMode="auto">
            <a:xfrm>
              <a:off x="2478209" y="2144371"/>
              <a:ext cx="0" cy="819483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98" name="直線コネクタ 97"/>
            <p:cNvCxnSpPr/>
            <p:nvPr/>
          </p:nvCxnSpPr>
          <p:spPr bwMode="auto">
            <a:xfrm>
              <a:off x="2487734" y="2906704"/>
              <a:ext cx="846138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99" name="直線コネクタ 98"/>
            <p:cNvCxnSpPr/>
            <p:nvPr/>
          </p:nvCxnSpPr>
          <p:spPr bwMode="auto">
            <a:xfrm>
              <a:off x="2487734" y="3490904"/>
              <a:ext cx="852488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02" name="直線コネクタ 101"/>
            <p:cNvCxnSpPr/>
            <p:nvPr/>
          </p:nvCxnSpPr>
          <p:spPr bwMode="auto">
            <a:xfrm>
              <a:off x="504865" y="1287925"/>
              <a:ext cx="396875" cy="1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03" name="直線コネクタ 102"/>
            <p:cNvCxnSpPr/>
            <p:nvPr/>
          </p:nvCxnSpPr>
          <p:spPr bwMode="auto">
            <a:xfrm flipH="1" flipV="1">
              <a:off x="682299" y="1287924"/>
              <a:ext cx="21003" cy="856447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grpSp>
          <p:nvGrpSpPr>
            <p:cNvPr id="104" name="グループ化 59"/>
            <p:cNvGrpSpPr>
              <a:grpSpLocks/>
            </p:cNvGrpSpPr>
            <p:nvPr/>
          </p:nvGrpSpPr>
          <p:grpSpPr bwMode="auto">
            <a:xfrm>
              <a:off x="2289024" y="3989898"/>
              <a:ext cx="397419" cy="129531"/>
              <a:chOff x="6876256" y="6381328"/>
              <a:chExt cx="504056" cy="144016"/>
            </a:xfrm>
          </p:grpSpPr>
          <p:cxnSp>
            <p:nvCxnSpPr>
              <p:cNvPr id="118" name="直線コネクタ 117"/>
              <p:cNvCxnSpPr/>
              <p:nvPr/>
            </p:nvCxnSpPr>
            <p:spPr>
              <a:xfrm>
                <a:off x="6875945" y="6378846"/>
                <a:ext cx="503366" cy="0"/>
              </a:xfrm>
              <a:prstGeom prst="line">
                <a:avLst/>
              </a:prstGeom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21" name="直線コネクタ 120"/>
              <p:cNvCxnSpPr/>
              <p:nvPr/>
            </p:nvCxnSpPr>
            <p:spPr>
              <a:xfrm flipH="1">
                <a:off x="6875945" y="6378846"/>
                <a:ext cx="142957" cy="146498"/>
              </a:xfrm>
              <a:prstGeom prst="line">
                <a:avLst/>
              </a:prstGeom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22" name="直線コネクタ 121"/>
              <p:cNvCxnSpPr/>
              <p:nvPr/>
            </p:nvCxnSpPr>
            <p:spPr>
              <a:xfrm flipH="1">
                <a:off x="7018902" y="6378846"/>
                <a:ext cx="142955" cy="146498"/>
              </a:xfrm>
              <a:prstGeom prst="line">
                <a:avLst/>
              </a:prstGeom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23" name="直線コネクタ 122"/>
              <p:cNvCxnSpPr/>
              <p:nvPr/>
            </p:nvCxnSpPr>
            <p:spPr>
              <a:xfrm flipH="1">
                <a:off x="7161857" y="6378846"/>
                <a:ext cx="144969" cy="146498"/>
              </a:xfrm>
              <a:prstGeom prst="line">
                <a:avLst/>
              </a:prstGeom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105" name="二等辺三角形 104"/>
            <p:cNvSpPr/>
            <p:nvPr/>
          </p:nvSpPr>
          <p:spPr bwMode="auto">
            <a:xfrm rot="5400000">
              <a:off x="3201316" y="2970997"/>
              <a:ext cx="711200" cy="455613"/>
            </a:xfrm>
            <a:prstGeom prst="triangl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>
                <a:defRPr/>
              </a:pPr>
              <a:endParaRPr lang="ja-JP" altLang="en-US" sz="12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cxnSp>
          <p:nvCxnSpPr>
            <p:cNvPr id="106" name="直線コネクタ 105"/>
            <p:cNvCxnSpPr/>
            <p:nvPr/>
          </p:nvCxnSpPr>
          <p:spPr bwMode="auto">
            <a:xfrm>
              <a:off x="682299" y="2144371"/>
              <a:ext cx="577333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07" name="テキスト ボックス 133"/>
            <p:cNvSpPr txBox="1">
              <a:spLocks noChangeArrowheads="1"/>
            </p:cNvSpPr>
            <p:nvPr/>
          </p:nvSpPr>
          <p:spPr bwMode="auto">
            <a:xfrm>
              <a:off x="3285658" y="2964347"/>
              <a:ext cx="356188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1pPr>
              <a:lvl2pPr marL="742950" indent="-285750" eaLnBrk="0" hangingPunct="0"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2pPr>
              <a:lvl3pPr marL="1143000" indent="-228600" eaLnBrk="0" hangingPunct="0"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3pPr>
              <a:lvl4pPr marL="1600200" indent="-228600" eaLnBrk="0" hangingPunct="0"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4pPr>
              <a:lvl5pPr marL="2057400" indent="-228600" eaLnBrk="0" hangingPunct="0"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9pPr>
            </a:lstStyle>
            <a:p>
              <a:pPr eaLnBrk="1" hangingPunct="1"/>
              <a:r>
                <a:rPr lang="en-US" altLang="ja-JP" sz="200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V</a:t>
              </a:r>
              <a:endParaRPr lang="ja-JP" altLang="en-US" sz="2000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cxnSp>
          <p:nvCxnSpPr>
            <p:cNvPr id="108" name="直線矢印コネクタ 107"/>
            <p:cNvCxnSpPr/>
            <p:nvPr/>
          </p:nvCxnSpPr>
          <p:spPr bwMode="auto">
            <a:xfrm>
              <a:off x="3752910" y="3193375"/>
              <a:ext cx="284163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09" name="直線矢印コネクタ 108"/>
            <p:cNvCxnSpPr/>
            <p:nvPr/>
          </p:nvCxnSpPr>
          <p:spPr>
            <a:xfrm>
              <a:off x="1112209" y="3042276"/>
              <a:ext cx="1217613" cy="211137"/>
            </a:xfrm>
            <a:prstGeom prst="straightConnector1">
              <a:avLst/>
            </a:prstGeom>
            <a:ln>
              <a:solidFill>
                <a:srgbClr val="FF66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10" name="Freeform 11"/>
            <p:cNvSpPr>
              <a:spLocks/>
            </p:cNvSpPr>
            <p:nvPr/>
          </p:nvSpPr>
          <p:spPr bwMode="auto">
            <a:xfrm>
              <a:off x="1259632" y="1992162"/>
              <a:ext cx="884989" cy="265303"/>
            </a:xfrm>
            <a:custGeom>
              <a:avLst/>
              <a:gdLst>
                <a:gd name="T0" fmla="*/ 0 w 1410"/>
                <a:gd name="T1" fmla="*/ 258 h 456"/>
                <a:gd name="T2" fmla="*/ 222 w 1410"/>
                <a:gd name="T3" fmla="*/ 258 h 456"/>
                <a:gd name="T4" fmla="*/ 318 w 1410"/>
                <a:gd name="T5" fmla="*/ 30 h 456"/>
                <a:gd name="T6" fmla="*/ 468 w 1410"/>
                <a:gd name="T7" fmla="*/ 456 h 456"/>
                <a:gd name="T8" fmla="*/ 672 w 1410"/>
                <a:gd name="T9" fmla="*/ 12 h 456"/>
                <a:gd name="T10" fmla="*/ 858 w 1410"/>
                <a:gd name="T11" fmla="*/ 450 h 456"/>
                <a:gd name="T12" fmla="*/ 1020 w 1410"/>
                <a:gd name="T13" fmla="*/ 0 h 456"/>
                <a:gd name="T14" fmla="*/ 1176 w 1410"/>
                <a:gd name="T15" fmla="*/ 246 h 456"/>
                <a:gd name="T16" fmla="*/ 1410 w 1410"/>
                <a:gd name="T17" fmla="*/ 246 h 456"/>
                <a:gd name="connsiteX0" fmla="*/ 0 w 10000"/>
                <a:gd name="connsiteY0" fmla="*/ 5658 h 10000"/>
                <a:gd name="connsiteX1" fmla="*/ 1574 w 10000"/>
                <a:gd name="connsiteY1" fmla="*/ 5658 h 10000"/>
                <a:gd name="connsiteX2" fmla="*/ 2255 w 10000"/>
                <a:gd name="connsiteY2" fmla="*/ 658 h 10000"/>
                <a:gd name="connsiteX3" fmla="*/ 3319 w 10000"/>
                <a:gd name="connsiteY3" fmla="*/ 10000 h 10000"/>
                <a:gd name="connsiteX4" fmla="*/ 4766 w 10000"/>
                <a:gd name="connsiteY4" fmla="*/ 263 h 10000"/>
                <a:gd name="connsiteX5" fmla="*/ 6085 w 10000"/>
                <a:gd name="connsiteY5" fmla="*/ 9868 h 10000"/>
                <a:gd name="connsiteX6" fmla="*/ 7234 w 10000"/>
                <a:gd name="connsiteY6" fmla="*/ 0 h 10000"/>
                <a:gd name="connsiteX7" fmla="*/ 9171 w 10000"/>
                <a:gd name="connsiteY7" fmla="*/ 9677 h 10000"/>
                <a:gd name="connsiteX8" fmla="*/ 10000 w 10000"/>
                <a:gd name="connsiteY8" fmla="*/ 5395 h 10000"/>
                <a:gd name="connsiteX0" fmla="*/ 0 w 11592"/>
                <a:gd name="connsiteY0" fmla="*/ 5658 h 10000"/>
                <a:gd name="connsiteX1" fmla="*/ 1574 w 11592"/>
                <a:gd name="connsiteY1" fmla="*/ 5658 h 10000"/>
                <a:gd name="connsiteX2" fmla="*/ 2255 w 11592"/>
                <a:gd name="connsiteY2" fmla="*/ 658 h 10000"/>
                <a:gd name="connsiteX3" fmla="*/ 3319 w 11592"/>
                <a:gd name="connsiteY3" fmla="*/ 10000 h 10000"/>
                <a:gd name="connsiteX4" fmla="*/ 4766 w 11592"/>
                <a:gd name="connsiteY4" fmla="*/ 263 h 10000"/>
                <a:gd name="connsiteX5" fmla="*/ 6085 w 11592"/>
                <a:gd name="connsiteY5" fmla="*/ 9868 h 10000"/>
                <a:gd name="connsiteX6" fmla="*/ 7234 w 11592"/>
                <a:gd name="connsiteY6" fmla="*/ 0 h 10000"/>
                <a:gd name="connsiteX7" fmla="*/ 9171 w 11592"/>
                <a:gd name="connsiteY7" fmla="*/ 9677 h 10000"/>
                <a:gd name="connsiteX8" fmla="*/ 11592 w 11592"/>
                <a:gd name="connsiteY8" fmla="*/ 5181 h 10000"/>
                <a:gd name="connsiteX0" fmla="*/ 0 w 11592"/>
                <a:gd name="connsiteY0" fmla="*/ 5658 h 10000"/>
                <a:gd name="connsiteX1" fmla="*/ 1574 w 11592"/>
                <a:gd name="connsiteY1" fmla="*/ 5658 h 10000"/>
                <a:gd name="connsiteX2" fmla="*/ 2255 w 11592"/>
                <a:gd name="connsiteY2" fmla="*/ 658 h 10000"/>
                <a:gd name="connsiteX3" fmla="*/ 3319 w 11592"/>
                <a:gd name="connsiteY3" fmla="*/ 10000 h 10000"/>
                <a:gd name="connsiteX4" fmla="*/ 4766 w 11592"/>
                <a:gd name="connsiteY4" fmla="*/ 263 h 10000"/>
                <a:gd name="connsiteX5" fmla="*/ 6085 w 11592"/>
                <a:gd name="connsiteY5" fmla="*/ 9868 h 10000"/>
                <a:gd name="connsiteX6" fmla="*/ 7234 w 11592"/>
                <a:gd name="connsiteY6" fmla="*/ 0 h 10000"/>
                <a:gd name="connsiteX7" fmla="*/ 9171 w 11592"/>
                <a:gd name="connsiteY7" fmla="*/ 9677 h 10000"/>
                <a:gd name="connsiteX8" fmla="*/ 11592 w 11592"/>
                <a:gd name="connsiteY8" fmla="*/ 5181 h 10000"/>
                <a:gd name="connsiteX0" fmla="*/ 0 w 11592"/>
                <a:gd name="connsiteY0" fmla="*/ 5658 h 10000"/>
                <a:gd name="connsiteX1" fmla="*/ 1574 w 11592"/>
                <a:gd name="connsiteY1" fmla="*/ 5658 h 10000"/>
                <a:gd name="connsiteX2" fmla="*/ 2255 w 11592"/>
                <a:gd name="connsiteY2" fmla="*/ 658 h 10000"/>
                <a:gd name="connsiteX3" fmla="*/ 3319 w 11592"/>
                <a:gd name="connsiteY3" fmla="*/ 10000 h 10000"/>
                <a:gd name="connsiteX4" fmla="*/ 4766 w 11592"/>
                <a:gd name="connsiteY4" fmla="*/ 263 h 10000"/>
                <a:gd name="connsiteX5" fmla="*/ 6085 w 11592"/>
                <a:gd name="connsiteY5" fmla="*/ 9868 h 10000"/>
                <a:gd name="connsiteX6" fmla="*/ 7234 w 11592"/>
                <a:gd name="connsiteY6" fmla="*/ 0 h 10000"/>
                <a:gd name="connsiteX7" fmla="*/ 8548 w 11592"/>
                <a:gd name="connsiteY7" fmla="*/ 9463 h 10000"/>
                <a:gd name="connsiteX8" fmla="*/ 11592 w 11592"/>
                <a:gd name="connsiteY8" fmla="*/ 5181 h 10000"/>
                <a:gd name="connsiteX0" fmla="*/ 0 w 11592"/>
                <a:gd name="connsiteY0" fmla="*/ 5658 h 10000"/>
                <a:gd name="connsiteX1" fmla="*/ 1574 w 11592"/>
                <a:gd name="connsiteY1" fmla="*/ 5658 h 10000"/>
                <a:gd name="connsiteX2" fmla="*/ 2255 w 11592"/>
                <a:gd name="connsiteY2" fmla="*/ 658 h 10000"/>
                <a:gd name="connsiteX3" fmla="*/ 3319 w 11592"/>
                <a:gd name="connsiteY3" fmla="*/ 10000 h 10000"/>
                <a:gd name="connsiteX4" fmla="*/ 4766 w 11592"/>
                <a:gd name="connsiteY4" fmla="*/ 263 h 10000"/>
                <a:gd name="connsiteX5" fmla="*/ 6085 w 11592"/>
                <a:gd name="connsiteY5" fmla="*/ 9868 h 10000"/>
                <a:gd name="connsiteX6" fmla="*/ 7234 w 11592"/>
                <a:gd name="connsiteY6" fmla="*/ 0 h 10000"/>
                <a:gd name="connsiteX7" fmla="*/ 8548 w 11592"/>
                <a:gd name="connsiteY7" fmla="*/ 9463 h 10000"/>
                <a:gd name="connsiteX8" fmla="*/ 11592 w 11592"/>
                <a:gd name="connsiteY8" fmla="*/ 5181 h 10000"/>
                <a:gd name="connsiteX0" fmla="*/ 0 w 11592"/>
                <a:gd name="connsiteY0" fmla="*/ 5658 h 10000"/>
                <a:gd name="connsiteX1" fmla="*/ 1574 w 11592"/>
                <a:gd name="connsiteY1" fmla="*/ 5658 h 10000"/>
                <a:gd name="connsiteX2" fmla="*/ 2255 w 11592"/>
                <a:gd name="connsiteY2" fmla="*/ 658 h 10000"/>
                <a:gd name="connsiteX3" fmla="*/ 3319 w 11592"/>
                <a:gd name="connsiteY3" fmla="*/ 10000 h 10000"/>
                <a:gd name="connsiteX4" fmla="*/ 4766 w 11592"/>
                <a:gd name="connsiteY4" fmla="*/ 263 h 10000"/>
                <a:gd name="connsiteX5" fmla="*/ 6085 w 11592"/>
                <a:gd name="connsiteY5" fmla="*/ 9868 h 10000"/>
                <a:gd name="connsiteX6" fmla="*/ 7234 w 11592"/>
                <a:gd name="connsiteY6" fmla="*/ 0 h 10000"/>
                <a:gd name="connsiteX7" fmla="*/ 8548 w 11592"/>
                <a:gd name="connsiteY7" fmla="*/ 9463 h 10000"/>
                <a:gd name="connsiteX8" fmla="*/ 11592 w 11592"/>
                <a:gd name="connsiteY8" fmla="*/ 5181 h 10000"/>
                <a:gd name="connsiteX0" fmla="*/ 0 w 11592"/>
                <a:gd name="connsiteY0" fmla="*/ 5658 h 10000"/>
                <a:gd name="connsiteX1" fmla="*/ 1574 w 11592"/>
                <a:gd name="connsiteY1" fmla="*/ 5658 h 10000"/>
                <a:gd name="connsiteX2" fmla="*/ 2255 w 11592"/>
                <a:gd name="connsiteY2" fmla="*/ 658 h 10000"/>
                <a:gd name="connsiteX3" fmla="*/ 3319 w 11592"/>
                <a:gd name="connsiteY3" fmla="*/ 10000 h 10000"/>
                <a:gd name="connsiteX4" fmla="*/ 4766 w 11592"/>
                <a:gd name="connsiteY4" fmla="*/ 263 h 10000"/>
                <a:gd name="connsiteX5" fmla="*/ 6085 w 11592"/>
                <a:gd name="connsiteY5" fmla="*/ 9868 h 10000"/>
                <a:gd name="connsiteX6" fmla="*/ 7234 w 11592"/>
                <a:gd name="connsiteY6" fmla="*/ 0 h 10000"/>
                <a:gd name="connsiteX7" fmla="*/ 8548 w 11592"/>
                <a:gd name="connsiteY7" fmla="*/ 9463 h 10000"/>
                <a:gd name="connsiteX8" fmla="*/ 10065 w 11592"/>
                <a:gd name="connsiteY8" fmla="*/ 5087 h 10000"/>
                <a:gd name="connsiteX9" fmla="*/ 11592 w 11592"/>
                <a:gd name="connsiteY9" fmla="*/ 5181 h 10000"/>
                <a:gd name="connsiteX0" fmla="*/ 0 w 11592"/>
                <a:gd name="connsiteY0" fmla="*/ 5658 h 10000"/>
                <a:gd name="connsiteX1" fmla="*/ 1574 w 11592"/>
                <a:gd name="connsiteY1" fmla="*/ 5658 h 10000"/>
                <a:gd name="connsiteX2" fmla="*/ 2255 w 11592"/>
                <a:gd name="connsiteY2" fmla="*/ 658 h 10000"/>
                <a:gd name="connsiteX3" fmla="*/ 3319 w 11592"/>
                <a:gd name="connsiteY3" fmla="*/ 10000 h 10000"/>
                <a:gd name="connsiteX4" fmla="*/ 4766 w 11592"/>
                <a:gd name="connsiteY4" fmla="*/ 263 h 10000"/>
                <a:gd name="connsiteX5" fmla="*/ 6085 w 11592"/>
                <a:gd name="connsiteY5" fmla="*/ 9868 h 10000"/>
                <a:gd name="connsiteX6" fmla="*/ 7234 w 11592"/>
                <a:gd name="connsiteY6" fmla="*/ 0 h 10000"/>
                <a:gd name="connsiteX7" fmla="*/ 8548 w 11592"/>
                <a:gd name="connsiteY7" fmla="*/ 9463 h 10000"/>
                <a:gd name="connsiteX8" fmla="*/ 10065 w 11592"/>
                <a:gd name="connsiteY8" fmla="*/ 5087 h 10000"/>
                <a:gd name="connsiteX9" fmla="*/ 11592 w 11592"/>
                <a:gd name="connsiteY9" fmla="*/ 5181 h 10000"/>
                <a:gd name="connsiteX0" fmla="*/ 0 w 11592"/>
                <a:gd name="connsiteY0" fmla="*/ 5658 h 10000"/>
                <a:gd name="connsiteX1" fmla="*/ 1574 w 11592"/>
                <a:gd name="connsiteY1" fmla="*/ 5658 h 10000"/>
                <a:gd name="connsiteX2" fmla="*/ 2255 w 11592"/>
                <a:gd name="connsiteY2" fmla="*/ 658 h 10000"/>
                <a:gd name="connsiteX3" fmla="*/ 3319 w 11592"/>
                <a:gd name="connsiteY3" fmla="*/ 10000 h 10000"/>
                <a:gd name="connsiteX4" fmla="*/ 4766 w 11592"/>
                <a:gd name="connsiteY4" fmla="*/ 263 h 10000"/>
                <a:gd name="connsiteX5" fmla="*/ 6085 w 11592"/>
                <a:gd name="connsiteY5" fmla="*/ 9868 h 10000"/>
                <a:gd name="connsiteX6" fmla="*/ 7234 w 11592"/>
                <a:gd name="connsiteY6" fmla="*/ 0 h 10000"/>
                <a:gd name="connsiteX7" fmla="*/ 8548 w 11592"/>
                <a:gd name="connsiteY7" fmla="*/ 9463 h 10000"/>
                <a:gd name="connsiteX8" fmla="*/ 10065 w 11592"/>
                <a:gd name="connsiteY8" fmla="*/ 5087 h 10000"/>
                <a:gd name="connsiteX9" fmla="*/ 11592 w 11592"/>
                <a:gd name="connsiteY9" fmla="*/ 5181 h 10000"/>
                <a:gd name="connsiteX0" fmla="*/ 0 w 11592"/>
                <a:gd name="connsiteY0" fmla="*/ 5658 h 10000"/>
                <a:gd name="connsiteX1" fmla="*/ 1574 w 11592"/>
                <a:gd name="connsiteY1" fmla="*/ 5658 h 10000"/>
                <a:gd name="connsiteX2" fmla="*/ 2255 w 11592"/>
                <a:gd name="connsiteY2" fmla="*/ 658 h 10000"/>
                <a:gd name="connsiteX3" fmla="*/ 3319 w 11592"/>
                <a:gd name="connsiteY3" fmla="*/ 10000 h 10000"/>
                <a:gd name="connsiteX4" fmla="*/ 4766 w 11592"/>
                <a:gd name="connsiteY4" fmla="*/ 263 h 10000"/>
                <a:gd name="connsiteX5" fmla="*/ 6085 w 11592"/>
                <a:gd name="connsiteY5" fmla="*/ 9868 h 10000"/>
                <a:gd name="connsiteX6" fmla="*/ 7234 w 11592"/>
                <a:gd name="connsiteY6" fmla="*/ 0 h 10000"/>
                <a:gd name="connsiteX7" fmla="*/ 8548 w 11592"/>
                <a:gd name="connsiteY7" fmla="*/ 9463 h 10000"/>
                <a:gd name="connsiteX8" fmla="*/ 10065 w 11592"/>
                <a:gd name="connsiteY8" fmla="*/ 5087 h 10000"/>
                <a:gd name="connsiteX9" fmla="*/ 11592 w 11592"/>
                <a:gd name="connsiteY9" fmla="*/ 5181 h 10000"/>
                <a:gd name="connsiteX0" fmla="*/ 0 w 11592"/>
                <a:gd name="connsiteY0" fmla="*/ 5658 h 10000"/>
                <a:gd name="connsiteX1" fmla="*/ 1574 w 11592"/>
                <a:gd name="connsiteY1" fmla="*/ 5658 h 10000"/>
                <a:gd name="connsiteX2" fmla="*/ 2255 w 11592"/>
                <a:gd name="connsiteY2" fmla="*/ 658 h 10000"/>
                <a:gd name="connsiteX3" fmla="*/ 3319 w 11592"/>
                <a:gd name="connsiteY3" fmla="*/ 10000 h 10000"/>
                <a:gd name="connsiteX4" fmla="*/ 4766 w 11592"/>
                <a:gd name="connsiteY4" fmla="*/ 263 h 10000"/>
                <a:gd name="connsiteX5" fmla="*/ 6085 w 11592"/>
                <a:gd name="connsiteY5" fmla="*/ 9868 h 10000"/>
                <a:gd name="connsiteX6" fmla="*/ 7234 w 11592"/>
                <a:gd name="connsiteY6" fmla="*/ 0 h 10000"/>
                <a:gd name="connsiteX7" fmla="*/ 8548 w 11592"/>
                <a:gd name="connsiteY7" fmla="*/ 9463 h 10000"/>
                <a:gd name="connsiteX8" fmla="*/ 10065 w 11592"/>
                <a:gd name="connsiteY8" fmla="*/ 5087 h 10000"/>
                <a:gd name="connsiteX9" fmla="*/ 11592 w 11592"/>
                <a:gd name="connsiteY9" fmla="*/ 4539 h 10000"/>
                <a:gd name="connsiteX0" fmla="*/ 0 w 11631"/>
                <a:gd name="connsiteY0" fmla="*/ 5658 h 10000"/>
                <a:gd name="connsiteX1" fmla="*/ 1574 w 11631"/>
                <a:gd name="connsiteY1" fmla="*/ 5658 h 10000"/>
                <a:gd name="connsiteX2" fmla="*/ 2255 w 11631"/>
                <a:gd name="connsiteY2" fmla="*/ 658 h 10000"/>
                <a:gd name="connsiteX3" fmla="*/ 3319 w 11631"/>
                <a:gd name="connsiteY3" fmla="*/ 10000 h 10000"/>
                <a:gd name="connsiteX4" fmla="*/ 4766 w 11631"/>
                <a:gd name="connsiteY4" fmla="*/ 263 h 10000"/>
                <a:gd name="connsiteX5" fmla="*/ 6085 w 11631"/>
                <a:gd name="connsiteY5" fmla="*/ 9868 h 10000"/>
                <a:gd name="connsiteX6" fmla="*/ 7234 w 11631"/>
                <a:gd name="connsiteY6" fmla="*/ 0 h 10000"/>
                <a:gd name="connsiteX7" fmla="*/ 8548 w 11631"/>
                <a:gd name="connsiteY7" fmla="*/ 9463 h 10000"/>
                <a:gd name="connsiteX8" fmla="*/ 10065 w 11631"/>
                <a:gd name="connsiteY8" fmla="*/ 5087 h 10000"/>
                <a:gd name="connsiteX9" fmla="*/ 11592 w 11631"/>
                <a:gd name="connsiteY9" fmla="*/ 4539 h 10000"/>
                <a:gd name="connsiteX0" fmla="*/ 0 w 11607"/>
                <a:gd name="connsiteY0" fmla="*/ 5658 h 10000"/>
                <a:gd name="connsiteX1" fmla="*/ 1574 w 11607"/>
                <a:gd name="connsiteY1" fmla="*/ 5658 h 10000"/>
                <a:gd name="connsiteX2" fmla="*/ 2255 w 11607"/>
                <a:gd name="connsiteY2" fmla="*/ 658 h 10000"/>
                <a:gd name="connsiteX3" fmla="*/ 3319 w 11607"/>
                <a:gd name="connsiteY3" fmla="*/ 10000 h 10000"/>
                <a:gd name="connsiteX4" fmla="*/ 4766 w 11607"/>
                <a:gd name="connsiteY4" fmla="*/ 263 h 10000"/>
                <a:gd name="connsiteX5" fmla="*/ 6085 w 11607"/>
                <a:gd name="connsiteY5" fmla="*/ 9868 h 10000"/>
                <a:gd name="connsiteX6" fmla="*/ 7234 w 11607"/>
                <a:gd name="connsiteY6" fmla="*/ 0 h 10000"/>
                <a:gd name="connsiteX7" fmla="*/ 8548 w 11607"/>
                <a:gd name="connsiteY7" fmla="*/ 9463 h 10000"/>
                <a:gd name="connsiteX8" fmla="*/ 10065 w 11607"/>
                <a:gd name="connsiteY8" fmla="*/ 5087 h 10000"/>
                <a:gd name="connsiteX9" fmla="*/ 11592 w 11607"/>
                <a:gd name="connsiteY9" fmla="*/ 4539 h 10000"/>
                <a:gd name="connsiteX0" fmla="*/ 0 w 11607"/>
                <a:gd name="connsiteY0" fmla="*/ 5658 h 10000"/>
                <a:gd name="connsiteX1" fmla="*/ 1574 w 11607"/>
                <a:gd name="connsiteY1" fmla="*/ 5658 h 10000"/>
                <a:gd name="connsiteX2" fmla="*/ 2255 w 11607"/>
                <a:gd name="connsiteY2" fmla="*/ 658 h 10000"/>
                <a:gd name="connsiteX3" fmla="*/ 3319 w 11607"/>
                <a:gd name="connsiteY3" fmla="*/ 10000 h 10000"/>
                <a:gd name="connsiteX4" fmla="*/ 4766 w 11607"/>
                <a:gd name="connsiteY4" fmla="*/ 263 h 10000"/>
                <a:gd name="connsiteX5" fmla="*/ 6085 w 11607"/>
                <a:gd name="connsiteY5" fmla="*/ 9868 h 10000"/>
                <a:gd name="connsiteX6" fmla="*/ 7234 w 11607"/>
                <a:gd name="connsiteY6" fmla="*/ 0 h 10000"/>
                <a:gd name="connsiteX7" fmla="*/ 8548 w 11607"/>
                <a:gd name="connsiteY7" fmla="*/ 9463 h 10000"/>
                <a:gd name="connsiteX8" fmla="*/ 10065 w 11607"/>
                <a:gd name="connsiteY8" fmla="*/ 5087 h 10000"/>
                <a:gd name="connsiteX9" fmla="*/ 11592 w 11607"/>
                <a:gd name="connsiteY9" fmla="*/ 4539 h 10000"/>
                <a:gd name="connsiteX0" fmla="*/ 0 w 11607"/>
                <a:gd name="connsiteY0" fmla="*/ 5658 h 10000"/>
                <a:gd name="connsiteX1" fmla="*/ 1574 w 11607"/>
                <a:gd name="connsiteY1" fmla="*/ 5658 h 10000"/>
                <a:gd name="connsiteX2" fmla="*/ 2255 w 11607"/>
                <a:gd name="connsiteY2" fmla="*/ 658 h 10000"/>
                <a:gd name="connsiteX3" fmla="*/ 3319 w 11607"/>
                <a:gd name="connsiteY3" fmla="*/ 10000 h 10000"/>
                <a:gd name="connsiteX4" fmla="*/ 4766 w 11607"/>
                <a:gd name="connsiteY4" fmla="*/ 263 h 10000"/>
                <a:gd name="connsiteX5" fmla="*/ 6085 w 11607"/>
                <a:gd name="connsiteY5" fmla="*/ 9868 h 10000"/>
                <a:gd name="connsiteX6" fmla="*/ 7234 w 11607"/>
                <a:gd name="connsiteY6" fmla="*/ 0 h 10000"/>
                <a:gd name="connsiteX7" fmla="*/ 8548 w 11607"/>
                <a:gd name="connsiteY7" fmla="*/ 9463 h 10000"/>
                <a:gd name="connsiteX8" fmla="*/ 10065 w 11607"/>
                <a:gd name="connsiteY8" fmla="*/ 5087 h 10000"/>
                <a:gd name="connsiteX9" fmla="*/ 11592 w 11607"/>
                <a:gd name="connsiteY9" fmla="*/ 4539 h 10000"/>
                <a:gd name="connsiteX0" fmla="*/ 0 w 11607"/>
                <a:gd name="connsiteY0" fmla="*/ 5658 h 10000"/>
                <a:gd name="connsiteX1" fmla="*/ 1574 w 11607"/>
                <a:gd name="connsiteY1" fmla="*/ 5658 h 10000"/>
                <a:gd name="connsiteX2" fmla="*/ 2255 w 11607"/>
                <a:gd name="connsiteY2" fmla="*/ 658 h 10000"/>
                <a:gd name="connsiteX3" fmla="*/ 3319 w 11607"/>
                <a:gd name="connsiteY3" fmla="*/ 10000 h 10000"/>
                <a:gd name="connsiteX4" fmla="*/ 4766 w 11607"/>
                <a:gd name="connsiteY4" fmla="*/ 263 h 10000"/>
                <a:gd name="connsiteX5" fmla="*/ 6085 w 11607"/>
                <a:gd name="connsiteY5" fmla="*/ 9868 h 10000"/>
                <a:gd name="connsiteX6" fmla="*/ 7234 w 11607"/>
                <a:gd name="connsiteY6" fmla="*/ 0 h 10000"/>
                <a:gd name="connsiteX7" fmla="*/ 8548 w 11607"/>
                <a:gd name="connsiteY7" fmla="*/ 9463 h 10000"/>
                <a:gd name="connsiteX8" fmla="*/ 10065 w 11607"/>
                <a:gd name="connsiteY8" fmla="*/ 5087 h 10000"/>
                <a:gd name="connsiteX9" fmla="*/ 11592 w 11607"/>
                <a:gd name="connsiteY9" fmla="*/ 4539 h 10000"/>
                <a:gd name="connsiteX0" fmla="*/ 0 w 11607"/>
                <a:gd name="connsiteY0" fmla="*/ 5658 h 10000"/>
                <a:gd name="connsiteX1" fmla="*/ 1574 w 11607"/>
                <a:gd name="connsiteY1" fmla="*/ 5658 h 10000"/>
                <a:gd name="connsiteX2" fmla="*/ 2255 w 11607"/>
                <a:gd name="connsiteY2" fmla="*/ 658 h 10000"/>
                <a:gd name="connsiteX3" fmla="*/ 3319 w 11607"/>
                <a:gd name="connsiteY3" fmla="*/ 10000 h 10000"/>
                <a:gd name="connsiteX4" fmla="*/ 4766 w 11607"/>
                <a:gd name="connsiteY4" fmla="*/ 263 h 10000"/>
                <a:gd name="connsiteX5" fmla="*/ 6085 w 11607"/>
                <a:gd name="connsiteY5" fmla="*/ 9868 h 10000"/>
                <a:gd name="connsiteX6" fmla="*/ 7234 w 11607"/>
                <a:gd name="connsiteY6" fmla="*/ 0 h 10000"/>
                <a:gd name="connsiteX7" fmla="*/ 8548 w 11607"/>
                <a:gd name="connsiteY7" fmla="*/ 9180 h 10000"/>
                <a:gd name="connsiteX8" fmla="*/ 10065 w 11607"/>
                <a:gd name="connsiteY8" fmla="*/ 5087 h 10000"/>
                <a:gd name="connsiteX9" fmla="*/ 11592 w 11607"/>
                <a:gd name="connsiteY9" fmla="*/ 4539 h 10000"/>
                <a:gd name="connsiteX0" fmla="*/ 0 w 11607"/>
                <a:gd name="connsiteY0" fmla="*/ 5658 h 10000"/>
                <a:gd name="connsiteX1" fmla="*/ 1574 w 11607"/>
                <a:gd name="connsiteY1" fmla="*/ 5658 h 10000"/>
                <a:gd name="connsiteX2" fmla="*/ 2255 w 11607"/>
                <a:gd name="connsiteY2" fmla="*/ 658 h 10000"/>
                <a:gd name="connsiteX3" fmla="*/ 3319 w 11607"/>
                <a:gd name="connsiteY3" fmla="*/ 10000 h 10000"/>
                <a:gd name="connsiteX4" fmla="*/ 4766 w 11607"/>
                <a:gd name="connsiteY4" fmla="*/ 263 h 10000"/>
                <a:gd name="connsiteX5" fmla="*/ 6085 w 11607"/>
                <a:gd name="connsiteY5" fmla="*/ 9868 h 10000"/>
                <a:gd name="connsiteX6" fmla="*/ 7234 w 11607"/>
                <a:gd name="connsiteY6" fmla="*/ 0 h 10000"/>
                <a:gd name="connsiteX7" fmla="*/ 8578 w 11607"/>
                <a:gd name="connsiteY7" fmla="*/ 9746 h 10000"/>
                <a:gd name="connsiteX8" fmla="*/ 10065 w 11607"/>
                <a:gd name="connsiteY8" fmla="*/ 5087 h 10000"/>
                <a:gd name="connsiteX9" fmla="*/ 11592 w 11607"/>
                <a:gd name="connsiteY9" fmla="*/ 4539 h 10000"/>
                <a:gd name="connsiteX0" fmla="*/ 0 w 11607"/>
                <a:gd name="connsiteY0" fmla="*/ 5658 h 10000"/>
                <a:gd name="connsiteX1" fmla="*/ 1574 w 11607"/>
                <a:gd name="connsiteY1" fmla="*/ 5658 h 10000"/>
                <a:gd name="connsiteX2" fmla="*/ 2255 w 11607"/>
                <a:gd name="connsiteY2" fmla="*/ 658 h 10000"/>
                <a:gd name="connsiteX3" fmla="*/ 3319 w 11607"/>
                <a:gd name="connsiteY3" fmla="*/ 10000 h 10000"/>
                <a:gd name="connsiteX4" fmla="*/ 4766 w 11607"/>
                <a:gd name="connsiteY4" fmla="*/ 263 h 10000"/>
                <a:gd name="connsiteX5" fmla="*/ 6085 w 11607"/>
                <a:gd name="connsiteY5" fmla="*/ 9868 h 10000"/>
                <a:gd name="connsiteX6" fmla="*/ 7234 w 11607"/>
                <a:gd name="connsiteY6" fmla="*/ 0 h 10000"/>
                <a:gd name="connsiteX7" fmla="*/ 8578 w 11607"/>
                <a:gd name="connsiteY7" fmla="*/ 9746 h 10000"/>
                <a:gd name="connsiteX8" fmla="*/ 10065 w 11607"/>
                <a:gd name="connsiteY8" fmla="*/ 5087 h 10000"/>
                <a:gd name="connsiteX9" fmla="*/ 11592 w 11607"/>
                <a:gd name="connsiteY9" fmla="*/ 5010 h 10000"/>
                <a:gd name="connsiteX0" fmla="*/ 0 w 11592"/>
                <a:gd name="connsiteY0" fmla="*/ 5658 h 10000"/>
                <a:gd name="connsiteX1" fmla="*/ 1574 w 11592"/>
                <a:gd name="connsiteY1" fmla="*/ 5658 h 10000"/>
                <a:gd name="connsiteX2" fmla="*/ 2255 w 11592"/>
                <a:gd name="connsiteY2" fmla="*/ 658 h 10000"/>
                <a:gd name="connsiteX3" fmla="*/ 3319 w 11592"/>
                <a:gd name="connsiteY3" fmla="*/ 10000 h 10000"/>
                <a:gd name="connsiteX4" fmla="*/ 4766 w 11592"/>
                <a:gd name="connsiteY4" fmla="*/ 263 h 10000"/>
                <a:gd name="connsiteX5" fmla="*/ 6085 w 11592"/>
                <a:gd name="connsiteY5" fmla="*/ 9868 h 10000"/>
                <a:gd name="connsiteX6" fmla="*/ 7234 w 11592"/>
                <a:gd name="connsiteY6" fmla="*/ 0 h 10000"/>
                <a:gd name="connsiteX7" fmla="*/ 8578 w 11592"/>
                <a:gd name="connsiteY7" fmla="*/ 9746 h 10000"/>
                <a:gd name="connsiteX8" fmla="*/ 10065 w 11592"/>
                <a:gd name="connsiteY8" fmla="*/ 5087 h 10000"/>
                <a:gd name="connsiteX9" fmla="*/ 11592 w 11592"/>
                <a:gd name="connsiteY9" fmla="*/ 5010 h 10000"/>
                <a:gd name="connsiteX0" fmla="*/ 0 w 11592"/>
                <a:gd name="connsiteY0" fmla="*/ 5658 h 10000"/>
                <a:gd name="connsiteX1" fmla="*/ 1574 w 11592"/>
                <a:gd name="connsiteY1" fmla="*/ 5658 h 10000"/>
                <a:gd name="connsiteX2" fmla="*/ 2255 w 11592"/>
                <a:gd name="connsiteY2" fmla="*/ 658 h 10000"/>
                <a:gd name="connsiteX3" fmla="*/ 3319 w 11592"/>
                <a:gd name="connsiteY3" fmla="*/ 10000 h 10000"/>
                <a:gd name="connsiteX4" fmla="*/ 4766 w 11592"/>
                <a:gd name="connsiteY4" fmla="*/ 263 h 10000"/>
                <a:gd name="connsiteX5" fmla="*/ 6085 w 11592"/>
                <a:gd name="connsiteY5" fmla="*/ 9868 h 10000"/>
                <a:gd name="connsiteX6" fmla="*/ 7234 w 11592"/>
                <a:gd name="connsiteY6" fmla="*/ 0 h 10000"/>
                <a:gd name="connsiteX7" fmla="*/ 8578 w 11592"/>
                <a:gd name="connsiteY7" fmla="*/ 9746 h 10000"/>
                <a:gd name="connsiteX8" fmla="*/ 9577 w 11592"/>
                <a:gd name="connsiteY8" fmla="*/ 5464 h 10000"/>
                <a:gd name="connsiteX9" fmla="*/ 11592 w 11592"/>
                <a:gd name="connsiteY9" fmla="*/ 5010 h 10000"/>
                <a:gd name="connsiteX0" fmla="*/ 0 w 12933"/>
                <a:gd name="connsiteY0" fmla="*/ 2924 h 10000"/>
                <a:gd name="connsiteX1" fmla="*/ 2915 w 12933"/>
                <a:gd name="connsiteY1" fmla="*/ 5658 h 10000"/>
                <a:gd name="connsiteX2" fmla="*/ 3596 w 12933"/>
                <a:gd name="connsiteY2" fmla="*/ 658 h 10000"/>
                <a:gd name="connsiteX3" fmla="*/ 4660 w 12933"/>
                <a:gd name="connsiteY3" fmla="*/ 10000 h 10000"/>
                <a:gd name="connsiteX4" fmla="*/ 6107 w 12933"/>
                <a:gd name="connsiteY4" fmla="*/ 263 h 10000"/>
                <a:gd name="connsiteX5" fmla="*/ 7426 w 12933"/>
                <a:gd name="connsiteY5" fmla="*/ 9868 h 10000"/>
                <a:gd name="connsiteX6" fmla="*/ 8575 w 12933"/>
                <a:gd name="connsiteY6" fmla="*/ 0 h 10000"/>
                <a:gd name="connsiteX7" fmla="*/ 9919 w 12933"/>
                <a:gd name="connsiteY7" fmla="*/ 9746 h 10000"/>
                <a:gd name="connsiteX8" fmla="*/ 10918 w 12933"/>
                <a:gd name="connsiteY8" fmla="*/ 5464 h 10000"/>
                <a:gd name="connsiteX9" fmla="*/ 12933 w 12933"/>
                <a:gd name="connsiteY9" fmla="*/ 5010 h 10000"/>
                <a:gd name="connsiteX0" fmla="*/ 0 w 12933"/>
                <a:gd name="connsiteY0" fmla="*/ 2924 h 10000"/>
                <a:gd name="connsiteX1" fmla="*/ 2915 w 12933"/>
                <a:gd name="connsiteY1" fmla="*/ 5658 h 10000"/>
                <a:gd name="connsiteX2" fmla="*/ 3596 w 12933"/>
                <a:gd name="connsiteY2" fmla="*/ 658 h 10000"/>
                <a:gd name="connsiteX3" fmla="*/ 4660 w 12933"/>
                <a:gd name="connsiteY3" fmla="*/ 10000 h 10000"/>
                <a:gd name="connsiteX4" fmla="*/ 6107 w 12933"/>
                <a:gd name="connsiteY4" fmla="*/ 263 h 10000"/>
                <a:gd name="connsiteX5" fmla="*/ 7426 w 12933"/>
                <a:gd name="connsiteY5" fmla="*/ 9868 h 10000"/>
                <a:gd name="connsiteX6" fmla="*/ 8575 w 12933"/>
                <a:gd name="connsiteY6" fmla="*/ 0 h 10000"/>
                <a:gd name="connsiteX7" fmla="*/ 9919 w 12933"/>
                <a:gd name="connsiteY7" fmla="*/ 9746 h 10000"/>
                <a:gd name="connsiteX8" fmla="*/ 10918 w 12933"/>
                <a:gd name="connsiteY8" fmla="*/ 5464 h 10000"/>
                <a:gd name="connsiteX9" fmla="*/ 12933 w 12933"/>
                <a:gd name="connsiteY9" fmla="*/ 5010 h 10000"/>
                <a:gd name="connsiteX0" fmla="*/ 0 w 12933"/>
                <a:gd name="connsiteY0" fmla="*/ 2924 h 10000"/>
                <a:gd name="connsiteX1" fmla="*/ 1543 w 12933"/>
                <a:gd name="connsiteY1" fmla="*/ 3113 h 10000"/>
                <a:gd name="connsiteX2" fmla="*/ 3596 w 12933"/>
                <a:gd name="connsiteY2" fmla="*/ 658 h 10000"/>
                <a:gd name="connsiteX3" fmla="*/ 4660 w 12933"/>
                <a:gd name="connsiteY3" fmla="*/ 10000 h 10000"/>
                <a:gd name="connsiteX4" fmla="*/ 6107 w 12933"/>
                <a:gd name="connsiteY4" fmla="*/ 263 h 10000"/>
                <a:gd name="connsiteX5" fmla="*/ 7426 w 12933"/>
                <a:gd name="connsiteY5" fmla="*/ 9868 h 10000"/>
                <a:gd name="connsiteX6" fmla="*/ 8575 w 12933"/>
                <a:gd name="connsiteY6" fmla="*/ 0 h 10000"/>
                <a:gd name="connsiteX7" fmla="*/ 9919 w 12933"/>
                <a:gd name="connsiteY7" fmla="*/ 9746 h 10000"/>
                <a:gd name="connsiteX8" fmla="*/ 10918 w 12933"/>
                <a:gd name="connsiteY8" fmla="*/ 5464 h 10000"/>
                <a:gd name="connsiteX9" fmla="*/ 12933 w 12933"/>
                <a:gd name="connsiteY9" fmla="*/ 5010 h 10000"/>
                <a:gd name="connsiteX0" fmla="*/ 0 w 12933"/>
                <a:gd name="connsiteY0" fmla="*/ 2924 h 10000"/>
                <a:gd name="connsiteX1" fmla="*/ 1543 w 12933"/>
                <a:gd name="connsiteY1" fmla="*/ 3113 h 10000"/>
                <a:gd name="connsiteX2" fmla="*/ 3596 w 12933"/>
                <a:gd name="connsiteY2" fmla="*/ 658 h 10000"/>
                <a:gd name="connsiteX3" fmla="*/ 4660 w 12933"/>
                <a:gd name="connsiteY3" fmla="*/ 10000 h 10000"/>
                <a:gd name="connsiteX4" fmla="*/ 6107 w 12933"/>
                <a:gd name="connsiteY4" fmla="*/ 263 h 10000"/>
                <a:gd name="connsiteX5" fmla="*/ 7426 w 12933"/>
                <a:gd name="connsiteY5" fmla="*/ 9868 h 10000"/>
                <a:gd name="connsiteX6" fmla="*/ 8575 w 12933"/>
                <a:gd name="connsiteY6" fmla="*/ 0 h 10000"/>
                <a:gd name="connsiteX7" fmla="*/ 9919 w 12933"/>
                <a:gd name="connsiteY7" fmla="*/ 9746 h 10000"/>
                <a:gd name="connsiteX8" fmla="*/ 10918 w 12933"/>
                <a:gd name="connsiteY8" fmla="*/ 5464 h 10000"/>
                <a:gd name="connsiteX9" fmla="*/ 12933 w 12933"/>
                <a:gd name="connsiteY9" fmla="*/ 5010 h 10000"/>
                <a:gd name="connsiteX0" fmla="*/ 0 w 12933"/>
                <a:gd name="connsiteY0" fmla="*/ 2924 h 10000"/>
                <a:gd name="connsiteX1" fmla="*/ 1543 w 12933"/>
                <a:gd name="connsiteY1" fmla="*/ 3113 h 10000"/>
                <a:gd name="connsiteX2" fmla="*/ 3596 w 12933"/>
                <a:gd name="connsiteY2" fmla="*/ 658 h 10000"/>
                <a:gd name="connsiteX3" fmla="*/ 4660 w 12933"/>
                <a:gd name="connsiteY3" fmla="*/ 10000 h 10000"/>
                <a:gd name="connsiteX4" fmla="*/ 6107 w 12933"/>
                <a:gd name="connsiteY4" fmla="*/ 263 h 10000"/>
                <a:gd name="connsiteX5" fmla="*/ 7426 w 12933"/>
                <a:gd name="connsiteY5" fmla="*/ 9868 h 10000"/>
                <a:gd name="connsiteX6" fmla="*/ 8575 w 12933"/>
                <a:gd name="connsiteY6" fmla="*/ 0 h 10000"/>
                <a:gd name="connsiteX7" fmla="*/ 9919 w 12933"/>
                <a:gd name="connsiteY7" fmla="*/ 9746 h 10000"/>
                <a:gd name="connsiteX8" fmla="*/ 10918 w 12933"/>
                <a:gd name="connsiteY8" fmla="*/ 5464 h 10000"/>
                <a:gd name="connsiteX9" fmla="*/ 12933 w 12933"/>
                <a:gd name="connsiteY9" fmla="*/ 5010 h 10000"/>
                <a:gd name="connsiteX0" fmla="*/ 0 w 12933"/>
                <a:gd name="connsiteY0" fmla="*/ 10184 h 17260"/>
                <a:gd name="connsiteX1" fmla="*/ 1543 w 12933"/>
                <a:gd name="connsiteY1" fmla="*/ 10373 h 17260"/>
                <a:gd name="connsiteX2" fmla="*/ 3230 w 12933"/>
                <a:gd name="connsiteY2" fmla="*/ 0 h 17260"/>
                <a:gd name="connsiteX3" fmla="*/ 4660 w 12933"/>
                <a:gd name="connsiteY3" fmla="*/ 17260 h 17260"/>
                <a:gd name="connsiteX4" fmla="*/ 6107 w 12933"/>
                <a:gd name="connsiteY4" fmla="*/ 7523 h 17260"/>
                <a:gd name="connsiteX5" fmla="*/ 7426 w 12933"/>
                <a:gd name="connsiteY5" fmla="*/ 17128 h 17260"/>
                <a:gd name="connsiteX6" fmla="*/ 8575 w 12933"/>
                <a:gd name="connsiteY6" fmla="*/ 7260 h 17260"/>
                <a:gd name="connsiteX7" fmla="*/ 9919 w 12933"/>
                <a:gd name="connsiteY7" fmla="*/ 17006 h 17260"/>
                <a:gd name="connsiteX8" fmla="*/ 10918 w 12933"/>
                <a:gd name="connsiteY8" fmla="*/ 12724 h 17260"/>
                <a:gd name="connsiteX9" fmla="*/ 12933 w 12933"/>
                <a:gd name="connsiteY9" fmla="*/ 12270 h 17260"/>
                <a:gd name="connsiteX0" fmla="*/ 0 w 12933"/>
                <a:gd name="connsiteY0" fmla="*/ 10184 h 17260"/>
                <a:gd name="connsiteX1" fmla="*/ 1543 w 12933"/>
                <a:gd name="connsiteY1" fmla="*/ 10373 h 17260"/>
                <a:gd name="connsiteX2" fmla="*/ 3230 w 12933"/>
                <a:gd name="connsiteY2" fmla="*/ 0 h 17260"/>
                <a:gd name="connsiteX3" fmla="*/ 4660 w 12933"/>
                <a:gd name="connsiteY3" fmla="*/ 17260 h 17260"/>
                <a:gd name="connsiteX4" fmla="*/ 6107 w 12933"/>
                <a:gd name="connsiteY4" fmla="*/ 7523 h 17260"/>
                <a:gd name="connsiteX5" fmla="*/ 7426 w 12933"/>
                <a:gd name="connsiteY5" fmla="*/ 17128 h 17260"/>
                <a:gd name="connsiteX6" fmla="*/ 8575 w 12933"/>
                <a:gd name="connsiteY6" fmla="*/ 7260 h 17260"/>
                <a:gd name="connsiteX7" fmla="*/ 9919 w 12933"/>
                <a:gd name="connsiteY7" fmla="*/ 17006 h 17260"/>
                <a:gd name="connsiteX8" fmla="*/ 10918 w 12933"/>
                <a:gd name="connsiteY8" fmla="*/ 12724 h 17260"/>
                <a:gd name="connsiteX9" fmla="*/ 12933 w 12933"/>
                <a:gd name="connsiteY9" fmla="*/ 12270 h 17260"/>
                <a:gd name="connsiteX0" fmla="*/ 0 w 12933"/>
                <a:gd name="connsiteY0" fmla="*/ 10184 h 17260"/>
                <a:gd name="connsiteX1" fmla="*/ 1543 w 12933"/>
                <a:gd name="connsiteY1" fmla="*/ 10373 h 17260"/>
                <a:gd name="connsiteX2" fmla="*/ 3230 w 12933"/>
                <a:gd name="connsiteY2" fmla="*/ 0 h 17260"/>
                <a:gd name="connsiteX3" fmla="*/ 4660 w 12933"/>
                <a:gd name="connsiteY3" fmla="*/ 17260 h 17260"/>
                <a:gd name="connsiteX4" fmla="*/ 6107 w 12933"/>
                <a:gd name="connsiteY4" fmla="*/ 7523 h 17260"/>
                <a:gd name="connsiteX5" fmla="*/ 7426 w 12933"/>
                <a:gd name="connsiteY5" fmla="*/ 17128 h 17260"/>
                <a:gd name="connsiteX6" fmla="*/ 8575 w 12933"/>
                <a:gd name="connsiteY6" fmla="*/ 7260 h 17260"/>
                <a:gd name="connsiteX7" fmla="*/ 9919 w 12933"/>
                <a:gd name="connsiteY7" fmla="*/ 17006 h 17260"/>
                <a:gd name="connsiteX8" fmla="*/ 10918 w 12933"/>
                <a:gd name="connsiteY8" fmla="*/ 12724 h 17260"/>
                <a:gd name="connsiteX9" fmla="*/ 12933 w 12933"/>
                <a:gd name="connsiteY9" fmla="*/ 12270 h 17260"/>
                <a:gd name="connsiteX0" fmla="*/ 0 w 12933"/>
                <a:gd name="connsiteY0" fmla="*/ 10184 h 20256"/>
                <a:gd name="connsiteX1" fmla="*/ 1543 w 12933"/>
                <a:gd name="connsiteY1" fmla="*/ 10373 h 20256"/>
                <a:gd name="connsiteX2" fmla="*/ 3230 w 12933"/>
                <a:gd name="connsiteY2" fmla="*/ 0 h 20256"/>
                <a:gd name="connsiteX3" fmla="*/ 4660 w 12933"/>
                <a:gd name="connsiteY3" fmla="*/ 17260 h 20256"/>
                <a:gd name="connsiteX4" fmla="*/ 6469 w 12933"/>
                <a:gd name="connsiteY4" fmla="*/ 20252 h 20256"/>
                <a:gd name="connsiteX5" fmla="*/ 6107 w 12933"/>
                <a:gd name="connsiteY5" fmla="*/ 7523 h 20256"/>
                <a:gd name="connsiteX6" fmla="*/ 7426 w 12933"/>
                <a:gd name="connsiteY6" fmla="*/ 17128 h 20256"/>
                <a:gd name="connsiteX7" fmla="*/ 8575 w 12933"/>
                <a:gd name="connsiteY7" fmla="*/ 7260 h 20256"/>
                <a:gd name="connsiteX8" fmla="*/ 9919 w 12933"/>
                <a:gd name="connsiteY8" fmla="*/ 17006 h 20256"/>
                <a:gd name="connsiteX9" fmla="*/ 10918 w 12933"/>
                <a:gd name="connsiteY9" fmla="*/ 12724 h 20256"/>
                <a:gd name="connsiteX10" fmla="*/ 12933 w 12933"/>
                <a:gd name="connsiteY10" fmla="*/ 12270 h 20256"/>
                <a:gd name="connsiteX0" fmla="*/ 0 w 12933"/>
                <a:gd name="connsiteY0" fmla="*/ 10184 h 20252"/>
                <a:gd name="connsiteX1" fmla="*/ 1543 w 12933"/>
                <a:gd name="connsiteY1" fmla="*/ 10373 h 20252"/>
                <a:gd name="connsiteX2" fmla="*/ 3230 w 12933"/>
                <a:gd name="connsiteY2" fmla="*/ 0 h 20252"/>
                <a:gd name="connsiteX3" fmla="*/ 6469 w 12933"/>
                <a:gd name="connsiteY3" fmla="*/ 20252 h 20252"/>
                <a:gd name="connsiteX4" fmla="*/ 6107 w 12933"/>
                <a:gd name="connsiteY4" fmla="*/ 7523 h 20252"/>
                <a:gd name="connsiteX5" fmla="*/ 7426 w 12933"/>
                <a:gd name="connsiteY5" fmla="*/ 17128 h 20252"/>
                <a:gd name="connsiteX6" fmla="*/ 8575 w 12933"/>
                <a:gd name="connsiteY6" fmla="*/ 7260 h 20252"/>
                <a:gd name="connsiteX7" fmla="*/ 9919 w 12933"/>
                <a:gd name="connsiteY7" fmla="*/ 17006 h 20252"/>
                <a:gd name="connsiteX8" fmla="*/ 10918 w 12933"/>
                <a:gd name="connsiteY8" fmla="*/ 12724 h 20252"/>
                <a:gd name="connsiteX9" fmla="*/ 12933 w 12933"/>
                <a:gd name="connsiteY9" fmla="*/ 12270 h 20252"/>
                <a:gd name="connsiteX0" fmla="*/ 0 w 12933"/>
                <a:gd name="connsiteY0" fmla="*/ 10184 h 20252"/>
                <a:gd name="connsiteX1" fmla="*/ 1543 w 12933"/>
                <a:gd name="connsiteY1" fmla="*/ 10373 h 20252"/>
                <a:gd name="connsiteX2" fmla="*/ 3230 w 12933"/>
                <a:gd name="connsiteY2" fmla="*/ 0 h 20252"/>
                <a:gd name="connsiteX3" fmla="*/ 6469 w 12933"/>
                <a:gd name="connsiteY3" fmla="*/ 20252 h 20252"/>
                <a:gd name="connsiteX4" fmla="*/ 6107 w 12933"/>
                <a:gd name="connsiteY4" fmla="*/ 7523 h 20252"/>
                <a:gd name="connsiteX5" fmla="*/ 7426 w 12933"/>
                <a:gd name="connsiteY5" fmla="*/ 17128 h 20252"/>
                <a:gd name="connsiteX6" fmla="*/ 8575 w 12933"/>
                <a:gd name="connsiteY6" fmla="*/ 7260 h 20252"/>
                <a:gd name="connsiteX7" fmla="*/ 9919 w 12933"/>
                <a:gd name="connsiteY7" fmla="*/ 17006 h 20252"/>
                <a:gd name="connsiteX8" fmla="*/ 10918 w 12933"/>
                <a:gd name="connsiteY8" fmla="*/ 12724 h 20252"/>
                <a:gd name="connsiteX9" fmla="*/ 12933 w 12933"/>
                <a:gd name="connsiteY9" fmla="*/ 12270 h 20252"/>
                <a:gd name="connsiteX0" fmla="*/ 0 w 12933"/>
                <a:gd name="connsiteY0" fmla="*/ 10184 h 20252"/>
                <a:gd name="connsiteX1" fmla="*/ 1543 w 12933"/>
                <a:gd name="connsiteY1" fmla="*/ 10373 h 20252"/>
                <a:gd name="connsiteX2" fmla="*/ 3230 w 12933"/>
                <a:gd name="connsiteY2" fmla="*/ 0 h 20252"/>
                <a:gd name="connsiteX3" fmla="*/ 6469 w 12933"/>
                <a:gd name="connsiteY3" fmla="*/ 20252 h 20252"/>
                <a:gd name="connsiteX4" fmla="*/ 6107 w 12933"/>
                <a:gd name="connsiteY4" fmla="*/ 7523 h 20252"/>
                <a:gd name="connsiteX5" fmla="*/ 7426 w 12933"/>
                <a:gd name="connsiteY5" fmla="*/ 17128 h 20252"/>
                <a:gd name="connsiteX6" fmla="*/ 8575 w 12933"/>
                <a:gd name="connsiteY6" fmla="*/ 7260 h 20252"/>
                <a:gd name="connsiteX7" fmla="*/ 9919 w 12933"/>
                <a:gd name="connsiteY7" fmla="*/ 17006 h 20252"/>
                <a:gd name="connsiteX8" fmla="*/ 10918 w 12933"/>
                <a:gd name="connsiteY8" fmla="*/ 12724 h 20252"/>
                <a:gd name="connsiteX9" fmla="*/ 12933 w 12933"/>
                <a:gd name="connsiteY9" fmla="*/ 12270 h 20252"/>
                <a:gd name="connsiteX0" fmla="*/ 0 w 12933"/>
                <a:gd name="connsiteY0" fmla="*/ 10202 h 20270"/>
                <a:gd name="connsiteX1" fmla="*/ 1543 w 12933"/>
                <a:gd name="connsiteY1" fmla="*/ 10391 h 20270"/>
                <a:gd name="connsiteX2" fmla="*/ 3230 w 12933"/>
                <a:gd name="connsiteY2" fmla="*/ 18 h 20270"/>
                <a:gd name="connsiteX3" fmla="*/ 6469 w 12933"/>
                <a:gd name="connsiteY3" fmla="*/ 20270 h 20270"/>
                <a:gd name="connsiteX4" fmla="*/ 9735 w 12933"/>
                <a:gd name="connsiteY4" fmla="*/ 0 h 20270"/>
                <a:gd name="connsiteX5" fmla="*/ 7426 w 12933"/>
                <a:gd name="connsiteY5" fmla="*/ 17146 h 20270"/>
                <a:gd name="connsiteX6" fmla="*/ 8575 w 12933"/>
                <a:gd name="connsiteY6" fmla="*/ 7278 h 20270"/>
                <a:gd name="connsiteX7" fmla="*/ 9919 w 12933"/>
                <a:gd name="connsiteY7" fmla="*/ 17024 h 20270"/>
                <a:gd name="connsiteX8" fmla="*/ 10918 w 12933"/>
                <a:gd name="connsiteY8" fmla="*/ 12742 h 20270"/>
                <a:gd name="connsiteX9" fmla="*/ 12933 w 12933"/>
                <a:gd name="connsiteY9" fmla="*/ 12288 h 20270"/>
                <a:gd name="connsiteX0" fmla="*/ 0 w 12933"/>
                <a:gd name="connsiteY0" fmla="*/ 10202 h 20270"/>
                <a:gd name="connsiteX1" fmla="*/ 1543 w 12933"/>
                <a:gd name="connsiteY1" fmla="*/ 10391 h 20270"/>
                <a:gd name="connsiteX2" fmla="*/ 3230 w 12933"/>
                <a:gd name="connsiteY2" fmla="*/ 18 h 20270"/>
                <a:gd name="connsiteX3" fmla="*/ 6469 w 12933"/>
                <a:gd name="connsiteY3" fmla="*/ 20270 h 20270"/>
                <a:gd name="connsiteX4" fmla="*/ 9735 w 12933"/>
                <a:gd name="connsiteY4" fmla="*/ 0 h 20270"/>
                <a:gd name="connsiteX5" fmla="*/ 7426 w 12933"/>
                <a:gd name="connsiteY5" fmla="*/ 17146 h 20270"/>
                <a:gd name="connsiteX6" fmla="*/ 8575 w 12933"/>
                <a:gd name="connsiteY6" fmla="*/ 7278 h 20270"/>
                <a:gd name="connsiteX7" fmla="*/ 9919 w 12933"/>
                <a:gd name="connsiteY7" fmla="*/ 17024 h 20270"/>
                <a:gd name="connsiteX8" fmla="*/ 10918 w 12933"/>
                <a:gd name="connsiteY8" fmla="*/ 12742 h 20270"/>
                <a:gd name="connsiteX9" fmla="*/ 12933 w 12933"/>
                <a:gd name="connsiteY9" fmla="*/ 12288 h 20270"/>
                <a:gd name="connsiteX0" fmla="*/ 0 w 12933"/>
                <a:gd name="connsiteY0" fmla="*/ 10202 h 20270"/>
                <a:gd name="connsiteX1" fmla="*/ 1543 w 12933"/>
                <a:gd name="connsiteY1" fmla="*/ 10391 h 20270"/>
                <a:gd name="connsiteX2" fmla="*/ 3230 w 12933"/>
                <a:gd name="connsiteY2" fmla="*/ 18 h 20270"/>
                <a:gd name="connsiteX3" fmla="*/ 6469 w 12933"/>
                <a:gd name="connsiteY3" fmla="*/ 20270 h 20270"/>
                <a:gd name="connsiteX4" fmla="*/ 9735 w 12933"/>
                <a:gd name="connsiteY4" fmla="*/ 0 h 20270"/>
                <a:gd name="connsiteX5" fmla="*/ 7426 w 12933"/>
                <a:gd name="connsiteY5" fmla="*/ 17146 h 20270"/>
                <a:gd name="connsiteX6" fmla="*/ 8575 w 12933"/>
                <a:gd name="connsiteY6" fmla="*/ 7278 h 20270"/>
                <a:gd name="connsiteX7" fmla="*/ 9919 w 12933"/>
                <a:gd name="connsiteY7" fmla="*/ 17024 h 20270"/>
                <a:gd name="connsiteX8" fmla="*/ 10918 w 12933"/>
                <a:gd name="connsiteY8" fmla="*/ 12742 h 20270"/>
                <a:gd name="connsiteX9" fmla="*/ 12933 w 12933"/>
                <a:gd name="connsiteY9" fmla="*/ 12288 h 20270"/>
                <a:gd name="connsiteX0" fmla="*/ 0 w 16195"/>
                <a:gd name="connsiteY0" fmla="*/ 10202 h 20270"/>
                <a:gd name="connsiteX1" fmla="*/ 1543 w 16195"/>
                <a:gd name="connsiteY1" fmla="*/ 10391 h 20270"/>
                <a:gd name="connsiteX2" fmla="*/ 3230 w 16195"/>
                <a:gd name="connsiteY2" fmla="*/ 18 h 20270"/>
                <a:gd name="connsiteX3" fmla="*/ 6469 w 16195"/>
                <a:gd name="connsiteY3" fmla="*/ 20270 h 20270"/>
                <a:gd name="connsiteX4" fmla="*/ 9735 w 16195"/>
                <a:gd name="connsiteY4" fmla="*/ 0 h 20270"/>
                <a:gd name="connsiteX5" fmla="*/ 7426 w 16195"/>
                <a:gd name="connsiteY5" fmla="*/ 17146 h 20270"/>
                <a:gd name="connsiteX6" fmla="*/ 8575 w 16195"/>
                <a:gd name="connsiteY6" fmla="*/ 7278 h 20270"/>
                <a:gd name="connsiteX7" fmla="*/ 9919 w 16195"/>
                <a:gd name="connsiteY7" fmla="*/ 17024 h 20270"/>
                <a:gd name="connsiteX8" fmla="*/ 10918 w 16195"/>
                <a:gd name="connsiteY8" fmla="*/ 12742 h 20270"/>
                <a:gd name="connsiteX9" fmla="*/ 16195 w 16195"/>
                <a:gd name="connsiteY9" fmla="*/ 10214 h 20270"/>
                <a:gd name="connsiteX0" fmla="*/ 0 w 16195"/>
                <a:gd name="connsiteY0" fmla="*/ 10202 h 20270"/>
                <a:gd name="connsiteX1" fmla="*/ 1543 w 16195"/>
                <a:gd name="connsiteY1" fmla="*/ 10391 h 20270"/>
                <a:gd name="connsiteX2" fmla="*/ 3230 w 16195"/>
                <a:gd name="connsiteY2" fmla="*/ 18 h 20270"/>
                <a:gd name="connsiteX3" fmla="*/ 6469 w 16195"/>
                <a:gd name="connsiteY3" fmla="*/ 20270 h 20270"/>
                <a:gd name="connsiteX4" fmla="*/ 9735 w 16195"/>
                <a:gd name="connsiteY4" fmla="*/ 0 h 20270"/>
                <a:gd name="connsiteX5" fmla="*/ 7426 w 16195"/>
                <a:gd name="connsiteY5" fmla="*/ 17146 h 20270"/>
                <a:gd name="connsiteX6" fmla="*/ 8575 w 16195"/>
                <a:gd name="connsiteY6" fmla="*/ 7278 h 20270"/>
                <a:gd name="connsiteX7" fmla="*/ 9919 w 16195"/>
                <a:gd name="connsiteY7" fmla="*/ 17024 h 20270"/>
                <a:gd name="connsiteX8" fmla="*/ 12961 w 16195"/>
                <a:gd name="connsiteY8" fmla="*/ 10103 h 20270"/>
                <a:gd name="connsiteX9" fmla="*/ 16195 w 16195"/>
                <a:gd name="connsiteY9" fmla="*/ 10214 h 20270"/>
                <a:gd name="connsiteX0" fmla="*/ 0 w 19335"/>
                <a:gd name="connsiteY0" fmla="*/ 10202 h 20270"/>
                <a:gd name="connsiteX1" fmla="*/ 1543 w 19335"/>
                <a:gd name="connsiteY1" fmla="*/ 10391 h 20270"/>
                <a:gd name="connsiteX2" fmla="*/ 3230 w 19335"/>
                <a:gd name="connsiteY2" fmla="*/ 18 h 20270"/>
                <a:gd name="connsiteX3" fmla="*/ 6469 w 19335"/>
                <a:gd name="connsiteY3" fmla="*/ 20270 h 20270"/>
                <a:gd name="connsiteX4" fmla="*/ 9735 w 19335"/>
                <a:gd name="connsiteY4" fmla="*/ 0 h 20270"/>
                <a:gd name="connsiteX5" fmla="*/ 7426 w 19335"/>
                <a:gd name="connsiteY5" fmla="*/ 17146 h 20270"/>
                <a:gd name="connsiteX6" fmla="*/ 8575 w 19335"/>
                <a:gd name="connsiteY6" fmla="*/ 7278 h 20270"/>
                <a:gd name="connsiteX7" fmla="*/ 9919 w 19335"/>
                <a:gd name="connsiteY7" fmla="*/ 17024 h 20270"/>
                <a:gd name="connsiteX8" fmla="*/ 12961 w 19335"/>
                <a:gd name="connsiteY8" fmla="*/ 10103 h 20270"/>
                <a:gd name="connsiteX9" fmla="*/ 19335 w 19335"/>
                <a:gd name="connsiteY9" fmla="*/ 10308 h 20270"/>
                <a:gd name="connsiteX0" fmla="*/ 0 w 19335"/>
                <a:gd name="connsiteY0" fmla="*/ 10202 h 20270"/>
                <a:gd name="connsiteX1" fmla="*/ 1543 w 19335"/>
                <a:gd name="connsiteY1" fmla="*/ 10391 h 20270"/>
                <a:gd name="connsiteX2" fmla="*/ 3230 w 19335"/>
                <a:gd name="connsiteY2" fmla="*/ 18 h 20270"/>
                <a:gd name="connsiteX3" fmla="*/ 6469 w 19335"/>
                <a:gd name="connsiteY3" fmla="*/ 20270 h 20270"/>
                <a:gd name="connsiteX4" fmla="*/ 9735 w 19335"/>
                <a:gd name="connsiteY4" fmla="*/ 0 h 20270"/>
                <a:gd name="connsiteX5" fmla="*/ 7426 w 19335"/>
                <a:gd name="connsiteY5" fmla="*/ 17146 h 20270"/>
                <a:gd name="connsiteX6" fmla="*/ 8575 w 19335"/>
                <a:gd name="connsiteY6" fmla="*/ 7278 h 20270"/>
                <a:gd name="connsiteX7" fmla="*/ 9919 w 19335"/>
                <a:gd name="connsiteY7" fmla="*/ 17024 h 20270"/>
                <a:gd name="connsiteX8" fmla="*/ 17900 w 19335"/>
                <a:gd name="connsiteY8" fmla="*/ 10386 h 20270"/>
                <a:gd name="connsiteX9" fmla="*/ 19335 w 19335"/>
                <a:gd name="connsiteY9" fmla="*/ 10308 h 20270"/>
                <a:gd name="connsiteX0" fmla="*/ 0 w 19335"/>
                <a:gd name="connsiteY0" fmla="*/ 10202 h 20270"/>
                <a:gd name="connsiteX1" fmla="*/ 1543 w 19335"/>
                <a:gd name="connsiteY1" fmla="*/ 10391 h 20270"/>
                <a:gd name="connsiteX2" fmla="*/ 3230 w 19335"/>
                <a:gd name="connsiteY2" fmla="*/ 18 h 20270"/>
                <a:gd name="connsiteX3" fmla="*/ 6469 w 19335"/>
                <a:gd name="connsiteY3" fmla="*/ 20270 h 20270"/>
                <a:gd name="connsiteX4" fmla="*/ 9735 w 19335"/>
                <a:gd name="connsiteY4" fmla="*/ 0 h 20270"/>
                <a:gd name="connsiteX5" fmla="*/ 7426 w 19335"/>
                <a:gd name="connsiteY5" fmla="*/ 17146 h 20270"/>
                <a:gd name="connsiteX6" fmla="*/ 8575 w 19335"/>
                <a:gd name="connsiteY6" fmla="*/ 7278 h 20270"/>
                <a:gd name="connsiteX7" fmla="*/ 16108 w 19335"/>
                <a:gd name="connsiteY7" fmla="*/ 20229 h 20270"/>
                <a:gd name="connsiteX8" fmla="*/ 17900 w 19335"/>
                <a:gd name="connsiteY8" fmla="*/ 10386 h 20270"/>
                <a:gd name="connsiteX9" fmla="*/ 19335 w 19335"/>
                <a:gd name="connsiteY9" fmla="*/ 10308 h 20270"/>
                <a:gd name="connsiteX0" fmla="*/ 0 w 19335"/>
                <a:gd name="connsiteY0" fmla="*/ 10202 h 20270"/>
                <a:gd name="connsiteX1" fmla="*/ 1543 w 19335"/>
                <a:gd name="connsiteY1" fmla="*/ 10391 h 20270"/>
                <a:gd name="connsiteX2" fmla="*/ 3230 w 19335"/>
                <a:gd name="connsiteY2" fmla="*/ 18 h 20270"/>
                <a:gd name="connsiteX3" fmla="*/ 6469 w 19335"/>
                <a:gd name="connsiteY3" fmla="*/ 20270 h 20270"/>
                <a:gd name="connsiteX4" fmla="*/ 9735 w 19335"/>
                <a:gd name="connsiteY4" fmla="*/ 0 h 20270"/>
                <a:gd name="connsiteX5" fmla="*/ 7426 w 19335"/>
                <a:gd name="connsiteY5" fmla="*/ 17146 h 20270"/>
                <a:gd name="connsiteX6" fmla="*/ 12934 w 19335"/>
                <a:gd name="connsiteY6" fmla="*/ 397 h 20270"/>
                <a:gd name="connsiteX7" fmla="*/ 16108 w 19335"/>
                <a:gd name="connsiteY7" fmla="*/ 20229 h 20270"/>
                <a:gd name="connsiteX8" fmla="*/ 17900 w 19335"/>
                <a:gd name="connsiteY8" fmla="*/ 10386 h 20270"/>
                <a:gd name="connsiteX9" fmla="*/ 19335 w 19335"/>
                <a:gd name="connsiteY9" fmla="*/ 10308 h 20270"/>
                <a:gd name="connsiteX0" fmla="*/ 0 w 19335"/>
                <a:gd name="connsiteY0" fmla="*/ 10202 h 20270"/>
                <a:gd name="connsiteX1" fmla="*/ 1543 w 19335"/>
                <a:gd name="connsiteY1" fmla="*/ 10391 h 20270"/>
                <a:gd name="connsiteX2" fmla="*/ 3230 w 19335"/>
                <a:gd name="connsiteY2" fmla="*/ 18 h 20270"/>
                <a:gd name="connsiteX3" fmla="*/ 6469 w 19335"/>
                <a:gd name="connsiteY3" fmla="*/ 20270 h 20270"/>
                <a:gd name="connsiteX4" fmla="*/ 9735 w 19335"/>
                <a:gd name="connsiteY4" fmla="*/ 0 h 20270"/>
                <a:gd name="connsiteX5" fmla="*/ 12944 w 19335"/>
                <a:gd name="connsiteY5" fmla="*/ 20162 h 20270"/>
                <a:gd name="connsiteX6" fmla="*/ 12934 w 19335"/>
                <a:gd name="connsiteY6" fmla="*/ 397 h 20270"/>
                <a:gd name="connsiteX7" fmla="*/ 16108 w 19335"/>
                <a:gd name="connsiteY7" fmla="*/ 20229 h 20270"/>
                <a:gd name="connsiteX8" fmla="*/ 17900 w 19335"/>
                <a:gd name="connsiteY8" fmla="*/ 10386 h 20270"/>
                <a:gd name="connsiteX9" fmla="*/ 19335 w 19335"/>
                <a:gd name="connsiteY9" fmla="*/ 10308 h 20270"/>
                <a:gd name="connsiteX0" fmla="*/ 0 w 19335"/>
                <a:gd name="connsiteY0" fmla="*/ 10202 h 20270"/>
                <a:gd name="connsiteX1" fmla="*/ 1543 w 19335"/>
                <a:gd name="connsiteY1" fmla="*/ 10391 h 20270"/>
                <a:gd name="connsiteX2" fmla="*/ 3230 w 19335"/>
                <a:gd name="connsiteY2" fmla="*/ 18 h 20270"/>
                <a:gd name="connsiteX3" fmla="*/ 6469 w 19335"/>
                <a:gd name="connsiteY3" fmla="*/ 20270 h 20270"/>
                <a:gd name="connsiteX4" fmla="*/ 9735 w 19335"/>
                <a:gd name="connsiteY4" fmla="*/ 0 h 20270"/>
                <a:gd name="connsiteX5" fmla="*/ 12944 w 19335"/>
                <a:gd name="connsiteY5" fmla="*/ 20162 h 20270"/>
                <a:gd name="connsiteX6" fmla="*/ 16165 w 19335"/>
                <a:gd name="connsiteY6" fmla="*/ 208 h 20270"/>
                <a:gd name="connsiteX7" fmla="*/ 16108 w 19335"/>
                <a:gd name="connsiteY7" fmla="*/ 20229 h 20270"/>
                <a:gd name="connsiteX8" fmla="*/ 17900 w 19335"/>
                <a:gd name="connsiteY8" fmla="*/ 10386 h 20270"/>
                <a:gd name="connsiteX9" fmla="*/ 19335 w 19335"/>
                <a:gd name="connsiteY9" fmla="*/ 10308 h 20270"/>
                <a:gd name="connsiteX0" fmla="*/ 0 w 19335"/>
                <a:gd name="connsiteY0" fmla="*/ 10202 h 20323"/>
                <a:gd name="connsiteX1" fmla="*/ 1543 w 19335"/>
                <a:gd name="connsiteY1" fmla="*/ 10391 h 20323"/>
                <a:gd name="connsiteX2" fmla="*/ 3230 w 19335"/>
                <a:gd name="connsiteY2" fmla="*/ 18 h 20323"/>
                <a:gd name="connsiteX3" fmla="*/ 6469 w 19335"/>
                <a:gd name="connsiteY3" fmla="*/ 20270 h 20323"/>
                <a:gd name="connsiteX4" fmla="*/ 9735 w 19335"/>
                <a:gd name="connsiteY4" fmla="*/ 0 h 20323"/>
                <a:gd name="connsiteX5" fmla="*/ 12944 w 19335"/>
                <a:gd name="connsiteY5" fmla="*/ 20162 h 20323"/>
                <a:gd name="connsiteX6" fmla="*/ 16165 w 19335"/>
                <a:gd name="connsiteY6" fmla="*/ 208 h 20323"/>
                <a:gd name="connsiteX7" fmla="*/ 19309 w 19335"/>
                <a:gd name="connsiteY7" fmla="*/ 20323 h 20323"/>
                <a:gd name="connsiteX8" fmla="*/ 17900 w 19335"/>
                <a:gd name="connsiteY8" fmla="*/ 10386 h 20323"/>
                <a:gd name="connsiteX9" fmla="*/ 19335 w 19335"/>
                <a:gd name="connsiteY9" fmla="*/ 10308 h 20323"/>
                <a:gd name="connsiteX0" fmla="*/ 0 w 22567"/>
                <a:gd name="connsiteY0" fmla="*/ 10202 h 20323"/>
                <a:gd name="connsiteX1" fmla="*/ 1543 w 22567"/>
                <a:gd name="connsiteY1" fmla="*/ 10391 h 20323"/>
                <a:gd name="connsiteX2" fmla="*/ 3230 w 22567"/>
                <a:gd name="connsiteY2" fmla="*/ 18 h 20323"/>
                <a:gd name="connsiteX3" fmla="*/ 6469 w 22567"/>
                <a:gd name="connsiteY3" fmla="*/ 20270 h 20323"/>
                <a:gd name="connsiteX4" fmla="*/ 9735 w 22567"/>
                <a:gd name="connsiteY4" fmla="*/ 0 h 20323"/>
                <a:gd name="connsiteX5" fmla="*/ 12944 w 22567"/>
                <a:gd name="connsiteY5" fmla="*/ 20162 h 20323"/>
                <a:gd name="connsiteX6" fmla="*/ 16165 w 22567"/>
                <a:gd name="connsiteY6" fmla="*/ 208 h 20323"/>
                <a:gd name="connsiteX7" fmla="*/ 19309 w 22567"/>
                <a:gd name="connsiteY7" fmla="*/ 20323 h 20323"/>
                <a:gd name="connsiteX8" fmla="*/ 17900 w 22567"/>
                <a:gd name="connsiteY8" fmla="*/ 10386 h 20323"/>
                <a:gd name="connsiteX9" fmla="*/ 22567 w 22567"/>
                <a:gd name="connsiteY9" fmla="*/ 10308 h 20323"/>
                <a:gd name="connsiteX0" fmla="*/ 0 w 22567"/>
                <a:gd name="connsiteY0" fmla="*/ 10202 h 20323"/>
                <a:gd name="connsiteX1" fmla="*/ 1543 w 22567"/>
                <a:gd name="connsiteY1" fmla="*/ 10391 h 20323"/>
                <a:gd name="connsiteX2" fmla="*/ 3230 w 22567"/>
                <a:gd name="connsiteY2" fmla="*/ 18 h 20323"/>
                <a:gd name="connsiteX3" fmla="*/ 6469 w 22567"/>
                <a:gd name="connsiteY3" fmla="*/ 20270 h 20323"/>
                <a:gd name="connsiteX4" fmla="*/ 9735 w 22567"/>
                <a:gd name="connsiteY4" fmla="*/ 0 h 20323"/>
                <a:gd name="connsiteX5" fmla="*/ 12944 w 22567"/>
                <a:gd name="connsiteY5" fmla="*/ 20162 h 20323"/>
                <a:gd name="connsiteX6" fmla="*/ 16165 w 22567"/>
                <a:gd name="connsiteY6" fmla="*/ 208 h 20323"/>
                <a:gd name="connsiteX7" fmla="*/ 19309 w 22567"/>
                <a:gd name="connsiteY7" fmla="*/ 20323 h 20323"/>
                <a:gd name="connsiteX8" fmla="*/ 20949 w 22567"/>
                <a:gd name="connsiteY8" fmla="*/ 10386 h 20323"/>
                <a:gd name="connsiteX9" fmla="*/ 22567 w 22567"/>
                <a:gd name="connsiteY9" fmla="*/ 10308 h 20323"/>
                <a:gd name="connsiteX0" fmla="*/ 0 w 22567"/>
                <a:gd name="connsiteY0" fmla="*/ 10202 h 20323"/>
                <a:gd name="connsiteX1" fmla="*/ 1543 w 22567"/>
                <a:gd name="connsiteY1" fmla="*/ 10391 h 20323"/>
                <a:gd name="connsiteX2" fmla="*/ 3230 w 22567"/>
                <a:gd name="connsiteY2" fmla="*/ 18 h 20323"/>
                <a:gd name="connsiteX3" fmla="*/ 6469 w 22567"/>
                <a:gd name="connsiteY3" fmla="*/ 20270 h 20323"/>
                <a:gd name="connsiteX4" fmla="*/ 9735 w 22567"/>
                <a:gd name="connsiteY4" fmla="*/ 0 h 20323"/>
                <a:gd name="connsiteX5" fmla="*/ 12944 w 22567"/>
                <a:gd name="connsiteY5" fmla="*/ 20162 h 20323"/>
                <a:gd name="connsiteX6" fmla="*/ 16165 w 22567"/>
                <a:gd name="connsiteY6" fmla="*/ 208 h 20323"/>
                <a:gd name="connsiteX7" fmla="*/ 19309 w 22567"/>
                <a:gd name="connsiteY7" fmla="*/ 20323 h 20323"/>
                <a:gd name="connsiteX8" fmla="*/ 20949 w 22567"/>
                <a:gd name="connsiteY8" fmla="*/ 10386 h 20323"/>
                <a:gd name="connsiteX9" fmla="*/ 22567 w 22567"/>
                <a:gd name="connsiteY9" fmla="*/ 10308 h 20323"/>
                <a:gd name="connsiteX0" fmla="*/ 0 w 22567"/>
                <a:gd name="connsiteY0" fmla="*/ 10202 h 20323"/>
                <a:gd name="connsiteX1" fmla="*/ 1543 w 22567"/>
                <a:gd name="connsiteY1" fmla="*/ 10391 h 20323"/>
                <a:gd name="connsiteX2" fmla="*/ 3230 w 22567"/>
                <a:gd name="connsiteY2" fmla="*/ 18 h 20323"/>
                <a:gd name="connsiteX3" fmla="*/ 6469 w 22567"/>
                <a:gd name="connsiteY3" fmla="*/ 20270 h 20323"/>
                <a:gd name="connsiteX4" fmla="*/ 9735 w 22567"/>
                <a:gd name="connsiteY4" fmla="*/ 0 h 20323"/>
                <a:gd name="connsiteX5" fmla="*/ 12944 w 22567"/>
                <a:gd name="connsiteY5" fmla="*/ 20162 h 20323"/>
                <a:gd name="connsiteX6" fmla="*/ 16165 w 22567"/>
                <a:gd name="connsiteY6" fmla="*/ 208 h 20323"/>
                <a:gd name="connsiteX7" fmla="*/ 19309 w 22567"/>
                <a:gd name="connsiteY7" fmla="*/ 20323 h 20323"/>
                <a:gd name="connsiteX8" fmla="*/ 20949 w 22567"/>
                <a:gd name="connsiteY8" fmla="*/ 10386 h 20323"/>
                <a:gd name="connsiteX9" fmla="*/ 22567 w 22567"/>
                <a:gd name="connsiteY9" fmla="*/ 10308 h 20323"/>
                <a:gd name="connsiteX0" fmla="*/ 0 w 22567"/>
                <a:gd name="connsiteY0" fmla="*/ 10202 h 20323"/>
                <a:gd name="connsiteX1" fmla="*/ 1543 w 22567"/>
                <a:gd name="connsiteY1" fmla="*/ 10391 h 20323"/>
                <a:gd name="connsiteX2" fmla="*/ 3230 w 22567"/>
                <a:gd name="connsiteY2" fmla="*/ 18 h 20323"/>
                <a:gd name="connsiteX3" fmla="*/ 6469 w 22567"/>
                <a:gd name="connsiteY3" fmla="*/ 20270 h 20323"/>
                <a:gd name="connsiteX4" fmla="*/ 9735 w 22567"/>
                <a:gd name="connsiteY4" fmla="*/ 0 h 20323"/>
                <a:gd name="connsiteX5" fmla="*/ 12944 w 22567"/>
                <a:gd name="connsiteY5" fmla="*/ 20162 h 20323"/>
                <a:gd name="connsiteX6" fmla="*/ 16165 w 22567"/>
                <a:gd name="connsiteY6" fmla="*/ 208 h 20323"/>
                <a:gd name="connsiteX7" fmla="*/ 19309 w 22567"/>
                <a:gd name="connsiteY7" fmla="*/ 20323 h 20323"/>
                <a:gd name="connsiteX8" fmla="*/ 20949 w 22567"/>
                <a:gd name="connsiteY8" fmla="*/ 10386 h 20323"/>
                <a:gd name="connsiteX9" fmla="*/ 22567 w 22567"/>
                <a:gd name="connsiteY9" fmla="*/ 10308 h 20323"/>
                <a:gd name="connsiteX0" fmla="*/ 0 w 22567"/>
                <a:gd name="connsiteY0" fmla="*/ 10202 h 20323"/>
                <a:gd name="connsiteX1" fmla="*/ 1543 w 22567"/>
                <a:gd name="connsiteY1" fmla="*/ 10391 h 20323"/>
                <a:gd name="connsiteX2" fmla="*/ 3230 w 22567"/>
                <a:gd name="connsiteY2" fmla="*/ 18 h 20323"/>
                <a:gd name="connsiteX3" fmla="*/ 6469 w 22567"/>
                <a:gd name="connsiteY3" fmla="*/ 20270 h 20323"/>
                <a:gd name="connsiteX4" fmla="*/ 9735 w 22567"/>
                <a:gd name="connsiteY4" fmla="*/ 0 h 20323"/>
                <a:gd name="connsiteX5" fmla="*/ 12944 w 22567"/>
                <a:gd name="connsiteY5" fmla="*/ 20162 h 20323"/>
                <a:gd name="connsiteX6" fmla="*/ 16165 w 22567"/>
                <a:gd name="connsiteY6" fmla="*/ 208 h 20323"/>
                <a:gd name="connsiteX7" fmla="*/ 19309 w 22567"/>
                <a:gd name="connsiteY7" fmla="*/ 20323 h 20323"/>
                <a:gd name="connsiteX8" fmla="*/ 20949 w 22567"/>
                <a:gd name="connsiteY8" fmla="*/ 10386 h 20323"/>
                <a:gd name="connsiteX9" fmla="*/ 22567 w 22567"/>
                <a:gd name="connsiteY9" fmla="*/ 10308 h 20323"/>
                <a:gd name="connsiteX0" fmla="*/ 0 w 22567"/>
                <a:gd name="connsiteY0" fmla="*/ 10202 h 20323"/>
                <a:gd name="connsiteX1" fmla="*/ 1543 w 22567"/>
                <a:gd name="connsiteY1" fmla="*/ 10391 h 20323"/>
                <a:gd name="connsiteX2" fmla="*/ 3230 w 22567"/>
                <a:gd name="connsiteY2" fmla="*/ 18 h 20323"/>
                <a:gd name="connsiteX3" fmla="*/ 6469 w 22567"/>
                <a:gd name="connsiteY3" fmla="*/ 20270 h 20323"/>
                <a:gd name="connsiteX4" fmla="*/ 9735 w 22567"/>
                <a:gd name="connsiteY4" fmla="*/ 0 h 20323"/>
                <a:gd name="connsiteX5" fmla="*/ 12944 w 22567"/>
                <a:gd name="connsiteY5" fmla="*/ 20162 h 20323"/>
                <a:gd name="connsiteX6" fmla="*/ 16165 w 22567"/>
                <a:gd name="connsiteY6" fmla="*/ 208 h 20323"/>
                <a:gd name="connsiteX7" fmla="*/ 19309 w 22567"/>
                <a:gd name="connsiteY7" fmla="*/ 20323 h 20323"/>
                <a:gd name="connsiteX8" fmla="*/ 20949 w 22567"/>
                <a:gd name="connsiteY8" fmla="*/ 10386 h 20323"/>
                <a:gd name="connsiteX9" fmla="*/ 22567 w 22567"/>
                <a:gd name="connsiteY9" fmla="*/ 10308 h 20323"/>
                <a:gd name="connsiteX0" fmla="*/ 0 w 22567"/>
                <a:gd name="connsiteY0" fmla="*/ 10202 h 20323"/>
                <a:gd name="connsiteX1" fmla="*/ 1543 w 22567"/>
                <a:gd name="connsiteY1" fmla="*/ 10391 h 20323"/>
                <a:gd name="connsiteX2" fmla="*/ 3230 w 22567"/>
                <a:gd name="connsiteY2" fmla="*/ 18 h 20323"/>
                <a:gd name="connsiteX3" fmla="*/ 6469 w 22567"/>
                <a:gd name="connsiteY3" fmla="*/ 20270 h 20323"/>
                <a:gd name="connsiteX4" fmla="*/ 9735 w 22567"/>
                <a:gd name="connsiteY4" fmla="*/ 0 h 20323"/>
                <a:gd name="connsiteX5" fmla="*/ 12944 w 22567"/>
                <a:gd name="connsiteY5" fmla="*/ 20162 h 20323"/>
                <a:gd name="connsiteX6" fmla="*/ 16165 w 22567"/>
                <a:gd name="connsiteY6" fmla="*/ 208 h 20323"/>
                <a:gd name="connsiteX7" fmla="*/ 19309 w 22567"/>
                <a:gd name="connsiteY7" fmla="*/ 20323 h 20323"/>
                <a:gd name="connsiteX8" fmla="*/ 20949 w 22567"/>
                <a:gd name="connsiteY8" fmla="*/ 10386 h 20323"/>
                <a:gd name="connsiteX9" fmla="*/ 22567 w 22567"/>
                <a:gd name="connsiteY9" fmla="*/ 10308 h 203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2567" h="20323">
                  <a:moveTo>
                    <a:pt x="0" y="10202"/>
                  </a:moveTo>
                  <a:cubicBezTo>
                    <a:pt x="27" y="10170"/>
                    <a:pt x="1486" y="10328"/>
                    <a:pt x="1543" y="10391"/>
                  </a:cubicBezTo>
                  <a:cubicBezTo>
                    <a:pt x="1526" y="10139"/>
                    <a:pt x="3202" y="68"/>
                    <a:pt x="3230" y="18"/>
                  </a:cubicBezTo>
                  <a:cubicBezTo>
                    <a:pt x="3258" y="-32"/>
                    <a:pt x="6447" y="20430"/>
                    <a:pt x="6469" y="20270"/>
                  </a:cubicBezTo>
                  <a:cubicBezTo>
                    <a:pt x="6439" y="20269"/>
                    <a:pt x="9734" y="190"/>
                    <a:pt x="9735" y="0"/>
                  </a:cubicBezTo>
                  <a:cubicBezTo>
                    <a:pt x="9738" y="122"/>
                    <a:pt x="12911" y="19851"/>
                    <a:pt x="12944" y="20162"/>
                  </a:cubicBezTo>
                  <a:cubicBezTo>
                    <a:pt x="12911" y="19890"/>
                    <a:pt x="16138" y="386"/>
                    <a:pt x="16165" y="208"/>
                  </a:cubicBezTo>
                  <a:cubicBezTo>
                    <a:pt x="16146" y="440"/>
                    <a:pt x="19364" y="20354"/>
                    <a:pt x="19309" y="20323"/>
                  </a:cubicBezTo>
                  <a:cubicBezTo>
                    <a:pt x="19419" y="20430"/>
                    <a:pt x="20927" y="10030"/>
                    <a:pt x="20949" y="10386"/>
                  </a:cubicBezTo>
                  <a:cubicBezTo>
                    <a:pt x="20902" y="10100"/>
                    <a:pt x="22580" y="10210"/>
                    <a:pt x="22567" y="10308"/>
                  </a:cubicBezTo>
                </a:path>
              </a:pathLst>
            </a:custGeom>
            <a:noFill/>
            <a:ln w="31750">
              <a:solidFill>
                <a:schemeClr val="tx1"/>
              </a:solidFill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ja-JP" altLang="en-US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cxnSp>
          <p:nvCxnSpPr>
            <p:cNvPr id="113" name="直線コネクタ 112"/>
            <p:cNvCxnSpPr/>
            <p:nvPr/>
          </p:nvCxnSpPr>
          <p:spPr bwMode="auto">
            <a:xfrm>
              <a:off x="2144621" y="2124813"/>
              <a:ext cx="343113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15" name="テキスト ボックス 121"/>
            <p:cNvSpPr txBox="1">
              <a:spLocks noChangeArrowheads="1"/>
            </p:cNvSpPr>
            <p:nvPr/>
          </p:nvSpPr>
          <p:spPr bwMode="auto">
            <a:xfrm>
              <a:off x="2727225" y="3554404"/>
              <a:ext cx="1120901" cy="4789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1pPr>
              <a:lvl2pPr marL="742950" indent="-285750" eaLnBrk="0" hangingPunct="0"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2pPr>
              <a:lvl3pPr marL="1143000" indent="-228600" eaLnBrk="0" hangingPunct="0"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3pPr>
              <a:lvl4pPr marL="1600200" indent="-228600" eaLnBrk="0" hangingPunct="0"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4pPr>
              <a:lvl5pPr marL="2057400" indent="-228600" eaLnBrk="0" hangingPunct="0"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9pPr>
            </a:lstStyle>
            <a:p>
              <a:pPr eaLnBrk="1" hangingPunct="1"/>
              <a:r>
                <a:rPr lang="en-US" altLang="ja-JP" sz="1800" dirty="0" err="1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Refrig</a:t>
              </a:r>
              <a:r>
                <a:rPr lang="en-US" altLang="ja-JP" sz="1800" dirty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.</a:t>
              </a:r>
              <a:endParaRPr lang="ja-JP" altLang="en-US" sz="18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116" name="テキスト ボックス 115"/>
            <p:cNvSpPr txBox="1"/>
            <p:nvPr/>
          </p:nvSpPr>
          <p:spPr>
            <a:xfrm>
              <a:off x="370354" y="764704"/>
              <a:ext cx="556563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/>
                <a:t>V</a:t>
              </a:r>
              <a:r>
                <a:rPr kumimoji="1" lang="en-US" altLang="ja-JP" baseline="-25000" dirty="0"/>
                <a:t>0</a:t>
              </a:r>
              <a:endParaRPr kumimoji="1" lang="ja-JP" altLang="en-US" baseline="-25000" dirty="0"/>
            </a:p>
          </p:txBody>
        </p:sp>
        <p:sp>
          <p:nvSpPr>
            <p:cNvPr id="117" name="テキスト ボックス 116"/>
            <p:cNvSpPr txBox="1"/>
            <p:nvPr/>
          </p:nvSpPr>
          <p:spPr>
            <a:xfrm>
              <a:off x="1229799" y="1382791"/>
              <a:ext cx="1332941" cy="59870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2400" dirty="0"/>
                <a:t>R</a:t>
              </a:r>
              <a:r>
                <a:rPr kumimoji="1" lang="en-US" altLang="ja-JP" sz="2400" baseline="-25000" dirty="0"/>
                <a:t>0</a:t>
              </a:r>
              <a:r>
                <a:rPr kumimoji="1" lang="en-US" altLang="ja-JP" sz="2400" dirty="0"/>
                <a:t>=1M</a:t>
              </a:r>
              <a:endParaRPr kumimoji="1" lang="ja-JP" altLang="en-US" sz="2400" dirty="0"/>
            </a:p>
          </p:txBody>
        </p:sp>
      </p:grpSp>
      <p:sp>
        <p:nvSpPr>
          <p:cNvPr id="59" name="コンテンツ プレースホルダー 4"/>
          <p:cNvSpPr txBox="1">
            <a:spLocks/>
          </p:cNvSpPr>
          <p:nvPr/>
        </p:nvSpPr>
        <p:spPr>
          <a:xfrm>
            <a:off x="154028" y="5148099"/>
            <a:ext cx="8846240" cy="121083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sz="22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Wingdings" panose="05000000000000000000" pitchFamily="2" charset="2"/>
              </a:rPr>
              <a:t>Nb/Al-STJ has ~1</a:t>
            </a:r>
            <a:r>
              <a:rPr lang="en-US" altLang="ja-JP" sz="22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 panose="05050102010706020507" pitchFamily="18" charset="2"/>
              </a:rPr>
              <a:t>s response time.</a:t>
            </a:r>
          </a:p>
          <a:p>
            <a:pPr>
              <a:buFont typeface="Wingdings" panose="05000000000000000000" pitchFamily="2" charset="2"/>
              <a:buChar char="è"/>
            </a:pPr>
            <a:r>
              <a:rPr lang="en-US" altLang="ja-JP" sz="2200" dirty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Wingdings" panose="05000000000000000000" pitchFamily="2" charset="2"/>
              </a:rPr>
              <a:t>We can improve NEP by photon counting in 1</a:t>
            </a:r>
            <a:r>
              <a:rPr lang="en-US" altLang="ja-JP" sz="2200" dirty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 panose="05050102010706020507" pitchFamily="18" charset="2"/>
              </a:rPr>
              <a:t></a:t>
            </a:r>
            <a:r>
              <a:rPr lang="en-US" altLang="ja-JP" sz="2200" dirty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Wingdings" panose="05000000000000000000" pitchFamily="2" charset="2"/>
              </a:rPr>
              <a:t>s integration time</a:t>
            </a:r>
          </a:p>
          <a:p>
            <a:pPr lvl="1"/>
            <a:r>
              <a:rPr lang="en-US" altLang="ja-JP" sz="20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Wingdings" panose="05000000000000000000" pitchFamily="2" charset="2"/>
              </a:rPr>
              <a:t>However we need faster readout system than f&gt;1MHz</a:t>
            </a:r>
            <a:endParaRPr lang="en-US" altLang="ja-JP" sz="2000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60" name="テキスト ボックス 17"/>
          <p:cNvSpPr txBox="1"/>
          <p:nvPr/>
        </p:nvSpPr>
        <p:spPr>
          <a:xfrm>
            <a:off x="326025" y="992053"/>
            <a:ext cx="11913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 marL="0" algn="l" defTabSz="4572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en-US" altLang="ja-JP" b="1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T~300mK</a:t>
            </a:r>
            <a:endParaRPr kumimoji="1" lang="ja-JP" altLang="en-US" b="1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15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056589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8930"/>
    </mc:Choice>
    <mc:Fallback xmlns="">
      <p:transition spd="slow" advTm="58930"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グループ化 18"/>
          <p:cNvGrpSpPr/>
          <p:nvPr/>
        </p:nvGrpSpPr>
        <p:grpSpPr>
          <a:xfrm>
            <a:off x="3716208" y="745403"/>
            <a:ext cx="5074979" cy="3502944"/>
            <a:chOff x="66523" y="2265188"/>
            <a:chExt cx="2114884" cy="1460321"/>
          </a:xfrm>
        </p:grpSpPr>
        <p:pic>
          <p:nvPicPr>
            <p:cNvPr id="21" name="図 20"/>
            <p:cNvPicPr>
              <a:picLocks noChangeAspect="1"/>
            </p:cNvPicPr>
            <p:nvPr/>
          </p:nvPicPr>
          <p:blipFill rotWithShape="1">
            <a:blip r:embed="rId3"/>
            <a:srcRect l="15756" t="2816" r="19755" b="14071"/>
            <a:stretch/>
          </p:blipFill>
          <p:spPr>
            <a:xfrm>
              <a:off x="383594" y="2276873"/>
              <a:ext cx="1624497" cy="1296144"/>
            </a:xfrm>
            <a:prstGeom prst="rect">
              <a:avLst/>
            </a:prstGeom>
            <a:ln w="127000" cap="rnd">
              <a:noFill/>
            </a:ln>
            <a:effectLst/>
            <a:scene3d>
              <a:camera prst="orthographicFront"/>
              <a:lightRig rig="twoPt" dir="t">
                <a:rot lat="0" lon="0" rev="7800000"/>
              </a:lightRig>
            </a:scene3d>
            <a:sp3d contourW="6350">
              <a:contourClr>
                <a:srgbClr val="C0C0C0"/>
              </a:contourClr>
            </a:sp3d>
          </p:spPr>
        </p:pic>
        <p:sp>
          <p:nvSpPr>
            <p:cNvPr id="22" name="テキスト ボックス 21"/>
            <p:cNvSpPr txBox="1"/>
            <p:nvPr/>
          </p:nvSpPr>
          <p:spPr>
            <a:xfrm>
              <a:off x="1129113" y="3401030"/>
              <a:ext cx="1052294" cy="21110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2000" b="1" dirty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Temperature(K)</a:t>
              </a:r>
              <a:endParaRPr kumimoji="1" lang="ja-JP" altLang="en-US" sz="2000" b="1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23" name="テキスト ボックス 22"/>
            <p:cNvSpPr txBox="1"/>
            <p:nvPr/>
          </p:nvSpPr>
          <p:spPr>
            <a:xfrm>
              <a:off x="302154" y="3544985"/>
              <a:ext cx="247976" cy="17862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600" dirty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0.3</a:t>
              </a:r>
              <a:endParaRPr kumimoji="1" lang="ja-JP" altLang="en-US" sz="16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24" name="テキスト ボックス 23"/>
            <p:cNvSpPr txBox="1"/>
            <p:nvPr/>
          </p:nvSpPr>
          <p:spPr>
            <a:xfrm>
              <a:off x="671047" y="3544420"/>
              <a:ext cx="247976" cy="17862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600" dirty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0.4</a:t>
              </a:r>
              <a:endParaRPr kumimoji="1" lang="ja-JP" altLang="en-US" sz="16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25" name="テキスト ボックス 24"/>
            <p:cNvSpPr txBox="1"/>
            <p:nvPr/>
          </p:nvSpPr>
          <p:spPr>
            <a:xfrm>
              <a:off x="1040002" y="3543010"/>
              <a:ext cx="247976" cy="17862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600" dirty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0.5</a:t>
              </a:r>
              <a:endParaRPr kumimoji="1" lang="ja-JP" altLang="en-US" sz="16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26" name="テキスト ボックス 25"/>
            <p:cNvSpPr txBox="1"/>
            <p:nvPr/>
          </p:nvSpPr>
          <p:spPr>
            <a:xfrm>
              <a:off x="1405504" y="3546885"/>
              <a:ext cx="247976" cy="17862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600" dirty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0.6</a:t>
              </a:r>
              <a:endParaRPr kumimoji="1" lang="ja-JP" altLang="en-US" sz="16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27" name="テキスト ボックス 26"/>
            <p:cNvSpPr txBox="1"/>
            <p:nvPr/>
          </p:nvSpPr>
          <p:spPr>
            <a:xfrm>
              <a:off x="1773480" y="3542398"/>
              <a:ext cx="247976" cy="17862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600" dirty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0.7</a:t>
              </a:r>
              <a:endParaRPr kumimoji="1" lang="ja-JP" altLang="en-US" sz="16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28" name="テキスト ボックス 27"/>
            <p:cNvSpPr txBox="1"/>
            <p:nvPr/>
          </p:nvSpPr>
          <p:spPr>
            <a:xfrm rot="16200000">
              <a:off x="144644" y="2468001"/>
              <a:ext cx="616728" cy="21110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2000" b="1" dirty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Leakage</a:t>
              </a:r>
              <a:endParaRPr kumimoji="1" lang="ja-JP" altLang="en-US" sz="2000" b="1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29" name="テキスト ボックス 28"/>
            <p:cNvSpPr txBox="1"/>
            <p:nvPr/>
          </p:nvSpPr>
          <p:spPr>
            <a:xfrm>
              <a:off x="66523" y="3194380"/>
              <a:ext cx="409517" cy="17862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600" dirty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100pA</a:t>
              </a:r>
              <a:endParaRPr kumimoji="1" lang="ja-JP" altLang="en-US" sz="16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30" name="テキスト ボックス 29"/>
            <p:cNvSpPr txBox="1"/>
            <p:nvPr/>
          </p:nvSpPr>
          <p:spPr>
            <a:xfrm>
              <a:off x="163589" y="2966233"/>
              <a:ext cx="289419" cy="17862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600" dirty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1nA</a:t>
              </a:r>
              <a:endParaRPr kumimoji="1" lang="ja-JP" altLang="en-US" sz="16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31" name="テキスト ボックス 30"/>
            <p:cNvSpPr txBox="1"/>
            <p:nvPr/>
          </p:nvSpPr>
          <p:spPr>
            <a:xfrm>
              <a:off x="117677" y="2726055"/>
              <a:ext cx="349468" cy="17862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600" dirty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10nA</a:t>
              </a:r>
              <a:endParaRPr kumimoji="1" lang="ja-JP" altLang="en-US" sz="16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32" name="テキスト ボックス 31"/>
            <p:cNvSpPr txBox="1"/>
            <p:nvPr/>
          </p:nvSpPr>
          <p:spPr>
            <a:xfrm>
              <a:off x="66523" y="2463738"/>
              <a:ext cx="409517" cy="17862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600" dirty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100nA</a:t>
              </a:r>
              <a:endParaRPr kumimoji="1" lang="ja-JP" altLang="en-US" sz="16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</p:grp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53418"/>
            <a:ext cx="8229600" cy="634082"/>
          </a:xfrm>
        </p:spPr>
        <p:txBody>
          <a:bodyPr>
            <a:noAutofit/>
          </a:bodyPr>
          <a:lstStyle/>
          <a:p>
            <a:r>
              <a:rPr lang="en-US" altLang="ja-JP" sz="28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Nb/Al-STJ development at CRAVITY </a:t>
            </a:r>
            <a:endParaRPr kumimoji="1" lang="ja-JP" altLang="en-US" sz="2800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10" name="コンテンツ プレースホルダー 2"/>
          <p:cNvSpPr txBox="1">
            <a:spLocks/>
          </p:cNvSpPr>
          <p:nvPr/>
        </p:nvSpPr>
        <p:spPr>
          <a:xfrm>
            <a:off x="276264" y="4162573"/>
            <a:ext cx="8976256" cy="49375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sz="2200" dirty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I</a:t>
            </a:r>
            <a:r>
              <a:rPr lang="en-US" altLang="ja-JP" sz="2200" baseline="-25000" dirty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leak</a:t>
            </a:r>
            <a:r>
              <a:rPr lang="en-US" altLang="ja-JP" sz="2200" dirty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~200pA for 50</a:t>
            </a:r>
            <a:r>
              <a:rPr lang="en-US" altLang="ja-JP" sz="2200" dirty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 panose="05050102010706020507" pitchFamily="18" charset="2"/>
              </a:rPr>
              <a:t>m sq. STJ, and achieved 50pA for 20m sq.</a:t>
            </a:r>
            <a:endParaRPr lang="en-US" altLang="ja-JP" sz="1800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  <a:sym typeface="Symbol"/>
            </a:endParaRPr>
          </a:p>
        </p:txBody>
      </p:sp>
      <p:cxnSp>
        <p:nvCxnSpPr>
          <p:cNvPr id="13" name="直線コネクタ 12"/>
          <p:cNvCxnSpPr/>
          <p:nvPr/>
        </p:nvCxnSpPr>
        <p:spPr>
          <a:xfrm>
            <a:off x="4512813" y="3165887"/>
            <a:ext cx="3863212" cy="0"/>
          </a:xfrm>
          <a:prstGeom prst="line">
            <a:avLst/>
          </a:prstGeom>
          <a:ln w="3175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線矢印コネクタ 15"/>
          <p:cNvCxnSpPr/>
          <p:nvPr/>
        </p:nvCxnSpPr>
        <p:spPr>
          <a:xfrm flipH="1">
            <a:off x="7738389" y="2829504"/>
            <a:ext cx="216024" cy="317102"/>
          </a:xfrm>
          <a:prstGeom prst="straightConnector1">
            <a:avLst/>
          </a:prstGeom>
          <a:ln w="31750"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テキスト ボックス 8"/>
          <p:cNvSpPr txBox="1"/>
          <p:nvPr/>
        </p:nvSpPr>
        <p:spPr>
          <a:xfrm>
            <a:off x="7704499" y="2429394"/>
            <a:ext cx="98937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b="1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0.1nA</a:t>
            </a:r>
            <a:endParaRPr kumimoji="1" lang="ja-JP" altLang="en-US" sz="2400" b="1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pic>
        <p:nvPicPr>
          <p:cNvPr id="34" name="Picture 2" descr="CRAVITYロゴ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5074" y="620687"/>
            <a:ext cx="2591422" cy="6009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3" name="コンテンツ プレースホルダー 4"/>
          <p:cNvSpPr txBox="1">
            <a:spLocks/>
          </p:cNvSpPr>
          <p:nvPr/>
        </p:nvSpPr>
        <p:spPr>
          <a:xfrm>
            <a:off x="265309" y="4656328"/>
            <a:ext cx="8756653" cy="71921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sz="20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The s</a:t>
            </a:r>
            <a:r>
              <a:rPr lang="en-US" altLang="ja-JP" sz="2000" dirty="0">
                <a:solidFill>
                  <a:schemeClr val="tx1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hot noise from the leak current in case of </a:t>
            </a:r>
            <a:r>
              <a:rPr lang="en-US" altLang="ja-JP" sz="2000" dirty="0" err="1">
                <a:solidFill>
                  <a:srgbClr val="FF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i</a:t>
            </a:r>
            <a:r>
              <a:rPr lang="en-US" altLang="ja-JP" sz="2000" baseline="-25000" dirty="0" err="1">
                <a:solidFill>
                  <a:srgbClr val="FF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leak</a:t>
            </a:r>
            <a:r>
              <a:rPr lang="en-US" altLang="ja-JP" sz="2000" dirty="0">
                <a:solidFill>
                  <a:srgbClr val="FF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=50pA</a:t>
            </a:r>
            <a:r>
              <a:rPr lang="en-US" altLang="ja-JP" sz="20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, </a:t>
            </a:r>
            <a:r>
              <a:rPr lang="ja-JP" altLang="en-US" sz="20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Symbol" panose="05050102010706020507" pitchFamily="18" charset="2"/>
              </a:rPr>
              <a:t></a:t>
            </a:r>
            <a:r>
              <a:rPr lang="en-US" altLang="ja-JP" sz="20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Symbol" panose="05050102010706020507" pitchFamily="18" charset="2"/>
              </a:rPr>
              <a:t>=0.6meV and G=10</a:t>
            </a:r>
            <a:endParaRPr lang="en-US" altLang="ja-JP" sz="2000" dirty="0">
              <a:solidFill>
                <a:schemeClr val="tx1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grpSp>
        <p:nvGrpSpPr>
          <p:cNvPr id="35" name="グループ化 34"/>
          <p:cNvGrpSpPr/>
          <p:nvPr/>
        </p:nvGrpSpPr>
        <p:grpSpPr>
          <a:xfrm>
            <a:off x="657249" y="1082601"/>
            <a:ext cx="3009862" cy="2952841"/>
            <a:chOff x="771870" y="551778"/>
            <a:chExt cx="2595817" cy="2546640"/>
          </a:xfrm>
        </p:grpSpPr>
        <p:pic>
          <p:nvPicPr>
            <p:cNvPr id="36" name="図 35"/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010" t="6632" r="8622" b="8157"/>
            <a:stretch/>
          </p:blipFill>
          <p:spPr>
            <a:xfrm>
              <a:off x="827584" y="736523"/>
              <a:ext cx="2056331" cy="2184852"/>
            </a:xfrm>
            <a:prstGeom prst="rect">
              <a:avLst/>
            </a:prstGeom>
          </p:spPr>
        </p:pic>
        <p:grpSp>
          <p:nvGrpSpPr>
            <p:cNvPr id="37" name="グループ化 36"/>
            <p:cNvGrpSpPr/>
            <p:nvPr/>
          </p:nvGrpSpPr>
          <p:grpSpPr>
            <a:xfrm>
              <a:off x="1759175" y="1806081"/>
              <a:ext cx="1608512" cy="1292337"/>
              <a:chOff x="2475773" y="2084466"/>
              <a:chExt cx="1608512" cy="1292337"/>
            </a:xfrm>
          </p:grpSpPr>
          <p:cxnSp>
            <p:nvCxnSpPr>
              <p:cNvPr id="41" name="直線矢印コネクタ 40"/>
              <p:cNvCxnSpPr/>
              <p:nvPr/>
            </p:nvCxnSpPr>
            <p:spPr>
              <a:xfrm>
                <a:off x="2819702" y="3047090"/>
                <a:ext cx="244809" cy="0"/>
              </a:xfrm>
              <a:prstGeom prst="straightConnector1">
                <a:avLst/>
              </a:prstGeom>
              <a:ln w="254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直線矢印コネクタ 41"/>
              <p:cNvCxnSpPr/>
              <p:nvPr/>
            </p:nvCxnSpPr>
            <p:spPr>
              <a:xfrm flipH="1" flipV="1">
                <a:off x="2819702" y="2773164"/>
                <a:ext cx="1657" cy="273926"/>
              </a:xfrm>
              <a:prstGeom prst="straightConnector1">
                <a:avLst/>
              </a:prstGeom>
              <a:ln w="254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3" name="テキスト ボックス 16"/>
              <p:cNvSpPr txBox="1"/>
              <p:nvPr/>
            </p:nvSpPr>
            <p:spPr>
              <a:xfrm rot="16200000">
                <a:off x="2060314" y="2499925"/>
                <a:ext cx="1149443" cy="31852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ja-JP"/>
                </a:defPPr>
                <a:lvl1pPr marL="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altLang="ja-JP" b="1" dirty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500p</a:t>
                </a:r>
                <a:r>
                  <a:rPr kumimoji="1" lang="en-US" altLang="ja-JP" b="1" dirty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A/DIV</a:t>
                </a:r>
                <a:endParaRPr kumimoji="1" lang="ja-JP" altLang="en-US" b="1" dirty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  <p:sp>
            <p:nvSpPr>
              <p:cNvPr id="44" name="テキスト ボックス 17"/>
              <p:cNvSpPr txBox="1"/>
              <p:nvPr/>
            </p:nvSpPr>
            <p:spPr>
              <a:xfrm>
                <a:off x="2725657" y="3058277"/>
                <a:ext cx="1358628" cy="31852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ja-JP"/>
                </a:defPPr>
                <a:lvl1pPr marL="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altLang="ja-JP" b="1" dirty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0.2mV/DIV</a:t>
                </a:r>
                <a:endParaRPr kumimoji="1" lang="ja-JP" altLang="en-US" b="1" dirty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</p:grpSp>
        <p:sp>
          <p:nvSpPr>
            <p:cNvPr id="38" name="テキスト ボックス 17"/>
            <p:cNvSpPr txBox="1"/>
            <p:nvPr/>
          </p:nvSpPr>
          <p:spPr>
            <a:xfrm>
              <a:off x="1541127" y="551778"/>
              <a:ext cx="254529" cy="4512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ja-JP" sz="2800" b="1" dirty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I</a:t>
              </a:r>
              <a:endParaRPr kumimoji="1" lang="ja-JP" altLang="en-US" sz="2800" b="1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39" name="テキスト ボックス 16"/>
            <p:cNvSpPr txBox="1"/>
            <p:nvPr/>
          </p:nvSpPr>
          <p:spPr>
            <a:xfrm>
              <a:off x="2630242" y="1762922"/>
              <a:ext cx="309387" cy="39815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en-US" altLang="ja-JP" sz="2400" b="1" dirty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V</a:t>
              </a:r>
              <a:endParaRPr kumimoji="1" lang="ja-JP" altLang="en-US" sz="2400" b="1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40" name="テキスト ボックス 17"/>
            <p:cNvSpPr txBox="1"/>
            <p:nvPr/>
          </p:nvSpPr>
          <p:spPr>
            <a:xfrm>
              <a:off x="771870" y="977376"/>
              <a:ext cx="1237190" cy="6105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en-US" altLang="ja-JP" sz="2000" b="1" dirty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T~300mK</a:t>
              </a:r>
            </a:p>
            <a:p>
              <a:r>
                <a:rPr lang="en-US" altLang="ja-JP" sz="2000" b="1" dirty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w/ B field</a:t>
              </a:r>
              <a:endParaRPr kumimoji="1" lang="ja-JP" altLang="en-US" sz="2000" b="1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正方形/長方形 2"/>
              <p:cNvSpPr/>
              <p:nvPr/>
            </p:nvSpPr>
            <p:spPr>
              <a:xfrm>
                <a:off x="1130111" y="5251108"/>
                <a:ext cx="7277249" cy="71865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" altLang="ja-JP" sz="2000" smtClean="0">
                        <a:latin typeface="Cambria Math" panose="02040503050406030204" pitchFamily="18" charset="0"/>
                      </a:rPr>
                      <m:t>NEP</m:t>
                    </m:r>
                    <m:r>
                      <a:rPr lang="" altLang="ja-JP" sz="2000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" altLang="ja-JP" sz="2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" altLang="ja-JP" sz="2000">
                            <a:latin typeface="Cambria Math" panose="02040503050406030204" pitchFamily="18" charset="0"/>
                          </a:rPr>
                          <m:t>1.7</m:t>
                        </m:r>
                        <m:r>
                          <m:rPr>
                            <m:sty m:val="p"/>
                          </m:rPr>
                          <a:rPr lang="" altLang="ja-JP" sz="2000">
                            <a:latin typeface="Cambria Math" panose="02040503050406030204" pitchFamily="18" charset="0"/>
                          </a:rPr>
                          <m:t>Δ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" altLang="ja-JP" sz="2000">
                            <a:latin typeface="Cambria Math" panose="02040503050406030204" pitchFamily="18" charset="0"/>
                          </a:rPr>
                          <m:t>G</m:t>
                        </m:r>
                      </m:den>
                    </m:f>
                    <m:rad>
                      <m:radPr>
                        <m:degHide m:val="on"/>
                        <m:ctrlPr>
                          <a:rPr lang="" altLang="ja-JP" sz="2000" i="1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" altLang="ja-JP" sz="20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altLang="ja-JP" sz="20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  <m:sSub>
                              <m:sSubPr>
                                <m:ctrlPr>
                                  <a:rPr lang="" altLang="ja-JP" sz="20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" altLang="ja-JP" sz="2000"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</m:e>
                              <m:sub>
                                <m:r>
                                  <a:rPr lang="" altLang="ja-JP" sz="2000">
                                    <a:latin typeface="Cambria Math" panose="02040503050406030204" pitchFamily="18" charset="0"/>
                                  </a:rPr>
                                  <m:t>𝐿</m:t>
                                </m:r>
                              </m:sub>
                            </m:sSub>
                          </m:num>
                          <m:den>
                            <m:r>
                              <a:rPr lang="" altLang="ja-JP" sz="2000">
                                <a:latin typeface="Cambria Math" panose="02040503050406030204" pitchFamily="18" charset="0"/>
                              </a:rPr>
                              <m:t>𝑒</m:t>
                            </m:r>
                          </m:den>
                        </m:f>
                      </m:e>
                    </m:rad>
                    <m:r>
                      <a:rPr lang="en-US" altLang="ja-JP" sz="2000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altLang="ja-JP" sz="2000" i="1">
                        <a:latin typeface="Cambria Math" panose="02040503050406030204" pitchFamily="18" charset="0"/>
                      </a:rPr>
                      <m:t>~</m:t>
                    </m:r>
                    <m:r>
                      <a:rPr lang="en-US" altLang="ja-JP" sz="2000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altLang="ja-JP" sz="200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4×</m:t>
                    </m:r>
                    <m:f>
                      <m:fPr>
                        <m:type m:val="lin"/>
                        <m:ctrlPr>
                          <a:rPr lang="en-US" altLang="ja-JP" sz="20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ja-JP" sz="20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altLang="ja-JP" sz="20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10</m:t>
                            </m:r>
                          </m:e>
                          <m:sup>
                            <m:r>
                              <a:rPr lang="en-US" altLang="ja-JP" sz="20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−19</m:t>
                            </m:r>
                          </m:sup>
                        </m:sSup>
                        <m:r>
                          <a:rPr lang="en-US" altLang="ja-JP" sz="20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altLang="ja-JP" sz="20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𝑊</m:t>
                        </m:r>
                      </m:num>
                      <m:den>
                        <m:rad>
                          <m:radPr>
                            <m:degHide m:val="on"/>
                            <m:ctrlPr>
                              <a:rPr lang="en-US" altLang="ja-JP" sz="20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ja-JP" sz="20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𝐻𝑧</m:t>
                            </m:r>
                          </m:e>
                        </m:rad>
                      </m:den>
                    </m:f>
                  </m:oMath>
                </a14:m>
                <a:r>
                  <a:rPr lang="ja-JP" altLang="en-US" sz="2000" dirty="0"/>
                  <a:t>  </a:t>
                </a:r>
                <a:r>
                  <a:rPr lang="en-US" altLang="ja-JP" sz="2000" dirty="0"/>
                  <a:t>(</a:t>
                </a:r>
                <a:r>
                  <a:rPr lang="en-US" altLang="ja-JP" sz="20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Without photon counting)</a:t>
                </a:r>
                <a:endParaRPr lang="ja-JP" altLang="en-US" sz="2000" dirty="0"/>
              </a:p>
            </p:txBody>
          </p:sp>
        </mc:Choice>
        <mc:Fallback xmlns="">
          <p:sp>
            <p:nvSpPr>
              <p:cNvPr id="3" name="正方形/長方形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30111" y="5251108"/>
                <a:ext cx="7277249" cy="718658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7" name="コンテンツ プレースホルダー 2"/>
          <p:cNvSpPr txBox="1">
            <a:spLocks/>
          </p:cNvSpPr>
          <p:nvPr/>
        </p:nvSpPr>
        <p:spPr>
          <a:xfrm>
            <a:off x="255494" y="673012"/>
            <a:ext cx="5626730" cy="382978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ja-JP" sz="20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50</a:t>
            </a:r>
            <a:r>
              <a:rPr lang="en-US" altLang="ja-JP" sz="20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m sq.</a:t>
            </a:r>
            <a:r>
              <a:rPr lang="ja-JP" altLang="en-US" sz="20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 </a:t>
            </a:r>
            <a:r>
              <a:rPr lang="en-US" altLang="ja-JP" sz="20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Nb/Al-STJ fabricated at CRAVITY</a:t>
            </a:r>
          </a:p>
        </p:txBody>
      </p:sp>
      <p:sp>
        <p:nvSpPr>
          <p:cNvPr id="48" name="コンテンツ プレースホルダー 4"/>
          <p:cNvSpPr txBox="1">
            <a:spLocks/>
          </p:cNvSpPr>
          <p:nvPr/>
        </p:nvSpPr>
        <p:spPr>
          <a:xfrm>
            <a:off x="276264" y="5923803"/>
            <a:ext cx="8054711" cy="50590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sz="20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Photon counting will yield improvement by </a:t>
            </a:r>
            <a:r>
              <a:rPr lang="en-US" altLang="ja-JP" sz="2000" dirty="0">
                <a:solidFill>
                  <a:srgbClr val="FF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more than one order</a:t>
            </a:r>
            <a:r>
              <a:rPr lang="en-US" altLang="ja-JP" sz="20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.</a:t>
            </a:r>
            <a:endParaRPr lang="en-US" altLang="ja-JP" sz="2000" dirty="0">
              <a:solidFill>
                <a:schemeClr val="tx1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16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244378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26134"/>
    </mc:Choice>
    <mc:Fallback xmlns="">
      <p:transition spd="slow" advTm="126134"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6" name="Picture 2"/>
          <p:cNvPicPr>
            <a:picLocks noChangeAspect="1" noChangeArrowheads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130" t="17213" r="10113" b="16326"/>
          <a:stretch/>
        </p:blipFill>
        <p:spPr bwMode="auto">
          <a:xfrm>
            <a:off x="4843195" y="999278"/>
            <a:ext cx="3939084" cy="27659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3" name="タイトル 1"/>
          <p:cNvSpPr>
            <a:spLocks noGrp="1"/>
          </p:cNvSpPr>
          <p:nvPr>
            <p:ph type="title"/>
          </p:nvPr>
        </p:nvSpPr>
        <p:spPr>
          <a:xfrm>
            <a:off x="54388" y="86239"/>
            <a:ext cx="8872249" cy="574675"/>
          </a:xfrm>
        </p:spPr>
        <p:txBody>
          <a:bodyPr>
            <a:noAutofit/>
          </a:bodyPr>
          <a:lstStyle/>
          <a:p>
            <a:r>
              <a:rPr lang="en-US" altLang="ja-JP" sz="24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100x100</a:t>
            </a:r>
            <a:r>
              <a:rPr lang="en-US" altLang="ja-JP" sz="24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Symbol"/>
              </a:rPr>
              <a:t></a:t>
            </a:r>
            <a:r>
              <a:rPr lang="en-US" altLang="ja-JP" sz="24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m</a:t>
            </a:r>
            <a:r>
              <a:rPr lang="en-US" altLang="ja-JP" sz="2400" baseline="300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2</a:t>
            </a:r>
            <a:r>
              <a:rPr lang="en-US" altLang="ja-JP" sz="24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Nb/Al-STJ response to 465nm</a:t>
            </a:r>
            <a:r>
              <a:rPr lang="ja-JP" altLang="en-US" sz="24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</a:t>
            </a:r>
            <a:r>
              <a:rPr lang="en-US" altLang="ja-JP" sz="24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pulsed laser</a:t>
            </a:r>
            <a:endParaRPr lang="ja-JP" altLang="en-US" sz="2400" dirty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54" name="テキスト ボックス 53"/>
          <p:cNvSpPr txBox="1"/>
          <p:nvPr/>
        </p:nvSpPr>
        <p:spPr>
          <a:xfrm>
            <a:off x="3816420" y="620688"/>
            <a:ext cx="208037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ja-JP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Laser pulse trigger</a:t>
            </a:r>
            <a:endParaRPr lang="ja-JP" altLang="en-US" sz="1800" dirty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48" name="テキスト ボックス 47"/>
          <p:cNvSpPr txBox="1"/>
          <p:nvPr/>
        </p:nvSpPr>
        <p:spPr>
          <a:xfrm>
            <a:off x="73513" y="4274995"/>
            <a:ext cx="8962983" cy="206210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ja-JP" sz="20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We observed NIR-VIS laser pulse </a:t>
            </a:r>
            <a:r>
              <a:rPr lang="en-US" altLang="ja-JP" sz="2000" dirty="0">
                <a:solidFill>
                  <a:srgbClr val="FF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at few-photon level </a:t>
            </a:r>
            <a:r>
              <a:rPr lang="en-US" altLang="ja-JP" sz="20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with a charge-sensitive amplifier placed at the room temperature.</a:t>
            </a:r>
          </a:p>
          <a:p>
            <a:pPr>
              <a:defRPr/>
            </a:pPr>
            <a:r>
              <a:rPr lang="en-US" altLang="ja-JP" sz="20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Due to the readout noise, a FIR single-photon detection is not achieved yet.</a:t>
            </a:r>
          </a:p>
          <a:p>
            <a:pPr>
              <a:defRPr/>
            </a:pPr>
            <a:endParaRPr lang="en-US" altLang="ja-JP" sz="2000" dirty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  <a:p>
            <a:pPr marL="342900" indent="-342900">
              <a:buFont typeface="Wingdings" panose="05000000000000000000" pitchFamily="2" charset="2"/>
              <a:buChar char="è"/>
              <a:defRPr/>
            </a:pPr>
            <a:r>
              <a:rPr lang="en-US" altLang="ja-JP" sz="2400" dirty="0">
                <a:solidFill>
                  <a:srgbClr val="FF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Need ultra-low noise readout system for STJ signal</a:t>
            </a:r>
            <a:r>
              <a:rPr lang="en-US" altLang="ja-JP" sz="24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</a:t>
            </a:r>
          </a:p>
          <a:p>
            <a:pPr marL="342900" indent="-342900">
              <a:buFont typeface="Wingdings" panose="05000000000000000000" pitchFamily="2" charset="2"/>
              <a:buChar char="è"/>
              <a:defRPr/>
            </a:pPr>
            <a:r>
              <a:rPr lang="en-US" altLang="ja-JP" sz="2400" dirty="0">
                <a:solidFill>
                  <a:srgbClr val="FF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Considering a cryogenic pre-amplifier placed close to STJ </a:t>
            </a:r>
          </a:p>
        </p:txBody>
      </p:sp>
      <p:cxnSp>
        <p:nvCxnSpPr>
          <p:cNvPr id="3" name="直線矢印コネクタ 2"/>
          <p:cNvCxnSpPr/>
          <p:nvPr/>
        </p:nvCxnSpPr>
        <p:spPr bwMode="auto">
          <a:xfrm>
            <a:off x="5281301" y="999278"/>
            <a:ext cx="1024339" cy="1058844"/>
          </a:xfrm>
          <a:prstGeom prst="straightConnector1">
            <a:avLst/>
          </a:prstGeom>
          <a:ln w="31750">
            <a:solidFill>
              <a:srgbClr val="92D050"/>
            </a:solidFill>
            <a:headEnd type="none" w="med" len="med"/>
            <a:tailEnd type="arrow"/>
          </a:ln>
          <a:ex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直線矢印コネクタ 48"/>
          <p:cNvCxnSpPr/>
          <p:nvPr/>
        </p:nvCxnSpPr>
        <p:spPr>
          <a:xfrm flipH="1" flipV="1">
            <a:off x="7550434" y="1100868"/>
            <a:ext cx="9524" cy="37479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0" name="直線矢印コネクタ 49"/>
          <p:cNvCxnSpPr/>
          <p:nvPr/>
        </p:nvCxnSpPr>
        <p:spPr>
          <a:xfrm>
            <a:off x="7550433" y="1485183"/>
            <a:ext cx="609972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374" name="テキスト ボックス 50"/>
          <p:cNvSpPr txBox="1">
            <a:spLocks noChangeArrowheads="1"/>
          </p:cNvSpPr>
          <p:nvPr/>
        </p:nvSpPr>
        <p:spPr bwMode="auto">
          <a:xfrm rot="-5400000">
            <a:off x="6965513" y="1005393"/>
            <a:ext cx="833883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9pPr>
          </a:lstStyle>
          <a:p>
            <a:pPr eaLnBrk="1" hangingPunct="1"/>
            <a:r>
              <a:rPr lang="en-US" altLang="ja-JP" sz="1600" dirty="0">
                <a:solidFill>
                  <a:srgbClr val="FF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2V/DIV</a:t>
            </a:r>
            <a:endParaRPr lang="ja-JP" altLang="en-US" sz="1600" dirty="0">
              <a:solidFill>
                <a:srgbClr val="FF0000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15375" name="テキスト ボックス 51"/>
          <p:cNvSpPr txBox="1">
            <a:spLocks noChangeArrowheads="1"/>
          </p:cNvSpPr>
          <p:nvPr/>
        </p:nvSpPr>
        <p:spPr bwMode="auto">
          <a:xfrm>
            <a:off x="7547118" y="1523938"/>
            <a:ext cx="1027845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9pPr>
          </a:lstStyle>
          <a:p>
            <a:pPr eaLnBrk="1" hangingPunct="1"/>
            <a:r>
              <a:rPr lang="en-US" altLang="ja-JP" sz="1600" dirty="0">
                <a:solidFill>
                  <a:srgbClr val="FF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40μs/DIV</a:t>
            </a:r>
            <a:endParaRPr lang="ja-JP" altLang="en-US" sz="1600" dirty="0">
              <a:solidFill>
                <a:srgbClr val="FF0000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15382" name="テキスト ボックス 55"/>
          <p:cNvSpPr txBox="1">
            <a:spLocks noChangeArrowheads="1"/>
          </p:cNvSpPr>
          <p:nvPr/>
        </p:nvSpPr>
        <p:spPr bwMode="auto">
          <a:xfrm>
            <a:off x="4882117" y="3318386"/>
            <a:ext cx="4154379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9pPr>
          </a:lstStyle>
          <a:p>
            <a:pPr eaLnBrk="1" hangingPunct="1"/>
            <a:r>
              <a:rPr lang="en-US" altLang="ja-JP" sz="1800" b="1" dirty="0">
                <a:solidFill>
                  <a:schemeClr val="accent2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Response is consistent to 10-photon detection in STJ</a:t>
            </a:r>
          </a:p>
        </p:txBody>
      </p:sp>
      <p:grpSp>
        <p:nvGrpSpPr>
          <p:cNvPr id="14" name="グループ化 13"/>
          <p:cNvGrpSpPr/>
          <p:nvPr/>
        </p:nvGrpSpPr>
        <p:grpSpPr>
          <a:xfrm>
            <a:off x="133526" y="967005"/>
            <a:ext cx="4500521" cy="3242660"/>
            <a:chOff x="158121" y="1617803"/>
            <a:chExt cx="4500521" cy="3242660"/>
          </a:xfrm>
        </p:grpSpPr>
        <p:sp>
          <p:nvSpPr>
            <p:cNvPr id="77" name="テキスト ボックス 76"/>
            <p:cNvSpPr txBox="1"/>
            <p:nvPr/>
          </p:nvSpPr>
          <p:spPr>
            <a:xfrm>
              <a:off x="158121" y="2517615"/>
              <a:ext cx="1908176" cy="1015663"/>
            </a:xfrm>
            <a:prstGeom prst="rect">
              <a:avLst/>
            </a:prstGeom>
            <a:noFill/>
          </p:spPr>
          <p:txBody>
            <a:bodyPr vert="horz" wrap="square">
              <a:spAutoFit/>
            </a:bodyPr>
            <a:lstStyle/>
            <a:p>
              <a:pPr>
                <a:defRPr/>
              </a:pPr>
              <a:r>
                <a:rPr lang="en-US" altLang="ja-JP" sz="2000" dirty="0">
                  <a:solidFill>
                    <a:srgbClr val="FF0000"/>
                  </a:solidFill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465nm laser through optical fiber</a:t>
              </a:r>
              <a:r>
                <a:rPr lang="ja-JP" altLang="en-US" sz="2000" dirty="0">
                  <a:solidFill>
                    <a:srgbClr val="FF0000"/>
                  </a:solidFill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　</a:t>
              </a:r>
              <a:endParaRPr lang="en-US" altLang="ja-JP" sz="2000" dirty="0">
                <a:solidFill>
                  <a:srgbClr val="FF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66" name="角丸四角形 65"/>
            <p:cNvSpPr/>
            <p:nvPr/>
          </p:nvSpPr>
          <p:spPr bwMode="auto">
            <a:xfrm>
              <a:off x="1967034" y="3289152"/>
              <a:ext cx="965200" cy="1230312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anchor="ctr"/>
            <a:lstStyle/>
            <a:p>
              <a:pPr>
                <a:defRPr/>
              </a:pPr>
              <a:endParaRPr lang="ja-JP" altLang="en-US" sz="1200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15385" name="テキスト ボックス 110"/>
            <p:cNvSpPr txBox="1">
              <a:spLocks noChangeArrowheads="1"/>
            </p:cNvSpPr>
            <p:nvPr/>
          </p:nvSpPr>
          <p:spPr bwMode="auto">
            <a:xfrm>
              <a:off x="2676684" y="3748672"/>
              <a:ext cx="503664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1pPr>
              <a:lvl2pPr marL="742950" indent="-285750" eaLnBrk="0" hangingPunct="0"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2pPr>
              <a:lvl3pPr marL="1143000" indent="-228600" eaLnBrk="0" hangingPunct="0"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3pPr>
              <a:lvl4pPr marL="1600200" indent="-228600" eaLnBrk="0" hangingPunct="0"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4pPr>
              <a:lvl5pPr marL="2057400" indent="-228600" eaLnBrk="0" hangingPunct="0"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9pPr>
            </a:lstStyle>
            <a:p>
              <a:pPr eaLnBrk="1" hangingPunct="1"/>
              <a:r>
                <a:rPr lang="en-US" altLang="ja-JP" sz="1400" b="1" dirty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STJ</a:t>
              </a:r>
              <a:endParaRPr lang="ja-JP" altLang="en-US" sz="1400" b="1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grpSp>
          <p:nvGrpSpPr>
            <p:cNvPr id="68" name="グループ化 67"/>
            <p:cNvGrpSpPr/>
            <p:nvPr/>
          </p:nvGrpSpPr>
          <p:grpSpPr bwMode="auto">
            <a:xfrm rot="16200000">
              <a:off x="2248362" y="3730100"/>
              <a:ext cx="518124" cy="283871"/>
              <a:chOff x="6012160" y="2708920"/>
              <a:chExt cx="576065" cy="360040"/>
            </a:xfrm>
            <a:scene3d>
              <a:camera prst="orthographicFront">
                <a:rot lat="0" lon="0" rev="0"/>
              </a:camera>
              <a:lightRig rig="threePt" dir="t"/>
            </a:scene3d>
          </p:grpSpPr>
          <p:sp>
            <p:nvSpPr>
              <p:cNvPr id="125" name="円/楕円 124"/>
              <p:cNvSpPr/>
              <p:nvPr/>
            </p:nvSpPr>
            <p:spPr>
              <a:xfrm>
                <a:off x="6012160" y="2708920"/>
                <a:ext cx="360040" cy="360040"/>
              </a:xfrm>
              <a:prstGeom prst="ellipse">
                <a:avLst/>
              </a:prstGeom>
              <a:noFill/>
              <a:ln w="31750">
                <a:solidFill>
                  <a:srgbClr val="C00000"/>
                </a:solidFill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>
                  <a:defRPr/>
                </a:pPr>
                <a:endParaRPr lang="ja-JP" altLang="en-US" sz="120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  <p:sp>
            <p:nvSpPr>
              <p:cNvPr id="126" name="円/楕円 125"/>
              <p:cNvSpPr/>
              <p:nvPr/>
            </p:nvSpPr>
            <p:spPr>
              <a:xfrm>
                <a:off x="6228185" y="2708920"/>
                <a:ext cx="360040" cy="360040"/>
              </a:xfrm>
              <a:prstGeom prst="ellipse">
                <a:avLst/>
              </a:prstGeom>
              <a:noFill/>
              <a:ln w="31750">
                <a:solidFill>
                  <a:srgbClr val="C00000"/>
                </a:solidFill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>
                  <a:defRPr/>
                </a:pPr>
                <a:endParaRPr lang="ja-JP" altLang="en-US" sz="120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</p:grpSp>
        <p:cxnSp>
          <p:nvCxnSpPr>
            <p:cNvPr id="69" name="直線コネクタ 68"/>
            <p:cNvCxnSpPr/>
            <p:nvPr/>
          </p:nvCxnSpPr>
          <p:spPr bwMode="auto">
            <a:xfrm flipH="1">
              <a:off x="2483768" y="4140052"/>
              <a:ext cx="3966" cy="496762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70" name="直線コネクタ 69"/>
            <p:cNvCxnSpPr/>
            <p:nvPr/>
          </p:nvCxnSpPr>
          <p:spPr bwMode="auto">
            <a:xfrm>
              <a:off x="2478209" y="2960110"/>
              <a:ext cx="0" cy="652892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71" name="直線コネクタ 70"/>
            <p:cNvCxnSpPr/>
            <p:nvPr/>
          </p:nvCxnSpPr>
          <p:spPr bwMode="auto">
            <a:xfrm>
              <a:off x="2478209" y="3492351"/>
              <a:ext cx="649967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72" name="直線コネクタ 71"/>
            <p:cNvCxnSpPr/>
            <p:nvPr/>
          </p:nvCxnSpPr>
          <p:spPr bwMode="auto">
            <a:xfrm>
              <a:off x="3128176" y="3289236"/>
              <a:ext cx="0" cy="379012"/>
            </a:xfrm>
            <a:prstGeom prst="line">
              <a:avLst/>
            </a:prstGeom>
            <a:ln w="317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20" name="直線コネクタ 119"/>
            <p:cNvCxnSpPr/>
            <p:nvPr/>
          </p:nvCxnSpPr>
          <p:spPr bwMode="auto">
            <a:xfrm>
              <a:off x="2278937" y="1617803"/>
              <a:ext cx="396875" cy="1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82" name="直線コネクタ 81"/>
            <p:cNvCxnSpPr/>
            <p:nvPr/>
          </p:nvCxnSpPr>
          <p:spPr bwMode="auto">
            <a:xfrm flipV="1">
              <a:off x="2477375" y="1628800"/>
              <a:ext cx="834" cy="478606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grpSp>
          <p:nvGrpSpPr>
            <p:cNvPr id="15394" name="グループ化 59"/>
            <p:cNvGrpSpPr>
              <a:grpSpLocks/>
            </p:cNvGrpSpPr>
            <p:nvPr/>
          </p:nvGrpSpPr>
          <p:grpSpPr bwMode="auto">
            <a:xfrm>
              <a:off x="2289024" y="4639046"/>
              <a:ext cx="397419" cy="129531"/>
              <a:chOff x="6876256" y="6381328"/>
              <a:chExt cx="504056" cy="144016"/>
            </a:xfrm>
          </p:grpSpPr>
          <p:cxnSp>
            <p:nvCxnSpPr>
              <p:cNvPr id="111" name="直線コネクタ 110"/>
              <p:cNvCxnSpPr/>
              <p:nvPr/>
            </p:nvCxnSpPr>
            <p:spPr>
              <a:xfrm>
                <a:off x="6875945" y="6378846"/>
                <a:ext cx="503366" cy="0"/>
              </a:xfrm>
              <a:prstGeom prst="line">
                <a:avLst/>
              </a:prstGeom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12" name="直線コネクタ 111"/>
              <p:cNvCxnSpPr/>
              <p:nvPr/>
            </p:nvCxnSpPr>
            <p:spPr>
              <a:xfrm flipH="1">
                <a:off x="6875945" y="6378846"/>
                <a:ext cx="142957" cy="146498"/>
              </a:xfrm>
              <a:prstGeom prst="line">
                <a:avLst/>
              </a:prstGeom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14" name="直線コネクタ 113"/>
              <p:cNvCxnSpPr/>
              <p:nvPr/>
            </p:nvCxnSpPr>
            <p:spPr>
              <a:xfrm flipH="1">
                <a:off x="7018902" y="6378846"/>
                <a:ext cx="142955" cy="146498"/>
              </a:xfrm>
              <a:prstGeom prst="line">
                <a:avLst/>
              </a:prstGeom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19" name="直線コネクタ 118"/>
              <p:cNvCxnSpPr/>
              <p:nvPr/>
            </p:nvCxnSpPr>
            <p:spPr>
              <a:xfrm flipH="1">
                <a:off x="7161857" y="6378846"/>
                <a:ext cx="144969" cy="146498"/>
              </a:xfrm>
              <a:prstGeom prst="line">
                <a:avLst/>
              </a:prstGeom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86" name="二等辺三角形 85"/>
            <p:cNvSpPr/>
            <p:nvPr/>
          </p:nvSpPr>
          <p:spPr bwMode="auto">
            <a:xfrm rot="5400000">
              <a:off x="3220071" y="3269457"/>
              <a:ext cx="711200" cy="455613"/>
            </a:xfrm>
            <a:prstGeom prst="triangl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>
                <a:defRPr/>
              </a:pPr>
              <a:endParaRPr lang="ja-JP" altLang="en-US" sz="12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cxnSp>
          <p:nvCxnSpPr>
            <p:cNvPr id="101" name="直線矢印コネクタ 100"/>
            <p:cNvCxnSpPr/>
            <p:nvPr/>
          </p:nvCxnSpPr>
          <p:spPr bwMode="auto">
            <a:xfrm>
              <a:off x="4374479" y="3478574"/>
              <a:ext cx="284163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61" name="直線矢印コネクタ 60"/>
            <p:cNvCxnSpPr/>
            <p:nvPr/>
          </p:nvCxnSpPr>
          <p:spPr>
            <a:xfrm>
              <a:off x="1112209" y="3285062"/>
              <a:ext cx="1217613" cy="617499"/>
            </a:xfrm>
            <a:prstGeom prst="straightConnector1">
              <a:avLst/>
            </a:prstGeom>
            <a:ln>
              <a:solidFill>
                <a:srgbClr val="FF66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9" name="Freeform 11"/>
            <p:cNvSpPr>
              <a:spLocks/>
            </p:cNvSpPr>
            <p:nvPr/>
          </p:nvSpPr>
          <p:spPr bwMode="auto">
            <a:xfrm rot="5400000">
              <a:off x="2035292" y="2384964"/>
              <a:ext cx="884989" cy="265303"/>
            </a:xfrm>
            <a:custGeom>
              <a:avLst/>
              <a:gdLst>
                <a:gd name="T0" fmla="*/ 0 w 1410"/>
                <a:gd name="T1" fmla="*/ 258 h 456"/>
                <a:gd name="T2" fmla="*/ 222 w 1410"/>
                <a:gd name="T3" fmla="*/ 258 h 456"/>
                <a:gd name="T4" fmla="*/ 318 w 1410"/>
                <a:gd name="T5" fmla="*/ 30 h 456"/>
                <a:gd name="T6" fmla="*/ 468 w 1410"/>
                <a:gd name="T7" fmla="*/ 456 h 456"/>
                <a:gd name="T8" fmla="*/ 672 w 1410"/>
                <a:gd name="T9" fmla="*/ 12 h 456"/>
                <a:gd name="T10" fmla="*/ 858 w 1410"/>
                <a:gd name="T11" fmla="*/ 450 h 456"/>
                <a:gd name="T12" fmla="*/ 1020 w 1410"/>
                <a:gd name="T13" fmla="*/ 0 h 456"/>
                <a:gd name="T14" fmla="*/ 1176 w 1410"/>
                <a:gd name="T15" fmla="*/ 246 h 456"/>
                <a:gd name="T16" fmla="*/ 1410 w 1410"/>
                <a:gd name="T17" fmla="*/ 246 h 456"/>
                <a:gd name="connsiteX0" fmla="*/ 0 w 10000"/>
                <a:gd name="connsiteY0" fmla="*/ 5658 h 10000"/>
                <a:gd name="connsiteX1" fmla="*/ 1574 w 10000"/>
                <a:gd name="connsiteY1" fmla="*/ 5658 h 10000"/>
                <a:gd name="connsiteX2" fmla="*/ 2255 w 10000"/>
                <a:gd name="connsiteY2" fmla="*/ 658 h 10000"/>
                <a:gd name="connsiteX3" fmla="*/ 3319 w 10000"/>
                <a:gd name="connsiteY3" fmla="*/ 10000 h 10000"/>
                <a:gd name="connsiteX4" fmla="*/ 4766 w 10000"/>
                <a:gd name="connsiteY4" fmla="*/ 263 h 10000"/>
                <a:gd name="connsiteX5" fmla="*/ 6085 w 10000"/>
                <a:gd name="connsiteY5" fmla="*/ 9868 h 10000"/>
                <a:gd name="connsiteX6" fmla="*/ 7234 w 10000"/>
                <a:gd name="connsiteY6" fmla="*/ 0 h 10000"/>
                <a:gd name="connsiteX7" fmla="*/ 9171 w 10000"/>
                <a:gd name="connsiteY7" fmla="*/ 9677 h 10000"/>
                <a:gd name="connsiteX8" fmla="*/ 10000 w 10000"/>
                <a:gd name="connsiteY8" fmla="*/ 5395 h 10000"/>
                <a:gd name="connsiteX0" fmla="*/ 0 w 11592"/>
                <a:gd name="connsiteY0" fmla="*/ 5658 h 10000"/>
                <a:gd name="connsiteX1" fmla="*/ 1574 w 11592"/>
                <a:gd name="connsiteY1" fmla="*/ 5658 h 10000"/>
                <a:gd name="connsiteX2" fmla="*/ 2255 w 11592"/>
                <a:gd name="connsiteY2" fmla="*/ 658 h 10000"/>
                <a:gd name="connsiteX3" fmla="*/ 3319 w 11592"/>
                <a:gd name="connsiteY3" fmla="*/ 10000 h 10000"/>
                <a:gd name="connsiteX4" fmla="*/ 4766 w 11592"/>
                <a:gd name="connsiteY4" fmla="*/ 263 h 10000"/>
                <a:gd name="connsiteX5" fmla="*/ 6085 w 11592"/>
                <a:gd name="connsiteY5" fmla="*/ 9868 h 10000"/>
                <a:gd name="connsiteX6" fmla="*/ 7234 w 11592"/>
                <a:gd name="connsiteY6" fmla="*/ 0 h 10000"/>
                <a:gd name="connsiteX7" fmla="*/ 9171 w 11592"/>
                <a:gd name="connsiteY7" fmla="*/ 9677 h 10000"/>
                <a:gd name="connsiteX8" fmla="*/ 11592 w 11592"/>
                <a:gd name="connsiteY8" fmla="*/ 5181 h 10000"/>
                <a:gd name="connsiteX0" fmla="*/ 0 w 11592"/>
                <a:gd name="connsiteY0" fmla="*/ 5658 h 10000"/>
                <a:gd name="connsiteX1" fmla="*/ 1574 w 11592"/>
                <a:gd name="connsiteY1" fmla="*/ 5658 h 10000"/>
                <a:gd name="connsiteX2" fmla="*/ 2255 w 11592"/>
                <a:gd name="connsiteY2" fmla="*/ 658 h 10000"/>
                <a:gd name="connsiteX3" fmla="*/ 3319 w 11592"/>
                <a:gd name="connsiteY3" fmla="*/ 10000 h 10000"/>
                <a:gd name="connsiteX4" fmla="*/ 4766 w 11592"/>
                <a:gd name="connsiteY4" fmla="*/ 263 h 10000"/>
                <a:gd name="connsiteX5" fmla="*/ 6085 w 11592"/>
                <a:gd name="connsiteY5" fmla="*/ 9868 h 10000"/>
                <a:gd name="connsiteX6" fmla="*/ 7234 w 11592"/>
                <a:gd name="connsiteY6" fmla="*/ 0 h 10000"/>
                <a:gd name="connsiteX7" fmla="*/ 9171 w 11592"/>
                <a:gd name="connsiteY7" fmla="*/ 9677 h 10000"/>
                <a:gd name="connsiteX8" fmla="*/ 11592 w 11592"/>
                <a:gd name="connsiteY8" fmla="*/ 5181 h 10000"/>
                <a:gd name="connsiteX0" fmla="*/ 0 w 11592"/>
                <a:gd name="connsiteY0" fmla="*/ 5658 h 10000"/>
                <a:gd name="connsiteX1" fmla="*/ 1574 w 11592"/>
                <a:gd name="connsiteY1" fmla="*/ 5658 h 10000"/>
                <a:gd name="connsiteX2" fmla="*/ 2255 w 11592"/>
                <a:gd name="connsiteY2" fmla="*/ 658 h 10000"/>
                <a:gd name="connsiteX3" fmla="*/ 3319 w 11592"/>
                <a:gd name="connsiteY3" fmla="*/ 10000 h 10000"/>
                <a:gd name="connsiteX4" fmla="*/ 4766 w 11592"/>
                <a:gd name="connsiteY4" fmla="*/ 263 h 10000"/>
                <a:gd name="connsiteX5" fmla="*/ 6085 w 11592"/>
                <a:gd name="connsiteY5" fmla="*/ 9868 h 10000"/>
                <a:gd name="connsiteX6" fmla="*/ 7234 w 11592"/>
                <a:gd name="connsiteY6" fmla="*/ 0 h 10000"/>
                <a:gd name="connsiteX7" fmla="*/ 8548 w 11592"/>
                <a:gd name="connsiteY7" fmla="*/ 9463 h 10000"/>
                <a:gd name="connsiteX8" fmla="*/ 11592 w 11592"/>
                <a:gd name="connsiteY8" fmla="*/ 5181 h 10000"/>
                <a:gd name="connsiteX0" fmla="*/ 0 w 11592"/>
                <a:gd name="connsiteY0" fmla="*/ 5658 h 10000"/>
                <a:gd name="connsiteX1" fmla="*/ 1574 w 11592"/>
                <a:gd name="connsiteY1" fmla="*/ 5658 h 10000"/>
                <a:gd name="connsiteX2" fmla="*/ 2255 w 11592"/>
                <a:gd name="connsiteY2" fmla="*/ 658 h 10000"/>
                <a:gd name="connsiteX3" fmla="*/ 3319 w 11592"/>
                <a:gd name="connsiteY3" fmla="*/ 10000 h 10000"/>
                <a:gd name="connsiteX4" fmla="*/ 4766 w 11592"/>
                <a:gd name="connsiteY4" fmla="*/ 263 h 10000"/>
                <a:gd name="connsiteX5" fmla="*/ 6085 w 11592"/>
                <a:gd name="connsiteY5" fmla="*/ 9868 h 10000"/>
                <a:gd name="connsiteX6" fmla="*/ 7234 w 11592"/>
                <a:gd name="connsiteY6" fmla="*/ 0 h 10000"/>
                <a:gd name="connsiteX7" fmla="*/ 8548 w 11592"/>
                <a:gd name="connsiteY7" fmla="*/ 9463 h 10000"/>
                <a:gd name="connsiteX8" fmla="*/ 11592 w 11592"/>
                <a:gd name="connsiteY8" fmla="*/ 5181 h 10000"/>
                <a:gd name="connsiteX0" fmla="*/ 0 w 11592"/>
                <a:gd name="connsiteY0" fmla="*/ 5658 h 10000"/>
                <a:gd name="connsiteX1" fmla="*/ 1574 w 11592"/>
                <a:gd name="connsiteY1" fmla="*/ 5658 h 10000"/>
                <a:gd name="connsiteX2" fmla="*/ 2255 w 11592"/>
                <a:gd name="connsiteY2" fmla="*/ 658 h 10000"/>
                <a:gd name="connsiteX3" fmla="*/ 3319 w 11592"/>
                <a:gd name="connsiteY3" fmla="*/ 10000 h 10000"/>
                <a:gd name="connsiteX4" fmla="*/ 4766 w 11592"/>
                <a:gd name="connsiteY4" fmla="*/ 263 h 10000"/>
                <a:gd name="connsiteX5" fmla="*/ 6085 w 11592"/>
                <a:gd name="connsiteY5" fmla="*/ 9868 h 10000"/>
                <a:gd name="connsiteX6" fmla="*/ 7234 w 11592"/>
                <a:gd name="connsiteY6" fmla="*/ 0 h 10000"/>
                <a:gd name="connsiteX7" fmla="*/ 8548 w 11592"/>
                <a:gd name="connsiteY7" fmla="*/ 9463 h 10000"/>
                <a:gd name="connsiteX8" fmla="*/ 11592 w 11592"/>
                <a:gd name="connsiteY8" fmla="*/ 5181 h 10000"/>
                <a:gd name="connsiteX0" fmla="*/ 0 w 11592"/>
                <a:gd name="connsiteY0" fmla="*/ 5658 h 10000"/>
                <a:gd name="connsiteX1" fmla="*/ 1574 w 11592"/>
                <a:gd name="connsiteY1" fmla="*/ 5658 h 10000"/>
                <a:gd name="connsiteX2" fmla="*/ 2255 w 11592"/>
                <a:gd name="connsiteY2" fmla="*/ 658 h 10000"/>
                <a:gd name="connsiteX3" fmla="*/ 3319 w 11592"/>
                <a:gd name="connsiteY3" fmla="*/ 10000 h 10000"/>
                <a:gd name="connsiteX4" fmla="*/ 4766 w 11592"/>
                <a:gd name="connsiteY4" fmla="*/ 263 h 10000"/>
                <a:gd name="connsiteX5" fmla="*/ 6085 w 11592"/>
                <a:gd name="connsiteY5" fmla="*/ 9868 h 10000"/>
                <a:gd name="connsiteX6" fmla="*/ 7234 w 11592"/>
                <a:gd name="connsiteY6" fmla="*/ 0 h 10000"/>
                <a:gd name="connsiteX7" fmla="*/ 8548 w 11592"/>
                <a:gd name="connsiteY7" fmla="*/ 9463 h 10000"/>
                <a:gd name="connsiteX8" fmla="*/ 10065 w 11592"/>
                <a:gd name="connsiteY8" fmla="*/ 5087 h 10000"/>
                <a:gd name="connsiteX9" fmla="*/ 11592 w 11592"/>
                <a:gd name="connsiteY9" fmla="*/ 5181 h 10000"/>
                <a:gd name="connsiteX0" fmla="*/ 0 w 11592"/>
                <a:gd name="connsiteY0" fmla="*/ 5658 h 10000"/>
                <a:gd name="connsiteX1" fmla="*/ 1574 w 11592"/>
                <a:gd name="connsiteY1" fmla="*/ 5658 h 10000"/>
                <a:gd name="connsiteX2" fmla="*/ 2255 w 11592"/>
                <a:gd name="connsiteY2" fmla="*/ 658 h 10000"/>
                <a:gd name="connsiteX3" fmla="*/ 3319 w 11592"/>
                <a:gd name="connsiteY3" fmla="*/ 10000 h 10000"/>
                <a:gd name="connsiteX4" fmla="*/ 4766 w 11592"/>
                <a:gd name="connsiteY4" fmla="*/ 263 h 10000"/>
                <a:gd name="connsiteX5" fmla="*/ 6085 w 11592"/>
                <a:gd name="connsiteY5" fmla="*/ 9868 h 10000"/>
                <a:gd name="connsiteX6" fmla="*/ 7234 w 11592"/>
                <a:gd name="connsiteY6" fmla="*/ 0 h 10000"/>
                <a:gd name="connsiteX7" fmla="*/ 8548 w 11592"/>
                <a:gd name="connsiteY7" fmla="*/ 9463 h 10000"/>
                <a:gd name="connsiteX8" fmla="*/ 10065 w 11592"/>
                <a:gd name="connsiteY8" fmla="*/ 5087 h 10000"/>
                <a:gd name="connsiteX9" fmla="*/ 11592 w 11592"/>
                <a:gd name="connsiteY9" fmla="*/ 5181 h 10000"/>
                <a:gd name="connsiteX0" fmla="*/ 0 w 11592"/>
                <a:gd name="connsiteY0" fmla="*/ 5658 h 10000"/>
                <a:gd name="connsiteX1" fmla="*/ 1574 w 11592"/>
                <a:gd name="connsiteY1" fmla="*/ 5658 h 10000"/>
                <a:gd name="connsiteX2" fmla="*/ 2255 w 11592"/>
                <a:gd name="connsiteY2" fmla="*/ 658 h 10000"/>
                <a:gd name="connsiteX3" fmla="*/ 3319 w 11592"/>
                <a:gd name="connsiteY3" fmla="*/ 10000 h 10000"/>
                <a:gd name="connsiteX4" fmla="*/ 4766 w 11592"/>
                <a:gd name="connsiteY4" fmla="*/ 263 h 10000"/>
                <a:gd name="connsiteX5" fmla="*/ 6085 w 11592"/>
                <a:gd name="connsiteY5" fmla="*/ 9868 h 10000"/>
                <a:gd name="connsiteX6" fmla="*/ 7234 w 11592"/>
                <a:gd name="connsiteY6" fmla="*/ 0 h 10000"/>
                <a:gd name="connsiteX7" fmla="*/ 8548 w 11592"/>
                <a:gd name="connsiteY7" fmla="*/ 9463 h 10000"/>
                <a:gd name="connsiteX8" fmla="*/ 10065 w 11592"/>
                <a:gd name="connsiteY8" fmla="*/ 5087 h 10000"/>
                <a:gd name="connsiteX9" fmla="*/ 11592 w 11592"/>
                <a:gd name="connsiteY9" fmla="*/ 5181 h 10000"/>
                <a:gd name="connsiteX0" fmla="*/ 0 w 11592"/>
                <a:gd name="connsiteY0" fmla="*/ 5658 h 10000"/>
                <a:gd name="connsiteX1" fmla="*/ 1574 w 11592"/>
                <a:gd name="connsiteY1" fmla="*/ 5658 h 10000"/>
                <a:gd name="connsiteX2" fmla="*/ 2255 w 11592"/>
                <a:gd name="connsiteY2" fmla="*/ 658 h 10000"/>
                <a:gd name="connsiteX3" fmla="*/ 3319 w 11592"/>
                <a:gd name="connsiteY3" fmla="*/ 10000 h 10000"/>
                <a:gd name="connsiteX4" fmla="*/ 4766 w 11592"/>
                <a:gd name="connsiteY4" fmla="*/ 263 h 10000"/>
                <a:gd name="connsiteX5" fmla="*/ 6085 w 11592"/>
                <a:gd name="connsiteY5" fmla="*/ 9868 h 10000"/>
                <a:gd name="connsiteX6" fmla="*/ 7234 w 11592"/>
                <a:gd name="connsiteY6" fmla="*/ 0 h 10000"/>
                <a:gd name="connsiteX7" fmla="*/ 8548 w 11592"/>
                <a:gd name="connsiteY7" fmla="*/ 9463 h 10000"/>
                <a:gd name="connsiteX8" fmla="*/ 10065 w 11592"/>
                <a:gd name="connsiteY8" fmla="*/ 5087 h 10000"/>
                <a:gd name="connsiteX9" fmla="*/ 11592 w 11592"/>
                <a:gd name="connsiteY9" fmla="*/ 5181 h 10000"/>
                <a:gd name="connsiteX0" fmla="*/ 0 w 11592"/>
                <a:gd name="connsiteY0" fmla="*/ 5658 h 10000"/>
                <a:gd name="connsiteX1" fmla="*/ 1574 w 11592"/>
                <a:gd name="connsiteY1" fmla="*/ 5658 h 10000"/>
                <a:gd name="connsiteX2" fmla="*/ 2255 w 11592"/>
                <a:gd name="connsiteY2" fmla="*/ 658 h 10000"/>
                <a:gd name="connsiteX3" fmla="*/ 3319 w 11592"/>
                <a:gd name="connsiteY3" fmla="*/ 10000 h 10000"/>
                <a:gd name="connsiteX4" fmla="*/ 4766 w 11592"/>
                <a:gd name="connsiteY4" fmla="*/ 263 h 10000"/>
                <a:gd name="connsiteX5" fmla="*/ 6085 w 11592"/>
                <a:gd name="connsiteY5" fmla="*/ 9868 h 10000"/>
                <a:gd name="connsiteX6" fmla="*/ 7234 w 11592"/>
                <a:gd name="connsiteY6" fmla="*/ 0 h 10000"/>
                <a:gd name="connsiteX7" fmla="*/ 8548 w 11592"/>
                <a:gd name="connsiteY7" fmla="*/ 9463 h 10000"/>
                <a:gd name="connsiteX8" fmla="*/ 10065 w 11592"/>
                <a:gd name="connsiteY8" fmla="*/ 5087 h 10000"/>
                <a:gd name="connsiteX9" fmla="*/ 11592 w 11592"/>
                <a:gd name="connsiteY9" fmla="*/ 4539 h 10000"/>
                <a:gd name="connsiteX0" fmla="*/ 0 w 11631"/>
                <a:gd name="connsiteY0" fmla="*/ 5658 h 10000"/>
                <a:gd name="connsiteX1" fmla="*/ 1574 w 11631"/>
                <a:gd name="connsiteY1" fmla="*/ 5658 h 10000"/>
                <a:gd name="connsiteX2" fmla="*/ 2255 w 11631"/>
                <a:gd name="connsiteY2" fmla="*/ 658 h 10000"/>
                <a:gd name="connsiteX3" fmla="*/ 3319 w 11631"/>
                <a:gd name="connsiteY3" fmla="*/ 10000 h 10000"/>
                <a:gd name="connsiteX4" fmla="*/ 4766 w 11631"/>
                <a:gd name="connsiteY4" fmla="*/ 263 h 10000"/>
                <a:gd name="connsiteX5" fmla="*/ 6085 w 11631"/>
                <a:gd name="connsiteY5" fmla="*/ 9868 h 10000"/>
                <a:gd name="connsiteX6" fmla="*/ 7234 w 11631"/>
                <a:gd name="connsiteY6" fmla="*/ 0 h 10000"/>
                <a:gd name="connsiteX7" fmla="*/ 8548 w 11631"/>
                <a:gd name="connsiteY7" fmla="*/ 9463 h 10000"/>
                <a:gd name="connsiteX8" fmla="*/ 10065 w 11631"/>
                <a:gd name="connsiteY8" fmla="*/ 5087 h 10000"/>
                <a:gd name="connsiteX9" fmla="*/ 11592 w 11631"/>
                <a:gd name="connsiteY9" fmla="*/ 4539 h 10000"/>
                <a:gd name="connsiteX0" fmla="*/ 0 w 11607"/>
                <a:gd name="connsiteY0" fmla="*/ 5658 h 10000"/>
                <a:gd name="connsiteX1" fmla="*/ 1574 w 11607"/>
                <a:gd name="connsiteY1" fmla="*/ 5658 h 10000"/>
                <a:gd name="connsiteX2" fmla="*/ 2255 w 11607"/>
                <a:gd name="connsiteY2" fmla="*/ 658 h 10000"/>
                <a:gd name="connsiteX3" fmla="*/ 3319 w 11607"/>
                <a:gd name="connsiteY3" fmla="*/ 10000 h 10000"/>
                <a:gd name="connsiteX4" fmla="*/ 4766 w 11607"/>
                <a:gd name="connsiteY4" fmla="*/ 263 h 10000"/>
                <a:gd name="connsiteX5" fmla="*/ 6085 w 11607"/>
                <a:gd name="connsiteY5" fmla="*/ 9868 h 10000"/>
                <a:gd name="connsiteX6" fmla="*/ 7234 w 11607"/>
                <a:gd name="connsiteY6" fmla="*/ 0 h 10000"/>
                <a:gd name="connsiteX7" fmla="*/ 8548 w 11607"/>
                <a:gd name="connsiteY7" fmla="*/ 9463 h 10000"/>
                <a:gd name="connsiteX8" fmla="*/ 10065 w 11607"/>
                <a:gd name="connsiteY8" fmla="*/ 5087 h 10000"/>
                <a:gd name="connsiteX9" fmla="*/ 11592 w 11607"/>
                <a:gd name="connsiteY9" fmla="*/ 4539 h 10000"/>
                <a:gd name="connsiteX0" fmla="*/ 0 w 11607"/>
                <a:gd name="connsiteY0" fmla="*/ 5658 h 10000"/>
                <a:gd name="connsiteX1" fmla="*/ 1574 w 11607"/>
                <a:gd name="connsiteY1" fmla="*/ 5658 h 10000"/>
                <a:gd name="connsiteX2" fmla="*/ 2255 w 11607"/>
                <a:gd name="connsiteY2" fmla="*/ 658 h 10000"/>
                <a:gd name="connsiteX3" fmla="*/ 3319 w 11607"/>
                <a:gd name="connsiteY3" fmla="*/ 10000 h 10000"/>
                <a:gd name="connsiteX4" fmla="*/ 4766 w 11607"/>
                <a:gd name="connsiteY4" fmla="*/ 263 h 10000"/>
                <a:gd name="connsiteX5" fmla="*/ 6085 w 11607"/>
                <a:gd name="connsiteY5" fmla="*/ 9868 h 10000"/>
                <a:gd name="connsiteX6" fmla="*/ 7234 w 11607"/>
                <a:gd name="connsiteY6" fmla="*/ 0 h 10000"/>
                <a:gd name="connsiteX7" fmla="*/ 8548 w 11607"/>
                <a:gd name="connsiteY7" fmla="*/ 9463 h 10000"/>
                <a:gd name="connsiteX8" fmla="*/ 10065 w 11607"/>
                <a:gd name="connsiteY8" fmla="*/ 5087 h 10000"/>
                <a:gd name="connsiteX9" fmla="*/ 11592 w 11607"/>
                <a:gd name="connsiteY9" fmla="*/ 4539 h 10000"/>
                <a:gd name="connsiteX0" fmla="*/ 0 w 11607"/>
                <a:gd name="connsiteY0" fmla="*/ 5658 h 10000"/>
                <a:gd name="connsiteX1" fmla="*/ 1574 w 11607"/>
                <a:gd name="connsiteY1" fmla="*/ 5658 h 10000"/>
                <a:gd name="connsiteX2" fmla="*/ 2255 w 11607"/>
                <a:gd name="connsiteY2" fmla="*/ 658 h 10000"/>
                <a:gd name="connsiteX3" fmla="*/ 3319 w 11607"/>
                <a:gd name="connsiteY3" fmla="*/ 10000 h 10000"/>
                <a:gd name="connsiteX4" fmla="*/ 4766 w 11607"/>
                <a:gd name="connsiteY4" fmla="*/ 263 h 10000"/>
                <a:gd name="connsiteX5" fmla="*/ 6085 w 11607"/>
                <a:gd name="connsiteY5" fmla="*/ 9868 h 10000"/>
                <a:gd name="connsiteX6" fmla="*/ 7234 w 11607"/>
                <a:gd name="connsiteY6" fmla="*/ 0 h 10000"/>
                <a:gd name="connsiteX7" fmla="*/ 8548 w 11607"/>
                <a:gd name="connsiteY7" fmla="*/ 9463 h 10000"/>
                <a:gd name="connsiteX8" fmla="*/ 10065 w 11607"/>
                <a:gd name="connsiteY8" fmla="*/ 5087 h 10000"/>
                <a:gd name="connsiteX9" fmla="*/ 11592 w 11607"/>
                <a:gd name="connsiteY9" fmla="*/ 4539 h 10000"/>
                <a:gd name="connsiteX0" fmla="*/ 0 w 11607"/>
                <a:gd name="connsiteY0" fmla="*/ 5658 h 10000"/>
                <a:gd name="connsiteX1" fmla="*/ 1574 w 11607"/>
                <a:gd name="connsiteY1" fmla="*/ 5658 h 10000"/>
                <a:gd name="connsiteX2" fmla="*/ 2255 w 11607"/>
                <a:gd name="connsiteY2" fmla="*/ 658 h 10000"/>
                <a:gd name="connsiteX3" fmla="*/ 3319 w 11607"/>
                <a:gd name="connsiteY3" fmla="*/ 10000 h 10000"/>
                <a:gd name="connsiteX4" fmla="*/ 4766 w 11607"/>
                <a:gd name="connsiteY4" fmla="*/ 263 h 10000"/>
                <a:gd name="connsiteX5" fmla="*/ 6085 w 11607"/>
                <a:gd name="connsiteY5" fmla="*/ 9868 h 10000"/>
                <a:gd name="connsiteX6" fmla="*/ 7234 w 11607"/>
                <a:gd name="connsiteY6" fmla="*/ 0 h 10000"/>
                <a:gd name="connsiteX7" fmla="*/ 8548 w 11607"/>
                <a:gd name="connsiteY7" fmla="*/ 9463 h 10000"/>
                <a:gd name="connsiteX8" fmla="*/ 10065 w 11607"/>
                <a:gd name="connsiteY8" fmla="*/ 5087 h 10000"/>
                <a:gd name="connsiteX9" fmla="*/ 11592 w 11607"/>
                <a:gd name="connsiteY9" fmla="*/ 4539 h 10000"/>
                <a:gd name="connsiteX0" fmla="*/ 0 w 11607"/>
                <a:gd name="connsiteY0" fmla="*/ 5658 h 10000"/>
                <a:gd name="connsiteX1" fmla="*/ 1574 w 11607"/>
                <a:gd name="connsiteY1" fmla="*/ 5658 h 10000"/>
                <a:gd name="connsiteX2" fmla="*/ 2255 w 11607"/>
                <a:gd name="connsiteY2" fmla="*/ 658 h 10000"/>
                <a:gd name="connsiteX3" fmla="*/ 3319 w 11607"/>
                <a:gd name="connsiteY3" fmla="*/ 10000 h 10000"/>
                <a:gd name="connsiteX4" fmla="*/ 4766 w 11607"/>
                <a:gd name="connsiteY4" fmla="*/ 263 h 10000"/>
                <a:gd name="connsiteX5" fmla="*/ 6085 w 11607"/>
                <a:gd name="connsiteY5" fmla="*/ 9868 h 10000"/>
                <a:gd name="connsiteX6" fmla="*/ 7234 w 11607"/>
                <a:gd name="connsiteY6" fmla="*/ 0 h 10000"/>
                <a:gd name="connsiteX7" fmla="*/ 8548 w 11607"/>
                <a:gd name="connsiteY7" fmla="*/ 9180 h 10000"/>
                <a:gd name="connsiteX8" fmla="*/ 10065 w 11607"/>
                <a:gd name="connsiteY8" fmla="*/ 5087 h 10000"/>
                <a:gd name="connsiteX9" fmla="*/ 11592 w 11607"/>
                <a:gd name="connsiteY9" fmla="*/ 4539 h 10000"/>
                <a:gd name="connsiteX0" fmla="*/ 0 w 11607"/>
                <a:gd name="connsiteY0" fmla="*/ 5658 h 10000"/>
                <a:gd name="connsiteX1" fmla="*/ 1574 w 11607"/>
                <a:gd name="connsiteY1" fmla="*/ 5658 h 10000"/>
                <a:gd name="connsiteX2" fmla="*/ 2255 w 11607"/>
                <a:gd name="connsiteY2" fmla="*/ 658 h 10000"/>
                <a:gd name="connsiteX3" fmla="*/ 3319 w 11607"/>
                <a:gd name="connsiteY3" fmla="*/ 10000 h 10000"/>
                <a:gd name="connsiteX4" fmla="*/ 4766 w 11607"/>
                <a:gd name="connsiteY4" fmla="*/ 263 h 10000"/>
                <a:gd name="connsiteX5" fmla="*/ 6085 w 11607"/>
                <a:gd name="connsiteY5" fmla="*/ 9868 h 10000"/>
                <a:gd name="connsiteX6" fmla="*/ 7234 w 11607"/>
                <a:gd name="connsiteY6" fmla="*/ 0 h 10000"/>
                <a:gd name="connsiteX7" fmla="*/ 8578 w 11607"/>
                <a:gd name="connsiteY7" fmla="*/ 9746 h 10000"/>
                <a:gd name="connsiteX8" fmla="*/ 10065 w 11607"/>
                <a:gd name="connsiteY8" fmla="*/ 5087 h 10000"/>
                <a:gd name="connsiteX9" fmla="*/ 11592 w 11607"/>
                <a:gd name="connsiteY9" fmla="*/ 4539 h 10000"/>
                <a:gd name="connsiteX0" fmla="*/ 0 w 11607"/>
                <a:gd name="connsiteY0" fmla="*/ 5658 h 10000"/>
                <a:gd name="connsiteX1" fmla="*/ 1574 w 11607"/>
                <a:gd name="connsiteY1" fmla="*/ 5658 h 10000"/>
                <a:gd name="connsiteX2" fmla="*/ 2255 w 11607"/>
                <a:gd name="connsiteY2" fmla="*/ 658 h 10000"/>
                <a:gd name="connsiteX3" fmla="*/ 3319 w 11607"/>
                <a:gd name="connsiteY3" fmla="*/ 10000 h 10000"/>
                <a:gd name="connsiteX4" fmla="*/ 4766 w 11607"/>
                <a:gd name="connsiteY4" fmla="*/ 263 h 10000"/>
                <a:gd name="connsiteX5" fmla="*/ 6085 w 11607"/>
                <a:gd name="connsiteY5" fmla="*/ 9868 h 10000"/>
                <a:gd name="connsiteX6" fmla="*/ 7234 w 11607"/>
                <a:gd name="connsiteY6" fmla="*/ 0 h 10000"/>
                <a:gd name="connsiteX7" fmla="*/ 8578 w 11607"/>
                <a:gd name="connsiteY7" fmla="*/ 9746 h 10000"/>
                <a:gd name="connsiteX8" fmla="*/ 10065 w 11607"/>
                <a:gd name="connsiteY8" fmla="*/ 5087 h 10000"/>
                <a:gd name="connsiteX9" fmla="*/ 11592 w 11607"/>
                <a:gd name="connsiteY9" fmla="*/ 5010 h 10000"/>
                <a:gd name="connsiteX0" fmla="*/ 0 w 11592"/>
                <a:gd name="connsiteY0" fmla="*/ 5658 h 10000"/>
                <a:gd name="connsiteX1" fmla="*/ 1574 w 11592"/>
                <a:gd name="connsiteY1" fmla="*/ 5658 h 10000"/>
                <a:gd name="connsiteX2" fmla="*/ 2255 w 11592"/>
                <a:gd name="connsiteY2" fmla="*/ 658 h 10000"/>
                <a:gd name="connsiteX3" fmla="*/ 3319 w 11592"/>
                <a:gd name="connsiteY3" fmla="*/ 10000 h 10000"/>
                <a:gd name="connsiteX4" fmla="*/ 4766 w 11592"/>
                <a:gd name="connsiteY4" fmla="*/ 263 h 10000"/>
                <a:gd name="connsiteX5" fmla="*/ 6085 w 11592"/>
                <a:gd name="connsiteY5" fmla="*/ 9868 h 10000"/>
                <a:gd name="connsiteX6" fmla="*/ 7234 w 11592"/>
                <a:gd name="connsiteY6" fmla="*/ 0 h 10000"/>
                <a:gd name="connsiteX7" fmla="*/ 8578 w 11592"/>
                <a:gd name="connsiteY7" fmla="*/ 9746 h 10000"/>
                <a:gd name="connsiteX8" fmla="*/ 10065 w 11592"/>
                <a:gd name="connsiteY8" fmla="*/ 5087 h 10000"/>
                <a:gd name="connsiteX9" fmla="*/ 11592 w 11592"/>
                <a:gd name="connsiteY9" fmla="*/ 5010 h 10000"/>
                <a:gd name="connsiteX0" fmla="*/ 0 w 11592"/>
                <a:gd name="connsiteY0" fmla="*/ 5658 h 10000"/>
                <a:gd name="connsiteX1" fmla="*/ 1574 w 11592"/>
                <a:gd name="connsiteY1" fmla="*/ 5658 h 10000"/>
                <a:gd name="connsiteX2" fmla="*/ 2255 w 11592"/>
                <a:gd name="connsiteY2" fmla="*/ 658 h 10000"/>
                <a:gd name="connsiteX3" fmla="*/ 3319 w 11592"/>
                <a:gd name="connsiteY3" fmla="*/ 10000 h 10000"/>
                <a:gd name="connsiteX4" fmla="*/ 4766 w 11592"/>
                <a:gd name="connsiteY4" fmla="*/ 263 h 10000"/>
                <a:gd name="connsiteX5" fmla="*/ 6085 w 11592"/>
                <a:gd name="connsiteY5" fmla="*/ 9868 h 10000"/>
                <a:gd name="connsiteX6" fmla="*/ 7234 w 11592"/>
                <a:gd name="connsiteY6" fmla="*/ 0 h 10000"/>
                <a:gd name="connsiteX7" fmla="*/ 8578 w 11592"/>
                <a:gd name="connsiteY7" fmla="*/ 9746 h 10000"/>
                <a:gd name="connsiteX8" fmla="*/ 9577 w 11592"/>
                <a:gd name="connsiteY8" fmla="*/ 5464 h 10000"/>
                <a:gd name="connsiteX9" fmla="*/ 11592 w 11592"/>
                <a:gd name="connsiteY9" fmla="*/ 5010 h 10000"/>
                <a:gd name="connsiteX0" fmla="*/ 0 w 12933"/>
                <a:gd name="connsiteY0" fmla="*/ 2924 h 10000"/>
                <a:gd name="connsiteX1" fmla="*/ 2915 w 12933"/>
                <a:gd name="connsiteY1" fmla="*/ 5658 h 10000"/>
                <a:gd name="connsiteX2" fmla="*/ 3596 w 12933"/>
                <a:gd name="connsiteY2" fmla="*/ 658 h 10000"/>
                <a:gd name="connsiteX3" fmla="*/ 4660 w 12933"/>
                <a:gd name="connsiteY3" fmla="*/ 10000 h 10000"/>
                <a:gd name="connsiteX4" fmla="*/ 6107 w 12933"/>
                <a:gd name="connsiteY4" fmla="*/ 263 h 10000"/>
                <a:gd name="connsiteX5" fmla="*/ 7426 w 12933"/>
                <a:gd name="connsiteY5" fmla="*/ 9868 h 10000"/>
                <a:gd name="connsiteX6" fmla="*/ 8575 w 12933"/>
                <a:gd name="connsiteY6" fmla="*/ 0 h 10000"/>
                <a:gd name="connsiteX7" fmla="*/ 9919 w 12933"/>
                <a:gd name="connsiteY7" fmla="*/ 9746 h 10000"/>
                <a:gd name="connsiteX8" fmla="*/ 10918 w 12933"/>
                <a:gd name="connsiteY8" fmla="*/ 5464 h 10000"/>
                <a:gd name="connsiteX9" fmla="*/ 12933 w 12933"/>
                <a:gd name="connsiteY9" fmla="*/ 5010 h 10000"/>
                <a:gd name="connsiteX0" fmla="*/ 0 w 12933"/>
                <a:gd name="connsiteY0" fmla="*/ 2924 h 10000"/>
                <a:gd name="connsiteX1" fmla="*/ 2915 w 12933"/>
                <a:gd name="connsiteY1" fmla="*/ 5658 h 10000"/>
                <a:gd name="connsiteX2" fmla="*/ 3596 w 12933"/>
                <a:gd name="connsiteY2" fmla="*/ 658 h 10000"/>
                <a:gd name="connsiteX3" fmla="*/ 4660 w 12933"/>
                <a:gd name="connsiteY3" fmla="*/ 10000 h 10000"/>
                <a:gd name="connsiteX4" fmla="*/ 6107 w 12933"/>
                <a:gd name="connsiteY4" fmla="*/ 263 h 10000"/>
                <a:gd name="connsiteX5" fmla="*/ 7426 w 12933"/>
                <a:gd name="connsiteY5" fmla="*/ 9868 h 10000"/>
                <a:gd name="connsiteX6" fmla="*/ 8575 w 12933"/>
                <a:gd name="connsiteY6" fmla="*/ 0 h 10000"/>
                <a:gd name="connsiteX7" fmla="*/ 9919 w 12933"/>
                <a:gd name="connsiteY7" fmla="*/ 9746 h 10000"/>
                <a:gd name="connsiteX8" fmla="*/ 10918 w 12933"/>
                <a:gd name="connsiteY8" fmla="*/ 5464 h 10000"/>
                <a:gd name="connsiteX9" fmla="*/ 12933 w 12933"/>
                <a:gd name="connsiteY9" fmla="*/ 5010 h 10000"/>
                <a:gd name="connsiteX0" fmla="*/ 0 w 12933"/>
                <a:gd name="connsiteY0" fmla="*/ 2924 h 10000"/>
                <a:gd name="connsiteX1" fmla="*/ 1543 w 12933"/>
                <a:gd name="connsiteY1" fmla="*/ 3113 h 10000"/>
                <a:gd name="connsiteX2" fmla="*/ 3596 w 12933"/>
                <a:gd name="connsiteY2" fmla="*/ 658 h 10000"/>
                <a:gd name="connsiteX3" fmla="*/ 4660 w 12933"/>
                <a:gd name="connsiteY3" fmla="*/ 10000 h 10000"/>
                <a:gd name="connsiteX4" fmla="*/ 6107 w 12933"/>
                <a:gd name="connsiteY4" fmla="*/ 263 h 10000"/>
                <a:gd name="connsiteX5" fmla="*/ 7426 w 12933"/>
                <a:gd name="connsiteY5" fmla="*/ 9868 h 10000"/>
                <a:gd name="connsiteX6" fmla="*/ 8575 w 12933"/>
                <a:gd name="connsiteY6" fmla="*/ 0 h 10000"/>
                <a:gd name="connsiteX7" fmla="*/ 9919 w 12933"/>
                <a:gd name="connsiteY7" fmla="*/ 9746 h 10000"/>
                <a:gd name="connsiteX8" fmla="*/ 10918 w 12933"/>
                <a:gd name="connsiteY8" fmla="*/ 5464 h 10000"/>
                <a:gd name="connsiteX9" fmla="*/ 12933 w 12933"/>
                <a:gd name="connsiteY9" fmla="*/ 5010 h 10000"/>
                <a:gd name="connsiteX0" fmla="*/ 0 w 12933"/>
                <a:gd name="connsiteY0" fmla="*/ 2924 h 10000"/>
                <a:gd name="connsiteX1" fmla="*/ 1543 w 12933"/>
                <a:gd name="connsiteY1" fmla="*/ 3113 h 10000"/>
                <a:gd name="connsiteX2" fmla="*/ 3596 w 12933"/>
                <a:gd name="connsiteY2" fmla="*/ 658 h 10000"/>
                <a:gd name="connsiteX3" fmla="*/ 4660 w 12933"/>
                <a:gd name="connsiteY3" fmla="*/ 10000 h 10000"/>
                <a:gd name="connsiteX4" fmla="*/ 6107 w 12933"/>
                <a:gd name="connsiteY4" fmla="*/ 263 h 10000"/>
                <a:gd name="connsiteX5" fmla="*/ 7426 w 12933"/>
                <a:gd name="connsiteY5" fmla="*/ 9868 h 10000"/>
                <a:gd name="connsiteX6" fmla="*/ 8575 w 12933"/>
                <a:gd name="connsiteY6" fmla="*/ 0 h 10000"/>
                <a:gd name="connsiteX7" fmla="*/ 9919 w 12933"/>
                <a:gd name="connsiteY7" fmla="*/ 9746 h 10000"/>
                <a:gd name="connsiteX8" fmla="*/ 10918 w 12933"/>
                <a:gd name="connsiteY8" fmla="*/ 5464 h 10000"/>
                <a:gd name="connsiteX9" fmla="*/ 12933 w 12933"/>
                <a:gd name="connsiteY9" fmla="*/ 5010 h 10000"/>
                <a:gd name="connsiteX0" fmla="*/ 0 w 12933"/>
                <a:gd name="connsiteY0" fmla="*/ 2924 h 10000"/>
                <a:gd name="connsiteX1" fmla="*/ 1543 w 12933"/>
                <a:gd name="connsiteY1" fmla="*/ 3113 h 10000"/>
                <a:gd name="connsiteX2" fmla="*/ 3596 w 12933"/>
                <a:gd name="connsiteY2" fmla="*/ 658 h 10000"/>
                <a:gd name="connsiteX3" fmla="*/ 4660 w 12933"/>
                <a:gd name="connsiteY3" fmla="*/ 10000 h 10000"/>
                <a:gd name="connsiteX4" fmla="*/ 6107 w 12933"/>
                <a:gd name="connsiteY4" fmla="*/ 263 h 10000"/>
                <a:gd name="connsiteX5" fmla="*/ 7426 w 12933"/>
                <a:gd name="connsiteY5" fmla="*/ 9868 h 10000"/>
                <a:gd name="connsiteX6" fmla="*/ 8575 w 12933"/>
                <a:gd name="connsiteY6" fmla="*/ 0 h 10000"/>
                <a:gd name="connsiteX7" fmla="*/ 9919 w 12933"/>
                <a:gd name="connsiteY7" fmla="*/ 9746 h 10000"/>
                <a:gd name="connsiteX8" fmla="*/ 10918 w 12933"/>
                <a:gd name="connsiteY8" fmla="*/ 5464 h 10000"/>
                <a:gd name="connsiteX9" fmla="*/ 12933 w 12933"/>
                <a:gd name="connsiteY9" fmla="*/ 5010 h 10000"/>
                <a:gd name="connsiteX0" fmla="*/ 0 w 12933"/>
                <a:gd name="connsiteY0" fmla="*/ 10184 h 17260"/>
                <a:gd name="connsiteX1" fmla="*/ 1543 w 12933"/>
                <a:gd name="connsiteY1" fmla="*/ 10373 h 17260"/>
                <a:gd name="connsiteX2" fmla="*/ 3230 w 12933"/>
                <a:gd name="connsiteY2" fmla="*/ 0 h 17260"/>
                <a:gd name="connsiteX3" fmla="*/ 4660 w 12933"/>
                <a:gd name="connsiteY3" fmla="*/ 17260 h 17260"/>
                <a:gd name="connsiteX4" fmla="*/ 6107 w 12933"/>
                <a:gd name="connsiteY4" fmla="*/ 7523 h 17260"/>
                <a:gd name="connsiteX5" fmla="*/ 7426 w 12933"/>
                <a:gd name="connsiteY5" fmla="*/ 17128 h 17260"/>
                <a:gd name="connsiteX6" fmla="*/ 8575 w 12933"/>
                <a:gd name="connsiteY6" fmla="*/ 7260 h 17260"/>
                <a:gd name="connsiteX7" fmla="*/ 9919 w 12933"/>
                <a:gd name="connsiteY7" fmla="*/ 17006 h 17260"/>
                <a:gd name="connsiteX8" fmla="*/ 10918 w 12933"/>
                <a:gd name="connsiteY8" fmla="*/ 12724 h 17260"/>
                <a:gd name="connsiteX9" fmla="*/ 12933 w 12933"/>
                <a:gd name="connsiteY9" fmla="*/ 12270 h 17260"/>
                <a:gd name="connsiteX0" fmla="*/ 0 w 12933"/>
                <a:gd name="connsiteY0" fmla="*/ 10184 h 17260"/>
                <a:gd name="connsiteX1" fmla="*/ 1543 w 12933"/>
                <a:gd name="connsiteY1" fmla="*/ 10373 h 17260"/>
                <a:gd name="connsiteX2" fmla="*/ 3230 w 12933"/>
                <a:gd name="connsiteY2" fmla="*/ 0 h 17260"/>
                <a:gd name="connsiteX3" fmla="*/ 4660 w 12933"/>
                <a:gd name="connsiteY3" fmla="*/ 17260 h 17260"/>
                <a:gd name="connsiteX4" fmla="*/ 6107 w 12933"/>
                <a:gd name="connsiteY4" fmla="*/ 7523 h 17260"/>
                <a:gd name="connsiteX5" fmla="*/ 7426 w 12933"/>
                <a:gd name="connsiteY5" fmla="*/ 17128 h 17260"/>
                <a:gd name="connsiteX6" fmla="*/ 8575 w 12933"/>
                <a:gd name="connsiteY6" fmla="*/ 7260 h 17260"/>
                <a:gd name="connsiteX7" fmla="*/ 9919 w 12933"/>
                <a:gd name="connsiteY7" fmla="*/ 17006 h 17260"/>
                <a:gd name="connsiteX8" fmla="*/ 10918 w 12933"/>
                <a:gd name="connsiteY8" fmla="*/ 12724 h 17260"/>
                <a:gd name="connsiteX9" fmla="*/ 12933 w 12933"/>
                <a:gd name="connsiteY9" fmla="*/ 12270 h 17260"/>
                <a:gd name="connsiteX0" fmla="*/ 0 w 12933"/>
                <a:gd name="connsiteY0" fmla="*/ 10184 h 17260"/>
                <a:gd name="connsiteX1" fmla="*/ 1543 w 12933"/>
                <a:gd name="connsiteY1" fmla="*/ 10373 h 17260"/>
                <a:gd name="connsiteX2" fmla="*/ 3230 w 12933"/>
                <a:gd name="connsiteY2" fmla="*/ 0 h 17260"/>
                <a:gd name="connsiteX3" fmla="*/ 4660 w 12933"/>
                <a:gd name="connsiteY3" fmla="*/ 17260 h 17260"/>
                <a:gd name="connsiteX4" fmla="*/ 6107 w 12933"/>
                <a:gd name="connsiteY4" fmla="*/ 7523 h 17260"/>
                <a:gd name="connsiteX5" fmla="*/ 7426 w 12933"/>
                <a:gd name="connsiteY5" fmla="*/ 17128 h 17260"/>
                <a:gd name="connsiteX6" fmla="*/ 8575 w 12933"/>
                <a:gd name="connsiteY6" fmla="*/ 7260 h 17260"/>
                <a:gd name="connsiteX7" fmla="*/ 9919 w 12933"/>
                <a:gd name="connsiteY7" fmla="*/ 17006 h 17260"/>
                <a:gd name="connsiteX8" fmla="*/ 10918 w 12933"/>
                <a:gd name="connsiteY8" fmla="*/ 12724 h 17260"/>
                <a:gd name="connsiteX9" fmla="*/ 12933 w 12933"/>
                <a:gd name="connsiteY9" fmla="*/ 12270 h 17260"/>
                <a:gd name="connsiteX0" fmla="*/ 0 w 12933"/>
                <a:gd name="connsiteY0" fmla="*/ 10184 h 20256"/>
                <a:gd name="connsiteX1" fmla="*/ 1543 w 12933"/>
                <a:gd name="connsiteY1" fmla="*/ 10373 h 20256"/>
                <a:gd name="connsiteX2" fmla="*/ 3230 w 12933"/>
                <a:gd name="connsiteY2" fmla="*/ 0 h 20256"/>
                <a:gd name="connsiteX3" fmla="*/ 4660 w 12933"/>
                <a:gd name="connsiteY3" fmla="*/ 17260 h 20256"/>
                <a:gd name="connsiteX4" fmla="*/ 6469 w 12933"/>
                <a:gd name="connsiteY4" fmla="*/ 20252 h 20256"/>
                <a:gd name="connsiteX5" fmla="*/ 6107 w 12933"/>
                <a:gd name="connsiteY5" fmla="*/ 7523 h 20256"/>
                <a:gd name="connsiteX6" fmla="*/ 7426 w 12933"/>
                <a:gd name="connsiteY6" fmla="*/ 17128 h 20256"/>
                <a:gd name="connsiteX7" fmla="*/ 8575 w 12933"/>
                <a:gd name="connsiteY7" fmla="*/ 7260 h 20256"/>
                <a:gd name="connsiteX8" fmla="*/ 9919 w 12933"/>
                <a:gd name="connsiteY8" fmla="*/ 17006 h 20256"/>
                <a:gd name="connsiteX9" fmla="*/ 10918 w 12933"/>
                <a:gd name="connsiteY9" fmla="*/ 12724 h 20256"/>
                <a:gd name="connsiteX10" fmla="*/ 12933 w 12933"/>
                <a:gd name="connsiteY10" fmla="*/ 12270 h 20256"/>
                <a:gd name="connsiteX0" fmla="*/ 0 w 12933"/>
                <a:gd name="connsiteY0" fmla="*/ 10184 h 20252"/>
                <a:gd name="connsiteX1" fmla="*/ 1543 w 12933"/>
                <a:gd name="connsiteY1" fmla="*/ 10373 h 20252"/>
                <a:gd name="connsiteX2" fmla="*/ 3230 w 12933"/>
                <a:gd name="connsiteY2" fmla="*/ 0 h 20252"/>
                <a:gd name="connsiteX3" fmla="*/ 6469 w 12933"/>
                <a:gd name="connsiteY3" fmla="*/ 20252 h 20252"/>
                <a:gd name="connsiteX4" fmla="*/ 6107 w 12933"/>
                <a:gd name="connsiteY4" fmla="*/ 7523 h 20252"/>
                <a:gd name="connsiteX5" fmla="*/ 7426 w 12933"/>
                <a:gd name="connsiteY5" fmla="*/ 17128 h 20252"/>
                <a:gd name="connsiteX6" fmla="*/ 8575 w 12933"/>
                <a:gd name="connsiteY6" fmla="*/ 7260 h 20252"/>
                <a:gd name="connsiteX7" fmla="*/ 9919 w 12933"/>
                <a:gd name="connsiteY7" fmla="*/ 17006 h 20252"/>
                <a:gd name="connsiteX8" fmla="*/ 10918 w 12933"/>
                <a:gd name="connsiteY8" fmla="*/ 12724 h 20252"/>
                <a:gd name="connsiteX9" fmla="*/ 12933 w 12933"/>
                <a:gd name="connsiteY9" fmla="*/ 12270 h 20252"/>
                <a:gd name="connsiteX0" fmla="*/ 0 w 12933"/>
                <a:gd name="connsiteY0" fmla="*/ 10184 h 20252"/>
                <a:gd name="connsiteX1" fmla="*/ 1543 w 12933"/>
                <a:gd name="connsiteY1" fmla="*/ 10373 h 20252"/>
                <a:gd name="connsiteX2" fmla="*/ 3230 w 12933"/>
                <a:gd name="connsiteY2" fmla="*/ 0 h 20252"/>
                <a:gd name="connsiteX3" fmla="*/ 6469 w 12933"/>
                <a:gd name="connsiteY3" fmla="*/ 20252 h 20252"/>
                <a:gd name="connsiteX4" fmla="*/ 6107 w 12933"/>
                <a:gd name="connsiteY4" fmla="*/ 7523 h 20252"/>
                <a:gd name="connsiteX5" fmla="*/ 7426 w 12933"/>
                <a:gd name="connsiteY5" fmla="*/ 17128 h 20252"/>
                <a:gd name="connsiteX6" fmla="*/ 8575 w 12933"/>
                <a:gd name="connsiteY6" fmla="*/ 7260 h 20252"/>
                <a:gd name="connsiteX7" fmla="*/ 9919 w 12933"/>
                <a:gd name="connsiteY7" fmla="*/ 17006 h 20252"/>
                <a:gd name="connsiteX8" fmla="*/ 10918 w 12933"/>
                <a:gd name="connsiteY8" fmla="*/ 12724 h 20252"/>
                <a:gd name="connsiteX9" fmla="*/ 12933 w 12933"/>
                <a:gd name="connsiteY9" fmla="*/ 12270 h 20252"/>
                <a:gd name="connsiteX0" fmla="*/ 0 w 12933"/>
                <a:gd name="connsiteY0" fmla="*/ 10184 h 20252"/>
                <a:gd name="connsiteX1" fmla="*/ 1543 w 12933"/>
                <a:gd name="connsiteY1" fmla="*/ 10373 h 20252"/>
                <a:gd name="connsiteX2" fmla="*/ 3230 w 12933"/>
                <a:gd name="connsiteY2" fmla="*/ 0 h 20252"/>
                <a:gd name="connsiteX3" fmla="*/ 6469 w 12933"/>
                <a:gd name="connsiteY3" fmla="*/ 20252 h 20252"/>
                <a:gd name="connsiteX4" fmla="*/ 6107 w 12933"/>
                <a:gd name="connsiteY4" fmla="*/ 7523 h 20252"/>
                <a:gd name="connsiteX5" fmla="*/ 7426 w 12933"/>
                <a:gd name="connsiteY5" fmla="*/ 17128 h 20252"/>
                <a:gd name="connsiteX6" fmla="*/ 8575 w 12933"/>
                <a:gd name="connsiteY6" fmla="*/ 7260 h 20252"/>
                <a:gd name="connsiteX7" fmla="*/ 9919 w 12933"/>
                <a:gd name="connsiteY7" fmla="*/ 17006 h 20252"/>
                <a:gd name="connsiteX8" fmla="*/ 10918 w 12933"/>
                <a:gd name="connsiteY8" fmla="*/ 12724 h 20252"/>
                <a:gd name="connsiteX9" fmla="*/ 12933 w 12933"/>
                <a:gd name="connsiteY9" fmla="*/ 12270 h 20252"/>
                <a:gd name="connsiteX0" fmla="*/ 0 w 12933"/>
                <a:gd name="connsiteY0" fmla="*/ 10202 h 20270"/>
                <a:gd name="connsiteX1" fmla="*/ 1543 w 12933"/>
                <a:gd name="connsiteY1" fmla="*/ 10391 h 20270"/>
                <a:gd name="connsiteX2" fmla="*/ 3230 w 12933"/>
                <a:gd name="connsiteY2" fmla="*/ 18 h 20270"/>
                <a:gd name="connsiteX3" fmla="*/ 6469 w 12933"/>
                <a:gd name="connsiteY3" fmla="*/ 20270 h 20270"/>
                <a:gd name="connsiteX4" fmla="*/ 9735 w 12933"/>
                <a:gd name="connsiteY4" fmla="*/ 0 h 20270"/>
                <a:gd name="connsiteX5" fmla="*/ 7426 w 12933"/>
                <a:gd name="connsiteY5" fmla="*/ 17146 h 20270"/>
                <a:gd name="connsiteX6" fmla="*/ 8575 w 12933"/>
                <a:gd name="connsiteY6" fmla="*/ 7278 h 20270"/>
                <a:gd name="connsiteX7" fmla="*/ 9919 w 12933"/>
                <a:gd name="connsiteY7" fmla="*/ 17024 h 20270"/>
                <a:gd name="connsiteX8" fmla="*/ 10918 w 12933"/>
                <a:gd name="connsiteY8" fmla="*/ 12742 h 20270"/>
                <a:gd name="connsiteX9" fmla="*/ 12933 w 12933"/>
                <a:gd name="connsiteY9" fmla="*/ 12288 h 20270"/>
                <a:gd name="connsiteX0" fmla="*/ 0 w 12933"/>
                <a:gd name="connsiteY0" fmla="*/ 10202 h 20270"/>
                <a:gd name="connsiteX1" fmla="*/ 1543 w 12933"/>
                <a:gd name="connsiteY1" fmla="*/ 10391 h 20270"/>
                <a:gd name="connsiteX2" fmla="*/ 3230 w 12933"/>
                <a:gd name="connsiteY2" fmla="*/ 18 h 20270"/>
                <a:gd name="connsiteX3" fmla="*/ 6469 w 12933"/>
                <a:gd name="connsiteY3" fmla="*/ 20270 h 20270"/>
                <a:gd name="connsiteX4" fmla="*/ 9735 w 12933"/>
                <a:gd name="connsiteY4" fmla="*/ 0 h 20270"/>
                <a:gd name="connsiteX5" fmla="*/ 7426 w 12933"/>
                <a:gd name="connsiteY5" fmla="*/ 17146 h 20270"/>
                <a:gd name="connsiteX6" fmla="*/ 8575 w 12933"/>
                <a:gd name="connsiteY6" fmla="*/ 7278 h 20270"/>
                <a:gd name="connsiteX7" fmla="*/ 9919 w 12933"/>
                <a:gd name="connsiteY7" fmla="*/ 17024 h 20270"/>
                <a:gd name="connsiteX8" fmla="*/ 10918 w 12933"/>
                <a:gd name="connsiteY8" fmla="*/ 12742 h 20270"/>
                <a:gd name="connsiteX9" fmla="*/ 12933 w 12933"/>
                <a:gd name="connsiteY9" fmla="*/ 12288 h 20270"/>
                <a:gd name="connsiteX0" fmla="*/ 0 w 12933"/>
                <a:gd name="connsiteY0" fmla="*/ 10202 h 20270"/>
                <a:gd name="connsiteX1" fmla="*/ 1543 w 12933"/>
                <a:gd name="connsiteY1" fmla="*/ 10391 h 20270"/>
                <a:gd name="connsiteX2" fmla="*/ 3230 w 12933"/>
                <a:gd name="connsiteY2" fmla="*/ 18 h 20270"/>
                <a:gd name="connsiteX3" fmla="*/ 6469 w 12933"/>
                <a:gd name="connsiteY3" fmla="*/ 20270 h 20270"/>
                <a:gd name="connsiteX4" fmla="*/ 9735 w 12933"/>
                <a:gd name="connsiteY4" fmla="*/ 0 h 20270"/>
                <a:gd name="connsiteX5" fmla="*/ 7426 w 12933"/>
                <a:gd name="connsiteY5" fmla="*/ 17146 h 20270"/>
                <a:gd name="connsiteX6" fmla="*/ 8575 w 12933"/>
                <a:gd name="connsiteY6" fmla="*/ 7278 h 20270"/>
                <a:gd name="connsiteX7" fmla="*/ 9919 w 12933"/>
                <a:gd name="connsiteY7" fmla="*/ 17024 h 20270"/>
                <a:gd name="connsiteX8" fmla="*/ 10918 w 12933"/>
                <a:gd name="connsiteY8" fmla="*/ 12742 h 20270"/>
                <a:gd name="connsiteX9" fmla="*/ 12933 w 12933"/>
                <a:gd name="connsiteY9" fmla="*/ 12288 h 20270"/>
                <a:gd name="connsiteX0" fmla="*/ 0 w 16195"/>
                <a:gd name="connsiteY0" fmla="*/ 10202 h 20270"/>
                <a:gd name="connsiteX1" fmla="*/ 1543 w 16195"/>
                <a:gd name="connsiteY1" fmla="*/ 10391 h 20270"/>
                <a:gd name="connsiteX2" fmla="*/ 3230 w 16195"/>
                <a:gd name="connsiteY2" fmla="*/ 18 h 20270"/>
                <a:gd name="connsiteX3" fmla="*/ 6469 w 16195"/>
                <a:gd name="connsiteY3" fmla="*/ 20270 h 20270"/>
                <a:gd name="connsiteX4" fmla="*/ 9735 w 16195"/>
                <a:gd name="connsiteY4" fmla="*/ 0 h 20270"/>
                <a:gd name="connsiteX5" fmla="*/ 7426 w 16195"/>
                <a:gd name="connsiteY5" fmla="*/ 17146 h 20270"/>
                <a:gd name="connsiteX6" fmla="*/ 8575 w 16195"/>
                <a:gd name="connsiteY6" fmla="*/ 7278 h 20270"/>
                <a:gd name="connsiteX7" fmla="*/ 9919 w 16195"/>
                <a:gd name="connsiteY7" fmla="*/ 17024 h 20270"/>
                <a:gd name="connsiteX8" fmla="*/ 10918 w 16195"/>
                <a:gd name="connsiteY8" fmla="*/ 12742 h 20270"/>
                <a:gd name="connsiteX9" fmla="*/ 16195 w 16195"/>
                <a:gd name="connsiteY9" fmla="*/ 10214 h 20270"/>
                <a:gd name="connsiteX0" fmla="*/ 0 w 16195"/>
                <a:gd name="connsiteY0" fmla="*/ 10202 h 20270"/>
                <a:gd name="connsiteX1" fmla="*/ 1543 w 16195"/>
                <a:gd name="connsiteY1" fmla="*/ 10391 h 20270"/>
                <a:gd name="connsiteX2" fmla="*/ 3230 w 16195"/>
                <a:gd name="connsiteY2" fmla="*/ 18 h 20270"/>
                <a:gd name="connsiteX3" fmla="*/ 6469 w 16195"/>
                <a:gd name="connsiteY3" fmla="*/ 20270 h 20270"/>
                <a:gd name="connsiteX4" fmla="*/ 9735 w 16195"/>
                <a:gd name="connsiteY4" fmla="*/ 0 h 20270"/>
                <a:gd name="connsiteX5" fmla="*/ 7426 w 16195"/>
                <a:gd name="connsiteY5" fmla="*/ 17146 h 20270"/>
                <a:gd name="connsiteX6" fmla="*/ 8575 w 16195"/>
                <a:gd name="connsiteY6" fmla="*/ 7278 h 20270"/>
                <a:gd name="connsiteX7" fmla="*/ 9919 w 16195"/>
                <a:gd name="connsiteY7" fmla="*/ 17024 h 20270"/>
                <a:gd name="connsiteX8" fmla="*/ 12961 w 16195"/>
                <a:gd name="connsiteY8" fmla="*/ 10103 h 20270"/>
                <a:gd name="connsiteX9" fmla="*/ 16195 w 16195"/>
                <a:gd name="connsiteY9" fmla="*/ 10214 h 20270"/>
                <a:gd name="connsiteX0" fmla="*/ 0 w 19335"/>
                <a:gd name="connsiteY0" fmla="*/ 10202 h 20270"/>
                <a:gd name="connsiteX1" fmla="*/ 1543 w 19335"/>
                <a:gd name="connsiteY1" fmla="*/ 10391 h 20270"/>
                <a:gd name="connsiteX2" fmla="*/ 3230 w 19335"/>
                <a:gd name="connsiteY2" fmla="*/ 18 h 20270"/>
                <a:gd name="connsiteX3" fmla="*/ 6469 w 19335"/>
                <a:gd name="connsiteY3" fmla="*/ 20270 h 20270"/>
                <a:gd name="connsiteX4" fmla="*/ 9735 w 19335"/>
                <a:gd name="connsiteY4" fmla="*/ 0 h 20270"/>
                <a:gd name="connsiteX5" fmla="*/ 7426 w 19335"/>
                <a:gd name="connsiteY5" fmla="*/ 17146 h 20270"/>
                <a:gd name="connsiteX6" fmla="*/ 8575 w 19335"/>
                <a:gd name="connsiteY6" fmla="*/ 7278 h 20270"/>
                <a:gd name="connsiteX7" fmla="*/ 9919 w 19335"/>
                <a:gd name="connsiteY7" fmla="*/ 17024 h 20270"/>
                <a:gd name="connsiteX8" fmla="*/ 12961 w 19335"/>
                <a:gd name="connsiteY8" fmla="*/ 10103 h 20270"/>
                <a:gd name="connsiteX9" fmla="*/ 19335 w 19335"/>
                <a:gd name="connsiteY9" fmla="*/ 10308 h 20270"/>
                <a:gd name="connsiteX0" fmla="*/ 0 w 19335"/>
                <a:gd name="connsiteY0" fmla="*/ 10202 h 20270"/>
                <a:gd name="connsiteX1" fmla="*/ 1543 w 19335"/>
                <a:gd name="connsiteY1" fmla="*/ 10391 h 20270"/>
                <a:gd name="connsiteX2" fmla="*/ 3230 w 19335"/>
                <a:gd name="connsiteY2" fmla="*/ 18 h 20270"/>
                <a:gd name="connsiteX3" fmla="*/ 6469 w 19335"/>
                <a:gd name="connsiteY3" fmla="*/ 20270 h 20270"/>
                <a:gd name="connsiteX4" fmla="*/ 9735 w 19335"/>
                <a:gd name="connsiteY4" fmla="*/ 0 h 20270"/>
                <a:gd name="connsiteX5" fmla="*/ 7426 w 19335"/>
                <a:gd name="connsiteY5" fmla="*/ 17146 h 20270"/>
                <a:gd name="connsiteX6" fmla="*/ 8575 w 19335"/>
                <a:gd name="connsiteY6" fmla="*/ 7278 h 20270"/>
                <a:gd name="connsiteX7" fmla="*/ 9919 w 19335"/>
                <a:gd name="connsiteY7" fmla="*/ 17024 h 20270"/>
                <a:gd name="connsiteX8" fmla="*/ 17900 w 19335"/>
                <a:gd name="connsiteY8" fmla="*/ 10386 h 20270"/>
                <a:gd name="connsiteX9" fmla="*/ 19335 w 19335"/>
                <a:gd name="connsiteY9" fmla="*/ 10308 h 20270"/>
                <a:gd name="connsiteX0" fmla="*/ 0 w 19335"/>
                <a:gd name="connsiteY0" fmla="*/ 10202 h 20270"/>
                <a:gd name="connsiteX1" fmla="*/ 1543 w 19335"/>
                <a:gd name="connsiteY1" fmla="*/ 10391 h 20270"/>
                <a:gd name="connsiteX2" fmla="*/ 3230 w 19335"/>
                <a:gd name="connsiteY2" fmla="*/ 18 h 20270"/>
                <a:gd name="connsiteX3" fmla="*/ 6469 w 19335"/>
                <a:gd name="connsiteY3" fmla="*/ 20270 h 20270"/>
                <a:gd name="connsiteX4" fmla="*/ 9735 w 19335"/>
                <a:gd name="connsiteY4" fmla="*/ 0 h 20270"/>
                <a:gd name="connsiteX5" fmla="*/ 7426 w 19335"/>
                <a:gd name="connsiteY5" fmla="*/ 17146 h 20270"/>
                <a:gd name="connsiteX6" fmla="*/ 8575 w 19335"/>
                <a:gd name="connsiteY6" fmla="*/ 7278 h 20270"/>
                <a:gd name="connsiteX7" fmla="*/ 16108 w 19335"/>
                <a:gd name="connsiteY7" fmla="*/ 20229 h 20270"/>
                <a:gd name="connsiteX8" fmla="*/ 17900 w 19335"/>
                <a:gd name="connsiteY8" fmla="*/ 10386 h 20270"/>
                <a:gd name="connsiteX9" fmla="*/ 19335 w 19335"/>
                <a:gd name="connsiteY9" fmla="*/ 10308 h 20270"/>
                <a:gd name="connsiteX0" fmla="*/ 0 w 19335"/>
                <a:gd name="connsiteY0" fmla="*/ 10202 h 20270"/>
                <a:gd name="connsiteX1" fmla="*/ 1543 w 19335"/>
                <a:gd name="connsiteY1" fmla="*/ 10391 h 20270"/>
                <a:gd name="connsiteX2" fmla="*/ 3230 w 19335"/>
                <a:gd name="connsiteY2" fmla="*/ 18 h 20270"/>
                <a:gd name="connsiteX3" fmla="*/ 6469 w 19335"/>
                <a:gd name="connsiteY3" fmla="*/ 20270 h 20270"/>
                <a:gd name="connsiteX4" fmla="*/ 9735 w 19335"/>
                <a:gd name="connsiteY4" fmla="*/ 0 h 20270"/>
                <a:gd name="connsiteX5" fmla="*/ 7426 w 19335"/>
                <a:gd name="connsiteY5" fmla="*/ 17146 h 20270"/>
                <a:gd name="connsiteX6" fmla="*/ 12934 w 19335"/>
                <a:gd name="connsiteY6" fmla="*/ 397 h 20270"/>
                <a:gd name="connsiteX7" fmla="*/ 16108 w 19335"/>
                <a:gd name="connsiteY7" fmla="*/ 20229 h 20270"/>
                <a:gd name="connsiteX8" fmla="*/ 17900 w 19335"/>
                <a:gd name="connsiteY8" fmla="*/ 10386 h 20270"/>
                <a:gd name="connsiteX9" fmla="*/ 19335 w 19335"/>
                <a:gd name="connsiteY9" fmla="*/ 10308 h 20270"/>
                <a:gd name="connsiteX0" fmla="*/ 0 w 19335"/>
                <a:gd name="connsiteY0" fmla="*/ 10202 h 20270"/>
                <a:gd name="connsiteX1" fmla="*/ 1543 w 19335"/>
                <a:gd name="connsiteY1" fmla="*/ 10391 h 20270"/>
                <a:gd name="connsiteX2" fmla="*/ 3230 w 19335"/>
                <a:gd name="connsiteY2" fmla="*/ 18 h 20270"/>
                <a:gd name="connsiteX3" fmla="*/ 6469 w 19335"/>
                <a:gd name="connsiteY3" fmla="*/ 20270 h 20270"/>
                <a:gd name="connsiteX4" fmla="*/ 9735 w 19335"/>
                <a:gd name="connsiteY4" fmla="*/ 0 h 20270"/>
                <a:gd name="connsiteX5" fmla="*/ 12944 w 19335"/>
                <a:gd name="connsiteY5" fmla="*/ 20162 h 20270"/>
                <a:gd name="connsiteX6" fmla="*/ 12934 w 19335"/>
                <a:gd name="connsiteY6" fmla="*/ 397 h 20270"/>
                <a:gd name="connsiteX7" fmla="*/ 16108 w 19335"/>
                <a:gd name="connsiteY7" fmla="*/ 20229 h 20270"/>
                <a:gd name="connsiteX8" fmla="*/ 17900 w 19335"/>
                <a:gd name="connsiteY8" fmla="*/ 10386 h 20270"/>
                <a:gd name="connsiteX9" fmla="*/ 19335 w 19335"/>
                <a:gd name="connsiteY9" fmla="*/ 10308 h 20270"/>
                <a:gd name="connsiteX0" fmla="*/ 0 w 19335"/>
                <a:gd name="connsiteY0" fmla="*/ 10202 h 20270"/>
                <a:gd name="connsiteX1" fmla="*/ 1543 w 19335"/>
                <a:gd name="connsiteY1" fmla="*/ 10391 h 20270"/>
                <a:gd name="connsiteX2" fmla="*/ 3230 w 19335"/>
                <a:gd name="connsiteY2" fmla="*/ 18 h 20270"/>
                <a:gd name="connsiteX3" fmla="*/ 6469 w 19335"/>
                <a:gd name="connsiteY3" fmla="*/ 20270 h 20270"/>
                <a:gd name="connsiteX4" fmla="*/ 9735 w 19335"/>
                <a:gd name="connsiteY4" fmla="*/ 0 h 20270"/>
                <a:gd name="connsiteX5" fmla="*/ 12944 w 19335"/>
                <a:gd name="connsiteY5" fmla="*/ 20162 h 20270"/>
                <a:gd name="connsiteX6" fmla="*/ 16165 w 19335"/>
                <a:gd name="connsiteY6" fmla="*/ 208 h 20270"/>
                <a:gd name="connsiteX7" fmla="*/ 16108 w 19335"/>
                <a:gd name="connsiteY7" fmla="*/ 20229 h 20270"/>
                <a:gd name="connsiteX8" fmla="*/ 17900 w 19335"/>
                <a:gd name="connsiteY8" fmla="*/ 10386 h 20270"/>
                <a:gd name="connsiteX9" fmla="*/ 19335 w 19335"/>
                <a:gd name="connsiteY9" fmla="*/ 10308 h 20270"/>
                <a:gd name="connsiteX0" fmla="*/ 0 w 19335"/>
                <a:gd name="connsiteY0" fmla="*/ 10202 h 20323"/>
                <a:gd name="connsiteX1" fmla="*/ 1543 w 19335"/>
                <a:gd name="connsiteY1" fmla="*/ 10391 h 20323"/>
                <a:gd name="connsiteX2" fmla="*/ 3230 w 19335"/>
                <a:gd name="connsiteY2" fmla="*/ 18 h 20323"/>
                <a:gd name="connsiteX3" fmla="*/ 6469 w 19335"/>
                <a:gd name="connsiteY3" fmla="*/ 20270 h 20323"/>
                <a:gd name="connsiteX4" fmla="*/ 9735 w 19335"/>
                <a:gd name="connsiteY4" fmla="*/ 0 h 20323"/>
                <a:gd name="connsiteX5" fmla="*/ 12944 w 19335"/>
                <a:gd name="connsiteY5" fmla="*/ 20162 h 20323"/>
                <a:gd name="connsiteX6" fmla="*/ 16165 w 19335"/>
                <a:gd name="connsiteY6" fmla="*/ 208 h 20323"/>
                <a:gd name="connsiteX7" fmla="*/ 19309 w 19335"/>
                <a:gd name="connsiteY7" fmla="*/ 20323 h 20323"/>
                <a:gd name="connsiteX8" fmla="*/ 17900 w 19335"/>
                <a:gd name="connsiteY8" fmla="*/ 10386 h 20323"/>
                <a:gd name="connsiteX9" fmla="*/ 19335 w 19335"/>
                <a:gd name="connsiteY9" fmla="*/ 10308 h 20323"/>
                <a:gd name="connsiteX0" fmla="*/ 0 w 22567"/>
                <a:gd name="connsiteY0" fmla="*/ 10202 h 20323"/>
                <a:gd name="connsiteX1" fmla="*/ 1543 w 22567"/>
                <a:gd name="connsiteY1" fmla="*/ 10391 h 20323"/>
                <a:gd name="connsiteX2" fmla="*/ 3230 w 22567"/>
                <a:gd name="connsiteY2" fmla="*/ 18 h 20323"/>
                <a:gd name="connsiteX3" fmla="*/ 6469 w 22567"/>
                <a:gd name="connsiteY3" fmla="*/ 20270 h 20323"/>
                <a:gd name="connsiteX4" fmla="*/ 9735 w 22567"/>
                <a:gd name="connsiteY4" fmla="*/ 0 h 20323"/>
                <a:gd name="connsiteX5" fmla="*/ 12944 w 22567"/>
                <a:gd name="connsiteY5" fmla="*/ 20162 h 20323"/>
                <a:gd name="connsiteX6" fmla="*/ 16165 w 22567"/>
                <a:gd name="connsiteY6" fmla="*/ 208 h 20323"/>
                <a:gd name="connsiteX7" fmla="*/ 19309 w 22567"/>
                <a:gd name="connsiteY7" fmla="*/ 20323 h 20323"/>
                <a:gd name="connsiteX8" fmla="*/ 17900 w 22567"/>
                <a:gd name="connsiteY8" fmla="*/ 10386 h 20323"/>
                <a:gd name="connsiteX9" fmla="*/ 22567 w 22567"/>
                <a:gd name="connsiteY9" fmla="*/ 10308 h 20323"/>
                <a:gd name="connsiteX0" fmla="*/ 0 w 22567"/>
                <a:gd name="connsiteY0" fmla="*/ 10202 h 20323"/>
                <a:gd name="connsiteX1" fmla="*/ 1543 w 22567"/>
                <a:gd name="connsiteY1" fmla="*/ 10391 h 20323"/>
                <a:gd name="connsiteX2" fmla="*/ 3230 w 22567"/>
                <a:gd name="connsiteY2" fmla="*/ 18 h 20323"/>
                <a:gd name="connsiteX3" fmla="*/ 6469 w 22567"/>
                <a:gd name="connsiteY3" fmla="*/ 20270 h 20323"/>
                <a:gd name="connsiteX4" fmla="*/ 9735 w 22567"/>
                <a:gd name="connsiteY4" fmla="*/ 0 h 20323"/>
                <a:gd name="connsiteX5" fmla="*/ 12944 w 22567"/>
                <a:gd name="connsiteY5" fmla="*/ 20162 h 20323"/>
                <a:gd name="connsiteX6" fmla="*/ 16165 w 22567"/>
                <a:gd name="connsiteY6" fmla="*/ 208 h 20323"/>
                <a:gd name="connsiteX7" fmla="*/ 19309 w 22567"/>
                <a:gd name="connsiteY7" fmla="*/ 20323 h 20323"/>
                <a:gd name="connsiteX8" fmla="*/ 20949 w 22567"/>
                <a:gd name="connsiteY8" fmla="*/ 10386 h 20323"/>
                <a:gd name="connsiteX9" fmla="*/ 22567 w 22567"/>
                <a:gd name="connsiteY9" fmla="*/ 10308 h 20323"/>
                <a:gd name="connsiteX0" fmla="*/ 0 w 22567"/>
                <a:gd name="connsiteY0" fmla="*/ 10202 h 20323"/>
                <a:gd name="connsiteX1" fmla="*/ 1543 w 22567"/>
                <a:gd name="connsiteY1" fmla="*/ 10391 h 20323"/>
                <a:gd name="connsiteX2" fmla="*/ 3230 w 22567"/>
                <a:gd name="connsiteY2" fmla="*/ 18 h 20323"/>
                <a:gd name="connsiteX3" fmla="*/ 6469 w 22567"/>
                <a:gd name="connsiteY3" fmla="*/ 20270 h 20323"/>
                <a:gd name="connsiteX4" fmla="*/ 9735 w 22567"/>
                <a:gd name="connsiteY4" fmla="*/ 0 h 20323"/>
                <a:gd name="connsiteX5" fmla="*/ 12944 w 22567"/>
                <a:gd name="connsiteY5" fmla="*/ 20162 h 20323"/>
                <a:gd name="connsiteX6" fmla="*/ 16165 w 22567"/>
                <a:gd name="connsiteY6" fmla="*/ 208 h 20323"/>
                <a:gd name="connsiteX7" fmla="*/ 19309 w 22567"/>
                <a:gd name="connsiteY7" fmla="*/ 20323 h 20323"/>
                <a:gd name="connsiteX8" fmla="*/ 20949 w 22567"/>
                <a:gd name="connsiteY8" fmla="*/ 10386 h 20323"/>
                <a:gd name="connsiteX9" fmla="*/ 22567 w 22567"/>
                <a:gd name="connsiteY9" fmla="*/ 10308 h 20323"/>
                <a:gd name="connsiteX0" fmla="*/ 0 w 22567"/>
                <a:gd name="connsiteY0" fmla="*/ 10202 h 20323"/>
                <a:gd name="connsiteX1" fmla="*/ 1543 w 22567"/>
                <a:gd name="connsiteY1" fmla="*/ 10391 h 20323"/>
                <a:gd name="connsiteX2" fmla="*/ 3230 w 22567"/>
                <a:gd name="connsiteY2" fmla="*/ 18 h 20323"/>
                <a:gd name="connsiteX3" fmla="*/ 6469 w 22567"/>
                <a:gd name="connsiteY3" fmla="*/ 20270 h 20323"/>
                <a:gd name="connsiteX4" fmla="*/ 9735 w 22567"/>
                <a:gd name="connsiteY4" fmla="*/ 0 h 20323"/>
                <a:gd name="connsiteX5" fmla="*/ 12944 w 22567"/>
                <a:gd name="connsiteY5" fmla="*/ 20162 h 20323"/>
                <a:gd name="connsiteX6" fmla="*/ 16165 w 22567"/>
                <a:gd name="connsiteY6" fmla="*/ 208 h 20323"/>
                <a:gd name="connsiteX7" fmla="*/ 19309 w 22567"/>
                <a:gd name="connsiteY7" fmla="*/ 20323 h 20323"/>
                <a:gd name="connsiteX8" fmla="*/ 20949 w 22567"/>
                <a:gd name="connsiteY8" fmla="*/ 10386 h 20323"/>
                <a:gd name="connsiteX9" fmla="*/ 22567 w 22567"/>
                <a:gd name="connsiteY9" fmla="*/ 10308 h 20323"/>
                <a:gd name="connsiteX0" fmla="*/ 0 w 22567"/>
                <a:gd name="connsiteY0" fmla="*/ 10202 h 20323"/>
                <a:gd name="connsiteX1" fmla="*/ 1543 w 22567"/>
                <a:gd name="connsiteY1" fmla="*/ 10391 h 20323"/>
                <a:gd name="connsiteX2" fmla="*/ 3230 w 22567"/>
                <a:gd name="connsiteY2" fmla="*/ 18 h 20323"/>
                <a:gd name="connsiteX3" fmla="*/ 6469 w 22567"/>
                <a:gd name="connsiteY3" fmla="*/ 20270 h 20323"/>
                <a:gd name="connsiteX4" fmla="*/ 9735 w 22567"/>
                <a:gd name="connsiteY4" fmla="*/ 0 h 20323"/>
                <a:gd name="connsiteX5" fmla="*/ 12944 w 22567"/>
                <a:gd name="connsiteY5" fmla="*/ 20162 h 20323"/>
                <a:gd name="connsiteX6" fmla="*/ 16165 w 22567"/>
                <a:gd name="connsiteY6" fmla="*/ 208 h 20323"/>
                <a:gd name="connsiteX7" fmla="*/ 19309 w 22567"/>
                <a:gd name="connsiteY7" fmla="*/ 20323 h 20323"/>
                <a:gd name="connsiteX8" fmla="*/ 20949 w 22567"/>
                <a:gd name="connsiteY8" fmla="*/ 10386 h 20323"/>
                <a:gd name="connsiteX9" fmla="*/ 22567 w 22567"/>
                <a:gd name="connsiteY9" fmla="*/ 10308 h 20323"/>
                <a:gd name="connsiteX0" fmla="*/ 0 w 22567"/>
                <a:gd name="connsiteY0" fmla="*/ 10202 h 20323"/>
                <a:gd name="connsiteX1" fmla="*/ 1543 w 22567"/>
                <a:gd name="connsiteY1" fmla="*/ 10391 h 20323"/>
                <a:gd name="connsiteX2" fmla="*/ 3230 w 22567"/>
                <a:gd name="connsiteY2" fmla="*/ 18 h 20323"/>
                <a:gd name="connsiteX3" fmla="*/ 6469 w 22567"/>
                <a:gd name="connsiteY3" fmla="*/ 20270 h 20323"/>
                <a:gd name="connsiteX4" fmla="*/ 9735 w 22567"/>
                <a:gd name="connsiteY4" fmla="*/ 0 h 20323"/>
                <a:gd name="connsiteX5" fmla="*/ 12944 w 22567"/>
                <a:gd name="connsiteY5" fmla="*/ 20162 h 20323"/>
                <a:gd name="connsiteX6" fmla="*/ 16165 w 22567"/>
                <a:gd name="connsiteY6" fmla="*/ 208 h 20323"/>
                <a:gd name="connsiteX7" fmla="*/ 19309 w 22567"/>
                <a:gd name="connsiteY7" fmla="*/ 20323 h 20323"/>
                <a:gd name="connsiteX8" fmla="*/ 20949 w 22567"/>
                <a:gd name="connsiteY8" fmla="*/ 10386 h 20323"/>
                <a:gd name="connsiteX9" fmla="*/ 22567 w 22567"/>
                <a:gd name="connsiteY9" fmla="*/ 10308 h 20323"/>
                <a:gd name="connsiteX0" fmla="*/ 0 w 22567"/>
                <a:gd name="connsiteY0" fmla="*/ 10202 h 20323"/>
                <a:gd name="connsiteX1" fmla="*/ 1543 w 22567"/>
                <a:gd name="connsiteY1" fmla="*/ 10391 h 20323"/>
                <a:gd name="connsiteX2" fmla="*/ 3230 w 22567"/>
                <a:gd name="connsiteY2" fmla="*/ 18 h 20323"/>
                <a:gd name="connsiteX3" fmla="*/ 6469 w 22567"/>
                <a:gd name="connsiteY3" fmla="*/ 20270 h 20323"/>
                <a:gd name="connsiteX4" fmla="*/ 9735 w 22567"/>
                <a:gd name="connsiteY4" fmla="*/ 0 h 20323"/>
                <a:gd name="connsiteX5" fmla="*/ 12944 w 22567"/>
                <a:gd name="connsiteY5" fmla="*/ 20162 h 20323"/>
                <a:gd name="connsiteX6" fmla="*/ 16165 w 22567"/>
                <a:gd name="connsiteY6" fmla="*/ 208 h 20323"/>
                <a:gd name="connsiteX7" fmla="*/ 19309 w 22567"/>
                <a:gd name="connsiteY7" fmla="*/ 20323 h 20323"/>
                <a:gd name="connsiteX8" fmla="*/ 20949 w 22567"/>
                <a:gd name="connsiteY8" fmla="*/ 10386 h 20323"/>
                <a:gd name="connsiteX9" fmla="*/ 22567 w 22567"/>
                <a:gd name="connsiteY9" fmla="*/ 10308 h 20323"/>
                <a:gd name="connsiteX0" fmla="*/ 0 w 22567"/>
                <a:gd name="connsiteY0" fmla="*/ 10202 h 20323"/>
                <a:gd name="connsiteX1" fmla="*/ 1543 w 22567"/>
                <a:gd name="connsiteY1" fmla="*/ 10391 h 20323"/>
                <a:gd name="connsiteX2" fmla="*/ 3230 w 22567"/>
                <a:gd name="connsiteY2" fmla="*/ 18 h 20323"/>
                <a:gd name="connsiteX3" fmla="*/ 6469 w 22567"/>
                <a:gd name="connsiteY3" fmla="*/ 20270 h 20323"/>
                <a:gd name="connsiteX4" fmla="*/ 9735 w 22567"/>
                <a:gd name="connsiteY4" fmla="*/ 0 h 20323"/>
                <a:gd name="connsiteX5" fmla="*/ 12944 w 22567"/>
                <a:gd name="connsiteY5" fmla="*/ 20162 h 20323"/>
                <a:gd name="connsiteX6" fmla="*/ 16165 w 22567"/>
                <a:gd name="connsiteY6" fmla="*/ 208 h 20323"/>
                <a:gd name="connsiteX7" fmla="*/ 19309 w 22567"/>
                <a:gd name="connsiteY7" fmla="*/ 20323 h 20323"/>
                <a:gd name="connsiteX8" fmla="*/ 20949 w 22567"/>
                <a:gd name="connsiteY8" fmla="*/ 10386 h 20323"/>
                <a:gd name="connsiteX9" fmla="*/ 22567 w 22567"/>
                <a:gd name="connsiteY9" fmla="*/ 10308 h 203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2567" h="20323">
                  <a:moveTo>
                    <a:pt x="0" y="10202"/>
                  </a:moveTo>
                  <a:cubicBezTo>
                    <a:pt x="27" y="10170"/>
                    <a:pt x="1486" y="10328"/>
                    <a:pt x="1543" y="10391"/>
                  </a:cubicBezTo>
                  <a:cubicBezTo>
                    <a:pt x="1526" y="10139"/>
                    <a:pt x="3202" y="68"/>
                    <a:pt x="3230" y="18"/>
                  </a:cubicBezTo>
                  <a:cubicBezTo>
                    <a:pt x="3258" y="-32"/>
                    <a:pt x="6447" y="20430"/>
                    <a:pt x="6469" y="20270"/>
                  </a:cubicBezTo>
                  <a:cubicBezTo>
                    <a:pt x="6439" y="20269"/>
                    <a:pt x="9734" y="190"/>
                    <a:pt x="9735" y="0"/>
                  </a:cubicBezTo>
                  <a:cubicBezTo>
                    <a:pt x="9738" y="122"/>
                    <a:pt x="12911" y="19851"/>
                    <a:pt x="12944" y="20162"/>
                  </a:cubicBezTo>
                  <a:cubicBezTo>
                    <a:pt x="12911" y="19890"/>
                    <a:pt x="16138" y="386"/>
                    <a:pt x="16165" y="208"/>
                  </a:cubicBezTo>
                  <a:cubicBezTo>
                    <a:pt x="16146" y="440"/>
                    <a:pt x="19364" y="20354"/>
                    <a:pt x="19309" y="20323"/>
                  </a:cubicBezTo>
                  <a:cubicBezTo>
                    <a:pt x="19419" y="20430"/>
                    <a:pt x="20927" y="10030"/>
                    <a:pt x="20949" y="10386"/>
                  </a:cubicBezTo>
                  <a:cubicBezTo>
                    <a:pt x="20902" y="10100"/>
                    <a:pt x="22580" y="10210"/>
                    <a:pt x="22567" y="10308"/>
                  </a:cubicBezTo>
                </a:path>
              </a:pathLst>
            </a:custGeom>
            <a:noFill/>
            <a:ln w="31750">
              <a:solidFill>
                <a:schemeClr val="tx1"/>
              </a:solidFill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ja-JP" altLang="en-US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10" name="テキスト ボックス 9"/>
            <p:cNvSpPr txBox="1"/>
            <p:nvPr/>
          </p:nvSpPr>
          <p:spPr>
            <a:xfrm>
              <a:off x="1589487" y="2255465"/>
              <a:ext cx="68320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2000" dirty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10M</a:t>
              </a:r>
              <a:endParaRPr kumimoji="1" lang="ja-JP" altLang="en-US" sz="20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15368" name="テキスト ボックス 121"/>
            <p:cNvSpPr txBox="1">
              <a:spLocks noChangeArrowheads="1"/>
            </p:cNvSpPr>
            <p:nvPr/>
          </p:nvSpPr>
          <p:spPr bwMode="auto">
            <a:xfrm>
              <a:off x="2928516" y="4214132"/>
              <a:ext cx="1646605" cy="646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1pPr>
              <a:lvl2pPr marL="742950" indent="-285750" eaLnBrk="0" hangingPunct="0"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2pPr>
              <a:lvl3pPr marL="1143000" indent="-228600" eaLnBrk="0" hangingPunct="0"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3pPr>
              <a:lvl4pPr marL="1600200" indent="-228600" eaLnBrk="0" hangingPunct="0"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4pPr>
              <a:lvl5pPr marL="2057400" indent="-228600" eaLnBrk="0" hangingPunct="0"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9pPr>
            </a:lstStyle>
            <a:p>
              <a:pPr eaLnBrk="1" hangingPunct="1"/>
              <a:r>
                <a:rPr lang="en-US" altLang="ja-JP" sz="1800" dirty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T~350m </a:t>
              </a:r>
            </a:p>
            <a:p>
              <a:pPr eaLnBrk="1" hangingPunct="1"/>
              <a:r>
                <a:rPr lang="en-US" altLang="ja-JP" sz="1800" dirty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(</a:t>
              </a:r>
              <a:r>
                <a:rPr lang="en-US" altLang="ja-JP" sz="1800" baseline="30000" dirty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3</a:t>
              </a:r>
              <a:r>
                <a:rPr lang="en-US" altLang="ja-JP" sz="1800" dirty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He sorption)</a:t>
              </a:r>
              <a:endParaRPr lang="ja-JP" altLang="en-US" sz="18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cxnSp>
          <p:nvCxnSpPr>
            <p:cNvPr id="63" name="直線コネクタ 62"/>
            <p:cNvCxnSpPr/>
            <p:nvPr/>
          </p:nvCxnSpPr>
          <p:spPr bwMode="auto">
            <a:xfrm>
              <a:off x="3213373" y="3285062"/>
              <a:ext cx="0" cy="379012"/>
            </a:xfrm>
            <a:prstGeom prst="line">
              <a:avLst/>
            </a:prstGeom>
            <a:ln w="317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5" name="直線コネクタ 64"/>
            <p:cNvCxnSpPr/>
            <p:nvPr/>
          </p:nvCxnSpPr>
          <p:spPr bwMode="auto">
            <a:xfrm>
              <a:off x="3213373" y="3492351"/>
              <a:ext cx="134491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67" name="二等辺三角形 66"/>
            <p:cNvSpPr/>
            <p:nvPr/>
          </p:nvSpPr>
          <p:spPr bwMode="auto">
            <a:xfrm rot="5400000">
              <a:off x="3810122" y="3240135"/>
              <a:ext cx="711200" cy="455613"/>
            </a:xfrm>
            <a:prstGeom prst="triangl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>
                <a:defRPr/>
              </a:pPr>
              <a:endParaRPr lang="ja-JP" altLang="en-US" sz="12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cxnSp>
          <p:nvCxnSpPr>
            <p:cNvPr id="75" name="直線コネクタ 74"/>
            <p:cNvCxnSpPr/>
            <p:nvPr/>
          </p:nvCxnSpPr>
          <p:spPr bwMode="auto">
            <a:xfrm>
              <a:off x="3797813" y="3497114"/>
              <a:ext cx="134491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81" name="テキスト ボックス 110"/>
          <p:cNvSpPr txBox="1">
            <a:spLocks noChangeArrowheads="1"/>
          </p:cNvSpPr>
          <p:nvPr/>
        </p:nvSpPr>
        <p:spPr bwMode="auto">
          <a:xfrm>
            <a:off x="2894968" y="1752201"/>
            <a:ext cx="895703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9pPr>
          </a:lstStyle>
          <a:p>
            <a:pPr eaLnBrk="1" hangingPunct="1"/>
            <a:r>
              <a:rPr lang="en-US" altLang="ja-JP" sz="1400" b="1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Charge sensitive</a:t>
            </a:r>
          </a:p>
          <a:p>
            <a:pPr eaLnBrk="1" hangingPunct="1"/>
            <a:r>
              <a:rPr lang="en-US" altLang="ja-JP" sz="1400" b="1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pre-amp.</a:t>
            </a:r>
            <a:endParaRPr lang="ja-JP" altLang="en-US" sz="1400" b="1" dirty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84" name="テキスト ボックス 110"/>
          <p:cNvSpPr txBox="1">
            <a:spLocks noChangeArrowheads="1"/>
          </p:cNvSpPr>
          <p:nvPr/>
        </p:nvSpPr>
        <p:spPr bwMode="auto">
          <a:xfrm>
            <a:off x="3693275" y="1943732"/>
            <a:ext cx="895703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9pPr>
          </a:lstStyle>
          <a:p>
            <a:pPr algn="ctr" eaLnBrk="1" hangingPunct="1"/>
            <a:r>
              <a:rPr lang="en-US" altLang="ja-JP" sz="1400" b="1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shaper amp.</a:t>
            </a:r>
            <a:endParaRPr lang="ja-JP" altLang="en-US" sz="1400" b="1" dirty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17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794241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7931"/>
    </mc:Choice>
    <mc:Fallback xmlns="">
      <p:transition spd="slow" advTm="67931"/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72439"/>
          </a:xfrm>
        </p:spPr>
        <p:txBody>
          <a:bodyPr>
            <a:noAutofit/>
          </a:bodyPr>
          <a:lstStyle/>
          <a:p>
            <a:r>
              <a:rPr lang="en-US" altLang="ja-JP" sz="2800" dirty="0">
                <a:latin typeface="Arial" panose="020B0604020202020204" pitchFamily="34" charset="0"/>
                <a:ea typeface="Arial Unicode MS" pitchFamily="50" charset="-128"/>
                <a:cs typeface="Arial" panose="020B0604020202020204" pitchFamily="34" charset="0"/>
              </a:rPr>
              <a:t>FD-SOI-MOSFET at Cryogenic temperature</a:t>
            </a:r>
            <a:endParaRPr kumimoji="1" lang="ja-JP" alt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58613" y="924540"/>
            <a:ext cx="9062531" cy="16466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3200" b="1" dirty="0">
                <a:latin typeface="Arial" panose="020B0604020202020204" pitchFamily="34" charset="0"/>
                <a:cs typeface="Arial" panose="020B0604020202020204" pitchFamily="34" charset="0"/>
              </a:rPr>
              <a:t>FD-SOI</a:t>
            </a:r>
            <a:r>
              <a:rPr lang="ja-JP" altLang="en-US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ja-JP" sz="3200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r>
              <a:rPr lang="ja-JP" altLang="en-US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ja-JP" sz="32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  <a:r>
              <a:rPr lang="en-US" altLang="ja-JP" sz="3200" dirty="0">
                <a:latin typeface="Arial" panose="020B0604020202020204" pitchFamily="34" charset="0"/>
                <a:cs typeface="Arial" panose="020B0604020202020204" pitchFamily="34" charset="0"/>
              </a:rPr>
              <a:t>ully </a:t>
            </a:r>
            <a:r>
              <a:rPr lang="en-US" altLang="ja-JP" sz="32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lang="en-US" altLang="ja-JP" sz="3200" dirty="0">
                <a:latin typeface="Arial" panose="020B0604020202020204" pitchFamily="34" charset="0"/>
                <a:cs typeface="Arial" panose="020B0604020202020204" pitchFamily="34" charset="0"/>
              </a:rPr>
              <a:t>epleted – </a:t>
            </a:r>
            <a:r>
              <a:rPr lang="en-US" altLang="ja-JP" sz="3200" b="1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en-US" altLang="ja-JP" sz="3200" dirty="0" err="1">
                <a:latin typeface="Arial" panose="020B0604020202020204" pitchFamily="34" charset="0"/>
                <a:cs typeface="Arial" panose="020B0604020202020204" pitchFamily="34" charset="0"/>
              </a:rPr>
              <a:t>illicon</a:t>
            </a:r>
            <a:r>
              <a:rPr lang="en-US" altLang="ja-JP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ja-JP" sz="32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</a:t>
            </a:r>
            <a:r>
              <a:rPr lang="en-US" altLang="ja-JP" sz="3200" dirty="0">
                <a:latin typeface="Arial" panose="020B0604020202020204" pitchFamily="34" charset="0"/>
                <a:cs typeface="Arial" panose="020B0604020202020204" pitchFamily="34" charset="0"/>
              </a:rPr>
              <a:t>n </a:t>
            </a:r>
            <a:r>
              <a:rPr lang="en-US" altLang="ja-JP" sz="32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US" altLang="ja-JP" sz="3200" dirty="0">
                <a:latin typeface="Arial" panose="020B0604020202020204" pitchFamily="34" charset="0"/>
                <a:cs typeface="Arial" panose="020B0604020202020204" pitchFamily="34" charset="0"/>
              </a:rPr>
              <a:t>nsulator</a:t>
            </a:r>
          </a:p>
          <a:p>
            <a:endParaRPr lang="en-US" altLang="ja-JP" sz="9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00100" lvl="1" indent="-342900">
              <a:buFont typeface="Wingdings" charset="2"/>
              <a:buChar char="ü"/>
            </a:pPr>
            <a:r>
              <a:rPr lang="en-US" altLang="ja-JP" sz="2000" dirty="0">
                <a:latin typeface="Arial" panose="020B0604020202020204" pitchFamily="34" charset="0"/>
                <a:cs typeface="Arial" panose="020B0604020202020204" pitchFamily="34" charset="0"/>
              </a:rPr>
              <a:t>Very thin channel layer in MOSFET</a:t>
            </a:r>
          </a:p>
          <a:p>
            <a:pPr marL="1257300" lvl="2" indent="-342900">
              <a:buFont typeface="Wingdings" charset="2"/>
              <a:buChar char="u"/>
            </a:pPr>
            <a:r>
              <a:rPr lang="en-US" altLang="ja-JP" sz="2000" dirty="0">
                <a:latin typeface="Arial" panose="020B0604020202020204" pitchFamily="34" charset="0"/>
                <a:cs typeface="Arial" panose="020B0604020202020204" pitchFamily="34" charset="0"/>
              </a:rPr>
              <a:t>No floating body effect caused by charge accumulation in the body</a:t>
            </a:r>
          </a:p>
          <a:p>
            <a:pPr marL="800100" lvl="1" indent="-342900">
              <a:buFont typeface="Wingdings" charset="2"/>
              <a:buChar char="ü"/>
            </a:pPr>
            <a:r>
              <a:rPr lang="en-US" altLang="ja-JP" sz="20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FD-SOI-MOSFET is reported to work at 4K</a:t>
            </a:r>
            <a:endParaRPr lang="en-US" altLang="ja-JP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9" name="図形グループ 8"/>
          <p:cNvGrpSpPr/>
          <p:nvPr/>
        </p:nvGrpSpPr>
        <p:grpSpPr>
          <a:xfrm>
            <a:off x="58613" y="3217371"/>
            <a:ext cx="9026774" cy="2690932"/>
            <a:chOff x="1187624" y="2132856"/>
            <a:chExt cx="7128792" cy="2125133"/>
          </a:xfrm>
        </p:grpSpPr>
        <p:pic>
          <p:nvPicPr>
            <p:cNvPr id="10" name="図 9" descr="スクリーンショット 2016-03-13 17.10.47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87624" y="2132856"/>
              <a:ext cx="7128792" cy="2125133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cxnSp>
          <p:nvCxnSpPr>
            <p:cNvPr id="11" name="直線矢印コネクタ 10"/>
            <p:cNvCxnSpPr/>
            <p:nvPr/>
          </p:nvCxnSpPr>
          <p:spPr>
            <a:xfrm flipH="1">
              <a:off x="1979712" y="2513319"/>
              <a:ext cx="504056" cy="360040"/>
            </a:xfrm>
            <a:prstGeom prst="straightConnector1">
              <a:avLst/>
            </a:prstGeom>
            <a:ln w="28575" cmpd="sng">
              <a:solidFill>
                <a:srgbClr val="FF0000"/>
              </a:solidFill>
              <a:headEnd type="arrow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テキスト ボックス 11"/>
            <p:cNvSpPr txBox="1"/>
            <p:nvPr/>
          </p:nvSpPr>
          <p:spPr>
            <a:xfrm>
              <a:off x="1254680" y="2359430"/>
              <a:ext cx="1063655" cy="29167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Channel</a:t>
              </a:r>
              <a:r>
                <a:rPr lang="en-US" altLang="ja-JP" sz="1600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W</a:t>
              </a:r>
              <a:endParaRPr kumimoji="1" lang="ja-JP" altLang="en-US" sz="16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13" name="直線矢印コネクタ 12"/>
            <p:cNvCxnSpPr/>
            <p:nvPr/>
          </p:nvCxnSpPr>
          <p:spPr>
            <a:xfrm flipH="1">
              <a:off x="2345076" y="3161391"/>
              <a:ext cx="714756" cy="0"/>
            </a:xfrm>
            <a:prstGeom prst="straightConnector1">
              <a:avLst/>
            </a:prstGeom>
            <a:ln w="28575" cmpd="sng">
              <a:solidFill>
                <a:srgbClr val="FFFF00"/>
              </a:solidFill>
              <a:headEnd type="arrow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テキスト ボックス 13"/>
            <p:cNvSpPr txBox="1"/>
            <p:nvPr/>
          </p:nvSpPr>
          <p:spPr>
            <a:xfrm>
              <a:off x="2216825" y="3161391"/>
              <a:ext cx="1009218" cy="29167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b="1" dirty="0">
                  <a:solidFill>
                    <a:srgbClr val="FFFF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Channel</a:t>
              </a:r>
              <a:r>
                <a:rPr lang="en-US" altLang="ja-JP" sz="1600" b="1" dirty="0">
                  <a:solidFill>
                    <a:srgbClr val="FFFF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L</a:t>
              </a:r>
              <a:endParaRPr kumimoji="1" lang="ja-JP" altLang="en-US" sz="1600" b="1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5" name="テキスト ボックス 14"/>
          <p:cNvSpPr txBox="1"/>
          <p:nvPr/>
        </p:nvSpPr>
        <p:spPr>
          <a:xfrm>
            <a:off x="5436096" y="2451301"/>
            <a:ext cx="346748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2"/>
            <a:r>
              <a:rPr lang="en-US" altLang="ja-JP" sz="1400" dirty="0">
                <a:latin typeface="Arial" panose="020B0604020202020204" pitchFamily="34" charset="0"/>
                <a:cs typeface="Arial" panose="020B0604020202020204" pitchFamily="34" charset="0"/>
              </a:rPr>
              <a:t>JAXA/ISIS</a:t>
            </a:r>
            <a:r>
              <a:rPr lang="ja-JP" alt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AIPC 1185,286-289(2009)</a:t>
            </a:r>
          </a:p>
          <a:p>
            <a:pPr marL="0" lvl="2"/>
            <a:r>
              <a:rPr lang="en-US" altLang="ja-JP" sz="16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J Low Temp </a:t>
            </a:r>
            <a:r>
              <a:rPr lang="ja-JP" altLang="ja-JP" sz="16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Phys 167, 602 (2012</a:t>
            </a:r>
            <a:r>
              <a:rPr lang="ja-JP" altLang="ja-JP" sz="14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)</a:t>
            </a:r>
            <a:r>
              <a:rPr lang="ja-JP" altLang="ja-JP" sz="11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</a:t>
            </a:r>
            <a:endParaRPr lang="ja-JP" altLang="ja-JP" sz="3200" dirty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18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575380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81"/>
    </mc:Choice>
    <mc:Fallback xmlns="">
      <p:transition spd="slow" advTm="581"/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02630"/>
            <a:ext cx="8229600" cy="634082"/>
          </a:xfrm>
        </p:spPr>
        <p:txBody>
          <a:bodyPr>
            <a:normAutofit fontScale="90000"/>
          </a:bodyPr>
          <a:lstStyle/>
          <a:p>
            <a:r>
              <a:rPr kumimoji="1" lang="en-US" altLang="ja-JP" dirty="0"/>
              <a:t>FD-SOI MOSFET I</a:t>
            </a:r>
            <a:r>
              <a:rPr kumimoji="1" lang="en-US" altLang="ja-JP" baseline="-25000" dirty="0"/>
              <a:t>d</a:t>
            </a:r>
            <a:r>
              <a:rPr kumimoji="1" lang="en-US" altLang="ja-JP" dirty="0"/>
              <a:t>-V</a:t>
            </a:r>
            <a:r>
              <a:rPr kumimoji="1" lang="en-US" altLang="ja-JP" baseline="-25000" dirty="0"/>
              <a:t>g</a:t>
            </a:r>
            <a:r>
              <a:rPr kumimoji="1" lang="en-US" altLang="ja-JP" dirty="0"/>
              <a:t> curve </a:t>
            </a:r>
            <a:endParaRPr kumimoji="1" lang="ja-JP" altLang="en-US" dirty="0"/>
          </a:p>
        </p:txBody>
      </p:sp>
      <p:grpSp>
        <p:nvGrpSpPr>
          <p:cNvPr id="42" name="グループ化 41"/>
          <p:cNvGrpSpPr/>
          <p:nvPr/>
        </p:nvGrpSpPr>
        <p:grpSpPr>
          <a:xfrm>
            <a:off x="4820108" y="1196752"/>
            <a:ext cx="4163271" cy="3642461"/>
            <a:chOff x="4820108" y="1707691"/>
            <a:chExt cx="4163271" cy="3642461"/>
          </a:xfrm>
        </p:grpSpPr>
        <p:pic>
          <p:nvPicPr>
            <p:cNvPr id="8" name="図 7"/>
            <p:cNvPicPr>
              <a:picLocks noChangeAspect="1"/>
            </p:cNvPicPr>
            <p:nvPr/>
          </p:nvPicPr>
          <p:blipFill rotWithShape="1">
            <a:blip r:embed="rId2"/>
            <a:srcRect t="1679" b="555"/>
            <a:stretch/>
          </p:blipFill>
          <p:spPr>
            <a:xfrm>
              <a:off x="5436096" y="2038420"/>
              <a:ext cx="3496194" cy="2969371"/>
            </a:xfrm>
            <a:prstGeom prst="rect">
              <a:avLst/>
            </a:prstGeom>
          </p:spPr>
        </p:pic>
        <p:sp>
          <p:nvSpPr>
            <p:cNvPr id="12" name="テキスト ボックス 11"/>
            <p:cNvSpPr txBox="1"/>
            <p:nvPr/>
          </p:nvSpPr>
          <p:spPr>
            <a:xfrm>
              <a:off x="7772791" y="4504419"/>
              <a:ext cx="121058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2400" b="1" dirty="0" err="1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Vgs</a:t>
              </a:r>
              <a:r>
                <a:rPr kumimoji="1" lang="en-US" altLang="ja-JP" sz="2400" b="1" dirty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 (V)</a:t>
              </a:r>
              <a:endParaRPr kumimoji="1" lang="ja-JP" altLang="en-US" sz="2400" b="1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13" name="テキスト ボックス 12"/>
            <p:cNvSpPr txBox="1"/>
            <p:nvPr/>
          </p:nvSpPr>
          <p:spPr>
            <a:xfrm rot="16200000">
              <a:off x="5346719" y="2091315"/>
              <a:ext cx="663964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2800" b="1" dirty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Ids</a:t>
              </a:r>
              <a:endParaRPr kumimoji="1" lang="ja-JP" altLang="en-US" sz="2800" b="1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14" name="テキスト ボックス 13"/>
            <p:cNvSpPr txBox="1"/>
            <p:nvPr/>
          </p:nvSpPr>
          <p:spPr>
            <a:xfrm>
              <a:off x="5436096" y="4950042"/>
              <a:ext cx="32733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2000" dirty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0</a:t>
              </a:r>
              <a:endParaRPr kumimoji="1" lang="ja-JP" altLang="en-US" sz="20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15" name="テキスト ボックス 14"/>
            <p:cNvSpPr txBox="1"/>
            <p:nvPr/>
          </p:nvSpPr>
          <p:spPr>
            <a:xfrm>
              <a:off x="6152688" y="4950042"/>
              <a:ext cx="54053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2000" dirty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0.5</a:t>
              </a:r>
              <a:endParaRPr kumimoji="1" lang="ja-JP" altLang="en-US" sz="20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16" name="テキスト ボックス 15"/>
            <p:cNvSpPr txBox="1"/>
            <p:nvPr/>
          </p:nvSpPr>
          <p:spPr>
            <a:xfrm>
              <a:off x="7010226" y="4941608"/>
              <a:ext cx="32733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2000" dirty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1</a:t>
              </a:r>
              <a:endParaRPr kumimoji="1" lang="ja-JP" altLang="en-US" sz="20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17" name="テキスト ボックス 16"/>
            <p:cNvSpPr txBox="1"/>
            <p:nvPr/>
          </p:nvSpPr>
          <p:spPr>
            <a:xfrm>
              <a:off x="7708803" y="4941168"/>
              <a:ext cx="54053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2000" dirty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1.5</a:t>
              </a:r>
              <a:endParaRPr kumimoji="1" lang="ja-JP" altLang="en-US" sz="20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18" name="テキスト ボックス 17"/>
            <p:cNvSpPr txBox="1"/>
            <p:nvPr/>
          </p:nvSpPr>
          <p:spPr>
            <a:xfrm>
              <a:off x="8620579" y="4941168"/>
              <a:ext cx="32733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2000" dirty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2</a:t>
              </a:r>
              <a:endParaRPr kumimoji="1" lang="ja-JP" altLang="en-US" sz="20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20" name="テキスト ボックス 19"/>
            <p:cNvSpPr txBox="1"/>
            <p:nvPr/>
          </p:nvSpPr>
          <p:spPr>
            <a:xfrm>
              <a:off x="4892116" y="4687126"/>
              <a:ext cx="641522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2000" dirty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1pA</a:t>
              </a:r>
              <a:endParaRPr kumimoji="1" lang="ja-JP" altLang="en-US" sz="2000" baseline="300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21" name="テキスト ボックス 20"/>
            <p:cNvSpPr txBox="1"/>
            <p:nvPr/>
          </p:nvSpPr>
          <p:spPr>
            <a:xfrm>
              <a:off x="4892116" y="3842729"/>
              <a:ext cx="641522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2000" dirty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1nA</a:t>
              </a:r>
              <a:endParaRPr kumimoji="1" lang="ja-JP" altLang="en-US" sz="2000" baseline="300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22" name="テキスト ボックス 21"/>
            <p:cNvSpPr txBox="1"/>
            <p:nvPr/>
          </p:nvSpPr>
          <p:spPr>
            <a:xfrm>
              <a:off x="4873536" y="2969394"/>
              <a:ext cx="64633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2000" dirty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1</a:t>
              </a:r>
              <a:r>
                <a:rPr lang="en-US" altLang="ja-JP" sz="2000" dirty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  <a:sym typeface="Symbol"/>
                </a:rPr>
                <a:t></a:t>
              </a:r>
              <a:r>
                <a:rPr lang="en-US" altLang="ja-JP" sz="2000" dirty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A</a:t>
              </a:r>
              <a:endParaRPr kumimoji="1" lang="ja-JP" altLang="en-US" sz="2000" baseline="300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23" name="テキスト ボックス 22"/>
            <p:cNvSpPr txBox="1"/>
            <p:nvPr/>
          </p:nvSpPr>
          <p:spPr>
            <a:xfrm>
              <a:off x="4820108" y="2085781"/>
              <a:ext cx="71205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2000" dirty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1</a:t>
              </a:r>
              <a:r>
                <a:rPr lang="en-US" altLang="ja-JP" sz="2000" dirty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  <a:sym typeface="Symbol"/>
                </a:rPr>
                <a:t>m</a:t>
              </a:r>
              <a:r>
                <a:rPr lang="en-US" altLang="ja-JP" sz="2000" dirty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A</a:t>
              </a:r>
              <a:endParaRPr kumimoji="1" lang="ja-JP" altLang="en-US" sz="2000" baseline="300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25" name="テキスト ボックス 24"/>
            <p:cNvSpPr txBox="1"/>
            <p:nvPr/>
          </p:nvSpPr>
          <p:spPr>
            <a:xfrm>
              <a:off x="7150669" y="2661618"/>
              <a:ext cx="1192955" cy="707886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altLang="ja-JP" sz="2000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̶̶   </a:t>
              </a:r>
              <a:r>
                <a:rPr kumimoji="1" lang="en-US" altLang="ja-JP" sz="2000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ROOM</a:t>
              </a:r>
              <a:endParaRPr lang="en-US" altLang="ja-JP" sz="20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r>
                <a:rPr kumimoji="1" lang="en-US" altLang="ja-JP" sz="2000" b="1" dirty="0">
                  <a:solidFill>
                    <a:srgbClr val="00B05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̶̶̶</a:t>
              </a:r>
              <a:r>
                <a:rPr kumimoji="1" lang="ja-JP" altLang="en-US" sz="2000" b="1" dirty="0">
                  <a:solidFill>
                    <a:srgbClr val="00B05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  </a:t>
              </a:r>
              <a:r>
                <a:rPr lang="en-US" altLang="ja-JP" sz="2000" b="1" dirty="0">
                  <a:solidFill>
                    <a:srgbClr val="00B05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3K</a:t>
              </a:r>
              <a:endParaRPr kumimoji="1" lang="ja-JP" altLang="en-US" sz="2000" b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7" name="テキスト ボックス 26"/>
            <p:cNvSpPr txBox="1"/>
            <p:nvPr/>
          </p:nvSpPr>
          <p:spPr>
            <a:xfrm>
              <a:off x="6533481" y="1707691"/>
              <a:ext cx="1342034" cy="523220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altLang="ja-JP" sz="2800" b="1" dirty="0">
                  <a:latin typeface="Arial" panose="020B0604020202020204" pitchFamily="34" charset="0"/>
                  <a:cs typeface="Arial" panose="020B0604020202020204" pitchFamily="34" charset="0"/>
                </a:rPr>
                <a:t>n-MOS</a:t>
              </a:r>
              <a:endParaRPr lang="en-US" altLang="ja-JP" sz="2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43" name="グループ化 42"/>
          <p:cNvGrpSpPr/>
          <p:nvPr/>
        </p:nvGrpSpPr>
        <p:grpSpPr>
          <a:xfrm>
            <a:off x="403562" y="1196752"/>
            <a:ext cx="4228226" cy="3676546"/>
            <a:chOff x="403562" y="1707691"/>
            <a:chExt cx="4228226" cy="3676546"/>
          </a:xfrm>
        </p:grpSpPr>
        <p:pic>
          <p:nvPicPr>
            <p:cNvPr id="7" name="図 6"/>
            <p:cNvPicPr>
              <a:picLocks noChangeAspect="1"/>
            </p:cNvPicPr>
            <p:nvPr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5006" t="11473" r="56123" b="12245"/>
            <a:stretch/>
          </p:blipFill>
          <p:spPr>
            <a:xfrm>
              <a:off x="1024174" y="2012456"/>
              <a:ext cx="3607614" cy="3021298"/>
            </a:xfrm>
            <a:prstGeom prst="rect">
              <a:avLst/>
            </a:prstGeom>
          </p:spPr>
        </p:pic>
        <p:sp>
          <p:nvSpPr>
            <p:cNvPr id="29" name="テキスト ボックス 28"/>
            <p:cNvSpPr txBox="1"/>
            <p:nvPr/>
          </p:nvSpPr>
          <p:spPr>
            <a:xfrm>
              <a:off x="2156964" y="1707691"/>
              <a:ext cx="1342034" cy="523220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altLang="ja-JP" sz="2800" b="1" dirty="0">
                  <a:latin typeface="Arial" panose="020B0604020202020204" pitchFamily="34" charset="0"/>
                  <a:cs typeface="Arial" panose="020B0604020202020204" pitchFamily="34" charset="0"/>
                </a:rPr>
                <a:t>p-MOS</a:t>
              </a:r>
              <a:endParaRPr lang="en-US" altLang="ja-JP" sz="2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" name="テキスト ボックス 29"/>
            <p:cNvSpPr txBox="1"/>
            <p:nvPr/>
          </p:nvSpPr>
          <p:spPr>
            <a:xfrm>
              <a:off x="1281560" y="2517141"/>
              <a:ext cx="1192955" cy="707886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altLang="ja-JP" sz="2000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̶̶   </a:t>
              </a:r>
              <a:r>
                <a:rPr kumimoji="1" lang="en-US" altLang="ja-JP" sz="2000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ROOM</a:t>
              </a:r>
              <a:endParaRPr lang="en-US" altLang="ja-JP" sz="20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r>
                <a:rPr kumimoji="1" lang="en-US" altLang="ja-JP" sz="2000" b="1" dirty="0">
                  <a:solidFill>
                    <a:srgbClr val="00B05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̶̶̶</a:t>
              </a:r>
              <a:r>
                <a:rPr kumimoji="1" lang="ja-JP" altLang="en-US" sz="2000" b="1" dirty="0">
                  <a:solidFill>
                    <a:srgbClr val="00B05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  </a:t>
              </a:r>
              <a:r>
                <a:rPr lang="en-US" altLang="ja-JP" sz="2000" b="1" dirty="0">
                  <a:solidFill>
                    <a:srgbClr val="00B05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3K</a:t>
              </a:r>
              <a:endParaRPr kumimoji="1" lang="ja-JP" altLang="en-US" sz="2000" b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1" name="テキスト ボックス 30"/>
            <p:cNvSpPr txBox="1"/>
            <p:nvPr/>
          </p:nvSpPr>
          <p:spPr>
            <a:xfrm rot="16200000">
              <a:off x="893690" y="3587237"/>
              <a:ext cx="784189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2800" b="1" dirty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-Ids</a:t>
              </a:r>
              <a:endParaRPr kumimoji="1" lang="ja-JP" altLang="en-US" sz="2800" b="1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33" name="テキスト ボックス 32"/>
            <p:cNvSpPr txBox="1"/>
            <p:nvPr/>
          </p:nvSpPr>
          <p:spPr>
            <a:xfrm>
              <a:off x="461622" y="4204990"/>
              <a:ext cx="641522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2000" dirty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1nA</a:t>
              </a:r>
              <a:endParaRPr kumimoji="1" lang="ja-JP" altLang="en-US" sz="2000" baseline="300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34" name="テキスト ボックス 33"/>
            <p:cNvSpPr txBox="1"/>
            <p:nvPr/>
          </p:nvSpPr>
          <p:spPr>
            <a:xfrm>
              <a:off x="453366" y="3122995"/>
              <a:ext cx="64633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2000" dirty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1</a:t>
              </a:r>
              <a:r>
                <a:rPr lang="en-US" altLang="ja-JP" sz="2000" dirty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  <a:sym typeface="Symbol"/>
                </a:rPr>
                <a:t></a:t>
              </a:r>
              <a:r>
                <a:rPr lang="en-US" altLang="ja-JP" sz="2000" dirty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A</a:t>
              </a:r>
              <a:endParaRPr kumimoji="1" lang="ja-JP" altLang="en-US" sz="2000" baseline="300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35" name="テキスト ボックス 34"/>
            <p:cNvSpPr txBox="1"/>
            <p:nvPr/>
          </p:nvSpPr>
          <p:spPr>
            <a:xfrm>
              <a:off x="403562" y="2010520"/>
              <a:ext cx="71205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2000" dirty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1</a:t>
              </a:r>
              <a:r>
                <a:rPr lang="en-US" altLang="ja-JP" sz="2000" dirty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  <a:sym typeface="Symbol"/>
                </a:rPr>
                <a:t>m</a:t>
              </a:r>
              <a:r>
                <a:rPr lang="en-US" altLang="ja-JP" sz="2000" dirty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A</a:t>
              </a:r>
              <a:endParaRPr kumimoji="1" lang="ja-JP" altLang="en-US" sz="2000" baseline="300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36" name="テキスト ボックス 35"/>
            <p:cNvSpPr txBox="1"/>
            <p:nvPr/>
          </p:nvSpPr>
          <p:spPr>
            <a:xfrm>
              <a:off x="2243543" y="4547840"/>
              <a:ext cx="121058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2400" b="1" dirty="0" err="1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Vgs</a:t>
              </a:r>
              <a:r>
                <a:rPr kumimoji="1" lang="en-US" altLang="ja-JP" sz="2400" b="1" dirty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 (V)</a:t>
              </a:r>
              <a:endParaRPr kumimoji="1" lang="ja-JP" altLang="en-US" sz="2400" b="1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37" name="テキスト ボックス 36"/>
            <p:cNvSpPr txBox="1"/>
            <p:nvPr/>
          </p:nvSpPr>
          <p:spPr>
            <a:xfrm>
              <a:off x="4234947" y="4984127"/>
              <a:ext cx="32733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2000" dirty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0</a:t>
              </a:r>
              <a:endParaRPr kumimoji="1" lang="ja-JP" altLang="en-US" sz="20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38" name="テキスト ボックス 37"/>
            <p:cNvSpPr txBox="1"/>
            <p:nvPr/>
          </p:nvSpPr>
          <p:spPr>
            <a:xfrm>
              <a:off x="3285311" y="4984127"/>
              <a:ext cx="625492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2000" dirty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-0.5</a:t>
              </a:r>
              <a:endParaRPr kumimoji="1" lang="ja-JP" altLang="en-US" sz="20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39" name="テキスト ボックス 38"/>
            <p:cNvSpPr txBox="1"/>
            <p:nvPr/>
          </p:nvSpPr>
          <p:spPr>
            <a:xfrm>
              <a:off x="2592185" y="4984127"/>
              <a:ext cx="412292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2000" dirty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-1</a:t>
              </a:r>
              <a:endParaRPr kumimoji="1" lang="ja-JP" altLang="en-US" sz="20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40" name="テキスト ボックス 39"/>
            <p:cNvSpPr txBox="1"/>
            <p:nvPr/>
          </p:nvSpPr>
          <p:spPr>
            <a:xfrm>
              <a:off x="1673805" y="4984127"/>
              <a:ext cx="625492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2000" dirty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-1.5</a:t>
              </a:r>
              <a:endParaRPr kumimoji="1" lang="ja-JP" altLang="en-US" sz="20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41" name="テキスト ボックス 40"/>
            <p:cNvSpPr txBox="1"/>
            <p:nvPr/>
          </p:nvSpPr>
          <p:spPr>
            <a:xfrm>
              <a:off x="960524" y="4984127"/>
              <a:ext cx="412292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2000" dirty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-2</a:t>
              </a:r>
              <a:endParaRPr kumimoji="1" lang="ja-JP" altLang="en-US" sz="20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</p:grpSp>
      <p:sp>
        <p:nvSpPr>
          <p:cNvPr id="44" name="Rectangle 3"/>
          <p:cNvSpPr txBox="1">
            <a:spLocks noChangeArrowheads="1"/>
          </p:cNvSpPr>
          <p:nvPr/>
        </p:nvSpPr>
        <p:spPr>
          <a:xfrm>
            <a:off x="343739" y="975542"/>
            <a:ext cx="8343061" cy="533133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pitchFamily="2" charset="2"/>
              <a:buChar char="n"/>
              <a:defRPr kumimoji="1"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itchFamily="2" charset="2"/>
              <a:buChar char="¨"/>
              <a:defRPr kumimoji="1"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65000"/>
              <a:buFont typeface="Wingdings" pitchFamily="2" charset="2"/>
              <a:buChar char="n"/>
              <a:defRPr kumimoji="1"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¨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eaLnBrk="1" hangingPunct="1">
              <a:lnSpc>
                <a:spcPct val="90000"/>
              </a:lnSpc>
            </a:pPr>
            <a:r>
              <a:rPr lang="en-US" altLang="ja-JP" sz="2000" dirty="0">
                <a:latin typeface="Arial" panose="020B0604020202020204" pitchFamily="34" charset="0"/>
                <a:cs typeface="Arial" panose="020B0604020202020204" pitchFamily="34" charset="0"/>
              </a:rPr>
              <a:t>Id-Vg curve of W/L=10</a:t>
            </a:r>
            <a:r>
              <a:rPr lang="en-US" altLang="ja-JP" sz="200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m/0.4m at |</a:t>
            </a:r>
            <a:r>
              <a:rPr lang="en-US" altLang="ja-JP" sz="2000" dirty="0" err="1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Vds</a:t>
            </a:r>
            <a:r>
              <a:rPr lang="en-US" altLang="ja-JP" sz="200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|=1.8V</a:t>
            </a:r>
            <a:endParaRPr lang="en-US" altLang="ja-JP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5" name="Rectangle 3"/>
          <p:cNvSpPr txBox="1">
            <a:spLocks noChangeArrowheads="1"/>
          </p:cNvSpPr>
          <p:nvPr/>
        </p:nvSpPr>
        <p:spPr>
          <a:xfrm>
            <a:off x="343739" y="5017657"/>
            <a:ext cx="8491105" cy="1227442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pitchFamily="2" charset="2"/>
              <a:buChar char="n"/>
              <a:defRPr kumimoji="1"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itchFamily="2" charset="2"/>
              <a:buChar char="¨"/>
              <a:defRPr kumimoji="1"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65000"/>
              <a:buFont typeface="Wingdings" pitchFamily="2" charset="2"/>
              <a:buChar char="n"/>
              <a:defRPr kumimoji="1"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¨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eaLnBrk="1" hangingPunct="1">
              <a:lnSpc>
                <a:spcPct val="90000"/>
              </a:lnSpc>
            </a:pPr>
            <a:r>
              <a:rPr lang="en-US" altLang="ja-JP" sz="2000" dirty="0">
                <a:latin typeface="Arial" panose="020B0604020202020204" pitchFamily="34" charset="0"/>
                <a:cs typeface="Arial" panose="020B0604020202020204" pitchFamily="34" charset="0"/>
              </a:rPr>
              <a:t>Both p-MOS and n-MOS show excellent performance at 3K (We confirmed they function down to 300mK).</a:t>
            </a:r>
          </a:p>
          <a:p>
            <a:pPr eaLnBrk="1" hangingPunct="1">
              <a:lnSpc>
                <a:spcPct val="90000"/>
              </a:lnSpc>
            </a:pPr>
            <a:r>
              <a:rPr lang="en-US" altLang="ja-JP" sz="2000" dirty="0">
                <a:latin typeface="Arial" panose="020B0604020202020204" pitchFamily="34" charset="0"/>
                <a:cs typeface="Arial" panose="020B0604020202020204" pitchFamily="34" charset="0"/>
              </a:rPr>
              <a:t>Threshold shifts, sub-threshold current suppression and increase of the carrier mobility at low temperature.</a:t>
            </a:r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19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169998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55"/>
    </mc:Choice>
    <mc:Fallback xmlns="">
      <p:transition spd="slow" advTm="255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043608" y="217022"/>
            <a:ext cx="5976664" cy="871870"/>
          </a:xfrm>
        </p:spPr>
        <p:txBody>
          <a:bodyPr>
            <a:normAutofit fontScale="90000"/>
          </a:bodyPr>
          <a:lstStyle/>
          <a:p>
            <a:r>
              <a:rPr lang="en-US" altLang="ja-JP" sz="40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COBAND </a:t>
            </a:r>
            <a:r>
              <a:rPr lang="en-US" altLang="ja-JP" sz="31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(</a:t>
            </a:r>
            <a:r>
              <a:rPr lang="en-US" altLang="ja-JP" sz="3100" dirty="0" err="1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CO</a:t>
            </a:r>
            <a:r>
              <a:rPr lang="en-US" altLang="ja-JP" sz="3100" dirty="0" err="1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smic</a:t>
            </a:r>
            <a:r>
              <a:rPr lang="en-US" altLang="ja-JP" sz="31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</a:t>
            </a:r>
            <a:r>
              <a:rPr lang="en-US" altLang="ja-JP" sz="3100" dirty="0" err="1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BA</a:t>
            </a:r>
            <a:r>
              <a:rPr lang="en-US" altLang="ja-JP" sz="3100" dirty="0" err="1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ckground</a:t>
            </a:r>
            <a:r>
              <a:rPr lang="en-US" altLang="ja-JP" sz="31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</a:t>
            </a:r>
            <a:r>
              <a:rPr lang="en-US" altLang="ja-JP" sz="3100" dirty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N</a:t>
            </a:r>
            <a:r>
              <a:rPr lang="en-US" altLang="ja-JP" sz="31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eutrino </a:t>
            </a:r>
            <a:r>
              <a:rPr lang="en-US" altLang="ja-JP" sz="3100" dirty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D</a:t>
            </a:r>
            <a:r>
              <a:rPr lang="en-US" altLang="ja-JP" sz="31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ecay)</a:t>
            </a:r>
            <a:r>
              <a:rPr lang="ja-JP" altLang="en-US" sz="31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　</a:t>
            </a:r>
            <a:endParaRPr kumimoji="1" lang="ja-JP" altLang="en-US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pic>
        <p:nvPicPr>
          <p:cNvPr id="5" name="Picture 2" descr="http://hep.px.tsukuba.ac.jp/coband/Images/coband-logo-v4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9917" y="19472"/>
            <a:ext cx="1660987" cy="11853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コンテンツ プレースホルダー 2"/>
              <p:cNvSpPr txBox="1">
                <a:spLocks/>
              </p:cNvSpPr>
              <p:nvPr/>
            </p:nvSpPr>
            <p:spPr bwMode="auto">
              <a:xfrm>
                <a:off x="251520" y="1204830"/>
                <a:ext cx="8672896" cy="499099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>
                <a:lvl1pPr marL="342900" indent="-3429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SzPct val="75000"/>
                  <a:buFont typeface="Wingdings" pitchFamily="2" charset="2"/>
                  <a:buChar char="n"/>
                  <a:defRPr kumimoji="1"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80000"/>
                  <a:buFont typeface="Wingdings" pitchFamily="2" charset="2"/>
                  <a:buChar char="¨"/>
                  <a:defRPr kumimoji="1" sz="2800">
                    <a:solidFill>
                      <a:schemeClr val="tx1"/>
                    </a:solidFill>
                    <a:latin typeface="+mn-lt"/>
                    <a:ea typeface="+mn-ea"/>
                  </a:defRPr>
                </a:lvl2pPr>
                <a:lvl3pPr marL="11430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SzPct val="65000"/>
                  <a:buFont typeface="Wingdings" pitchFamily="2" charset="2"/>
                  <a:buChar char="n"/>
                  <a:defRPr kumimoji="1" sz="2400">
                    <a:solidFill>
                      <a:schemeClr val="tx1"/>
                    </a:solidFill>
                    <a:latin typeface="+mn-lt"/>
                    <a:ea typeface="+mn-ea"/>
                  </a:defRPr>
                </a:lvl3pPr>
                <a:lvl4pPr marL="16002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70000"/>
                  <a:buFont typeface="Wingdings" pitchFamily="2" charset="2"/>
                  <a:buChar char="¨"/>
                  <a:defRPr kumimoji="1" sz="2000">
                    <a:solidFill>
                      <a:schemeClr val="tx1"/>
                    </a:solidFill>
                    <a:latin typeface="+mn-lt"/>
                    <a:ea typeface="+mn-ea"/>
                  </a:defRPr>
                </a:lvl4pPr>
                <a:lvl5pPr marL="20574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itchFamily="2" charset="2"/>
                  <a:buChar char="§"/>
                  <a:defRPr kumimoji="1" sz="2000">
                    <a:solidFill>
                      <a:schemeClr val="tx1"/>
                    </a:solidFill>
                    <a:latin typeface="+mn-lt"/>
                    <a:ea typeface="+mn-ea"/>
                  </a:defRPr>
                </a:lvl5pPr>
                <a:lvl6pPr marL="2514600" indent="-228600" algn="l" rtl="0" fontAlgn="base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itchFamily="2" charset="2"/>
                  <a:buChar char="§"/>
                  <a:defRPr kumimoji="1" sz="2000">
                    <a:solidFill>
                      <a:schemeClr val="tx1"/>
                    </a:solidFill>
                    <a:latin typeface="+mn-lt"/>
                    <a:ea typeface="+mn-ea"/>
                  </a:defRPr>
                </a:lvl6pPr>
                <a:lvl7pPr marL="2971800" indent="-228600" algn="l" rtl="0" fontAlgn="base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itchFamily="2" charset="2"/>
                  <a:buChar char="§"/>
                  <a:defRPr kumimoji="1" sz="2000">
                    <a:solidFill>
                      <a:schemeClr val="tx1"/>
                    </a:solidFill>
                    <a:latin typeface="+mn-lt"/>
                    <a:ea typeface="+mn-ea"/>
                  </a:defRPr>
                </a:lvl7pPr>
                <a:lvl8pPr marL="3429000" indent="-228600" algn="l" rtl="0" fontAlgn="base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itchFamily="2" charset="2"/>
                  <a:buChar char="§"/>
                  <a:defRPr kumimoji="1" sz="2000">
                    <a:solidFill>
                      <a:schemeClr val="tx1"/>
                    </a:solidFill>
                    <a:latin typeface="+mn-lt"/>
                    <a:ea typeface="+mn-ea"/>
                  </a:defRPr>
                </a:lvl8pPr>
                <a:lvl9pPr marL="3886200" indent="-228600" algn="l" rtl="0" fontAlgn="base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itchFamily="2" charset="2"/>
                  <a:buChar char="§"/>
                  <a:defRPr kumimoji="1" sz="2000">
                    <a:solidFill>
                      <a:schemeClr val="tx1"/>
                    </a:solidFill>
                    <a:latin typeface="+mn-lt"/>
                    <a:ea typeface="+mn-ea"/>
                  </a:defRPr>
                </a:lvl9pPr>
              </a:lstStyle>
              <a:p>
                <a:pPr>
                  <a:buClrTx/>
                  <a:buFont typeface="Wingdings" pitchFamily="2" charset="2"/>
                  <a:buChar char="p"/>
                </a:pPr>
                <a:r>
                  <a:rPr lang="en-US" altLang="ja-JP" sz="2400" b="1" dirty="0">
                    <a:solidFill>
                      <a:srgbClr val="FF0000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Heavier neutrinos (</a:t>
                </a:r>
                <a:r>
                  <a:rPr lang="en-US" altLang="ja-JP" sz="2400" b="1" dirty="0">
                    <a:solidFill>
                      <a:srgbClr val="FF0000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  <a:sym typeface="Symbol"/>
                  </a:rPr>
                  <a:t></a:t>
                </a:r>
                <a:r>
                  <a:rPr lang="en-US" altLang="ja-JP" sz="2400" b="1" baseline="-25000" dirty="0">
                    <a:solidFill>
                      <a:srgbClr val="FF0000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  <a:sym typeface="Symbol"/>
                  </a:rPr>
                  <a:t>2</a:t>
                </a:r>
                <a:r>
                  <a:rPr lang="en-US" altLang="ja-JP" sz="2400" b="1" dirty="0">
                    <a:solidFill>
                      <a:srgbClr val="FF0000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  <a:sym typeface="Symbol"/>
                  </a:rPr>
                  <a:t>, </a:t>
                </a:r>
                <a:r>
                  <a:rPr lang="en-US" altLang="ja-JP" sz="2400" b="1" baseline="-25000" dirty="0">
                    <a:solidFill>
                      <a:srgbClr val="FF0000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  <a:sym typeface="Symbol"/>
                  </a:rPr>
                  <a:t>3</a:t>
                </a:r>
                <a:r>
                  <a:rPr lang="en-US" altLang="ja-JP" sz="2400" b="1" dirty="0">
                    <a:solidFill>
                      <a:srgbClr val="FF0000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) are not stable</a:t>
                </a:r>
              </a:p>
              <a:p>
                <a:pPr lvl="1">
                  <a:buFont typeface="Arial Unicode MS" panose="020B0604020202020204" pitchFamily="50" charset="-128"/>
                  <a:buChar char="─"/>
                </a:pPr>
                <a:r>
                  <a:rPr lang="en-US" altLang="ja-JP" sz="2000" dirty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Neutrino can decay through the loop diagrams</a:t>
                </a:r>
              </a:p>
              <a:p>
                <a:pPr lvl="1">
                  <a:buFont typeface="Arial Unicode MS" panose="020B0604020202020204" pitchFamily="50" charset="-128"/>
                  <a:buChar char="─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b="1" i="1">
                            <a:ln w="9525">
                              <a:solidFill>
                                <a:srgbClr val="00B050"/>
                              </a:solidFill>
                              <a:prstDash val="solid"/>
                            </a:ln>
                            <a:solidFill>
                              <a:srgbClr val="00B050"/>
                            </a:solidFill>
                            <a:effectLst>
                              <a:outerShdw blurRad="139700" dist="165100" dir="16440000" sx="95000" sy="95000" kx="-1800000" algn="bl" rotWithShape="0">
                                <a:srgbClr val="00B050">
                                  <a:alpha val="18000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ja-JP" b="1" i="1">
                            <a:ln w="9525">
                              <a:solidFill>
                                <a:srgbClr val="00B050"/>
                              </a:solidFill>
                              <a:prstDash val="solid"/>
                            </a:ln>
                            <a:solidFill>
                              <a:srgbClr val="00B050"/>
                            </a:solidFill>
                            <a:effectLst>
                              <a:outerShdw blurRad="139700" dist="165100" dir="16440000" sx="95000" sy="95000" kx="-1800000" algn="bl" rotWithShape="0">
                                <a:srgbClr val="00B050">
                                  <a:alpha val="18000"/>
                                </a:srgbClr>
                              </a:outerShdw>
                            </a:effectLst>
                            <a:latin typeface="Cambria Math"/>
                          </a:rPr>
                          <m:t>𝝂</m:t>
                        </m:r>
                      </m:e>
                      <m:sub>
                        <m:r>
                          <a:rPr lang="en-US" altLang="ja-JP" b="1">
                            <a:ln w="9525">
                              <a:solidFill>
                                <a:srgbClr val="00B050"/>
                              </a:solidFill>
                              <a:prstDash val="solid"/>
                            </a:ln>
                            <a:solidFill>
                              <a:srgbClr val="00B050"/>
                            </a:solidFill>
                            <a:effectLst>
                              <a:outerShdw blurRad="139700" dist="165100" dir="16440000" sx="95000" sy="95000" kx="-1800000" algn="bl" rotWithShape="0">
                                <a:srgbClr val="00B050">
                                  <a:alpha val="18000"/>
                                </a:srgbClr>
                              </a:outerShdw>
                            </a:effectLst>
                            <a:latin typeface="Cambria Math"/>
                          </a:rPr>
                          <m:t>3</m:t>
                        </m:r>
                      </m:sub>
                    </m:sSub>
                    <m:r>
                      <a:rPr lang="en-US" altLang="ja-JP" b="1">
                        <a:ln w="9525">
                          <a:solidFill>
                            <a:srgbClr val="00B050"/>
                          </a:solidFill>
                          <a:prstDash val="solid"/>
                        </a:ln>
                        <a:solidFill>
                          <a:srgbClr val="00B050"/>
                        </a:solidFill>
                        <a:effectLst>
                          <a:outerShdw blurRad="139700" dist="165100" dir="16440000" sx="95000" sy="95000" kx="-1800000" algn="bl" rotWithShape="0">
                            <a:srgbClr val="00B050">
                              <a:alpha val="18000"/>
                            </a:srgbClr>
                          </a:outerShdw>
                        </a:effectLst>
                        <a:latin typeface="Cambria Math"/>
                      </a:rPr>
                      <m:t>→</m:t>
                    </m:r>
                    <m:sSub>
                      <m:sSubPr>
                        <m:ctrlPr>
                          <a:rPr lang="en-US" altLang="ja-JP" b="1" i="1">
                            <a:ln w="9525">
                              <a:solidFill>
                                <a:srgbClr val="00B050"/>
                              </a:solidFill>
                              <a:prstDash val="solid"/>
                            </a:ln>
                            <a:solidFill>
                              <a:srgbClr val="00B050"/>
                            </a:solidFill>
                            <a:effectLst>
                              <a:outerShdw blurRad="139700" dist="165100" dir="16440000" sx="95000" sy="95000" kx="-1800000" algn="bl" rotWithShape="0">
                                <a:srgbClr val="00B050">
                                  <a:alpha val="18000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ja-JP" b="1" i="1">
                            <a:ln w="9525">
                              <a:solidFill>
                                <a:srgbClr val="00B050"/>
                              </a:solidFill>
                              <a:prstDash val="solid"/>
                            </a:ln>
                            <a:solidFill>
                              <a:srgbClr val="00B050"/>
                            </a:solidFill>
                            <a:effectLst>
                              <a:outerShdw blurRad="139700" dist="165100" dir="16440000" sx="95000" sy="95000" kx="-1800000" algn="bl" rotWithShape="0">
                                <a:srgbClr val="00B050">
                                  <a:alpha val="18000"/>
                                </a:srgbClr>
                              </a:outerShdw>
                            </a:effectLst>
                            <a:latin typeface="Cambria Math"/>
                          </a:rPr>
                          <m:t>𝜈</m:t>
                        </m:r>
                      </m:e>
                      <m:sub>
                        <m:r>
                          <a:rPr lang="en-US" altLang="ja-JP" b="1" i="1">
                            <a:ln w="9525">
                              <a:solidFill>
                                <a:srgbClr val="00B050"/>
                              </a:solidFill>
                              <a:prstDash val="solid"/>
                            </a:ln>
                            <a:solidFill>
                              <a:srgbClr val="00B050"/>
                            </a:solidFill>
                            <a:effectLst>
                              <a:outerShdw blurRad="139700" dist="165100" dir="16440000" sx="95000" sy="95000" kx="-1800000" algn="bl" rotWithShape="0">
                                <a:srgbClr val="00B050">
                                  <a:alpha val="18000"/>
                                </a:srgbClr>
                              </a:outerShdw>
                            </a:effectLst>
                            <a:latin typeface="Cambria Math"/>
                          </a:rPr>
                          <m:t>1,2</m:t>
                        </m:r>
                      </m:sub>
                    </m:sSub>
                    <m:r>
                      <a:rPr lang="en-US" altLang="ja-JP" b="1" i="1">
                        <a:ln w="9525">
                          <a:solidFill>
                            <a:srgbClr val="00B050"/>
                          </a:solidFill>
                          <a:prstDash val="solid"/>
                        </a:ln>
                        <a:solidFill>
                          <a:srgbClr val="00B050"/>
                        </a:solidFill>
                        <a:effectLst>
                          <a:outerShdw blurRad="139700" dist="165100" dir="16440000" sx="95000" sy="95000" kx="-1800000" algn="bl" rotWithShape="0">
                            <a:srgbClr val="00B050">
                              <a:alpha val="18000"/>
                            </a:srgbClr>
                          </a:outerShdw>
                        </a:effectLst>
                        <a:latin typeface="Cambria Math"/>
                      </a:rPr>
                      <m:t>+</m:t>
                    </m:r>
                    <m:r>
                      <a:rPr lang="en-US" altLang="ja-JP" b="1" i="1">
                        <a:ln w="9525">
                          <a:solidFill>
                            <a:srgbClr val="00B050"/>
                          </a:solidFill>
                          <a:prstDash val="solid"/>
                        </a:ln>
                        <a:solidFill>
                          <a:srgbClr val="00B050"/>
                        </a:solidFill>
                        <a:effectLst>
                          <a:outerShdw blurRad="139700" dist="165100" dir="16440000" sx="95000" sy="95000" kx="-1800000" algn="bl" rotWithShape="0">
                            <a:srgbClr val="00B050">
                              <a:alpha val="18000"/>
                            </a:srgbClr>
                          </a:outerShdw>
                        </a:effectLst>
                        <a:latin typeface="Cambria Math"/>
                      </a:rPr>
                      <m:t>𝛾</m:t>
                    </m:r>
                  </m:oMath>
                </a14:m>
                <a:endParaRPr lang="en-US" altLang="ja-JP" kern="0" dirty="0">
                  <a:solidFill>
                    <a:srgbClr val="FF0000"/>
                  </a:solidFill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  <a:p>
                <a:pPr marL="457200" lvl="1" indent="0">
                  <a:buNone/>
                </a:pPr>
                <a:endParaRPr lang="en-US" altLang="ja-JP" kern="0" dirty="0">
                  <a:solidFill>
                    <a:srgbClr val="FF0000"/>
                  </a:solidFill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  <a:p>
                <a:pPr marL="457200" lvl="1" indent="0">
                  <a:buNone/>
                </a:pPr>
                <a:endParaRPr lang="en-US" altLang="ja-JP" kern="0" dirty="0">
                  <a:solidFill>
                    <a:srgbClr val="FF0000"/>
                  </a:solidFill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  <a:p>
                <a:pPr marL="457200" lvl="1" indent="0">
                  <a:buNone/>
                </a:pPr>
                <a:endParaRPr lang="en-US" altLang="ja-JP" kern="0" dirty="0">
                  <a:solidFill>
                    <a:srgbClr val="FF0000"/>
                  </a:solidFill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  <a:p>
                <a:pPr>
                  <a:buClrTx/>
                  <a:buFont typeface="Wingdings" pitchFamily="2" charset="2"/>
                  <a:buChar char="ü"/>
                </a:pPr>
                <a:r>
                  <a:rPr lang="en-US" altLang="ja-JP" sz="2400" dirty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However, the lifetime is expected to be much longer than the age of the universe</a:t>
                </a:r>
                <a:endParaRPr lang="en-US" altLang="ja-JP" sz="2400" kern="0" dirty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  <a:p>
                <a:pPr>
                  <a:buClrTx/>
                  <a:buFont typeface="Wingdings" panose="05000000000000000000" pitchFamily="2" charset="2"/>
                  <a:buChar char="è"/>
                </a:pPr>
                <a:r>
                  <a:rPr lang="en-US" altLang="ja-JP" sz="2400" dirty="0">
                    <a:solidFill>
                      <a:srgbClr val="FF0000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We search for neutrino decay using Cosmic Background Neutrino (C</a:t>
                </a:r>
                <a:r>
                  <a:rPr lang="en-US" altLang="ja-JP" sz="2400" dirty="0">
                    <a:solidFill>
                      <a:srgbClr val="FF0000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  <a:sym typeface="Symbol"/>
                  </a:rPr>
                  <a:t>B</a:t>
                </a:r>
                <a:r>
                  <a:rPr lang="en-US" altLang="ja-JP" sz="2400" dirty="0">
                    <a:solidFill>
                      <a:srgbClr val="FF0000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) as the neutrino source</a:t>
                </a:r>
              </a:p>
            </p:txBody>
          </p:sp>
        </mc:Choice>
        <mc:Fallback xmlns="">
          <p:sp>
            <p:nvSpPr>
              <p:cNvPr id="6" name="コンテンツ プレースホルダー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51520" y="1204830"/>
                <a:ext cx="8672896" cy="4990991"/>
              </a:xfrm>
              <a:prstGeom prst="rect">
                <a:avLst/>
              </a:prstGeom>
              <a:blipFill>
                <a:blip r:embed="rId3"/>
                <a:stretch>
                  <a:fillRect l="-422" t="-1100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7" name="グループ化 6"/>
          <p:cNvGrpSpPr/>
          <p:nvPr/>
        </p:nvGrpSpPr>
        <p:grpSpPr>
          <a:xfrm rot="5400000">
            <a:off x="5890143" y="1185338"/>
            <a:ext cx="2315168" cy="3403936"/>
            <a:chOff x="1150880" y="4267557"/>
            <a:chExt cx="1666588" cy="1675780"/>
          </a:xfrm>
        </p:grpSpPr>
        <p:sp>
          <p:nvSpPr>
            <p:cNvPr id="8" name="Freeform 82"/>
            <p:cNvSpPr>
              <a:spLocks/>
            </p:cNvSpPr>
            <p:nvPr/>
          </p:nvSpPr>
          <p:spPr bwMode="auto">
            <a:xfrm rot="13316270">
              <a:off x="1150880" y="4948960"/>
              <a:ext cx="917922" cy="84356"/>
            </a:xfrm>
            <a:custGeom>
              <a:avLst/>
              <a:gdLst>
                <a:gd name="T0" fmla="*/ 0 w 2304"/>
                <a:gd name="T1" fmla="*/ 192 h 192"/>
                <a:gd name="T2" fmla="*/ 192 w 2304"/>
                <a:gd name="T3" fmla="*/ 0 h 192"/>
                <a:gd name="T4" fmla="*/ 384 w 2304"/>
                <a:gd name="T5" fmla="*/ 192 h 192"/>
                <a:gd name="T6" fmla="*/ 576 w 2304"/>
                <a:gd name="T7" fmla="*/ 0 h 192"/>
                <a:gd name="T8" fmla="*/ 768 w 2304"/>
                <a:gd name="T9" fmla="*/ 192 h 192"/>
                <a:gd name="T10" fmla="*/ 960 w 2304"/>
                <a:gd name="T11" fmla="*/ 0 h 192"/>
                <a:gd name="T12" fmla="*/ 1152 w 2304"/>
                <a:gd name="T13" fmla="*/ 192 h 192"/>
                <a:gd name="T14" fmla="*/ 1344 w 2304"/>
                <a:gd name="T15" fmla="*/ 0 h 192"/>
                <a:gd name="T16" fmla="*/ 1536 w 2304"/>
                <a:gd name="T17" fmla="*/ 192 h 192"/>
                <a:gd name="T18" fmla="*/ 1728 w 2304"/>
                <a:gd name="T19" fmla="*/ 0 h 192"/>
                <a:gd name="T20" fmla="*/ 1920 w 2304"/>
                <a:gd name="T21" fmla="*/ 192 h 192"/>
                <a:gd name="T22" fmla="*/ 2112 w 2304"/>
                <a:gd name="T23" fmla="*/ 0 h 192"/>
                <a:gd name="T24" fmla="*/ 2304 w 2304"/>
                <a:gd name="T25" fmla="*/ 192 h 192"/>
                <a:gd name="connsiteX0" fmla="*/ 0 w 9167"/>
                <a:gd name="connsiteY0" fmla="*/ 10000 h 10000"/>
                <a:gd name="connsiteX1" fmla="*/ 833 w 9167"/>
                <a:gd name="connsiteY1" fmla="*/ 0 h 10000"/>
                <a:gd name="connsiteX2" fmla="*/ 1667 w 9167"/>
                <a:gd name="connsiteY2" fmla="*/ 10000 h 10000"/>
                <a:gd name="connsiteX3" fmla="*/ 2500 w 9167"/>
                <a:gd name="connsiteY3" fmla="*/ 0 h 10000"/>
                <a:gd name="connsiteX4" fmla="*/ 3333 w 9167"/>
                <a:gd name="connsiteY4" fmla="*/ 10000 h 10000"/>
                <a:gd name="connsiteX5" fmla="*/ 4167 w 9167"/>
                <a:gd name="connsiteY5" fmla="*/ 0 h 10000"/>
                <a:gd name="connsiteX6" fmla="*/ 5000 w 9167"/>
                <a:gd name="connsiteY6" fmla="*/ 10000 h 10000"/>
                <a:gd name="connsiteX7" fmla="*/ 5833 w 9167"/>
                <a:gd name="connsiteY7" fmla="*/ 0 h 10000"/>
                <a:gd name="connsiteX8" fmla="*/ 6667 w 9167"/>
                <a:gd name="connsiteY8" fmla="*/ 10000 h 10000"/>
                <a:gd name="connsiteX9" fmla="*/ 7500 w 9167"/>
                <a:gd name="connsiteY9" fmla="*/ 0 h 10000"/>
                <a:gd name="connsiteX10" fmla="*/ 8333 w 9167"/>
                <a:gd name="connsiteY10" fmla="*/ 10000 h 10000"/>
                <a:gd name="connsiteX11" fmla="*/ 9167 w 9167"/>
                <a:gd name="connsiteY11" fmla="*/ 0 h 10000"/>
                <a:gd name="connsiteX0" fmla="*/ 0 w 9090"/>
                <a:gd name="connsiteY0" fmla="*/ 10000 h 10000"/>
                <a:gd name="connsiteX1" fmla="*/ 909 w 9090"/>
                <a:gd name="connsiteY1" fmla="*/ 0 h 10000"/>
                <a:gd name="connsiteX2" fmla="*/ 1818 w 9090"/>
                <a:gd name="connsiteY2" fmla="*/ 10000 h 10000"/>
                <a:gd name="connsiteX3" fmla="*/ 2727 w 9090"/>
                <a:gd name="connsiteY3" fmla="*/ 0 h 10000"/>
                <a:gd name="connsiteX4" fmla="*/ 3636 w 9090"/>
                <a:gd name="connsiteY4" fmla="*/ 10000 h 10000"/>
                <a:gd name="connsiteX5" fmla="*/ 4546 w 9090"/>
                <a:gd name="connsiteY5" fmla="*/ 0 h 10000"/>
                <a:gd name="connsiteX6" fmla="*/ 5454 w 9090"/>
                <a:gd name="connsiteY6" fmla="*/ 10000 h 10000"/>
                <a:gd name="connsiteX7" fmla="*/ 6363 w 9090"/>
                <a:gd name="connsiteY7" fmla="*/ 0 h 10000"/>
                <a:gd name="connsiteX8" fmla="*/ 7273 w 9090"/>
                <a:gd name="connsiteY8" fmla="*/ 10000 h 10000"/>
                <a:gd name="connsiteX9" fmla="*/ 8182 w 9090"/>
                <a:gd name="connsiteY9" fmla="*/ 0 h 10000"/>
                <a:gd name="connsiteX10" fmla="*/ 9090 w 9090"/>
                <a:gd name="connsiteY10" fmla="*/ 10000 h 10000"/>
                <a:gd name="connsiteX0" fmla="*/ 0 w 9001"/>
                <a:gd name="connsiteY0" fmla="*/ 10000 h 10000"/>
                <a:gd name="connsiteX1" fmla="*/ 1000 w 9001"/>
                <a:gd name="connsiteY1" fmla="*/ 0 h 10000"/>
                <a:gd name="connsiteX2" fmla="*/ 2000 w 9001"/>
                <a:gd name="connsiteY2" fmla="*/ 10000 h 10000"/>
                <a:gd name="connsiteX3" fmla="*/ 3000 w 9001"/>
                <a:gd name="connsiteY3" fmla="*/ 0 h 10000"/>
                <a:gd name="connsiteX4" fmla="*/ 4000 w 9001"/>
                <a:gd name="connsiteY4" fmla="*/ 10000 h 10000"/>
                <a:gd name="connsiteX5" fmla="*/ 5001 w 9001"/>
                <a:gd name="connsiteY5" fmla="*/ 0 h 10000"/>
                <a:gd name="connsiteX6" fmla="*/ 6000 w 9001"/>
                <a:gd name="connsiteY6" fmla="*/ 10000 h 10000"/>
                <a:gd name="connsiteX7" fmla="*/ 7000 w 9001"/>
                <a:gd name="connsiteY7" fmla="*/ 0 h 10000"/>
                <a:gd name="connsiteX8" fmla="*/ 8001 w 9001"/>
                <a:gd name="connsiteY8" fmla="*/ 10000 h 10000"/>
                <a:gd name="connsiteX9" fmla="*/ 9001 w 9001"/>
                <a:gd name="connsiteY9" fmla="*/ 0 h 10000"/>
                <a:gd name="connsiteX0" fmla="*/ 0 w 8889"/>
                <a:gd name="connsiteY0" fmla="*/ 10000 h 10000"/>
                <a:gd name="connsiteX1" fmla="*/ 1111 w 8889"/>
                <a:gd name="connsiteY1" fmla="*/ 0 h 10000"/>
                <a:gd name="connsiteX2" fmla="*/ 2222 w 8889"/>
                <a:gd name="connsiteY2" fmla="*/ 10000 h 10000"/>
                <a:gd name="connsiteX3" fmla="*/ 3333 w 8889"/>
                <a:gd name="connsiteY3" fmla="*/ 0 h 10000"/>
                <a:gd name="connsiteX4" fmla="*/ 4444 w 8889"/>
                <a:gd name="connsiteY4" fmla="*/ 10000 h 10000"/>
                <a:gd name="connsiteX5" fmla="*/ 5556 w 8889"/>
                <a:gd name="connsiteY5" fmla="*/ 0 h 10000"/>
                <a:gd name="connsiteX6" fmla="*/ 6666 w 8889"/>
                <a:gd name="connsiteY6" fmla="*/ 10000 h 10000"/>
                <a:gd name="connsiteX7" fmla="*/ 7777 w 8889"/>
                <a:gd name="connsiteY7" fmla="*/ 0 h 10000"/>
                <a:gd name="connsiteX8" fmla="*/ 8889 w 8889"/>
                <a:gd name="connsiteY8" fmla="*/ 10000 h 10000"/>
                <a:gd name="connsiteX0" fmla="*/ 0 w 8749"/>
                <a:gd name="connsiteY0" fmla="*/ 10000 h 10000"/>
                <a:gd name="connsiteX1" fmla="*/ 1250 w 8749"/>
                <a:gd name="connsiteY1" fmla="*/ 0 h 10000"/>
                <a:gd name="connsiteX2" fmla="*/ 2500 w 8749"/>
                <a:gd name="connsiteY2" fmla="*/ 10000 h 10000"/>
                <a:gd name="connsiteX3" fmla="*/ 3750 w 8749"/>
                <a:gd name="connsiteY3" fmla="*/ 0 h 10000"/>
                <a:gd name="connsiteX4" fmla="*/ 4999 w 8749"/>
                <a:gd name="connsiteY4" fmla="*/ 10000 h 10000"/>
                <a:gd name="connsiteX5" fmla="*/ 6250 w 8749"/>
                <a:gd name="connsiteY5" fmla="*/ 0 h 10000"/>
                <a:gd name="connsiteX6" fmla="*/ 7499 w 8749"/>
                <a:gd name="connsiteY6" fmla="*/ 10000 h 10000"/>
                <a:gd name="connsiteX7" fmla="*/ 8749 w 8749"/>
                <a:gd name="connsiteY7" fmla="*/ 0 h 10000"/>
                <a:gd name="connsiteX0" fmla="*/ 0 w 8571"/>
                <a:gd name="connsiteY0" fmla="*/ 10000 h 10000"/>
                <a:gd name="connsiteX1" fmla="*/ 1429 w 8571"/>
                <a:gd name="connsiteY1" fmla="*/ 0 h 10000"/>
                <a:gd name="connsiteX2" fmla="*/ 2857 w 8571"/>
                <a:gd name="connsiteY2" fmla="*/ 10000 h 10000"/>
                <a:gd name="connsiteX3" fmla="*/ 4286 w 8571"/>
                <a:gd name="connsiteY3" fmla="*/ 0 h 10000"/>
                <a:gd name="connsiteX4" fmla="*/ 5714 w 8571"/>
                <a:gd name="connsiteY4" fmla="*/ 10000 h 10000"/>
                <a:gd name="connsiteX5" fmla="*/ 7144 w 8571"/>
                <a:gd name="connsiteY5" fmla="*/ 0 h 10000"/>
                <a:gd name="connsiteX6" fmla="*/ 8571 w 8571"/>
                <a:gd name="connsiteY6" fmla="*/ 1000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571" h="10000">
                  <a:moveTo>
                    <a:pt x="0" y="10000"/>
                  </a:moveTo>
                  <a:cubicBezTo>
                    <a:pt x="475" y="5000"/>
                    <a:pt x="954" y="0"/>
                    <a:pt x="1429" y="0"/>
                  </a:cubicBezTo>
                  <a:cubicBezTo>
                    <a:pt x="1904" y="0"/>
                    <a:pt x="2381" y="10000"/>
                    <a:pt x="2857" y="10000"/>
                  </a:cubicBezTo>
                  <a:cubicBezTo>
                    <a:pt x="3333" y="10000"/>
                    <a:pt x="3810" y="0"/>
                    <a:pt x="4286" y="0"/>
                  </a:cubicBezTo>
                  <a:cubicBezTo>
                    <a:pt x="4762" y="0"/>
                    <a:pt x="5239" y="10000"/>
                    <a:pt x="5714" y="10000"/>
                  </a:cubicBezTo>
                  <a:cubicBezTo>
                    <a:pt x="6190" y="10000"/>
                    <a:pt x="6667" y="0"/>
                    <a:pt x="7144" y="0"/>
                  </a:cubicBezTo>
                  <a:cubicBezTo>
                    <a:pt x="7619" y="0"/>
                    <a:pt x="8096" y="10000"/>
                    <a:pt x="8571" y="10000"/>
                  </a:cubicBezTo>
                </a:path>
              </a:pathLst>
            </a:custGeom>
            <a:noFill/>
            <a:ln w="38100" cmpd="sng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 sz="2400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9" name="フリーフォーム 8"/>
            <p:cNvSpPr/>
            <p:nvPr/>
          </p:nvSpPr>
          <p:spPr bwMode="auto">
            <a:xfrm rot="16200000">
              <a:off x="1821039" y="5020353"/>
              <a:ext cx="629339" cy="286487"/>
            </a:xfrm>
            <a:custGeom>
              <a:avLst/>
              <a:gdLst>
                <a:gd name="connsiteX0" fmla="*/ 342148 w 4112432"/>
                <a:gd name="connsiteY0" fmla="*/ 1676400 h 1676400"/>
                <a:gd name="connsiteX1" fmla="*/ 6868 w 4112432"/>
                <a:gd name="connsiteY1" fmla="*/ 1249680 h 1676400"/>
                <a:gd name="connsiteX2" fmla="*/ 616468 w 4112432"/>
                <a:gd name="connsiteY2" fmla="*/ 1234440 h 1676400"/>
                <a:gd name="connsiteX3" fmla="*/ 387868 w 4112432"/>
                <a:gd name="connsiteY3" fmla="*/ 701040 h 1676400"/>
                <a:gd name="connsiteX4" fmla="*/ 936508 w 4112432"/>
                <a:gd name="connsiteY4" fmla="*/ 899160 h 1676400"/>
                <a:gd name="connsiteX5" fmla="*/ 845068 w 4112432"/>
                <a:gd name="connsiteY5" fmla="*/ 350520 h 1676400"/>
                <a:gd name="connsiteX6" fmla="*/ 1393708 w 4112432"/>
                <a:gd name="connsiteY6" fmla="*/ 624840 h 1676400"/>
                <a:gd name="connsiteX7" fmla="*/ 1469908 w 4112432"/>
                <a:gd name="connsiteY7" fmla="*/ 91440 h 1676400"/>
                <a:gd name="connsiteX8" fmla="*/ 1805188 w 4112432"/>
                <a:gd name="connsiteY8" fmla="*/ 533400 h 1676400"/>
                <a:gd name="connsiteX9" fmla="*/ 2018548 w 4112432"/>
                <a:gd name="connsiteY9" fmla="*/ 0 h 1676400"/>
                <a:gd name="connsiteX10" fmla="*/ 2353828 w 4112432"/>
                <a:gd name="connsiteY10" fmla="*/ 533400 h 1676400"/>
                <a:gd name="connsiteX11" fmla="*/ 2704348 w 4112432"/>
                <a:gd name="connsiteY11" fmla="*/ 76200 h 1676400"/>
                <a:gd name="connsiteX12" fmla="*/ 2780548 w 4112432"/>
                <a:gd name="connsiteY12" fmla="*/ 640080 h 1676400"/>
                <a:gd name="connsiteX13" fmla="*/ 3252988 w 4112432"/>
                <a:gd name="connsiteY13" fmla="*/ 320040 h 1676400"/>
                <a:gd name="connsiteX14" fmla="*/ 3222508 w 4112432"/>
                <a:gd name="connsiteY14" fmla="*/ 899160 h 1676400"/>
                <a:gd name="connsiteX15" fmla="*/ 3771148 w 4112432"/>
                <a:gd name="connsiteY15" fmla="*/ 685800 h 1676400"/>
                <a:gd name="connsiteX16" fmla="*/ 3557788 w 4112432"/>
                <a:gd name="connsiteY16" fmla="*/ 1219200 h 1676400"/>
                <a:gd name="connsiteX17" fmla="*/ 4106428 w 4112432"/>
                <a:gd name="connsiteY17" fmla="*/ 1127760 h 1676400"/>
                <a:gd name="connsiteX18" fmla="*/ 3801628 w 4112432"/>
                <a:gd name="connsiteY18" fmla="*/ 1630680 h 1676400"/>
                <a:gd name="connsiteX0" fmla="*/ 342148 w 4112432"/>
                <a:gd name="connsiteY0" fmla="*/ 1676400 h 1676400"/>
                <a:gd name="connsiteX1" fmla="*/ 6868 w 4112432"/>
                <a:gd name="connsiteY1" fmla="*/ 1249680 h 1676400"/>
                <a:gd name="connsiteX2" fmla="*/ 616468 w 4112432"/>
                <a:gd name="connsiteY2" fmla="*/ 1234440 h 1676400"/>
                <a:gd name="connsiteX3" fmla="*/ 387868 w 4112432"/>
                <a:gd name="connsiteY3" fmla="*/ 701040 h 1676400"/>
                <a:gd name="connsiteX4" fmla="*/ 936508 w 4112432"/>
                <a:gd name="connsiteY4" fmla="*/ 899160 h 1676400"/>
                <a:gd name="connsiteX5" fmla="*/ 845068 w 4112432"/>
                <a:gd name="connsiteY5" fmla="*/ 320040 h 1676400"/>
                <a:gd name="connsiteX6" fmla="*/ 1393708 w 4112432"/>
                <a:gd name="connsiteY6" fmla="*/ 624840 h 1676400"/>
                <a:gd name="connsiteX7" fmla="*/ 1469908 w 4112432"/>
                <a:gd name="connsiteY7" fmla="*/ 91440 h 1676400"/>
                <a:gd name="connsiteX8" fmla="*/ 1805188 w 4112432"/>
                <a:gd name="connsiteY8" fmla="*/ 533400 h 1676400"/>
                <a:gd name="connsiteX9" fmla="*/ 2018548 w 4112432"/>
                <a:gd name="connsiteY9" fmla="*/ 0 h 1676400"/>
                <a:gd name="connsiteX10" fmla="*/ 2353828 w 4112432"/>
                <a:gd name="connsiteY10" fmla="*/ 533400 h 1676400"/>
                <a:gd name="connsiteX11" fmla="*/ 2704348 w 4112432"/>
                <a:gd name="connsiteY11" fmla="*/ 76200 h 1676400"/>
                <a:gd name="connsiteX12" fmla="*/ 2780548 w 4112432"/>
                <a:gd name="connsiteY12" fmla="*/ 640080 h 1676400"/>
                <a:gd name="connsiteX13" fmla="*/ 3252988 w 4112432"/>
                <a:gd name="connsiteY13" fmla="*/ 320040 h 1676400"/>
                <a:gd name="connsiteX14" fmla="*/ 3222508 w 4112432"/>
                <a:gd name="connsiteY14" fmla="*/ 899160 h 1676400"/>
                <a:gd name="connsiteX15" fmla="*/ 3771148 w 4112432"/>
                <a:gd name="connsiteY15" fmla="*/ 685800 h 1676400"/>
                <a:gd name="connsiteX16" fmla="*/ 3557788 w 4112432"/>
                <a:gd name="connsiteY16" fmla="*/ 1219200 h 1676400"/>
                <a:gd name="connsiteX17" fmla="*/ 4106428 w 4112432"/>
                <a:gd name="connsiteY17" fmla="*/ 1127760 h 1676400"/>
                <a:gd name="connsiteX18" fmla="*/ 3801628 w 4112432"/>
                <a:gd name="connsiteY18" fmla="*/ 1630680 h 1676400"/>
                <a:gd name="connsiteX0" fmla="*/ 340932 w 4111216"/>
                <a:gd name="connsiteY0" fmla="*/ 1676400 h 1676400"/>
                <a:gd name="connsiteX1" fmla="*/ 5652 w 4111216"/>
                <a:gd name="connsiteY1" fmla="*/ 1249680 h 1676400"/>
                <a:gd name="connsiteX2" fmla="*/ 584772 w 4111216"/>
                <a:gd name="connsiteY2" fmla="*/ 1234440 h 1676400"/>
                <a:gd name="connsiteX3" fmla="*/ 386652 w 4111216"/>
                <a:gd name="connsiteY3" fmla="*/ 701040 h 1676400"/>
                <a:gd name="connsiteX4" fmla="*/ 935292 w 4111216"/>
                <a:gd name="connsiteY4" fmla="*/ 899160 h 1676400"/>
                <a:gd name="connsiteX5" fmla="*/ 843852 w 4111216"/>
                <a:gd name="connsiteY5" fmla="*/ 320040 h 1676400"/>
                <a:gd name="connsiteX6" fmla="*/ 1392492 w 4111216"/>
                <a:gd name="connsiteY6" fmla="*/ 624840 h 1676400"/>
                <a:gd name="connsiteX7" fmla="*/ 1468692 w 4111216"/>
                <a:gd name="connsiteY7" fmla="*/ 91440 h 1676400"/>
                <a:gd name="connsiteX8" fmla="*/ 1803972 w 4111216"/>
                <a:gd name="connsiteY8" fmla="*/ 533400 h 1676400"/>
                <a:gd name="connsiteX9" fmla="*/ 2017332 w 4111216"/>
                <a:gd name="connsiteY9" fmla="*/ 0 h 1676400"/>
                <a:gd name="connsiteX10" fmla="*/ 2352612 w 4111216"/>
                <a:gd name="connsiteY10" fmla="*/ 533400 h 1676400"/>
                <a:gd name="connsiteX11" fmla="*/ 2703132 w 4111216"/>
                <a:gd name="connsiteY11" fmla="*/ 76200 h 1676400"/>
                <a:gd name="connsiteX12" fmla="*/ 2779332 w 4111216"/>
                <a:gd name="connsiteY12" fmla="*/ 640080 h 1676400"/>
                <a:gd name="connsiteX13" fmla="*/ 3251772 w 4111216"/>
                <a:gd name="connsiteY13" fmla="*/ 320040 h 1676400"/>
                <a:gd name="connsiteX14" fmla="*/ 3221292 w 4111216"/>
                <a:gd name="connsiteY14" fmla="*/ 899160 h 1676400"/>
                <a:gd name="connsiteX15" fmla="*/ 3769932 w 4111216"/>
                <a:gd name="connsiteY15" fmla="*/ 685800 h 1676400"/>
                <a:gd name="connsiteX16" fmla="*/ 3556572 w 4111216"/>
                <a:gd name="connsiteY16" fmla="*/ 1219200 h 1676400"/>
                <a:gd name="connsiteX17" fmla="*/ 4105212 w 4111216"/>
                <a:gd name="connsiteY17" fmla="*/ 1127760 h 1676400"/>
                <a:gd name="connsiteX18" fmla="*/ 3800412 w 4111216"/>
                <a:gd name="connsiteY18" fmla="*/ 1630680 h 1676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4111216" h="1676400">
                  <a:moveTo>
                    <a:pt x="340932" y="1676400"/>
                  </a:moveTo>
                  <a:cubicBezTo>
                    <a:pt x="150432" y="1499870"/>
                    <a:pt x="-34988" y="1323340"/>
                    <a:pt x="5652" y="1249680"/>
                  </a:cubicBezTo>
                  <a:cubicBezTo>
                    <a:pt x="46292" y="1176020"/>
                    <a:pt x="521272" y="1325880"/>
                    <a:pt x="584772" y="1234440"/>
                  </a:cubicBezTo>
                  <a:cubicBezTo>
                    <a:pt x="648272" y="1143000"/>
                    <a:pt x="328232" y="756920"/>
                    <a:pt x="386652" y="701040"/>
                  </a:cubicBezTo>
                  <a:cubicBezTo>
                    <a:pt x="445072" y="645160"/>
                    <a:pt x="859092" y="962660"/>
                    <a:pt x="935292" y="899160"/>
                  </a:cubicBezTo>
                  <a:cubicBezTo>
                    <a:pt x="1011492" y="835660"/>
                    <a:pt x="767652" y="365760"/>
                    <a:pt x="843852" y="320040"/>
                  </a:cubicBezTo>
                  <a:cubicBezTo>
                    <a:pt x="920052" y="274320"/>
                    <a:pt x="1288352" y="662940"/>
                    <a:pt x="1392492" y="624840"/>
                  </a:cubicBezTo>
                  <a:cubicBezTo>
                    <a:pt x="1496632" y="586740"/>
                    <a:pt x="1400112" y="106680"/>
                    <a:pt x="1468692" y="91440"/>
                  </a:cubicBezTo>
                  <a:cubicBezTo>
                    <a:pt x="1537272" y="76200"/>
                    <a:pt x="1712532" y="548640"/>
                    <a:pt x="1803972" y="533400"/>
                  </a:cubicBezTo>
                  <a:cubicBezTo>
                    <a:pt x="1895412" y="518160"/>
                    <a:pt x="1925892" y="0"/>
                    <a:pt x="2017332" y="0"/>
                  </a:cubicBezTo>
                  <a:cubicBezTo>
                    <a:pt x="2108772" y="0"/>
                    <a:pt x="2238312" y="520700"/>
                    <a:pt x="2352612" y="533400"/>
                  </a:cubicBezTo>
                  <a:cubicBezTo>
                    <a:pt x="2466912" y="546100"/>
                    <a:pt x="2632012" y="58420"/>
                    <a:pt x="2703132" y="76200"/>
                  </a:cubicBezTo>
                  <a:cubicBezTo>
                    <a:pt x="2774252" y="93980"/>
                    <a:pt x="2687892" y="599440"/>
                    <a:pt x="2779332" y="640080"/>
                  </a:cubicBezTo>
                  <a:cubicBezTo>
                    <a:pt x="2870772" y="680720"/>
                    <a:pt x="3178112" y="276860"/>
                    <a:pt x="3251772" y="320040"/>
                  </a:cubicBezTo>
                  <a:cubicBezTo>
                    <a:pt x="3325432" y="363220"/>
                    <a:pt x="3134932" y="838200"/>
                    <a:pt x="3221292" y="899160"/>
                  </a:cubicBezTo>
                  <a:cubicBezTo>
                    <a:pt x="3307652" y="960120"/>
                    <a:pt x="3714052" y="632460"/>
                    <a:pt x="3769932" y="685800"/>
                  </a:cubicBezTo>
                  <a:cubicBezTo>
                    <a:pt x="3825812" y="739140"/>
                    <a:pt x="3500692" y="1145540"/>
                    <a:pt x="3556572" y="1219200"/>
                  </a:cubicBezTo>
                  <a:cubicBezTo>
                    <a:pt x="3612452" y="1292860"/>
                    <a:pt x="4064572" y="1059180"/>
                    <a:pt x="4105212" y="1127760"/>
                  </a:cubicBezTo>
                  <a:cubicBezTo>
                    <a:pt x="4145852" y="1196340"/>
                    <a:pt x="3973132" y="1413510"/>
                    <a:pt x="3800412" y="1630680"/>
                  </a:cubicBezTo>
                </a:path>
              </a:pathLst>
            </a:custGeom>
            <a:noFill/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ja-JP" altLang="en-US" sz="2400" b="0" i="0" u="none" strike="noStrike" cap="none" normalizeH="0" baseline="0">
                <a:ln>
                  <a:noFill/>
                </a:ln>
                <a:effectLst/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" name="テキスト ボックス 9"/>
                <p:cNvSpPr txBox="1"/>
                <p:nvPr/>
              </p:nvSpPr>
              <p:spPr>
                <a:xfrm rot="16200000">
                  <a:off x="1834857" y="5137707"/>
                  <a:ext cx="282301" cy="485939"/>
                </a:xfrm>
                <a:prstGeom prst="rect">
                  <a:avLst/>
                </a:prstGeom>
                <a:noFill/>
                <a:ln w="38100">
                  <a:noFill/>
                </a:ln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kumimoji="1" lang="en-US" altLang="ja-JP" sz="24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𝑊</m:t>
                        </m:r>
                      </m:oMath>
                    </m:oMathPara>
                  </a14:m>
                  <a:endParaRPr kumimoji="1" lang="ja-JP" altLang="en-US" sz="2400" dirty="0">
                    <a:solidFill>
                      <a:schemeClr val="tx1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endParaRPr>
                </a:p>
              </p:txBody>
            </p:sp>
          </mc:Choice>
          <mc:Fallback xmlns="">
            <p:sp>
              <p:nvSpPr>
                <p:cNvPr id="10" name="テキスト ボックス 9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 rot="16200000">
                  <a:off x="1834857" y="5137707"/>
                  <a:ext cx="282301" cy="485939"/>
                </a:xfrm>
                <a:prstGeom prst="rect">
                  <a:avLst/>
                </a:prstGeom>
                <a:blipFill>
                  <a:blip r:embed="rId4"/>
                  <a:stretch>
                    <a:fillRect/>
                  </a:stretch>
                </a:blipFill>
                <a:ln w="38100">
                  <a:noFill/>
                </a:ln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1" name="テキスト ボックス 10"/>
                <p:cNvSpPr txBox="1"/>
                <p:nvPr/>
              </p:nvSpPr>
              <p:spPr>
                <a:xfrm rot="16200000">
                  <a:off x="2183366" y="5600685"/>
                  <a:ext cx="308660" cy="376643"/>
                </a:xfrm>
                <a:prstGeom prst="rect">
                  <a:avLst/>
                </a:prstGeom>
                <a:noFill/>
                <a:ln w="38100">
                  <a:noFill/>
                </a:ln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1" lang="en-US" altLang="ja-JP" sz="28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kumimoji="1" lang="en-US" altLang="ja-JP" sz="2800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𝜈</m:t>
                            </m:r>
                          </m:e>
                          <m:sub>
                            <m:r>
                              <a:rPr kumimoji="1" lang="en-US" altLang="ja-JP" sz="2800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3</m:t>
                            </m:r>
                          </m:sub>
                        </m:sSub>
                      </m:oMath>
                    </m:oMathPara>
                  </a14:m>
                  <a:endParaRPr kumimoji="1" lang="ja-JP" altLang="en-US" sz="2800" dirty="0">
                    <a:solidFill>
                      <a:schemeClr val="tx1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endParaRPr>
                </a:p>
              </p:txBody>
            </p:sp>
          </mc:Choice>
          <mc:Fallback xmlns="">
            <p:sp>
              <p:nvSpPr>
                <p:cNvPr id="11" name="テキスト ボックス 10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 rot="16200000">
                  <a:off x="2183366" y="5600685"/>
                  <a:ext cx="308660" cy="376643"/>
                </a:xfrm>
                <a:prstGeom prst="rect">
                  <a:avLst/>
                </a:prstGeom>
                <a:blipFill>
                  <a:blip r:embed="rId5"/>
                  <a:stretch>
                    <a:fillRect/>
                  </a:stretch>
                </a:blipFill>
                <a:ln w="38100">
                  <a:noFill/>
                </a:ln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2" name="テキスト ボックス 11"/>
                <p:cNvSpPr txBox="1"/>
                <p:nvPr/>
              </p:nvSpPr>
              <p:spPr>
                <a:xfrm rot="16200000">
                  <a:off x="1410910" y="4538216"/>
                  <a:ext cx="200469" cy="420954"/>
                </a:xfrm>
                <a:prstGeom prst="rect">
                  <a:avLst/>
                </a:prstGeom>
                <a:noFill/>
                <a:ln w="38100">
                  <a:noFill/>
                </a:ln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m:rPr>
                            <m:sty m:val="p"/>
                          </m:rPr>
                          <a:rPr kumimoji="1" lang="en-US" altLang="ja-JP" sz="32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γ</m:t>
                        </m:r>
                      </m:oMath>
                    </m:oMathPara>
                  </a14:m>
                  <a:endParaRPr kumimoji="1" lang="en-US" altLang="ja-JP" sz="3200" b="0" dirty="0">
                    <a:solidFill>
                      <a:schemeClr val="tx1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endParaRPr>
                </a:p>
              </p:txBody>
            </p:sp>
          </mc:Choice>
          <mc:Fallback xmlns="">
            <p:sp>
              <p:nvSpPr>
                <p:cNvPr id="12" name="テキスト ボックス 11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 rot="16200000">
                  <a:off x="1410910" y="4538216"/>
                  <a:ext cx="200469" cy="420954"/>
                </a:xfrm>
                <a:prstGeom prst="rect">
                  <a:avLst/>
                </a:prstGeom>
                <a:blipFill>
                  <a:blip r:embed="rId6"/>
                  <a:stretch>
                    <a:fillRect/>
                  </a:stretch>
                </a:blipFill>
                <a:ln w="38100">
                  <a:noFill/>
                </a:ln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3" name="Line 3"/>
            <p:cNvSpPr>
              <a:spLocks noChangeShapeType="1"/>
            </p:cNvSpPr>
            <p:nvPr/>
          </p:nvSpPr>
          <p:spPr bwMode="auto">
            <a:xfrm rot="12740918">
              <a:off x="2308803" y="5628545"/>
              <a:ext cx="464609" cy="134869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 sz="2400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grpSp>
          <p:nvGrpSpPr>
            <p:cNvPr id="14" name="Group 5"/>
            <p:cNvGrpSpPr>
              <a:grpSpLocks/>
            </p:cNvGrpSpPr>
            <p:nvPr/>
          </p:nvGrpSpPr>
          <p:grpSpPr bwMode="auto">
            <a:xfrm rot="19002571" flipV="1">
              <a:off x="2084399" y="4545790"/>
              <a:ext cx="733069" cy="212511"/>
              <a:chOff x="1214" y="-190400"/>
              <a:chExt cx="1817" cy="780765"/>
            </a:xfrm>
          </p:grpSpPr>
          <p:sp>
            <p:nvSpPr>
              <p:cNvPr id="19" name="Line 4"/>
              <p:cNvSpPr>
                <a:spLocks noChangeShapeType="1"/>
              </p:cNvSpPr>
              <p:nvPr/>
            </p:nvSpPr>
            <p:spPr bwMode="auto">
              <a:xfrm>
                <a:off x="1221" y="-180545"/>
                <a:ext cx="1810" cy="77091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none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 sz="240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  <p:sp>
            <p:nvSpPr>
              <p:cNvPr id="20" name="Line 3"/>
              <p:cNvSpPr>
                <a:spLocks noChangeShapeType="1"/>
              </p:cNvSpPr>
              <p:nvPr/>
            </p:nvSpPr>
            <p:spPr bwMode="auto">
              <a:xfrm>
                <a:off x="1214" y="-190400"/>
                <a:ext cx="1100" cy="470748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stealth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 sz="240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</p:grpSp>
        <p:sp>
          <p:nvSpPr>
            <p:cNvPr id="15" name="Line 4"/>
            <p:cNvSpPr>
              <a:spLocks noChangeShapeType="1"/>
            </p:cNvSpPr>
            <p:nvPr/>
          </p:nvSpPr>
          <p:spPr bwMode="auto">
            <a:xfrm rot="16200000">
              <a:off x="2002544" y="5174899"/>
              <a:ext cx="542014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 sz="2400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6" name="テキスト ボックス 15"/>
                <p:cNvSpPr txBox="1"/>
                <p:nvPr/>
              </p:nvSpPr>
              <p:spPr>
                <a:xfrm rot="16200000">
                  <a:off x="2205158" y="4914190"/>
                  <a:ext cx="478615" cy="485940"/>
                </a:xfrm>
                <a:prstGeom prst="rect">
                  <a:avLst/>
                </a:prstGeom>
                <a:noFill/>
                <a:ln w="38100">
                  <a:noFill/>
                </a:ln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m:rPr>
                            <m:sty m:val="p"/>
                          </m:rPr>
                          <a:rPr kumimoji="1" lang="en-US" altLang="ja-JP" sz="2400" b="0" i="0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e</m:t>
                        </m:r>
                        <m:r>
                          <a:rPr kumimoji="1" lang="en-US" altLang="ja-JP" sz="24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,</m:t>
                        </m:r>
                        <m:r>
                          <a:rPr kumimoji="1" lang="en-US" altLang="ja-JP" sz="24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𝜇</m:t>
                        </m:r>
                        <m:r>
                          <a:rPr kumimoji="1" lang="en-US" altLang="ja-JP" sz="24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,</m:t>
                        </m:r>
                        <m:r>
                          <a:rPr kumimoji="1" lang="en-US" altLang="ja-JP" sz="24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𝜏</m:t>
                        </m:r>
                      </m:oMath>
                    </m:oMathPara>
                  </a14:m>
                  <a:endParaRPr kumimoji="1" lang="ja-JP" altLang="en-US" sz="2400" dirty="0">
                    <a:solidFill>
                      <a:schemeClr val="tx1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endParaRPr>
                </a:p>
              </p:txBody>
            </p:sp>
          </mc:Choice>
          <mc:Fallback xmlns="">
            <p:sp>
              <p:nvSpPr>
                <p:cNvPr id="17" name="テキスト ボックス 16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 rot="16200000">
                  <a:off x="2205158" y="4914190"/>
                  <a:ext cx="478615" cy="485940"/>
                </a:xfrm>
                <a:prstGeom prst="rect">
                  <a:avLst/>
                </a:prstGeom>
                <a:blipFill>
                  <a:blip r:embed="rId7"/>
                  <a:stretch>
                    <a:fillRect/>
                  </a:stretch>
                </a:blipFill>
                <a:ln w="38100">
                  <a:noFill/>
                </a:ln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7" name="テキスト ボックス 16"/>
                <p:cNvSpPr txBox="1"/>
                <p:nvPr/>
              </p:nvSpPr>
              <p:spPr>
                <a:xfrm rot="16200000">
                  <a:off x="2102875" y="4275622"/>
                  <a:ext cx="406390" cy="390260"/>
                </a:xfrm>
                <a:prstGeom prst="rect">
                  <a:avLst/>
                </a:prstGeom>
                <a:noFill/>
                <a:ln w="38100">
                  <a:noFill/>
                </a:ln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1" lang="en-US" altLang="ja-JP" sz="28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kumimoji="1" lang="en-US" altLang="ja-JP" sz="2800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𝜈</m:t>
                            </m:r>
                          </m:e>
                          <m:sub>
                            <m:r>
                              <a:rPr kumimoji="1" lang="en-US" altLang="ja-JP" sz="2800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1,2</m:t>
                            </m:r>
                          </m:sub>
                        </m:sSub>
                      </m:oMath>
                    </m:oMathPara>
                  </a14:m>
                  <a:endParaRPr kumimoji="1" lang="ja-JP" altLang="en-US" sz="2800" dirty="0">
                    <a:solidFill>
                      <a:schemeClr val="tx1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endParaRPr>
                </a:p>
              </p:txBody>
            </p:sp>
          </mc:Choice>
          <mc:Fallback xmlns="">
            <p:sp>
              <p:nvSpPr>
                <p:cNvPr id="18" name="テキスト ボックス 17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 rot="16200000">
                  <a:off x="2102875" y="4275622"/>
                  <a:ext cx="406390" cy="390260"/>
                </a:xfrm>
                <a:prstGeom prst="rect">
                  <a:avLst/>
                </a:prstGeom>
                <a:blipFill>
                  <a:blip r:embed="rId8"/>
                  <a:stretch>
                    <a:fillRect/>
                  </a:stretch>
                </a:blipFill>
                <a:ln w="38100">
                  <a:noFill/>
                </a:ln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8" name="Line 4"/>
            <p:cNvSpPr>
              <a:spLocks noChangeShapeType="1"/>
            </p:cNvSpPr>
            <p:nvPr/>
          </p:nvSpPr>
          <p:spPr bwMode="auto">
            <a:xfrm rot="12740918">
              <a:off x="2158417" y="5552292"/>
              <a:ext cx="649555" cy="179278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 sz="2400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</p:grpSp>
      <p:grpSp>
        <p:nvGrpSpPr>
          <p:cNvPr id="21" name="グループ化 20"/>
          <p:cNvGrpSpPr/>
          <p:nvPr/>
        </p:nvGrpSpPr>
        <p:grpSpPr>
          <a:xfrm rot="642430">
            <a:off x="2348752" y="2011384"/>
            <a:ext cx="2483120" cy="2109551"/>
            <a:chOff x="210830" y="1617377"/>
            <a:chExt cx="2293879" cy="2109551"/>
          </a:xfrm>
        </p:grpSpPr>
        <p:pic>
          <p:nvPicPr>
            <p:cNvPr id="22" name="Picture 114"/>
            <p:cNvPicPr>
              <a:picLocks noChangeAspect="1" noChangeArrowheads="1"/>
            </p:cNvPicPr>
            <p:nvPr/>
          </p:nvPicPr>
          <p:blipFill>
            <a:blip r:embed="rId9">
              <a:duotone>
                <a:prstClr val="black"/>
                <a:schemeClr val="accent5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0526" y="3212975"/>
              <a:ext cx="515683" cy="51395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</a:extLst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3" name="テキスト ボックス 22"/>
                <p:cNvSpPr txBox="1"/>
                <p:nvPr/>
              </p:nvSpPr>
              <p:spPr>
                <a:xfrm>
                  <a:off x="210830" y="3136122"/>
                  <a:ext cx="685914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1" lang="en-US" altLang="ja-JP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kumimoji="1" lang="en-US" altLang="ja-JP" sz="2400" b="0" i="1" smtClean="0">
                                <a:latin typeface="Cambria Math"/>
                              </a:rPr>
                              <m:t>𝜈</m:t>
                            </m:r>
                          </m:e>
                          <m:sub>
                            <m:r>
                              <a:rPr kumimoji="1" lang="en-US" altLang="ja-JP" sz="2400" b="0" i="1" smtClean="0">
                                <a:latin typeface="Cambria Math"/>
                              </a:rPr>
                              <m:t>2</m:t>
                            </m:r>
                          </m:sub>
                        </m:sSub>
                      </m:oMath>
                    </m:oMathPara>
                  </a14:m>
                  <a:endParaRPr kumimoji="1" lang="ja-JP" altLang="en-US" sz="24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endParaRPr>
                </a:p>
              </p:txBody>
            </p:sp>
          </mc:Choice>
          <mc:Fallback xmlns="">
            <p:sp>
              <p:nvSpPr>
                <p:cNvPr id="27" name="テキスト ボックス 26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10830" y="3136122"/>
                  <a:ext cx="685914" cy="461665"/>
                </a:xfrm>
                <a:prstGeom prst="rect">
                  <a:avLst/>
                </a:prstGeom>
                <a:blipFill>
                  <a:blip r:embed="rId10"/>
                  <a:stretch>
                    <a:fillRect b="-2667"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p:pic>
          <p:nvPicPr>
            <p:cNvPr id="24" name="Picture 180"/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51720" y="1678401"/>
              <a:ext cx="452989" cy="40064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</a:extLst>
          </p:spPr>
        </p:pic>
        <p:sp>
          <p:nvSpPr>
            <p:cNvPr id="25" name="Line 2052"/>
            <p:cNvSpPr>
              <a:spLocks noChangeShapeType="1"/>
            </p:cNvSpPr>
            <p:nvPr/>
          </p:nvSpPr>
          <p:spPr bwMode="auto">
            <a:xfrm flipH="1">
              <a:off x="664846" y="2631958"/>
              <a:ext cx="762000" cy="68580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26" name="Line 2051"/>
            <p:cNvSpPr>
              <a:spLocks noChangeShapeType="1"/>
            </p:cNvSpPr>
            <p:nvPr/>
          </p:nvSpPr>
          <p:spPr bwMode="auto">
            <a:xfrm flipV="1">
              <a:off x="1426846" y="1946158"/>
              <a:ext cx="762000" cy="68580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pic>
          <p:nvPicPr>
            <p:cNvPr id="27" name="Picture 114"/>
            <p:cNvPicPr>
              <a:picLocks noChangeAspect="1" noChangeArrowheads="1"/>
            </p:cNvPicPr>
            <p:nvPr/>
          </p:nvPicPr>
          <p:blipFill>
            <a:blip r:embed="rId9">
              <a:duotone>
                <a:prstClr val="black"/>
                <a:schemeClr val="accent3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28380" y="2133680"/>
              <a:ext cx="812786" cy="81005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</a:extLst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8" name="テキスト ボックス 27"/>
                <p:cNvSpPr txBox="1"/>
                <p:nvPr/>
              </p:nvSpPr>
              <p:spPr>
                <a:xfrm>
                  <a:off x="1174293" y="2124245"/>
                  <a:ext cx="649986" cy="58477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1" lang="en-US" altLang="ja-JP" sz="32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kumimoji="1" lang="en-US" altLang="ja-JP" sz="3200" b="0" i="1" smtClean="0">
                                <a:latin typeface="Cambria Math"/>
                              </a:rPr>
                              <m:t>𝜈</m:t>
                            </m:r>
                          </m:e>
                          <m:sub>
                            <m:r>
                              <a:rPr kumimoji="1" lang="en-US" altLang="ja-JP" sz="3200" b="0" i="1" smtClean="0">
                                <a:latin typeface="Cambria Math"/>
                              </a:rPr>
                              <m:t>3</m:t>
                            </m:r>
                          </m:sub>
                        </m:sSub>
                      </m:oMath>
                    </m:oMathPara>
                  </a14:m>
                  <a:endParaRPr kumimoji="1" lang="ja-JP" altLang="en-US" sz="28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endParaRPr>
                </a:p>
              </p:txBody>
            </p:sp>
          </mc:Choice>
          <mc:Fallback xmlns="">
            <p:sp>
              <p:nvSpPr>
                <p:cNvPr id="32" name="テキスト ボックス 31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174293" y="2124245"/>
                  <a:ext cx="649986" cy="584775"/>
                </a:xfrm>
                <a:prstGeom prst="rect">
                  <a:avLst/>
                </a:prstGeom>
                <a:blipFill>
                  <a:blip r:embed="rId12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9" name="テキスト ボックス 28"/>
                <p:cNvSpPr txBox="1"/>
                <p:nvPr/>
              </p:nvSpPr>
              <p:spPr>
                <a:xfrm>
                  <a:off x="2064909" y="1617377"/>
                  <a:ext cx="439800" cy="46166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kumimoji="1" lang="en-US" altLang="ja-JP" sz="2400" b="0" i="1" smtClean="0">
                            <a:latin typeface="Cambria Math"/>
                          </a:rPr>
                          <m:t>𝛾</m:t>
                        </m:r>
                      </m:oMath>
                    </m:oMathPara>
                  </a14:m>
                  <a:endParaRPr kumimoji="1" lang="ja-JP" altLang="en-US" sz="24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endParaRPr>
                </a:p>
              </p:txBody>
            </p:sp>
          </mc:Choice>
          <mc:Fallback xmlns="">
            <p:sp>
              <p:nvSpPr>
                <p:cNvPr id="58" name="テキスト ボックス 57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064909" y="1617377"/>
                  <a:ext cx="439800" cy="461665"/>
                </a:xfrm>
                <a:prstGeom prst="rect">
                  <a:avLst/>
                </a:prstGeom>
                <a:blipFill rotWithShape="1">
                  <a:blip r:embed="rId29"/>
                  <a:stretch>
                    <a:fillRect b="-9211"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2</a:t>
            </a:fld>
            <a:endParaRPr kumimoji="1" lang="ja-JP" alt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0" name="Text Box 13"/>
              <p:cNvSpPr txBox="1">
                <a:spLocks noChangeArrowheads="1"/>
              </p:cNvSpPr>
              <p:nvPr/>
            </p:nvSpPr>
            <p:spPr bwMode="auto">
              <a:xfrm>
                <a:off x="2098920" y="5754148"/>
                <a:ext cx="3749284" cy="53296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ja-JP" sz="2800" b="1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ja-JP" sz="2800" b="1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𝝆</m:t>
                          </m:r>
                          <m:r>
                            <a:rPr lang="en-US" altLang="ja-JP" sz="2800" b="1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altLang="ja-JP" sz="2800" b="1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𝝂</m:t>
                          </m:r>
                        </m:e>
                        <m:sub>
                          <m:r>
                            <a:rPr lang="en-US" altLang="ja-JP" sz="2800" b="1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𝟑</m:t>
                          </m:r>
                        </m:sub>
                      </m:sSub>
                      <m:r>
                        <a:rPr lang="en-US" altLang="ja-JP" sz="2800" b="1" i="1" smtClean="0">
                          <a:solidFill>
                            <a:srgbClr val="00B050"/>
                          </a:solidFill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altLang="ja-JP" sz="2800" b="1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̅"/>
                              <m:ctrlPr>
                                <a:rPr lang="en-US" altLang="ja-JP" sz="2800" b="1" i="1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altLang="ja-JP" sz="2800" b="1" i="1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𝝂</m:t>
                              </m:r>
                            </m:e>
                          </m:acc>
                        </m:e>
                        <m:sub>
                          <m:r>
                            <a:rPr lang="en-US" altLang="ja-JP" sz="2800" b="1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𝟑</m:t>
                          </m:r>
                        </m:sub>
                      </m:sSub>
                      <m:r>
                        <a:rPr lang="en-US" altLang="ja-JP" sz="2800" b="1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  <m:r>
                        <a:rPr lang="en-US" altLang="ja-JP" sz="2800" b="1" i="0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~</m:t>
                      </m:r>
                      <m:f>
                        <m:fPr>
                          <m:type m:val="lin"/>
                          <m:ctrlPr>
                            <a:rPr lang="en-US" altLang="ja-JP" sz="2800" b="1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altLang="ja-JP" sz="2800" b="1" i="1" smtClean="0">
                              <a:solidFill>
                                <a:srgbClr val="00B050"/>
                              </a:solidFill>
                              <a:latin typeface="Cambria Math"/>
                            </a:rPr>
                            <m:t>𝟏𝟏𝟎</m:t>
                          </m:r>
                        </m:num>
                        <m:den>
                          <m:sSup>
                            <m:sSupPr>
                              <m:ctrlPr>
                                <a:rPr lang="en-US" altLang="ja-JP" sz="2800" b="1" i="1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altLang="ja-JP" sz="2800" b="1" i="0" smtClean="0">
                                  <a:solidFill>
                                    <a:srgbClr val="00B050"/>
                                  </a:solidFill>
                                  <a:latin typeface="Cambria Math"/>
                                </a:rPr>
                                <m:t>𝐜𝐦</m:t>
                              </m:r>
                            </m:e>
                            <m:sup>
                              <m:r>
                                <a:rPr lang="en-US" altLang="ja-JP" sz="2800" b="1" i="1" smtClean="0">
                                  <a:solidFill>
                                    <a:srgbClr val="00B050"/>
                                  </a:solidFill>
                                  <a:latin typeface="Cambria Math"/>
                                </a:rPr>
                                <m:t>𝟑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ja-JP" altLang="en-US" sz="2400" b="1" dirty="0">
                  <a:solidFill>
                    <a:srgbClr val="00B050"/>
                  </a:solidFill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</mc:Choice>
        <mc:Fallback xmlns="">
          <p:sp>
            <p:nvSpPr>
              <p:cNvPr id="30" name="Text 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098920" y="5754148"/>
                <a:ext cx="3749284" cy="532966"/>
              </a:xfrm>
              <a:prstGeom prst="rect">
                <a:avLst/>
              </a:prstGeom>
              <a:blipFill>
                <a:blip r:embed="rId30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9886229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86711"/>
    </mc:Choice>
    <mc:Fallback xmlns="">
      <p:transition spd="slow" advTm="86711"/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" name="グループ化 38"/>
          <p:cNvGrpSpPr/>
          <p:nvPr/>
        </p:nvGrpSpPr>
        <p:grpSpPr>
          <a:xfrm>
            <a:off x="4427924" y="628461"/>
            <a:ext cx="4474835" cy="4063215"/>
            <a:chOff x="974136" y="2635487"/>
            <a:chExt cx="3806712" cy="3456556"/>
          </a:xfrm>
        </p:grpSpPr>
        <p:grpSp>
          <p:nvGrpSpPr>
            <p:cNvPr id="40" name="グループ化 39"/>
            <p:cNvGrpSpPr/>
            <p:nvPr/>
          </p:nvGrpSpPr>
          <p:grpSpPr>
            <a:xfrm>
              <a:off x="974136" y="2635487"/>
              <a:ext cx="3806712" cy="3456556"/>
              <a:chOff x="958063" y="1838057"/>
              <a:chExt cx="4677293" cy="4247058"/>
            </a:xfrm>
          </p:grpSpPr>
          <p:grpSp>
            <p:nvGrpSpPr>
              <p:cNvPr id="43" name="グループ化 42"/>
              <p:cNvGrpSpPr/>
              <p:nvPr/>
            </p:nvGrpSpPr>
            <p:grpSpPr>
              <a:xfrm>
                <a:off x="958063" y="2160815"/>
                <a:ext cx="4677293" cy="3924300"/>
                <a:chOff x="-101480" y="2044700"/>
                <a:chExt cx="4677293" cy="3924300"/>
              </a:xfrm>
            </p:grpSpPr>
            <p:pic>
              <p:nvPicPr>
                <p:cNvPr id="47" name="図 46"/>
                <p:cNvPicPr>
                  <a:picLocks noChangeAspect="1"/>
                </p:cNvPicPr>
                <p:nvPr/>
              </p:nvPicPr>
              <p:blipFill rotWithShape="1">
                <a:blip r:embed="rId3"/>
                <a:srcRect l="43417" t="2509" r="1595" b="21755"/>
                <a:stretch/>
              </p:blipFill>
              <p:spPr>
                <a:xfrm>
                  <a:off x="778514" y="2044700"/>
                  <a:ext cx="3797299" cy="3924300"/>
                </a:xfrm>
                <a:prstGeom prst="rect">
                  <a:avLst/>
                </a:prstGeom>
              </p:spPr>
            </p:pic>
            <p:cxnSp>
              <p:nvCxnSpPr>
                <p:cNvPr id="50" name="直線矢印コネクタ 49"/>
                <p:cNvCxnSpPr/>
                <p:nvPr/>
              </p:nvCxnSpPr>
              <p:spPr>
                <a:xfrm flipV="1">
                  <a:off x="628650" y="2447925"/>
                  <a:ext cx="0" cy="1781175"/>
                </a:xfrm>
                <a:prstGeom prst="straightConnector1">
                  <a:avLst/>
                </a:prstGeom>
                <a:ln w="38100">
                  <a:solidFill>
                    <a:srgbClr val="0070C0"/>
                  </a:solidFill>
                  <a:headEnd type="arrow" w="lg" len="sm"/>
                  <a:tailEnd type="arrow" w="lg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2" name="直線矢印コネクタ 51"/>
                <p:cNvCxnSpPr/>
                <p:nvPr/>
              </p:nvCxnSpPr>
              <p:spPr>
                <a:xfrm flipV="1">
                  <a:off x="628650" y="4305253"/>
                  <a:ext cx="0" cy="1333499"/>
                </a:xfrm>
                <a:prstGeom prst="straightConnector1">
                  <a:avLst/>
                </a:prstGeom>
                <a:ln w="38100">
                  <a:solidFill>
                    <a:srgbClr val="FF0000"/>
                  </a:solidFill>
                  <a:headEnd type="arrow" w="lg" len="sm"/>
                  <a:tailEnd type="arrow" w="lg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53" name="テキスト ボックス 52"/>
                <p:cNvSpPr txBox="1"/>
                <p:nvPr/>
              </p:nvSpPr>
              <p:spPr>
                <a:xfrm rot="16200000">
                  <a:off x="-398758" y="2975781"/>
                  <a:ext cx="1122609" cy="52805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kumimoji="1" lang="en-US" altLang="ja-JP" sz="2400" b="1" dirty="0">
                      <a:solidFill>
                        <a:srgbClr val="0070C0"/>
                      </a:solidFill>
                      <a:latin typeface="Arial Unicode MS" panose="020B0604020202020204" pitchFamily="50" charset="-128"/>
                      <a:ea typeface="Arial Unicode MS" panose="020B0604020202020204" pitchFamily="50" charset="-128"/>
                      <a:cs typeface="Arial Unicode MS" panose="020B0604020202020204" pitchFamily="50" charset="-128"/>
                    </a:rPr>
                    <a:t>8mV</a:t>
                  </a:r>
                  <a:endParaRPr kumimoji="1" lang="ja-JP" altLang="en-US" sz="2400" b="1" dirty="0">
                    <a:solidFill>
                      <a:srgbClr val="0070C0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endParaRPr>
                </a:p>
              </p:txBody>
            </p:sp>
            <p:sp>
              <p:nvSpPr>
                <p:cNvPr id="56" name="テキスト ボックス 55"/>
                <p:cNvSpPr txBox="1"/>
                <p:nvPr/>
              </p:nvSpPr>
              <p:spPr>
                <a:xfrm rot="16200000">
                  <a:off x="-575153" y="4565629"/>
                  <a:ext cx="1534981" cy="52805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ja-JP" sz="2400" b="1" dirty="0">
                      <a:solidFill>
                        <a:srgbClr val="FF0000"/>
                      </a:solidFill>
                      <a:latin typeface="Arial Unicode MS" panose="020B0604020202020204" pitchFamily="50" charset="-128"/>
                      <a:ea typeface="Arial Unicode MS" panose="020B0604020202020204" pitchFamily="50" charset="-128"/>
                      <a:cs typeface="Arial Unicode MS" panose="020B0604020202020204" pitchFamily="50" charset="-128"/>
                    </a:rPr>
                    <a:t>150</a:t>
                  </a:r>
                  <a:r>
                    <a:rPr kumimoji="1" lang="en-US" altLang="ja-JP" sz="2400" b="1" dirty="0">
                      <a:solidFill>
                        <a:srgbClr val="FF0000"/>
                      </a:solidFill>
                      <a:latin typeface="Arial Unicode MS" panose="020B0604020202020204" pitchFamily="50" charset="-128"/>
                      <a:ea typeface="Arial Unicode MS" panose="020B0604020202020204" pitchFamily="50" charset="-128"/>
                      <a:cs typeface="Arial Unicode MS" panose="020B0604020202020204" pitchFamily="50" charset="-128"/>
                    </a:rPr>
                    <a:t>mV</a:t>
                  </a:r>
                  <a:endParaRPr kumimoji="1" lang="ja-JP" altLang="en-US" sz="2400" b="1" dirty="0">
                    <a:solidFill>
                      <a:srgbClr val="FF0000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endParaRPr>
                </a:p>
              </p:txBody>
            </p:sp>
          </p:grpSp>
          <p:cxnSp>
            <p:nvCxnSpPr>
              <p:cNvPr id="44" name="直線矢印コネクタ 43"/>
              <p:cNvCxnSpPr/>
              <p:nvPr/>
            </p:nvCxnSpPr>
            <p:spPr>
              <a:xfrm flipV="1">
                <a:off x="1680325" y="2308859"/>
                <a:ext cx="0" cy="255181"/>
              </a:xfrm>
              <a:prstGeom prst="straightConnector1">
                <a:avLst/>
              </a:prstGeom>
              <a:ln w="25400">
                <a:solidFill>
                  <a:srgbClr val="00B050"/>
                </a:solidFill>
                <a:headEnd type="arrow" w="lg" len="sm"/>
                <a:tailEnd type="arrow" w="lg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5" name="テキスト ボックス 44"/>
              <p:cNvSpPr txBox="1"/>
              <p:nvPr/>
            </p:nvSpPr>
            <p:spPr>
              <a:xfrm rot="16200000">
                <a:off x="759047" y="2072277"/>
                <a:ext cx="926086" cy="45764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ja-JP" sz="2000" b="1" dirty="0">
                    <a:solidFill>
                      <a:srgbClr val="00B050"/>
                    </a:solidFill>
                    <a:latin typeface="Arial Narrow" panose="020B0606020202030204" pitchFamily="34" charset="0"/>
                  </a:rPr>
                  <a:t>10</a:t>
                </a:r>
                <a:r>
                  <a:rPr kumimoji="1" lang="en-US" altLang="ja-JP" sz="2000" b="1" dirty="0">
                    <a:solidFill>
                      <a:srgbClr val="00B050"/>
                    </a:solidFill>
                    <a:latin typeface="Arial Narrow" panose="020B0606020202030204" pitchFamily="34" charset="0"/>
                  </a:rPr>
                  <a:t>mV</a:t>
                </a:r>
                <a:endParaRPr kumimoji="1" lang="ja-JP" altLang="en-US" sz="2000" b="1" dirty="0">
                  <a:solidFill>
                    <a:srgbClr val="00B050"/>
                  </a:solidFill>
                  <a:latin typeface="Arial Narrow" panose="020B0606020202030204" pitchFamily="34" charset="0"/>
                </a:endParaRPr>
              </a:p>
            </p:txBody>
          </p:sp>
        </p:grpSp>
        <p:cxnSp>
          <p:nvCxnSpPr>
            <p:cNvPr id="41" name="直線矢印コネクタ 40"/>
            <p:cNvCxnSpPr/>
            <p:nvPr/>
          </p:nvCxnSpPr>
          <p:spPr>
            <a:xfrm>
              <a:off x="2124075" y="4693452"/>
              <a:ext cx="543564" cy="0"/>
            </a:xfrm>
            <a:prstGeom prst="straightConnector1">
              <a:avLst/>
            </a:prstGeom>
            <a:ln w="38100">
              <a:solidFill>
                <a:schemeClr val="tx1"/>
              </a:solidFill>
              <a:headEnd type="arrow" w="lg" len="sm"/>
              <a:tailEnd type="arrow" w="lg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2" name="テキスト ボックス 41"/>
            <p:cNvSpPr txBox="1"/>
            <p:nvPr/>
          </p:nvSpPr>
          <p:spPr>
            <a:xfrm>
              <a:off x="2124075" y="4706745"/>
              <a:ext cx="959812" cy="42976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/>
              <a:r>
                <a:rPr kumimoji="1" lang="en-US" altLang="ja-JP" sz="2400" b="1" dirty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100</a:t>
              </a:r>
              <a:r>
                <a:rPr kumimoji="1" lang="en-US" altLang="ja-JP" sz="2400" b="1" dirty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  <a:sym typeface="Symbol" panose="05050102010706020507" pitchFamily="18" charset="2"/>
                </a:rPr>
                <a:t>s</a:t>
              </a:r>
              <a:endParaRPr kumimoji="1" lang="ja-JP" altLang="en-US" sz="2400" b="1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</p:grp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134117"/>
            <a:ext cx="8229600" cy="562074"/>
          </a:xfrm>
        </p:spPr>
        <p:txBody>
          <a:bodyPr>
            <a:noAutofit/>
          </a:bodyPr>
          <a:lstStyle/>
          <a:p>
            <a:r>
              <a:rPr kumimoji="1" lang="en-US" altLang="ja-JP" sz="3600" dirty="0"/>
              <a:t>SOI prototype amplifier</a:t>
            </a:r>
            <a:endParaRPr kumimoji="1" lang="ja-JP" altLang="en-US" sz="3600" dirty="0"/>
          </a:p>
        </p:txBody>
      </p:sp>
      <p:grpSp>
        <p:nvGrpSpPr>
          <p:cNvPr id="33" name="グループ化 32"/>
          <p:cNvGrpSpPr/>
          <p:nvPr/>
        </p:nvGrpSpPr>
        <p:grpSpPr>
          <a:xfrm>
            <a:off x="323528" y="1094336"/>
            <a:ext cx="4032448" cy="4608512"/>
            <a:chOff x="683568" y="1723822"/>
            <a:chExt cx="4032448" cy="4608512"/>
          </a:xfrm>
        </p:grpSpPr>
        <p:pic>
          <p:nvPicPr>
            <p:cNvPr id="5" name="図 4"/>
            <p:cNvPicPr>
              <a:picLocks noChangeAspect="1"/>
            </p:cNvPicPr>
            <p:nvPr/>
          </p:nvPicPr>
          <p:blipFill rotWithShape="1">
            <a:blip r:embed="rId4"/>
            <a:srcRect l="4774" t="1301" r="6099" b="2891"/>
            <a:stretch/>
          </p:blipFill>
          <p:spPr>
            <a:xfrm>
              <a:off x="683568" y="1723822"/>
              <a:ext cx="4032448" cy="4608512"/>
            </a:xfrm>
            <a:prstGeom prst="rect">
              <a:avLst/>
            </a:prstGeom>
          </p:spPr>
        </p:pic>
        <p:sp>
          <p:nvSpPr>
            <p:cNvPr id="6" name="正方形/長方形 5"/>
            <p:cNvSpPr/>
            <p:nvPr/>
          </p:nvSpPr>
          <p:spPr>
            <a:xfrm>
              <a:off x="683568" y="4005064"/>
              <a:ext cx="1224136" cy="23272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dirty="0"/>
                <a:t>Ｖ</a:t>
              </a:r>
            </a:p>
          </p:txBody>
        </p:sp>
        <p:cxnSp>
          <p:nvCxnSpPr>
            <p:cNvPr id="11" name="直線コネクタ 10"/>
            <p:cNvCxnSpPr/>
            <p:nvPr/>
          </p:nvCxnSpPr>
          <p:spPr>
            <a:xfrm>
              <a:off x="2627784" y="3068960"/>
              <a:ext cx="0" cy="216024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線コネクタ 14"/>
            <p:cNvCxnSpPr/>
            <p:nvPr/>
          </p:nvCxnSpPr>
          <p:spPr>
            <a:xfrm>
              <a:off x="2627784" y="3374410"/>
              <a:ext cx="0" cy="558646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直線コネクタ 16"/>
            <p:cNvCxnSpPr/>
            <p:nvPr/>
          </p:nvCxnSpPr>
          <p:spPr>
            <a:xfrm flipV="1">
              <a:off x="2483768" y="3280792"/>
              <a:ext cx="288032" cy="4192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線コネクタ 19"/>
            <p:cNvCxnSpPr/>
            <p:nvPr/>
          </p:nvCxnSpPr>
          <p:spPr>
            <a:xfrm flipV="1">
              <a:off x="2483768" y="3374410"/>
              <a:ext cx="288032" cy="4192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正方形/長方形 21"/>
            <p:cNvSpPr/>
            <p:nvPr/>
          </p:nvSpPr>
          <p:spPr>
            <a:xfrm>
              <a:off x="2332691" y="3377941"/>
              <a:ext cx="79070" cy="16190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26" name="直線コネクタ 25"/>
            <p:cNvCxnSpPr/>
            <p:nvPr/>
          </p:nvCxnSpPr>
          <p:spPr>
            <a:xfrm>
              <a:off x="2332691" y="3414876"/>
              <a:ext cx="79070" cy="0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正方形/長方形 30"/>
            <p:cNvSpPr/>
            <p:nvPr/>
          </p:nvSpPr>
          <p:spPr>
            <a:xfrm>
              <a:off x="1519069" y="4530730"/>
              <a:ext cx="1224136" cy="180160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二等辺三角形 28"/>
            <p:cNvSpPr/>
            <p:nvPr/>
          </p:nvSpPr>
          <p:spPr>
            <a:xfrm rot="10800000">
              <a:off x="2355042" y="6088554"/>
              <a:ext cx="111542" cy="144016"/>
            </a:xfrm>
            <a:prstGeom prst="triangle">
              <a:avLst/>
            </a:prstGeom>
            <a:no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23" name="直線コネクタ 22"/>
            <p:cNvCxnSpPr/>
            <p:nvPr/>
          </p:nvCxnSpPr>
          <p:spPr>
            <a:xfrm>
              <a:off x="2411761" y="3414876"/>
              <a:ext cx="0" cy="2669955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1" name="正方形/長方形 60"/>
          <p:cNvSpPr/>
          <p:nvPr/>
        </p:nvSpPr>
        <p:spPr>
          <a:xfrm>
            <a:off x="1651433" y="1373933"/>
            <a:ext cx="1192375" cy="2427547"/>
          </a:xfrm>
          <a:prstGeom prst="rect">
            <a:avLst/>
          </a:prstGeom>
          <a:noFill/>
          <a:ln w="63500">
            <a:prstDash val="dash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4" name="正方形/長方形 73"/>
          <p:cNvSpPr/>
          <p:nvPr/>
        </p:nvSpPr>
        <p:spPr>
          <a:xfrm>
            <a:off x="3108869" y="1373933"/>
            <a:ext cx="591377" cy="2427547"/>
          </a:xfrm>
          <a:prstGeom prst="rect">
            <a:avLst/>
          </a:prstGeom>
          <a:noFill/>
          <a:ln w="63500">
            <a:solidFill>
              <a:schemeClr val="tx2">
                <a:lumMod val="60000"/>
                <a:lumOff val="40000"/>
              </a:schemeClr>
            </a:solidFill>
            <a:prstDash val="dash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5" name="テキスト ボックス 74"/>
          <p:cNvSpPr txBox="1"/>
          <p:nvPr/>
        </p:nvSpPr>
        <p:spPr>
          <a:xfrm>
            <a:off x="1651433" y="3860679"/>
            <a:ext cx="145743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b="1" dirty="0">
                <a:solidFill>
                  <a:schemeClr val="accent6">
                    <a:lumMod val="75000"/>
                  </a:schemeClr>
                </a:solidFill>
              </a:rPr>
              <a:t>Amplifier stage</a:t>
            </a:r>
            <a:endParaRPr kumimoji="1" lang="ja-JP" altLang="en-US" sz="24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76" name="テキスト ボックス 75"/>
          <p:cNvSpPr txBox="1"/>
          <p:nvPr/>
        </p:nvSpPr>
        <p:spPr>
          <a:xfrm>
            <a:off x="3117493" y="3862418"/>
            <a:ext cx="105126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b="1" dirty="0">
                <a:solidFill>
                  <a:srgbClr val="0070C0"/>
                </a:solidFill>
              </a:rPr>
              <a:t>Buffer stage</a:t>
            </a:r>
            <a:endParaRPr kumimoji="1" lang="ja-JP" altLang="en-US" sz="2400" b="1" dirty="0">
              <a:solidFill>
                <a:srgbClr val="0070C0"/>
              </a:solidFill>
            </a:endParaRPr>
          </a:p>
        </p:txBody>
      </p:sp>
      <p:sp>
        <p:nvSpPr>
          <p:cNvPr id="78" name="テキスト ボックス 77"/>
          <p:cNvSpPr txBox="1"/>
          <p:nvPr/>
        </p:nvSpPr>
        <p:spPr>
          <a:xfrm>
            <a:off x="6982960" y="1220799"/>
            <a:ext cx="197361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2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T=350mK</a:t>
            </a:r>
            <a:endParaRPr kumimoji="1" lang="ja-JP" altLang="en-US" sz="3200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79" name="テキスト ボックス 78"/>
          <p:cNvSpPr txBox="1"/>
          <p:nvPr/>
        </p:nvSpPr>
        <p:spPr>
          <a:xfrm>
            <a:off x="4741211" y="4643284"/>
            <a:ext cx="430849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0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Test pulse input through C=1nF capacitance at T=3K and 350mK</a:t>
            </a:r>
            <a:endParaRPr lang="en-US" altLang="ja-JP" sz="2000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ja-JP" sz="20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Power consumption </a:t>
            </a:r>
            <a:r>
              <a:rPr lang="ja-JP" altLang="en-US" sz="20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</a:t>
            </a:r>
            <a:r>
              <a:rPr lang="en-US" altLang="ja-JP" sz="20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~100μW</a:t>
            </a:r>
          </a:p>
        </p:txBody>
      </p:sp>
      <p:sp>
        <p:nvSpPr>
          <p:cNvPr id="82" name="テキスト ボックス 81"/>
          <p:cNvSpPr txBox="1"/>
          <p:nvPr/>
        </p:nvSpPr>
        <p:spPr>
          <a:xfrm>
            <a:off x="6457909" y="1758033"/>
            <a:ext cx="11079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b="1" dirty="0">
                <a:solidFill>
                  <a:schemeClr val="accent1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INPUT</a:t>
            </a:r>
          </a:p>
        </p:txBody>
      </p:sp>
      <p:sp>
        <p:nvSpPr>
          <p:cNvPr id="83" name="テキスト ボックス 82"/>
          <p:cNvSpPr txBox="1"/>
          <p:nvPr/>
        </p:nvSpPr>
        <p:spPr>
          <a:xfrm>
            <a:off x="6457909" y="3514628"/>
            <a:ext cx="144943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b="1" dirty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OUTPUT</a:t>
            </a:r>
            <a:endParaRPr kumimoji="1" lang="en-US" altLang="ja-JP" sz="2000" b="1" dirty="0">
              <a:solidFill>
                <a:srgbClr val="FF0000"/>
              </a:solidFill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grpSp>
        <p:nvGrpSpPr>
          <p:cNvPr id="12" name="グループ化 11"/>
          <p:cNvGrpSpPr/>
          <p:nvPr/>
        </p:nvGrpSpPr>
        <p:grpSpPr>
          <a:xfrm>
            <a:off x="1068556" y="3363717"/>
            <a:ext cx="483383" cy="1880823"/>
            <a:chOff x="1068556" y="3075685"/>
            <a:chExt cx="483383" cy="1880823"/>
          </a:xfrm>
        </p:grpSpPr>
        <p:grpSp>
          <p:nvGrpSpPr>
            <p:cNvPr id="46" name="グループ化 45"/>
            <p:cNvGrpSpPr/>
            <p:nvPr/>
          </p:nvGrpSpPr>
          <p:grpSpPr>
            <a:xfrm rot="16200000">
              <a:off x="1277057" y="3493773"/>
              <a:ext cx="76006" cy="281114"/>
              <a:chOff x="3047422" y="3282102"/>
              <a:chExt cx="75024" cy="379013"/>
            </a:xfrm>
          </p:grpSpPr>
          <p:cxnSp>
            <p:nvCxnSpPr>
              <p:cNvPr id="57" name="直線コネクタ 56"/>
              <p:cNvCxnSpPr/>
              <p:nvPr/>
            </p:nvCxnSpPr>
            <p:spPr bwMode="auto">
              <a:xfrm>
                <a:off x="3047422" y="3282102"/>
                <a:ext cx="0" cy="379013"/>
              </a:xfrm>
              <a:prstGeom prst="line">
                <a:avLst/>
              </a:prstGeom>
              <a:ln w="31750">
                <a:solidFill>
                  <a:srgbClr val="0070C0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58" name="直線コネクタ 57"/>
              <p:cNvCxnSpPr/>
              <p:nvPr/>
            </p:nvCxnSpPr>
            <p:spPr bwMode="auto">
              <a:xfrm>
                <a:off x="3122446" y="3282106"/>
                <a:ext cx="0" cy="379009"/>
              </a:xfrm>
              <a:prstGeom prst="line">
                <a:avLst/>
              </a:prstGeom>
              <a:ln w="31750">
                <a:solidFill>
                  <a:srgbClr val="0070C0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cxnSp>
          <p:nvCxnSpPr>
            <p:cNvPr id="48" name="直線コネクタ 47"/>
            <p:cNvCxnSpPr/>
            <p:nvPr/>
          </p:nvCxnSpPr>
          <p:spPr bwMode="auto">
            <a:xfrm flipH="1">
              <a:off x="1303232" y="3672211"/>
              <a:ext cx="3966" cy="496762"/>
            </a:xfrm>
            <a:prstGeom prst="line">
              <a:avLst/>
            </a:prstGeom>
            <a:ln w="19050">
              <a:solidFill>
                <a:srgbClr val="0070C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9" name="直線コネクタ 48"/>
            <p:cNvCxnSpPr/>
            <p:nvPr/>
          </p:nvCxnSpPr>
          <p:spPr bwMode="auto">
            <a:xfrm>
              <a:off x="1295355" y="4578550"/>
              <a:ext cx="962" cy="183525"/>
            </a:xfrm>
            <a:prstGeom prst="line">
              <a:avLst/>
            </a:prstGeom>
            <a:ln w="19050">
              <a:solidFill>
                <a:srgbClr val="0070C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1" name="直線コネクタ 50"/>
            <p:cNvCxnSpPr/>
            <p:nvPr/>
          </p:nvCxnSpPr>
          <p:spPr bwMode="auto">
            <a:xfrm flipH="1">
              <a:off x="1300442" y="3075685"/>
              <a:ext cx="3966" cy="496762"/>
            </a:xfrm>
            <a:prstGeom prst="line">
              <a:avLst/>
            </a:prstGeom>
            <a:ln w="19050">
              <a:solidFill>
                <a:srgbClr val="0070C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54" name="二等辺三角形 53"/>
            <p:cNvSpPr/>
            <p:nvPr/>
          </p:nvSpPr>
          <p:spPr>
            <a:xfrm rot="10800000">
              <a:off x="1212024" y="4767169"/>
              <a:ext cx="166662" cy="189339"/>
            </a:xfrm>
            <a:prstGeom prst="triangle">
              <a:avLst/>
            </a:prstGeom>
            <a:noFill/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0" name="グループ化 9"/>
            <p:cNvGrpSpPr/>
            <p:nvPr/>
          </p:nvGrpSpPr>
          <p:grpSpPr>
            <a:xfrm>
              <a:off x="1068556" y="4151356"/>
              <a:ext cx="483383" cy="439743"/>
              <a:chOff x="530134" y="4825042"/>
              <a:chExt cx="483383" cy="439743"/>
            </a:xfrm>
          </p:grpSpPr>
          <p:sp>
            <p:nvSpPr>
              <p:cNvPr id="55" name="円/楕円 54"/>
              <p:cNvSpPr/>
              <p:nvPr/>
            </p:nvSpPr>
            <p:spPr bwMode="auto">
              <a:xfrm rot="16200000">
                <a:off x="551954" y="4803222"/>
                <a:ext cx="439743" cy="483383"/>
              </a:xfrm>
              <a:prstGeom prst="ellipse">
                <a:avLst/>
              </a:prstGeom>
              <a:noFill/>
              <a:ln w="31750">
                <a:solidFill>
                  <a:srgbClr val="0070C0"/>
                </a:solidFill>
              </a:ln>
              <a:scene3d>
                <a:camera prst="orthographicFront">
                  <a:rot lat="0" lon="0" rev="0"/>
                </a:camera>
                <a:lightRig rig="threePt" dir="t"/>
              </a:scene3d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>
                  <a:defRPr/>
                </a:pPr>
                <a:endParaRPr lang="ja-JP" altLang="en-US" sz="120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  <p:sp>
            <p:nvSpPr>
              <p:cNvPr id="9" name="フリーフォーム: 図形 8"/>
              <p:cNvSpPr/>
              <p:nvPr/>
            </p:nvSpPr>
            <p:spPr>
              <a:xfrm>
                <a:off x="593509" y="4917187"/>
                <a:ext cx="336245" cy="187783"/>
              </a:xfrm>
              <a:custGeom>
                <a:avLst/>
                <a:gdLst>
                  <a:gd name="connsiteX0" fmla="*/ 0 w 675564"/>
                  <a:gd name="connsiteY0" fmla="*/ 334370 h 348018"/>
                  <a:gd name="connsiteX1" fmla="*/ 218364 w 675564"/>
                  <a:gd name="connsiteY1" fmla="*/ 334370 h 348018"/>
                  <a:gd name="connsiteX2" fmla="*/ 211540 w 675564"/>
                  <a:gd name="connsiteY2" fmla="*/ 0 h 348018"/>
                  <a:gd name="connsiteX3" fmla="*/ 470847 w 675564"/>
                  <a:gd name="connsiteY3" fmla="*/ 0 h 348018"/>
                  <a:gd name="connsiteX4" fmla="*/ 470847 w 675564"/>
                  <a:gd name="connsiteY4" fmla="*/ 348018 h 348018"/>
                  <a:gd name="connsiteX5" fmla="*/ 675564 w 675564"/>
                  <a:gd name="connsiteY5" fmla="*/ 348018 h 348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75564" h="348018">
                    <a:moveTo>
                      <a:pt x="0" y="334370"/>
                    </a:moveTo>
                    <a:lnTo>
                      <a:pt x="218364" y="334370"/>
                    </a:lnTo>
                    <a:lnTo>
                      <a:pt x="211540" y="0"/>
                    </a:lnTo>
                    <a:lnTo>
                      <a:pt x="470847" y="0"/>
                    </a:lnTo>
                    <a:lnTo>
                      <a:pt x="470847" y="348018"/>
                    </a:lnTo>
                    <a:lnTo>
                      <a:pt x="675564" y="348018"/>
                    </a:lnTo>
                  </a:path>
                </a:pathLst>
              </a:custGeom>
              <a:noFill/>
              <a:ln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sp>
        <p:nvSpPr>
          <p:cNvPr id="62" name="テキスト ボックス 61"/>
          <p:cNvSpPr txBox="1"/>
          <p:nvPr/>
        </p:nvSpPr>
        <p:spPr>
          <a:xfrm>
            <a:off x="559593" y="3737214"/>
            <a:ext cx="7977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b="1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1nF</a:t>
            </a:r>
          </a:p>
        </p:txBody>
      </p:sp>
      <p:sp>
        <p:nvSpPr>
          <p:cNvPr id="63" name="テキスト ボックス 62"/>
          <p:cNvSpPr txBox="1"/>
          <p:nvPr/>
        </p:nvSpPr>
        <p:spPr>
          <a:xfrm>
            <a:off x="222113" y="4453365"/>
            <a:ext cx="108111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b="1" dirty="0"/>
              <a:t>Test  pulse </a:t>
            </a:r>
            <a:endParaRPr kumimoji="1" lang="ja-JP" altLang="en-US" sz="2400" b="1" dirty="0"/>
          </a:p>
        </p:txBody>
      </p:sp>
      <p:sp>
        <p:nvSpPr>
          <p:cNvPr id="38" name="テキスト ボックス 37"/>
          <p:cNvSpPr txBox="1"/>
          <p:nvPr/>
        </p:nvSpPr>
        <p:spPr>
          <a:xfrm>
            <a:off x="323528" y="5714709"/>
            <a:ext cx="872618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0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We can compensate the effect of shifts in the thresholds by adjusting bias voltages.</a:t>
            </a:r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20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95304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95"/>
    </mc:Choice>
    <mc:Fallback xmlns="">
      <p:transition spd="slow" advTm="195"/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47680" y="76036"/>
            <a:ext cx="8229600" cy="643402"/>
          </a:xfrm>
        </p:spPr>
        <p:txBody>
          <a:bodyPr>
            <a:noAutofit/>
          </a:bodyPr>
          <a:lstStyle/>
          <a:p>
            <a:r>
              <a:rPr lang="en-US" altLang="ja-JP" sz="2800" dirty="0">
                <a:latin typeface="Arial" panose="020B0604020202020204" pitchFamily="34" charset="0"/>
                <a:cs typeface="Arial" panose="020B0604020202020204" pitchFamily="34" charset="0"/>
              </a:rPr>
              <a:t>SOI charge-sensitive pre-amplifier development</a:t>
            </a:r>
            <a:endParaRPr kumimoji="1" lang="ja-JP" alt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" name="コンテンツ プレースホルダー 2"/>
          <p:cNvSpPr txBox="1">
            <a:spLocks/>
          </p:cNvSpPr>
          <p:nvPr/>
        </p:nvSpPr>
        <p:spPr>
          <a:xfrm>
            <a:off x="340121" y="946997"/>
            <a:ext cx="5118698" cy="4714216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sz="24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STJ has comparably large capacitance: ~20pF for 20</a:t>
            </a:r>
            <a:r>
              <a:rPr lang="en-US" altLang="ja-JP" sz="24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Symbol" panose="05050102010706020507" pitchFamily="18" charset="2"/>
              </a:rPr>
              <a:t>m sq. STJ.</a:t>
            </a:r>
          </a:p>
          <a:p>
            <a:pPr lvl="1">
              <a:buFont typeface="Wingdings" panose="05000000000000000000" pitchFamily="2" charset="2"/>
              <a:buChar char=""/>
            </a:pPr>
            <a:r>
              <a:rPr lang="en-US" altLang="ja-JP" sz="20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Symbol" panose="05050102010706020507" pitchFamily="18" charset="2"/>
              </a:rPr>
              <a:t>A low input impedance charge-sensitive amplifier is  required for STJ single-photon signal readout.</a:t>
            </a:r>
          </a:p>
          <a:p>
            <a:r>
              <a:rPr lang="en-US" altLang="ja-JP" sz="24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Symbol" panose="05050102010706020507" pitchFamily="18" charset="2"/>
              </a:rPr>
              <a:t>STJ response time is ~1s.</a:t>
            </a:r>
          </a:p>
          <a:p>
            <a:pPr>
              <a:buFont typeface="Wingdings" panose="05000000000000000000" pitchFamily="2" charset="2"/>
              <a:buChar char="è"/>
            </a:pPr>
            <a:r>
              <a:rPr lang="en-US" altLang="ja-JP" sz="24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Symbol" panose="05050102010706020507" pitchFamily="18" charset="2"/>
              </a:rPr>
              <a:t>We designed SOI op-amp  which has &gt;1MHz freq. response, and submitted to the next SOI MPW run. We’ll test the amplifier in this winter.</a:t>
            </a:r>
            <a:endParaRPr lang="en-US" altLang="ja-JP" sz="2400" dirty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grpSp>
        <p:nvGrpSpPr>
          <p:cNvPr id="50" name="グループ化 49"/>
          <p:cNvGrpSpPr/>
          <p:nvPr/>
        </p:nvGrpSpPr>
        <p:grpSpPr>
          <a:xfrm>
            <a:off x="5580112" y="939895"/>
            <a:ext cx="3293814" cy="3512232"/>
            <a:chOff x="137474" y="917394"/>
            <a:chExt cx="3442548" cy="3512232"/>
          </a:xfrm>
        </p:grpSpPr>
        <p:sp>
          <p:nvSpPr>
            <p:cNvPr id="52" name="テキスト ボックス 110"/>
            <p:cNvSpPr txBox="1">
              <a:spLocks noChangeArrowheads="1"/>
            </p:cNvSpPr>
            <p:nvPr/>
          </p:nvSpPr>
          <p:spPr bwMode="auto">
            <a:xfrm>
              <a:off x="837686" y="2863810"/>
              <a:ext cx="595035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1pPr>
              <a:lvl2pPr marL="742950" indent="-285750" eaLnBrk="0" hangingPunct="0"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2pPr>
              <a:lvl3pPr marL="1143000" indent="-228600" eaLnBrk="0" hangingPunct="0"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3pPr>
              <a:lvl4pPr marL="1600200" indent="-228600" eaLnBrk="0" hangingPunct="0"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4pPr>
              <a:lvl5pPr marL="2057400" indent="-228600" eaLnBrk="0" hangingPunct="0"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9pPr>
            </a:lstStyle>
            <a:p>
              <a:pPr eaLnBrk="1" hangingPunct="1"/>
              <a:r>
                <a:rPr lang="en-US" altLang="ja-JP" sz="1800" b="1" dirty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STJ</a:t>
              </a:r>
              <a:endParaRPr lang="ja-JP" altLang="en-US" sz="1800" b="1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cxnSp>
          <p:nvCxnSpPr>
            <p:cNvPr id="53" name="直線コネクタ 52"/>
            <p:cNvCxnSpPr/>
            <p:nvPr/>
          </p:nvCxnSpPr>
          <p:spPr bwMode="auto">
            <a:xfrm>
              <a:off x="1446866" y="2298160"/>
              <a:ext cx="1867" cy="619943"/>
            </a:xfrm>
            <a:prstGeom prst="line">
              <a:avLst/>
            </a:prstGeom>
            <a:ln w="254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5" name="直線コネクタ 54"/>
            <p:cNvCxnSpPr/>
            <p:nvPr/>
          </p:nvCxnSpPr>
          <p:spPr bwMode="auto">
            <a:xfrm flipV="1">
              <a:off x="1444486" y="2851101"/>
              <a:ext cx="852307" cy="3"/>
            </a:xfrm>
            <a:prstGeom prst="line">
              <a:avLst/>
            </a:prstGeom>
            <a:ln w="254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6" name="直線コネクタ 55"/>
            <p:cNvCxnSpPr/>
            <p:nvPr/>
          </p:nvCxnSpPr>
          <p:spPr bwMode="auto">
            <a:xfrm>
              <a:off x="2296793" y="2595393"/>
              <a:ext cx="0" cy="511416"/>
            </a:xfrm>
            <a:prstGeom prst="line">
              <a:avLst/>
            </a:prstGeom>
            <a:ln w="317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7" name="直線コネクタ 56"/>
            <p:cNvCxnSpPr/>
            <p:nvPr/>
          </p:nvCxnSpPr>
          <p:spPr bwMode="auto">
            <a:xfrm>
              <a:off x="1158802" y="917394"/>
              <a:ext cx="535520" cy="1"/>
            </a:xfrm>
            <a:prstGeom prst="line">
              <a:avLst/>
            </a:prstGeom>
            <a:ln>
              <a:solidFill>
                <a:schemeClr val="dk1"/>
              </a:solidFill>
            </a:ln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59" name="直線コネクタ 58"/>
            <p:cNvCxnSpPr>
              <a:stCxn id="85" idx="0"/>
            </p:cNvCxnSpPr>
            <p:nvPr/>
          </p:nvCxnSpPr>
          <p:spPr bwMode="auto">
            <a:xfrm flipV="1">
              <a:off x="1444486" y="919651"/>
              <a:ext cx="712" cy="225066"/>
            </a:xfrm>
            <a:prstGeom prst="line">
              <a:avLst/>
            </a:prstGeom>
            <a:ln w="254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grpSp>
          <p:nvGrpSpPr>
            <p:cNvPr id="63" name="グループ化 59"/>
            <p:cNvGrpSpPr>
              <a:grpSpLocks/>
            </p:cNvGrpSpPr>
            <p:nvPr/>
          </p:nvGrpSpPr>
          <p:grpSpPr bwMode="auto">
            <a:xfrm>
              <a:off x="1178239" y="4254845"/>
              <a:ext cx="536254" cy="174781"/>
              <a:chOff x="6876256" y="6381328"/>
              <a:chExt cx="504056" cy="144016"/>
            </a:xfrm>
          </p:grpSpPr>
          <p:cxnSp>
            <p:nvCxnSpPr>
              <p:cNvPr id="102" name="直線コネクタ 101"/>
              <p:cNvCxnSpPr/>
              <p:nvPr/>
            </p:nvCxnSpPr>
            <p:spPr>
              <a:xfrm>
                <a:off x="6875945" y="6378846"/>
                <a:ext cx="503366" cy="0"/>
              </a:xfrm>
              <a:prstGeom prst="line">
                <a:avLst/>
              </a:prstGeom>
              <a:effectLst/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03" name="直線コネクタ 102"/>
              <p:cNvCxnSpPr/>
              <p:nvPr/>
            </p:nvCxnSpPr>
            <p:spPr>
              <a:xfrm flipH="1">
                <a:off x="6875945" y="6378846"/>
                <a:ext cx="142957" cy="146498"/>
              </a:xfrm>
              <a:prstGeom prst="line">
                <a:avLst/>
              </a:prstGeom>
              <a:effectLst/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04" name="直線コネクタ 103"/>
              <p:cNvCxnSpPr/>
              <p:nvPr/>
            </p:nvCxnSpPr>
            <p:spPr>
              <a:xfrm flipH="1">
                <a:off x="7018902" y="6378846"/>
                <a:ext cx="142955" cy="146498"/>
              </a:xfrm>
              <a:prstGeom prst="line">
                <a:avLst/>
              </a:prstGeom>
              <a:effectLst/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05" name="直線コネクタ 104"/>
              <p:cNvCxnSpPr/>
              <p:nvPr/>
            </p:nvCxnSpPr>
            <p:spPr>
              <a:xfrm flipH="1">
                <a:off x="7161857" y="6378846"/>
                <a:ext cx="144969" cy="146498"/>
              </a:xfrm>
              <a:prstGeom prst="line">
                <a:avLst/>
              </a:prstGeom>
              <a:effectLst/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65" name="二等辺三角形 64"/>
            <p:cNvSpPr/>
            <p:nvPr/>
          </p:nvSpPr>
          <p:spPr bwMode="auto">
            <a:xfrm rot="5400000">
              <a:off x="2675610" y="2638029"/>
              <a:ext cx="446948" cy="411025"/>
            </a:xfrm>
            <a:prstGeom prst="triangl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>
                <a:defRPr/>
              </a:pPr>
              <a:endParaRPr lang="ja-JP" altLang="en-US" sz="16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67" name="テキスト ボックス 121"/>
            <p:cNvSpPr txBox="1">
              <a:spLocks noChangeArrowheads="1"/>
            </p:cNvSpPr>
            <p:nvPr/>
          </p:nvSpPr>
          <p:spPr bwMode="auto">
            <a:xfrm>
              <a:off x="2009820" y="3600391"/>
              <a:ext cx="1023037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1pPr>
              <a:lvl2pPr marL="742950" indent="-285750" eaLnBrk="0" hangingPunct="0"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2pPr>
              <a:lvl3pPr marL="1143000" indent="-228600" eaLnBrk="0" hangingPunct="0"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3pPr>
              <a:lvl4pPr marL="1600200" indent="-228600" eaLnBrk="0" hangingPunct="0"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4pPr>
              <a:lvl5pPr marL="2057400" indent="-228600" eaLnBrk="0" hangingPunct="0"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9pPr>
            </a:lstStyle>
            <a:p>
              <a:pPr eaLnBrk="1" hangingPunct="1"/>
              <a:r>
                <a:rPr lang="en-US" altLang="ja-JP" sz="1600" dirty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T~0.35K </a:t>
              </a:r>
            </a:p>
          </p:txBody>
        </p:sp>
        <p:cxnSp>
          <p:nvCxnSpPr>
            <p:cNvPr id="68" name="直線コネクタ 67"/>
            <p:cNvCxnSpPr/>
            <p:nvPr/>
          </p:nvCxnSpPr>
          <p:spPr bwMode="auto">
            <a:xfrm>
              <a:off x="2401275" y="2595393"/>
              <a:ext cx="0" cy="511416"/>
            </a:xfrm>
            <a:prstGeom prst="line">
              <a:avLst/>
            </a:prstGeom>
            <a:ln w="317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70" name="直線コネクタ 69"/>
            <p:cNvCxnSpPr/>
            <p:nvPr/>
          </p:nvCxnSpPr>
          <p:spPr bwMode="auto">
            <a:xfrm>
              <a:off x="2401275" y="2856009"/>
              <a:ext cx="303207" cy="7560"/>
            </a:xfrm>
            <a:prstGeom prst="line">
              <a:avLst/>
            </a:prstGeom>
            <a:ln w="254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76" name="直線コネクタ 75"/>
            <p:cNvCxnSpPr/>
            <p:nvPr/>
          </p:nvCxnSpPr>
          <p:spPr bwMode="auto">
            <a:xfrm flipV="1">
              <a:off x="3098881" y="2849355"/>
              <a:ext cx="275547" cy="6654"/>
            </a:xfrm>
            <a:prstGeom prst="line">
              <a:avLst/>
            </a:prstGeom>
            <a:ln w="25400">
              <a:headEnd type="none"/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77" name="テキスト ボックス 110"/>
            <p:cNvSpPr txBox="1">
              <a:spLocks noChangeArrowheads="1"/>
            </p:cNvSpPr>
            <p:nvPr/>
          </p:nvSpPr>
          <p:spPr bwMode="auto">
            <a:xfrm>
              <a:off x="2502387" y="1736702"/>
              <a:ext cx="1077635" cy="8309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1pPr>
              <a:lvl2pPr marL="742950" indent="-285750" eaLnBrk="0" hangingPunct="0"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2pPr>
              <a:lvl3pPr marL="1143000" indent="-228600" eaLnBrk="0" hangingPunct="0"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3pPr>
              <a:lvl4pPr marL="1600200" indent="-228600" eaLnBrk="0" hangingPunct="0"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4pPr>
              <a:lvl5pPr marL="2057400" indent="-228600" eaLnBrk="0" hangingPunct="0"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9pPr>
            </a:lstStyle>
            <a:p>
              <a:pPr eaLnBrk="1" hangingPunct="1"/>
              <a:r>
                <a:rPr lang="en-US" altLang="ja-JP" sz="1600" b="1" dirty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Charge sensitive </a:t>
              </a:r>
            </a:p>
            <a:p>
              <a:pPr eaLnBrk="1" hangingPunct="1"/>
              <a:r>
                <a:rPr lang="en-US" altLang="ja-JP" sz="1600" b="1" dirty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pre-amp.</a:t>
              </a:r>
              <a:endParaRPr lang="ja-JP" altLang="en-US" sz="1600" b="1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78" name="Freeform 82"/>
            <p:cNvSpPr>
              <a:spLocks/>
            </p:cNvSpPr>
            <p:nvPr/>
          </p:nvSpPr>
          <p:spPr bwMode="auto">
            <a:xfrm rot="2166290" flipV="1">
              <a:off x="137474" y="3295423"/>
              <a:ext cx="930768" cy="157618"/>
            </a:xfrm>
            <a:custGeom>
              <a:avLst/>
              <a:gdLst>
                <a:gd name="T0" fmla="*/ 0 w 2304"/>
                <a:gd name="T1" fmla="*/ 192 h 192"/>
                <a:gd name="T2" fmla="*/ 192 w 2304"/>
                <a:gd name="T3" fmla="*/ 0 h 192"/>
                <a:gd name="T4" fmla="*/ 384 w 2304"/>
                <a:gd name="T5" fmla="*/ 192 h 192"/>
                <a:gd name="T6" fmla="*/ 576 w 2304"/>
                <a:gd name="T7" fmla="*/ 0 h 192"/>
                <a:gd name="T8" fmla="*/ 768 w 2304"/>
                <a:gd name="T9" fmla="*/ 192 h 192"/>
                <a:gd name="T10" fmla="*/ 960 w 2304"/>
                <a:gd name="T11" fmla="*/ 0 h 192"/>
                <a:gd name="T12" fmla="*/ 1152 w 2304"/>
                <a:gd name="T13" fmla="*/ 192 h 192"/>
                <a:gd name="T14" fmla="*/ 1344 w 2304"/>
                <a:gd name="T15" fmla="*/ 0 h 192"/>
                <a:gd name="T16" fmla="*/ 1536 w 2304"/>
                <a:gd name="T17" fmla="*/ 192 h 192"/>
                <a:gd name="T18" fmla="*/ 1728 w 2304"/>
                <a:gd name="T19" fmla="*/ 0 h 192"/>
                <a:gd name="T20" fmla="*/ 1920 w 2304"/>
                <a:gd name="T21" fmla="*/ 192 h 192"/>
                <a:gd name="T22" fmla="*/ 2112 w 2304"/>
                <a:gd name="T23" fmla="*/ 0 h 192"/>
                <a:gd name="T24" fmla="*/ 2304 w 2304"/>
                <a:gd name="T25" fmla="*/ 192 h 192"/>
                <a:gd name="connsiteX0" fmla="*/ 0 w 9167"/>
                <a:gd name="connsiteY0" fmla="*/ 10000 h 10000"/>
                <a:gd name="connsiteX1" fmla="*/ 833 w 9167"/>
                <a:gd name="connsiteY1" fmla="*/ 0 h 10000"/>
                <a:gd name="connsiteX2" fmla="*/ 1667 w 9167"/>
                <a:gd name="connsiteY2" fmla="*/ 10000 h 10000"/>
                <a:gd name="connsiteX3" fmla="*/ 2500 w 9167"/>
                <a:gd name="connsiteY3" fmla="*/ 0 h 10000"/>
                <a:gd name="connsiteX4" fmla="*/ 3333 w 9167"/>
                <a:gd name="connsiteY4" fmla="*/ 10000 h 10000"/>
                <a:gd name="connsiteX5" fmla="*/ 4167 w 9167"/>
                <a:gd name="connsiteY5" fmla="*/ 0 h 10000"/>
                <a:gd name="connsiteX6" fmla="*/ 5000 w 9167"/>
                <a:gd name="connsiteY6" fmla="*/ 10000 h 10000"/>
                <a:gd name="connsiteX7" fmla="*/ 5833 w 9167"/>
                <a:gd name="connsiteY7" fmla="*/ 0 h 10000"/>
                <a:gd name="connsiteX8" fmla="*/ 6667 w 9167"/>
                <a:gd name="connsiteY8" fmla="*/ 10000 h 10000"/>
                <a:gd name="connsiteX9" fmla="*/ 7500 w 9167"/>
                <a:gd name="connsiteY9" fmla="*/ 0 h 10000"/>
                <a:gd name="connsiteX10" fmla="*/ 8333 w 9167"/>
                <a:gd name="connsiteY10" fmla="*/ 10000 h 10000"/>
                <a:gd name="connsiteX11" fmla="*/ 9167 w 9167"/>
                <a:gd name="connsiteY11" fmla="*/ 0 h 10000"/>
                <a:gd name="connsiteX0" fmla="*/ 0 w 9090"/>
                <a:gd name="connsiteY0" fmla="*/ 10000 h 10000"/>
                <a:gd name="connsiteX1" fmla="*/ 909 w 9090"/>
                <a:gd name="connsiteY1" fmla="*/ 0 h 10000"/>
                <a:gd name="connsiteX2" fmla="*/ 1818 w 9090"/>
                <a:gd name="connsiteY2" fmla="*/ 10000 h 10000"/>
                <a:gd name="connsiteX3" fmla="*/ 2727 w 9090"/>
                <a:gd name="connsiteY3" fmla="*/ 0 h 10000"/>
                <a:gd name="connsiteX4" fmla="*/ 3636 w 9090"/>
                <a:gd name="connsiteY4" fmla="*/ 10000 h 10000"/>
                <a:gd name="connsiteX5" fmla="*/ 4546 w 9090"/>
                <a:gd name="connsiteY5" fmla="*/ 0 h 10000"/>
                <a:gd name="connsiteX6" fmla="*/ 5454 w 9090"/>
                <a:gd name="connsiteY6" fmla="*/ 10000 h 10000"/>
                <a:gd name="connsiteX7" fmla="*/ 6363 w 9090"/>
                <a:gd name="connsiteY7" fmla="*/ 0 h 10000"/>
                <a:gd name="connsiteX8" fmla="*/ 7273 w 9090"/>
                <a:gd name="connsiteY8" fmla="*/ 10000 h 10000"/>
                <a:gd name="connsiteX9" fmla="*/ 8182 w 9090"/>
                <a:gd name="connsiteY9" fmla="*/ 0 h 10000"/>
                <a:gd name="connsiteX10" fmla="*/ 9090 w 9090"/>
                <a:gd name="connsiteY10" fmla="*/ 10000 h 10000"/>
                <a:gd name="connsiteX0" fmla="*/ 0 w 9001"/>
                <a:gd name="connsiteY0" fmla="*/ 10000 h 10000"/>
                <a:gd name="connsiteX1" fmla="*/ 1000 w 9001"/>
                <a:gd name="connsiteY1" fmla="*/ 0 h 10000"/>
                <a:gd name="connsiteX2" fmla="*/ 2000 w 9001"/>
                <a:gd name="connsiteY2" fmla="*/ 10000 h 10000"/>
                <a:gd name="connsiteX3" fmla="*/ 3000 w 9001"/>
                <a:gd name="connsiteY3" fmla="*/ 0 h 10000"/>
                <a:gd name="connsiteX4" fmla="*/ 4000 w 9001"/>
                <a:gd name="connsiteY4" fmla="*/ 10000 h 10000"/>
                <a:gd name="connsiteX5" fmla="*/ 5001 w 9001"/>
                <a:gd name="connsiteY5" fmla="*/ 0 h 10000"/>
                <a:gd name="connsiteX6" fmla="*/ 6000 w 9001"/>
                <a:gd name="connsiteY6" fmla="*/ 10000 h 10000"/>
                <a:gd name="connsiteX7" fmla="*/ 7000 w 9001"/>
                <a:gd name="connsiteY7" fmla="*/ 0 h 10000"/>
                <a:gd name="connsiteX8" fmla="*/ 8001 w 9001"/>
                <a:gd name="connsiteY8" fmla="*/ 10000 h 10000"/>
                <a:gd name="connsiteX9" fmla="*/ 9001 w 9001"/>
                <a:gd name="connsiteY9" fmla="*/ 0 h 10000"/>
                <a:gd name="connsiteX0" fmla="*/ 0 w 8889"/>
                <a:gd name="connsiteY0" fmla="*/ 10000 h 10000"/>
                <a:gd name="connsiteX1" fmla="*/ 1111 w 8889"/>
                <a:gd name="connsiteY1" fmla="*/ 0 h 10000"/>
                <a:gd name="connsiteX2" fmla="*/ 2222 w 8889"/>
                <a:gd name="connsiteY2" fmla="*/ 10000 h 10000"/>
                <a:gd name="connsiteX3" fmla="*/ 3333 w 8889"/>
                <a:gd name="connsiteY3" fmla="*/ 0 h 10000"/>
                <a:gd name="connsiteX4" fmla="*/ 4444 w 8889"/>
                <a:gd name="connsiteY4" fmla="*/ 10000 h 10000"/>
                <a:gd name="connsiteX5" fmla="*/ 5556 w 8889"/>
                <a:gd name="connsiteY5" fmla="*/ 0 h 10000"/>
                <a:gd name="connsiteX6" fmla="*/ 6666 w 8889"/>
                <a:gd name="connsiteY6" fmla="*/ 10000 h 10000"/>
                <a:gd name="connsiteX7" fmla="*/ 7777 w 8889"/>
                <a:gd name="connsiteY7" fmla="*/ 0 h 10000"/>
                <a:gd name="connsiteX8" fmla="*/ 8889 w 8889"/>
                <a:gd name="connsiteY8" fmla="*/ 10000 h 10000"/>
                <a:gd name="connsiteX0" fmla="*/ 0 w 8749"/>
                <a:gd name="connsiteY0" fmla="*/ 10000 h 10000"/>
                <a:gd name="connsiteX1" fmla="*/ 1250 w 8749"/>
                <a:gd name="connsiteY1" fmla="*/ 0 h 10000"/>
                <a:gd name="connsiteX2" fmla="*/ 2500 w 8749"/>
                <a:gd name="connsiteY2" fmla="*/ 10000 h 10000"/>
                <a:gd name="connsiteX3" fmla="*/ 3750 w 8749"/>
                <a:gd name="connsiteY3" fmla="*/ 0 h 10000"/>
                <a:gd name="connsiteX4" fmla="*/ 4999 w 8749"/>
                <a:gd name="connsiteY4" fmla="*/ 10000 h 10000"/>
                <a:gd name="connsiteX5" fmla="*/ 6250 w 8749"/>
                <a:gd name="connsiteY5" fmla="*/ 0 h 10000"/>
                <a:gd name="connsiteX6" fmla="*/ 7499 w 8749"/>
                <a:gd name="connsiteY6" fmla="*/ 10000 h 10000"/>
                <a:gd name="connsiteX7" fmla="*/ 8749 w 8749"/>
                <a:gd name="connsiteY7" fmla="*/ 0 h 10000"/>
                <a:gd name="connsiteX0" fmla="*/ 0 w 8571"/>
                <a:gd name="connsiteY0" fmla="*/ 10000 h 10000"/>
                <a:gd name="connsiteX1" fmla="*/ 1429 w 8571"/>
                <a:gd name="connsiteY1" fmla="*/ 0 h 10000"/>
                <a:gd name="connsiteX2" fmla="*/ 2857 w 8571"/>
                <a:gd name="connsiteY2" fmla="*/ 10000 h 10000"/>
                <a:gd name="connsiteX3" fmla="*/ 4286 w 8571"/>
                <a:gd name="connsiteY3" fmla="*/ 0 h 10000"/>
                <a:gd name="connsiteX4" fmla="*/ 5714 w 8571"/>
                <a:gd name="connsiteY4" fmla="*/ 10000 h 10000"/>
                <a:gd name="connsiteX5" fmla="*/ 7144 w 8571"/>
                <a:gd name="connsiteY5" fmla="*/ 0 h 10000"/>
                <a:gd name="connsiteX6" fmla="*/ 8571 w 8571"/>
                <a:gd name="connsiteY6" fmla="*/ 1000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571" h="10000">
                  <a:moveTo>
                    <a:pt x="0" y="10000"/>
                  </a:moveTo>
                  <a:cubicBezTo>
                    <a:pt x="475" y="5000"/>
                    <a:pt x="954" y="0"/>
                    <a:pt x="1429" y="0"/>
                  </a:cubicBezTo>
                  <a:cubicBezTo>
                    <a:pt x="1904" y="0"/>
                    <a:pt x="2381" y="10000"/>
                    <a:pt x="2857" y="10000"/>
                  </a:cubicBezTo>
                  <a:cubicBezTo>
                    <a:pt x="3333" y="10000"/>
                    <a:pt x="3810" y="0"/>
                    <a:pt x="4286" y="0"/>
                  </a:cubicBezTo>
                  <a:cubicBezTo>
                    <a:pt x="4762" y="0"/>
                    <a:pt x="5239" y="10000"/>
                    <a:pt x="5714" y="10000"/>
                  </a:cubicBezTo>
                  <a:cubicBezTo>
                    <a:pt x="6190" y="10000"/>
                    <a:pt x="6667" y="0"/>
                    <a:pt x="7144" y="0"/>
                  </a:cubicBezTo>
                  <a:cubicBezTo>
                    <a:pt x="7619" y="0"/>
                    <a:pt x="8096" y="10000"/>
                    <a:pt x="8571" y="10000"/>
                  </a:cubicBezTo>
                </a:path>
              </a:pathLst>
            </a:custGeom>
            <a:noFill/>
            <a:ln w="38100" cmpd="sng">
              <a:solidFill>
                <a:schemeClr val="accent6">
                  <a:lumMod val="75000"/>
                </a:schemeClr>
              </a:solidFill>
              <a:round/>
              <a:headEnd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 sz="1200"/>
            </a:p>
          </p:txBody>
        </p:sp>
        <p:grpSp>
          <p:nvGrpSpPr>
            <p:cNvPr id="79" name="グループ化 78"/>
            <p:cNvGrpSpPr/>
            <p:nvPr/>
          </p:nvGrpSpPr>
          <p:grpSpPr>
            <a:xfrm>
              <a:off x="1064359" y="2912659"/>
              <a:ext cx="886675" cy="1323175"/>
              <a:chOff x="4599130" y="1482885"/>
              <a:chExt cx="1013320" cy="1512168"/>
            </a:xfrm>
          </p:grpSpPr>
          <p:cxnSp>
            <p:nvCxnSpPr>
              <p:cNvPr id="86" name="直線コネクタ 85"/>
              <p:cNvCxnSpPr/>
              <p:nvPr/>
            </p:nvCxnSpPr>
            <p:spPr bwMode="auto">
              <a:xfrm flipV="1">
                <a:off x="5040984" y="2589537"/>
                <a:ext cx="1" cy="405516"/>
              </a:xfrm>
              <a:prstGeom prst="line">
                <a:avLst/>
              </a:prstGeom>
              <a:ln w="254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87" name="直線コネクタ 86"/>
              <p:cNvCxnSpPr/>
              <p:nvPr/>
            </p:nvCxnSpPr>
            <p:spPr bwMode="auto">
              <a:xfrm flipH="1">
                <a:off x="4792430" y="1904528"/>
                <a:ext cx="532663" cy="0"/>
              </a:xfrm>
              <a:prstGeom prst="line">
                <a:avLst/>
              </a:prstGeom>
              <a:ln w="254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88" name="直線コネクタ 87"/>
              <p:cNvCxnSpPr/>
              <p:nvPr/>
            </p:nvCxnSpPr>
            <p:spPr bwMode="auto">
              <a:xfrm flipH="1">
                <a:off x="4792431" y="2588566"/>
                <a:ext cx="532662" cy="0"/>
              </a:xfrm>
              <a:prstGeom prst="line">
                <a:avLst/>
              </a:prstGeom>
              <a:ln w="254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grpSp>
            <p:nvGrpSpPr>
              <p:cNvPr id="89" name="グループ化 88"/>
              <p:cNvGrpSpPr/>
              <p:nvPr/>
            </p:nvGrpSpPr>
            <p:grpSpPr>
              <a:xfrm>
                <a:off x="5169102" y="1910242"/>
                <a:ext cx="316207" cy="679355"/>
                <a:chOff x="5763999" y="2383205"/>
                <a:chExt cx="265869" cy="571206"/>
              </a:xfrm>
            </p:grpSpPr>
            <p:cxnSp>
              <p:nvCxnSpPr>
                <p:cNvPr id="98" name="直線コネクタ 97"/>
                <p:cNvCxnSpPr/>
                <p:nvPr/>
              </p:nvCxnSpPr>
              <p:spPr bwMode="auto">
                <a:xfrm>
                  <a:off x="5763999" y="2574263"/>
                  <a:ext cx="260975" cy="1"/>
                </a:xfrm>
                <a:prstGeom prst="line">
                  <a:avLst/>
                </a:prstGeom>
                <a:ln w="38100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99" name="直線コネクタ 98"/>
                <p:cNvCxnSpPr/>
                <p:nvPr/>
              </p:nvCxnSpPr>
              <p:spPr bwMode="auto">
                <a:xfrm>
                  <a:off x="5768893" y="2688573"/>
                  <a:ext cx="260975" cy="1"/>
                </a:xfrm>
                <a:prstGeom prst="line">
                  <a:avLst/>
                </a:prstGeom>
                <a:ln w="38100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100" name="直線コネクタ 99"/>
                <p:cNvCxnSpPr/>
                <p:nvPr/>
              </p:nvCxnSpPr>
              <p:spPr bwMode="auto">
                <a:xfrm flipH="1" flipV="1">
                  <a:off x="5896503" y="2684723"/>
                  <a:ext cx="954" cy="269688"/>
                </a:xfrm>
                <a:prstGeom prst="line">
                  <a:avLst/>
                </a:prstGeom>
                <a:ln w="25400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101" name="直線コネクタ 100"/>
                <p:cNvCxnSpPr/>
                <p:nvPr/>
              </p:nvCxnSpPr>
              <p:spPr bwMode="auto">
                <a:xfrm flipH="1" flipV="1">
                  <a:off x="5895157" y="2383205"/>
                  <a:ext cx="954" cy="181408"/>
                </a:xfrm>
                <a:prstGeom prst="line">
                  <a:avLst/>
                </a:prstGeom>
                <a:ln w="25400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90" name="正方形/長方形 89"/>
              <p:cNvSpPr/>
              <p:nvPr/>
            </p:nvSpPr>
            <p:spPr>
              <a:xfrm>
                <a:off x="4599130" y="1813789"/>
                <a:ext cx="980358" cy="1014938"/>
              </a:xfrm>
              <a:prstGeom prst="rect">
                <a:avLst/>
              </a:prstGeom>
              <a:noFill/>
              <a:ln>
                <a:solidFill>
                  <a:srgbClr val="FF0000"/>
                </a:solidFill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sz="1600"/>
              </a:p>
            </p:txBody>
          </p:sp>
          <p:grpSp>
            <p:nvGrpSpPr>
              <p:cNvPr id="91" name="グループ化 90"/>
              <p:cNvGrpSpPr/>
              <p:nvPr/>
            </p:nvGrpSpPr>
            <p:grpSpPr>
              <a:xfrm>
                <a:off x="4627869" y="1904528"/>
                <a:ext cx="320967" cy="684038"/>
                <a:chOff x="4499992" y="4033064"/>
                <a:chExt cx="360040" cy="767309"/>
              </a:xfrm>
            </p:grpSpPr>
            <p:cxnSp>
              <p:nvCxnSpPr>
                <p:cNvPr id="94" name="直線コネクタ 93"/>
                <p:cNvCxnSpPr/>
                <p:nvPr/>
              </p:nvCxnSpPr>
              <p:spPr bwMode="auto">
                <a:xfrm flipH="1">
                  <a:off x="4674705" y="4286214"/>
                  <a:ext cx="5307" cy="254996"/>
                </a:xfrm>
                <a:prstGeom prst="line">
                  <a:avLst/>
                </a:prstGeom>
                <a:ln w="25400">
                  <a:tailEnd type="stealth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sp>
              <p:nvSpPr>
                <p:cNvPr id="95" name="円/楕円 95"/>
                <p:cNvSpPr/>
                <p:nvPr/>
              </p:nvSpPr>
              <p:spPr>
                <a:xfrm>
                  <a:off x="4499992" y="4232866"/>
                  <a:ext cx="360040" cy="348262"/>
                </a:xfrm>
                <a:prstGeom prst="ellipse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sz="1600"/>
                </a:p>
              </p:txBody>
            </p:sp>
            <p:cxnSp>
              <p:nvCxnSpPr>
                <p:cNvPr id="96" name="直線コネクタ 95"/>
                <p:cNvCxnSpPr>
                  <a:stCxn id="95" idx="0"/>
                </p:cNvCxnSpPr>
                <p:nvPr/>
              </p:nvCxnSpPr>
              <p:spPr bwMode="auto">
                <a:xfrm flipH="1" flipV="1">
                  <a:off x="4674706" y="4033064"/>
                  <a:ext cx="5307" cy="199802"/>
                </a:xfrm>
                <a:prstGeom prst="line">
                  <a:avLst/>
                </a:prstGeom>
                <a:ln w="25400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97" name="直線コネクタ 96"/>
                <p:cNvCxnSpPr/>
                <p:nvPr/>
              </p:nvCxnSpPr>
              <p:spPr bwMode="auto">
                <a:xfrm flipV="1">
                  <a:off x="4674706" y="4581129"/>
                  <a:ext cx="0" cy="219244"/>
                </a:xfrm>
                <a:prstGeom prst="line">
                  <a:avLst/>
                </a:prstGeom>
                <a:ln w="25400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92" name="直線コネクタ 91"/>
              <p:cNvCxnSpPr/>
              <p:nvPr/>
            </p:nvCxnSpPr>
            <p:spPr bwMode="auto">
              <a:xfrm flipV="1">
                <a:off x="5043020" y="1482885"/>
                <a:ext cx="1" cy="405516"/>
              </a:xfrm>
              <a:prstGeom prst="line">
                <a:avLst/>
              </a:prstGeom>
              <a:ln w="254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93" name="テキスト ボックス 110"/>
              <p:cNvSpPr txBox="1">
                <a:spLocks noChangeArrowheads="1"/>
              </p:cNvSpPr>
              <p:nvPr/>
            </p:nvSpPr>
            <p:spPr bwMode="auto">
              <a:xfrm rot="16200000">
                <a:off x="5089058" y="2367166"/>
                <a:ext cx="659874" cy="3869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kumimoji="1" sz="2400">
                    <a:solidFill>
                      <a:schemeClr val="tx1"/>
                    </a:solidFill>
                    <a:latin typeface="Times" pitchFamily="18" charset="0"/>
                    <a:ea typeface="Osaka" charset="-128"/>
                  </a:defRPr>
                </a:lvl1pPr>
                <a:lvl2pPr marL="742950" indent="-285750" eaLnBrk="0" hangingPunct="0">
                  <a:defRPr kumimoji="1" sz="2400">
                    <a:solidFill>
                      <a:schemeClr val="tx1"/>
                    </a:solidFill>
                    <a:latin typeface="Times" pitchFamily="18" charset="0"/>
                    <a:ea typeface="Osaka" charset="-128"/>
                  </a:defRPr>
                </a:lvl2pPr>
                <a:lvl3pPr marL="1143000" indent="-228600" eaLnBrk="0" hangingPunct="0">
                  <a:defRPr kumimoji="1" sz="2400">
                    <a:solidFill>
                      <a:schemeClr val="tx1"/>
                    </a:solidFill>
                    <a:latin typeface="Times" pitchFamily="18" charset="0"/>
                    <a:ea typeface="Osaka" charset="-128"/>
                  </a:defRPr>
                </a:lvl3pPr>
                <a:lvl4pPr marL="1600200" indent="-228600" eaLnBrk="0" hangingPunct="0">
                  <a:defRPr kumimoji="1" sz="2400">
                    <a:solidFill>
                      <a:schemeClr val="tx1"/>
                    </a:solidFill>
                    <a:latin typeface="Times" pitchFamily="18" charset="0"/>
                    <a:ea typeface="Osaka" charset="-128"/>
                  </a:defRPr>
                </a:lvl4pPr>
                <a:lvl5pPr marL="2057400" indent="-228600" eaLnBrk="0" hangingPunct="0">
                  <a:defRPr kumimoji="1" sz="2400">
                    <a:solidFill>
                      <a:schemeClr val="tx1"/>
                    </a:solidFill>
                    <a:latin typeface="Times" pitchFamily="18" charset="0"/>
                    <a:ea typeface="Osaka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Times" pitchFamily="18" charset="0"/>
                    <a:ea typeface="Osaka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Times" pitchFamily="18" charset="0"/>
                    <a:ea typeface="Osaka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Times" pitchFamily="18" charset="0"/>
                    <a:ea typeface="Osaka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Times" pitchFamily="18" charset="0"/>
                    <a:ea typeface="Osaka" charset="-128"/>
                  </a:defRPr>
                </a:lvl9pPr>
              </a:lstStyle>
              <a:p>
                <a:pPr eaLnBrk="1" hangingPunct="1"/>
                <a:r>
                  <a:rPr lang="en-US" altLang="ja-JP" sz="1600" b="1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C</a:t>
                </a:r>
                <a:r>
                  <a:rPr lang="en-US" altLang="ja-JP" sz="1600" b="1" baseline="-250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STJ</a:t>
                </a:r>
                <a:endParaRPr lang="ja-JP" altLang="en-US" sz="1600" b="1" baseline="-25000" dirty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</p:grpSp>
        <p:grpSp>
          <p:nvGrpSpPr>
            <p:cNvPr id="80" name="グループ化 79"/>
            <p:cNvGrpSpPr/>
            <p:nvPr/>
          </p:nvGrpSpPr>
          <p:grpSpPr>
            <a:xfrm>
              <a:off x="897280" y="1144717"/>
              <a:ext cx="726911" cy="1194152"/>
              <a:chOff x="941771" y="1408531"/>
              <a:chExt cx="538716" cy="884989"/>
            </a:xfrm>
          </p:grpSpPr>
          <p:sp>
            <p:nvSpPr>
              <p:cNvPr id="84" name="テキスト ボックス 83"/>
              <p:cNvSpPr txBox="1"/>
              <p:nvPr/>
            </p:nvSpPr>
            <p:spPr>
              <a:xfrm rot="16200000">
                <a:off x="836872" y="1724631"/>
                <a:ext cx="506321" cy="29652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20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10M</a:t>
                </a:r>
                <a:endParaRPr kumimoji="1" lang="ja-JP" altLang="en-US" sz="2000" dirty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  <p:sp>
            <p:nvSpPr>
              <p:cNvPr id="85" name="Freeform 11"/>
              <p:cNvSpPr>
                <a:spLocks/>
              </p:cNvSpPr>
              <p:nvPr/>
            </p:nvSpPr>
            <p:spPr bwMode="auto">
              <a:xfrm rot="5400000">
                <a:off x="905341" y="1718374"/>
                <a:ext cx="884989" cy="265303"/>
              </a:xfrm>
              <a:custGeom>
                <a:avLst/>
                <a:gdLst>
                  <a:gd name="T0" fmla="*/ 0 w 1410"/>
                  <a:gd name="T1" fmla="*/ 258 h 456"/>
                  <a:gd name="T2" fmla="*/ 222 w 1410"/>
                  <a:gd name="T3" fmla="*/ 258 h 456"/>
                  <a:gd name="T4" fmla="*/ 318 w 1410"/>
                  <a:gd name="T5" fmla="*/ 30 h 456"/>
                  <a:gd name="T6" fmla="*/ 468 w 1410"/>
                  <a:gd name="T7" fmla="*/ 456 h 456"/>
                  <a:gd name="T8" fmla="*/ 672 w 1410"/>
                  <a:gd name="T9" fmla="*/ 12 h 456"/>
                  <a:gd name="T10" fmla="*/ 858 w 1410"/>
                  <a:gd name="T11" fmla="*/ 450 h 456"/>
                  <a:gd name="T12" fmla="*/ 1020 w 1410"/>
                  <a:gd name="T13" fmla="*/ 0 h 456"/>
                  <a:gd name="T14" fmla="*/ 1176 w 1410"/>
                  <a:gd name="T15" fmla="*/ 246 h 456"/>
                  <a:gd name="T16" fmla="*/ 1410 w 1410"/>
                  <a:gd name="T17" fmla="*/ 246 h 456"/>
                  <a:gd name="connsiteX0" fmla="*/ 0 w 10000"/>
                  <a:gd name="connsiteY0" fmla="*/ 5658 h 10000"/>
                  <a:gd name="connsiteX1" fmla="*/ 1574 w 10000"/>
                  <a:gd name="connsiteY1" fmla="*/ 5658 h 10000"/>
                  <a:gd name="connsiteX2" fmla="*/ 2255 w 10000"/>
                  <a:gd name="connsiteY2" fmla="*/ 658 h 10000"/>
                  <a:gd name="connsiteX3" fmla="*/ 3319 w 10000"/>
                  <a:gd name="connsiteY3" fmla="*/ 10000 h 10000"/>
                  <a:gd name="connsiteX4" fmla="*/ 4766 w 10000"/>
                  <a:gd name="connsiteY4" fmla="*/ 263 h 10000"/>
                  <a:gd name="connsiteX5" fmla="*/ 6085 w 10000"/>
                  <a:gd name="connsiteY5" fmla="*/ 9868 h 10000"/>
                  <a:gd name="connsiteX6" fmla="*/ 7234 w 10000"/>
                  <a:gd name="connsiteY6" fmla="*/ 0 h 10000"/>
                  <a:gd name="connsiteX7" fmla="*/ 9171 w 10000"/>
                  <a:gd name="connsiteY7" fmla="*/ 9677 h 10000"/>
                  <a:gd name="connsiteX8" fmla="*/ 10000 w 10000"/>
                  <a:gd name="connsiteY8" fmla="*/ 5395 h 10000"/>
                  <a:gd name="connsiteX0" fmla="*/ 0 w 11592"/>
                  <a:gd name="connsiteY0" fmla="*/ 5658 h 10000"/>
                  <a:gd name="connsiteX1" fmla="*/ 1574 w 11592"/>
                  <a:gd name="connsiteY1" fmla="*/ 5658 h 10000"/>
                  <a:gd name="connsiteX2" fmla="*/ 2255 w 11592"/>
                  <a:gd name="connsiteY2" fmla="*/ 658 h 10000"/>
                  <a:gd name="connsiteX3" fmla="*/ 3319 w 11592"/>
                  <a:gd name="connsiteY3" fmla="*/ 10000 h 10000"/>
                  <a:gd name="connsiteX4" fmla="*/ 4766 w 11592"/>
                  <a:gd name="connsiteY4" fmla="*/ 263 h 10000"/>
                  <a:gd name="connsiteX5" fmla="*/ 6085 w 11592"/>
                  <a:gd name="connsiteY5" fmla="*/ 9868 h 10000"/>
                  <a:gd name="connsiteX6" fmla="*/ 7234 w 11592"/>
                  <a:gd name="connsiteY6" fmla="*/ 0 h 10000"/>
                  <a:gd name="connsiteX7" fmla="*/ 9171 w 11592"/>
                  <a:gd name="connsiteY7" fmla="*/ 9677 h 10000"/>
                  <a:gd name="connsiteX8" fmla="*/ 11592 w 11592"/>
                  <a:gd name="connsiteY8" fmla="*/ 5181 h 10000"/>
                  <a:gd name="connsiteX0" fmla="*/ 0 w 11592"/>
                  <a:gd name="connsiteY0" fmla="*/ 5658 h 10000"/>
                  <a:gd name="connsiteX1" fmla="*/ 1574 w 11592"/>
                  <a:gd name="connsiteY1" fmla="*/ 5658 h 10000"/>
                  <a:gd name="connsiteX2" fmla="*/ 2255 w 11592"/>
                  <a:gd name="connsiteY2" fmla="*/ 658 h 10000"/>
                  <a:gd name="connsiteX3" fmla="*/ 3319 w 11592"/>
                  <a:gd name="connsiteY3" fmla="*/ 10000 h 10000"/>
                  <a:gd name="connsiteX4" fmla="*/ 4766 w 11592"/>
                  <a:gd name="connsiteY4" fmla="*/ 263 h 10000"/>
                  <a:gd name="connsiteX5" fmla="*/ 6085 w 11592"/>
                  <a:gd name="connsiteY5" fmla="*/ 9868 h 10000"/>
                  <a:gd name="connsiteX6" fmla="*/ 7234 w 11592"/>
                  <a:gd name="connsiteY6" fmla="*/ 0 h 10000"/>
                  <a:gd name="connsiteX7" fmla="*/ 9171 w 11592"/>
                  <a:gd name="connsiteY7" fmla="*/ 9677 h 10000"/>
                  <a:gd name="connsiteX8" fmla="*/ 11592 w 11592"/>
                  <a:gd name="connsiteY8" fmla="*/ 5181 h 10000"/>
                  <a:gd name="connsiteX0" fmla="*/ 0 w 11592"/>
                  <a:gd name="connsiteY0" fmla="*/ 5658 h 10000"/>
                  <a:gd name="connsiteX1" fmla="*/ 1574 w 11592"/>
                  <a:gd name="connsiteY1" fmla="*/ 5658 h 10000"/>
                  <a:gd name="connsiteX2" fmla="*/ 2255 w 11592"/>
                  <a:gd name="connsiteY2" fmla="*/ 658 h 10000"/>
                  <a:gd name="connsiteX3" fmla="*/ 3319 w 11592"/>
                  <a:gd name="connsiteY3" fmla="*/ 10000 h 10000"/>
                  <a:gd name="connsiteX4" fmla="*/ 4766 w 11592"/>
                  <a:gd name="connsiteY4" fmla="*/ 263 h 10000"/>
                  <a:gd name="connsiteX5" fmla="*/ 6085 w 11592"/>
                  <a:gd name="connsiteY5" fmla="*/ 9868 h 10000"/>
                  <a:gd name="connsiteX6" fmla="*/ 7234 w 11592"/>
                  <a:gd name="connsiteY6" fmla="*/ 0 h 10000"/>
                  <a:gd name="connsiteX7" fmla="*/ 8548 w 11592"/>
                  <a:gd name="connsiteY7" fmla="*/ 9463 h 10000"/>
                  <a:gd name="connsiteX8" fmla="*/ 11592 w 11592"/>
                  <a:gd name="connsiteY8" fmla="*/ 5181 h 10000"/>
                  <a:gd name="connsiteX0" fmla="*/ 0 w 11592"/>
                  <a:gd name="connsiteY0" fmla="*/ 5658 h 10000"/>
                  <a:gd name="connsiteX1" fmla="*/ 1574 w 11592"/>
                  <a:gd name="connsiteY1" fmla="*/ 5658 h 10000"/>
                  <a:gd name="connsiteX2" fmla="*/ 2255 w 11592"/>
                  <a:gd name="connsiteY2" fmla="*/ 658 h 10000"/>
                  <a:gd name="connsiteX3" fmla="*/ 3319 w 11592"/>
                  <a:gd name="connsiteY3" fmla="*/ 10000 h 10000"/>
                  <a:gd name="connsiteX4" fmla="*/ 4766 w 11592"/>
                  <a:gd name="connsiteY4" fmla="*/ 263 h 10000"/>
                  <a:gd name="connsiteX5" fmla="*/ 6085 w 11592"/>
                  <a:gd name="connsiteY5" fmla="*/ 9868 h 10000"/>
                  <a:gd name="connsiteX6" fmla="*/ 7234 w 11592"/>
                  <a:gd name="connsiteY6" fmla="*/ 0 h 10000"/>
                  <a:gd name="connsiteX7" fmla="*/ 8548 w 11592"/>
                  <a:gd name="connsiteY7" fmla="*/ 9463 h 10000"/>
                  <a:gd name="connsiteX8" fmla="*/ 11592 w 11592"/>
                  <a:gd name="connsiteY8" fmla="*/ 5181 h 10000"/>
                  <a:gd name="connsiteX0" fmla="*/ 0 w 11592"/>
                  <a:gd name="connsiteY0" fmla="*/ 5658 h 10000"/>
                  <a:gd name="connsiteX1" fmla="*/ 1574 w 11592"/>
                  <a:gd name="connsiteY1" fmla="*/ 5658 h 10000"/>
                  <a:gd name="connsiteX2" fmla="*/ 2255 w 11592"/>
                  <a:gd name="connsiteY2" fmla="*/ 658 h 10000"/>
                  <a:gd name="connsiteX3" fmla="*/ 3319 w 11592"/>
                  <a:gd name="connsiteY3" fmla="*/ 10000 h 10000"/>
                  <a:gd name="connsiteX4" fmla="*/ 4766 w 11592"/>
                  <a:gd name="connsiteY4" fmla="*/ 263 h 10000"/>
                  <a:gd name="connsiteX5" fmla="*/ 6085 w 11592"/>
                  <a:gd name="connsiteY5" fmla="*/ 9868 h 10000"/>
                  <a:gd name="connsiteX6" fmla="*/ 7234 w 11592"/>
                  <a:gd name="connsiteY6" fmla="*/ 0 h 10000"/>
                  <a:gd name="connsiteX7" fmla="*/ 8548 w 11592"/>
                  <a:gd name="connsiteY7" fmla="*/ 9463 h 10000"/>
                  <a:gd name="connsiteX8" fmla="*/ 11592 w 11592"/>
                  <a:gd name="connsiteY8" fmla="*/ 5181 h 10000"/>
                  <a:gd name="connsiteX0" fmla="*/ 0 w 11592"/>
                  <a:gd name="connsiteY0" fmla="*/ 5658 h 10000"/>
                  <a:gd name="connsiteX1" fmla="*/ 1574 w 11592"/>
                  <a:gd name="connsiteY1" fmla="*/ 5658 h 10000"/>
                  <a:gd name="connsiteX2" fmla="*/ 2255 w 11592"/>
                  <a:gd name="connsiteY2" fmla="*/ 658 h 10000"/>
                  <a:gd name="connsiteX3" fmla="*/ 3319 w 11592"/>
                  <a:gd name="connsiteY3" fmla="*/ 10000 h 10000"/>
                  <a:gd name="connsiteX4" fmla="*/ 4766 w 11592"/>
                  <a:gd name="connsiteY4" fmla="*/ 263 h 10000"/>
                  <a:gd name="connsiteX5" fmla="*/ 6085 w 11592"/>
                  <a:gd name="connsiteY5" fmla="*/ 9868 h 10000"/>
                  <a:gd name="connsiteX6" fmla="*/ 7234 w 11592"/>
                  <a:gd name="connsiteY6" fmla="*/ 0 h 10000"/>
                  <a:gd name="connsiteX7" fmla="*/ 8548 w 11592"/>
                  <a:gd name="connsiteY7" fmla="*/ 9463 h 10000"/>
                  <a:gd name="connsiteX8" fmla="*/ 10065 w 11592"/>
                  <a:gd name="connsiteY8" fmla="*/ 5087 h 10000"/>
                  <a:gd name="connsiteX9" fmla="*/ 11592 w 11592"/>
                  <a:gd name="connsiteY9" fmla="*/ 5181 h 10000"/>
                  <a:gd name="connsiteX0" fmla="*/ 0 w 11592"/>
                  <a:gd name="connsiteY0" fmla="*/ 5658 h 10000"/>
                  <a:gd name="connsiteX1" fmla="*/ 1574 w 11592"/>
                  <a:gd name="connsiteY1" fmla="*/ 5658 h 10000"/>
                  <a:gd name="connsiteX2" fmla="*/ 2255 w 11592"/>
                  <a:gd name="connsiteY2" fmla="*/ 658 h 10000"/>
                  <a:gd name="connsiteX3" fmla="*/ 3319 w 11592"/>
                  <a:gd name="connsiteY3" fmla="*/ 10000 h 10000"/>
                  <a:gd name="connsiteX4" fmla="*/ 4766 w 11592"/>
                  <a:gd name="connsiteY4" fmla="*/ 263 h 10000"/>
                  <a:gd name="connsiteX5" fmla="*/ 6085 w 11592"/>
                  <a:gd name="connsiteY5" fmla="*/ 9868 h 10000"/>
                  <a:gd name="connsiteX6" fmla="*/ 7234 w 11592"/>
                  <a:gd name="connsiteY6" fmla="*/ 0 h 10000"/>
                  <a:gd name="connsiteX7" fmla="*/ 8548 w 11592"/>
                  <a:gd name="connsiteY7" fmla="*/ 9463 h 10000"/>
                  <a:gd name="connsiteX8" fmla="*/ 10065 w 11592"/>
                  <a:gd name="connsiteY8" fmla="*/ 5087 h 10000"/>
                  <a:gd name="connsiteX9" fmla="*/ 11592 w 11592"/>
                  <a:gd name="connsiteY9" fmla="*/ 5181 h 10000"/>
                  <a:gd name="connsiteX0" fmla="*/ 0 w 11592"/>
                  <a:gd name="connsiteY0" fmla="*/ 5658 h 10000"/>
                  <a:gd name="connsiteX1" fmla="*/ 1574 w 11592"/>
                  <a:gd name="connsiteY1" fmla="*/ 5658 h 10000"/>
                  <a:gd name="connsiteX2" fmla="*/ 2255 w 11592"/>
                  <a:gd name="connsiteY2" fmla="*/ 658 h 10000"/>
                  <a:gd name="connsiteX3" fmla="*/ 3319 w 11592"/>
                  <a:gd name="connsiteY3" fmla="*/ 10000 h 10000"/>
                  <a:gd name="connsiteX4" fmla="*/ 4766 w 11592"/>
                  <a:gd name="connsiteY4" fmla="*/ 263 h 10000"/>
                  <a:gd name="connsiteX5" fmla="*/ 6085 w 11592"/>
                  <a:gd name="connsiteY5" fmla="*/ 9868 h 10000"/>
                  <a:gd name="connsiteX6" fmla="*/ 7234 w 11592"/>
                  <a:gd name="connsiteY6" fmla="*/ 0 h 10000"/>
                  <a:gd name="connsiteX7" fmla="*/ 8548 w 11592"/>
                  <a:gd name="connsiteY7" fmla="*/ 9463 h 10000"/>
                  <a:gd name="connsiteX8" fmla="*/ 10065 w 11592"/>
                  <a:gd name="connsiteY8" fmla="*/ 5087 h 10000"/>
                  <a:gd name="connsiteX9" fmla="*/ 11592 w 11592"/>
                  <a:gd name="connsiteY9" fmla="*/ 5181 h 10000"/>
                  <a:gd name="connsiteX0" fmla="*/ 0 w 11592"/>
                  <a:gd name="connsiteY0" fmla="*/ 5658 h 10000"/>
                  <a:gd name="connsiteX1" fmla="*/ 1574 w 11592"/>
                  <a:gd name="connsiteY1" fmla="*/ 5658 h 10000"/>
                  <a:gd name="connsiteX2" fmla="*/ 2255 w 11592"/>
                  <a:gd name="connsiteY2" fmla="*/ 658 h 10000"/>
                  <a:gd name="connsiteX3" fmla="*/ 3319 w 11592"/>
                  <a:gd name="connsiteY3" fmla="*/ 10000 h 10000"/>
                  <a:gd name="connsiteX4" fmla="*/ 4766 w 11592"/>
                  <a:gd name="connsiteY4" fmla="*/ 263 h 10000"/>
                  <a:gd name="connsiteX5" fmla="*/ 6085 w 11592"/>
                  <a:gd name="connsiteY5" fmla="*/ 9868 h 10000"/>
                  <a:gd name="connsiteX6" fmla="*/ 7234 w 11592"/>
                  <a:gd name="connsiteY6" fmla="*/ 0 h 10000"/>
                  <a:gd name="connsiteX7" fmla="*/ 8548 w 11592"/>
                  <a:gd name="connsiteY7" fmla="*/ 9463 h 10000"/>
                  <a:gd name="connsiteX8" fmla="*/ 10065 w 11592"/>
                  <a:gd name="connsiteY8" fmla="*/ 5087 h 10000"/>
                  <a:gd name="connsiteX9" fmla="*/ 11592 w 11592"/>
                  <a:gd name="connsiteY9" fmla="*/ 5181 h 10000"/>
                  <a:gd name="connsiteX0" fmla="*/ 0 w 11592"/>
                  <a:gd name="connsiteY0" fmla="*/ 5658 h 10000"/>
                  <a:gd name="connsiteX1" fmla="*/ 1574 w 11592"/>
                  <a:gd name="connsiteY1" fmla="*/ 5658 h 10000"/>
                  <a:gd name="connsiteX2" fmla="*/ 2255 w 11592"/>
                  <a:gd name="connsiteY2" fmla="*/ 658 h 10000"/>
                  <a:gd name="connsiteX3" fmla="*/ 3319 w 11592"/>
                  <a:gd name="connsiteY3" fmla="*/ 10000 h 10000"/>
                  <a:gd name="connsiteX4" fmla="*/ 4766 w 11592"/>
                  <a:gd name="connsiteY4" fmla="*/ 263 h 10000"/>
                  <a:gd name="connsiteX5" fmla="*/ 6085 w 11592"/>
                  <a:gd name="connsiteY5" fmla="*/ 9868 h 10000"/>
                  <a:gd name="connsiteX6" fmla="*/ 7234 w 11592"/>
                  <a:gd name="connsiteY6" fmla="*/ 0 h 10000"/>
                  <a:gd name="connsiteX7" fmla="*/ 8548 w 11592"/>
                  <a:gd name="connsiteY7" fmla="*/ 9463 h 10000"/>
                  <a:gd name="connsiteX8" fmla="*/ 10065 w 11592"/>
                  <a:gd name="connsiteY8" fmla="*/ 5087 h 10000"/>
                  <a:gd name="connsiteX9" fmla="*/ 11592 w 11592"/>
                  <a:gd name="connsiteY9" fmla="*/ 4539 h 10000"/>
                  <a:gd name="connsiteX0" fmla="*/ 0 w 11631"/>
                  <a:gd name="connsiteY0" fmla="*/ 5658 h 10000"/>
                  <a:gd name="connsiteX1" fmla="*/ 1574 w 11631"/>
                  <a:gd name="connsiteY1" fmla="*/ 5658 h 10000"/>
                  <a:gd name="connsiteX2" fmla="*/ 2255 w 11631"/>
                  <a:gd name="connsiteY2" fmla="*/ 658 h 10000"/>
                  <a:gd name="connsiteX3" fmla="*/ 3319 w 11631"/>
                  <a:gd name="connsiteY3" fmla="*/ 10000 h 10000"/>
                  <a:gd name="connsiteX4" fmla="*/ 4766 w 11631"/>
                  <a:gd name="connsiteY4" fmla="*/ 263 h 10000"/>
                  <a:gd name="connsiteX5" fmla="*/ 6085 w 11631"/>
                  <a:gd name="connsiteY5" fmla="*/ 9868 h 10000"/>
                  <a:gd name="connsiteX6" fmla="*/ 7234 w 11631"/>
                  <a:gd name="connsiteY6" fmla="*/ 0 h 10000"/>
                  <a:gd name="connsiteX7" fmla="*/ 8548 w 11631"/>
                  <a:gd name="connsiteY7" fmla="*/ 9463 h 10000"/>
                  <a:gd name="connsiteX8" fmla="*/ 10065 w 11631"/>
                  <a:gd name="connsiteY8" fmla="*/ 5087 h 10000"/>
                  <a:gd name="connsiteX9" fmla="*/ 11592 w 11631"/>
                  <a:gd name="connsiteY9" fmla="*/ 4539 h 10000"/>
                  <a:gd name="connsiteX0" fmla="*/ 0 w 11607"/>
                  <a:gd name="connsiteY0" fmla="*/ 5658 h 10000"/>
                  <a:gd name="connsiteX1" fmla="*/ 1574 w 11607"/>
                  <a:gd name="connsiteY1" fmla="*/ 5658 h 10000"/>
                  <a:gd name="connsiteX2" fmla="*/ 2255 w 11607"/>
                  <a:gd name="connsiteY2" fmla="*/ 658 h 10000"/>
                  <a:gd name="connsiteX3" fmla="*/ 3319 w 11607"/>
                  <a:gd name="connsiteY3" fmla="*/ 10000 h 10000"/>
                  <a:gd name="connsiteX4" fmla="*/ 4766 w 11607"/>
                  <a:gd name="connsiteY4" fmla="*/ 263 h 10000"/>
                  <a:gd name="connsiteX5" fmla="*/ 6085 w 11607"/>
                  <a:gd name="connsiteY5" fmla="*/ 9868 h 10000"/>
                  <a:gd name="connsiteX6" fmla="*/ 7234 w 11607"/>
                  <a:gd name="connsiteY6" fmla="*/ 0 h 10000"/>
                  <a:gd name="connsiteX7" fmla="*/ 8548 w 11607"/>
                  <a:gd name="connsiteY7" fmla="*/ 9463 h 10000"/>
                  <a:gd name="connsiteX8" fmla="*/ 10065 w 11607"/>
                  <a:gd name="connsiteY8" fmla="*/ 5087 h 10000"/>
                  <a:gd name="connsiteX9" fmla="*/ 11592 w 11607"/>
                  <a:gd name="connsiteY9" fmla="*/ 4539 h 10000"/>
                  <a:gd name="connsiteX0" fmla="*/ 0 w 11607"/>
                  <a:gd name="connsiteY0" fmla="*/ 5658 h 10000"/>
                  <a:gd name="connsiteX1" fmla="*/ 1574 w 11607"/>
                  <a:gd name="connsiteY1" fmla="*/ 5658 h 10000"/>
                  <a:gd name="connsiteX2" fmla="*/ 2255 w 11607"/>
                  <a:gd name="connsiteY2" fmla="*/ 658 h 10000"/>
                  <a:gd name="connsiteX3" fmla="*/ 3319 w 11607"/>
                  <a:gd name="connsiteY3" fmla="*/ 10000 h 10000"/>
                  <a:gd name="connsiteX4" fmla="*/ 4766 w 11607"/>
                  <a:gd name="connsiteY4" fmla="*/ 263 h 10000"/>
                  <a:gd name="connsiteX5" fmla="*/ 6085 w 11607"/>
                  <a:gd name="connsiteY5" fmla="*/ 9868 h 10000"/>
                  <a:gd name="connsiteX6" fmla="*/ 7234 w 11607"/>
                  <a:gd name="connsiteY6" fmla="*/ 0 h 10000"/>
                  <a:gd name="connsiteX7" fmla="*/ 8548 w 11607"/>
                  <a:gd name="connsiteY7" fmla="*/ 9463 h 10000"/>
                  <a:gd name="connsiteX8" fmla="*/ 10065 w 11607"/>
                  <a:gd name="connsiteY8" fmla="*/ 5087 h 10000"/>
                  <a:gd name="connsiteX9" fmla="*/ 11592 w 11607"/>
                  <a:gd name="connsiteY9" fmla="*/ 4539 h 10000"/>
                  <a:gd name="connsiteX0" fmla="*/ 0 w 11607"/>
                  <a:gd name="connsiteY0" fmla="*/ 5658 h 10000"/>
                  <a:gd name="connsiteX1" fmla="*/ 1574 w 11607"/>
                  <a:gd name="connsiteY1" fmla="*/ 5658 h 10000"/>
                  <a:gd name="connsiteX2" fmla="*/ 2255 w 11607"/>
                  <a:gd name="connsiteY2" fmla="*/ 658 h 10000"/>
                  <a:gd name="connsiteX3" fmla="*/ 3319 w 11607"/>
                  <a:gd name="connsiteY3" fmla="*/ 10000 h 10000"/>
                  <a:gd name="connsiteX4" fmla="*/ 4766 w 11607"/>
                  <a:gd name="connsiteY4" fmla="*/ 263 h 10000"/>
                  <a:gd name="connsiteX5" fmla="*/ 6085 w 11607"/>
                  <a:gd name="connsiteY5" fmla="*/ 9868 h 10000"/>
                  <a:gd name="connsiteX6" fmla="*/ 7234 w 11607"/>
                  <a:gd name="connsiteY6" fmla="*/ 0 h 10000"/>
                  <a:gd name="connsiteX7" fmla="*/ 8548 w 11607"/>
                  <a:gd name="connsiteY7" fmla="*/ 9463 h 10000"/>
                  <a:gd name="connsiteX8" fmla="*/ 10065 w 11607"/>
                  <a:gd name="connsiteY8" fmla="*/ 5087 h 10000"/>
                  <a:gd name="connsiteX9" fmla="*/ 11592 w 11607"/>
                  <a:gd name="connsiteY9" fmla="*/ 4539 h 10000"/>
                  <a:gd name="connsiteX0" fmla="*/ 0 w 11607"/>
                  <a:gd name="connsiteY0" fmla="*/ 5658 h 10000"/>
                  <a:gd name="connsiteX1" fmla="*/ 1574 w 11607"/>
                  <a:gd name="connsiteY1" fmla="*/ 5658 h 10000"/>
                  <a:gd name="connsiteX2" fmla="*/ 2255 w 11607"/>
                  <a:gd name="connsiteY2" fmla="*/ 658 h 10000"/>
                  <a:gd name="connsiteX3" fmla="*/ 3319 w 11607"/>
                  <a:gd name="connsiteY3" fmla="*/ 10000 h 10000"/>
                  <a:gd name="connsiteX4" fmla="*/ 4766 w 11607"/>
                  <a:gd name="connsiteY4" fmla="*/ 263 h 10000"/>
                  <a:gd name="connsiteX5" fmla="*/ 6085 w 11607"/>
                  <a:gd name="connsiteY5" fmla="*/ 9868 h 10000"/>
                  <a:gd name="connsiteX6" fmla="*/ 7234 w 11607"/>
                  <a:gd name="connsiteY6" fmla="*/ 0 h 10000"/>
                  <a:gd name="connsiteX7" fmla="*/ 8548 w 11607"/>
                  <a:gd name="connsiteY7" fmla="*/ 9463 h 10000"/>
                  <a:gd name="connsiteX8" fmla="*/ 10065 w 11607"/>
                  <a:gd name="connsiteY8" fmla="*/ 5087 h 10000"/>
                  <a:gd name="connsiteX9" fmla="*/ 11592 w 11607"/>
                  <a:gd name="connsiteY9" fmla="*/ 4539 h 10000"/>
                  <a:gd name="connsiteX0" fmla="*/ 0 w 11607"/>
                  <a:gd name="connsiteY0" fmla="*/ 5658 h 10000"/>
                  <a:gd name="connsiteX1" fmla="*/ 1574 w 11607"/>
                  <a:gd name="connsiteY1" fmla="*/ 5658 h 10000"/>
                  <a:gd name="connsiteX2" fmla="*/ 2255 w 11607"/>
                  <a:gd name="connsiteY2" fmla="*/ 658 h 10000"/>
                  <a:gd name="connsiteX3" fmla="*/ 3319 w 11607"/>
                  <a:gd name="connsiteY3" fmla="*/ 10000 h 10000"/>
                  <a:gd name="connsiteX4" fmla="*/ 4766 w 11607"/>
                  <a:gd name="connsiteY4" fmla="*/ 263 h 10000"/>
                  <a:gd name="connsiteX5" fmla="*/ 6085 w 11607"/>
                  <a:gd name="connsiteY5" fmla="*/ 9868 h 10000"/>
                  <a:gd name="connsiteX6" fmla="*/ 7234 w 11607"/>
                  <a:gd name="connsiteY6" fmla="*/ 0 h 10000"/>
                  <a:gd name="connsiteX7" fmla="*/ 8548 w 11607"/>
                  <a:gd name="connsiteY7" fmla="*/ 9180 h 10000"/>
                  <a:gd name="connsiteX8" fmla="*/ 10065 w 11607"/>
                  <a:gd name="connsiteY8" fmla="*/ 5087 h 10000"/>
                  <a:gd name="connsiteX9" fmla="*/ 11592 w 11607"/>
                  <a:gd name="connsiteY9" fmla="*/ 4539 h 10000"/>
                  <a:gd name="connsiteX0" fmla="*/ 0 w 11607"/>
                  <a:gd name="connsiteY0" fmla="*/ 5658 h 10000"/>
                  <a:gd name="connsiteX1" fmla="*/ 1574 w 11607"/>
                  <a:gd name="connsiteY1" fmla="*/ 5658 h 10000"/>
                  <a:gd name="connsiteX2" fmla="*/ 2255 w 11607"/>
                  <a:gd name="connsiteY2" fmla="*/ 658 h 10000"/>
                  <a:gd name="connsiteX3" fmla="*/ 3319 w 11607"/>
                  <a:gd name="connsiteY3" fmla="*/ 10000 h 10000"/>
                  <a:gd name="connsiteX4" fmla="*/ 4766 w 11607"/>
                  <a:gd name="connsiteY4" fmla="*/ 263 h 10000"/>
                  <a:gd name="connsiteX5" fmla="*/ 6085 w 11607"/>
                  <a:gd name="connsiteY5" fmla="*/ 9868 h 10000"/>
                  <a:gd name="connsiteX6" fmla="*/ 7234 w 11607"/>
                  <a:gd name="connsiteY6" fmla="*/ 0 h 10000"/>
                  <a:gd name="connsiteX7" fmla="*/ 8578 w 11607"/>
                  <a:gd name="connsiteY7" fmla="*/ 9746 h 10000"/>
                  <a:gd name="connsiteX8" fmla="*/ 10065 w 11607"/>
                  <a:gd name="connsiteY8" fmla="*/ 5087 h 10000"/>
                  <a:gd name="connsiteX9" fmla="*/ 11592 w 11607"/>
                  <a:gd name="connsiteY9" fmla="*/ 4539 h 10000"/>
                  <a:gd name="connsiteX0" fmla="*/ 0 w 11607"/>
                  <a:gd name="connsiteY0" fmla="*/ 5658 h 10000"/>
                  <a:gd name="connsiteX1" fmla="*/ 1574 w 11607"/>
                  <a:gd name="connsiteY1" fmla="*/ 5658 h 10000"/>
                  <a:gd name="connsiteX2" fmla="*/ 2255 w 11607"/>
                  <a:gd name="connsiteY2" fmla="*/ 658 h 10000"/>
                  <a:gd name="connsiteX3" fmla="*/ 3319 w 11607"/>
                  <a:gd name="connsiteY3" fmla="*/ 10000 h 10000"/>
                  <a:gd name="connsiteX4" fmla="*/ 4766 w 11607"/>
                  <a:gd name="connsiteY4" fmla="*/ 263 h 10000"/>
                  <a:gd name="connsiteX5" fmla="*/ 6085 w 11607"/>
                  <a:gd name="connsiteY5" fmla="*/ 9868 h 10000"/>
                  <a:gd name="connsiteX6" fmla="*/ 7234 w 11607"/>
                  <a:gd name="connsiteY6" fmla="*/ 0 h 10000"/>
                  <a:gd name="connsiteX7" fmla="*/ 8578 w 11607"/>
                  <a:gd name="connsiteY7" fmla="*/ 9746 h 10000"/>
                  <a:gd name="connsiteX8" fmla="*/ 10065 w 11607"/>
                  <a:gd name="connsiteY8" fmla="*/ 5087 h 10000"/>
                  <a:gd name="connsiteX9" fmla="*/ 11592 w 11607"/>
                  <a:gd name="connsiteY9" fmla="*/ 5010 h 10000"/>
                  <a:gd name="connsiteX0" fmla="*/ 0 w 11592"/>
                  <a:gd name="connsiteY0" fmla="*/ 5658 h 10000"/>
                  <a:gd name="connsiteX1" fmla="*/ 1574 w 11592"/>
                  <a:gd name="connsiteY1" fmla="*/ 5658 h 10000"/>
                  <a:gd name="connsiteX2" fmla="*/ 2255 w 11592"/>
                  <a:gd name="connsiteY2" fmla="*/ 658 h 10000"/>
                  <a:gd name="connsiteX3" fmla="*/ 3319 w 11592"/>
                  <a:gd name="connsiteY3" fmla="*/ 10000 h 10000"/>
                  <a:gd name="connsiteX4" fmla="*/ 4766 w 11592"/>
                  <a:gd name="connsiteY4" fmla="*/ 263 h 10000"/>
                  <a:gd name="connsiteX5" fmla="*/ 6085 w 11592"/>
                  <a:gd name="connsiteY5" fmla="*/ 9868 h 10000"/>
                  <a:gd name="connsiteX6" fmla="*/ 7234 w 11592"/>
                  <a:gd name="connsiteY6" fmla="*/ 0 h 10000"/>
                  <a:gd name="connsiteX7" fmla="*/ 8578 w 11592"/>
                  <a:gd name="connsiteY7" fmla="*/ 9746 h 10000"/>
                  <a:gd name="connsiteX8" fmla="*/ 10065 w 11592"/>
                  <a:gd name="connsiteY8" fmla="*/ 5087 h 10000"/>
                  <a:gd name="connsiteX9" fmla="*/ 11592 w 11592"/>
                  <a:gd name="connsiteY9" fmla="*/ 5010 h 10000"/>
                  <a:gd name="connsiteX0" fmla="*/ 0 w 11592"/>
                  <a:gd name="connsiteY0" fmla="*/ 5658 h 10000"/>
                  <a:gd name="connsiteX1" fmla="*/ 1574 w 11592"/>
                  <a:gd name="connsiteY1" fmla="*/ 5658 h 10000"/>
                  <a:gd name="connsiteX2" fmla="*/ 2255 w 11592"/>
                  <a:gd name="connsiteY2" fmla="*/ 658 h 10000"/>
                  <a:gd name="connsiteX3" fmla="*/ 3319 w 11592"/>
                  <a:gd name="connsiteY3" fmla="*/ 10000 h 10000"/>
                  <a:gd name="connsiteX4" fmla="*/ 4766 w 11592"/>
                  <a:gd name="connsiteY4" fmla="*/ 263 h 10000"/>
                  <a:gd name="connsiteX5" fmla="*/ 6085 w 11592"/>
                  <a:gd name="connsiteY5" fmla="*/ 9868 h 10000"/>
                  <a:gd name="connsiteX6" fmla="*/ 7234 w 11592"/>
                  <a:gd name="connsiteY6" fmla="*/ 0 h 10000"/>
                  <a:gd name="connsiteX7" fmla="*/ 8578 w 11592"/>
                  <a:gd name="connsiteY7" fmla="*/ 9746 h 10000"/>
                  <a:gd name="connsiteX8" fmla="*/ 9577 w 11592"/>
                  <a:gd name="connsiteY8" fmla="*/ 5464 h 10000"/>
                  <a:gd name="connsiteX9" fmla="*/ 11592 w 11592"/>
                  <a:gd name="connsiteY9" fmla="*/ 5010 h 10000"/>
                  <a:gd name="connsiteX0" fmla="*/ 0 w 12933"/>
                  <a:gd name="connsiteY0" fmla="*/ 2924 h 10000"/>
                  <a:gd name="connsiteX1" fmla="*/ 2915 w 12933"/>
                  <a:gd name="connsiteY1" fmla="*/ 5658 h 10000"/>
                  <a:gd name="connsiteX2" fmla="*/ 3596 w 12933"/>
                  <a:gd name="connsiteY2" fmla="*/ 658 h 10000"/>
                  <a:gd name="connsiteX3" fmla="*/ 4660 w 12933"/>
                  <a:gd name="connsiteY3" fmla="*/ 10000 h 10000"/>
                  <a:gd name="connsiteX4" fmla="*/ 6107 w 12933"/>
                  <a:gd name="connsiteY4" fmla="*/ 263 h 10000"/>
                  <a:gd name="connsiteX5" fmla="*/ 7426 w 12933"/>
                  <a:gd name="connsiteY5" fmla="*/ 9868 h 10000"/>
                  <a:gd name="connsiteX6" fmla="*/ 8575 w 12933"/>
                  <a:gd name="connsiteY6" fmla="*/ 0 h 10000"/>
                  <a:gd name="connsiteX7" fmla="*/ 9919 w 12933"/>
                  <a:gd name="connsiteY7" fmla="*/ 9746 h 10000"/>
                  <a:gd name="connsiteX8" fmla="*/ 10918 w 12933"/>
                  <a:gd name="connsiteY8" fmla="*/ 5464 h 10000"/>
                  <a:gd name="connsiteX9" fmla="*/ 12933 w 12933"/>
                  <a:gd name="connsiteY9" fmla="*/ 5010 h 10000"/>
                  <a:gd name="connsiteX0" fmla="*/ 0 w 12933"/>
                  <a:gd name="connsiteY0" fmla="*/ 2924 h 10000"/>
                  <a:gd name="connsiteX1" fmla="*/ 2915 w 12933"/>
                  <a:gd name="connsiteY1" fmla="*/ 5658 h 10000"/>
                  <a:gd name="connsiteX2" fmla="*/ 3596 w 12933"/>
                  <a:gd name="connsiteY2" fmla="*/ 658 h 10000"/>
                  <a:gd name="connsiteX3" fmla="*/ 4660 w 12933"/>
                  <a:gd name="connsiteY3" fmla="*/ 10000 h 10000"/>
                  <a:gd name="connsiteX4" fmla="*/ 6107 w 12933"/>
                  <a:gd name="connsiteY4" fmla="*/ 263 h 10000"/>
                  <a:gd name="connsiteX5" fmla="*/ 7426 w 12933"/>
                  <a:gd name="connsiteY5" fmla="*/ 9868 h 10000"/>
                  <a:gd name="connsiteX6" fmla="*/ 8575 w 12933"/>
                  <a:gd name="connsiteY6" fmla="*/ 0 h 10000"/>
                  <a:gd name="connsiteX7" fmla="*/ 9919 w 12933"/>
                  <a:gd name="connsiteY7" fmla="*/ 9746 h 10000"/>
                  <a:gd name="connsiteX8" fmla="*/ 10918 w 12933"/>
                  <a:gd name="connsiteY8" fmla="*/ 5464 h 10000"/>
                  <a:gd name="connsiteX9" fmla="*/ 12933 w 12933"/>
                  <a:gd name="connsiteY9" fmla="*/ 5010 h 10000"/>
                  <a:gd name="connsiteX0" fmla="*/ 0 w 12933"/>
                  <a:gd name="connsiteY0" fmla="*/ 2924 h 10000"/>
                  <a:gd name="connsiteX1" fmla="*/ 1543 w 12933"/>
                  <a:gd name="connsiteY1" fmla="*/ 3113 h 10000"/>
                  <a:gd name="connsiteX2" fmla="*/ 3596 w 12933"/>
                  <a:gd name="connsiteY2" fmla="*/ 658 h 10000"/>
                  <a:gd name="connsiteX3" fmla="*/ 4660 w 12933"/>
                  <a:gd name="connsiteY3" fmla="*/ 10000 h 10000"/>
                  <a:gd name="connsiteX4" fmla="*/ 6107 w 12933"/>
                  <a:gd name="connsiteY4" fmla="*/ 263 h 10000"/>
                  <a:gd name="connsiteX5" fmla="*/ 7426 w 12933"/>
                  <a:gd name="connsiteY5" fmla="*/ 9868 h 10000"/>
                  <a:gd name="connsiteX6" fmla="*/ 8575 w 12933"/>
                  <a:gd name="connsiteY6" fmla="*/ 0 h 10000"/>
                  <a:gd name="connsiteX7" fmla="*/ 9919 w 12933"/>
                  <a:gd name="connsiteY7" fmla="*/ 9746 h 10000"/>
                  <a:gd name="connsiteX8" fmla="*/ 10918 w 12933"/>
                  <a:gd name="connsiteY8" fmla="*/ 5464 h 10000"/>
                  <a:gd name="connsiteX9" fmla="*/ 12933 w 12933"/>
                  <a:gd name="connsiteY9" fmla="*/ 5010 h 10000"/>
                  <a:gd name="connsiteX0" fmla="*/ 0 w 12933"/>
                  <a:gd name="connsiteY0" fmla="*/ 2924 h 10000"/>
                  <a:gd name="connsiteX1" fmla="*/ 1543 w 12933"/>
                  <a:gd name="connsiteY1" fmla="*/ 3113 h 10000"/>
                  <a:gd name="connsiteX2" fmla="*/ 3596 w 12933"/>
                  <a:gd name="connsiteY2" fmla="*/ 658 h 10000"/>
                  <a:gd name="connsiteX3" fmla="*/ 4660 w 12933"/>
                  <a:gd name="connsiteY3" fmla="*/ 10000 h 10000"/>
                  <a:gd name="connsiteX4" fmla="*/ 6107 w 12933"/>
                  <a:gd name="connsiteY4" fmla="*/ 263 h 10000"/>
                  <a:gd name="connsiteX5" fmla="*/ 7426 w 12933"/>
                  <a:gd name="connsiteY5" fmla="*/ 9868 h 10000"/>
                  <a:gd name="connsiteX6" fmla="*/ 8575 w 12933"/>
                  <a:gd name="connsiteY6" fmla="*/ 0 h 10000"/>
                  <a:gd name="connsiteX7" fmla="*/ 9919 w 12933"/>
                  <a:gd name="connsiteY7" fmla="*/ 9746 h 10000"/>
                  <a:gd name="connsiteX8" fmla="*/ 10918 w 12933"/>
                  <a:gd name="connsiteY8" fmla="*/ 5464 h 10000"/>
                  <a:gd name="connsiteX9" fmla="*/ 12933 w 12933"/>
                  <a:gd name="connsiteY9" fmla="*/ 5010 h 10000"/>
                  <a:gd name="connsiteX0" fmla="*/ 0 w 12933"/>
                  <a:gd name="connsiteY0" fmla="*/ 2924 h 10000"/>
                  <a:gd name="connsiteX1" fmla="*/ 1543 w 12933"/>
                  <a:gd name="connsiteY1" fmla="*/ 3113 h 10000"/>
                  <a:gd name="connsiteX2" fmla="*/ 3596 w 12933"/>
                  <a:gd name="connsiteY2" fmla="*/ 658 h 10000"/>
                  <a:gd name="connsiteX3" fmla="*/ 4660 w 12933"/>
                  <a:gd name="connsiteY3" fmla="*/ 10000 h 10000"/>
                  <a:gd name="connsiteX4" fmla="*/ 6107 w 12933"/>
                  <a:gd name="connsiteY4" fmla="*/ 263 h 10000"/>
                  <a:gd name="connsiteX5" fmla="*/ 7426 w 12933"/>
                  <a:gd name="connsiteY5" fmla="*/ 9868 h 10000"/>
                  <a:gd name="connsiteX6" fmla="*/ 8575 w 12933"/>
                  <a:gd name="connsiteY6" fmla="*/ 0 h 10000"/>
                  <a:gd name="connsiteX7" fmla="*/ 9919 w 12933"/>
                  <a:gd name="connsiteY7" fmla="*/ 9746 h 10000"/>
                  <a:gd name="connsiteX8" fmla="*/ 10918 w 12933"/>
                  <a:gd name="connsiteY8" fmla="*/ 5464 h 10000"/>
                  <a:gd name="connsiteX9" fmla="*/ 12933 w 12933"/>
                  <a:gd name="connsiteY9" fmla="*/ 5010 h 10000"/>
                  <a:gd name="connsiteX0" fmla="*/ 0 w 12933"/>
                  <a:gd name="connsiteY0" fmla="*/ 10184 h 17260"/>
                  <a:gd name="connsiteX1" fmla="*/ 1543 w 12933"/>
                  <a:gd name="connsiteY1" fmla="*/ 10373 h 17260"/>
                  <a:gd name="connsiteX2" fmla="*/ 3230 w 12933"/>
                  <a:gd name="connsiteY2" fmla="*/ 0 h 17260"/>
                  <a:gd name="connsiteX3" fmla="*/ 4660 w 12933"/>
                  <a:gd name="connsiteY3" fmla="*/ 17260 h 17260"/>
                  <a:gd name="connsiteX4" fmla="*/ 6107 w 12933"/>
                  <a:gd name="connsiteY4" fmla="*/ 7523 h 17260"/>
                  <a:gd name="connsiteX5" fmla="*/ 7426 w 12933"/>
                  <a:gd name="connsiteY5" fmla="*/ 17128 h 17260"/>
                  <a:gd name="connsiteX6" fmla="*/ 8575 w 12933"/>
                  <a:gd name="connsiteY6" fmla="*/ 7260 h 17260"/>
                  <a:gd name="connsiteX7" fmla="*/ 9919 w 12933"/>
                  <a:gd name="connsiteY7" fmla="*/ 17006 h 17260"/>
                  <a:gd name="connsiteX8" fmla="*/ 10918 w 12933"/>
                  <a:gd name="connsiteY8" fmla="*/ 12724 h 17260"/>
                  <a:gd name="connsiteX9" fmla="*/ 12933 w 12933"/>
                  <a:gd name="connsiteY9" fmla="*/ 12270 h 17260"/>
                  <a:gd name="connsiteX0" fmla="*/ 0 w 12933"/>
                  <a:gd name="connsiteY0" fmla="*/ 10184 h 17260"/>
                  <a:gd name="connsiteX1" fmla="*/ 1543 w 12933"/>
                  <a:gd name="connsiteY1" fmla="*/ 10373 h 17260"/>
                  <a:gd name="connsiteX2" fmla="*/ 3230 w 12933"/>
                  <a:gd name="connsiteY2" fmla="*/ 0 h 17260"/>
                  <a:gd name="connsiteX3" fmla="*/ 4660 w 12933"/>
                  <a:gd name="connsiteY3" fmla="*/ 17260 h 17260"/>
                  <a:gd name="connsiteX4" fmla="*/ 6107 w 12933"/>
                  <a:gd name="connsiteY4" fmla="*/ 7523 h 17260"/>
                  <a:gd name="connsiteX5" fmla="*/ 7426 w 12933"/>
                  <a:gd name="connsiteY5" fmla="*/ 17128 h 17260"/>
                  <a:gd name="connsiteX6" fmla="*/ 8575 w 12933"/>
                  <a:gd name="connsiteY6" fmla="*/ 7260 h 17260"/>
                  <a:gd name="connsiteX7" fmla="*/ 9919 w 12933"/>
                  <a:gd name="connsiteY7" fmla="*/ 17006 h 17260"/>
                  <a:gd name="connsiteX8" fmla="*/ 10918 w 12933"/>
                  <a:gd name="connsiteY8" fmla="*/ 12724 h 17260"/>
                  <a:gd name="connsiteX9" fmla="*/ 12933 w 12933"/>
                  <a:gd name="connsiteY9" fmla="*/ 12270 h 17260"/>
                  <a:gd name="connsiteX0" fmla="*/ 0 w 12933"/>
                  <a:gd name="connsiteY0" fmla="*/ 10184 h 17260"/>
                  <a:gd name="connsiteX1" fmla="*/ 1543 w 12933"/>
                  <a:gd name="connsiteY1" fmla="*/ 10373 h 17260"/>
                  <a:gd name="connsiteX2" fmla="*/ 3230 w 12933"/>
                  <a:gd name="connsiteY2" fmla="*/ 0 h 17260"/>
                  <a:gd name="connsiteX3" fmla="*/ 4660 w 12933"/>
                  <a:gd name="connsiteY3" fmla="*/ 17260 h 17260"/>
                  <a:gd name="connsiteX4" fmla="*/ 6107 w 12933"/>
                  <a:gd name="connsiteY4" fmla="*/ 7523 h 17260"/>
                  <a:gd name="connsiteX5" fmla="*/ 7426 w 12933"/>
                  <a:gd name="connsiteY5" fmla="*/ 17128 h 17260"/>
                  <a:gd name="connsiteX6" fmla="*/ 8575 w 12933"/>
                  <a:gd name="connsiteY6" fmla="*/ 7260 h 17260"/>
                  <a:gd name="connsiteX7" fmla="*/ 9919 w 12933"/>
                  <a:gd name="connsiteY7" fmla="*/ 17006 h 17260"/>
                  <a:gd name="connsiteX8" fmla="*/ 10918 w 12933"/>
                  <a:gd name="connsiteY8" fmla="*/ 12724 h 17260"/>
                  <a:gd name="connsiteX9" fmla="*/ 12933 w 12933"/>
                  <a:gd name="connsiteY9" fmla="*/ 12270 h 17260"/>
                  <a:gd name="connsiteX0" fmla="*/ 0 w 12933"/>
                  <a:gd name="connsiteY0" fmla="*/ 10184 h 20256"/>
                  <a:gd name="connsiteX1" fmla="*/ 1543 w 12933"/>
                  <a:gd name="connsiteY1" fmla="*/ 10373 h 20256"/>
                  <a:gd name="connsiteX2" fmla="*/ 3230 w 12933"/>
                  <a:gd name="connsiteY2" fmla="*/ 0 h 20256"/>
                  <a:gd name="connsiteX3" fmla="*/ 4660 w 12933"/>
                  <a:gd name="connsiteY3" fmla="*/ 17260 h 20256"/>
                  <a:gd name="connsiteX4" fmla="*/ 6469 w 12933"/>
                  <a:gd name="connsiteY4" fmla="*/ 20252 h 20256"/>
                  <a:gd name="connsiteX5" fmla="*/ 6107 w 12933"/>
                  <a:gd name="connsiteY5" fmla="*/ 7523 h 20256"/>
                  <a:gd name="connsiteX6" fmla="*/ 7426 w 12933"/>
                  <a:gd name="connsiteY6" fmla="*/ 17128 h 20256"/>
                  <a:gd name="connsiteX7" fmla="*/ 8575 w 12933"/>
                  <a:gd name="connsiteY7" fmla="*/ 7260 h 20256"/>
                  <a:gd name="connsiteX8" fmla="*/ 9919 w 12933"/>
                  <a:gd name="connsiteY8" fmla="*/ 17006 h 20256"/>
                  <a:gd name="connsiteX9" fmla="*/ 10918 w 12933"/>
                  <a:gd name="connsiteY9" fmla="*/ 12724 h 20256"/>
                  <a:gd name="connsiteX10" fmla="*/ 12933 w 12933"/>
                  <a:gd name="connsiteY10" fmla="*/ 12270 h 20256"/>
                  <a:gd name="connsiteX0" fmla="*/ 0 w 12933"/>
                  <a:gd name="connsiteY0" fmla="*/ 10184 h 20252"/>
                  <a:gd name="connsiteX1" fmla="*/ 1543 w 12933"/>
                  <a:gd name="connsiteY1" fmla="*/ 10373 h 20252"/>
                  <a:gd name="connsiteX2" fmla="*/ 3230 w 12933"/>
                  <a:gd name="connsiteY2" fmla="*/ 0 h 20252"/>
                  <a:gd name="connsiteX3" fmla="*/ 6469 w 12933"/>
                  <a:gd name="connsiteY3" fmla="*/ 20252 h 20252"/>
                  <a:gd name="connsiteX4" fmla="*/ 6107 w 12933"/>
                  <a:gd name="connsiteY4" fmla="*/ 7523 h 20252"/>
                  <a:gd name="connsiteX5" fmla="*/ 7426 w 12933"/>
                  <a:gd name="connsiteY5" fmla="*/ 17128 h 20252"/>
                  <a:gd name="connsiteX6" fmla="*/ 8575 w 12933"/>
                  <a:gd name="connsiteY6" fmla="*/ 7260 h 20252"/>
                  <a:gd name="connsiteX7" fmla="*/ 9919 w 12933"/>
                  <a:gd name="connsiteY7" fmla="*/ 17006 h 20252"/>
                  <a:gd name="connsiteX8" fmla="*/ 10918 w 12933"/>
                  <a:gd name="connsiteY8" fmla="*/ 12724 h 20252"/>
                  <a:gd name="connsiteX9" fmla="*/ 12933 w 12933"/>
                  <a:gd name="connsiteY9" fmla="*/ 12270 h 20252"/>
                  <a:gd name="connsiteX0" fmla="*/ 0 w 12933"/>
                  <a:gd name="connsiteY0" fmla="*/ 10184 h 20252"/>
                  <a:gd name="connsiteX1" fmla="*/ 1543 w 12933"/>
                  <a:gd name="connsiteY1" fmla="*/ 10373 h 20252"/>
                  <a:gd name="connsiteX2" fmla="*/ 3230 w 12933"/>
                  <a:gd name="connsiteY2" fmla="*/ 0 h 20252"/>
                  <a:gd name="connsiteX3" fmla="*/ 6469 w 12933"/>
                  <a:gd name="connsiteY3" fmla="*/ 20252 h 20252"/>
                  <a:gd name="connsiteX4" fmla="*/ 6107 w 12933"/>
                  <a:gd name="connsiteY4" fmla="*/ 7523 h 20252"/>
                  <a:gd name="connsiteX5" fmla="*/ 7426 w 12933"/>
                  <a:gd name="connsiteY5" fmla="*/ 17128 h 20252"/>
                  <a:gd name="connsiteX6" fmla="*/ 8575 w 12933"/>
                  <a:gd name="connsiteY6" fmla="*/ 7260 h 20252"/>
                  <a:gd name="connsiteX7" fmla="*/ 9919 w 12933"/>
                  <a:gd name="connsiteY7" fmla="*/ 17006 h 20252"/>
                  <a:gd name="connsiteX8" fmla="*/ 10918 w 12933"/>
                  <a:gd name="connsiteY8" fmla="*/ 12724 h 20252"/>
                  <a:gd name="connsiteX9" fmla="*/ 12933 w 12933"/>
                  <a:gd name="connsiteY9" fmla="*/ 12270 h 20252"/>
                  <a:gd name="connsiteX0" fmla="*/ 0 w 12933"/>
                  <a:gd name="connsiteY0" fmla="*/ 10184 h 20252"/>
                  <a:gd name="connsiteX1" fmla="*/ 1543 w 12933"/>
                  <a:gd name="connsiteY1" fmla="*/ 10373 h 20252"/>
                  <a:gd name="connsiteX2" fmla="*/ 3230 w 12933"/>
                  <a:gd name="connsiteY2" fmla="*/ 0 h 20252"/>
                  <a:gd name="connsiteX3" fmla="*/ 6469 w 12933"/>
                  <a:gd name="connsiteY3" fmla="*/ 20252 h 20252"/>
                  <a:gd name="connsiteX4" fmla="*/ 6107 w 12933"/>
                  <a:gd name="connsiteY4" fmla="*/ 7523 h 20252"/>
                  <a:gd name="connsiteX5" fmla="*/ 7426 w 12933"/>
                  <a:gd name="connsiteY5" fmla="*/ 17128 h 20252"/>
                  <a:gd name="connsiteX6" fmla="*/ 8575 w 12933"/>
                  <a:gd name="connsiteY6" fmla="*/ 7260 h 20252"/>
                  <a:gd name="connsiteX7" fmla="*/ 9919 w 12933"/>
                  <a:gd name="connsiteY7" fmla="*/ 17006 h 20252"/>
                  <a:gd name="connsiteX8" fmla="*/ 10918 w 12933"/>
                  <a:gd name="connsiteY8" fmla="*/ 12724 h 20252"/>
                  <a:gd name="connsiteX9" fmla="*/ 12933 w 12933"/>
                  <a:gd name="connsiteY9" fmla="*/ 12270 h 20252"/>
                  <a:gd name="connsiteX0" fmla="*/ 0 w 12933"/>
                  <a:gd name="connsiteY0" fmla="*/ 10202 h 20270"/>
                  <a:gd name="connsiteX1" fmla="*/ 1543 w 12933"/>
                  <a:gd name="connsiteY1" fmla="*/ 10391 h 20270"/>
                  <a:gd name="connsiteX2" fmla="*/ 3230 w 12933"/>
                  <a:gd name="connsiteY2" fmla="*/ 18 h 20270"/>
                  <a:gd name="connsiteX3" fmla="*/ 6469 w 12933"/>
                  <a:gd name="connsiteY3" fmla="*/ 20270 h 20270"/>
                  <a:gd name="connsiteX4" fmla="*/ 9735 w 12933"/>
                  <a:gd name="connsiteY4" fmla="*/ 0 h 20270"/>
                  <a:gd name="connsiteX5" fmla="*/ 7426 w 12933"/>
                  <a:gd name="connsiteY5" fmla="*/ 17146 h 20270"/>
                  <a:gd name="connsiteX6" fmla="*/ 8575 w 12933"/>
                  <a:gd name="connsiteY6" fmla="*/ 7278 h 20270"/>
                  <a:gd name="connsiteX7" fmla="*/ 9919 w 12933"/>
                  <a:gd name="connsiteY7" fmla="*/ 17024 h 20270"/>
                  <a:gd name="connsiteX8" fmla="*/ 10918 w 12933"/>
                  <a:gd name="connsiteY8" fmla="*/ 12742 h 20270"/>
                  <a:gd name="connsiteX9" fmla="*/ 12933 w 12933"/>
                  <a:gd name="connsiteY9" fmla="*/ 12288 h 20270"/>
                  <a:gd name="connsiteX0" fmla="*/ 0 w 12933"/>
                  <a:gd name="connsiteY0" fmla="*/ 10202 h 20270"/>
                  <a:gd name="connsiteX1" fmla="*/ 1543 w 12933"/>
                  <a:gd name="connsiteY1" fmla="*/ 10391 h 20270"/>
                  <a:gd name="connsiteX2" fmla="*/ 3230 w 12933"/>
                  <a:gd name="connsiteY2" fmla="*/ 18 h 20270"/>
                  <a:gd name="connsiteX3" fmla="*/ 6469 w 12933"/>
                  <a:gd name="connsiteY3" fmla="*/ 20270 h 20270"/>
                  <a:gd name="connsiteX4" fmla="*/ 9735 w 12933"/>
                  <a:gd name="connsiteY4" fmla="*/ 0 h 20270"/>
                  <a:gd name="connsiteX5" fmla="*/ 7426 w 12933"/>
                  <a:gd name="connsiteY5" fmla="*/ 17146 h 20270"/>
                  <a:gd name="connsiteX6" fmla="*/ 8575 w 12933"/>
                  <a:gd name="connsiteY6" fmla="*/ 7278 h 20270"/>
                  <a:gd name="connsiteX7" fmla="*/ 9919 w 12933"/>
                  <a:gd name="connsiteY7" fmla="*/ 17024 h 20270"/>
                  <a:gd name="connsiteX8" fmla="*/ 10918 w 12933"/>
                  <a:gd name="connsiteY8" fmla="*/ 12742 h 20270"/>
                  <a:gd name="connsiteX9" fmla="*/ 12933 w 12933"/>
                  <a:gd name="connsiteY9" fmla="*/ 12288 h 20270"/>
                  <a:gd name="connsiteX0" fmla="*/ 0 w 12933"/>
                  <a:gd name="connsiteY0" fmla="*/ 10202 h 20270"/>
                  <a:gd name="connsiteX1" fmla="*/ 1543 w 12933"/>
                  <a:gd name="connsiteY1" fmla="*/ 10391 h 20270"/>
                  <a:gd name="connsiteX2" fmla="*/ 3230 w 12933"/>
                  <a:gd name="connsiteY2" fmla="*/ 18 h 20270"/>
                  <a:gd name="connsiteX3" fmla="*/ 6469 w 12933"/>
                  <a:gd name="connsiteY3" fmla="*/ 20270 h 20270"/>
                  <a:gd name="connsiteX4" fmla="*/ 9735 w 12933"/>
                  <a:gd name="connsiteY4" fmla="*/ 0 h 20270"/>
                  <a:gd name="connsiteX5" fmla="*/ 7426 w 12933"/>
                  <a:gd name="connsiteY5" fmla="*/ 17146 h 20270"/>
                  <a:gd name="connsiteX6" fmla="*/ 8575 w 12933"/>
                  <a:gd name="connsiteY6" fmla="*/ 7278 h 20270"/>
                  <a:gd name="connsiteX7" fmla="*/ 9919 w 12933"/>
                  <a:gd name="connsiteY7" fmla="*/ 17024 h 20270"/>
                  <a:gd name="connsiteX8" fmla="*/ 10918 w 12933"/>
                  <a:gd name="connsiteY8" fmla="*/ 12742 h 20270"/>
                  <a:gd name="connsiteX9" fmla="*/ 12933 w 12933"/>
                  <a:gd name="connsiteY9" fmla="*/ 12288 h 20270"/>
                  <a:gd name="connsiteX0" fmla="*/ 0 w 16195"/>
                  <a:gd name="connsiteY0" fmla="*/ 10202 h 20270"/>
                  <a:gd name="connsiteX1" fmla="*/ 1543 w 16195"/>
                  <a:gd name="connsiteY1" fmla="*/ 10391 h 20270"/>
                  <a:gd name="connsiteX2" fmla="*/ 3230 w 16195"/>
                  <a:gd name="connsiteY2" fmla="*/ 18 h 20270"/>
                  <a:gd name="connsiteX3" fmla="*/ 6469 w 16195"/>
                  <a:gd name="connsiteY3" fmla="*/ 20270 h 20270"/>
                  <a:gd name="connsiteX4" fmla="*/ 9735 w 16195"/>
                  <a:gd name="connsiteY4" fmla="*/ 0 h 20270"/>
                  <a:gd name="connsiteX5" fmla="*/ 7426 w 16195"/>
                  <a:gd name="connsiteY5" fmla="*/ 17146 h 20270"/>
                  <a:gd name="connsiteX6" fmla="*/ 8575 w 16195"/>
                  <a:gd name="connsiteY6" fmla="*/ 7278 h 20270"/>
                  <a:gd name="connsiteX7" fmla="*/ 9919 w 16195"/>
                  <a:gd name="connsiteY7" fmla="*/ 17024 h 20270"/>
                  <a:gd name="connsiteX8" fmla="*/ 10918 w 16195"/>
                  <a:gd name="connsiteY8" fmla="*/ 12742 h 20270"/>
                  <a:gd name="connsiteX9" fmla="*/ 16195 w 16195"/>
                  <a:gd name="connsiteY9" fmla="*/ 10214 h 20270"/>
                  <a:gd name="connsiteX0" fmla="*/ 0 w 16195"/>
                  <a:gd name="connsiteY0" fmla="*/ 10202 h 20270"/>
                  <a:gd name="connsiteX1" fmla="*/ 1543 w 16195"/>
                  <a:gd name="connsiteY1" fmla="*/ 10391 h 20270"/>
                  <a:gd name="connsiteX2" fmla="*/ 3230 w 16195"/>
                  <a:gd name="connsiteY2" fmla="*/ 18 h 20270"/>
                  <a:gd name="connsiteX3" fmla="*/ 6469 w 16195"/>
                  <a:gd name="connsiteY3" fmla="*/ 20270 h 20270"/>
                  <a:gd name="connsiteX4" fmla="*/ 9735 w 16195"/>
                  <a:gd name="connsiteY4" fmla="*/ 0 h 20270"/>
                  <a:gd name="connsiteX5" fmla="*/ 7426 w 16195"/>
                  <a:gd name="connsiteY5" fmla="*/ 17146 h 20270"/>
                  <a:gd name="connsiteX6" fmla="*/ 8575 w 16195"/>
                  <a:gd name="connsiteY6" fmla="*/ 7278 h 20270"/>
                  <a:gd name="connsiteX7" fmla="*/ 9919 w 16195"/>
                  <a:gd name="connsiteY7" fmla="*/ 17024 h 20270"/>
                  <a:gd name="connsiteX8" fmla="*/ 12961 w 16195"/>
                  <a:gd name="connsiteY8" fmla="*/ 10103 h 20270"/>
                  <a:gd name="connsiteX9" fmla="*/ 16195 w 16195"/>
                  <a:gd name="connsiteY9" fmla="*/ 10214 h 20270"/>
                  <a:gd name="connsiteX0" fmla="*/ 0 w 19335"/>
                  <a:gd name="connsiteY0" fmla="*/ 10202 h 20270"/>
                  <a:gd name="connsiteX1" fmla="*/ 1543 w 19335"/>
                  <a:gd name="connsiteY1" fmla="*/ 10391 h 20270"/>
                  <a:gd name="connsiteX2" fmla="*/ 3230 w 19335"/>
                  <a:gd name="connsiteY2" fmla="*/ 18 h 20270"/>
                  <a:gd name="connsiteX3" fmla="*/ 6469 w 19335"/>
                  <a:gd name="connsiteY3" fmla="*/ 20270 h 20270"/>
                  <a:gd name="connsiteX4" fmla="*/ 9735 w 19335"/>
                  <a:gd name="connsiteY4" fmla="*/ 0 h 20270"/>
                  <a:gd name="connsiteX5" fmla="*/ 7426 w 19335"/>
                  <a:gd name="connsiteY5" fmla="*/ 17146 h 20270"/>
                  <a:gd name="connsiteX6" fmla="*/ 8575 w 19335"/>
                  <a:gd name="connsiteY6" fmla="*/ 7278 h 20270"/>
                  <a:gd name="connsiteX7" fmla="*/ 9919 w 19335"/>
                  <a:gd name="connsiteY7" fmla="*/ 17024 h 20270"/>
                  <a:gd name="connsiteX8" fmla="*/ 12961 w 19335"/>
                  <a:gd name="connsiteY8" fmla="*/ 10103 h 20270"/>
                  <a:gd name="connsiteX9" fmla="*/ 19335 w 19335"/>
                  <a:gd name="connsiteY9" fmla="*/ 10308 h 20270"/>
                  <a:gd name="connsiteX0" fmla="*/ 0 w 19335"/>
                  <a:gd name="connsiteY0" fmla="*/ 10202 h 20270"/>
                  <a:gd name="connsiteX1" fmla="*/ 1543 w 19335"/>
                  <a:gd name="connsiteY1" fmla="*/ 10391 h 20270"/>
                  <a:gd name="connsiteX2" fmla="*/ 3230 w 19335"/>
                  <a:gd name="connsiteY2" fmla="*/ 18 h 20270"/>
                  <a:gd name="connsiteX3" fmla="*/ 6469 w 19335"/>
                  <a:gd name="connsiteY3" fmla="*/ 20270 h 20270"/>
                  <a:gd name="connsiteX4" fmla="*/ 9735 w 19335"/>
                  <a:gd name="connsiteY4" fmla="*/ 0 h 20270"/>
                  <a:gd name="connsiteX5" fmla="*/ 7426 w 19335"/>
                  <a:gd name="connsiteY5" fmla="*/ 17146 h 20270"/>
                  <a:gd name="connsiteX6" fmla="*/ 8575 w 19335"/>
                  <a:gd name="connsiteY6" fmla="*/ 7278 h 20270"/>
                  <a:gd name="connsiteX7" fmla="*/ 9919 w 19335"/>
                  <a:gd name="connsiteY7" fmla="*/ 17024 h 20270"/>
                  <a:gd name="connsiteX8" fmla="*/ 17900 w 19335"/>
                  <a:gd name="connsiteY8" fmla="*/ 10386 h 20270"/>
                  <a:gd name="connsiteX9" fmla="*/ 19335 w 19335"/>
                  <a:gd name="connsiteY9" fmla="*/ 10308 h 20270"/>
                  <a:gd name="connsiteX0" fmla="*/ 0 w 19335"/>
                  <a:gd name="connsiteY0" fmla="*/ 10202 h 20270"/>
                  <a:gd name="connsiteX1" fmla="*/ 1543 w 19335"/>
                  <a:gd name="connsiteY1" fmla="*/ 10391 h 20270"/>
                  <a:gd name="connsiteX2" fmla="*/ 3230 w 19335"/>
                  <a:gd name="connsiteY2" fmla="*/ 18 h 20270"/>
                  <a:gd name="connsiteX3" fmla="*/ 6469 w 19335"/>
                  <a:gd name="connsiteY3" fmla="*/ 20270 h 20270"/>
                  <a:gd name="connsiteX4" fmla="*/ 9735 w 19335"/>
                  <a:gd name="connsiteY4" fmla="*/ 0 h 20270"/>
                  <a:gd name="connsiteX5" fmla="*/ 7426 w 19335"/>
                  <a:gd name="connsiteY5" fmla="*/ 17146 h 20270"/>
                  <a:gd name="connsiteX6" fmla="*/ 8575 w 19335"/>
                  <a:gd name="connsiteY6" fmla="*/ 7278 h 20270"/>
                  <a:gd name="connsiteX7" fmla="*/ 16108 w 19335"/>
                  <a:gd name="connsiteY7" fmla="*/ 20229 h 20270"/>
                  <a:gd name="connsiteX8" fmla="*/ 17900 w 19335"/>
                  <a:gd name="connsiteY8" fmla="*/ 10386 h 20270"/>
                  <a:gd name="connsiteX9" fmla="*/ 19335 w 19335"/>
                  <a:gd name="connsiteY9" fmla="*/ 10308 h 20270"/>
                  <a:gd name="connsiteX0" fmla="*/ 0 w 19335"/>
                  <a:gd name="connsiteY0" fmla="*/ 10202 h 20270"/>
                  <a:gd name="connsiteX1" fmla="*/ 1543 w 19335"/>
                  <a:gd name="connsiteY1" fmla="*/ 10391 h 20270"/>
                  <a:gd name="connsiteX2" fmla="*/ 3230 w 19335"/>
                  <a:gd name="connsiteY2" fmla="*/ 18 h 20270"/>
                  <a:gd name="connsiteX3" fmla="*/ 6469 w 19335"/>
                  <a:gd name="connsiteY3" fmla="*/ 20270 h 20270"/>
                  <a:gd name="connsiteX4" fmla="*/ 9735 w 19335"/>
                  <a:gd name="connsiteY4" fmla="*/ 0 h 20270"/>
                  <a:gd name="connsiteX5" fmla="*/ 7426 w 19335"/>
                  <a:gd name="connsiteY5" fmla="*/ 17146 h 20270"/>
                  <a:gd name="connsiteX6" fmla="*/ 12934 w 19335"/>
                  <a:gd name="connsiteY6" fmla="*/ 397 h 20270"/>
                  <a:gd name="connsiteX7" fmla="*/ 16108 w 19335"/>
                  <a:gd name="connsiteY7" fmla="*/ 20229 h 20270"/>
                  <a:gd name="connsiteX8" fmla="*/ 17900 w 19335"/>
                  <a:gd name="connsiteY8" fmla="*/ 10386 h 20270"/>
                  <a:gd name="connsiteX9" fmla="*/ 19335 w 19335"/>
                  <a:gd name="connsiteY9" fmla="*/ 10308 h 20270"/>
                  <a:gd name="connsiteX0" fmla="*/ 0 w 19335"/>
                  <a:gd name="connsiteY0" fmla="*/ 10202 h 20270"/>
                  <a:gd name="connsiteX1" fmla="*/ 1543 w 19335"/>
                  <a:gd name="connsiteY1" fmla="*/ 10391 h 20270"/>
                  <a:gd name="connsiteX2" fmla="*/ 3230 w 19335"/>
                  <a:gd name="connsiteY2" fmla="*/ 18 h 20270"/>
                  <a:gd name="connsiteX3" fmla="*/ 6469 w 19335"/>
                  <a:gd name="connsiteY3" fmla="*/ 20270 h 20270"/>
                  <a:gd name="connsiteX4" fmla="*/ 9735 w 19335"/>
                  <a:gd name="connsiteY4" fmla="*/ 0 h 20270"/>
                  <a:gd name="connsiteX5" fmla="*/ 12944 w 19335"/>
                  <a:gd name="connsiteY5" fmla="*/ 20162 h 20270"/>
                  <a:gd name="connsiteX6" fmla="*/ 12934 w 19335"/>
                  <a:gd name="connsiteY6" fmla="*/ 397 h 20270"/>
                  <a:gd name="connsiteX7" fmla="*/ 16108 w 19335"/>
                  <a:gd name="connsiteY7" fmla="*/ 20229 h 20270"/>
                  <a:gd name="connsiteX8" fmla="*/ 17900 w 19335"/>
                  <a:gd name="connsiteY8" fmla="*/ 10386 h 20270"/>
                  <a:gd name="connsiteX9" fmla="*/ 19335 w 19335"/>
                  <a:gd name="connsiteY9" fmla="*/ 10308 h 20270"/>
                  <a:gd name="connsiteX0" fmla="*/ 0 w 19335"/>
                  <a:gd name="connsiteY0" fmla="*/ 10202 h 20270"/>
                  <a:gd name="connsiteX1" fmla="*/ 1543 w 19335"/>
                  <a:gd name="connsiteY1" fmla="*/ 10391 h 20270"/>
                  <a:gd name="connsiteX2" fmla="*/ 3230 w 19335"/>
                  <a:gd name="connsiteY2" fmla="*/ 18 h 20270"/>
                  <a:gd name="connsiteX3" fmla="*/ 6469 w 19335"/>
                  <a:gd name="connsiteY3" fmla="*/ 20270 h 20270"/>
                  <a:gd name="connsiteX4" fmla="*/ 9735 w 19335"/>
                  <a:gd name="connsiteY4" fmla="*/ 0 h 20270"/>
                  <a:gd name="connsiteX5" fmla="*/ 12944 w 19335"/>
                  <a:gd name="connsiteY5" fmla="*/ 20162 h 20270"/>
                  <a:gd name="connsiteX6" fmla="*/ 16165 w 19335"/>
                  <a:gd name="connsiteY6" fmla="*/ 208 h 20270"/>
                  <a:gd name="connsiteX7" fmla="*/ 16108 w 19335"/>
                  <a:gd name="connsiteY7" fmla="*/ 20229 h 20270"/>
                  <a:gd name="connsiteX8" fmla="*/ 17900 w 19335"/>
                  <a:gd name="connsiteY8" fmla="*/ 10386 h 20270"/>
                  <a:gd name="connsiteX9" fmla="*/ 19335 w 19335"/>
                  <a:gd name="connsiteY9" fmla="*/ 10308 h 20270"/>
                  <a:gd name="connsiteX0" fmla="*/ 0 w 19335"/>
                  <a:gd name="connsiteY0" fmla="*/ 10202 h 20323"/>
                  <a:gd name="connsiteX1" fmla="*/ 1543 w 19335"/>
                  <a:gd name="connsiteY1" fmla="*/ 10391 h 20323"/>
                  <a:gd name="connsiteX2" fmla="*/ 3230 w 19335"/>
                  <a:gd name="connsiteY2" fmla="*/ 18 h 20323"/>
                  <a:gd name="connsiteX3" fmla="*/ 6469 w 19335"/>
                  <a:gd name="connsiteY3" fmla="*/ 20270 h 20323"/>
                  <a:gd name="connsiteX4" fmla="*/ 9735 w 19335"/>
                  <a:gd name="connsiteY4" fmla="*/ 0 h 20323"/>
                  <a:gd name="connsiteX5" fmla="*/ 12944 w 19335"/>
                  <a:gd name="connsiteY5" fmla="*/ 20162 h 20323"/>
                  <a:gd name="connsiteX6" fmla="*/ 16165 w 19335"/>
                  <a:gd name="connsiteY6" fmla="*/ 208 h 20323"/>
                  <a:gd name="connsiteX7" fmla="*/ 19309 w 19335"/>
                  <a:gd name="connsiteY7" fmla="*/ 20323 h 20323"/>
                  <a:gd name="connsiteX8" fmla="*/ 17900 w 19335"/>
                  <a:gd name="connsiteY8" fmla="*/ 10386 h 20323"/>
                  <a:gd name="connsiteX9" fmla="*/ 19335 w 19335"/>
                  <a:gd name="connsiteY9" fmla="*/ 10308 h 20323"/>
                  <a:gd name="connsiteX0" fmla="*/ 0 w 22567"/>
                  <a:gd name="connsiteY0" fmla="*/ 10202 h 20323"/>
                  <a:gd name="connsiteX1" fmla="*/ 1543 w 22567"/>
                  <a:gd name="connsiteY1" fmla="*/ 10391 h 20323"/>
                  <a:gd name="connsiteX2" fmla="*/ 3230 w 22567"/>
                  <a:gd name="connsiteY2" fmla="*/ 18 h 20323"/>
                  <a:gd name="connsiteX3" fmla="*/ 6469 w 22567"/>
                  <a:gd name="connsiteY3" fmla="*/ 20270 h 20323"/>
                  <a:gd name="connsiteX4" fmla="*/ 9735 w 22567"/>
                  <a:gd name="connsiteY4" fmla="*/ 0 h 20323"/>
                  <a:gd name="connsiteX5" fmla="*/ 12944 w 22567"/>
                  <a:gd name="connsiteY5" fmla="*/ 20162 h 20323"/>
                  <a:gd name="connsiteX6" fmla="*/ 16165 w 22567"/>
                  <a:gd name="connsiteY6" fmla="*/ 208 h 20323"/>
                  <a:gd name="connsiteX7" fmla="*/ 19309 w 22567"/>
                  <a:gd name="connsiteY7" fmla="*/ 20323 h 20323"/>
                  <a:gd name="connsiteX8" fmla="*/ 17900 w 22567"/>
                  <a:gd name="connsiteY8" fmla="*/ 10386 h 20323"/>
                  <a:gd name="connsiteX9" fmla="*/ 22567 w 22567"/>
                  <a:gd name="connsiteY9" fmla="*/ 10308 h 20323"/>
                  <a:gd name="connsiteX0" fmla="*/ 0 w 22567"/>
                  <a:gd name="connsiteY0" fmla="*/ 10202 h 20323"/>
                  <a:gd name="connsiteX1" fmla="*/ 1543 w 22567"/>
                  <a:gd name="connsiteY1" fmla="*/ 10391 h 20323"/>
                  <a:gd name="connsiteX2" fmla="*/ 3230 w 22567"/>
                  <a:gd name="connsiteY2" fmla="*/ 18 h 20323"/>
                  <a:gd name="connsiteX3" fmla="*/ 6469 w 22567"/>
                  <a:gd name="connsiteY3" fmla="*/ 20270 h 20323"/>
                  <a:gd name="connsiteX4" fmla="*/ 9735 w 22567"/>
                  <a:gd name="connsiteY4" fmla="*/ 0 h 20323"/>
                  <a:gd name="connsiteX5" fmla="*/ 12944 w 22567"/>
                  <a:gd name="connsiteY5" fmla="*/ 20162 h 20323"/>
                  <a:gd name="connsiteX6" fmla="*/ 16165 w 22567"/>
                  <a:gd name="connsiteY6" fmla="*/ 208 h 20323"/>
                  <a:gd name="connsiteX7" fmla="*/ 19309 w 22567"/>
                  <a:gd name="connsiteY7" fmla="*/ 20323 h 20323"/>
                  <a:gd name="connsiteX8" fmla="*/ 20949 w 22567"/>
                  <a:gd name="connsiteY8" fmla="*/ 10386 h 20323"/>
                  <a:gd name="connsiteX9" fmla="*/ 22567 w 22567"/>
                  <a:gd name="connsiteY9" fmla="*/ 10308 h 20323"/>
                  <a:gd name="connsiteX0" fmla="*/ 0 w 22567"/>
                  <a:gd name="connsiteY0" fmla="*/ 10202 h 20323"/>
                  <a:gd name="connsiteX1" fmla="*/ 1543 w 22567"/>
                  <a:gd name="connsiteY1" fmla="*/ 10391 h 20323"/>
                  <a:gd name="connsiteX2" fmla="*/ 3230 w 22567"/>
                  <a:gd name="connsiteY2" fmla="*/ 18 h 20323"/>
                  <a:gd name="connsiteX3" fmla="*/ 6469 w 22567"/>
                  <a:gd name="connsiteY3" fmla="*/ 20270 h 20323"/>
                  <a:gd name="connsiteX4" fmla="*/ 9735 w 22567"/>
                  <a:gd name="connsiteY4" fmla="*/ 0 h 20323"/>
                  <a:gd name="connsiteX5" fmla="*/ 12944 w 22567"/>
                  <a:gd name="connsiteY5" fmla="*/ 20162 h 20323"/>
                  <a:gd name="connsiteX6" fmla="*/ 16165 w 22567"/>
                  <a:gd name="connsiteY6" fmla="*/ 208 h 20323"/>
                  <a:gd name="connsiteX7" fmla="*/ 19309 w 22567"/>
                  <a:gd name="connsiteY7" fmla="*/ 20323 h 20323"/>
                  <a:gd name="connsiteX8" fmla="*/ 20949 w 22567"/>
                  <a:gd name="connsiteY8" fmla="*/ 10386 h 20323"/>
                  <a:gd name="connsiteX9" fmla="*/ 22567 w 22567"/>
                  <a:gd name="connsiteY9" fmla="*/ 10308 h 20323"/>
                  <a:gd name="connsiteX0" fmla="*/ 0 w 22567"/>
                  <a:gd name="connsiteY0" fmla="*/ 10202 h 20323"/>
                  <a:gd name="connsiteX1" fmla="*/ 1543 w 22567"/>
                  <a:gd name="connsiteY1" fmla="*/ 10391 h 20323"/>
                  <a:gd name="connsiteX2" fmla="*/ 3230 w 22567"/>
                  <a:gd name="connsiteY2" fmla="*/ 18 h 20323"/>
                  <a:gd name="connsiteX3" fmla="*/ 6469 w 22567"/>
                  <a:gd name="connsiteY3" fmla="*/ 20270 h 20323"/>
                  <a:gd name="connsiteX4" fmla="*/ 9735 w 22567"/>
                  <a:gd name="connsiteY4" fmla="*/ 0 h 20323"/>
                  <a:gd name="connsiteX5" fmla="*/ 12944 w 22567"/>
                  <a:gd name="connsiteY5" fmla="*/ 20162 h 20323"/>
                  <a:gd name="connsiteX6" fmla="*/ 16165 w 22567"/>
                  <a:gd name="connsiteY6" fmla="*/ 208 h 20323"/>
                  <a:gd name="connsiteX7" fmla="*/ 19309 w 22567"/>
                  <a:gd name="connsiteY7" fmla="*/ 20323 h 20323"/>
                  <a:gd name="connsiteX8" fmla="*/ 20949 w 22567"/>
                  <a:gd name="connsiteY8" fmla="*/ 10386 h 20323"/>
                  <a:gd name="connsiteX9" fmla="*/ 22567 w 22567"/>
                  <a:gd name="connsiteY9" fmla="*/ 10308 h 20323"/>
                  <a:gd name="connsiteX0" fmla="*/ 0 w 22567"/>
                  <a:gd name="connsiteY0" fmla="*/ 10202 h 20323"/>
                  <a:gd name="connsiteX1" fmla="*/ 1543 w 22567"/>
                  <a:gd name="connsiteY1" fmla="*/ 10391 h 20323"/>
                  <a:gd name="connsiteX2" fmla="*/ 3230 w 22567"/>
                  <a:gd name="connsiteY2" fmla="*/ 18 h 20323"/>
                  <a:gd name="connsiteX3" fmla="*/ 6469 w 22567"/>
                  <a:gd name="connsiteY3" fmla="*/ 20270 h 20323"/>
                  <a:gd name="connsiteX4" fmla="*/ 9735 w 22567"/>
                  <a:gd name="connsiteY4" fmla="*/ 0 h 20323"/>
                  <a:gd name="connsiteX5" fmla="*/ 12944 w 22567"/>
                  <a:gd name="connsiteY5" fmla="*/ 20162 h 20323"/>
                  <a:gd name="connsiteX6" fmla="*/ 16165 w 22567"/>
                  <a:gd name="connsiteY6" fmla="*/ 208 h 20323"/>
                  <a:gd name="connsiteX7" fmla="*/ 19309 w 22567"/>
                  <a:gd name="connsiteY7" fmla="*/ 20323 h 20323"/>
                  <a:gd name="connsiteX8" fmla="*/ 20949 w 22567"/>
                  <a:gd name="connsiteY8" fmla="*/ 10386 h 20323"/>
                  <a:gd name="connsiteX9" fmla="*/ 22567 w 22567"/>
                  <a:gd name="connsiteY9" fmla="*/ 10308 h 20323"/>
                  <a:gd name="connsiteX0" fmla="*/ 0 w 22567"/>
                  <a:gd name="connsiteY0" fmla="*/ 10202 h 20323"/>
                  <a:gd name="connsiteX1" fmla="*/ 1543 w 22567"/>
                  <a:gd name="connsiteY1" fmla="*/ 10391 h 20323"/>
                  <a:gd name="connsiteX2" fmla="*/ 3230 w 22567"/>
                  <a:gd name="connsiteY2" fmla="*/ 18 h 20323"/>
                  <a:gd name="connsiteX3" fmla="*/ 6469 w 22567"/>
                  <a:gd name="connsiteY3" fmla="*/ 20270 h 20323"/>
                  <a:gd name="connsiteX4" fmla="*/ 9735 w 22567"/>
                  <a:gd name="connsiteY4" fmla="*/ 0 h 20323"/>
                  <a:gd name="connsiteX5" fmla="*/ 12944 w 22567"/>
                  <a:gd name="connsiteY5" fmla="*/ 20162 h 20323"/>
                  <a:gd name="connsiteX6" fmla="*/ 16165 w 22567"/>
                  <a:gd name="connsiteY6" fmla="*/ 208 h 20323"/>
                  <a:gd name="connsiteX7" fmla="*/ 19309 w 22567"/>
                  <a:gd name="connsiteY7" fmla="*/ 20323 h 20323"/>
                  <a:gd name="connsiteX8" fmla="*/ 20949 w 22567"/>
                  <a:gd name="connsiteY8" fmla="*/ 10386 h 20323"/>
                  <a:gd name="connsiteX9" fmla="*/ 22567 w 22567"/>
                  <a:gd name="connsiteY9" fmla="*/ 10308 h 20323"/>
                  <a:gd name="connsiteX0" fmla="*/ 0 w 22567"/>
                  <a:gd name="connsiteY0" fmla="*/ 10202 h 20323"/>
                  <a:gd name="connsiteX1" fmla="*/ 1543 w 22567"/>
                  <a:gd name="connsiteY1" fmla="*/ 10391 h 20323"/>
                  <a:gd name="connsiteX2" fmla="*/ 3230 w 22567"/>
                  <a:gd name="connsiteY2" fmla="*/ 18 h 20323"/>
                  <a:gd name="connsiteX3" fmla="*/ 6469 w 22567"/>
                  <a:gd name="connsiteY3" fmla="*/ 20270 h 20323"/>
                  <a:gd name="connsiteX4" fmla="*/ 9735 w 22567"/>
                  <a:gd name="connsiteY4" fmla="*/ 0 h 20323"/>
                  <a:gd name="connsiteX5" fmla="*/ 12944 w 22567"/>
                  <a:gd name="connsiteY5" fmla="*/ 20162 h 20323"/>
                  <a:gd name="connsiteX6" fmla="*/ 16165 w 22567"/>
                  <a:gd name="connsiteY6" fmla="*/ 208 h 20323"/>
                  <a:gd name="connsiteX7" fmla="*/ 19309 w 22567"/>
                  <a:gd name="connsiteY7" fmla="*/ 20323 h 20323"/>
                  <a:gd name="connsiteX8" fmla="*/ 20949 w 22567"/>
                  <a:gd name="connsiteY8" fmla="*/ 10386 h 20323"/>
                  <a:gd name="connsiteX9" fmla="*/ 22567 w 22567"/>
                  <a:gd name="connsiteY9" fmla="*/ 10308 h 20323"/>
                  <a:gd name="connsiteX0" fmla="*/ 0 w 22567"/>
                  <a:gd name="connsiteY0" fmla="*/ 10202 h 20323"/>
                  <a:gd name="connsiteX1" fmla="*/ 1543 w 22567"/>
                  <a:gd name="connsiteY1" fmla="*/ 10391 h 20323"/>
                  <a:gd name="connsiteX2" fmla="*/ 3230 w 22567"/>
                  <a:gd name="connsiteY2" fmla="*/ 18 h 20323"/>
                  <a:gd name="connsiteX3" fmla="*/ 6469 w 22567"/>
                  <a:gd name="connsiteY3" fmla="*/ 20270 h 20323"/>
                  <a:gd name="connsiteX4" fmla="*/ 9735 w 22567"/>
                  <a:gd name="connsiteY4" fmla="*/ 0 h 20323"/>
                  <a:gd name="connsiteX5" fmla="*/ 12944 w 22567"/>
                  <a:gd name="connsiteY5" fmla="*/ 20162 h 20323"/>
                  <a:gd name="connsiteX6" fmla="*/ 16165 w 22567"/>
                  <a:gd name="connsiteY6" fmla="*/ 208 h 20323"/>
                  <a:gd name="connsiteX7" fmla="*/ 19309 w 22567"/>
                  <a:gd name="connsiteY7" fmla="*/ 20323 h 20323"/>
                  <a:gd name="connsiteX8" fmla="*/ 20949 w 22567"/>
                  <a:gd name="connsiteY8" fmla="*/ 10386 h 20323"/>
                  <a:gd name="connsiteX9" fmla="*/ 22567 w 22567"/>
                  <a:gd name="connsiteY9" fmla="*/ 10308 h 203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2567" h="20323">
                    <a:moveTo>
                      <a:pt x="0" y="10202"/>
                    </a:moveTo>
                    <a:cubicBezTo>
                      <a:pt x="27" y="10170"/>
                      <a:pt x="1486" y="10328"/>
                      <a:pt x="1543" y="10391"/>
                    </a:cubicBezTo>
                    <a:cubicBezTo>
                      <a:pt x="1526" y="10139"/>
                      <a:pt x="3202" y="68"/>
                      <a:pt x="3230" y="18"/>
                    </a:cubicBezTo>
                    <a:cubicBezTo>
                      <a:pt x="3258" y="-32"/>
                      <a:pt x="6447" y="20430"/>
                      <a:pt x="6469" y="20270"/>
                    </a:cubicBezTo>
                    <a:cubicBezTo>
                      <a:pt x="6439" y="20269"/>
                      <a:pt x="9734" y="190"/>
                      <a:pt x="9735" y="0"/>
                    </a:cubicBezTo>
                    <a:cubicBezTo>
                      <a:pt x="9738" y="122"/>
                      <a:pt x="12911" y="19851"/>
                      <a:pt x="12944" y="20162"/>
                    </a:cubicBezTo>
                    <a:cubicBezTo>
                      <a:pt x="12911" y="19890"/>
                      <a:pt x="16138" y="386"/>
                      <a:pt x="16165" y="208"/>
                    </a:cubicBezTo>
                    <a:cubicBezTo>
                      <a:pt x="16146" y="440"/>
                      <a:pt x="19364" y="20354"/>
                      <a:pt x="19309" y="20323"/>
                    </a:cubicBezTo>
                    <a:cubicBezTo>
                      <a:pt x="19419" y="20430"/>
                      <a:pt x="20927" y="10030"/>
                      <a:pt x="20949" y="10386"/>
                    </a:cubicBezTo>
                    <a:cubicBezTo>
                      <a:pt x="20902" y="10100"/>
                      <a:pt x="22580" y="10210"/>
                      <a:pt x="22567" y="10308"/>
                    </a:cubicBezTo>
                  </a:path>
                </a:pathLst>
              </a:custGeom>
              <a:noFill/>
              <a:ln w="25400">
                <a:solidFill>
                  <a:schemeClr val="tx1"/>
                </a:solidFill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ja-JP" altLang="en-US" sz="240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</p:grpSp>
        <p:sp>
          <p:nvSpPr>
            <p:cNvPr id="81" name="正方形/長方形 80"/>
            <p:cNvSpPr/>
            <p:nvPr/>
          </p:nvSpPr>
          <p:spPr>
            <a:xfrm>
              <a:off x="590291" y="2511674"/>
              <a:ext cx="1479829" cy="1666528"/>
            </a:xfrm>
            <a:prstGeom prst="rect">
              <a:avLst/>
            </a:prstGeom>
            <a:noFill/>
            <a:ln>
              <a:solidFill>
                <a:srgbClr val="00206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600"/>
            </a:p>
          </p:txBody>
        </p:sp>
        <p:sp>
          <p:nvSpPr>
            <p:cNvPr id="83" name="テキスト ボックス 110"/>
            <p:cNvSpPr txBox="1">
              <a:spLocks noChangeArrowheads="1"/>
            </p:cNvSpPr>
            <p:nvPr/>
          </p:nvSpPr>
          <p:spPr bwMode="auto">
            <a:xfrm rot="16200000">
              <a:off x="1128712" y="3464705"/>
              <a:ext cx="627095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1pPr>
              <a:lvl2pPr marL="742950" indent="-285750" eaLnBrk="0" hangingPunct="0"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2pPr>
              <a:lvl3pPr marL="1143000" indent="-228600" eaLnBrk="0" hangingPunct="0"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3pPr>
              <a:lvl4pPr marL="1600200" indent="-228600" eaLnBrk="0" hangingPunct="0"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4pPr>
              <a:lvl5pPr marL="2057400" indent="-228600" eaLnBrk="0" hangingPunct="0"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pitchFamily="18" charset="0"/>
                  <a:ea typeface="Osaka" charset="-128"/>
                </a:defRPr>
              </a:lvl9pPr>
            </a:lstStyle>
            <a:p>
              <a:pPr eaLnBrk="1" hangingPunct="1"/>
              <a:r>
                <a:rPr lang="en-US" altLang="ja-JP" sz="1400" b="1" dirty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I=I(V)</a:t>
              </a:r>
              <a:endParaRPr lang="ja-JP" altLang="en-US" sz="1400" b="1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</p:grp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21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351692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23"/>
    </mc:Choice>
    <mc:Fallback xmlns="">
      <p:transition spd="slow" advTm="2023"/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正方形/長方形 13"/>
          <p:cNvSpPr/>
          <p:nvPr/>
        </p:nvSpPr>
        <p:spPr>
          <a:xfrm>
            <a:off x="1264951" y="1844825"/>
            <a:ext cx="2359952" cy="4274081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63500">
            <a:noFill/>
            <a:prstDash val="dash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正方形/長方形 11"/>
          <p:cNvSpPr/>
          <p:nvPr/>
        </p:nvSpPr>
        <p:spPr>
          <a:xfrm>
            <a:off x="3707904" y="1844825"/>
            <a:ext cx="2376264" cy="439248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63500">
            <a:noFill/>
            <a:prstDash val="dash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正方形/長方形 8"/>
          <p:cNvSpPr/>
          <p:nvPr/>
        </p:nvSpPr>
        <p:spPr>
          <a:xfrm>
            <a:off x="6660232" y="1414306"/>
            <a:ext cx="792088" cy="352686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63500">
            <a:noFill/>
            <a:prstDash val="dash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2089" y="98925"/>
            <a:ext cx="8229600" cy="528605"/>
          </a:xfrm>
        </p:spPr>
        <p:txBody>
          <a:bodyPr>
            <a:noAutofit/>
          </a:bodyPr>
          <a:lstStyle/>
          <a:p>
            <a:r>
              <a:rPr lang="en-US" altLang="ja-JP" sz="2800" dirty="0">
                <a:latin typeface="Arial" panose="020B0604020202020204" pitchFamily="34" charset="0"/>
                <a:cs typeface="Arial" panose="020B0604020202020204" pitchFamily="34" charset="0"/>
              </a:rPr>
              <a:t>Op-amp Circuit</a:t>
            </a:r>
            <a:endParaRPr kumimoji="1" lang="ja-JP" altLang="en-US" sz="2800" dirty="0"/>
          </a:p>
        </p:txBody>
      </p:sp>
      <p:pic>
        <p:nvPicPr>
          <p:cNvPr id="7" name="図 6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9373" y="1124744"/>
            <a:ext cx="7553325" cy="5238750"/>
          </a:xfrm>
          <a:prstGeom prst="rect">
            <a:avLst/>
          </a:prstGeom>
        </p:spPr>
      </p:pic>
      <p:sp>
        <p:nvSpPr>
          <p:cNvPr id="11" name="テキスト ボックス 10"/>
          <p:cNvSpPr txBox="1"/>
          <p:nvPr/>
        </p:nvSpPr>
        <p:spPr>
          <a:xfrm>
            <a:off x="7011241" y="4521909"/>
            <a:ext cx="105126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000" b="1" dirty="0">
                <a:solidFill>
                  <a:srgbClr val="0070C0"/>
                </a:solidFill>
              </a:rPr>
              <a:t>Buffer stage</a:t>
            </a:r>
            <a:endParaRPr kumimoji="1" lang="ja-JP" altLang="en-US" sz="2000" b="1" dirty="0">
              <a:solidFill>
                <a:srgbClr val="0070C0"/>
              </a:solidFill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4315931" y="5887603"/>
            <a:ext cx="17496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000" b="1" dirty="0">
                <a:solidFill>
                  <a:schemeClr val="accent6">
                    <a:lumMod val="75000"/>
                  </a:schemeClr>
                </a:solidFill>
              </a:rPr>
              <a:t>Telescopic </a:t>
            </a:r>
            <a:r>
              <a:rPr lang="en-US" altLang="ja-JP" sz="2000" b="1" dirty="0" err="1">
                <a:solidFill>
                  <a:schemeClr val="accent6">
                    <a:lumMod val="75000"/>
                  </a:schemeClr>
                </a:solidFill>
              </a:rPr>
              <a:t>cascode</a:t>
            </a:r>
            <a:endParaRPr kumimoji="1" lang="ja-JP" altLang="en-US" sz="20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1475656" y="2775456"/>
            <a:ext cx="81757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b="1" dirty="0">
                <a:solidFill>
                  <a:srgbClr val="00B050"/>
                </a:solidFill>
              </a:rPr>
              <a:t>Bias</a:t>
            </a:r>
            <a:endParaRPr kumimoji="1" lang="ja-JP" altLang="en-US" sz="2400" b="1" dirty="0">
              <a:solidFill>
                <a:srgbClr val="00B050"/>
              </a:solidFill>
            </a:endParaRPr>
          </a:p>
        </p:txBody>
      </p:sp>
      <p:sp>
        <p:nvSpPr>
          <p:cNvPr id="16" name="Rectangle 3"/>
          <p:cNvSpPr txBox="1">
            <a:spLocks noChangeArrowheads="1"/>
          </p:cNvSpPr>
          <p:nvPr/>
        </p:nvSpPr>
        <p:spPr>
          <a:xfrm>
            <a:off x="4058061" y="554467"/>
            <a:ext cx="5085939" cy="1003715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pitchFamily="2" charset="2"/>
              <a:buChar char="n"/>
              <a:defRPr kumimoji="1"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itchFamily="2" charset="2"/>
              <a:buChar char="¨"/>
              <a:defRPr kumimoji="1"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65000"/>
              <a:buFont typeface="Wingdings" pitchFamily="2" charset="2"/>
              <a:buChar char="n"/>
              <a:defRPr kumimoji="1"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¨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eaLnBrk="1" hangingPunct="1">
              <a:lnSpc>
                <a:spcPct val="90000"/>
              </a:lnSpc>
            </a:pPr>
            <a:r>
              <a:rPr lang="en-US" altLang="ja-JP" sz="2000" dirty="0">
                <a:latin typeface="Arial" panose="020B0604020202020204" pitchFamily="34" charset="0"/>
                <a:cs typeface="Arial" panose="020B0604020202020204" pitchFamily="34" charset="0"/>
              </a:rPr>
              <a:t>telescopic </a:t>
            </a:r>
            <a:r>
              <a:rPr lang="en-US" altLang="ja-JP" sz="2000" dirty="0" err="1">
                <a:latin typeface="Arial" panose="020B0604020202020204" pitchFamily="34" charset="0"/>
                <a:cs typeface="Arial" panose="020B0604020202020204" pitchFamily="34" charset="0"/>
              </a:rPr>
              <a:t>cascode</a:t>
            </a:r>
            <a:r>
              <a:rPr lang="en-US" altLang="ja-JP" sz="2000" dirty="0">
                <a:latin typeface="Arial" panose="020B0604020202020204" pitchFamily="34" charset="0"/>
                <a:cs typeface="Arial" panose="020B0604020202020204" pitchFamily="34" charset="0"/>
              </a:rPr>
              <a:t> differential amplifier</a:t>
            </a:r>
          </a:p>
          <a:p>
            <a:pPr eaLnBrk="1" hangingPunct="1">
              <a:lnSpc>
                <a:spcPct val="90000"/>
              </a:lnSpc>
            </a:pPr>
            <a:r>
              <a:rPr lang="en-US" altLang="ja-JP" sz="2000" dirty="0">
                <a:latin typeface="Arial" panose="020B0604020202020204" pitchFamily="34" charset="0"/>
                <a:cs typeface="Arial" panose="020B0604020202020204" pitchFamily="34" charset="0"/>
              </a:rPr>
              <a:t>Feedback C=2pF x R=5MOhm = 10</a:t>
            </a:r>
            <a:r>
              <a:rPr lang="en-US" altLang="ja-JP" sz="200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s</a:t>
            </a:r>
          </a:p>
          <a:p>
            <a:pPr eaLnBrk="1" hangingPunct="1">
              <a:lnSpc>
                <a:spcPct val="90000"/>
              </a:lnSpc>
            </a:pPr>
            <a:r>
              <a:rPr lang="en-US" altLang="ja-JP" sz="200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Power consumption ~150W</a:t>
            </a:r>
            <a:endParaRPr lang="en-US" altLang="ja-JP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1632741" y="3430790"/>
            <a:ext cx="5180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err="1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Iref</a:t>
            </a:r>
            <a:endParaRPr kumimoji="1" lang="ja-JP" altLang="en-US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2150832" y="1299260"/>
            <a:ext cx="5180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err="1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Iref</a:t>
            </a:r>
            <a:endParaRPr kumimoji="1" lang="ja-JP" altLang="en-US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4377944" y="1564867"/>
            <a:ext cx="5180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err="1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Iref</a:t>
            </a:r>
            <a:endParaRPr kumimoji="1" lang="ja-JP" altLang="en-US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7239322" y="1564867"/>
            <a:ext cx="7729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Iref</a:t>
            </a:r>
            <a:r>
              <a:rPr lang="en-US" altLang="ja-JP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 panose="05050102010706020507" pitchFamily="18" charset="2"/>
              </a:rPr>
              <a:t>2</a:t>
            </a:r>
            <a:endParaRPr kumimoji="1" lang="ja-JP" altLang="en-US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1632741" y="5846409"/>
            <a:ext cx="7617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10/10</a:t>
            </a:r>
            <a:endParaRPr kumimoji="1" lang="ja-JP" altLang="en-US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488136" y="1096675"/>
            <a:ext cx="15536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W(</a:t>
            </a:r>
            <a:r>
              <a:rPr lang="en-US" altLang="ja-JP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 panose="05050102010706020507" pitchFamily="18" charset="2"/>
              </a:rPr>
              <a:t>m</a:t>
            </a:r>
            <a:r>
              <a:rPr lang="en-US" altLang="ja-JP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)/L(</a:t>
            </a:r>
            <a:r>
              <a:rPr lang="en-US" altLang="ja-JP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 panose="05050102010706020507" pitchFamily="18" charset="2"/>
              </a:rPr>
              <a:t>m</a:t>
            </a:r>
            <a:r>
              <a:rPr lang="en-US" altLang="ja-JP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)</a:t>
            </a:r>
            <a:endParaRPr kumimoji="1" lang="ja-JP" altLang="en-US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2444927" y="1753993"/>
            <a:ext cx="7617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10/10</a:t>
            </a:r>
            <a:endParaRPr kumimoji="1" lang="ja-JP" altLang="en-US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5308505" y="2055396"/>
            <a:ext cx="7617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10/10</a:t>
            </a:r>
            <a:endParaRPr kumimoji="1" lang="ja-JP" altLang="en-US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7235338" y="2062081"/>
            <a:ext cx="7617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20/10</a:t>
            </a:r>
            <a:endParaRPr kumimoji="1" lang="ja-JP" altLang="en-US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26" name="テキスト ボックス 25"/>
          <p:cNvSpPr txBox="1"/>
          <p:nvPr/>
        </p:nvSpPr>
        <p:spPr>
          <a:xfrm>
            <a:off x="4656362" y="2755416"/>
            <a:ext cx="6335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12/7</a:t>
            </a:r>
            <a:endParaRPr kumimoji="1" lang="ja-JP" altLang="en-US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3420386" y="2595869"/>
            <a:ext cx="7617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100/7</a:t>
            </a:r>
            <a:endParaRPr kumimoji="1" lang="ja-JP" altLang="en-US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28" name="テキスト ボックス 27"/>
          <p:cNvSpPr txBox="1"/>
          <p:nvPr/>
        </p:nvSpPr>
        <p:spPr>
          <a:xfrm>
            <a:off x="5719387" y="2595869"/>
            <a:ext cx="7617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100/7</a:t>
            </a:r>
            <a:endParaRPr kumimoji="1" lang="ja-JP" altLang="en-US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29" name="テキスト ボックス 28"/>
          <p:cNvSpPr txBox="1"/>
          <p:nvPr/>
        </p:nvSpPr>
        <p:spPr>
          <a:xfrm>
            <a:off x="3439220" y="3374787"/>
            <a:ext cx="7617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100/1</a:t>
            </a:r>
            <a:endParaRPr kumimoji="1" lang="ja-JP" altLang="en-US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30" name="テキスト ボックス 29"/>
          <p:cNvSpPr txBox="1"/>
          <p:nvPr/>
        </p:nvSpPr>
        <p:spPr>
          <a:xfrm>
            <a:off x="5114358" y="3374787"/>
            <a:ext cx="7617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100/1</a:t>
            </a:r>
            <a:endParaRPr kumimoji="1" lang="ja-JP" altLang="en-US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3675216" y="4806050"/>
            <a:ext cx="5052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4/1</a:t>
            </a:r>
            <a:endParaRPr kumimoji="1" lang="ja-JP" altLang="en-US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32" name="テキスト ボックス 31"/>
          <p:cNvSpPr txBox="1"/>
          <p:nvPr/>
        </p:nvSpPr>
        <p:spPr>
          <a:xfrm>
            <a:off x="5777384" y="4806050"/>
            <a:ext cx="5052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4/1</a:t>
            </a:r>
            <a:endParaRPr kumimoji="1" lang="ja-JP" altLang="en-US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33" name="テキスト ボックス 32"/>
          <p:cNvSpPr txBox="1"/>
          <p:nvPr/>
        </p:nvSpPr>
        <p:spPr>
          <a:xfrm>
            <a:off x="3052767" y="4990716"/>
            <a:ext cx="6335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2/10</a:t>
            </a:r>
            <a:endParaRPr kumimoji="1" lang="ja-JP" altLang="en-US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34" name="テキスト ボックス 33"/>
          <p:cNvSpPr txBox="1"/>
          <p:nvPr/>
        </p:nvSpPr>
        <p:spPr>
          <a:xfrm>
            <a:off x="5167194" y="5094955"/>
            <a:ext cx="6335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4/10</a:t>
            </a:r>
            <a:endParaRPr kumimoji="1" lang="ja-JP" altLang="en-US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35" name="テキスト ボックス 34"/>
          <p:cNvSpPr txBox="1"/>
          <p:nvPr/>
        </p:nvSpPr>
        <p:spPr>
          <a:xfrm>
            <a:off x="4106600" y="5092693"/>
            <a:ext cx="6335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4/10</a:t>
            </a:r>
            <a:endParaRPr kumimoji="1" lang="ja-JP" altLang="en-US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36" name="テキスト ボックス 35"/>
          <p:cNvSpPr txBox="1"/>
          <p:nvPr/>
        </p:nvSpPr>
        <p:spPr>
          <a:xfrm>
            <a:off x="7181853" y="5395140"/>
            <a:ext cx="17395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V</a:t>
            </a:r>
            <a:r>
              <a:rPr lang="en-US" altLang="ja-JP" baseline="-250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DD</a:t>
            </a:r>
            <a:r>
              <a:rPr lang="en-US" altLang="ja-JP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=-V</a:t>
            </a:r>
            <a:r>
              <a:rPr lang="en-US" altLang="ja-JP" baseline="-250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SS</a:t>
            </a:r>
            <a:r>
              <a:rPr lang="en-US" altLang="ja-JP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=1.5V</a:t>
            </a:r>
            <a:endParaRPr kumimoji="1" lang="ja-JP" altLang="en-US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37" name="テキスト ボックス 36"/>
          <p:cNvSpPr txBox="1"/>
          <p:nvPr/>
        </p:nvSpPr>
        <p:spPr>
          <a:xfrm>
            <a:off x="7235886" y="5792541"/>
            <a:ext cx="11961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err="1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Iref</a:t>
            </a:r>
            <a:r>
              <a:rPr lang="en-US" altLang="ja-JP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&gt;10</a:t>
            </a:r>
            <a:r>
              <a:rPr lang="en-US" altLang="ja-JP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 panose="05050102010706020507" pitchFamily="18" charset="2"/>
              </a:rPr>
              <a:t>A</a:t>
            </a:r>
            <a:endParaRPr kumimoji="1" lang="ja-JP" altLang="en-US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38" name="テキスト ボックス 37"/>
          <p:cNvSpPr txBox="1"/>
          <p:nvPr/>
        </p:nvSpPr>
        <p:spPr>
          <a:xfrm>
            <a:off x="2792847" y="4448069"/>
            <a:ext cx="7104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err="1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Iref</a:t>
            </a:r>
            <a:r>
              <a:rPr lang="en-US" altLang="ja-JP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/5</a:t>
            </a:r>
            <a:endParaRPr kumimoji="1" lang="ja-JP" altLang="en-US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39" name="テキスト ボックス 38"/>
          <p:cNvSpPr txBox="1"/>
          <p:nvPr/>
        </p:nvSpPr>
        <p:spPr>
          <a:xfrm>
            <a:off x="4045044" y="5700675"/>
            <a:ext cx="9653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Iref</a:t>
            </a:r>
            <a:r>
              <a:rPr lang="en-US" altLang="ja-JP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 panose="05050102010706020507" pitchFamily="18" charset="2"/>
              </a:rPr>
              <a:t></a:t>
            </a:r>
            <a:r>
              <a:rPr lang="en-US" altLang="ja-JP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2/5</a:t>
            </a:r>
            <a:endParaRPr kumimoji="1" lang="ja-JP" altLang="en-US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40" name="テキスト ボックス 39"/>
          <p:cNvSpPr txBox="1"/>
          <p:nvPr/>
        </p:nvSpPr>
        <p:spPr>
          <a:xfrm>
            <a:off x="5745222" y="5697740"/>
            <a:ext cx="9653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Iref</a:t>
            </a:r>
            <a:r>
              <a:rPr lang="en-US" altLang="ja-JP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 panose="05050102010706020507" pitchFamily="18" charset="2"/>
              </a:rPr>
              <a:t></a:t>
            </a:r>
            <a:r>
              <a:rPr lang="en-US" altLang="ja-JP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2/5</a:t>
            </a:r>
            <a:endParaRPr kumimoji="1" lang="ja-JP" altLang="en-US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22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819353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55"/>
    </mc:Choice>
    <mc:Fallback xmlns="">
      <p:transition spd="slow" advTm="555"/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角丸四角形 9"/>
          <p:cNvSpPr/>
          <p:nvPr/>
        </p:nvSpPr>
        <p:spPr>
          <a:xfrm>
            <a:off x="1692275" y="3213100"/>
            <a:ext cx="7056438" cy="358775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US" altLang="ja-JP" sz="1600">
                <a:solidFill>
                  <a:srgbClr val="FF0000"/>
                </a:solidFill>
                <a:latin typeface="Arial" panose="020B0604020202020204" pitchFamily="34" charset="0"/>
                <a:ea typeface="ＭＳ Ｐゴシック" pitchFamily="50" charset="-128"/>
                <a:cs typeface="Arial" panose="020B0604020202020204" pitchFamily="34" charset="0"/>
              </a:rPr>
              <a:t>Nb/Al-STJ</a:t>
            </a:r>
            <a:r>
              <a:rPr lang="ja-JP" altLang="en-US" sz="1600">
                <a:solidFill>
                  <a:srgbClr val="FF0000"/>
                </a:solidFill>
                <a:latin typeface="Arial" panose="020B0604020202020204" pitchFamily="34" charset="0"/>
                <a:ea typeface="ＭＳ Ｐゴシック" pitchFamily="50" charset="-128"/>
                <a:cs typeface="Arial" panose="020B0604020202020204" pitchFamily="34" charset="0"/>
              </a:rPr>
              <a:t>設計・開発</a:t>
            </a:r>
          </a:p>
        </p:txBody>
      </p:sp>
      <p:sp>
        <p:nvSpPr>
          <p:cNvPr id="9219" name="タイトル 1"/>
          <p:cNvSpPr>
            <a:spLocks noGrp="1"/>
          </p:cNvSpPr>
          <p:nvPr>
            <p:ph type="ctrTitle" idx="4294967295"/>
          </p:nvPr>
        </p:nvSpPr>
        <p:spPr>
          <a:xfrm>
            <a:off x="613941" y="188640"/>
            <a:ext cx="7698209" cy="404812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altLang="ja-JP" sz="28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COBAND project</a:t>
            </a:r>
            <a:endParaRPr lang="ja-JP" altLang="en-US" sz="28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476335" name="Group 17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87744419"/>
              </p:ext>
            </p:extLst>
          </p:nvPr>
        </p:nvGraphicFramePr>
        <p:xfrm>
          <a:off x="252410" y="756563"/>
          <a:ext cx="8640765" cy="5392608"/>
        </p:xfrm>
        <a:graphic>
          <a:graphicData uri="http://schemas.openxmlformats.org/drawingml/2006/table">
            <a:tbl>
              <a:tblPr firstRow="1" firstCol="1" bandRow="1">
                <a:tableStyleId>{69C7853C-536D-4A76-A0AE-DD22124D55A5}</a:tableStyleId>
              </a:tblPr>
              <a:tblGrid>
                <a:gridCol w="182874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6013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5069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506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15069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14912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15069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70082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u="none" strike="noStrike" cap="none" normalizeH="0" baseline="0" dirty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Japanese FY</a:t>
                      </a:r>
                      <a:endParaRPr kumimoji="1" lang="ja-JP" altLang="ja-JP" sz="18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  <a:ea typeface="Osaka" charset="-128"/>
                        <a:cs typeface="Arial" panose="020B0604020202020204" pitchFamily="34" charset="0"/>
                      </a:endParaRPr>
                    </a:p>
                  </a:txBody>
                  <a:tcPr marL="91435" marR="91435" marT="45710" marB="4571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u="none" strike="noStrike" cap="none" normalizeH="0" baseline="0" dirty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2016</a:t>
                      </a:r>
                      <a:endParaRPr kumimoji="1" lang="en-US" altLang="ja-JP" sz="18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  <a:ea typeface="Osaka" charset="-128"/>
                        <a:cs typeface="Arial" panose="020B0604020202020204" pitchFamily="34" charset="0"/>
                      </a:endParaRPr>
                    </a:p>
                  </a:txBody>
                  <a:tcPr marL="91435" marR="91435" marT="45710" marB="4571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u="none" strike="noStrike" cap="none" normalizeH="0" baseline="0" dirty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2017</a:t>
                      </a:r>
                      <a:endParaRPr kumimoji="1" lang="en-US" altLang="ja-JP" sz="18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  <a:ea typeface="Osaka" charset="-128"/>
                        <a:cs typeface="Arial" panose="020B0604020202020204" pitchFamily="34" charset="0"/>
                      </a:endParaRPr>
                    </a:p>
                  </a:txBody>
                  <a:tcPr marL="91435" marR="91435" marT="45710" marB="4571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u="none" strike="noStrike" cap="none" normalizeH="0" baseline="0" dirty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2018</a:t>
                      </a:r>
                      <a:endParaRPr kumimoji="1" lang="en-US" altLang="ja-JP" sz="18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  <a:ea typeface="Osaka" charset="-128"/>
                        <a:cs typeface="Arial" panose="020B0604020202020204" pitchFamily="34" charset="0"/>
                      </a:endParaRPr>
                    </a:p>
                  </a:txBody>
                  <a:tcPr marL="91435" marR="91435" marT="45710" marB="4571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u="none" strike="noStrike" cap="none" normalizeH="0" baseline="0" dirty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2019</a:t>
                      </a:r>
                      <a:endParaRPr kumimoji="1" lang="en-US" altLang="ja-JP" sz="18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  <a:ea typeface="Osaka" charset="-128"/>
                        <a:cs typeface="Arial" panose="020B0604020202020204" pitchFamily="34" charset="0"/>
                      </a:endParaRPr>
                    </a:p>
                  </a:txBody>
                  <a:tcPr marL="91435" marR="91435" marT="45710" marB="4571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u="none" strike="noStrike" cap="none" normalizeH="0" baseline="0" dirty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2020</a:t>
                      </a:r>
                      <a:endParaRPr kumimoji="1" lang="en-US" altLang="ja-JP" sz="18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  <a:ea typeface="Osaka" charset="-128"/>
                        <a:cs typeface="Arial" panose="020B0604020202020204" pitchFamily="34" charset="0"/>
                      </a:endParaRPr>
                    </a:p>
                  </a:txBody>
                  <a:tcPr marL="91435" marR="91435" marT="45710" marB="4571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u="none" strike="noStrike" cap="none" normalizeH="0" baseline="0" dirty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2021</a:t>
                      </a:r>
                      <a:endParaRPr kumimoji="1" lang="en-US" altLang="ja-JP" sz="18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  <a:ea typeface="Osaka" charset="-128"/>
                        <a:cs typeface="Arial" panose="020B0604020202020204" pitchFamily="34" charset="0"/>
                      </a:endParaRPr>
                    </a:p>
                  </a:txBody>
                  <a:tcPr marL="91435" marR="91435" marT="45710" marB="45710" anchor="ctr" horzOverflow="overflow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4747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Setup design</a:t>
                      </a:r>
                      <a:endParaRPr kumimoji="1" lang="ja-JP" altLang="en-US" sz="1600" b="1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ＭＳ Ｐゴシック" pitchFamily="50" charset="-128"/>
                        <a:cs typeface="Arial" panose="020B0604020202020204" pitchFamily="34" charset="0"/>
                      </a:endParaRPr>
                    </a:p>
                  </a:txBody>
                  <a:tcPr marL="91435" marR="91435" marT="45710" marB="45710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Osaka" charset="-128"/>
                        <a:cs typeface="Arial" panose="020B0604020202020204" pitchFamily="34" charset="0"/>
                      </a:endParaRPr>
                    </a:p>
                  </a:txBody>
                  <a:tcPr marL="91435" marR="91435" marT="45710" marB="45710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Osaka" charset="-128"/>
                        <a:cs typeface="Arial" panose="020B0604020202020204" pitchFamily="34" charset="0"/>
                      </a:endParaRPr>
                    </a:p>
                  </a:txBody>
                  <a:tcPr marL="91435" marR="91435" marT="45710" marB="45710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Osaka" charset="-128"/>
                        <a:cs typeface="Arial" panose="020B0604020202020204" pitchFamily="34" charset="0"/>
                      </a:endParaRPr>
                    </a:p>
                  </a:txBody>
                  <a:tcPr marL="91435" marR="91435" marT="45710" marB="45710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Osaka" charset="-128"/>
                        <a:cs typeface="Arial" panose="020B0604020202020204" pitchFamily="34" charset="0"/>
                      </a:endParaRPr>
                    </a:p>
                  </a:txBody>
                  <a:tcPr marL="91435" marR="91435" marT="45710" marB="45710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Osaka" charset="-128"/>
                        <a:cs typeface="Arial" panose="020B0604020202020204" pitchFamily="34" charset="0"/>
                      </a:endParaRPr>
                    </a:p>
                  </a:txBody>
                  <a:tcPr marL="91435" marR="91435" marT="45710" marB="45710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Osaka" charset="-128"/>
                        <a:cs typeface="Arial" panose="020B0604020202020204" pitchFamily="34" charset="0"/>
                      </a:endParaRPr>
                    </a:p>
                  </a:txBody>
                  <a:tcPr marL="91435" marR="91435" marT="45710" marB="45710" horzOverflow="overflow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22413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u="none" strike="noStrike" cap="none" normalizeH="0" baseline="0" dirty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STJ</a:t>
                      </a:r>
                      <a:r>
                        <a:rPr kumimoji="1" lang="ja-JP" altLang="en-US" sz="1600" u="none" strike="noStrike" cap="none" normalizeH="0" baseline="0" dirty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1" lang="en-US" altLang="ja-JP" sz="1600" u="none" strike="noStrike" cap="none" normalizeH="0" baseline="0" dirty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detector</a:t>
                      </a:r>
                      <a:endParaRPr kumimoji="1" lang="ja-JP" altLang="en-US" sz="1600" b="1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ＭＳ Ｐゴシック" pitchFamily="50" charset="-128"/>
                        <a:cs typeface="Arial" panose="020B0604020202020204" pitchFamily="34" charset="0"/>
                      </a:endParaRPr>
                    </a:p>
                  </a:txBody>
                  <a:tcPr marL="91435" marR="91435" marT="45710" marB="45710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Osaka" charset="-128"/>
                        <a:cs typeface="Arial" panose="020B0604020202020204" pitchFamily="34" charset="0"/>
                      </a:endParaRPr>
                    </a:p>
                  </a:txBody>
                  <a:tcPr marL="91435" marR="91435" marT="45710" marB="45710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Osaka" charset="-128"/>
                        <a:cs typeface="Arial" panose="020B0604020202020204" pitchFamily="34" charset="0"/>
                      </a:endParaRPr>
                    </a:p>
                  </a:txBody>
                  <a:tcPr marL="91435" marR="91435" marT="45710" marB="45710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Osaka" charset="-128"/>
                        <a:cs typeface="Arial" panose="020B0604020202020204" pitchFamily="34" charset="0"/>
                      </a:endParaRPr>
                    </a:p>
                  </a:txBody>
                  <a:tcPr marL="91435" marR="91435" marT="45710" marB="45710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Osaka" charset="-128"/>
                        <a:cs typeface="Arial" panose="020B0604020202020204" pitchFamily="34" charset="0"/>
                      </a:endParaRPr>
                    </a:p>
                  </a:txBody>
                  <a:tcPr marL="91435" marR="91435" marT="45710" marB="45710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Osaka" charset="-128"/>
                        <a:cs typeface="Arial" panose="020B0604020202020204" pitchFamily="34" charset="0"/>
                      </a:endParaRPr>
                    </a:p>
                  </a:txBody>
                  <a:tcPr marL="91435" marR="91435" marT="45710" marB="45710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Osaka" charset="-128"/>
                        <a:cs typeface="Arial" panose="020B0604020202020204" pitchFamily="34" charset="0"/>
                      </a:endParaRPr>
                    </a:p>
                  </a:txBody>
                  <a:tcPr marL="91435" marR="91435" marT="45710" marB="45710" horzOverflow="overflow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3610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u="none" strike="noStrike" cap="none" normalizeH="0" baseline="0" dirty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Cryogenic electronics, readout circuit</a:t>
                      </a:r>
                      <a:endParaRPr kumimoji="1" lang="ja-JP" altLang="en-US" sz="1600" b="1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ＭＳ Ｐゴシック" pitchFamily="50" charset="-128"/>
                        <a:cs typeface="Arial" panose="020B0604020202020204" pitchFamily="34" charset="0"/>
                      </a:endParaRPr>
                    </a:p>
                  </a:txBody>
                  <a:tcPr marL="91435" marR="91435" marT="45710" marB="45710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Osaka" charset="-128"/>
                        <a:cs typeface="Arial" panose="020B0604020202020204" pitchFamily="34" charset="0"/>
                      </a:endParaRPr>
                    </a:p>
                  </a:txBody>
                  <a:tcPr marL="91435" marR="91435" marT="45710" marB="45710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Osaka" charset="-128"/>
                        <a:cs typeface="Arial" panose="020B0604020202020204" pitchFamily="34" charset="0"/>
                      </a:endParaRPr>
                    </a:p>
                  </a:txBody>
                  <a:tcPr marL="91435" marR="91435" marT="45710" marB="45710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Osaka" charset="-128"/>
                        <a:cs typeface="Arial" panose="020B0604020202020204" pitchFamily="34" charset="0"/>
                      </a:endParaRPr>
                    </a:p>
                  </a:txBody>
                  <a:tcPr marL="91435" marR="91435" marT="45710" marB="45710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Osaka" charset="-128"/>
                        <a:cs typeface="Arial" panose="020B0604020202020204" pitchFamily="34" charset="0"/>
                      </a:endParaRPr>
                    </a:p>
                  </a:txBody>
                  <a:tcPr marL="91435" marR="91435" marT="45710" marB="45710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Osaka" charset="-128"/>
                        <a:cs typeface="Arial" panose="020B0604020202020204" pitchFamily="34" charset="0"/>
                      </a:endParaRPr>
                    </a:p>
                  </a:txBody>
                  <a:tcPr marL="91435" marR="91435" marT="45710" marB="45710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Osaka" charset="-128"/>
                        <a:cs typeface="Arial" panose="020B0604020202020204" pitchFamily="34" charset="0"/>
                      </a:endParaRPr>
                    </a:p>
                  </a:txBody>
                  <a:tcPr marL="91435" marR="91435" marT="45710" marB="45710" horzOverflow="overflow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0405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u="none" strike="noStrike" cap="none" normalizeH="0" baseline="0" dirty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Optics</a:t>
                      </a:r>
                      <a:endParaRPr kumimoji="1" lang="ja-JP" altLang="en-US" sz="1600" b="1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ＭＳ Ｐゴシック" pitchFamily="50" charset="-128"/>
                        <a:cs typeface="Arial" panose="020B0604020202020204" pitchFamily="34" charset="0"/>
                      </a:endParaRPr>
                    </a:p>
                  </a:txBody>
                  <a:tcPr marL="91435" marR="91435" marT="45710" marB="45710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Osaka" charset="-128"/>
                        <a:cs typeface="Arial" panose="020B0604020202020204" pitchFamily="34" charset="0"/>
                      </a:endParaRPr>
                    </a:p>
                  </a:txBody>
                  <a:tcPr marL="91435" marR="91435" marT="45710" marB="45710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Osaka" charset="-128"/>
                        <a:cs typeface="Arial" panose="020B0604020202020204" pitchFamily="34" charset="0"/>
                      </a:endParaRPr>
                    </a:p>
                  </a:txBody>
                  <a:tcPr marL="91435" marR="91435" marT="45710" marB="45710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Osaka" charset="-128"/>
                        <a:cs typeface="Arial" panose="020B0604020202020204" pitchFamily="34" charset="0"/>
                      </a:endParaRPr>
                    </a:p>
                  </a:txBody>
                  <a:tcPr marL="91435" marR="91435" marT="45710" marB="45710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Osaka" charset="-128"/>
                        <a:cs typeface="Arial" panose="020B0604020202020204" pitchFamily="34" charset="0"/>
                      </a:endParaRPr>
                    </a:p>
                  </a:txBody>
                  <a:tcPr marL="91435" marR="91435" marT="45710" marB="45710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Osaka" charset="-128"/>
                        <a:cs typeface="Arial" panose="020B0604020202020204" pitchFamily="34" charset="0"/>
                      </a:endParaRPr>
                    </a:p>
                  </a:txBody>
                  <a:tcPr marL="91435" marR="91435" marT="45710" marB="45710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Osaka" charset="-128"/>
                        <a:cs typeface="Arial" panose="020B0604020202020204" pitchFamily="34" charset="0"/>
                      </a:endParaRPr>
                    </a:p>
                  </a:txBody>
                  <a:tcPr marL="91435" marR="91435" marT="45710" marB="45710" horzOverflow="overflow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3204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Rocket-borne </a:t>
                      </a:r>
                      <a:r>
                        <a:rPr kumimoji="1" lang="en-US" altLang="ja-JP" sz="16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refrig</a:t>
                      </a:r>
                      <a:r>
                        <a:rPr kumimoji="1" lang="en-US" altLang="ja-JP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. </a:t>
                      </a:r>
                      <a:endParaRPr kumimoji="1" lang="ja-JP" altLang="en-US" sz="1600" b="1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ＭＳ Ｐゴシック" pitchFamily="50" charset="-128"/>
                        <a:cs typeface="Arial" panose="020B0604020202020204" pitchFamily="34" charset="0"/>
                      </a:endParaRPr>
                    </a:p>
                  </a:txBody>
                  <a:tcPr marL="91435" marR="91435" marT="45710" marB="45710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Osaka" charset="-128"/>
                        <a:cs typeface="Arial" panose="020B0604020202020204" pitchFamily="34" charset="0"/>
                      </a:endParaRPr>
                    </a:p>
                  </a:txBody>
                  <a:tcPr marL="91435" marR="91435" marT="45710" marB="45710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Osaka" charset="-128"/>
                        <a:cs typeface="Arial" panose="020B0604020202020204" pitchFamily="34" charset="0"/>
                      </a:endParaRPr>
                    </a:p>
                  </a:txBody>
                  <a:tcPr marL="91435" marR="91435" marT="45710" marB="45710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Osaka" charset="-128"/>
                        <a:cs typeface="Arial" panose="020B0604020202020204" pitchFamily="34" charset="0"/>
                      </a:endParaRPr>
                    </a:p>
                  </a:txBody>
                  <a:tcPr marL="91435" marR="91435" marT="45710" marB="45710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Osaka" charset="-128"/>
                        <a:cs typeface="Arial" panose="020B0604020202020204" pitchFamily="34" charset="0"/>
                      </a:endParaRPr>
                    </a:p>
                  </a:txBody>
                  <a:tcPr marL="91435" marR="91435" marT="45710" marB="45710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Osaka" charset="-128"/>
                        <a:cs typeface="Arial" panose="020B0604020202020204" pitchFamily="34" charset="0"/>
                      </a:endParaRPr>
                    </a:p>
                  </a:txBody>
                  <a:tcPr marL="91435" marR="91435" marT="45710" marB="45710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Osaka" charset="-128"/>
                        <a:cs typeface="Arial" panose="020B0604020202020204" pitchFamily="34" charset="0"/>
                      </a:endParaRPr>
                    </a:p>
                  </a:txBody>
                  <a:tcPr marL="91435" marR="91435" marT="45710" marB="45710" horzOverflow="overflow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70091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Measurement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Analysis</a:t>
                      </a:r>
                      <a:endParaRPr kumimoji="1" lang="ja-JP" altLang="en-US" sz="1600" b="1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ＭＳ Ｐゴシック" pitchFamily="50" charset="-128"/>
                        <a:cs typeface="Arial" panose="020B0604020202020204" pitchFamily="34" charset="0"/>
                      </a:endParaRPr>
                    </a:p>
                  </a:txBody>
                  <a:tcPr marL="91435" marR="91435" marT="45710" marB="45710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Osaka" charset="-128"/>
                        <a:cs typeface="Arial" panose="020B0604020202020204" pitchFamily="34" charset="0"/>
                      </a:endParaRPr>
                    </a:p>
                  </a:txBody>
                  <a:tcPr marL="91435" marR="91435" marT="45710" marB="45710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Osaka" charset="-128"/>
                        <a:cs typeface="Arial" panose="020B0604020202020204" pitchFamily="34" charset="0"/>
                      </a:endParaRPr>
                    </a:p>
                  </a:txBody>
                  <a:tcPr marL="91435" marR="91435" marT="45710" marB="45710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Osaka" charset="-128"/>
                        <a:cs typeface="Arial" panose="020B0604020202020204" pitchFamily="34" charset="0"/>
                      </a:endParaRPr>
                    </a:p>
                  </a:txBody>
                  <a:tcPr marL="91435" marR="91435" marT="45710" marB="45710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Osaka" charset="-128"/>
                        <a:cs typeface="Arial" panose="020B0604020202020204" pitchFamily="34" charset="0"/>
                      </a:endParaRPr>
                    </a:p>
                  </a:txBody>
                  <a:tcPr marL="91435" marR="91435" marT="45710" marB="45710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Osaka" charset="-128"/>
                        <a:cs typeface="Arial" panose="020B0604020202020204" pitchFamily="34" charset="0"/>
                      </a:endParaRPr>
                    </a:p>
                  </a:txBody>
                  <a:tcPr marL="91435" marR="91435" marT="45710" marB="45710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Osaka" charset="-128"/>
                        <a:cs typeface="Arial" panose="020B0604020202020204" pitchFamily="34" charset="0"/>
                      </a:endParaRPr>
                    </a:p>
                  </a:txBody>
                  <a:tcPr marL="91435" marR="91435" marT="45710" marB="45710" horzOverflow="overflow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5" name="角丸四角形 4"/>
          <p:cNvSpPr/>
          <p:nvPr/>
        </p:nvSpPr>
        <p:spPr>
          <a:xfrm>
            <a:off x="2051720" y="1861343"/>
            <a:ext cx="1947432" cy="345961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US" altLang="ja-JP" sz="1600" b="1" dirty="0">
                <a:solidFill>
                  <a:srgbClr val="FF0000"/>
                </a:solidFill>
                <a:latin typeface="Arial" panose="020B0604020202020204" pitchFamily="34" charset="0"/>
                <a:ea typeface="ＭＳ Ｐゴシック" pitchFamily="50" charset="-128"/>
                <a:cs typeface="Arial" panose="020B0604020202020204" pitchFamily="34" charset="0"/>
              </a:rPr>
              <a:t>Rocket exp.</a:t>
            </a:r>
            <a:endParaRPr lang="ja-JP" altLang="en-US" sz="1600" b="1" dirty="0">
              <a:solidFill>
                <a:srgbClr val="FF0000"/>
              </a:solidFill>
              <a:latin typeface="Arial" panose="020B0604020202020204" pitchFamily="34" charset="0"/>
              <a:ea typeface="ＭＳ Ｐゴシック" pitchFamily="50" charset="-128"/>
              <a:cs typeface="Arial" panose="020B0604020202020204" pitchFamily="34" charset="0"/>
            </a:endParaRPr>
          </a:p>
        </p:txBody>
      </p:sp>
      <p:sp>
        <p:nvSpPr>
          <p:cNvPr id="2" name="角丸四角形 9"/>
          <p:cNvSpPr/>
          <p:nvPr/>
        </p:nvSpPr>
        <p:spPr>
          <a:xfrm>
            <a:off x="2123728" y="2228396"/>
            <a:ext cx="1368152" cy="794204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US" altLang="ja-JP" sz="1600" b="1" dirty="0" err="1">
                <a:solidFill>
                  <a:srgbClr val="FF0000"/>
                </a:solidFill>
                <a:latin typeface="Arial" panose="020B0604020202020204" pitchFamily="34" charset="0"/>
                <a:ea typeface="ＭＳ Ｐゴシック" pitchFamily="50" charset="-128"/>
                <a:cs typeface="Arial" panose="020B0604020202020204" pitchFamily="34" charset="0"/>
              </a:rPr>
              <a:t>Nb</a:t>
            </a:r>
            <a:r>
              <a:rPr lang="en-US" altLang="ja-JP" sz="1600" b="1" dirty="0">
                <a:solidFill>
                  <a:srgbClr val="FF0000"/>
                </a:solidFill>
                <a:latin typeface="Arial" panose="020B0604020202020204" pitchFamily="34" charset="0"/>
                <a:ea typeface="ＭＳ Ｐゴシック" pitchFamily="50" charset="-128"/>
                <a:cs typeface="Arial" panose="020B0604020202020204" pitchFamily="34" charset="0"/>
              </a:rPr>
              <a:t>/Al-STJ</a:t>
            </a:r>
          </a:p>
          <a:p>
            <a:pPr>
              <a:defRPr/>
            </a:pPr>
            <a:r>
              <a:rPr lang="ja-JP" altLang="en-US" sz="1600" b="1" dirty="0">
                <a:solidFill>
                  <a:srgbClr val="FF0000"/>
                </a:solidFill>
                <a:latin typeface="Arial" panose="020B0604020202020204" pitchFamily="34" charset="0"/>
                <a:ea typeface="ＭＳ Ｐゴシック" pitchFamily="50" charset="-128"/>
                <a:cs typeface="Arial" panose="020B0604020202020204" pitchFamily="34" charset="0"/>
              </a:rPr>
              <a:t>（ＳＯＩ</a:t>
            </a:r>
            <a:r>
              <a:rPr lang="en-US" altLang="ja-JP" sz="1600" b="1" dirty="0">
                <a:solidFill>
                  <a:srgbClr val="FF0000"/>
                </a:solidFill>
                <a:latin typeface="Arial" panose="020B0604020202020204" pitchFamily="34" charset="0"/>
                <a:ea typeface="ＭＳ Ｐゴシック" pitchFamily="50" charset="-128"/>
                <a:cs typeface="Arial" panose="020B0604020202020204" pitchFamily="34" charset="0"/>
              </a:rPr>
              <a:t>-</a:t>
            </a:r>
            <a:r>
              <a:rPr lang="ja-JP" altLang="en-US" sz="1600" b="1" dirty="0">
                <a:solidFill>
                  <a:srgbClr val="FF0000"/>
                </a:solidFill>
                <a:latin typeface="Arial" panose="020B0604020202020204" pitchFamily="34" charset="0"/>
                <a:ea typeface="ＭＳ Ｐゴシック" pitchFamily="50" charset="-128"/>
                <a:cs typeface="Arial" panose="020B0604020202020204" pitchFamily="34" charset="0"/>
              </a:rPr>
              <a:t>ＳＴＪ） </a:t>
            </a:r>
            <a:r>
              <a:rPr lang="en-US" altLang="ja-JP" sz="1600" b="1" dirty="0">
                <a:solidFill>
                  <a:srgbClr val="FF0000"/>
                </a:solidFill>
                <a:latin typeface="Arial" panose="020B0604020202020204" pitchFamily="34" charset="0"/>
                <a:ea typeface="ＭＳ Ｐゴシック" pitchFamily="50" charset="-128"/>
                <a:cs typeface="Arial" panose="020B0604020202020204" pitchFamily="34" charset="0"/>
              </a:rPr>
              <a:t>R&amp;D</a:t>
            </a:r>
            <a:endParaRPr lang="ja-JP" altLang="en-US" sz="1600" b="1" dirty="0">
              <a:solidFill>
                <a:srgbClr val="FF0000"/>
              </a:solidFill>
              <a:latin typeface="Arial" panose="020B0604020202020204" pitchFamily="34" charset="0"/>
              <a:ea typeface="ＭＳ Ｐゴシック" pitchFamily="50" charset="-128"/>
              <a:cs typeface="Arial" panose="020B0604020202020204" pitchFamily="34" charset="0"/>
            </a:endParaRPr>
          </a:p>
        </p:txBody>
      </p:sp>
      <p:sp>
        <p:nvSpPr>
          <p:cNvPr id="11" name="角丸四角形 10"/>
          <p:cNvSpPr/>
          <p:nvPr/>
        </p:nvSpPr>
        <p:spPr>
          <a:xfrm>
            <a:off x="3491880" y="2228396"/>
            <a:ext cx="2089150" cy="794204"/>
          </a:xfrm>
          <a:prstGeom prst="roundRect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US" altLang="ja-JP" sz="1600" b="1" dirty="0">
                <a:solidFill>
                  <a:srgbClr val="FF0000"/>
                </a:solidFill>
                <a:latin typeface="Arial" panose="020B0604020202020204" pitchFamily="34" charset="0"/>
                <a:ea typeface="ＭＳ Ｐゴシック" pitchFamily="50" charset="-128"/>
                <a:cs typeface="Arial" panose="020B0604020202020204" pitchFamily="34" charset="0"/>
              </a:rPr>
              <a:t>Production</a:t>
            </a:r>
            <a:endParaRPr lang="ja-JP" altLang="en-US" sz="1600" b="1" dirty="0">
              <a:solidFill>
                <a:srgbClr val="FF0000"/>
              </a:solidFill>
              <a:latin typeface="Arial" panose="020B0604020202020204" pitchFamily="34" charset="0"/>
              <a:ea typeface="ＭＳ Ｐゴシック" pitchFamily="50" charset="-128"/>
              <a:cs typeface="Arial" panose="020B0604020202020204" pitchFamily="34" charset="0"/>
            </a:endParaRPr>
          </a:p>
        </p:txBody>
      </p:sp>
      <p:sp>
        <p:nvSpPr>
          <p:cNvPr id="15" name="角丸四角形 14"/>
          <p:cNvSpPr/>
          <p:nvPr/>
        </p:nvSpPr>
        <p:spPr>
          <a:xfrm>
            <a:off x="2099605" y="3630612"/>
            <a:ext cx="1392275" cy="504825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US" altLang="ja-JP" sz="1600" b="1" dirty="0">
                <a:solidFill>
                  <a:srgbClr val="FF0000"/>
                </a:solidFill>
                <a:latin typeface="Arial" panose="020B0604020202020204" pitchFamily="34" charset="0"/>
                <a:ea typeface="ＭＳ Ｐゴシック" pitchFamily="50" charset="-128"/>
                <a:cs typeface="Arial" panose="020B0604020202020204" pitchFamily="34" charset="0"/>
              </a:rPr>
              <a:t>R&amp;D</a:t>
            </a:r>
            <a:endParaRPr lang="ja-JP" altLang="en-US" sz="1600" b="1" dirty="0">
              <a:solidFill>
                <a:srgbClr val="FF0000"/>
              </a:solidFill>
              <a:latin typeface="Arial" panose="020B0604020202020204" pitchFamily="34" charset="0"/>
              <a:ea typeface="ＭＳ Ｐゴシック" pitchFamily="50" charset="-128"/>
              <a:cs typeface="Arial" panose="020B0604020202020204" pitchFamily="34" charset="0"/>
            </a:endParaRPr>
          </a:p>
        </p:txBody>
      </p:sp>
      <p:sp>
        <p:nvSpPr>
          <p:cNvPr id="4" name="角丸四角形 10"/>
          <p:cNvSpPr/>
          <p:nvPr/>
        </p:nvSpPr>
        <p:spPr>
          <a:xfrm>
            <a:off x="3491880" y="3664020"/>
            <a:ext cx="2089150" cy="504825"/>
          </a:xfrm>
          <a:prstGeom prst="roundRect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US" altLang="ja-JP" sz="1600" b="1" dirty="0">
                <a:solidFill>
                  <a:srgbClr val="FF0000"/>
                </a:solidFill>
                <a:latin typeface="Arial" panose="020B0604020202020204" pitchFamily="34" charset="0"/>
                <a:ea typeface="ＭＳ Ｐゴシック" pitchFamily="50" charset="-128"/>
                <a:cs typeface="Arial" panose="020B0604020202020204" pitchFamily="34" charset="0"/>
              </a:rPr>
              <a:t>Production</a:t>
            </a:r>
            <a:endParaRPr lang="ja-JP" altLang="en-US" sz="1600" b="1" dirty="0">
              <a:solidFill>
                <a:srgbClr val="FF0000"/>
              </a:solidFill>
              <a:latin typeface="Arial" panose="020B0604020202020204" pitchFamily="34" charset="0"/>
              <a:ea typeface="ＭＳ Ｐゴシック" pitchFamily="50" charset="-128"/>
              <a:cs typeface="Arial" panose="020B0604020202020204" pitchFamily="34" charset="0"/>
            </a:endParaRPr>
          </a:p>
        </p:txBody>
      </p:sp>
      <p:sp>
        <p:nvSpPr>
          <p:cNvPr id="7" name="角丸四角形 13"/>
          <p:cNvSpPr/>
          <p:nvPr/>
        </p:nvSpPr>
        <p:spPr>
          <a:xfrm>
            <a:off x="2699544" y="5284108"/>
            <a:ext cx="2520950" cy="287337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US" altLang="ja-JP" sz="1600" b="1" dirty="0">
                <a:solidFill>
                  <a:srgbClr val="FF0000"/>
                </a:solidFill>
                <a:latin typeface="Arial" panose="020B0604020202020204" pitchFamily="34" charset="0"/>
                <a:ea typeface="ＭＳ Ｐゴシック" pitchFamily="50" charset="-128"/>
                <a:cs typeface="Arial" panose="020B0604020202020204" pitchFamily="34" charset="0"/>
              </a:rPr>
              <a:t>Analysis tool </a:t>
            </a:r>
            <a:r>
              <a:rPr lang="en-US" altLang="ja-JP" sz="1600" b="1" dirty="0" err="1">
                <a:solidFill>
                  <a:srgbClr val="FF0000"/>
                </a:solidFill>
                <a:latin typeface="Arial" panose="020B0604020202020204" pitchFamily="34" charset="0"/>
                <a:ea typeface="ＭＳ Ｐゴシック" pitchFamily="50" charset="-128"/>
                <a:cs typeface="Arial" panose="020B0604020202020204" pitchFamily="34" charset="0"/>
              </a:rPr>
              <a:t>devel</a:t>
            </a:r>
            <a:r>
              <a:rPr lang="en-US" altLang="ja-JP" sz="1600" b="1" dirty="0">
                <a:solidFill>
                  <a:srgbClr val="FF0000"/>
                </a:solidFill>
                <a:latin typeface="Arial" panose="020B0604020202020204" pitchFamily="34" charset="0"/>
                <a:ea typeface="ＭＳ Ｐゴシック" pitchFamily="50" charset="-128"/>
                <a:cs typeface="Arial" panose="020B0604020202020204" pitchFamily="34" charset="0"/>
              </a:rPr>
              <a:t>.</a:t>
            </a:r>
            <a:endParaRPr lang="ja-JP" altLang="en-US" sz="1600" b="1" dirty="0">
              <a:solidFill>
                <a:srgbClr val="FF0000"/>
              </a:solidFill>
              <a:latin typeface="Arial" panose="020B0604020202020204" pitchFamily="34" charset="0"/>
              <a:ea typeface="ＭＳ Ｐゴシック" pitchFamily="50" charset="-128"/>
              <a:cs typeface="Arial" panose="020B0604020202020204" pitchFamily="34" charset="0"/>
            </a:endParaRPr>
          </a:p>
        </p:txBody>
      </p:sp>
      <p:sp>
        <p:nvSpPr>
          <p:cNvPr id="8" name="角丸四角形 13"/>
          <p:cNvSpPr/>
          <p:nvPr/>
        </p:nvSpPr>
        <p:spPr>
          <a:xfrm>
            <a:off x="5995052" y="5284107"/>
            <a:ext cx="2855291" cy="287338"/>
          </a:xfrm>
          <a:prstGeom prst="roundRect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US" altLang="ja-JP" sz="1600" b="1" dirty="0">
                <a:solidFill>
                  <a:srgbClr val="FF0000"/>
                </a:solidFill>
                <a:latin typeface="Arial" panose="020B0604020202020204" pitchFamily="34" charset="0"/>
                <a:ea typeface="ＭＳ Ｐゴシック" pitchFamily="50" charset="-128"/>
                <a:cs typeface="Arial" panose="020B0604020202020204" pitchFamily="34" charset="0"/>
              </a:rPr>
              <a:t>Analysis</a:t>
            </a:r>
            <a:endParaRPr lang="ja-JP" altLang="en-US" sz="1600" b="1" dirty="0">
              <a:solidFill>
                <a:srgbClr val="FF0000"/>
              </a:solidFill>
              <a:latin typeface="Arial" panose="020B0604020202020204" pitchFamily="34" charset="0"/>
              <a:ea typeface="ＭＳ Ｐゴシック" pitchFamily="50" charset="-128"/>
              <a:cs typeface="Arial" panose="020B0604020202020204" pitchFamily="34" charset="0"/>
            </a:endParaRPr>
          </a:p>
        </p:txBody>
      </p:sp>
      <p:sp>
        <p:nvSpPr>
          <p:cNvPr id="9" name="角丸四角形 12"/>
          <p:cNvSpPr/>
          <p:nvPr/>
        </p:nvSpPr>
        <p:spPr>
          <a:xfrm>
            <a:off x="2147490" y="4414838"/>
            <a:ext cx="1344390" cy="431800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US" altLang="ja-JP" sz="1600" b="1" dirty="0">
                <a:solidFill>
                  <a:srgbClr val="FF0000"/>
                </a:solidFill>
                <a:latin typeface="Arial" panose="020B0604020202020204" pitchFamily="34" charset="0"/>
                <a:ea typeface="ＭＳ Ｐゴシック" pitchFamily="50" charset="-128"/>
                <a:cs typeface="Arial" panose="020B0604020202020204" pitchFamily="34" charset="0"/>
              </a:rPr>
              <a:t>Design</a:t>
            </a:r>
            <a:endParaRPr lang="ja-JP" altLang="en-US" sz="1600" b="1" dirty="0">
              <a:solidFill>
                <a:srgbClr val="FF0000"/>
              </a:solidFill>
              <a:latin typeface="Arial" panose="020B0604020202020204" pitchFamily="34" charset="0"/>
              <a:ea typeface="ＭＳ Ｐゴシック" pitchFamily="50" charset="-128"/>
              <a:cs typeface="Arial" panose="020B0604020202020204" pitchFamily="34" charset="0"/>
            </a:endParaRPr>
          </a:p>
        </p:txBody>
      </p:sp>
      <p:sp>
        <p:nvSpPr>
          <p:cNvPr id="16" name="角丸四角形 13"/>
          <p:cNvSpPr/>
          <p:nvPr/>
        </p:nvSpPr>
        <p:spPr>
          <a:xfrm>
            <a:off x="3505373" y="4402819"/>
            <a:ext cx="2092325" cy="431800"/>
          </a:xfrm>
          <a:prstGeom prst="roundRect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US" altLang="ja-JP" sz="1600" b="1" dirty="0">
                <a:solidFill>
                  <a:srgbClr val="FF0000"/>
                </a:solidFill>
                <a:latin typeface="Arial" panose="020B0604020202020204" pitchFamily="34" charset="0"/>
                <a:ea typeface="ＭＳ Ｐゴシック" pitchFamily="50" charset="-128"/>
                <a:cs typeface="Arial" panose="020B0604020202020204" pitchFamily="34" charset="0"/>
              </a:rPr>
              <a:t>Production</a:t>
            </a:r>
            <a:endParaRPr lang="ja-JP" altLang="en-US" sz="1600" b="1" dirty="0">
              <a:solidFill>
                <a:srgbClr val="FF0000"/>
              </a:solidFill>
              <a:latin typeface="Arial" panose="020B0604020202020204" pitchFamily="34" charset="0"/>
              <a:ea typeface="ＭＳ Ｐゴシック" pitchFamily="50" charset="-128"/>
              <a:cs typeface="Arial" panose="020B0604020202020204" pitchFamily="34" charset="0"/>
            </a:endParaRPr>
          </a:p>
        </p:txBody>
      </p:sp>
      <p:sp>
        <p:nvSpPr>
          <p:cNvPr id="20" name="角丸四角形 12"/>
          <p:cNvSpPr/>
          <p:nvPr/>
        </p:nvSpPr>
        <p:spPr>
          <a:xfrm>
            <a:off x="2147490" y="4852308"/>
            <a:ext cx="1344390" cy="431800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US" altLang="ja-JP" sz="1600" b="1" dirty="0">
                <a:solidFill>
                  <a:srgbClr val="FF0000"/>
                </a:solidFill>
                <a:latin typeface="Arial" panose="020B0604020202020204" pitchFamily="34" charset="0"/>
                <a:ea typeface="ＭＳ Ｐゴシック" pitchFamily="50" charset="-128"/>
                <a:cs typeface="Arial" panose="020B0604020202020204" pitchFamily="34" charset="0"/>
              </a:rPr>
              <a:t>Design</a:t>
            </a:r>
            <a:endParaRPr lang="ja-JP" altLang="en-US" sz="1600" b="1" dirty="0">
              <a:solidFill>
                <a:srgbClr val="FF0000"/>
              </a:solidFill>
              <a:latin typeface="Arial" panose="020B0604020202020204" pitchFamily="34" charset="0"/>
              <a:ea typeface="ＭＳ Ｐゴシック" pitchFamily="50" charset="-128"/>
              <a:cs typeface="Arial" panose="020B0604020202020204" pitchFamily="34" charset="0"/>
            </a:endParaRPr>
          </a:p>
        </p:txBody>
      </p:sp>
      <p:sp>
        <p:nvSpPr>
          <p:cNvPr id="22" name="角丸四角形 13"/>
          <p:cNvSpPr/>
          <p:nvPr/>
        </p:nvSpPr>
        <p:spPr>
          <a:xfrm>
            <a:off x="3505373" y="4852308"/>
            <a:ext cx="2090738" cy="431800"/>
          </a:xfrm>
          <a:prstGeom prst="roundRect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US" altLang="ja-JP" sz="1600" b="1" dirty="0">
                <a:solidFill>
                  <a:srgbClr val="FF0000"/>
                </a:solidFill>
                <a:latin typeface="Arial" panose="020B0604020202020204" pitchFamily="34" charset="0"/>
                <a:ea typeface="ＭＳ Ｐゴシック" pitchFamily="50" charset="-128"/>
                <a:cs typeface="Arial" panose="020B0604020202020204" pitchFamily="34" charset="0"/>
              </a:rPr>
              <a:t>Production</a:t>
            </a:r>
            <a:endParaRPr lang="ja-JP" altLang="en-US" sz="1600" b="1" dirty="0">
              <a:solidFill>
                <a:srgbClr val="FF0000"/>
              </a:solidFill>
              <a:latin typeface="Arial" panose="020B0604020202020204" pitchFamily="34" charset="0"/>
              <a:ea typeface="ＭＳ Ｐゴシック" pitchFamily="50" charset="-128"/>
              <a:cs typeface="Arial" panose="020B0604020202020204" pitchFamily="34" charset="0"/>
            </a:endParaRPr>
          </a:p>
        </p:txBody>
      </p:sp>
      <p:sp>
        <p:nvSpPr>
          <p:cNvPr id="23" name="角丸四角形 13"/>
          <p:cNvSpPr/>
          <p:nvPr/>
        </p:nvSpPr>
        <p:spPr>
          <a:xfrm>
            <a:off x="7754722" y="3630612"/>
            <a:ext cx="1162050" cy="431800"/>
          </a:xfrm>
          <a:prstGeom prst="roundRect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US" altLang="ja-JP" sz="1600" b="1" dirty="0">
                <a:solidFill>
                  <a:srgbClr val="FF0000"/>
                </a:solidFill>
                <a:latin typeface="Arial" panose="020B0604020202020204" pitchFamily="34" charset="0"/>
                <a:ea typeface="ＭＳ Ｐゴシック" pitchFamily="50" charset="-128"/>
                <a:cs typeface="Arial" panose="020B0604020202020204" pitchFamily="34" charset="0"/>
              </a:rPr>
              <a:t>Design</a:t>
            </a:r>
            <a:endParaRPr lang="ja-JP" altLang="en-US" sz="1600" b="1" dirty="0">
              <a:solidFill>
                <a:srgbClr val="FF0000"/>
              </a:solidFill>
              <a:latin typeface="Arial" panose="020B0604020202020204" pitchFamily="34" charset="0"/>
              <a:ea typeface="ＭＳ Ｐゴシック" pitchFamily="50" charset="-128"/>
              <a:cs typeface="Arial" panose="020B0604020202020204" pitchFamily="34" charset="0"/>
            </a:endParaRPr>
          </a:p>
        </p:txBody>
      </p:sp>
      <p:sp>
        <p:nvSpPr>
          <p:cNvPr id="26" name="角丸四角形 13"/>
          <p:cNvSpPr/>
          <p:nvPr/>
        </p:nvSpPr>
        <p:spPr>
          <a:xfrm>
            <a:off x="7739272" y="4402819"/>
            <a:ext cx="1160462" cy="431800"/>
          </a:xfrm>
          <a:prstGeom prst="roundRect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US" altLang="ja-JP" sz="1600" b="1" dirty="0">
                <a:solidFill>
                  <a:srgbClr val="FF0000"/>
                </a:solidFill>
                <a:latin typeface="Arial" panose="020B0604020202020204" pitchFamily="34" charset="0"/>
                <a:ea typeface="ＭＳ Ｐゴシック" pitchFamily="50" charset="-128"/>
                <a:cs typeface="Arial" panose="020B0604020202020204" pitchFamily="34" charset="0"/>
              </a:rPr>
              <a:t>Design</a:t>
            </a:r>
            <a:endParaRPr lang="ja-JP" altLang="en-US" sz="1600" b="1" dirty="0">
              <a:solidFill>
                <a:srgbClr val="FF0000"/>
              </a:solidFill>
              <a:latin typeface="Arial" panose="020B0604020202020204" pitchFamily="34" charset="0"/>
              <a:ea typeface="ＭＳ Ｐゴシック" pitchFamily="50" charset="-128"/>
              <a:cs typeface="Arial" panose="020B0604020202020204" pitchFamily="34" charset="0"/>
            </a:endParaRPr>
          </a:p>
        </p:txBody>
      </p:sp>
      <p:sp>
        <p:nvSpPr>
          <p:cNvPr id="27" name="角丸四角形 13"/>
          <p:cNvSpPr/>
          <p:nvPr/>
        </p:nvSpPr>
        <p:spPr>
          <a:xfrm>
            <a:off x="7731125" y="4852308"/>
            <a:ext cx="1162050" cy="431800"/>
          </a:xfrm>
          <a:prstGeom prst="roundRect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US" altLang="ja-JP" sz="1600" b="1" dirty="0">
                <a:solidFill>
                  <a:srgbClr val="FF0000"/>
                </a:solidFill>
                <a:latin typeface="Arial" panose="020B0604020202020204" pitchFamily="34" charset="0"/>
                <a:ea typeface="ＭＳ Ｐゴシック" pitchFamily="50" charset="-128"/>
                <a:cs typeface="Arial" panose="020B0604020202020204" pitchFamily="34" charset="0"/>
              </a:rPr>
              <a:t>Design</a:t>
            </a:r>
            <a:endParaRPr lang="ja-JP" altLang="en-US" sz="1600" b="1" dirty="0">
              <a:solidFill>
                <a:srgbClr val="FF0000"/>
              </a:solidFill>
              <a:latin typeface="Arial" panose="020B0604020202020204" pitchFamily="34" charset="0"/>
              <a:ea typeface="ＭＳ Ｐゴシック" pitchFamily="50" charset="-128"/>
              <a:cs typeface="Arial" panose="020B0604020202020204" pitchFamily="34" charset="0"/>
            </a:endParaRPr>
          </a:p>
        </p:txBody>
      </p:sp>
      <p:sp>
        <p:nvSpPr>
          <p:cNvPr id="24" name="角丸四角形 23"/>
          <p:cNvSpPr/>
          <p:nvPr/>
        </p:nvSpPr>
        <p:spPr>
          <a:xfrm>
            <a:off x="2123728" y="3056050"/>
            <a:ext cx="6726616" cy="360362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ja-JP" altLang="en-US" sz="1600" b="1" dirty="0">
              <a:solidFill>
                <a:srgbClr val="FF0000"/>
              </a:solidFill>
              <a:latin typeface="Arial" panose="020B0604020202020204" pitchFamily="34" charset="0"/>
              <a:ea typeface="ＭＳ Ｐゴシック" pitchFamily="50" charset="-128"/>
              <a:cs typeface="Arial" panose="020B0604020202020204" pitchFamily="34" charset="0"/>
            </a:endParaRPr>
          </a:p>
        </p:txBody>
      </p:sp>
      <p:sp>
        <p:nvSpPr>
          <p:cNvPr id="25" name="角丸四角形 9"/>
          <p:cNvSpPr/>
          <p:nvPr/>
        </p:nvSpPr>
        <p:spPr>
          <a:xfrm>
            <a:off x="2084072" y="3078728"/>
            <a:ext cx="6766272" cy="358775"/>
          </a:xfrm>
          <a:prstGeom prst="roundRect">
            <a:avLst/>
          </a:prstGeom>
          <a:gradFill flip="none" rotWithShape="1">
            <a:gsLst>
              <a:gs pos="0">
                <a:srgbClr val="FFFF99">
                  <a:alpha val="0"/>
                </a:srgbClr>
              </a:gs>
              <a:gs pos="50000">
                <a:srgbClr val="FFFF99">
                  <a:lumMod val="100000"/>
                  <a:alpha val="90000"/>
                </a:srgbClr>
              </a:gs>
              <a:gs pos="100000">
                <a:srgbClr val="FFFF99"/>
              </a:gs>
            </a:gsLst>
            <a:lin ang="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>
              <a:defRPr/>
            </a:pPr>
            <a:r>
              <a:rPr lang="ja-JP" altLang="en-US" sz="1600" b="1" dirty="0">
                <a:solidFill>
                  <a:srgbClr val="FF0000"/>
                </a:solidFill>
                <a:latin typeface="Arial" panose="020B0604020202020204" pitchFamily="34" charset="0"/>
                <a:ea typeface="ＭＳ Ｐゴシック" pitchFamily="50" charset="-128"/>
                <a:cs typeface="Arial" panose="020B0604020202020204" pitchFamily="34" charset="0"/>
              </a:rPr>
              <a:t>　　　　　　　　　　</a:t>
            </a:r>
            <a:r>
              <a:rPr lang="en-US" altLang="ja-JP" sz="1600" b="1" dirty="0">
                <a:solidFill>
                  <a:srgbClr val="FF0000"/>
                </a:solidFill>
                <a:latin typeface="Arial" panose="020B0604020202020204" pitchFamily="34" charset="0"/>
                <a:ea typeface="ＭＳ Ｐゴシック" pitchFamily="50" charset="-128"/>
                <a:cs typeface="Arial" panose="020B0604020202020204" pitchFamily="34" charset="0"/>
              </a:rPr>
              <a:t>Hf-STJ</a:t>
            </a:r>
            <a:r>
              <a:rPr lang="ja-JP" altLang="en-US" sz="1600" b="1" dirty="0">
                <a:solidFill>
                  <a:srgbClr val="FF0000"/>
                </a:solidFill>
                <a:latin typeface="Arial" panose="020B0604020202020204" pitchFamily="34" charset="0"/>
                <a:ea typeface="ＭＳ Ｐゴシック" pitchFamily="50" charset="-128"/>
                <a:cs typeface="Arial" panose="020B0604020202020204" pitchFamily="34" charset="0"/>
              </a:rPr>
              <a:t> </a:t>
            </a:r>
            <a:r>
              <a:rPr lang="en-US" altLang="ja-JP" sz="1600" b="1" dirty="0">
                <a:solidFill>
                  <a:srgbClr val="FF0000"/>
                </a:solidFill>
                <a:latin typeface="Arial" panose="020B0604020202020204" pitchFamily="34" charset="0"/>
                <a:ea typeface="ＭＳ Ｐゴシック" pitchFamily="50" charset="-128"/>
                <a:cs typeface="Arial" panose="020B0604020202020204" pitchFamily="34" charset="0"/>
              </a:rPr>
              <a:t>R&amp;D</a:t>
            </a:r>
            <a:endParaRPr lang="ja-JP" altLang="en-US" sz="1600" b="1" dirty="0">
              <a:solidFill>
                <a:srgbClr val="FF0000"/>
              </a:solidFill>
              <a:latin typeface="Arial" panose="020B0604020202020204" pitchFamily="34" charset="0"/>
              <a:ea typeface="ＭＳ Ｐゴシック" pitchFamily="50" charset="-128"/>
              <a:cs typeface="Arial" panose="020B0604020202020204" pitchFamily="34" charset="0"/>
            </a:endParaRPr>
          </a:p>
        </p:txBody>
      </p:sp>
      <p:sp>
        <p:nvSpPr>
          <p:cNvPr id="28" name="角丸四角形 27"/>
          <p:cNvSpPr/>
          <p:nvPr/>
        </p:nvSpPr>
        <p:spPr>
          <a:xfrm>
            <a:off x="2087723" y="5611161"/>
            <a:ext cx="6762621" cy="360362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ja-JP" altLang="en-US" sz="1600" b="1" dirty="0">
              <a:solidFill>
                <a:srgbClr val="FF0000"/>
              </a:solidFill>
              <a:latin typeface="Arial" panose="020B0604020202020204" pitchFamily="34" charset="0"/>
              <a:ea typeface="ＭＳ Ｐゴシック" pitchFamily="50" charset="-128"/>
              <a:cs typeface="Arial" panose="020B0604020202020204" pitchFamily="34" charset="0"/>
            </a:endParaRPr>
          </a:p>
        </p:txBody>
      </p:sp>
      <p:sp>
        <p:nvSpPr>
          <p:cNvPr id="29" name="角丸四角形 28"/>
          <p:cNvSpPr/>
          <p:nvPr/>
        </p:nvSpPr>
        <p:spPr>
          <a:xfrm>
            <a:off x="2052261" y="1500982"/>
            <a:ext cx="6793044" cy="360362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ja-JP" altLang="en-US" sz="1600" b="1" dirty="0">
              <a:solidFill>
                <a:srgbClr val="FF0000"/>
              </a:solidFill>
              <a:latin typeface="Arial" panose="020B0604020202020204" pitchFamily="34" charset="0"/>
              <a:ea typeface="ＭＳ Ｐゴシック" pitchFamily="50" charset="-128"/>
              <a:cs typeface="Arial" panose="020B0604020202020204" pitchFamily="34" charset="0"/>
            </a:endParaRPr>
          </a:p>
        </p:txBody>
      </p:sp>
      <p:sp>
        <p:nvSpPr>
          <p:cNvPr id="30" name="角丸四角形 29"/>
          <p:cNvSpPr/>
          <p:nvPr/>
        </p:nvSpPr>
        <p:spPr>
          <a:xfrm>
            <a:off x="2034682" y="1500982"/>
            <a:ext cx="6865052" cy="360362"/>
          </a:xfrm>
          <a:prstGeom prst="roundRect">
            <a:avLst/>
          </a:prstGeom>
          <a:gradFill>
            <a:gsLst>
              <a:gs pos="0">
                <a:srgbClr val="FFFF99">
                  <a:alpha val="0"/>
                </a:srgbClr>
              </a:gs>
              <a:gs pos="50000">
                <a:srgbClr val="FFFF99">
                  <a:lumMod val="100000"/>
                  <a:alpha val="90000"/>
                </a:srgbClr>
              </a:gs>
              <a:gs pos="100000">
                <a:srgbClr val="FFFF99"/>
              </a:gs>
            </a:gsLst>
            <a:lin ang="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US" altLang="ja-JP" sz="1600" b="1" dirty="0">
                <a:solidFill>
                  <a:srgbClr val="FF0000"/>
                </a:solidFill>
                <a:latin typeface="Arial" panose="020B0604020202020204" pitchFamily="34" charset="0"/>
                <a:ea typeface="ＭＳ Ｐゴシック" pitchFamily="50" charset="-128"/>
                <a:cs typeface="Arial" panose="020B0604020202020204" pitchFamily="34" charset="0"/>
              </a:rPr>
              <a:t>Satellite exp. </a:t>
            </a:r>
            <a:endParaRPr lang="ja-JP" altLang="en-US" sz="1600" b="1" dirty="0">
              <a:solidFill>
                <a:srgbClr val="FF0000"/>
              </a:solidFill>
              <a:latin typeface="Arial" panose="020B0604020202020204" pitchFamily="34" charset="0"/>
              <a:ea typeface="ＭＳ Ｐゴシック" pitchFamily="50" charset="-128"/>
              <a:cs typeface="Arial" panose="020B0604020202020204" pitchFamily="34" charset="0"/>
            </a:endParaRPr>
          </a:p>
        </p:txBody>
      </p:sp>
      <p:sp>
        <p:nvSpPr>
          <p:cNvPr id="31" name="角丸四角形 30"/>
          <p:cNvSpPr/>
          <p:nvPr/>
        </p:nvSpPr>
        <p:spPr>
          <a:xfrm>
            <a:off x="2085897" y="5612748"/>
            <a:ext cx="6764447" cy="358775"/>
          </a:xfrm>
          <a:prstGeom prst="roundRect">
            <a:avLst/>
          </a:prstGeom>
          <a:gradFill>
            <a:gsLst>
              <a:gs pos="0">
                <a:srgbClr val="FFFF99">
                  <a:alpha val="0"/>
                </a:srgbClr>
              </a:gs>
              <a:gs pos="50000">
                <a:srgbClr val="FFFF99">
                  <a:lumMod val="100000"/>
                  <a:alpha val="90000"/>
                </a:srgbClr>
              </a:gs>
              <a:gs pos="100000">
                <a:srgbClr val="FFFF99"/>
              </a:gs>
            </a:gsLst>
            <a:lin ang="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>
              <a:defRPr/>
            </a:pPr>
            <a:r>
              <a:rPr lang="ja-JP" altLang="en-US" sz="1600" b="1" dirty="0">
                <a:solidFill>
                  <a:srgbClr val="FF0000"/>
                </a:solidFill>
                <a:latin typeface="Arial" panose="020B0604020202020204" pitchFamily="34" charset="0"/>
                <a:ea typeface="ＭＳ Ｐゴシック" pitchFamily="50" charset="-128"/>
                <a:cs typeface="Arial" panose="020B0604020202020204" pitchFamily="34" charset="0"/>
              </a:rPr>
              <a:t>　　　　　　　　　</a:t>
            </a:r>
            <a:r>
              <a:rPr lang="en-US" altLang="ja-JP" sz="1600" b="1" dirty="0">
                <a:solidFill>
                  <a:srgbClr val="FF0000"/>
                </a:solidFill>
                <a:latin typeface="Arial" panose="020B0604020202020204" pitchFamily="34" charset="0"/>
                <a:ea typeface="ＭＳ Ｐゴシック" pitchFamily="50" charset="-128"/>
                <a:cs typeface="Arial" panose="020B0604020202020204" pitchFamily="34" charset="0"/>
              </a:rPr>
              <a:t>Simulation</a:t>
            </a:r>
            <a:endParaRPr lang="ja-JP" altLang="en-US" sz="1600" b="1" dirty="0">
              <a:solidFill>
                <a:srgbClr val="FF0000"/>
              </a:solidFill>
              <a:latin typeface="Arial" panose="020B0604020202020204" pitchFamily="34" charset="0"/>
              <a:ea typeface="ＭＳ Ｐゴシック" pitchFamily="50" charset="-128"/>
              <a:cs typeface="Arial" panose="020B0604020202020204" pitchFamily="34" charset="0"/>
            </a:endParaRPr>
          </a:p>
        </p:txBody>
      </p:sp>
      <p:sp>
        <p:nvSpPr>
          <p:cNvPr id="32" name="角丸四角形 31"/>
          <p:cNvSpPr/>
          <p:nvPr/>
        </p:nvSpPr>
        <p:spPr>
          <a:xfrm rot="5400000">
            <a:off x="3540496" y="3571868"/>
            <a:ext cx="4478596" cy="320716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ja-JP" sz="1600" b="1" dirty="0">
                <a:solidFill>
                  <a:srgbClr val="FF0000"/>
                </a:solidFill>
                <a:latin typeface="Arial" panose="020B0604020202020204" pitchFamily="34" charset="0"/>
                <a:ea typeface="ＭＳ Ｐゴシック" pitchFamily="50" charset="-128"/>
                <a:cs typeface="Arial" panose="020B0604020202020204" pitchFamily="34" charset="0"/>
              </a:rPr>
              <a:t>Rocket exp.</a:t>
            </a:r>
            <a:endParaRPr lang="ja-JP" altLang="en-US" sz="1600" b="1" dirty="0">
              <a:solidFill>
                <a:srgbClr val="FF0000"/>
              </a:solidFill>
              <a:latin typeface="Arial" panose="020B0604020202020204" pitchFamily="34" charset="0"/>
              <a:ea typeface="ＭＳ Ｐゴシック" pitchFamily="50" charset="-128"/>
              <a:cs typeface="Arial" panose="020B0604020202020204" pitchFamily="34" charset="0"/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23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44657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130"/>
    </mc:Choice>
    <mc:Fallback xmlns="">
      <p:transition spd="slow" advTm="1130"/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229600" cy="576064"/>
          </a:xfrm>
        </p:spPr>
        <p:txBody>
          <a:bodyPr>
            <a:normAutofit fontScale="90000"/>
          </a:bodyPr>
          <a:lstStyle/>
          <a:p>
            <a:r>
              <a:rPr kumimoji="1" lang="en-US" altLang="ja-JP" dirty="0"/>
              <a:t>Summary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13950" y="908720"/>
            <a:ext cx="8792772" cy="5688632"/>
          </a:xfrm>
        </p:spPr>
        <p:txBody>
          <a:bodyPr>
            <a:noAutofit/>
          </a:bodyPr>
          <a:lstStyle/>
          <a:p>
            <a:r>
              <a:rPr kumimoji="1" lang="en-US" altLang="ja-JP" sz="28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We propose a sounding rocket experiment to search for neutrino radiative decay in cosmic neutrino background.</a:t>
            </a:r>
          </a:p>
          <a:p>
            <a:r>
              <a:rPr lang="en-US" altLang="ja-JP" sz="28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Requirements for the detector is a photo-detector with NEP~O(10</a:t>
            </a:r>
            <a:r>
              <a:rPr lang="en-US" altLang="ja-JP" sz="2800" baseline="300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-20</a:t>
            </a:r>
            <a:r>
              <a:rPr lang="en-US" altLang="ja-JP" sz="28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) W/</a:t>
            </a:r>
            <a:r>
              <a:rPr lang="en-US" altLang="ja-JP" sz="28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 panose="05050102010706020507" pitchFamily="18" charset="2"/>
              </a:rPr>
              <a:t>Hz</a:t>
            </a:r>
            <a:endParaRPr lang="en-US" altLang="ja-JP" sz="2800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  <a:p>
            <a:r>
              <a:rPr lang="en-US" altLang="ja-JP" sz="28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Nb/Al-STJ array with a diffractive for the experiment.</a:t>
            </a:r>
          </a:p>
          <a:p>
            <a:pPr lvl="1"/>
            <a:r>
              <a:rPr lang="en-US" altLang="ja-JP" sz="24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Nb/Al-STJ fabricated at CRAVITY meets our requirements.</a:t>
            </a:r>
          </a:p>
          <a:p>
            <a:pPr lvl="1"/>
            <a:r>
              <a:rPr lang="en-US" altLang="ja-JP" sz="2400" dirty="0">
                <a:solidFill>
                  <a:srgbClr val="FF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FD-SOI readout is under development and almost ready for STJ signal amplification at cryogenic temperature.</a:t>
            </a:r>
          </a:p>
          <a:p>
            <a:r>
              <a:rPr lang="en-US" altLang="ja-JP" sz="28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Improvement of the neutrino lifetime lower limit up to O(10</a:t>
            </a:r>
            <a:r>
              <a:rPr lang="en-US" altLang="ja-JP" sz="2800" baseline="300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14</a:t>
            </a:r>
            <a:r>
              <a:rPr lang="en-US" altLang="ja-JP" sz="28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yrs) is feasible for 200-sec measurement in a rocket-borne experiment with the detector.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24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55331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9770"/>
    </mc:Choice>
    <mc:Fallback xmlns="">
      <p:transition spd="slow" advTm="29770"/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95536" y="2924944"/>
            <a:ext cx="8229600" cy="1143000"/>
          </a:xfrm>
        </p:spPr>
        <p:txBody>
          <a:bodyPr/>
          <a:lstStyle/>
          <a:p>
            <a:r>
              <a:rPr kumimoji="1" lang="en-US" altLang="ja-JP" dirty="0"/>
              <a:t>Backup</a:t>
            </a:r>
            <a:endParaRPr kumimoji="1" lang="ja-JP" altLang="en-US" dirty="0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25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1489153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667544"/>
          </a:xfrm>
        </p:spPr>
        <p:txBody>
          <a:bodyPr/>
          <a:lstStyle/>
          <a:p>
            <a:r>
              <a:rPr kumimoji="1" lang="en-US" altLang="ja-JP" sz="2800" dirty="0"/>
              <a:t>Energy/Wavelength/</a:t>
            </a:r>
            <a:r>
              <a:rPr lang="en-US" altLang="ja-JP" sz="2800" dirty="0"/>
              <a:t>Frequency</a:t>
            </a:r>
            <a:endParaRPr kumimoji="1" lang="ja-JP" altLang="en-US" sz="2800" dirty="0"/>
          </a:p>
        </p:txBody>
      </p:sp>
      <p:pic>
        <p:nvPicPr>
          <p:cNvPr id="3083" name="Picture 11" descr="C:\Users\yuji\Desktop\axis2.gif"/>
          <p:cNvPicPr>
            <a:picLocks noChangeAspect="1" noChangeArrowheads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3586"/>
          <a:stretch/>
        </p:blipFill>
        <p:spPr bwMode="auto">
          <a:xfrm>
            <a:off x="460375" y="980728"/>
            <a:ext cx="7984430" cy="35961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0" name="直線コネクタ 9"/>
          <p:cNvCxnSpPr/>
          <p:nvPr/>
        </p:nvCxnSpPr>
        <p:spPr bwMode="auto">
          <a:xfrm flipV="1">
            <a:off x="4608004" y="1268760"/>
            <a:ext cx="0" cy="2952328"/>
          </a:xfrm>
          <a:prstGeom prst="line">
            <a:avLst/>
          </a:prstGeom>
          <a:noFill/>
          <a:ln w="317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テキスト ボックス 13"/>
              <p:cNvSpPr txBox="1"/>
              <p:nvPr/>
            </p:nvSpPr>
            <p:spPr>
              <a:xfrm>
                <a:off x="3302980" y="4407590"/>
                <a:ext cx="2299219" cy="55758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1" lang="en-US" altLang="ja-JP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kumimoji="1" lang="en-US" altLang="ja-JP" b="0" i="1" smtClean="0">
                              <a:latin typeface="Cambria Math"/>
                            </a:rPr>
                            <m:t>𝐸</m:t>
                          </m:r>
                        </m:e>
                        <m:sub>
                          <m:r>
                            <a:rPr kumimoji="1" lang="en-US" altLang="ja-JP" b="0" i="1" smtClean="0">
                              <a:latin typeface="Cambria Math"/>
                            </a:rPr>
                            <m:t>𝛾</m:t>
                          </m:r>
                        </m:sub>
                      </m:sSub>
                      <m:r>
                        <a:rPr kumimoji="1" lang="en-US" altLang="ja-JP" b="0" i="1" smtClean="0">
                          <a:latin typeface="Cambria Math"/>
                        </a:rPr>
                        <m:t>=25 </m:t>
                      </m:r>
                      <m:r>
                        <m:rPr>
                          <m:sty m:val="p"/>
                        </m:rPr>
                        <a:rPr kumimoji="1" lang="en-US" altLang="ja-JP" b="0" i="1" smtClean="0">
                          <a:latin typeface="Cambria Math"/>
                        </a:rPr>
                        <m:t>meV</m:t>
                      </m:r>
                    </m:oMath>
                  </m:oMathPara>
                </a14:m>
                <a:endParaRPr kumimoji="1" lang="ja-JP" altLang="en-US" dirty="0"/>
              </a:p>
            </p:txBody>
          </p:sp>
        </mc:Choice>
        <mc:Fallback xmlns="">
          <p:sp>
            <p:nvSpPr>
              <p:cNvPr id="14" name="テキスト ボックス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02980" y="4407590"/>
                <a:ext cx="2299219" cy="557589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テキスト ボックス 14"/>
              <p:cNvSpPr txBox="1"/>
              <p:nvPr/>
            </p:nvSpPr>
            <p:spPr>
              <a:xfrm>
                <a:off x="3380548" y="5117579"/>
                <a:ext cx="1845441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1" lang="en-US" altLang="ja-JP" b="0" i="1" smtClean="0">
                          <a:latin typeface="Cambria Math"/>
                        </a:rPr>
                        <m:t>𝜈</m:t>
                      </m:r>
                      <m:r>
                        <a:rPr kumimoji="1" lang="en-US" altLang="ja-JP" b="0" i="1" smtClean="0">
                          <a:latin typeface="Cambria Math"/>
                        </a:rPr>
                        <m:t>=6 </m:t>
                      </m:r>
                      <m:r>
                        <m:rPr>
                          <m:sty m:val="p"/>
                        </m:rPr>
                        <a:rPr kumimoji="1" lang="en-US" altLang="ja-JP" b="0" i="1" smtClean="0">
                          <a:latin typeface="Cambria Math"/>
                        </a:rPr>
                        <m:t>THz</m:t>
                      </m:r>
                    </m:oMath>
                  </m:oMathPara>
                </a14:m>
                <a:endParaRPr kumimoji="1" lang="ja-JP" altLang="en-US" dirty="0"/>
              </a:p>
            </p:txBody>
          </p:sp>
        </mc:Choice>
        <mc:Fallback xmlns="">
          <p:sp>
            <p:nvSpPr>
              <p:cNvPr id="15" name="テキスト ボックス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80548" y="5117579"/>
                <a:ext cx="1845441" cy="523220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テキスト ボックス 15"/>
              <p:cNvSpPr txBox="1"/>
              <p:nvPr/>
            </p:nvSpPr>
            <p:spPr>
              <a:xfrm>
                <a:off x="3470275" y="5767489"/>
                <a:ext cx="1845633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1" lang="en-US" altLang="ja-JP" b="0" i="1" smtClean="0">
                          <a:latin typeface="Cambria Math"/>
                        </a:rPr>
                        <m:t>𝜆</m:t>
                      </m:r>
                      <m:r>
                        <a:rPr kumimoji="1" lang="en-US" altLang="ja-JP" b="0" i="1" smtClean="0">
                          <a:latin typeface="Cambria Math"/>
                        </a:rPr>
                        <m:t>=50</m:t>
                      </m:r>
                      <m:r>
                        <a:rPr kumimoji="1" lang="en-US" altLang="ja-JP" b="0" i="1" smtClean="0">
                          <a:latin typeface="Cambria Math"/>
                        </a:rPr>
                        <m:t>𝜇</m:t>
                      </m:r>
                      <m:r>
                        <a:rPr kumimoji="1" lang="en-US" altLang="ja-JP" b="0" i="1" smtClean="0">
                          <a:latin typeface="Cambria Math"/>
                        </a:rPr>
                        <m:t>𝑚</m:t>
                      </m:r>
                    </m:oMath>
                  </m:oMathPara>
                </a14:m>
                <a:endParaRPr kumimoji="1" lang="ja-JP" altLang="en-US" dirty="0"/>
              </a:p>
            </p:txBody>
          </p:sp>
        </mc:Choice>
        <mc:Fallback xmlns="">
          <p:sp>
            <p:nvSpPr>
              <p:cNvPr id="16" name="テキスト ボックス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70275" y="5767489"/>
                <a:ext cx="1845633" cy="523220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26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5038117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397042"/>
          </a:xfrm>
        </p:spPr>
        <p:txBody>
          <a:bodyPr>
            <a:normAutofit fontScale="90000"/>
          </a:bodyPr>
          <a:lstStyle/>
          <a:p>
            <a:r>
              <a:rPr kumimoji="1" lang="en-US" altLang="ja-JP" sz="2800" dirty="0"/>
              <a:t>Limit on LRSM parameters from TWIST</a:t>
            </a:r>
            <a:endParaRPr kumimoji="1" lang="ja-JP" altLang="en-US" sz="2800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238" t="20354" r="2480" b="35251"/>
          <a:stretch/>
        </p:blipFill>
        <p:spPr bwMode="auto">
          <a:xfrm>
            <a:off x="4716016" y="1412775"/>
            <a:ext cx="4032448" cy="2808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 rotWithShape="1"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539552" y="1410234"/>
            <a:ext cx="3986302" cy="28108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 Box 4"/>
          <p:cNvSpPr txBox="1">
            <a:spLocks noChangeArrowheads="1"/>
          </p:cNvSpPr>
          <p:nvPr/>
        </p:nvSpPr>
        <p:spPr bwMode="auto">
          <a:xfrm>
            <a:off x="1331640" y="1010124"/>
            <a:ext cx="2664296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en-US" altLang="ja-JP" sz="20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Manifest LRS 90%CL</a:t>
            </a:r>
            <a:endParaRPr lang="ja-JP" altLang="en-US" sz="2000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7" name="Text Box 4"/>
          <p:cNvSpPr txBox="1">
            <a:spLocks noChangeArrowheads="1"/>
          </p:cNvSpPr>
          <p:nvPr/>
        </p:nvSpPr>
        <p:spPr bwMode="auto">
          <a:xfrm>
            <a:off x="5508104" y="1010124"/>
            <a:ext cx="324036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en-US" altLang="ja-JP" sz="20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Non-manifest LRS 90%CL</a:t>
            </a:r>
            <a:endParaRPr lang="ja-JP" altLang="en-US" sz="2000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 rotWithShape="1"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153"/>
          <a:stretch/>
        </p:blipFill>
        <p:spPr bwMode="auto">
          <a:xfrm>
            <a:off x="169370" y="4955392"/>
            <a:ext cx="8712968" cy="16538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 Box 4"/>
              <p:cNvSpPr txBox="1">
                <a:spLocks noChangeArrowheads="1"/>
              </p:cNvSpPr>
              <p:nvPr/>
            </p:nvSpPr>
            <p:spPr bwMode="auto">
              <a:xfrm>
                <a:off x="1331641" y="4221088"/>
                <a:ext cx="2880320" cy="73430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 kumimoji="1" sz="28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 sz="28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 sz="28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 sz="28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 sz="28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8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8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8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8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ja-JP" sz="20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ja-JP" sz="2000" i="1">
                              <a:latin typeface="Cambria Math"/>
                            </a:rPr>
                            <m:t>𝑀</m:t>
                          </m:r>
                        </m:e>
                        <m:sub>
                          <m:sSub>
                            <m:sSubPr>
                              <m:ctrlPr>
                                <a:rPr lang="en-US" altLang="ja-JP" sz="2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ja-JP" sz="2000" i="1">
                                  <a:latin typeface="Cambria Math"/>
                                </a:rPr>
                                <m:t>𝑊</m:t>
                              </m:r>
                            </m:e>
                            <m:sub>
                              <m:r>
                                <a:rPr lang="en-US" altLang="ja-JP" sz="2000" i="1">
                                  <a:latin typeface="Cambria Math"/>
                                </a:rPr>
                                <m:t>2</m:t>
                              </m:r>
                            </m:sub>
                          </m:sSub>
                        </m:sub>
                      </m:sSub>
                      <m:r>
                        <a:rPr lang="en-US" altLang="ja-JP" sz="2000" b="0" i="1" smtClean="0">
                          <a:latin typeface="Cambria Math" panose="02040503050406030204" pitchFamily="18" charset="0"/>
                        </a:rPr>
                        <m:t>&gt;592</m:t>
                      </m:r>
                      <m:r>
                        <a:rPr lang="en-US" altLang="ja-JP" sz="2000" i="1">
                          <a:latin typeface="Cambria Math"/>
                        </a:rPr>
                        <m:t> </m:t>
                      </m:r>
                      <m:r>
                        <a:rPr lang="en-US" altLang="ja-JP" sz="2000" b="0" i="1" smtClean="0">
                          <a:latin typeface="Cambria Math" panose="02040503050406030204" pitchFamily="18" charset="0"/>
                        </a:rPr>
                        <m:t>𝐺</m:t>
                      </m:r>
                      <m:r>
                        <m:rPr>
                          <m:sty m:val="p"/>
                        </m:rPr>
                        <a:rPr lang="en-US" altLang="ja-JP" sz="2000" i="1">
                          <a:latin typeface="Cambria Math"/>
                        </a:rPr>
                        <m:t>eV</m:t>
                      </m:r>
                    </m:oMath>
                  </m:oMathPara>
                </a14:m>
                <a:endParaRPr lang="en-US" altLang="ja-JP" sz="2000" dirty="0"/>
              </a:p>
              <a:p>
                <a:pPr eaLnBrk="1" hangingPunct="1"/>
                <a:r>
                  <a:rPr lang="en-US" altLang="ja-JP" sz="2000" dirty="0"/>
                  <a:t> </a:t>
                </a:r>
                <a14:m>
                  <m:oMath xmlns:m="http://schemas.openxmlformats.org/officeDocument/2006/math">
                    <m:r>
                      <a:rPr lang="en-US" altLang="ja-JP" sz="2000" b="0" i="0" dirty="0" smtClean="0">
                        <a:latin typeface="Cambria Math" panose="02040503050406030204" pitchFamily="18" charset="0"/>
                      </a:rPr>
                      <m:t>−0.020&lt;</m:t>
                    </m:r>
                    <m:r>
                      <a:rPr lang="en-US" altLang="ja-JP" sz="2000" i="1" dirty="0">
                        <a:latin typeface="Cambria Math"/>
                      </a:rPr>
                      <m:t>𝜁</m:t>
                    </m:r>
                    <m:r>
                      <a:rPr lang="en-US" altLang="ja-JP" sz="2000" b="0" i="1" dirty="0" smtClean="0">
                        <a:latin typeface="Cambria Math" panose="02040503050406030204" pitchFamily="18" charset="0"/>
                      </a:rPr>
                      <m:t>&lt;+0.017</m:t>
                    </m:r>
                  </m:oMath>
                </a14:m>
                <a:endParaRPr lang="en-US" altLang="ja-JP" sz="2000" b="0" i="1" dirty="0">
                  <a:latin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9" name="Text 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331641" y="4221088"/>
                <a:ext cx="2880320" cy="734304"/>
              </a:xfrm>
              <a:prstGeom prst="rect">
                <a:avLst/>
              </a:prstGeom>
              <a:blipFill>
                <a:blip r:embed="rId5"/>
                <a:stretch>
                  <a:fillRect b="-8264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 Box 4"/>
              <p:cNvSpPr txBox="1">
                <a:spLocks noChangeArrowheads="1"/>
              </p:cNvSpPr>
              <p:nvPr/>
            </p:nvSpPr>
            <p:spPr bwMode="auto">
              <a:xfrm>
                <a:off x="5148064" y="4158707"/>
                <a:ext cx="3600400" cy="73430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 kumimoji="1" sz="28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 sz="28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 sz="28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 sz="28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 sz="28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8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8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8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8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ja-JP" sz="20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d>
                            <m:dPr>
                              <m:ctrlPr>
                                <a:rPr lang="en-US" altLang="ja-JP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type m:val="lin"/>
                                  <m:ctrlPr>
                                    <a:rPr lang="en-US" altLang="ja-JP" sz="20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en-US" altLang="ja-JP" sz="20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altLang="ja-JP" sz="2000" b="0" i="1" smtClean="0">
                                          <a:latin typeface="Cambria Math" panose="02040503050406030204" pitchFamily="18" charset="0"/>
                                        </a:rPr>
                                        <m:t>𝑔</m:t>
                                      </m:r>
                                    </m:e>
                                    <m:sub>
                                      <m:r>
                                        <a:rPr lang="en-US" altLang="ja-JP" sz="2000" b="0" i="1" smtClean="0">
                                          <a:latin typeface="Cambria Math" panose="02040503050406030204" pitchFamily="18" charset="0"/>
                                        </a:rPr>
                                        <m:t>𝐿</m:t>
                                      </m:r>
                                    </m:sub>
                                  </m:sSub>
                                </m:num>
                                <m:den>
                                  <m:sSub>
                                    <m:sSubPr>
                                      <m:ctrlPr>
                                        <a:rPr lang="en-US" altLang="ja-JP" sz="20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altLang="ja-JP" sz="2000" b="0" i="1" smtClean="0">
                                          <a:latin typeface="Cambria Math" panose="02040503050406030204" pitchFamily="18" charset="0"/>
                                        </a:rPr>
                                        <m:t>𝑔</m:t>
                                      </m:r>
                                    </m:e>
                                    <m:sub>
                                      <m:r>
                                        <a:rPr lang="en-US" altLang="ja-JP" sz="2000" b="0" i="1" smtClean="0">
                                          <a:latin typeface="Cambria Math" panose="02040503050406030204" pitchFamily="18" charset="0"/>
                                        </a:rPr>
                                        <m:t>𝑅</m:t>
                                      </m:r>
                                    </m:sub>
                                  </m:sSub>
                                </m:den>
                              </m:f>
                            </m:e>
                          </m:d>
                          <m:r>
                            <a:rPr lang="en-US" altLang="ja-JP" sz="2000" i="1">
                              <a:latin typeface="Cambria Math"/>
                            </a:rPr>
                            <m:t>𝑀</m:t>
                          </m:r>
                        </m:e>
                        <m:sub>
                          <m:sSub>
                            <m:sSubPr>
                              <m:ctrlPr>
                                <a:rPr lang="en-US" altLang="ja-JP" sz="2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ja-JP" sz="2000" i="1">
                                  <a:latin typeface="Cambria Math"/>
                                </a:rPr>
                                <m:t>𝑊</m:t>
                              </m:r>
                            </m:e>
                            <m:sub>
                              <m:r>
                                <a:rPr lang="en-US" altLang="ja-JP" sz="2000" i="1">
                                  <a:latin typeface="Cambria Math"/>
                                </a:rPr>
                                <m:t>2</m:t>
                              </m:r>
                            </m:sub>
                          </m:sSub>
                        </m:sub>
                      </m:sSub>
                      <m:r>
                        <a:rPr lang="en-US" altLang="ja-JP" sz="2000" b="0" i="1" smtClean="0">
                          <a:latin typeface="Cambria Math" panose="02040503050406030204" pitchFamily="18" charset="0"/>
                        </a:rPr>
                        <m:t>&gt;578</m:t>
                      </m:r>
                      <m:r>
                        <a:rPr lang="en-US" altLang="ja-JP" sz="2000" i="1">
                          <a:latin typeface="Cambria Math"/>
                        </a:rPr>
                        <m:t> </m:t>
                      </m:r>
                      <m:r>
                        <a:rPr lang="en-US" altLang="ja-JP" sz="2000" b="0" i="1" smtClean="0">
                          <a:latin typeface="Cambria Math" panose="02040503050406030204" pitchFamily="18" charset="0"/>
                        </a:rPr>
                        <m:t>𝐺</m:t>
                      </m:r>
                      <m:r>
                        <m:rPr>
                          <m:sty m:val="p"/>
                        </m:rPr>
                        <a:rPr lang="en-US" altLang="ja-JP" sz="2000" i="1">
                          <a:latin typeface="Cambria Math"/>
                        </a:rPr>
                        <m:t>eV</m:t>
                      </m:r>
                    </m:oMath>
                  </m:oMathPara>
                </a14:m>
                <a:endParaRPr lang="en-US" altLang="ja-JP" sz="2000" dirty="0"/>
              </a:p>
              <a:p>
                <a:pPr eaLnBrk="1" hangingPunct="1"/>
                <a:r>
                  <a:rPr lang="en-US" altLang="ja-JP" sz="2000" dirty="0"/>
                  <a:t> </a:t>
                </a:r>
                <a14:m>
                  <m:oMath xmlns:m="http://schemas.openxmlformats.org/officeDocument/2006/math">
                    <m:r>
                      <a:rPr lang="en-US" altLang="ja-JP" sz="2000" b="0" i="0" dirty="0" smtClean="0">
                        <a:latin typeface="Cambria Math" panose="02040503050406030204" pitchFamily="18" charset="0"/>
                      </a:rPr>
                      <m:t>−0.020&lt;</m:t>
                    </m:r>
                    <m:d>
                      <m:dPr>
                        <m:ctrlPr>
                          <a:rPr lang="en-US" altLang="ja-JP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type m:val="lin"/>
                            <m:ctrlPr>
                              <a:rPr lang="en-US" altLang="ja-JP" sz="20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US" altLang="ja-JP" sz="20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altLang="ja-JP" sz="2000" i="1">
                                    <a:latin typeface="Cambria Math" panose="02040503050406030204" pitchFamily="18" charset="0"/>
                                  </a:rPr>
                                  <m:t>𝑔</m:t>
                                </m:r>
                              </m:e>
                              <m:sub>
                                <m:r>
                                  <a:rPr lang="en-US" altLang="ja-JP" sz="2000" i="1">
                                    <a:latin typeface="Cambria Math" panose="02040503050406030204" pitchFamily="18" charset="0"/>
                                  </a:rPr>
                                  <m:t>𝐿</m:t>
                                </m:r>
                              </m:sub>
                            </m:sSub>
                          </m:num>
                          <m:den>
                            <m:sSub>
                              <m:sSubPr>
                                <m:ctrlPr>
                                  <a:rPr lang="en-US" altLang="ja-JP" sz="20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altLang="ja-JP" sz="2000" i="1">
                                    <a:latin typeface="Cambria Math" panose="02040503050406030204" pitchFamily="18" charset="0"/>
                                  </a:rPr>
                                  <m:t>𝑔</m:t>
                                </m:r>
                              </m:e>
                              <m:sub>
                                <m:r>
                                  <a:rPr lang="en-US" altLang="ja-JP" sz="2000" i="1">
                                    <a:latin typeface="Cambria Math" panose="02040503050406030204" pitchFamily="18" charset="0"/>
                                  </a:rPr>
                                  <m:t>𝑅</m:t>
                                </m:r>
                              </m:sub>
                            </m:sSub>
                          </m:den>
                        </m:f>
                      </m:e>
                    </m:d>
                    <m:r>
                      <a:rPr lang="en-US" altLang="ja-JP" sz="2000" i="1" dirty="0">
                        <a:latin typeface="Cambria Math"/>
                      </a:rPr>
                      <m:t>𝜁</m:t>
                    </m:r>
                    <m:r>
                      <a:rPr lang="en-US" altLang="ja-JP" sz="2000" b="0" i="1" dirty="0" smtClean="0">
                        <a:latin typeface="Cambria Math" panose="02040503050406030204" pitchFamily="18" charset="0"/>
                      </a:rPr>
                      <m:t>&lt;+0.020</m:t>
                    </m:r>
                  </m:oMath>
                </a14:m>
                <a:endParaRPr lang="en-US" altLang="ja-JP" sz="2000" b="0" i="1" dirty="0">
                  <a:latin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10" name="Text 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148064" y="4158707"/>
                <a:ext cx="3600400" cy="734304"/>
              </a:xfrm>
              <a:prstGeom prst="rect">
                <a:avLst/>
              </a:prstGeom>
              <a:blipFill>
                <a:blip r:embed="rId6"/>
                <a:stretch>
                  <a:fillRect t="-62810" b="-97521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スライド番号プレースホルダー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27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9049010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タイトル 1"/>
              <p:cNvSpPr>
                <a:spLocks noGrp="1"/>
              </p:cNvSpPr>
              <p:nvPr>
                <p:ph type="title"/>
              </p:nvPr>
            </p:nvSpPr>
            <p:spPr>
              <a:xfrm>
                <a:off x="459976" y="135990"/>
                <a:ext cx="8229600" cy="706090"/>
              </a:xfrm>
            </p:spPr>
            <p:txBody>
              <a:bodyPr>
                <a:normAutofit/>
              </a:bodyPr>
              <a:lstStyle/>
              <a:p>
                <a:r>
                  <a:rPr lang="en-US" altLang="ja-JP" sz="36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Cosmic background neutrino (C</a:t>
                </a:r>
                <a14:m>
                  <m:oMath xmlns:m="http://schemas.openxmlformats.org/officeDocument/2006/math">
                    <m:r>
                      <a:rPr lang="en-US" altLang="ja-JP" sz="3600" i="1">
                        <a:latin typeface="Cambria Math"/>
                      </a:rPr>
                      <m:t>𝜈</m:t>
                    </m:r>
                  </m:oMath>
                </a14:m>
                <a:r>
                  <a:rPr lang="en-US" altLang="ja-JP" sz="36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B)</a:t>
                </a:r>
                <a:endParaRPr kumimoji="1" lang="ja-JP" altLang="en-US" sz="3600" dirty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</mc:Choice>
        <mc:Fallback xmlns="">
          <p:sp>
            <p:nvSpPr>
              <p:cNvPr id="2" name="タイトル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459976" y="135990"/>
                <a:ext cx="8229600" cy="706090"/>
              </a:xfrm>
              <a:blipFill>
                <a:blip r:embed="rId3"/>
                <a:stretch>
                  <a:fillRect t="-8621" b="-28448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5" name="グループ化 4"/>
          <p:cNvGrpSpPr/>
          <p:nvPr/>
        </p:nvGrpSpPr>
        <p:grpSpPr>
          <a:xfrm>
            <a:off x="251521" y="797670"/>
            <a:ext cx="8324540" cy="5133756"/>
            <a:chOff x="12961342" y="7056761"/>
            <a:chExt cx="8078048" cy="4755347"/>
          </a:xfrm>
        </p:grpSpPr>
        <p:pic>
          <p:nvPicPr>
            <p:cNvPr id="6" name="Picture 34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961342" y="7056761"/>
              <a:ext cx="5472112" cy="45561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7" name="Line 11"/>
            <p:cNvSpPr>
              <a:spLocks noChangeShapeType="1"/>
            </p:cNvSpPr>
            <p:nvPr/>
          </p:nvSpPr>
          <p:spPr bwMode="auto">
            <a:xfrm flipH="1">
              <a:off x="16676752" y="7991798"/>
              <a:ext cx="1949512" cy="345703"/>
            </a:xfrm>
            <a:prstGeom prst="line">
              <a:avLst/>
            </a:prstGeom>
            <a:noFill/>
            <a:ln w="50800">
              <a:solidFill>
                <a:srgbClr val="FF3300"/>
              </a:solidFill>
              <a:round/>
              <a:headEnd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 sz="140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" name="Text Box 13"/>
                <p:cNvSpPr txBox="1">
                  <a:spLocks noChangeArrowheads="1"/>
                </p:cNvSpPr>
                <p:nvPr/>
              </p:nvSpPr>
              <p:spPr bwMode="auto">
                <a:xfrm>
                  <a:off x="18401273" y="8768197"/>
                  <a:ext cx="2638117" cy="1287421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>
                  <a:spAutoFit/>
                </a:bodyPr>
                <a:lstStyle/>
                <a:p>
                  <a:pPr algn="ctr"/>
                  <a:r>
                    <a:rPr lang="en-US" altLang="ja-JP" sz="3200" b="1" dirty="0">
                      <a:solidFill>
                        <a:srgbClr val="0070C0"/>
                      </a:solidFill>
                      <a:latin typeface="Arial Unicode MS" pitchFamily="50" charset="-128"/>
                      <a:ea typeface="Arial Unicode MS" pitchFamily="50" charset="-128"/>
                      <a:cs typeface="Arial Unicode MS" pitchFamily="50" charset="-128"/>
                    </a:rPr>
                    <a:t>CMB</a:t>
                  </a:r>
                  <a:endParaRPr lang="ja-JP" altLang="en-US" sz="2400" b="1" dirty="0">
                    <a:solidFill>
                      <a:srgbClr val="0070C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endParaRPr>
                </a:p>
                <a:p>
                  <a:pPr/>
                  <a14:m>
                    <m:oMathPara xmlns:m="http://schemas.openxmlformats.org/officeDocument/2006/math">
                      <m:oMathParaPr>
                        <m:jc m:val="center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altLang="ja-JP" sz="2400" i="1" smtClean="0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ja-JP" sz="2400" b="0" i="1" smtClean="0">
                                <a:solidFill>
                                  <a:srgbClr val="0070C0"/>
                                </a:solidFill>
                                <a:latin typeface="Cambria Math"/>
                              </a:rPr>
                              <m:t>𝑛</m:t>
                            </m:r>
                          </m:e>
                          <m:sub>
                            <m:r>
                              <a:rPr lang="en-US" altLang="ja-JP" sz="2400" b="0" i="1" smtClean="0">
                                <a:solidFill>
                                  <a:srgbClr val="0070C0"/>
                                </a:solidFill>
                                <a:latin typeface="Cambria Math"/>
                              </a:rPr>
                              <m:t>𝛾</m:t>
                            </m:r>
                          </m:sub>
                        </m:sSub>
                        <m:r>
                          <a:rPr lang="en-US" altLang="ja-JP" sz="2400" b="0" i="1" smtClean="0">
                            <a:solidFill>
                              <a:srgbClr val="0070C0"/>
                            </a:solidFill>
                            <a:latin typeface="Cambria Math"/>
                          </a:rPr>
                          <m:t>=411/</m:t>
                        </m:r>
                        <m:sSup>
                          <m:sSupPr>
                            <m:ctrlPr>
                              <a:rPr lang="en-US" altLang="ja-JP" sz="2400" i="1" smtClean="0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ja-JP" sz="2400" b="0" i="0" smtClean="0">
                                <a:solidFill>
                                  <a:srgbClr val="0070C0"/>
                                </a:solidFill>
                                <a:latin typeface="Cambria Math"/>
                              </a:rPr>
                              <m:t>cm</m:t>
                            </m:r>
                          </m:e>
                          <m:sup>
                            <m:r>
                              <a:rPr lang="en-US" altLang="ja-JP" sz="2400" b="0" i="1" smtClean="0">
                                <a:solidFill>
                                  <a:srgbClr val="0070C0"/>
                                </a:solidFill>
                                <a:latin typeface="Cambria Math"/>
                              </a:rPr>
                              <m:t>3</m:t>
                            </m:r>
                          </m:sup>
                        </m:sSup>
                      </m:oMath>
                    </m:oMathPara>
                  </a14:m>
                  <a:endParaRPr lang="en-US" altLang="ja-JP" sz="2400" dirty="0">
                    <a:solidFill>
                      <a:srgbClr val="0070C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endParaRPr>
                </a:p>
                <a:p>
                  <a:pPr algn="ctr"/>
                  <a14:m>
                    <m:oMathPara xmlns:m="http://schemas.openxmlformats.org/officeDocument/2006/math">
                      <m:oMathParaPr>
                        <m:jc m:val="center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altLang="ja-JP" sz="2400" i="1" smtClean="0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ja-JP" sz="2400" b="0" i="1" smtClean="0">
                                <a:solidFill>
                                  <a:srgbClr val="0070C0"/>
                                </a:solidFill>
                                <a:latin typeface="Cambria Math"/>
                              </a:rPr>
                              <m:t>𝑇</m:t>
                            </m:r>
                          </m:e>
                          <m:sub>
                            <m:r>
                              <a:rPr lang="en-US" altLang="ja-JP" sz="2400" b="0" i="1" smtClean="0">
                                <a:solidFill>
                                  <a:srgbClr val="0070C0"/>
                                </a:solidFill>
                                <a:latin typeface="Cambria Math"/>
                              </a:rPr>
                              <m:t>𝛾</m:t>
                            </m:r>
                          </m:sub>
                        </m:sSub>
                        <m:r>
                          <a:rPr lang="en-US" altLang="ja-JP" sz="2400" b="0" i="1" smtClean="0">
                            <a:solidFill>
                              <a:srgbClr val="0070C0"/>
                            </a:solidFill>
                            <a:latin typeface="Cambria Math"/>
                          </a:rPr>
                          <m:t>=2.73 </m:t>
                        </m:r>
                        <m:r>
                          <m:rPr>
                            <m:sty m:val="p"/>
                          </m:rPr>
                          <a:rPr lang="en-US" altLang="ja-JP" sz="2400" b="0" i="1" smtClean="0">
                            <a:solidFill>
                              <a:srgbClr val="0070C0"/>
                            </a:solidFill>
                            <a:latin typeface="Cambria Math"/>
                          </a:rPr>
                          <m:t>K</m:t>
                        </m:r>
                      </m:oMath>
                    </m:oMathPara>
                  </a14:m>
                  <a:endParaRPr lang="en-US" altLang="ja-JP" sz="2400" dirty="0">
                    <a:solidFill>
                      <a:srgbClr val="0070C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endParaRPr>
                </a:p>
              </p:txBody>
            </p:sp>
          </mc:Choice>
          <mc:Fallback xmlns="">
            <p:sp>
              <p:nvSpPr>
                <p:cNvPr id="8" name="Text Box 13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18401273" y="8768197"/>
                  <a:ext cx="2638117" cy="1287421"/>
                </a:xfrm>
                <a:prstGeom prst="rect">
                  <a:avLst/>
                </a:prstGeom>
                <a:blipFill>
                  <a:blip r:embed="rId5"/>
                  <a:stretch>
                    <a:fillRect t="-5702" b="-1316"/>
                  </a:stretch>
                </a:blipFill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p:pic>
          <p:nvPicPr>
            <p:cNvPr id="9" name="Picture 15" descr="新規ビットマップ イメージ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704663" y="7628372"/>
              <a:ext cx="1963737" cy="113982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0" name="正方形/長方形 9"/>
            <p:cNvSpPr/>
            <p:nvPr/>
          </p:nvSpPr>
          <p:spPr>
            <a:xfrm>
              <a:off x="18818739" y="10294265"/>
              <a:ext cx="242215" cy="50077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endParaRPr lang="ja-JP" altLang="en-US" sz="2000" dirty="0">
                <a:solidFill>
                  <a:srgbClr val="0070C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1" name="テキスト ボックス 10"/>
                <p:cNvSpPr txBox="1"/>
                <p:nvPr/>
              </p:nvSpPr>
              <p:spPr>
                <a:xfrm rot="20141907">
                  <a:off x="15014485" y="7686608"/>
                  <a:ext cx="1559271" cy="427636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kumimoji="1" lang="en-US" altLang="ja-JP" sz="2400" b="0" i="1" smtClean="0">
                            <a:solidFill>
                              <a:srgbClr val="FFFF00"/>
                            </a:solidFill>
                            <a:latin typeface="Cambria Math"/>
                          </a:rPr>
                          <m:t>𝑘𝑇</m:t>
                        </m:r>
                        <m:r>
                          <a:rPr kumimoji="1" lang="en-US" altLang="ja-JP" sz="2400" b="0" i="1" smtClean="0">
                            <a:solidFill>
                              <a:srgbClr val="FFFF00"/>
                            </a:solidFill>
                            <a:latin typeface="Cambria Math"/>
                          </a:rPr>
                          <m:t>~1</m:t>
                        </m:r>
                        <m:r>
                          <m:rPr>
                            <m:sty m:val="p"/>
                          </m:rPr>
                          <a:rPr kumimoji="1" lang="en-US" altLang="ja-JP" sz="2400" b="0" i="1" smtClean="0">
                            <a:solidFill>
                              <a:srgbClr val="FFFF00"/>
                            </a:solidFill>
                            <a:latin typeface="Cambria Math"/>
                          </a:rPr>
                          <m:t>MeV</m:t>
                        </m:r>
                      </m:oMath>
                    </m:oMathPara>
                  </a14:m>
                  <a:endParaRPr kumimoji="1" lang="ja-JP" altLang="en-US" sz="2400" dirty="0">
                    <a:solidFill>
                      <a:srgbClr val="FFFF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endParaRPr>
                </a:p>
              </p:txBody>
            </p:sp>
          </mc:Choice>
          <mc:Fallback xmlns="">
            <p:sp>
              <p:nvSpPr>
                <p:cNvPr id="11" name="テキスト ボックス 10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 rot="20141907">
                  <a:off x="15014485" y="7686608"/>
                  <a:ext cx="1559271" cy="427636"/>
                </a:xfrm>
                <a:prstGeom prst="rect">
                  <a:avLst/>
                </a:prstGeom>
                <a:blipFill>
                  <a:blip r:embed="rId7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3" name="Line 17"/>
            <p:cNvSpPr>
              <a:spLocks noChangeShapeType="1"/>
            </p:cNvSpPr>
            <p:nvPr/>
          </p:nvSpPr>
          <p:spPr bwMode="auto">
            <a:xfrm flipH="1" flipV="1">
              <a:off x="15826250" y="10094439"/>
              <a:ext cx="770608" cy="1717669"/>
            </a:xfrm>
            <a:prstGeom prst="line">
              <a:avLst/>
            </a:prstGeom>
            <a:noFill/>
            <a:ln w="50800">
              <a:solidFill>
                <a:srgbClr val="FFC000"/>
              </a:solidFill>
              <a:round/>
              <a:headEnd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 sz="14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</p:grpSp>
      <p:sp>
        <p:nvSpPr>
          <p:cNvPr id="15" name="円弧 14"/>
          <p:cNvSpPr/>
          <p:nvPr/>
        </p:nvSpPr>
        <p:spPr>
          <a:xfrm>
            <a:off x="2187159" y="1626323"/>
            <a:ext cx="1168421" cy="2717143"/>
          </a:xfrm>
          <a:prstGeom prst="arc">
            <a:avLst>
              <a:gd name="adj1" fmla="val 17258220"/>
              <a:gd name="adj2" fmla="val 4416483"/>
            </a:avLst>
          </a:prstGeom>
          <a:ln w="50800" cmpd="sng">
            <a:solidFill>
              <a:srgbClr val="FFFF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 sz="140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16" name="円弧 15"/>
          <p:cNvSpPr/>
          <p:nvPr/>
        </p:nvSpPr>
        <p:spPr>
          <a:xfrm>
            <a:off x="2435811" y="1149384"/>
            <a:ext cx="1652415" cy="3657366"/>
          </a:xfrm>
          <a:prstGeom prst="arc">
            <a:avLst>
              <a:gd name="adj1" fmla="val 17427132"/>
              <a:gd name="adj2" fmla="val 4232032"/>
            </a:avLst>
          </a:prstGeom>
          <a:ln w="44450" cmpd="sng">
            <a:solidFill>
              <a:srgbClr val="FF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 sz="140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12" name="正方形/長方形 11"/>
          <p:cNvSpPr/>
          <p:nvPr/>
        </p:nvSpPr>
        <p:spPr>
          <a:xfrm>
            <a:off x="4037956" y="5679035"/>
            <a:ext cx="474899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2800" b="1" dirty="0">
                <a:solidFill>
                  <a:srgbClr val="FF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C</a:t>
            </a:r>
            <a:r>
              <a:rPr lang="en-US" altLang="ja-JP" sz="2800" b="1" dirty="0">
                <a:solidFill>
                  <a:srgbClr val="FF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Symbol"/>
              </a:rPr>
              <a:t></a:t>
            </a:r>
            <a:r>
              <a:rPr lang="en-US" altLang="ja-JP" sz="2800" b="1" dirty="0">
                <a:solidFill>
                  <a:srgbClr val="FF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B </a:t>
            </a:r>
            <a:r>
              <a:rPr lang="en-US" altLang="ja-JP" sz="2800" b="1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(=neutrino decoupling)</a:t>
            </a:r>
            <a:endParaRPr lang="ja-JP" altLang="en-US" sz="2800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21" name="正方形/長方形 20"/>
          <p:cNvSpPr/>
          <p:nvPr/>
        </p:nvSpPr>
        <p:spPr>
          <a:xfrm>
            <a:off x="4088226" y="6087149"/>
            <a:ext cx="428469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2400" b="1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~1sec after the big bang</a:t>
            </a:r>
            <a:endParaRPr lang="ja-JP" altLang="en-US" sz="2400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28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5360840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タイトル 1"/>
              <p:cNvSpPr>
                <a:spLocks noGrp="1"/>
              </p:cNvSpPr>
              <p:nvPr>
                <p:ph type="title"/>
              </p:nvPr>
            </p:nvSpPr>
            <p:spPr>
              <a:xfrm>
                <a:off x="459976" y="135990"/>
                <a:ext cx="8229600" cy="706090"/>
              </a:xfrm>
            </p:spPr>
            <p:txBody>
              <a:bodyPr>
                <a:normAutofit/>
              </a:bodyPr>
              <a:lstStyle/>
              <a:p>
                <a:r>
                  <a:rPr lang="en-US" altLang="ja-JP" sz="36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Cosmic background neutrino (C</a:t>
                </a:r>
                <a14:m>
                  <m:oMath xmlns:m="http://schemas.openxmlformats.org/officeDocument/2006/math">
                    <m:r>
                      <a:rPr lang="en-US" altLang="ja-JP" sz="3600" i="1">
                        <a:latin typeface="Cambria Math"/>
                      </a:rPr>
                      <m:t>𝜈</m:t>
                    </m:r>
                  </m:oMath>
                </a14:m>
                <a:r>
                  <a:rPr lang="en-US" altLang="ja-JP" sz="36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B)</a:t>
                </a:r>
                <a:endParaRPr kumimoji="1" lang="ja-JP" altLang="en-US" sz="3600" dirty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</mc:Choice>
        <mc:Fallback xmlns="">
          <p:sp>
            <p:nvSpPr>
              <p:cNvPr id="2" name="タイトル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459976" y="135990"/>
                <a:ext cx="8229600" cy="706090"/>
              </a:xfrm>
              <a:blipFill>
                <a:blip r:embed="rId3"/>
                <a:stretch>
                  <a:fillRect t="-8621" b="-28448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 Box 13"/>
              <p:cNvSpPr txBox="1">
                <a:spLocks noChangeArrowheads="1"/>
              </p:cNvSpPr>
              <p:nvPr/>
            </p:nvSpPr>
            <p:spPr bwMode="auto">
              <a:xfrm>
                <a:off x="4643512" y="2447234"/>
                <a:ext cx="4369835" cy="1585499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ja-JP" sz="28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ja-JP" sz="28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𝑛</m:t>
                          </m:r>
                        </m:e>
                        <m:sub>
                          <m:r>
                            <a:rPr lang="en-US" altLang="ja-JP" sz="28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𝜈</m:t>
                          </m:r>
                        </m:sub>
                      </m:sSub>
                      <m:r>
                        <a:rPr lang="en-US" altLang="ja-JP" sz="28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altLang="ja-JP" sz="28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ja-JP" sz="28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𝑛</m:t>
                          </m:r>
                        </m:e>
                        <m:sub>
                          <m:acc>
                            <m:accPr>
                              <m:chr m:val="̅"/>
                              <m:ctrlPr>
                                <a:rPr lang="en-US" altLang="ja-JP" sz="28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altLang="ja-JP" sz="28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𝜈</m:t>
                              </m:r>
                            </m:e>
                          </m:acc>
                        </m:sub>
                      </m:sSub>
                      <m:r>
                        <a:rPr lang="en-US" altLang="ja-JP" sz="2800" i="1">
                          <a:solidFill>
                            <a:schemeClr val="tx1"/>
                          </a:solidFill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en-US" altLang="ja-JP" sz="28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f>
                            <m:fPr>
                              <m:ctrlPr>
                                <a:rPr lang="en-US" altLang="ja-JP" sz="28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altLang="ja-JP" sz="280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3</m:t>
                              </m:r>
                            </m:num>
                            <m:den>
                              <m:r>
                                <a:rPr lang="en-US" altLang="ja-JP" sz="280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4</m:t>
                              </m:r>
                            </m:den>
                          </m:f>
                          <m:d>
                            <m:dPr>
                              <m:ctrlPr>
                                <a:rPr lang="en-US" altLang="ja-JP" sz="28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altLang="ja-JP" sz="28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en-US" altLang="ja-JP" sz="28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altLang="ja-JP" sz="2800" i="1">
                                          <a:solidFill>
                                            <a:schemeClr val="tx1"/>
                                          </a:solidFill>
                                          <a:latin typeface="Cambria Math"/>
                                        </a:rPr>
                                        <m:t>𝑇</m:t>
                                      </m:r>
                                    </m:e>
                                    <m:sub>
                                      <m:r>
                                        <a:rPr lang="en-US" altLang="ja-JP" sz="2800" i="1">
                                          <a:solidFill>
                                            <a:schemeClr val="tx1"/>
                                          </a:solidFill>
                                          <a:latin typeface="Cambria Math"/>
                                        </a:rPr>
                                        <m:t>𝜈</m:t>
                                      </m:r>
                                    </m:sub>
                                  </m:sSub>
                                </m:num>
                                <m:den>
                                  <m:sSub>
                                    <m:sSubPr>
                                      <m:ctrlPr>
                                        <a:rPr lang="en-US" altLang="ja-JP" sz="28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altLang="ja-JP" sz="2800" i="1">
                                          <a:solidFill>
                                            <a:schemeClr val="tx1"/>
                                          </a:solidFill>
                                          <a:latin typeface="Cambria Math"/>
                                        </a:rPr>
                                        <m:t>𝑇</m:t>
                                      </m:r>
                                    </m:e>
                                    <m:sub>
                                      <m:r>
                                        <a:rPr lang="en-US" altLang="ja-JP" sz="2800" i="1">
                                          <a:solidFill>
                                            <a:schemeClr val="tx1"/>
                                          </a:solidFill>
                                          <a:latin typeface="Cambria Math"/>
                                        </a:rPr>
                                        <m:t>𝛾</m:t>
                                      </m:r>
                                    </m:sub>
                                  </m:sSub>
                                </m:den>
                              </m:f>
                            </m:e>
                          </m:d>
                        </m:e>
                        <m:sup>
                          <m:r>
                            <a:rPr lang="en-US" altLang="ja-JP" sz="28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3</m:t>
                          </m:r>
                        </m:sup>
                      </m:sSup>
                      <m:sSub>
                        <m:sSubPr>
                          <m:ctrlPr>
                            <a:rPr lang="en-US" altLang="ja-JP" sz="28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ja-JP" sz="28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𝑛</m:t>
                          </m:r>
                        </m:e>
                        <m:sub>
                          <m:r>
                            <a:rPr lang="en-US" altLang="ja-JP" sz="28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𝛾</m:t>
                          </m:r>
                        </m:sub>
                      </m:sSub>
                    </m:oMath>
                  </m:oMathPara>
                </a14:m>
                <a:endParaRPr lang="en-US" altLang="ja-JP" sz="2800" i="1" dirty="0">
                  <a:solidFill>
                    <a:schemeClr val="tx1"/>
                  </a:solidFill>
                  <a:latin typeface="Cambria Math" panose="02040503050406030204" pitchFamily="18" charset="0"/>
                </a:endParaRPr>
              </a:p>
              <a:p>
                <a:r>
                  <a:rPr lang="ja-JP" altLang="en-US" sz="2800" dirty="0"/>
                  <a:t>　　　</a:t>
                </a:r>
                <a14:m>
                  <m:oMath xmlns:m="http://schemas.openxmlformats.org/officeDocument/2006/math">
                    <m:r>
                      <a:rPr lang="en-US" altLang="ja-JP" sz="2800" smtClean="0">
                        <a:solidFill>
                          <a:schemeClr val="tx1"/>
                        </a:solidFill>
                        <a:latin typeface="Cambria Math"/>
                      </a:rPr>
                      <m:t>=</m:t>
                    </m:r>
                    <m:f>
                      <m:fPr>
                        <m:type m:val="lin"/>
                        <m:ctrlPr>
                          <a:rPr lang="en-US" altLang="ja-JP" sz="28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ja-JP" sz="28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110</m:t>
                        </m:r>
                      </m:num>
                      <m:den>
                        <m:sSup>
                          <m:sSupPr>
                            <m:ctrlPr>
                              <a:rPr lang="en-US" altLang="ja-JP" sz="28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ja-JP" sz="2800" b="0" i="0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cm</m:t>
                            </m:r>
                          </m:e>
                          <m:sup>
                            <m:r>
                              <a:rPr lang="en-US" altLang="ja-JP" sz="2800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3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ja-JP" sz="2400" dirty="0">
                    <a:solidFill>
                      <a:schemeClr val="tx1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/generation</a:t>
                </a:r>
                <a:endParaRPr lang="ja-JP" altLang="en-US" sz="2400" dirty="0">
                  <a:solidFill>
                    <a:schemeClr val="tx1"/>
                  </a:solidFill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</mc:Choice>
        <mc:Fallback xmlns="">
          <p:sp>
            <p:nvSpPr>
              <p:cNvPr id="14" name="Text 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643512" y="2447234"/>
                <a:ext cx="4369835" cy="1585499"/>
              </a:xfrm>
              <a:prstGeom prst="rect">
                <a:avLst/>
              </a:prstGeom>
              <a:blipFill>
                <a:blip r:embed="rId4"/>
                <a:stretch>
                  <a:fillRect b="-7663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8" name="Picture 2"/>
          <p:cNvPicPr>
            <a:picLocks noChangeAspect="1" noChangeArrowheads="1"/>
          </p:cNvPicPr>
          <p:nvPr/>
        </p:nvPicPr>
        <p:blipFill rotWithShape="1">
          <a:blip r:embed="rId5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artisticPhotocopy/>
                    </a14:imgEffect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7541"/>
          <a:stretch/>
        </p:blipFill>
        <p:spPr bwMode="auto">
          <a:xfrm>
            <a:off x="1331640" y="1195874"/>
            <a:ext cx="3888432" cy="51134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円/楕円 2"/>
          <p:cNvSpPr/>
          <p:nvPr/>
        </p:nvSpPr>
        <p:spPr>
          <a:xfrm>
            <a:off x="3419376" y="1287150"/>
            <a:ext cx="1224136" cy="47746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 Box 13"/>
              <p:cNvSpPr txBox="1">
                <a:spLocks noChangeArrowheads="1"/>
              </p:cNvSpPr>
              <p:nvPr/>
            </p:nvSpPr>
            <p:spPr bwMode="auto">
              <a:xfrm>
                <a:off x="5126781" y="4024174"/>
                <a:ext cx="3979857" cy="114685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ja-JP" sz="2800" b="0" i="1" smtClean="0">
                              <a:solidFill>
                                <a:schemeClr val="tx1">
                                  <a:lumMod val="95000"/>
                                  <a:lumOff val="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ja-JP" sz="2800" b="0" i="1" smtClean="0">
                              <a:solidFill>
                                <a:schemeClr val="tx1">
                                  <a:lumMod val="95000"/>
                                  <a:lumOff val="5000"/>
                                </a:schemeClr>
                              </a:solidFill>
                              <a:latin typeface="Cambria Math"/>
                            </a:rPr>
                            <m:t>𝑇</m:t>
                          </m:r>
                        </m:e>
                        <m:sub>
                          <m:r>
                            <a:rPr lang="en-US" altLang="ja-JP" sz="2800" b="0" i="1" smtClean="0">
                              <a:solidFill>
                                <a:schemeClr val="tx1">
                                  <a:lumMod val="95000"/>
                                  <a:lumOff val="5000"/>
                                </a:schemeClr>
                              </a:solidFill>
                              <a:latin typeface="Cambria Math"/>
                            </a:rPr>
                            <m:t>𝜈</m:t>
                          </m:r>
                        </m:sub>
                      </m:sSub>
                      <m:r>
                        <a:rPr lang="en-US" altLang="ja-JP" sz="2800" i="1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en-US" altLang="ja-JP" sz="2800" i="1">
                              <a:solidFill>
                                <a:schemeClr val="tx1">
                                  <a:lumMod val="95000"/>
                                  <a:lumOff val="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altLang="ja-JP" sz="2800" i="1">
                                  <a:solidFill>
                                    <a:schemeClr val="tx1">
                                      <a:lumMod val="95000"/>
                                      <a:lumOff val="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altLang="ja-JP" sz="2800" i="1">
                                      <a:solidFill>
                                        <a:schemeClr val="tx1">
                                          <a:lumMod val="95000"/>
                                          <a:lumOff val="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ja-JP" sz="2800" i="1">
                                      <a:solidFill>
                                        <a:schemeClr val="tx1">
                                          <a:lumMod val="95000"/>
                                          <a:lumOff val="5000"/>
                                        </a:schemeClr>
                                      </a:solidFill>
                                      <a:latin typeface="Cambria Math"/>
                                    </a:rPr>
                                    <m:t>4</m:t>
                                  </m:r>
                                </m:num>
                                <m:den>
                                  <m:r>
                                    <a:rPr lang="en-US" altLang="ja-JP" sz="2800" i="1">
                                      <a:solidFill>
                                        <a:schemeClr val="tx1">
                                          <a:lumMod val="95000"/>
                                          <a:lumOff val="5000"/>
                                        </a:schemeClr>
                                      </a:solidFill>
                                      <a:latin typeface="Cambria Math"/>
                                    </a:rPr>
                                    <m:t>11</m:t>
                                  </m:r>
                                </m:den>
                              </m:f>
                            </m:e>
                          </m:d>
                        </m:e>
                        <m:sup>
                          <m:f>
                            <m:fPr>
                              <m:ctrlPr>
                                <a:rPr lang="en-US" altLang="ja-JP" sz="2800" i="1">
                                  <a:solidFill>
                                    <a:schemeClr val="tx1">
                                      <a:lumMod val="95000"/>
                                      <a:lumOff val="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altLang="ja-JP" sz="2800">
                                  <a:solidFill>
                                    <a:schemeClr val="tx1">
                                      <a:lumMod val="95000"/>
                                      <a:lumOff val="5000"/>
                                    </a:schemeClr>
                                  </a:solidFill>
                                  <a:latin typeface="Cambria Math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altLang="ja-JP" sz="2800">
                                  <a:solidFill>
                                    <a:schemeClr val="tx1">
                                      <a:lumMod val="95000"/>
                                      <a:lumOff val="5000"/>
                                    </a:schemeClr>
                                  </a:solidFill>
                                  <a:latin typeface="Cambria Math"/>
                                </a:rPr>
                                <m:t>3</m:t>
                              </m:r>
                            </m:den>
                          </m:f>
                        </m:sup>
                      </m:sSup>
                      <m:sSub>
                        <m:sSubPr>
                          <m:ctrlPr>
                            <a:rPr lang="en-US" altLang="ja-JP" sz="2800" b="0" i="1" smtClean="0">
                              <a:solidFill>
                                <a:schemeClr val="tx1">
                                  <a:lumMod val="95000"/>
                                  <a:lumOff val="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ja-JP" sz="2800" b="0" i="1" smtClean="0">
                              <a:solidFill>
                                <a:schemeClr val="tx1">
                                  <a:lumMod val="95000"/>
                                  <a:lumOff val="5000"/>
                                </a:schemeClr>
                              </a:solidFill>
                              <a:latin typeface="Cambria Math"/>
                            </a:rPr>
                            <m:t>𝑇</m:t>
                          </m:r>
                        </m:e>
                        <m:sub>
                          <m:r>
                            <a:rPr lang="en-US" altLang="ja-JP" sz="2800" b="0" i="1" smtClean="0">
                              <a:solidFill>
                                <a:schemeClr val="tx1">
                                  <a:lumMod val="95000"/>
                                  <a:lumOff val="5000"/>
                                </a:schemeClr>
                              </a:solidFill>
                              <a:latin typeface="Cambria Math"/>
                            </a:rPr>
                            <m:t>𝛾</m:t>
                          </m:r>
                        </m:sub>
                      </m:sSub>
                      <m:r>
                        <a:rPr lang="en-US" altLang="ja-JP" sz="280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mbria Math"/>
                        </a:rPr>
                        <m:t>=1.95</m:t>
                      </m:r>
                      <m:r>
                        <m:rPr>
                          <m:sty m:val="p"/>
                        </m:rPr>
                        <a:rPr lang="en-US" altLang="ja-JP" sz="280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mbria Math"/>
                        </a:rPr>
                        <m:t>K</m:t>
                      </m:r>
                    </m:oMath>
                  </m:oMathPara>
                </a14:m>
                <a:endParaRPr lang="ja-JP" altLang="en-US" sz="24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</mc:Choice>
        <mc:Fallback xmlns="">
          <p:sp>
            <p:nvSpPr>
              <p:cNvPr id="19" name="Text 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126781" y="4024174"/>
                <a:ext cx="3979857" cy="1146852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 Box 13"/>
              <p:cNvSpPr txBox="1">
                <a:spLocks noChangeArrowheads="1"/>
              </p:cNvSpPr>
              <p:nvPr/>
            </p:nvSpPr>
            <p:spPr bwMode="auto">
              <a:xfrm>
                <a:off x="5928435" y="5348063"/>
                <a:ext cx="2825605" cy="52322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d>
                        <m:dPr>
                          <m:begChr m:val="⟨"/>
                          <m:endChr m:val="⟩"/>
                          <m:ctrlPr>
                            <a:rPr lang="en-US" altLang="ja-JP" sz="28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altLang="ja-JP" sz="28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ja-JP" sz="2800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𝑝</m:t>
                              </m:r>
                            </m:e>
                            <m:sub>
                              <m:r>
                                <a:rPr lang="en-US" altLang="ja-JP" sz="2800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𝜈</m:t>
                              </m:r>
                            </m:sub>
                          </m:sSub>
                        </m:e>
                      </m:d>
                      <m:r>
                        <a:rPr lang="en-US" altLang="ja-JP" sz="28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=</m:t>
                      </m:r>
                      <m:r>
                        <a:rPr lang="en-US" altLang="ja-JP" sz="2800" b="0" i="0" smtClean="0">
                          <a:solidFill>
                            <a:schemeClr val="tx1"/>
                          </a:solidFill>
                          <a:latin typeface="Cambria Math"/>
                        </a:rPr>
                        <m:t>0.5</m:t>
                      </m:r>
                      <m:r>
                        <m:rPr>
                          <m:sty m:val="p"/>
                        </m:rPr>
                        <a:rPr lang="en-US" altLang="ja-JP" sz="2800" b="0" i="0" smtClean="0">
                          <a:solidFill>
                            <a:schemeClr val="tx1"/>
                          </a:solidFill>
                          <a:latin typeface="Cambria Math"/>
                        </a:rPr>
                        <m:t>meV</m:t>
                      </m:r>
                      <m:r>
                        <a:rPr lang="en-US" altLang="ja-JP" sz="2800" b="0" i="0" smtClean="0">
                          <a:solidFill>
                            <a:schemeClr val="tx1"/>
                          </a:solidFill>
                          <a:latin typeface="Cambria Math"/>
                        </a:rPr>
                        <m:t>/</m:t>
                      </m:r>
                      <m:r>
                        <m:rPr>
                          <m:sty m:val="p"/>
                        </m:rPr>
                        <a:rPr lang="en-US" altLang="ja-JP" sz="2800" b="0" i="0" smtClean="0">
                          <a:solidFill>
                            <a:schemeClr val="tx1"/>
                          </a:solidFill>
                          <a:latin typeface="Cambria Math"/>
                        </a:rPr>
                        <m:t>c</m:t>
                      </m:r>
                    </m:oMath>
                  </m:oMathPara>
                </a14:m>
                <a:endParaRPr lang="ja-JP" altLang="en-US" sz="2400" dirty="0">
                  <a:solidFill>
                    <a:schemeClr val="tx1"/>
                  </a:solidFill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</p:txBody>
          </p:sp>
        </mc:Choice>
        <mc:Fallback xmlns="">
          <p:sp>
            <p:nvSpPr>
              <p:cNvPr id="20" name="Text 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928435" y="5348063"/>
                <a:ext cx="2825605" cy="523220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3" name="テキスト ボックス 22"/>
          <p:cNvSpPr txBox="1"/>
          <p:nvPr/>
        </p:nvSpPr>
        <p:spPr>
          <a:xfrm rot="16200000">
            <a:off x="268810" y="3081455"/>
            <a:ext cx="2454509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sz="2800" b="1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Density (cm</a:t>
            </a:r>
            <a:r>
              <a:rPr kumimoji="1" lang="en-US" altLang="ja-JP" sz="2800" b="1" baseline="300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-3</a:t>
            </a:r>
            <a:r>
              <a:rPr kumimoji="1" lang="en-US" altLang="ja-JP" sz="2800" b="1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)</a:t>
            </a:r>
            <a:endParaRPr kumimoji="1" lang="ja-JP" altLang="en-US" sz="2800" b="1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4" name="テキスト ボックス 23"/>
              <p:cNvSpPr txBox="1"/>
              <p:nvPr/>
            </p:nvSpPr>
            <p:spPr>
              <a:xfrm>
                <a:off x="1518448" y="5198113"/>
                <a:ext cx="691767" cy="461665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kumimoji="1" lang="en-US" altLang="ja-JP" sz="24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kumimoji="1" lang="en-US" altLang="ja-JP" sz="2400" b="0" i="1" smtClean="0">
                              <a:latin typeface="Cambria Math"/>
                            </a:rPr>
                            <m:t>10</m:t>
                          </m:r>
                        </m:e>
                        <m:sup>
                          <m:r>
                            <a:rPr kumimoji="1" lang="en-US" altLang="ja-JP" sz="2400" b="0" i="1" smtClean="0">
                              <a:latin typeface="Cambria Math"/>
                            </a:rPr>
                            <m:t>−7</m:t>
                          </m:r>
                        </m:sup>
                      </m:sSup>
                    </m:oMath>
                  </m:oMathPara>
                </a14:m>
                <a:endParaRPr kumimoji="1" lang="ja-JP" altLang="en-US" sz="2400" dirty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</mc:Choice>
        <mc:Fallback xmlns="">
          <p:sp>
            <p:nvSpPr>
              <p:cNvPr id="24" name="テキスト ボックス 2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18448" y="5198113"/>
                <a:ext cx="691767" cy="461665"/>
              </a:xfrm>
              <a:prstGeom prst="rect">
                <a:avLst/>
              </a:prstGeom>
              <a:blipFill>
                <a:blip r:embed="rId9"/>
                <a:stretch>
                  <a:fillRect l="-1754" r="-14912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テキスト ボックス 24"/>
              <p:cNvSpPr txBox="1"/>
              <p:nvPr/>
            </p:nvSpPr>
            <p:spPr>
              <a:xfrm>
                <a:off x="1579287" y="1645313"/>
                <a:ext cx="593202" cy="461665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kumimoji="1" lang="en-US" altLang="ja-JP" sz="24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kumimoji="1" lang="en-US" altLang="ja-JP" sz="2400" b="0" i="1" smtClean="0">
                              <a:latin typeface="Cambria Math"/>
                            </a:rPr>
                            <m:t>10</m:t>
                          </m:r>
                        </m:e>
                        <m:sup>
                          <m:r>
                            <a:rPr kumimoji="1" lang="en-US" altLang="ja-JP" sz="2400" b="0" i="1" smtClean="0">
                              <a:latin typeface="Cambria Math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kumimoji="1" lang="ja-JP" altLang="en-US" sz="2400" dirty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</mc:Choice>
        <mc:Fallback xmlns="">
          <p:sp>
            <p:nvSpPr>
              <p:cNvPr id="25" name="テキスト ボックス 2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79287" y="1645313"/>
                <a:ext cx="593202" cy="461665"/>
              </a:xfrm>
              <a:prstGeom prst="rect">
                <a:avLst/>
              </a:prstGeom>
              <a:blipFill>
                <a:blip r:embed="rId10"/>
                <a:stretch>
                  <a:fillRect l="-2062" r="-7216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" name="左矢印吹き出し 21"/>
          <p:cNvSpPr/>
          <p:nvPr/>
        </p:nvSpPr>
        <p:spPr>
          <a:xfrm>
            <a:off x="4748857" y="713460"/>
            <a:ext cx="4005183" cy="1653157"/>
          </a:xfrm>
          <a:prstGeom prst="leftArrowCallout">
            <a:avLst>
              <a:gd name="adj1" fmla="val 16490"/>
              <a:gd name="adj2" fmla="val 25000"/>
              <a:gd name="adj3" fmla="val 25000"/>
              <a:gd name="adj4" fmla="val 86743"/>
            </a:avLst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5"/>
          </a:fontRef>
        </p:style>
        <p:txBody>
          <a:bodyPr rtlCol="0" anchor="ctr"/>
          <a:lstStyle/>
          <a:p>
            <a:pPr algn="ctr"/>
            <a:r>
              <a:rPr lang="en-US" altLang="ja-JP" sz="2400" dirty="0">
                <a:solidFill>
                  <a:schemeClr val="tx1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The universe is filled with neutrinos.</a:t>
            </a:r>
          </a:p>
          <a:p>
            <a:pPr algn="ctr"/>
            <a:r>
              <a:rPr lang="en-US" altLang="ja-JP" sz="2400" dirty="0">
                <a:solidFill>
                  <a:schemeClr val="tx1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However, they have not been  detected yet!</a:t>
            </a:r>
            <a:endParaRPr lang="ja-JP" altLang="en-US" sz="2400" dirty="0">
              <a:solidFill>
                <a:schemeClr val="tx1"/>
              </a:solidFill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8" name="テキスト ボックス 27"/>
              <p:cNvSpPr txBox="1"/>
              <p:nvPr/>
            </p:nvSpPr>
            <p:spPr>
              <a:xfrm>
                <a:off x="3225558" y="1845232"/>
                <a:ext cx="2011189" cy="4700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ja-JP" sz="24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~</m:t>
                      </m:r>
                      <m:r>
                        <a:rPr lang="en-US" altLang="ja-JP" sz="2400" b="1" i="1">
                          <a:solidFill>
                            <a:srgbClr val="FF0000"/>
                          </a:solidFill>
                          <a:latin typeface="Cambria Math"/>
                        </a:rPr>
                        <m:t>𝟑</m:t>
                      </m:r>
                      <m:r>
                        <a:rPr lang="en-US" altLang="ja-JP" sz="24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𝟑𝟎</m:t>
                      </m:r>
                      <m:sSup>
                        <m:sSupPr>
                          <m:ctrlPr>
                            <a:rPr lang="en-US" altLang="ja-JP" sz="24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altLang="ja-JP" sz="24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∕</m:t>
                          </m:r>
                          <m:r>
                            <a:rPr lang="en-US" altLang="ja-JP" sz="2400" b="1" i="0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𝐜𝐦</m:t>
                          </m:r>
                        </m:e>
                        <m:sup>
                          <m:r>
                            <a:rPr lang="en-US" altLang="ja-JP" sz="24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𝟑</m:t>
                          </m:r>
                        </m:sup>
                      </m:sSup>
                      <m:r>
                        <a:rPr lang="en-US" altLang="ja-JP" sz="2400" b="0" i="1" smtClean="0">
                          <a:latin typeface="Cambria Math"/>
                        </a:rPr>
                        <m:t> </m:t>
                      </m:r>
                    </m:oMath>
                  </m:oMathPara>
                </a14:m>
                <a:endParaRPr lang="ja-JP" altLang="en-US" sz="2400" dirty="0"/>
              </a:p>
            </p:txBody>
          </p:sp>
        </mc:Choice>
        <mc:Fallback xmlns="">
          <p:sp>
            <p:nvSpPr>
              <p:cNvPr id="28" name="テキスト ボックス 2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25558" y="1845232"/>
                <a:ext cx="2011189" cy="470000"/>
              </a:xfrm>
              <a:prstGeom prst="rect">
                <a:avLst/>
              </a:prstGeom>
              <a:blipFill>
                <a:blip r:embed="rId11"/>
                <a:stretch>
                  <a:fillRect b="-18182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29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534555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83154" y="230974"/>
            <a:ext cx="8784779" cy="1037786"/>
          </a:xfrm>
        </p:spPr>
        <p:txBody>
          <a:bodyPr>
            <a:normAutofit/>
          </a:bodyPr>
          <a:lstStyle/>
          <a:p>
            <a:r>
              <a:rPr lang="en-US" altLang="ja-JP" sz="28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COBAND </a:t>
            </a:r>
            <a:r>
              <a:rPr lang="en-US" altLang="ja-JP" sz="2800" dirty="0"/>
              <a:t>Collaboration Members</a:t>
            </a:r>
            <a:r>
              <a:rPr lang="ja-JP" altLang="en-US" sz="2800" dirty="0"/>
              <a:t>　</a:t>
            </a:r>
            <a:r>
              <a:rPr lang="en-US" altLang="ja-JP" sz="2800" dirty="0"/>
              <a:t>(As of Sep. 2016)</a:t>
            </a:r>
            <a:endParaRPr lang="en-US" altLang="ja-JP" sz="2200" dirty="0"/>
          </a:p>
        </p:txBody>
      </p:sp>
      <p:sp>
        <p:nvSpPr>
          <p:cNvPr id="49156" name="Rectangle 5"/>
          <p:cNvSpPr>
            <a:spLocks noChangeArrowheads="1"/>
          </p:cNvSpPr>
          <p:nvPr/>
        </p:nvSpPr>
        <p:spPr bwMode="auto">
          <a:xfrm>
            <a:off x="292714" y="1628800"/>
            <a:ext cx="8424862" cy="40934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ja-JP" sz="2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ea typeface="HG明朝E" pitchFamily="17" charset="-128"/>
              </a:rPr>
              <a:t>Shin-Hong Kim</a:t>
            </a:r>
            <a:r>
              <a:rPr lang="en-US" altLang="ja-JP" sz="2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</a:rPr>
              <a:t>, Yuji Takeuchi, Kenichi </a:t>
            </a:r>
            <a:r>
              <a:rPr lang="en-US" altLang="ja-JP" sz="2000" b="1" dirty="0" err="1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</a:rPr>
              <a:t>Takemasa</a:t>
            </a:r>
            <a:r>
              <a:rPr lang="en-US" altLang="ja-JP" sz="2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</a:rPr>
              <a:t>, Kazuki</a:t>
            </a:r>
            <a:r>
              <a:rPr lang="en-US" altLang="ja-JP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</a:rPr>
              <a:t> </a:t>
            </a:r>
            <a:r>
              <a:rPr lang="en-US" altLang="ja-JP" sz="2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</a:rPr>
              <a:t>Nagata, Kota </a:t>
            </a:r>
            <a:r>
              <a:rPr lang="en-US" altLang="ja-JP" sz="2000" b="1" dirty="0" err="1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</a:rPr>
              <a:t>Kasahara</a:t>
            </a:r>
            <a:r>
              <a:rPr lang="en-US" altLang="ja-JP" sz="2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</a:rPr>
              <a:t>, </a:t>
            </a:r>
            <a:r>
              <a:rPr lang="en-US" altLang="ja-JP" sz="2000" b="1" dirty="0" err="1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Shunsuke</a:t>
            </a:r>
            <a:r>
              <a:rPr lang="en-US" altLang="ja-JP" sz="2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Yagi, Rena </a:t>
            </a:r>
            <a:r>
              <a:rPr lang="en-US" altLang="ja-JP" sz="2000" b="1" dirty="0" err="1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Wakasa</a:t>
            </a:r>
            <a:r>
              <a:rPr lang="en-US" altLang="ja-JP" sz="2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Yoichi Otsuka </a:t>
            </a:r>
            <a:r>
              <a:rPr lang="en-US" altLang="ja-JP" sz="2000" b="1" dirty="0">
                <a:solidFill>
                  <a:srgbClr val="6CB018"/>
                </a:solidFill>
                <a:latin typeface="Times New Roman" pitchFamily="18" charset="0"/>
              </a:rPr>
              <a:t>(Univ. of Tsukuba),</a:t>
            </a:r>
            <a:r>
              <a:rPr lang="en-US" altLang="ja-JP" sz="2000" b="1" dirty="0">
                <a:solidFill>
                  <a:schemeClr val="accent2"/>
                </a:solidFill>
                <a:latin typeface="Times New Roman" pitchFamily="18" charset="0"/>
              </a:rPr>
              <a:t> </a:t>
            </a:r>
          </a:p>
          <a:p>
            <a:r>
              <a:rPr lang="en-US" altLang="ja-JP" sz="2000" b="1" dirty="0">
                <a:solidFill>
                  <a:schemeClr val="accent2"/>
                </a:solidFill>
                <a:latin typeface="Times New Roman" pitchFamily="18" charset="0"/>
              </a:rPr>
              <a:t>Hirokazu Ikeda,  Takehiko Wada, Koichi Nagase </a:t>
            </a:r>
            <a:r>
              <a:rPr lang="en-US" altLang="ja-JP" sz="2000" b="1" dirty="0">
                <a:solidFill>
                  <a:srgbClr val="6CB018"/>
                </a:solidFill>
                <a:latin typeface="Times New Roman" pitchFamily="18" charset="0"/>
              </a:rPr>
              <a:t>(JAXA/ISAS),</a:t>
            </a:r>
          </a:p>
          <a:p>
            <a:r>
              <a:rPr lang="en-US" altLang="ja-JP" sz="2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</a:rPr>
              <a:t>Shuji Matsuura </a:t>
            </a:r>
            <a:r>
              <a:rPr lang="en-US" altLang="ja-JP" sz="2000" b="1" dirty="0">
                <a:solidFill>
                  <a:srgbClr val="6CB018"/>
                </a:solidFill>
                <a:latin typeface="Times New Roman" pitchFamily="18" charset="0"/>
              </a:rPr>
              <a:t>(</a:t>
            </a:r>
            <a:r>
              <a:rPr lang="en-US" altLang="ja-JP" sz="2000" b="1" dirty="0" err="1">
                <a:solidFill>
                  <a:srgbClr val="6CB018"/>
                </a:solidFill>
                <a:latin typeface="Times New Roman" pitchFamily="18" charset="0"/>
              </a:rPr>
              <a:t>Kwansei</a:t>
            </a:r>
            <a:r>
              <a:rPr lang="en-US" altLang="ja-JP" sz="2000" b="1" dirty="0">
                <a:solidFill>
                  <a:srgbClr val="6CB018"/>
                </a:solidFill>
                <a:latin typeface="Times New Roman" pitchFamily="18" charset="0"/>
              </a:rPr>
              <a:t> </a:t>
            </a:r>
            <a:r>
              <a:rPr lang="en-US" altLang="ja-JP" sz="2000" b="1" dirty="0" err="1">
                <a:solidFill>
                  <a:srgbClr val="6CB018"/>
                </a:solidFill>
                <a:latin typeface="Times New Roman" pitchFamily="18" charset="0"/>
              </a:rPr>
              <a:t>gakuin</a:t>
            </a:r>
            <a:r>
              <a:rPr lang="en-US" altLang="ja-JP" sz="2000" b="1" dirty="0">
                <a:solidFill>
                  <a:srgbClr val="6CB018"/>
                </a:solidFill>
                <a:latin typeface="Times New Roman" pitchFamily="18" charset="0"/>
              </a:rPr>
              <a:t> </a:t>
            </a:r>
            <a:r>
              <a:rPr lang="en-US" altLang="ja-JP" sz="2000" b="1" dirty="0" err="1">
                <a:solidFill>
                  <a:srgbClr val="6CB018"/>
                </a:solidFill>
                <a:latin typeface="Times New Roman" pitchFamily="18" charset="0"/>
              </a:rPr>
              <a:t>Univ</a:t>
            </a:r>
            <a:r>
              <a:rPr lang="en-US" altLang="ja-JP" sz="2000" b="1" dirty="0">
                <a:solidFill>
                  <a:srgbClr val="6CB018"/>
                </a:solidFill>
                <a:latin typeface="Times New Roman" pitchFamily="18" charset="0"/>
              </a:rPr>
              <a:t>),</a:t>
            </a:r>
          </a:p>
          <a:p>
            <a:r>
              <a:rPr lang="en-US" altLang="ja-JP" sz="2000" b="1" dirty="0">
                <a:solidFill>
                  <a:schemeClr val="accent2"/>
                </a:solidFill>
                <a:latin typeface="Times New Roman" pitchFamily="18" charset="0"/>
              </a:rPr>
              <a:t>Yasuo Arai, </a:t>
            </a:r>
            <a:r>
              <a:rPr lang="en-US" altLang="ja-JP" sz="2000" b="1" dirty="0" err="1">
                <a:solidFill>
                  <a:schemeClr val="accent2"/>
                </a:solidFill>
                <a:latin typeface="Times New Roman" pitchFamily="18" charset="0"/>
              </a:rPr>
              <a:t>Ikuo</a:t>
            </a:r>
            <a:r>
              <a:rPr lang="en-US" altLang="ja-JP" sz="2000" b="1" dirty="0">
                <a:solidFill>
                  <a:schemeClr val="accent2"/>
                </a:solidFill>
                <a:latin typeface="Times New Roman" pitchFamily="18" charset="0"/>
              </a:rPr>
              <a:t> </a:t>
            </a:r>
            <a:r>
              <a:rPr lang="en-US" altLang="ja-JP" sz="2000" b="1" dirty="0" err="1">
                <a:solidFill>
                  <a:schemeClr val="accent2"/>
                </a:solidFill>
                <a:latin typeface="Times New Roman" pitchFamily="18" charset="0"/>
              </a:rPr>
              <a:t>Kurachi</a:t>
            </a:r>
            <a:r>
              <a:rPr lang="en-US" altLang="ja-JP" sz="2000" b="1" dirty="0">
                <a:solidFill>
                  <a:schemeClr val="accent2"/>
                </a:solidFill>
                <a:latin typeface="Times New Roman" pitchFamily="18" charset="0"/>
              </a:rPr>
              <a:t>, Masashi </a:t>
            </a:r>
            <a:r>
              <a:rPr lang="en-US" altLang="ja-JP" sz="2000" b="1" dirty="0" err="1">
                <a:solidFill>
                  <a:schemeClr val="accent2"/>
                </a:solidFill>
                <a:latin typeface="Times New Roman" pitchFamily="18" charset="0"/>
              </a:rPr>
              <a:t>Hazumi</a:t>
            </a:r>
            <a:r>
              <a:rPr lang="ja-JP" altLang="en-US" sz="2000" b="1" dirty="0">
                <a:solidFill>
                  <a:schemeClr val="accent2"/>
                </a:solidFill>
                <a:latin typeface="Times New Roman" pitchFamily="18" charset="0"/>
              </a:rPr>
              <a:t> </a:t>
            </a:r>
            <a:r>
              <a:rPr lang="en-US" altLang="ja-JP" sz="2000" b="1" dirty="0">
                <a:solidFill>
                  <a:srgbClr val="6CB018"/>
                </a:solidFill>
                <a:latin typeface="Times New Roman" pitchFamily="18" charset="0"/>
              </a:rPr>
              <a:t>(KEK),</a:t>
            </a:r>
          </a:p>
          <a:p>
            <a:r>
              <a:rPr lang="en-US" altLang="ja-JP" sz="2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</a:rPr>
              <a:t>Takuo Yoshida</a:t>
            </a:r>
            <a:r>
              <a:rPr lang="ja-JP" altLang="en-US" sz="2000" b="1" dirty="0" err="1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</a:rPr>
              <a:t>，</a:t>
            </a:r>
            <a:r>
              <a:rPr lang="en-US" altLang="ja-JP" sz="2000" b="1" dirty="0" err="1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</a:rPr>
              <a:t>Chisa</a:t>
            </a:r>
            <a:r>
              <a:rPr lang="en-US" altLang="ja-JP" sz="2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</a:rPr>
              <a:t> Asano</a:t>
            </a:r>
            <a:r>
              <a:rPr lang="ja-JP" altLang="en-US" sz="2000" b="1" dirty="0" err="1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</a:rPr>
              <a:t>，</a:t>
            </a:r>
            <a:r>
              <a:rPr lang="en-US" altLang="ja-JP" sz="2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</a:rPr>
              <a:t>Takahiro Nakamura</a:t>
            </a:r>
            <a:r>
              <a:rPr lang="ja-JP" altLang="en-US" sz="2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</a:rPr>
              <a:t> </a:t>
            </a:r>
            <a:r>
              <a:rPr lang="en-US" altLang="ja-JP" sz="2000" b="1" dirty="0">
                <a:solidFill>
                  <a:srgbClr val="6CB018"/>
                </a:solidFill>
                <a:latin typeface="Times New Roman" pitchFamily="18" charset="0"/>
              </a:rPr>
              <a:t>(Univ. of Fukui),</a:t>
            </a:r>
          </a:p>
          <a:p>
            <a:r>
              <a:rPr lang="en-US" altLang="ja-JP" sz="2000" b="1" dirty="0">
                <a:solidFill>
                  <a:schemeClr val="accent2"/>
                </a:solidFill>
                <a:latin typeface="Times New Roman" pitchFamily="18" charset="0"/>
              </a:rPr>
              <a:t>Satoshi </a:t>
            </a:r>
            <a:r>
              <a:rPr lang="en-US" altLang="ja-JP" sz="2000" b="1" dirty="0" err="1">
                <a:solidFill>
                  <a:schemeClr val="accent2"/>
                </a:solidFill>
                <a:latin typeface="Times New Roman" pitchFamily="18" charset="0"/>
              </a:rPr>
              <a:t>Mima</a:t>
            </a:r>
            <a:r>
              <a:rPr lang="en-US" altLang="ja-JP" sz="2000" b="1" dirty="0">
                <a:solidFill>
                  <a:schemeClr val="accent2"/>
                </a:solidFill>
                <a:latin typeface="Times New Roman" pitchFamily="18" charset="0"/>
              </a:rPr>
              <a:t>, Kenji </a:t>
            </a:r>
            <a:r>
              <a:rPr lang="en-US" altLang="ja-JP" sz="2000" b="1" dirty="0" err="1">
                <a:solidFill>
                  <a:schemeClr val="accent2"/>
                </a:solidFill>
                <a:latin typeface="Times New Roman" pitchFamily="18" charset="0"/>
              </a:rPr>
              <a:t>Kiuchi</a:t>
            </a:r>
            <a:r>
              <a:rPr lang="ja-JP" altLang="en-US" sz="2000" b="1" dirty="0">
                <a:solidFill>
                  <a:schemeClr val="accent2"/>
                </a:solidFill>
                <a:latin typeface="Times New Roman" pitchFamily="18" charset="0"/>
              </a:rPr>
              <a:t> </a:t>
            </a:r>
            <a:r>
              <a:rPr lang="en-US" altLang="ja-JP" sz="2000" b="1" dirty="0">
                <a:solidFill>
                  <a:srgbClr val="6CB018"/>
                </a:solidFill>
                <a:latin typeface="Times New Roman" pitchFamily="18" charset="0"/>
              </a:rPr>
              <a:t>(RIKEN),</a:t>
            </a:r>
            <a:r>
              <a:rPr lang="en-US" altLang="ja-JP" sz="2000" b="1" dirty="0">
                <a:solidFill>
                  <a:schemeClr val="accent2"/>
                </a:solidFill>
                <a:latin typeface="Times New Roman" pitchFamily="18" charset="0"/>
              </a:rPr>
              <a:t> </a:t>
            </a:r>
          </a:p>
          <a:p>
            <a:r>
              <a:rPr lang="en-US" altLang="ja-JP" sz="2000" b="1" dirty="0" err="1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</a:rPr>
              <a:t>H.Ishino</a:t>
            </a:r>
            <a:r>
              <a:rPr lang="en-US" altLang="ja-JP" sz="2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</a:rPr>
              <a:t>, </a:t>
            </a:r>
            <a:r>
              <a:rPr lang="en-US" altLang="ja-JP" sz="2000" b="1" dirty="0" err="1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</a:rPr>
              <a:t>A.Kibayashi</a:t>
            </a:r>
            <a:r>
              <a:rPr lang="en-US" altLang="ja-JP" sz="2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</a:rPr>
              <a:t> </a:t>
            </a:r>
            <a:r>
              <a:rPr lang="en-US" altLang="ja-JP" sz="2000" b="1" dirty="0">
                <a:solidFill>
                  <a:srgbClr val="6CB018"/>
                </a:solidFill>
                <a:latin typeface="Times New Roman" pitchFamily="18" charset="0"/>
              </a:rPr>
              <a:t>(Okayama Univ.),</a:t>
            </a:r>
            <a:endParaRPr lang="en-US" altLang="ja-JP" sz="2000" b="1" dirty="0">
              <a:solidFill>
                <a:schemeClr val="accent2"/>
              </a:solidFill>
              <a:latin typeface="Times New Roman" pitchFamily="18" charset="0"/>
            </a:endParaRPr>
          </a:p>
          <a:p>
            <a:r>
              <a:rPr lang="en-US" altLang="ja-JP" sz="2000" b="1" dirty="0">
                <a:solidFill>
                  <a:schemeClr val="accent2"/>
                </a:solidFill>
                <a:latin typeface="Times New Roman" pitchFamily="18" charset="0"/>
              </a:rPr>
              <a:t>Yukihiro Kato</a:t>
            </a:r>
            <a:r>
              <a:rPr lang="ja-JP" altLang="en-US" sz="2000" b="1" dirty="0">
                <a:solidFill>
                  <a:schemeClr val="accent2"/>
                </a:solidFill>
                <a:latin typeface="Times New Roman" pitchFamily="18" charset="0"/>
              </a:rPr>
              <a:t> </a:t>
            </a:r>
            <a:r>
              <a:rPr lang="en-US" altLang="ja-JP" sz="2000" b="1" dirty="0">
                <a:solidFill>
                  <a:srgbClr val="6CB018"/>
                </a:solidFill>
                <a:latin typeface="Times New Roman" pitchFamily="18" charset="0"/>
              </a:rPr>
              <a:t>(</a:t>
            </a:r>
            <a:r>
              <a:rPr lang="en-US" altLang="ja-JP" sz="2000" b="1" dirty="0" err="1">
                <a:solidFill>
                  <a:srgbClr val="6CB018"/>
                </a:solidFill>
                <a:latin typeface="Times New Roman" pitchFamily="18" charset="0"/>
              </a:rPr>
              <a:t>Kindai</a:t>
            </a:r>
            <a:r>
              <a:rPr lang="en-US" altLang="ja-JP" sz="2000" b="1" dirty="0">
                <a:solidFill>
                  <a:srgbClr val="6CB018"/>
                </a:solidFill>
                <a:latin typeface="Times New Roman" pitchFamily="18" charset="0"/>
              </a:rPr>
              <a:t> University),</a:t>
            </a:r>
            <a:r>
              <a:rPr lang="en-US" altLang="ja-JP" sz="2000" b="1" dirty="0">
                <a:solidFill>
                  <a:schemeClr val="accent2"/>
                </a:solidFill>
                <a:latin typeface="Times New Roman" pitchFamily="18" charset="0"/>
              </a:rPr>
              <a:t> </a:t>
            </a:r>
          </a:p>
          <a:p>
            <a:r>
              <a:rPr lang="en-US" altLang="ja-JP" sz="2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</a:rPr>
              <a:t>Go </a:t>
            </a:r>
            <a:r>
              <a:rPr lang="en-US" altLang="ja-JP" sz="2000" b="1" dirty="0" err="1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</a:rPr>
              <a:t>Fujii</a:t>
            </a:r>
            <a:r>
              <a:rPr lang="en-US" altLang="ja-JP" sz="2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</a:rPr>
              <a:t>, </a:t>
            </a:r>
            <a:r>
              <a:rPr lang="en-US" altLang="ja-JP" sz="2000" b="1" dirty="0" err="1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</a:rPr>
              <a:t>Shigetomo</a:t>
            </a:r>
            <a:r>
              <a:rPr lang="en-US" altLang="ja-JP" sz="2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</a:rPr>
              <a:t> Shiki, Masahiro </a:t>
            </a:r>
            <a:r>
              <a:rPr lang="en-US" altLang="ja-JP" sz="2000" b="1" dirty="0" err="1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</a:rPr>
              <a:t>Ukibe</a:t>
            </a:r>
            <a:r>
              <a:rPr lang="en-US" altLang="ja-JP" sz="2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</a:rPr>
              <a:t>, </a:t>
            </a:r>
            <a:r>
              <a:rPr lang="en-US" altLang="ja-JP" sz="2000" b="1" dirty="0" err="1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</a:rPr>
              <a:t>Masataka</a:t>
            </a:r>
            <a:r>
              <a:rPr lang="en-US" altLang="ja-JP" sz="2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</a:rPr>
              <a:t> Ohkubo </a:t>
            </a:r>
            <a:r>
              <a:rPr lang="en-US" altLang="ja-JP" sz="2000" b="1" dirty="0">
                <a:solidFill>
                  <a:srgbClr val="6CB018"/>
                </a:solidFill>
                <a:latin typeface="Times New Roman" pitchFamily="18" charset="0"/>
              </a:rPr>
              <a:t>(AIST),</a:t>
            </a:r>
            <a:endParaRPr lang="en-US" altLang="ja-JP" sz="2000" b="1" dirty="0">
              <a:solidFill>
                <a:schemeClr val="accent2"/>
              </a:solidFill>
              <a:latin typeface="Times New Roman" pitchFamily="18" charset="0"/>
            </a:endParaRPr>
          </a:p>
          <a:p>
            <a:r>
              <a:rPr lang="en-US" altLang="ja-JP" sz="2000" b="1" dirty="0">
                <a:solidFill>
                  <a:schemeClr val="accent2"/>
                </a:solidFill>
                <a:latin typeface="Times New Roman" pitchFamily="18" charset="0"/>
              </a:rPr>
              <a:t>Shoji </a:t>
            </a:r>
            <a:r>
              <a:rPr lang="en-US" altLang="ja-JP" sz="2000" b="1" dirty="0" err="1">
                <a:solidFill>
                  <a:schemeClr val="accent2"/>
                </a:solidFill>
                <a:latin typeface="Times New Roman" pitchFamily="18" charset="0"/>
              </a:rPr>
              <a:t>Kawahito</a:t>
            </a:r>
            <a:r>
              <a:rPr lang="ja-JP" altLang="en-US" sz="2000" b="1" dirty="0">
                <a:solidFill>
                  <a:schemeClr val="accent2"/>
                </a:solidFill>
                <a:latin typeface="Times New Roman" pitchFamily="18" charset="0"/>
              </a:rPr>
              <a:t> </a:t>
            </a:r>
            <a:r>
              <a:rPr lang="en-US" altLang="ja-JP" sz="2000" b="1" dirty="0">
                <a:solidFill>
                  <a:srgbClr val="6CB018"/>
                </a:solidFill>
                <a:latin typeface="Times New Roman" pitchFamily="18" charset="0"/>
              </a:rPr>
              <a:t>(Shizuoka Univ.),</a:t>
            </a:r>
          </a:p>
          <a:p>
            <a:r>
              <a:rPr lang="en-US" altLang="ja-JP" sz="2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</a:rPr>
              <a:t>Erik </a:t>
            </a:r>
            <a:r>
              <a:rPr lang="en-US" altLang="ja-JP" sz="2000" b="1" dirty="0" err="1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</a:rPr>
              <a:t>Ramberg</a:t>
            </a:r>
            <a:r>
              <a:rPr lang="en-US" altLang="ja-JP" sz="2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</a:rPr>
              <a:t>, Paul </a:t>
            </a:r>
            <a:r>
              <a:rPr lang="en-US" altLang="ja-JP" sz="2000" b="1" dirty="0" err="1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</a:rPr>
              <a:t>Rubinov</a:t>
            </a:r>
            <a:r>
              <a:rPr lang="en-US" altLang="ja-JP" sz="2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</a:rPr>
              <a:t>, Dmitri </a:t>
            </a:r>
            <a:r>
              <a:rPr lang="en-US" altLang="ja-JP" sz="2000" b="1" dirty="0" err="1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</a:rPr>
              <a:t>Sergatskov</a:t>
            </a:r>
            <a:r>
              <a:rPr lang="en-US" altLang="ja-JP" sz="2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</a:rPr>
              <a:t> </a:t>
            </a:r>
            <a:r>
              <a:rPr lang="en-US" altLang="ja-JP" sz="2000" b="1" dirty="0">
                <a:solidFill>
                  <a:srgbClr val="6CB018"/>
                </a:solidFill>
                <a:latin typeface="Times New Roman" pitchFamily="18" charset="0"/>
              </a:rPr>
              <a:t>(</a:t>
            </a:r>
            <a:r>
              <a:rPr lang="en-US" altLang="ja-JP" sz="2000" b="1" dirty="0" err="1">
                <a:solidFill>
                  <a:srgbClr val="6CB018"/>
                </a:solidFill>
                <a:latin typeface="Times New Roman" pitchFamily="18" charset="0"/>
              </a:rPr>
              <a:t>Fermilab</a:t>
            </a:r>
            <a:r>
              <a:rPr lang="en-US" altLang="ja-JP" sz="2000" b="1" dirty="0">
                <a:solidFill>
                  <a:srgbClr val="6CB018"/>
                </a:solidFill>
                <a:latin typeface="Times New Roman" pitchFamily="18" charset="0"/>
              </a:rPr>
              <a:t>)</a:t>
            </a:r>
            <a:r>
              <a:rPr lang="ja-JP" altLang="en-US" sz="2000" b="1" dirty="0" err="1">
                <a:solidFill>
                  <a:srgbClr val="6CB018"/>
                </a:solidFill>
                <a:latin typeface="Times New Roman" pitchFamily="18" charset="0"/>
              </a:rPr>
              <a:t>，</a:t>
            </a:r>
            <a:endParaRPr lang="en-US" altLang="ja-JP" sz="2000" b="1" dirty="0">
              <a:solidFill>
                <a:srgbClr val="6CB018"/>
              </a:solidFill>
              <a:latin typeface="Times New Roman" pitchFamily="18" charset="0"/>
            </a:endParaRPr>
          </a:p>
          <a:p>
            <a:pPr algn="l"/>
            <a:r>
              <a:rPr lang="en-US" altLang="ja-JP" sz="2000" b="1" dirty="0">
                <a:solidFill>
                  <a:schemeClr val="accent2"/>
                </a:solidFill>
                <a:latin typeface="Times New Roman" pitchFamily="18" charset="0"/>
              </a:rPr>
              <a:t>Soo-Bong Kim </a:t>
            </a:r>
            <a:r>
              <a:rPr lang="en-US" altLang="ja-JP" sz="2000" b="1" dirty="0">
                <a:solidFill>
                  <a:srgbClr val="6CB018"/>
                </a:solidFill>
                <a:latin typeface="Times New Roman" pitchFamily="18" charset="0"/>
              </a:rPr>
              <a:t>(Seoul National University)</a:t>
            </a:r>
            <a:r>
              <a:rPr lang="en-US" altLang="ja-JP" sz="2000" dirty="0"/>
              <a:t>  </a:t>
            </a:r>
            <a:endParaRPr lang="en-US" altLang="ja-JP" sz="2000" b="1" dirty="0">
              <a:solidFill>
                <a:srgbClr val="6CB018"/>
              </a:solidFill>
              <a:latin typeface="Times New Roman" pitchFamily="18" charset="0"/>
            </a:endParaRPr>
          </a:p>
        </p:txBody>
      </p:sp>
      <p:sp>
        <p:nvSpPr>
          <p:cNvPr id="6" name="スライド番号プレースホルダー 3"/>
          <p:cNvSpPr txBox="1">
            <a:spLocks/>
          </p:cNvSpPr>
          <p:nvPr/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defPPr>
              <a:defRPr lang="ja-JP"/>
            </a:defPPr>
            <a:lvl1pPr marL="0" algn="r" defTabSz="914400" rtl="0" eaLnBrk="1" latinLnBrk="0" hangingPunct="1">
              <a:defRPr kumimoji="0" sz="18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2D8002D-B5B0-4BAC-B1F6-782DDCCE6D9C}" type="slidenum">
              <a:rPr kumimoji="1" lang="ja-JP" altLang="en-US" smtClean="0"/>
              <a:pPr/>
              <a:t>3</a:t>
            </a:fld>
            <a:endParaRPr kumimoji="1" lang="ja-JP" altLang="en-US" dirty="0"/>
          </a:p>
        </p:txBody>
      </p:sp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898413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3105"/>
    </mc:Choice>
    <mc:Fallback xmlns="">
      <p:transition spd="slow" advTm="33105"/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Rectangle 2050"/>
          <p:cNvSpPr>
            <a:spLocks noGrp="1" noChangeArrowheads="1"/>
          </p:cNvSpPr>
          <p:nvPr>
            <p:ph type="title"/>
          </p:nvPr>
        </p:nvSpPr>
        <p:spPr>
          <a:xfrm>
            <a:off x="452361" y="404664"/>
            <a:ext cx="8153400" cy="685800"/>
          </a:xfrm>
          <a:noFill/>
        </p:spPr>
        <p:txBody>
          <a:bodyPr>
            <a:normAutofit/>
          </a:bodyPr>
          <a:lstStyle/>
          <a:p>
            <a:pPr eaLnBrk="1" hangingPunct="1"/>
            <a:r>
              <a:rPr lang="en-US" altLang="ja-JP" sz="2800" dirty="0">
                <a:latin typeface="Arial" panose="020B0604020202020204" pitchFamily="34" charset="0"/>
                <a:ea typeface="Arial Unicode MS" panose="020B0604020202020204" pitchFamily="50" charset="-128"/>
                <a:cs typeface="Arial" panose="020B0604020202020204" pitchFamily="34" charset="0"/>
              </a:rPr>
              <a:t>Neutrino Mass and Photon Energy</a:t>
            </a:r>
            <a:endParaRPr lang="ja-JP" altLang="en-US" sz="2800" dirty="0">
              <a:latin typeface="Arial" panose="020B0604020202020204" pitchFamily="34" charset="0"/>
              <a:ea typeface="Arial Unicode MS" panose="020B0604020202020204" pitchFamily="50" charset="-128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テキスト ボックス 2"/>
              <p:cNvSpPr txBox="1"/>
              <p:nvPr/>
            </p:nvSpPr>
            <p:spPr>
              <a:xfrm>
                <a:off x="6545050" y="2611129"/>
                <a:ext cx="2175404" cy="90152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1" lang="en-US" altLang="ja-JP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kumimoji="1" lang="en-US" altLang="ja-JP" sz="2400" b="0" i="1" smtClean="0">
                              <a:latin typeface="Cambria Math"/>
                            </a:rPr>
                            <m:t>𝐸</m:t>
                          </m:r>
                        </m:e>
                        <m:sub>
                          <m:r>
                            <a:rPr kumimoji="1" lang="en-US" altLang="ja-JP" sz="2400" b="0" i="1" smtClean="0">
                              <a:latin typeface="Cambria Math"/>
                            </a:rPr>
                            <m:t>𝛾</m:t>
                          </m:r>
                        </m:sub>
                      </m:sSub>
                      <m:r>
                        <a:rPr kumimoji="1" lang="en-US" altLang="ja-JP" sz="2400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kumimoji="1" lang="en-US" altLang="ja-JP" sz="2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Sup>
                            <m:sSubSupPr>
                              <m:ctrlPr>
                                <a:rPr lang="en-US" altLang="ja-JP" sz="2400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altLang="ja-JP" sz="2400" i="1">
                                  <a:latin typeface="Cambria Math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en-US" altLang="ja-JP" sz="2400" i="1">
                                  <a:latin typeface="Cambria Math"/>
                                </a:rPr>
                                <m:t>3</m:t>
                              </m:r>
                            </m:sub>
                            <m:sup>
                              <m:r>
                                <a:rPr lang="en-US" altLang="ja-JP" sz="2400" i="1">
                                  <a:latin typeface="Cambria Math"/>
                                </a:rPr>
                                <m:t>2</m:t>
                              </m:r>
                            </m:sup>
                          </m:sSubSup>
                          <m:r>
                            <a:rPr lang="en-US" altLang="ja-JP" sz="2400" i="1">
                              <a:latin typeface="Cambria Math"/>
                            </a:rPr>
                            <m:t>−</m:t>
                          </m:r>
                          <m:sSubSup>
                            <m:sSubSupPr>
                              <m:ctrlPr>
                                <a:rPr kumimoji="1" lang="en-US" altLang="ja-JP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kumimoji="1" lang="en-US" altLang="ja-JP" sz="2400" b="0" i="1" smtClean="0">
                                  <a:latin typeface="Cambria Math"/>
                                </a:rPr>
                                <m:t>𝑚</m:t>
                              </m:r>
                            </m:e>
                            <m:sub>
                              <m:r>
                                <a:rPr kumimoji="1" lang="en-US" altLang="ja-JP" sz="2400" b="0" i="1" smtClean="0">
                                  <a:latin typeface="Cambria Math"/>
                                </a:rPr>
                                <m:t>2</m:t>
                              </m:r>
                            </m:sub>
                            <m:sup>
                              <m:r>
                                <a:rPr kumimoji="1" lang="en-US" altLang="ja-JP" sz="2400" b="0" i="1" smtClean="0">
                                  <a:latin typeface="Cambria Math"/>
                                </a:rPr>
                                <m:t>2</m:t>
                              </m:r>
                            </m:sup>
                          </m:sSubSup>
                        </m:num>
                        <m:den>
                          <m:r>
                            <a:rPr kumimoji="1" lang="en-US" altLang="ja-JP" sz="2400" b="0" i="1" smtClean="0">
                              <a:latin typeface="Cambria Math"/>
                            </a:rPr>
                            <m:t>2</m:t>
                          </m:r>
                          <m:sSub>
                            <m:sSubPr>
                              <m:ctrlPr>
                                <a:rPr kumimoji="1" lang="en-US" altLang="ja-JP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kumimoji="1" lang="en-US" altLang="ja-JP" sz="2400" b="0" i="1" smtClean="0">
                                  <a:latin typeface="Cambria Math"/>
                                </a:rPr>
                                <m:t>𝑚</m:t>
                              </m:r>
                            </m:e>
                            <m:sub>
                              <m:r>
                                <a:rPr kumimoji="1" lang="en-US" altLang="ja-JP" sz="2400" b="0" i="1" smtClean="0">
                                  <a:latin typeface="Cambria Math"/>
                                </a:rPr>
                                <m:t>3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kumimoji="1" lang="ja-JP" altLang="en-US" sz="2400" dirty="0">
                  <a:latin typeface="Arial" panose="020B0604020202020204" pitchFamily="34" charset="0"/>
                  <a:ea typeface="Arial Unicode MS" panose="020B0604020202020204" pitchFamily="50" charset="-128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3" name="テキスト ボックス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45050" y="2611129"/>
                <a:ext cx="2175404" cy="901529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4" name="グループ化 3"/>
          <p:cNvGrpSpPr/>
          <p:nvPr/>
        </p:nvGrpSpPr>
        <p:grpSpPr>
          <a:xfrm>
            <a:off x="4660336" y="3571249"/>
            <a:ext cx="3962400" cy="2686110"/>
            <a:chOff x="1873266" y="3753250"/>
            <a:chExt cx="3962400" cy="2686110"/>
          </a:xfrm>
        </p:grpSpPr>
        <p:sp>
          <p:nvSpPr>
            <p:cNvPr id="16391" name="Line 2054"/>
            <p:cNvSpPr>
              <a:spLocks noChangeShapeType="1"/>
            </p:cNvSpPr>
            <p:nvPr/>
          </p:nvSpPr>
          <p:spPr bwMode="auto">
            <a:xfrm>
              <a:off x="3397266" y="3981850"/>
              <a:ext cx="23622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>
                <a:latin typeface="Arial" panose="020B0604020202020204" pitchFamily="34" charset="0"/>
                <a:ea typeface="Arial Unicode MS" panose="020B0604020202020204" pitchFamily="50" charset="-128"/>
                <a:cs typeface="Arial" panose="020B0604020202020204" pitchFamily="34" charset="0"/>
              </a:endParaRPr>
            </a:p>
          </p:txBody>
        </p:sp>
        <p:sp>
          <p:nvSpPr>
            <p:cNvPr id="16392" name="Line 2055"/>
            <p:cNvSpPr>
              <a:spLocks noChangeShapeType="1"/>
            </p:cNvSpPr>
            <p:nvPr/>
          </p:nvSpPr>
          <p:spPr bwMode="auto">
            <a:xfrm>
              <a:off x="3473466" y="5810650"/>
              <a:ext cx="23622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>
                <a:latin typeface="Arial" panose="020B0604020202020204" pitchFamily="34" charset="0"/>
                <a:ea typeface="Arial Unicode MS" panose="020B0604020202020204" pitchFamily="50" charset="-128"/>
                <a:cs typeface="Arial" panose="020B0604020202020204" pitchFamily="34" charset="0"/>
              </a:endParaRPr>
            </a:p>
          </p:txBody>
        </p:sp>
        <p:sp>
          <p:nvSpPr>
            <p:cNvPr id="16393" name="Line 2056"/>
            <p:cNvSpPr>
              <a:spLocks noChangeShapeType="1"/>
            </p:cNvSpPr>
            <p:nvPr/>
          </p:nvSpPr>
          <p:spPr bwMode="auto">
            <a:xfrm>
              <a:off x="3473466" y="6267850"/>
              <a:ext cx="23622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>
                <a:latin typeface="Arial" panose="020B0604020202020204" pitchFamily="34" charset="0"/>
                <a:ea typeface="Arial Unicode MS" panose="020B0604020202020204" pitchFamily="50" charset="-128"/>
                <a:cs typeface="Arial" panose="020B0604020202020204" pitchFamily="34" charset="0"/>
              </a:endParaRPr>
            </a:p>
          </p:txBody>
        </p:sp>
        <p:sp>
          <p:nvSpPr>
            <p:cNvPr id="16394" name="Text Box 2057"/>
            <p:cNvSpPr txBox="1">
              <a:spLocks noChangeArrowheads="1"/>
            </p:cNvSpPr>
            <p:nvPr/>
          </p:nvSpPr>
          <p:spPr bwMode="auto">
            <a:xfrm>
              <a:off x="1873266" y="3753250"/>
              <a:ext cx="1454244" cy="4001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kumimoji="1" sz="28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 sz="28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 sz="28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 sz="28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 sz="28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9pPr>
            </a:lstStyle>
            <a:p>
              <a:pPr eaLnBrk="1" hangingPunct="1"/>
              <a:r>
                <a:rPr lang="en-US" altLang="ja-JP" sz="2000" dirty="0">
                  <a:ea typeface="Arial Unicode MS" panose="020B0604020202020204" pitchFamily="50" charset="-128"/>
                  <a:cs typeface="Arial" panose="020B0604020202020204" pitchFamily="34" charset="0"/>
                </a:rPr>
                <a:t>m</a:t>
              </a:r>
              <a:r>
                <a:rPr lang="en-US" altLang="ja-JP" sz="2000" baseline="-25000" dirty="0">
                  <a:ea typeface="Arial Unicode MS" panose="020B0604020202020204" pitchFamily="50" charset="-128"/>
                  <a:cs typeface="Arial" panose="020B0604020202020204" pitchFamily="34" charset="0"/>
                </a:rPr>
                <a:t>3</a:t>
              </a:r>
              <a:r>
                <a:rPr lang="en-US" altLang="ja-JP" sz="2000" dirty="0">
                  <a:ea typeface="Arial Unicode MS" panose="020B0604020202020204" pitchFamily="50" charset="-128"/>
                  <a:cs typeface="Arial" panose="020B0604020202020204" pitchFamily="34" charset="0"/>
                </a:rPr>
                <a:t>=50meV</a:t>
              </a:r>
            </a:p>
          </p:txBody>
        </p:sp>
        <p:sp>
          <p:nvSpPr>
            <p:cNvPr id="16395" name="Text Box 2058"/>
            <p:cNvSpPr txBox="1">
              <a:spLocks noChangeArrowheads="1"/>
            </p:cNvSpPr>
            <p:nvPr/>
          </p:nvSpPr>
          <p:spPr bwMode="auto">
            <a:xfrm>
              <a:off x="1873266" y="6039250"/>
              <a:ext cx="1311578" cy="4001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kumimoji="1" sz="28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 sz="28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 sz="28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 sz="28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 sz="28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9pPr>
            </a:lstStyle>
            <a:p>
              <a:pPr eaLnBrk="1" hangingPunct="1"/>
              <a:r>
                <a:rPr lang="en-US" altLang="ja-JP" sz="2000" dirty="0">
                  <a:ea typeface="Arial Unicode MS" panose="020B0604020202020204" pitchFamily="50" charset="-128"/>
                  <a:cs typeface="Arial" panose="020B0604020202020204" pitchFamily="34" charset="0"/>
                </a:rPr>
                <a:t>m</a:t>
              </a:r>
              <a:r>
                <a:rPr lang="en-US" altLang="ja-JP" sz="2000" baseline="-25000" dirty="0">
                  <a:ea typeface="Arial Unicode MS" panose="020B0604020202020204" pitchFamily="50" charset="-128"/>
                  <a:cs typeface="Arial" panose="020B0604020202020204" pitchFamily="34" charset="0"/>
                </a:rPr>
                <a:t>1</a:t>
              </a:r>
              <a:r>
                <a:rPr lang="en-US" altLang="ja-JP" sz="2000" dirty="0">
                  <a:ea typeface="Arial Unicode MS" panose="020B0604020202020204" pitchFamily="50" charset="-128"/>
                  <a:cs typeface="Arial" panose="020B0604020202020204" pitchFamily="34" charset="0"/>
                </a:rPr>
                <a:t>=1meV</a:t>
              </a:r>
            </a:p>
          </p:txBody>
        </p:sp>
        <p:sp>
          <p:nvSpPr>
            <p:cNvPr id="16396" name="Text Box 2059"/>
            <p:cNvSpPr txBox="1">
              <a:spLocks noChangeArrowheads="1"/>
            </p:cNvSpPr>
            <p:nvPr/>
          </p:nvSpPr>
          <p:spPr bwMode="auto">
            <a:xfrm>
              <a:off x="1873266" y="5582050"/>
              <a:ext cx="1524776" cy="4001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kumimoji="1" sz="28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 sz="28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 sz="28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 sz="28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 sz="28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9pPr>
            </a:lstStyle>
            <a:p>
              <a:pPr eaLnBrk="1" hangingPunct="1"/>
              <a:r>
                <a:rPr lang="en-US" altLang="ja-JP" sz="2000" dirty="0">
                  <a:ea typeface="Arial Unicode MS" panose="020B0604020202020204" pitchFamily="50" charset="-128"/>
                  <a:cs typeface="Arial" panose="020B0604020202020204" pitchFamily="34" charset="0"/>
                </a:rPr>
                <a:t>m</a:t>
              </a:r>
              <a:r>
                <a:rPr lang="en-US" altLang="ja-JP" sz="2000" baseline="-25000" dirty="0">
                  <a:ea typeface="Arial Unicode MS" panose="020B0604020202020204" pitchFamily="50" charset="-128"/>
                  <a:cs typeface="Arial" panose="020B0604020202020204" pitchFamily="34" charset="0"/>
                </a:rPr>
                <a:t>2</a:t>
              </a:r>
              <a:r>
                <a:rPr lang="en-US" altLang="ja-JP" sz="2000" dirty="0">
                  <a:ea typeface="Arial Unicode MS" panose="020B0604020202020204" pitchFamily="50" charset="-128"/>
                  <a:cs typeface="Arial" panose="020B0604020202020204" pitchFamily="34" charset="0"/>
                </a:rPr>
                <a:t>=8.7meV</a:t>
              </a:r>
            </a:p>
          </p:txBody>
        </p:sp>
        <p:sp>
          <p:nvSpPr>
            <p:cNvPr id="16397" name="Line 2060"/>
            <p:cNvSpPr>
              <a:spLocks noChangeShapeType="1"/>
            </p:cNvSpPr>
            <p:nvPr/>
          </p:nvSpPr>
          <p:spPr bwMode="auto">
            <a:xfrm>
              <a:off x="4006866" y="3981850"/>
              <a:ext cx="0" cy="18288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>
                <a:latin typeface="Arial" panose="020B0604020202020204" pitchFamily="34" charset="0"/>
                <a:ea typeface="Arial Unicode MS" panose="020B0604020202020204" pitchFamily="50" charset="-128"/>
                <a:cs typeface="Arial" panose="020B0604020202020204" pitchFamily="34" charset="0"/>
              </a:endParaRPr>
            </a:p>
          </p:txBody>
        </p:sp>
        <p:sp>
          <p:nvSpPr>
            <p:cNvPr id="16408" name="Line 2084"/>
            <p:cNvSpPr>
              <a:spLocks noChangeShapeType="1"/>
            </p:cNvSpPr>
            <p:nvPr/>
          </p:nvSpPr>
          <p:spPr bwMode="auto">
            <a:xfrm>
              <a:off x="3840179" y="3989788"/>
              <a:ext cx="0" cy="230505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endParaRPr lang="ja-JP" altLang="en-US">
                <a:latin typeface="Arial" panose="020B0604020202020204" pitchFamily="34" charset="0"/>
                <a:ea typeface="Arial Unicode MS" panose="020B0604020202020204" pitchFamily="50" charset="-128"/>
                <a:cs typeface="Arial" panose="020B0604020202020204" pitchFamily="34" charset="0"/>
              </a:endParaRPr>
            </a:p>
          </p:txBody>
        </p:sp>
        <p:sp>
          <p:nvSpPr>
            <p:cNvPr id="995" name="Text Box 2062"/>
            <p:cNvSpPr txBox="1">
              <a:spLocks noChangeArrowheads="1"/>
            </p:cNvSpPr>
            <p:nvPr/>
          </p:nvSpPr>
          <p:spPr bwMode="auto">
            <a:xfrm>
              <a:off x="4123497" y="4696195"/>
              <a:ext cx="1451038" cy="4001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kumimoji="1" sz="28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 sz="28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 sz="28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 sz="28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 sz="28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9pPr>
            </a:lstStyle>
            <a:p>
              <a:pPr eaLnBrk="1" hangingPunct="1"/>
              <a:r>
                <a:rPr lang="en-US" altLang="ja-JP" sz="2000" dirty="0" err="1">
                  <a:ea typeface="Arial Unicode MS" panose="020B0604020202020204" pitchFamily="50" charset="-128"/>
                  <a:cs typeface="Arial" panose="020B0604020202020204" pitchFamily="34" charset="0"/>
                </a:rPr>
                <a:t>E</a:t>
              </a:r>
              <a:r>
                <a:rPr lang="en-US" altLang="ja-JP" sz="2000" baseline="-25000" dirty="0" err="1">
                  <a:ea typeface="Arial Unicode MS" panose="020B0604020202020204" pitchFamily="50" charset="-128"/>
                  <a:cs typeface="Arial" panose="020B0604020202020204" pitchFamily="34" charset="0"/>
                </a:rPr>
                <a:t>γ</a:t>
              </a:r>
              <a:r>
                <a:rPr lang="en-US" altLang="ja-JP" sz="2000" baseline="-25000" dirty="0">
                  <a:ea typeface="Arial Unicode MS" panose="020B0604020202020204" pitchFamily="50" charset="-128"/>
                  <a:cs typeface="Arial" panose="020B0604020202020204" pitchFamily="34" charset="0"/>
                </a:rPr>
                <a:t> </a:t>
              </a:r>
              <a:r>
                <a:rPr lang="en-US" altLang="ja-JP" sz="2000" dirty="0">
                  <a:ea typeface="Arial Unicode MS" panose="020B0604020202020204" pitchFamily="50" charset="-128"/>
                  <a:cs typeface="Arial" panose="020B0604020202020204" pitchFamily="34" charset="0"/>
                </a:rPr>
                <a:t>=24meV</a:t>
              </a:r>
            </a:p>
          </p:txBody>
        </p:sp>
        <p:sp>
          <p:nvSpPr>
            <p:cNvPr id="36" name="Text Box 2062"/>
            <p:cNvSpPr txBox="1">
              <a:spLocks noChangeArrowheads="1"/>
            </p:cNvSpPr>
            <p:nvPr/>
          </p:nvSpPr>
          <p:spPr bwMode="auto">
            <a:xfrm>
              <a:off x="2190368" y="4771288"/>
              <a:ext cx="1649811" cy="4001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kumimoji="1" sz="28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 sz="28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 sz="28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 sz="28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 sz="28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9pPr>
            </a:lstStyle>
            <a:p>
              <a:pPr eaLnBrk="1" hangingPunct="1"/>
              <a:r>
                <a:rPr lang="en-US" altLang="ja-JP" sz="2000" dirty="0">
                  <a:ea typeface="Arial Unicode MS" panose="020B0604020202020204" pitchFamily="50" charset="-128"/>
                  <a:cs typeface="Arial" panose="020B0604020202020204" pitchFamily="34" charset="0"/>
                </a:rPr>
                <a:t>E</a:t>
              </a:r>
              <a:r>
                <a:rPr lang="en-US" altLang="ja-JP" sz="2000" baseline="-25000" dirty="0">
                  <a:ea typeface="Arial Unicode MS" panose="020B0604020202020204" pitchFamily="50" charset="-128"/>
                  <a:cs typeface="Arial" panose="020B0604020202020204" pitchFamily="34" charset="0"/>
                  <a:sym typeface="Symbol"/>
                </a:rPr>
                <a:t></a:t>
              </a:r>
              <a:r>
                <a:rPr lang="en-US" altLang="ja-JP" sz="2000" baseline="-25000" dirty="0">
                  <a:ea typeface="Arial Unicode MS" panose="020B0604020202020204" pitchFamily="50" charset="-128"/>
                  <a:cs typeface="Arial" panose="020B0604020202020204" pitchFamily="34" charset="0"/>
                </a:rPr>
                <a:t> </a:t>
              </a:r>
              <a:r>
                <a:rPr lang="en-US" altLang="ja-JP" sz="2000" dirty="0">
                  <a:ea typeface="Arial Unicode MS" panose="020B0604020202020204" pitchFamily="50" charset="-128"/>
                  <a:cs typeface="Arial" panose="020B0604020202020204" pitchFamily="34" charset="0"/>
                </a:rPr>
                <a:t>=24.8meV</a:t>
              </a: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39" name="コンテンツ プレースホルダー 4"/>
              <p:cNvSpPr txBox="1">
                <a:spLocks/>
              </p:cNvSpPr>
              <p:nvPr/>
            </p:nvSpPr>
            <p:spPr>
              <a:xfrm>
                <a:off x="181623" y="1292527"/>
                <a:ext cx="6112982" cy="2549501"/>
              </a:xfrm>
              <a:prstGeom prst="rect">
                <a:avLst/>
              </a:prstGeom>
            </p:spPr>
            <p:txBody>
              <a:bodyPr>
                <a:no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kumimoji="1"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altLang="ja-JP" sz="2400" dirty="0">
                    <a:latin typeface="Arial" panose="020B0604020202020204" pitchFamily="34" charset="0"/>
                    <a:ea typeface="Arial Unicode MS" pitchFamily="50" charset="-128"/>
                    <a:cs typeface="Arial" panose="020B0604020202020204" pitchFamily="34" charset="0"/>
                  </a:rPr>
                  <a:t>From neutrino oscillation</a:t>
                </a:r>
                <a:endParaRPr lang="en-US" altLang="ja-JP" sz="2400" b="0" dirty="0">
                  <a:latin typeface="Arial" panose="020B0604020202020204" pitchFamily="34" charset="0"/>
                  <a:ea typeface="Arial Unicode MS" pitchFamily="50" charset="-128"/>
                  <a:cs typeface="Arial" panose="020B0604020202020204" pitchFamily="34" charset="0"/>
                </a:endParaRPr>
              </a:p>
              <a:p>
                <a:pPr lvl="1"/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altLang="ja-JP" sz="2400" b="0" i="1" smtClean="0">
                            <a:latin typeface="Cambria Math" panose="02040503050406030204" pitchFamily="18" charset="0"/>
                            <a:ea typeface="Arial Unicode MS" pitchFamily="50" charset="-128"/>
                            <a:cs typeface="Arial Unicode MS" pitchFamily="50" charset="-128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altLang="ja-JP" sz="2400" b="0" i="0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Δ</m:t>
                        </m:r>
                        <m:sSubSup>
                          <m:sSubSupPr>
                            <m:ctrlPr>
                              <a:rPr lang="en-US" altLang="ja-JP" sz="2400" b="0" i="1" smtClean="0">
                                <a:latin typeface="Cambria Math" panose="02040503050406030204" pitchFamily="18" charset="0"/>
                                <a:ea typeface="Arial Unicode MS" pitchFamily="50" charset="-128"/>
                                <a:cs typeface="Arial Unicode MS" pitchFamily="50" charset="-128"/>
                              </a:rPr>
                            </m:ctrlPr>
                          </m:sSubSupPr>
                          <m:e>
                            <m:r>
                              <a:rPr lang="en-US" altLang="ja-JP" sz="2400" b="0" i="1" smtClean="0">
                                <a:latin typeface="Cambria Math"/>
                                <a:ea typeface="Arial Unicode MS" pitchFamily="50" charset="-128"/>
                                <a:cs typeface="Arial Unicode MS" pitchFamily="50" charset="-128"/>
                              </a:rPr>
                              <m:t>𝑚</m:t>
                            </m:r>
                          </m:e>
                          <m:sub>
                            <m:r>
                              <a:rPr lang="en-US" altLang="ja-JP" sz="2400" b="0" i="1" smtClean="0">
                                <a:latin typeface="Cambria Math"/>
                                <a:ea typeface="Arial Unicode MS" pitchFamily="50" charset="-128"/>
                                <a:cs typeface="Arial Unicode MS" pitchFamily="50" charset="-128"/>
                              </a:rPr>
                              <m:t>23</m:t>
                            </m:r>
                          </m:sub>
                          <m:sup>
                            <m:r>
                              <a:rPr lang="en-US" altLang="ja-JP" sz="2400" b="0" i="1" smtClean="0">
                                <a:latin typeface="Cambria Math"/>
                                <a:ea typeface="Arial Unicode MS" pitchFamily="50" charset="-128"/>
                                <a:cs typeface="Arial Unicode MS" pitchFamily="50" charset="-128"/>
                              </a:rPr>
                              <m:t>2</m:t>
                            </m:r>
                          </m:sup>
                        </m:sSubSup>
                      </m:e>
                    </m:d>
                    <m:r>
                      <a:rPr lang="en-US" altLang="ja-JP" sz="2400" b="0" i="1" smtClean="0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=</m:t>
                    </m:r>
                    <m:d>
                      <m:dPr>
                        <m:begChr m:val="|"/>
                        <m:endChr m:val="|"/>
                        <m:ctrlPr>
                          <a:rPr lang="en-US" altLang="ja-JP" sz="2400" b="0" i="1" smtClean="0">
                            <a:latin typeface="Cambria Math" panose="02040503050406030204" pitchFamily="18" charset="0"/>
                            <a:ea typeface="Arial Unicode MS" pitchFamily="50" charset="-128"/>
                            <a:cs typeface="Arial Unicode MS" pitchFamily="50" charset="-128"/>
                          </a:rPr>
                        </m:ctrlPr>
                      </m:dPr>
                      <m:e>
                        <m:sSubSup>
                          <m:sSubSupPr>
                            <m:ctrlPr>
                              <a:rPr lang="en-US" altLang="ja-JP" sz="2400" b="0" i="1" smtClean="0">
                                <a:latin typeface="Cambria Math" panose="02040503050406030204" pitchFamily="18" charset="0"/>
                                <a:ea typeface="Arial Unicode MS" pitchFamily="50" charset="-128"/>
                                <a:cs typeface="Arial Unicode MS" pitchFamily="50" charset="-128"/>
                              </a:rPr>
                            </m:ctrlPr>
                          </m:sSubSupPr>
                          <m:e>
                            <m:r>
                              <a:rPr lang="en-US" altLang="ja-JP" sz="2400" b="0" i="1" smtClean="0">
                                <a:latin typeface="Cambria Math"/>
                                <a:ea typeface="Arial Unicode MS" pitchFamily="50" charset="-128"/>
                                <a:cs typeface="Arial Unicode MS" pitchFamily="50" charset="-128"/>
                              </a:rPr>
                              <m:t>𝑚</m:t>
                            </m:r>
                          </m:e>
                          <m:sub>
                            <m:r>
                              <a:rPr lang="en-US" altLang="ja-JP" sz="2400" b="0" i="1" smtClean="0">
                                <a:latin typeface="Cambria Math"/>
                                <a:ea typeface="Arial Unicode MS" pitchFamily="50" charset="-128"/>
                                <a:cs typeface="Arial Unicode MS" pitchFamily="50" charset="-128"/>
                              </a:rPr>
                              <m:t>3</m:t>
                            </m:r>
                          </m:sub>
                          <m:sup>
                            <m:r>
                              <a:rPr lang="en-US" altLang="ja-JP" sz="2400" b="0" i="1" smtClean="0">
                                <a:latin typeface="Cambria Math"/>
                                <a:ea typeface="Arial Unicode MS" pitchFamily="50" charset="-128"/>
                                <a:cs typeface="Arial Unicode MS" pitchFamily="50" charset="-128"/>
                              </a:rPr>
                              <m:t>2</m:t>
                            </m:r>
                          </m:sup>
                        </m:sSubSup>
                        <m:r>
                          <a:rPr lang="en-US" altLang="ja-JP" sz="24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−</m:t>
                        </m:r>
                        <m:sSubSup>
                          <m:sSubSupPr>
                            <m:ctrlPr>
                              <a:rPr lang="en-US" altLang="ja-JP" sz="2400" b="0" i="1" smtClean="0">
                                <a:latin typeface="Cambria Math" panose="02040503050406030204" pitchFamily="18" charset="0"/>
                                <a:ea typeface="Arial Unicode MS" pitchFamily="50" charset="-128"/>
                                <a:cs typeface="Arial Unicode MS" pitchFamily="50" charset="-128"/>
                              </a:rPr>
                            </m:ctrlPr>
                          </m:sSubSupPr>
                          <m:e>
                            <m:r>
                              <a:rPr lang="en-US" altLang="ja-JP" sz="2400" b="0" i="1" smtClean="0">
                                <a:latin typeface="Cambria Math"/>
                                <a:ea typeface="Arial Unicode MS" pitchFamily="50" charset="-128"/>
                                <a:cs typeface="Arial Unicode MS" pitchFamily="50" charset="-128"/>
                              </a:rPr>
                              <m:t>𝑚</m:t>
                            </m:r>
                          </m:e>
                          <m:sub>
                            <m:r>
                              <a:rPr lang="en-US" altLang="ja-JP" sz="2400" b="0" i="1" smtClean="0">
                                <a:latin typeface="Cambria Math"/>
                                <a:ea typeface="Arial Unicode MS" pitchFamily="50" charset="-128"/>
                                <a:cs typeface="Arial Unicode MS" pitchFamily="50" charset="-128"/>
                              </a:rPr>
                              <m:t>2</m:t>
                            </m:r>
                          </m:sub>
                          <m:sup>
                            <m:r>
                              <a:rPr lang="en-US" altLang="ja-JP" sz="2400" b="0" i="1" smtClean="0">
                                <a:latin typeface="Cambria Math"/>
                                <a:ea typeface="Arial Unicode MS" pitchFamily="50" charset="-128"/>
                                <a:cs typeface="Arial Unicode MS" pitchFamily="50" charset="-128"/>
                              </a:rPr>
                              <m:t>2</m:t>
                            </m:r>
                          </m:sup>
                        </m:sSubSup>
                      </m:e>
                    </m:d>
                    <m:r>
                      <a:rPr lang="en-US" altLang="ja-JP" sz="2400" b="0" i="1" smtClean="0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=2.4</m:t>
                    </m:r>
                    <m:r>
                      <a:rPr lang="en-US" altLang="ja-JP" sz="2400" i="1">
                        <a:latin typeface="Cambria Math"/>
                      </a:rPr>
                      <m:t>×</m:t>
                    </m:r>
                    <m:sSup>
                      <m:sSupPr>
                        <m:ctrlPr>
                          <a:rPr lang="en-US" altLang="ja-JP" sz="2400" b="0" i="1">
                            <a:latin typeface="Cambria Math" panose="02040503050406030204" pitchFamily="18" charset="0"/>
                            <a:ea typeface="Arial Unicode MS" pitchFamily="50" charset="-128"/>
                            <a:cs typeface="Arial Unicode MS" pitchFamily="50" charset="-128"/>
                          </a:rPr>
                        </m:ctrlPr>
                      </m:sSupPr>
                      <m:e>
                        <m:r>
                          <a:rPr lang="en-US" altLang="ja-JP" sz="2400" i="1">
                            <a:latin typeface="Cambria Math"/>
                          </a:rPr>
                          <m:t>10</m:t>
                        </m:r>
                      </m:e>
                      <m:sup>
                        <m:r>
                          <a:rPr lang="en-US" altLang="ja-JP" sz="2400" i="1">
                            <a:latin typeface="Cambria Math"/>
                          </a:rPr>
                          <m:t>−3</m:t>
                        </m:r>
                      </m:sup>
                    </m:sSup>
                    <m:r>
                      <a:rPr lang="en-US" altLang="ja-JP" sz="2400" i="1">
                        <a:latin typeface="Cambria Math"/>
                      </a:rPr>
                      <m:t> </m:t>
                    </m:r>
                    <m:r>
                      <a:rPr lang="en-US" altLang="ja-JP" sz="2400" i="1">
                        <a:latin typeface="Cambria Math"/>
                      </a:rPr>
                      <m:t>𝑒</m:t>
                    </m:r>
                    <m:sSup>
                      <m:sSupPr>
                        <m:ctrlPr>
                          <a:rPr lang="en-US" altLang="ja-JP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ja-JP" sz="2400" i="1"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p>
                        <m:r>
                          <a:rPr lang="en-US" altLang="ja-JP" sz="2400" i="1"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endParaRPr lang="en-US" altLang="ja-JP" sz="2400" dirty="0">
                  <a:latin typeface="Arial" panose="020B0604020202020204" pitchFamily="34" charset="0"/>
                  <a:ea typeface="Arial Unicode MS" pitchFamily="50" charset="-128"/>
                  <a:cs typeface="Arial" panose="020B0604020202020204" pitchFamily="34" charset="0"/>
                </a:endParaRPr>
              </a:p>
              <a:p>
                <a:pPr lvl="2"/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ja-JP" sz="2000">
                        <a:latin typeface="Cambria Math"/>
                      </a:rPr>
                      <m:t>Δ</m:t>
                    </m:r>
                    <m:sSubSup>
                      <m:sSubSupPr>
                        <m:ctrlPr>
                          <a:rPr lang="en-US" altLang="ja-JP" sz="20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ja-JP" sz="2000" i="1">
                            <a:latin typeface="Cambria Math"/>
                          </a:rPr>
                          <m:t>𝑚</m:t>
                        </m:r>
                      </m:e>
                      <m:sub>
                        <m:r>
                          <a:rPr lang="en-US" altLang="ja-JP" sz="2000" i="1">
                            <a:latin typeface="Cambria Math"/>
                          </a:rPr>
                          <m:t>12</m:t>
                        </m:r>
                      </m:sub>
                      <m:sup>
                        <m:r>
                          <a:rPr lang="en-US" altLang="ja-JP" sz="2000" i="1">
                            <a:latin typeface="Cambria Math"/>
                          </a:rPr>
                          <m:t>2</m:t>
                        </m:r>
                      </m:sup>
                    </m:sSubSup>
                    <m:r>
                      <a:rPr lang="en-US" altLang="ja-JP" sz="2000" i="1">
                        <a:latin typeface="Cambria Math"/>
                      </a:rPr>
                      <m:t>=</m:t>
                    </m:r>
                    <m:sSubSup>
                      <m:sSubSupPr>
                        <m:ctrlPr>
                          <a:rPr lang="en-US" altLang="ja-JP" sz="2000" i="1">
                            <a:latin typeface="Cambria Math" panose="02040503050406030204" pitchFamily="18" charset="0"/>
                            <a:ea typeface="Arial Unicode MS" pitchFamily="50" charset="-128"/>
                            <a:cs typeface="Arial Unicode MS" pitchFamily="50" charset="-128"/>
                          </a:rPr>
                        </m:ctrlPr>
                      </m:sSubSupPr>
                      <m:e>
                        <m:r>
                          <a:rPr lang="en-US" altLang="ja-JP" sz="2000" i="1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𝑚</m:t>
                        </m:r>
                      </m:e>
                      <m:sub>
                        <m:r>
                          <a:rPr lang="en-US" altLang="ja-JP" sz="2000" i="1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3</m:t>
                        </m:r>
                      </m:sub>
                      <m:sup>
                        <m:r>
                          <a:rPr lang="en-US" altLang="ja-JP" sz="2000" i="1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2</m:t>
                        </m:r>
                      </m:sup>
                    </m:sSubSup>
                    <m:r>
                      <a:rPr lang="en-US" altLang="ja-JP" sz="2000" i="1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−</m:t>
                    </m:r>
                    <m:sSubSup>
                      <m:sSubSupPr>
                        <m:ctrlPr>
                          <a:rPr lang="en-US" altLang="ja-JP" sz="2000" i="1">
                            <a:latin typeface="Cambria Math" panose="02040503050406030204" pitchFamily="18" charset="0"/>
                            <a:ea typeface="Arial Unicode MS" pitchFamily="50" charset="-128"/>
                            <a:cs typeface="Arial Unicode MS" pitchFamily="50" charset="-128"/>
                          </a:rPr>
                        </m:ctrlPr>
                      </m:sSubSupPr>
                      <m:e>
                        <m:r>
                          <a:rPr lang="en-US" altLang="ja-JP" sz="2000" i="1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𝑚</m:t>
                        </m:r>
                      </m:e>
                      <m:sub>
                        <m:r>
                          <a:rPr lang="en-US" altLang="ja-JP" sz="2000" i="1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2</m:t>
                        </m:r>
                      </m:sub>
                      <m:sup>
                        <m:r>
                          <a:rPr lang="en-US" altLang="ja-JP" sz="2000" i="1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2</m:t>
                        </m:r>
                      </m:sup>
                    </m:sSubSup>
                    <m:r>
                      <a:rPr lang="en-US" altLang="ja-JP" sz="2000" b="0" i="1" smtClean="0">
                        <a:latin typeface="Cambria Math" panose="02040503050406030204" pitchFamily="18" charset="0"/>
                        <a:ea typeface="Arial Unicode MS" pitchFamily="50" charset="-128"/>
                        <a:cs typeface="Arial Unicode MS" pitchFamily="50" charset="-128"/>
                      </a:rPr>
                      <m:t>=</m:t>
                    </m:r>
                    <m:r>
                      <a:rPr lang="en-US" altLang="ja-JP" sz="2000" i="1">
                        <a:latin typeface="Cambria Math"/>
                      </a:rPr>
                      <m:t>7.65×</m:t>
                    </m:r>
                    <m:sSup>
                      <m:sSupPr>
                        <m:ctrlPr>
                          <a:rPr lang="en-US" altLang="ja-JP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ja-JP" sz="2000" i="1">
                            <a:latin typeface="Cambria Math"/>
                          </a:rPr>
                          <m:t>10</m:t>
                        </m:r>
                      </m:e>
                      <m:sup>
                        <m:r>
                          <a:rPr lang="en-US" altLang="ja-JP" sz="2000" i="1">
                            <a:latin typeface="Cambria Math"/>
                          </a:rPr>
                          <m:t>−5</m:t>
                        </m:r>
                      </m:sup>
                    </m:sSup>
                    <m:r>
                      <a:rPr lang="en-US" altLang="ja-JP" sz="2000" i="1">
                        <a:latin typeface="Cambria Math"/>
                      </a:rPr>
                      <m:t> </m:t>
                    </m:r>
                    <m:r>
                      <a:rPr lang="en-US" altLang="ja-JP" sz="2000" i="1">
                        <a:latin typeface="Cambria Math"/>
                      </a:rPr>
                      <m:t>𝑒</m:t>
                    </m:r>
                    <m:sSup>
                      <m:sSupPr>
                        <m:ctrlPr>
                          <a:rPr lang="en-US" altLang="ja-JP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ja-JP" sz="2000" i="1">
                            <a:latin typeface="Cambria Math"/>
                          </a:rPr>
                          <m:t>𝑉</m:t>
                        </m:r>
                      </m:e>
                      <m:sup>
                        <m:r>
                          <a:rPr lang="en-US" altLang="ja-JP" sz="2000" i="1"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endParaRPr lang="en-US" altLang="ja-JP" sz="2000" dirty="0">
                  <a:latin typeface="Arial" panose="020B0604020202020204" pitchFamily="34" charset="0"/>
                  <a:ea typeface="Arial Unicode MS" pitchFamily="50" charset="-128"/>
                  <a:cs typeface="Arial" panose="020B0604020202020204" pitchFamily="34" charset="0"/>
                </a:endParaRPr>
              </a:p>
              <a:p>
                <a:r>
                  <a:rPr lang="en-US" altLang="ja-JP" sz="2400" dirty="0">
                    <a:latin typeface="Arial" panose="020B0604020202020204" pitchFamily="34" charset="0"/>
                    <a:ea typeface="Arial Unicode MS" pitchFamily="50" charset="-128"/>
                    <a:cs typeface="Arial" panose="020B0604020202020204" pitchFamily="34" charset="0"/>
                  </a:rPr>
                  <a:t>CMB (</a:t>
                </a:r>
                <a:r>
                  <a:rPr lang="en-US" altLang="ja-JP" sz="2400" dirty="0" err="1">
                    <a:latin typeface="Arial" panose="020B0604020202020204" pitchFamily="34" charset="0"/>
                    <a:ea typeface="Arial Unicode MS" pitchFamily="50" charset="-128"/>
                    <a:cs typeface="Arial" panose="020B0604020202020204" pitchFamily="34" charset="0"/>
                  </a:rPr>
                  <a:t>Plank+WP+highL</a:t>
                </a:r>
                <a:r>
                  <a:rPr lang="en-US" altLang="ja-JP" sz="2400" dirty="0">
                    <a:latin typeface="Arial" panose="020B0604020202020204" pitchFamily="34" charset="0"/>
                    <a:ea typeface="Arial Unicode MS" pitchFamily="50" charset="-128"/>
                    <a:cs typeface="Arial" panose="020B0604020202020204" pitchFamily="34" charset="0"/>
                  </a:rPr>
                  <a:t>) and BAO</a:t>
                </a:r>
              </a:p>
              <a:p>
                <a:pPr lvl="1"/>
                <a14:m>
                  <m:oMath xmlns:m="http://schemas.openxmlformats.org/officeDocument/2006/math">
                    <m:r>
                      <a:rPr lang="en-US" altLang="ja-JP" sz="2400" b="0" i="1" smtClean="0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∑</m:t>
                    </m:r>
                    <m:sSub>
                      <m:sSubPr>
                        <m:ctrlPr>
                          <a:rPr lang="en-US" altLang="ja-JP" sz="2400" b="0" i="1" smtClean="0">
                            <a:latin typeface="Cambria Math" panose="02040503050406030204" pitchFamily="18" charset="0"/>
                            <a:ea typeface="Arial Unicode MS" pitchFamily="50" charset="-128"/>
                            <a:cs typeface="Arial Unicode MS" pitchFamily="50" charset="-128"/>
                          </a:rPr>
                        </m:ctrlPr>
                      </m:sSubPr>
                      <m:e>
                        <m:r>
                          <a:rPr lang="en-US" altLang="ja-JP" sz="24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𝑚</m:t>
                        </m:r>
                      </m:e>
                      <m:sub>
                        <m:r>
                          <a:rPr lang="en-US" altLang="ja-JP" sz="24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𝑖</m:t>
                        </m:r>
                      </m:sub>
                    </m:sSub>
                    <m:r>
                      <a:rPr lang="en-US" altLang="ja-JP" sz="2400" b="0" i="1" smtClean="0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&lt;0.23 </m:t>
                    </m:r>
                    <m:r>
                      <m:rPr>
                        <m:sty m:val="p"/>
                      </m:rPr>
                      <a:rPr lang="en-US" altLang="ja-JP" sz="2400" b="0" i="1" smtClean="0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eV</m:t>
                    </m:r>
                  </m:oMath>
                </a14:m>
                <a:endParaRPr lang="en-US" altLang="ja-JP" sz="2400" dirty="0">
                  <a:latin typeface="Arial" panose="020B0604020202020204" pitchFamily="34" charset="0"/>
                  <a:ea typeface="Arial Unicode MS" pitchFamily="50" charset="-128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39" name="コンテンツ プレースホルダー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1623" y="1292527"/>
                <a:ext cx="6112982" cy="2549501"/>
              </a:xfrm>
              <a:prstGeom prst="rect">
                <a:avLst/>
              </a:prstGeom>
              <a:blipFill>
                <a:blip r:embed="rId3"/>
                <a:stretch>
                  <a:fillRect l="-1396" t="-1675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08" name="グループ化 107"/>
          <p:cNvGrpSpPr/>
          <p:nvPr/>
        </p:nvGrpSpPr>
        <p:grpSpPr>
          <a:xfrm>
            <a:off x="6953628" y="843999"/>
            <a:ext cx="2067005" cy="1710318"/>
            <a:chOff x="210830" y="1617377"/>
            <a:chExt cx="2355198" cy="2109551"/>
          </a:xfrm>
        </p:grpSpPr>
        <p:pic>
          <p:nvPicPr>
            <p:cNvPr id="109" name="Picture 114"/>
            <p:cNvPicPr>
              <a:picLocks noChangeAspect="1" noChangeArrowheads="1"/>
            </p:cNvPicPr>
            <p:nvPr/>
          </p:nvPicPr>
          <p:blipFill>
            <a:blip r:embed="rId4">
              <a:duotone>
                <a:prstClr val="black"/>
                <a:schemeClr val="accent5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0526" y="3212975"/>
              <a:ext cx="515683" cy="51395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</a:extLst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10" name="テキスト ボックス 109"/>
                <p:cNvSpPr txBox="1"/>
                <p:nvPr/>
              </p:nvSpPr>
              <p:spPr>
                <a:xfrm>
                  <a:off x="210830" y="3136122"/>
                  <a:ext cx="685914" cy="56943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1" lang="en-US" altLang="ja-JP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kumimoji="1" lang="en-US" altLang="ja-JP" sz="2400" b="0" i="1" smtClean="0">
                                <a:latin typeface="Cambria Math"/>
                              </a:rPr>
                              <m:t>𝜈</m:t>
                            </m:r>
                          </m:e>
                          <m:sub>
                            <m:r>
                              <a:rPr kumimoji="1" lang="en-US" altLang="ja-JP" sz="2400" b="0" i="1" smtClean="0">
                                <a:latin typeface="Cambria Math"/>
                              </a:rPr>
                              <m:t>2</m:t>
                            </m:r>
                          </m:sub>
                        </m:sSub>
                      </m:oMath>
                    </m:oMathPara>
                  </a14:m>
                  <a:endParaRPr kumimoji="1" lang="ja-JP" altLang="en-US" sz="2400" dirty="0">
                    <a:latin typeface="Arial" panose="020B0604020202020204" pitchFamily="34" charset="0"/>
                    <a:ea typeface="Arial Unicode MS" pitchFamily="50" charset="-128"/>
                    <a:cs typeface="Arial" panose="020B0604020202020204" pitchFamily="34" charset="0"/>
                  </a:endParaRPr>
                </a:p>
              </p:txBody>
            </p:sp>
          </mc:Choice>
          <mc:Fallback xmlns="">
            <p:sp>
              <p:nvSpPr>
                <p:cNvPr id="110" name="テキスト ボックス 109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10830" y="3136122"/>
                  <a:ext cx="685914" cy="569430"/>
                </a:xfrm>
                <a:prstGeom prst="rect">
                  <a:avLst/>
                </a:prstGeom>
                <a:blipFill>
                  <a:blip r:embed="rId5"/>
                  <a:stretch>
                    <a:fillRect b="-3947"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p:pic>
          <p:nvPicPr>
            <p:cNvPr id="111" name="Picture 180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51720" y="1678401"/>
              <a:ext cx="452989" cy="40064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</a:extLst>
          </p:spPr>
        </p:pic>
        <p:sp>
          <p:nvSpPr>
            <p:cNvPr id="112" name="Line 2052"/>
            <p:cNvSpPr>
              <a:spLocks noChangeShapeType="1"/>
            </p:cNvSpPr>
            <p:nvPr/>
          </p:nvSpPr>
          <p:spPr bwMode="auto">
            <a:xfrm flipH="1">
              <a:off x="664846" y="2631958"/>
              <a:ext cx="762000" cy="68580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 dirty="0">
                <a:latin typeface="Arial" panose="020B0604020202020204" pitchFamily="34" charset="0"/>
                <a:ea typeface="Arial Unicode MS" panose="020B0604020202020204" pitchFamily="50" charset="-128"/>
                <a:cs typeface="Arial" panose="020B0604020202020204" pitchFamily="34" charset="0"/>
              </a:endParaRPr>
            </a:p>
          </p:txBody>
        </p:sp>
        <p:sp>
          <p:nvSpPr>
            <p:cNvPr id="113" name="Line 2051"/>
            <p:cNvSpPr>
              <a:spLocks noChangeShapeType="1"/>
            </p:cNvSpPr>
            <p:nvPr/>
          </p:nvSpPr>
          <p:spPr bwMode="auto">
            <a:xfrm flipV="1">
              <a:off x="1426846" y="1946158"/>
              <a:ext cx="762000" cy="68580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 dirty="0">
                <a:latin typeface="Arial" panose="020B0604020202020204" pitchFamily="34" charset="0"/>
                <a:ea typeface="Arial Unicode MS" panose="020B0604020202020204" pitchFamily="50" charset="-128"/>
                <a:cs typeface="Arial" panose="020B0604020202020204" pitchFamily="34" charset="0"/>
              </a:endParaRPr>
            </a:p>
          </p:txBody>
        </p:sp>
        <p:pic>
          <p:nvPicPr>
            <p:cNvPr id="114" name="Picture 114"/>
            <p:cNvPicPr>
              <a:picLocks noChangeAspect="1" noChangeArrowheads="1"/>
            </p:cNvPicPr>
            <p:nvPr/>
          </p:nvPicPr>
          <p:blipFill>
            <a:blip r:embed="rId4">
              <a:duotone>
                <a:prstClr val="black"/>
                <a:schemeClr val="accent3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28380" y="2133680"/>
              <a:ext cx="812786" cy="81005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</a:extLst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15" name="テキスト ボックス 114"/>
                <p:cNvSpPr txBox="1"/>
                <p:nvPr/>
              </p:nvSpPr>
              <p:spPr>
                <a:xfrm>
                  <a:off x="1174293" y="2124245"/>
                  <a:ext cx="649986" cy="7212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1" lang="en-US" altLang="ja-JP" sz="32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kumimoji="1" lang="en-US" altLang="ja-JP" sz="3200" b="0" i="1" smtClean="0">
                                <a:latin typeface="Cambria Math"/>
                              </a:rPr>
                              <m:t>𝜈</m:t>
                            </m:r>
                          </m:e>
                          <m:sub>
                            <m:r>
                              <a:rPr kumimoji="1" lang="en-US" altLang="ja-JP" sz="3200" b="0" i="1" smtClean="0">
                                <a:latin typeface="Cambria Math"/>
                              </a:rPr>
                              <m:t>3</m:t>
                            </m:r>
                          </m:sub>
                        </m:sSub>
                      </m:oMath>
                    </m:oMathPara>
                  </a14:m>
                  <a:endParaRPr kumimoji="1" lang="ja-JP" altLang="en-US" sz="2800" dirty="0">
                    <a:latin typeface="Arial" panose="020B0604020202020204" pitchFamily="34" charset="0"/>
                    <a:ea typeface="Arial Unicode MS" pitchFamily="50" charset="-128"/>
                    <a:cs typeface="Arial" panose="020B0604020202020204" pitchFamily="34" charset="0"/>
                  </a:endParaRPr>
                </a:p>
              </p:txBody>
            </p:sp>
          </mc:Choice>
          <mc:Fallback xmlns="">
            <p:sp>
              <p:nvSpPr>
                <p:cNvPr id="115" name="テキスト ボックス 114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174293" y="2124245"/>
                  <a:ext cx="649986" cy="721277"/>
                </a:xfrm>
                <a:prstGeom prst="rect">
                  <a:avLst/>
                </a:prstGeom>
                <a:blipFill>
                  <a:blip r:embed="rId7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16" name="テキスト ボックス 115"/>
                <p:cNvSpPr txBox="1"/>
                <p:nvPr/>
              </p:nvSpPr>
              <p:spPr>
                <a:xfrm>
                  <a:off x="2064909" y="1617377"/>
                  <a:ext cx="501119" cy="56943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kumimoji="1" lang="en-US" altLang="ja-JP" sz="2400" b="0" i="1" smtClean="0">
                            <a:latin typeface="Cambria Math"/>
                          </a:rPr>
                          <m:t>𝛾</m:t>
                        </m:r>
                      </m:oMath>
                    </m:oMathPara>
                  </a14:m>
                  <a:endParaRPr kumimoji="1" lang="ja-JP" altLang="en-US" sz="2400" dirty="0">
                    <a:latin typeface="Arial" panose="020B0604020202020204" pitchFamily="34" charset="0"/>
                    <a:ea typeface="Arial Unicode MS" pitchFamily="50" charset="-128"/>
                    <a:cs typeface="Arial" panose="020B0604020202020204" pitchFamily="34" charset="0"/>
                  </a:endParaRPr>
                </a:p>
              </p:txBody>
            </p:sp>
          </mc:Choice>
          <mc:Fallback xmlns="">
            <p:sp>
              <p:nvSpPr>
                <p:cNvPr id="116" name="テキスト ボックス 115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064909" y="1617377"/>
                  <a:ext cx="501119" cy="569430"/>
                </a:xfrm>
                <a:prstGeom prst="rect">
                  <a:avLst/>
                </a:prstGeom>
                <a:blipFill>
                  <a:blip r:embed="rId8"/>
                  <a:stretch>
                    <a:fillRect b="-10526"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18" name="コンテンツ プレースホルダー 4"/>
              <p:cNvSpPr txBox="1">
                <a:spLocks/>
              </p:cNvSpPr>
              <p:nvPr/>
            </p:nvSpPr>
            <p:spPr>
              <a:xfrm>
                <a:off x="506795" y="3885604"/>
                <a:ext cx="4016255" cy="2057400"/>
              </a:xfrm>
              <a:prstGeom prst="rect">
                <a:avLst/>
              </a:prstGeom>
            </p:spPr>
            <p:txBody>
              <a:bodyPr>
                <a:no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kumimoji="1"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buFont typeface="Wingdings" pitchFamily="2" charset="2"/>
                  <a:buChar char="è"/>
                </a:pPr>
                <a:r>
                  <a:rPr lang="en-US" altLang="ja-JP" sz="2400" dirty="0">
                    <a:solidFill>
                      <a:srgbClr val="FF0000"/>
                    </a:solidFill>
                    <a:latin typeface="Arial" panose="020B0604020202020204" pitchFamily="34" charset="0"/>
                    <a:ea typeface="Arial Unicode MS" pitchFamily="50" charset="-128"/>
                    <a:cs typeface="Arial" panose="020B0604020202020204" pitchFamily="34" charset="0"/>
                  </a:rPr>
                  <a:t>50meV&lt;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24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Arial Unicode MS" pitchFamily="50" charset="-128"/>
                            <a:cs typeface="Arial Unicode MS" pitchFamily="50" charset="-128"/>
                          </a:rPr>
                        </m:ctrlPr>
                      </m:sSubPr>
                      <m:e>
                        <m:r>
                          <a:rPr lang="en-US" altLang="ja-JP" sz="2400" b="0" i="1" smtClean="0">
                            <a:solidFill>
                              <a:srgbClr val="FF0000"/>
                            </a:solidFill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𝑚</m:t>
                        </m:r>
                      </m:e>
                      <m:sub>
                        <m:r>
                          <a:rPr lang="en-US" altLang="ja-JP" sz="2400" b="0" i="1" smtClean="0">
                            <a:solidFill>
                              <a:srgbClr val="FF0000"/>
                            </a:solidFill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ja-JP" sz="2400" dirty="0">
                    <a:solidFill>
                      <a:srgbClr val="FF0000"/>
                    </a:solidFill>
                    <a:latin typeface="Arial" panose="020B0604020202020204" pitchFamily="34" charset="0"/>
                    <a:ea typeface="Arial Unicode MS" pitchFamily="50" charset="-128"/>
                    <a:cs typeface="Arial" panose="020B0604020202020204" pitchFamily="34" charset="0"/>
                  </a:rPr>
                  <a:t>&lt;87meV</a:t>
                </a:r>
              </a:p>
              <a:p>
                <a:pPr marL="0" indent="0">
                  <a:buNone/>
                </a:pPr>
                <a:endParaRPr lang="en-US" altLang="ja-JP" sz="2400" dirty="0">
                  <a:solidFill>
                    <a:srgbClr val="FF0000"/>
                  </a:solidFill>
                  <a:latin typeface="Arial" panose="020B0604020202020204" pitchFamily="34" charset="0"/>
                  <a:ea typeface="Arial Unicode MS" pitchFamily="50" charset="-128"/>
                  <a:cs typeface="Arial" panose="020B0604020202020204" pitchFamily="34" charset="0"/>
                </a:endParaRPr>
              </a:p>
              <a:p>
                <a:pPr marL="0" indent="0">
                  <a:buNone/>
                </a:pPr>
                <a:r>
                  <a:rPr lang="en-US" altLang="ja-JP" sz="2400" b="1" dirty="0">
                    <a:solidFill>
                      <a:srgbClr val="FF0000"/>
                    </a:solidFill>
                    <a:latin typeface="Arial" panose="020B0604020202020204" pitchFamily="34" charset="0"/>
                    <a:ea typeface="Arial Unicode MS" pitchFamily="50" charset="-128"/>
                    <a:cs typeface="Arial" panose="020B0604020202020204" pitchFamily="34" charset="0"/>
                  </a:rPr>
                  <a:t>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24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Arial Unicode MS" pitchFamily="50" charset="-128"/>
                            <a:cs typeface="Arial Unicode MS" pitchFamily="50" charset="-128"/>
                          </a:rPr>
                        </m:ctrlPr>
                      </m:sSubPr>
                      <m:e>
                        <m:r>
                          <a:rPr lang="en-US" altLang="ja-JP" sz="2400" b="1" i="1" smtClean="0">
                            <a:solidFill>
                              <a:srgbClr val="FF0000"/>
                            </a:solidFill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𝑬</m:t>
                        </m:r>
                      </m:e>
                      <m:sub>
                        <m:r>
                          <a:rPr lang="en-US" altLang="ja-JP" sz="2400" b="1" i="1" smtClean="0">
                            <a:solidFill>
                              <a:srgbClr val="FF0000"/>
                            </a:solidFill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𝜸</m:t>
                        </m:r>
                      </m:sub>
                    </m:sSub>
                    <m:r>
                      <a:rPr lang="en-US" altLang="ja-JP" sz="2400" b="1" i="1" smtClean="0">
                        <a:solidFill>
                          <a:srgbClr val="FF0000"/>
                        </a:solidFill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=</m:t>
                    </m:r>
                  </m:oMath>
                </a14:m>
                <a:r>
                  <a:rPr lang="en-US" altLang="ja-JP" sz="2400" b="1" dirty="0">
                    <a:solidFill>
                      <a:srgbClr val="FF0000"/>
                    </a:solidFill>
                    <a:latin typeface="Arial" panose="020B0604020202020204" pitchFamily="34" charset="0"/>
                    <a:ea typeface="Arial Unicode MS" pitchFamily="50" charset="-128"/>
                    <a:cs typeface="Arial" panose="020B0604020202020204" pitchFamily="34" charset="0"/>
                  </a:rPr>
                  <a:t>14~24meV</a:t>
                </a:r>
              </a:p>
              <a:p>
                <a:pPr marL="0" indent="0">
                  <a:buNone/>
                </a:pPr>
                <a:r>
                  <a:rPr lang="en-US" altLang="ja-JP" sz="2400" b="1" dirty="0">
                    <a:solidFill>
                      <a:srgbClr val="FF0000"/>
                    </a:solidFill>
                    <a:latin typeface="Arial" panose="020B0604020202020204" pitchFamily="34" charset="0"/>
                    <a:ea typeface="Arial Unicode MS" pitchFamily="50" charset="-128"/>
                    <a:cs typeface="Arial" panose="020B0604020202020204" pitchFamily="34" charset="0"/>
                  </a:rPr>
                  <a:t>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24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Arial Unicode MS" pitchFamily="50" charset="-128"/>
                            <a:cs typeface="Arial Unicode MS" pitchFamily="50" charset="-128"/>
                          </a:rPr>
                        </m:ctrlPr>
                      </m:sSubPr>
                      <m:e>
                        <m:r>
                          <a:rPr lang="en-US" altLang="ja-JP" sz="2400" b="1" i="1" smtClean="0">
                            <a:solidFill>
                              <a:srgbClr val="FF0000"/>
                            </a:solidFill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𝝀</m:t>
                        </m:r>
                      </m:e>
                      <m:sub>
                        <m:r>
                          <a:rPr lang="en-US" altLang="ja-JP" sz="2400" b="1" i="1" smtClean="0">
                            <a:solidFill>
                              <a:srgbClr val="FF0000"/>
                            </a:solidFill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𝜸</m:t>
                        </m:r>
                      </m:sub>
                    </m:sSub>
                    <m:r>
                      <a:rPr lang="en-US" altLang="ja-JP" sz="2400" b="1" i="1" smtClean="0">
                        <a:solidFill>
                          <a:srgbClr val="FF0000"/>
                        </a:solidFill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=</m:t>
                    </m:r>
                  </m:oMath>
                </a14:m>
                <a:r>
                  <a:rPr lang="en-US" altLang="ja-JP" sz="2400" b="1" dirty="0">
                    <a:solidFill>
                      <a:srgbClr val="FF0000"/>
                    </a:solidFill>
                    <a:latin typeface="Arial" panose="020B0604020202020204" pitchFamily="34" charset="0"/>
                    <a:ea typeface="Arial Unicode MS" pitchFamily="50" charset="-128"/>
                    <a:cs typeface="Arial" panose="020B0604020202020204" pitchFamily="34" charset="0"/>
                  </a:rPr>
                  <a:t>51~89</a:t>
                </a:r>
                <a:r>
                  <a:rPr lang="en-US" altLang="ja-JP" sz="2400" b="1" dirty="0">
                    <a:solidFill>
                      <a:srgbClr val="FF0000"/>
                    </a:solidFill>
                    <a:latin typeface="Arial" panose="020B0604020202020204" pitchFamily="34" charset="0"/>
                    <a:ea typeface="Arial Unicode MS" pitchFamily="50" charset="-128"/>
                    <a:cs typeface="Arial" panose="020B0604020202020204" pitchFamily="34" charset="0"/>
                    <a:sym typeface="Symbol"/>
                  </a:rPr>
                  <a:t>m</a:t>
                </a:r>
                <a:endParaRPr lang="en-US" altLang="ja-JP" sz="2400" b="1" dirty="0">
                  <a:solidFill>
                    <a:srgbClr val="FF0000"/>
                  </a:solidFill>
                  <a:latin typeface="Arial" panose="020B0604020202020204" pitchFamily="34" charset="0"/>
                  <a:ea typeface="Arial Unicode MS" pitchFamily="50" charset="-128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118" name="コンテンツ プレースホルダー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6795" y="3885604"/>
                <a:ext cx="4016255" cy="2057400"/>
              </a:xfrm>
              <a:prstGeom prst="rect">
                <a:avLst/>
              </a:prstGeom>
              <a:blipFill>
                <a:blip r:embed="rId9"/>
                <a:stretch>
                  <a:fillRect l="-1973" t="-2071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30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5262200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28695" y="116632"/>
            <a:ext cx="8229600" cy="634082"/>
          </a:xfrm>
        </p:spPr>
        <p:txBody>
          <a:bodyPr>
            <a:noAutofit/>
          </a:bodyPr>
          <a:lstStyle/>
          <a:p>
            <a:r>
              <a:rPr lang="en-US" altLang="ja-JP" sz="32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Sensitivity to neutrino decay</a:t>
            </a:r>
            <a:endParaRPr kumimoji="1" lang="ja-JP" altLang="en-US" sz="3200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44021" y="620688"/>
            <a:ext cx="8367926" cy="189280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ja-JP" sz="16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P</a:t>
            </a:r>
            <a:r>
              <a:rPr kumimoji="1" lang="en-US" altLang="ja-JP" sz="16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arameters in the </a:t>
            </a:r>
            <a:r>
              <a:rPr lang="en-US" altLang="ja-JP" sz="16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rocket experiment simulation</a:t>
            </a:r>
            <a:endParaRPr kumimoji="1" lang="en-US" altLang="ja-JP" sz="1600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  <a:p>
            <a:r>
              <a:rPr lang="en-US" altLang="ja-JP" sz="18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telescope dia.: 15cm</a:t>
            </a:r>
          </a:p>
          <a:p>
            <a:r>
              <a:rPr kumimoji="1" lang="en-US" altLang="ja-JP" sz="18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50-column</a:t>
            </a:r>
            <a:r>
              <a:rPr lang="en-US" altLang="ja-JP" sz="18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(</a:t>
            </a:r>
            <a:r>
              <a:rPr lang="en-US" altLang="ja-JP" sz="18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: </a:t>
            </a:r>
            <a:r>
              <a:rPr lang="en-US" altLang="ja-JP" sz="18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40</a:t>
            </a:r>
            <a:r>
              <a:rPr lang="en-US" altLang="ja-JP" sz="18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m – 80 m)</a:t>
            </a:r>
            <a:r>
              <a:rPr kumimoji="1" lang="en-US" altLang="ja-JP" sz="18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</a:t>
            </a:r>
            <a:r>
              <a:rPr lang="en-US" altLang="ja-JP" sz="18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</a:t>
            </a:r>
            <a:r>
              <a:rPr kumimoji="1" lang="en-US" altLang="ja-JP" sz="18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8-row array</a:t>
            </a:r>
          </a:p>
          <a:p>
            <a:r>
              <a:rPr lang="en-US" altLang="ja-JP" sz="18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Viewing angle per single pixel: 100</a:t>
            </a:r>
            <a:r>
              <a:rPr lang="en-US" altLang="ja-JP" sz="18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rad  100rad</a:t>
            </a:r>
          </a:p>
          <a:p>
            <a:r>
              <a:rPr lang="en-US" altLang="ja-JP" sz="18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Measurement time: 200 sec.</a:t>
            </a:r>
            <a:r>
              <a:rPr lang="en-US" altLang="ja-JP" sz="18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</a:t>
            </a:r>
          </a:p>
          <a:p>
            <a:r>
              <a:rPr lang="en-US" altLang="ja-JP" sz="18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Photon detection efficiency: 100%</a:t>
            </a:r>
            <a:endParaRPr kumimoji="1" lang="ja-JP" altLang="en-US" sz="1800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pic>
        <p:nvPicPr>
          <p:cNvPr id="1034" name="Picture 10" descr="\\130.158.105.2\Linux\yuji\work\root\nudecay\c51.gif"/>
          <p:cNvPicPr>
            <a:picLocks noChangeAspect="1" noChangeArrowheads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213" t="6763" r="7758" b="8959"/>
          <a:stretch/>
        </p:blipFill>
        <p:spPr bwMode="auto">
          <a:xfrm>
            <a:off x="0" y="2513491"/>
            <a:ext cx="4427984" cy="32298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5" name="Picture 11" descr="\\130.158.105.2\Linux\yuji\work\root\nudecay\c52.gif"/>
          <p:cNvPicPr>
            <a:picLocks noChangeAspect="1" noChangeArrowheads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894" t="6668" r="9182" b="9416"/>
          <a:stretch/>
        </p:blipFill>
        <p:spPr bwMode="auto">
          <a:xfrm>
            <a:off x="4572000" y="2492896"/>
            <a:ext cx="4335478" cy="32710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コンテンツ プレースホルダー 2"/>
          <p:cNvSpPr txBox="1">
            <a:spLocks/>
          </p:cNvSpPr>
          <p:nvPr/>
        </p:nvSpPr>
        <p:spPr>
          <a:xfrm>
            <a:off x="179512" y="5743314"/>
            <a:ext cx="8727966" cy="89165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sz="18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Can set lower limit on </a:t>
            </a:r>
            <a:r>
              <a:rPr lang="en-US" altLang="ja-JP" sz="18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</a:t>
            </a:r>
            <a:r>
              <a:rPr lang="en-US" altLang="ja-JP" sz="1800" baseline="-250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3</a:t>
            </a:r>
            <a:r>
              <a:rPr lang="en-US" altLang="ja-JP" sz="18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 lifetime </a:t>
            </a:r>
            <a:r>
              <a:rPr lang="en-US" altLang="ja-JP" sz="18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at 4-6 </a:t>
            </a:r>
            <a:r>
              <a:rPr lang="en-US" altLang="ja-JP" sz="18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 10</a:t>
            </a:r>
            <a:r>
              <a:rPr lang="en-US" altLang="ja-JP" sz="1800" baseline="300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14</a:t>
            </a:r>
            <a:r>
              <a:rPr lang="en-US" altLang="ja-JP" sz="18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 </a:t>
            </a:r>
            <a:r>
              <a:rPr lang="en-US" altLang="ja-JP" sz="1800" dirty="0" err="1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yrs</a:t>
            </a:r>
            <a:r>
              <a:rPr lang="en-US" altLang="ja-JP" sz="18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 if no neutrino decay</a:t>
            </a:r>
            <a:r>
              <a:rPr lang="en-US" altLang="ja-JP" sz="18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</a:t>
            </a:r>
          </a:p>
          <a:p>
            <a:r>
              <a:rPr lang="en-US" altLang="ja-JP" sz="18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If </a:t>
            </a:r>
            <a:r>
              <a:rPr lang="en-US" altLang="ja-JP" sz="18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</a:t>
            </a:r>
            <a:r>
              <a:rPr lang="en-US" altLang="ja-JP" sz="1800" baseline="-250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3</a:t>
            </a:r>
            <a:r>
              <a:rPr lang="en-US" altLang="ja-JP" sz="18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 lifetime were 2</a:t>
            </a:r>
            <a:r>
              <a:rPr lang="en-US" altLang="ja-JP" sz="18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</a:t>
            </a:r>
            <a:r>
              <a:rPr lang="en-US" altLang="ja-JP" sz="18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 10</a:t>
            </a:r>
            <a:r>
              <a:rPr lang="en-US" altLang="ja-JP" sz="1800" baseline="300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14</a:t>
            </a:r>
            <a:r>
              <a:rPr lang="en-US" altLang="ja-JP" sz="18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 </a:t>
            </a:r>
            <a:r>
              <a:rPr lang="en-US" altLang="ja-JP" sz="1800" dirty="0" err="1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yrs</a:t>
            </a:r>
            <a:r>
              <a:rPr lang="en-US" altLang="ja-JP" sz="18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, the signal significance would be at 5 level</a:t>
            </a:r>
            <a:endParaRPr lang="en-US" altLang="ja-JP" sz="1800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31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2859966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正方形/長方形 145"/>
          <p:cNvSpPr/>
          <p:nvPr/>
        </p:nvSpPr>
        <p:spPr>
          <a:xfrm>
            <a:off x="6849756" y="2007211"/>
            <a:ext cx="924728" cy="75389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5" name="正方形/長方形 144"/>
          <p:cNvSpPr/>
          <p:nvPr/>
        </p:nvSpPr>
        <p:spPr>
          <a:xfrm>
            <a:off x="768177" y="4718335"/>
            <a:ext cx="2004920" cy="22399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正方形/長方形 11"/>
          <p:cNvSpPr/>
          <p:nvPr/>
        </p:nvSpPr>
        <p:spPr>
          <a:xfrm>
            <a:off x="754279" y="2471757"/>
            <a:ext cx="2004920" cy="22399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3555" name="Picture 2"/>
          <p:cNvPicPr>
            <a:picLocks noChangeAspect="1" noChangeArrowheads="1"/>
          </p:cNvPicPr>
          <p:nvPr/>
        </p:nvPicPr>
        <p:blipFill rotWithShape="1"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7643"/>
          <a:stretch/>
        </p:blipFill>
        <p:spPr bwMode="auto">
          <a:xfrm>
            <a:off x="2891428" y="1223408"/>
            <a:ext cx="3672408" cy="3615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2" name="グループ化 21"/>
          <p:cNvGrpSpPr/>
          <p:nvPr/>
        </p:nvGrpSpPr>
        <p:grpSpPr>
          <a:xfrm>
            <a:off x="3788180" y="1998755"/>
            <a:ext cx="1765714" cy="2228073"/>
            <a:chOff x="3585514" y="3116912"/>
            <a:chExt cx="1765714" cy="2228073"/>
          </a:xfrm>
        </p:grpSpPr>
        <p:cxnSp>
          <p:nvCxnSpPr>
            <p:cNvPr id="4" name="直線コネクタ 3"/>
            <p:cNvCxnSpPr/>
            <p:nvPr/>
          </p:nvCxnSpPr>
          <p:spPr>
            <a:xfrm flipH="1">
              <a:off x="3707904" y="3934015"/>
              <a:ext cx="1583111" cy="567373"/>
            </a:xfrm>
            <a:prstGeom prst="line">
              <a:avLst/>
            </a:prstGeom>
            <a:ln w="381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直線コネクタ 74"/>
            <p:cNvCxnSpPr/>
            <p:nvPr/>
          </p:nvCxnSpPr>
          <p:spPr>
            <a:xfrm flipV="1">
              <a:off x="3585514" y="4498201"/>
              <a:ext cx="122390" cy="846784"/>
            </a:xfrm>
            <a:prstGeom prst="line">
              <a:avLst/>
            </a:prstGeom>
            <a:ln w="381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直線コネクタ 75"/>
            <p:cNvCxnSpPr/>
            <p:nvPr/>
          </p:nvCxnSpPr>
          <p:spPr>
            <a:xfrm flipV="1">
              <a:off x="5291015" y="3116912"/>
              <a:ext cx="60213" cy="820631"/>
            </a:xfrm>
            <a:prstGeom prst="line">
              <a:avLst/>
            </a:prstGeom>
            <a:ln w="381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3556" name="Rectangle 3"/>
          <p:cNvSpPr>
            <a:spLocks noGrp="1" noChangeArrowheads="1"/>
          </p:cNvSpPr>
          <p:nvPr>
            <p:ph type="title"/>
          </p:nvPr>
        </p:nvSpPr>
        <p:spPr>
          <a:xfrm>
            <a:off x="533535" y="270400"/>
            <a:ext cx="8229600" cy="720080"/>
          </a:xfrm>
        </p:spPr>
        <p:txBody>
          <a:bodyPr>
            <a:normAutofit/>
          </a:bodyPr>
          <a:lstStyle/>
          <a:p>
            <a:r>
              <a:rPr lang="en-US" altLang="ja-JP" sz="3200" dirty="0">
                <a:latin typeface="Arial" panose="020B0604020202020204" pitchFamily="34" charset="0"/>
                <a:ea typeface="Arial Unicode MS" panose="020B0604020202020204" pitchFamily="50" charset="-128"/>
                <a:cs typeface="Arial" panose="020B0604020202020204" pitchFamily="34" charset="0"/>
              </a:rPr>
              <a:t>STJ</a:t>
            </a:r>
            <a:r>
              <a:rPr lang="ja-JP" altLang="en-US" sz="3200" dirty="0">
                <a:latin typeface="Arial" panose="020B0604020202020204" pitchFamily="34" charset="0"/>
                <a:ea typeface="Arial Unicode MS" panose="020B0604020202020204" pitchFamily="50" charset="-128"/>
                <a:cs typeface="Arial" panose="020B0604020202020204" pitchFamily="34" charset="0"/>
              </a:rPr>
              <a:t> </a:t>
            </a:r>
            <a:r>
              <a:rPr lang="en-US" altLang="ja-JP" sz="3200" dirty="0">
                <a:latin typeface="Arial" panose="020B0604020202020204" pitchFamily="34" charset="0"/>
                <a:ea typeface="Arial Unicode MS" panose="020B0604020202020204" pitchFamily="50" charset="-128"/>
                <a:cs typeface="Arial" panose="020B0604020202020204" pitchFamily="34" charset="0"/>
              </a:rPr>
              <a:t>current-voltage curve</a:t>
            </a:r>
            <a:endParaRPr lang="ja-JP" altLang="en-US" sz="3200" dirty="0">
              <a:latin typeface="Arial" panose="020B0604020202020204" pitchFamily="34" charset="0"/>
              <a:ea typeface="Arial Unicode MS" panose="020B0604020202020204" pitchFamily="50" charset="-128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3557" name="Rectangle 4"/>
              <p:cNvSpPr>
                <a:spLocks noGrp="1" noChangeArrowheads="1"/>
              </p:cNvSpPr>
              <p:nvPr>
                <p:ph type="body" idx="1"/>
              </p:nvPr>
            </p:nvSpPr>
            <p:spPr>
              <a:xfrm>
                <a:off x="3485687" y="4838645"/>
                <a:ext cx="5548006" cy="1656184"/>
              </a:xfrm>
            </p:spPr>
            <p:txBody>
              <a:bodyPr>
                <a:normAutofit/>
              </a:bodyPr>
              <a:lstStyle/>
              <a:p>
                <a:pPr marL="0" indent="0">
                  <a:lnSpc>
                    <a:spcPct val="90000"/>
                  </a:lnSpc>
                  <a:buNone/>
                </a:pPr>
                <a:r>
                  <a:rPr lang="en-US" altLang="ja-JP" sz="2400" dirty="0">
                    <a:latin typeface="Arial" panose="020B0604020202020204" pitchFamily="34" charset="0"/>
                    <a:cs typeface="Arial" panose="020B0604020202020204" pitchFamily="34" charset="0"/>
                  </a:rPr>
                  <a:t>Optical signal readout</a:t>
                </a:r>
                <a:endParaRPr lang="ja-JP" altLang="en-US" sz="2400" dirty="0">
                  <a:latin typeface="Arial" panose="020B0604020202020204" pitchFamily="34" charset="0"/>
                  <a:ea typeface="Arial Unicode MS" panose="020B0604020202020204" pitchFamily="50" charset="-128"/>
                  <a:cs typeface="Arial" panose="020B0604020202020204" pitchFamily="34" charset="0"/>
                </a:endParaRPr>
              </a:p>
              <a:p>
                <a:pPr>
                  <a:lnSpc>
                    <a:spcPct val="90000"/>
                  </a:lnSpc>
                  <a:buFont typeface="Wingdings" pitchFamily="2" charset="2"/>
                  <a:buChar char="è"/>
                </a:pPr>
                <a:r>
                  <a:rPr lang="en-US" altLang="ja-JP" sz="2000" dirty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Apply a constant bias voltage (|V|&lt;2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ja-JP" sz="2000">
                        <a:latin typeface="Cambria Math"/>
                      </a:rPr>
                      <m:t>Δ</m:t>
                    </m:r>
                  </m:oMath>
                </a14:m>
                <a:r>
                  <a:rPr lang="en-US" altLang="ja-JP" sz="2000" dirty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) across the junction and collect tunneling current of quasi particles created by photons</a:t>
                </a:r>
                <a:endParaRPr lang="en-US" altLang="ja-JP" sz="2000" dirty="0">
                  <a:latin typeface="Arial" panose="020B0604020202020204" pitchFamily="34" charset="0"/>
                  <a:ea typeface="Arial Unicode MS" panose="020B0604020202020204" pitchFamily="50" charset="-128"/>
                  <a:cs typeface="Arial" panose="020B0604020202020204" pitchFamily="34" charset="0"/>
                  <a:sym typeface="Symbol"/>
                </a:endParaRPr>
              </a:p>
              <a:p>
                <a:pPr>
                  <a:lnSpc>
                    <a:spcPct val="90000"/>
                  </a:lnSpc>
                  <a:buFont typeface="Wingdings" panose="05000000000000000000" pitchFamily="2" charset="2"/>
                  <a:buChar char="ü"/>
                </a:pPr>
                <a:r>
                  <a:rPr lang="en-US" altLang="ja-JP" sz="2000" dirty="0">
                    <a:solidFill>
                      <a:srgbClr val="C00000"/>
                    </a:solidFill>
                    <a:latin typeface="Arial" panose="020B0604020202020204" pitchFamily="34" charset="0"/>
                    <a:ea typeface="Arial Unicode MS" panose="020B0604020202020204" pitchFamily="50" charset="-128"/>
                    <a:cs typeface="Arial" panose="020B0604020202020204" pitchFamily="34" charset="0"/>
                    <a:sym typeface="Symbol"/>
                  </a:rPr>
                  <a:t>Leak current causes background noise</a:t>
                </a:r>
                <a:endParaRPr lang="ja-JP" altLang="en-US" sz="2000" dirty="0">
                  <a:solidFill>
                    <a:srgbClr val="C00000"/>
                  </a:solidFill>
                  <a:latin typeface="Arial" panose="020B0604020202020204" pitchFamily="34" charset="0"/>
                  <a:ea typeface="Arial Unicode MS" panose="020B0604020202020204" pitchFamily="50" charset="-128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23557" name="Rectangle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3485687" y="4838645"/>
                <a:ext cx="5548006" cy="1656184"/>
              </a:xfrm>
              <a:blipFill>
                <a:blip r:embed="rId4"/>
                <a:stretch>
                  <a:fillRect l="-1758" t="-4797" r="-549" b="-6273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80" name="直線コネクタ 79"/>
          <p:cNvCxnSpPr/>
          <p:nvPr/>
        </p:nvCxnSpPr>
        <p:spPr bwMode="auto">
          <a:xfrm>
            <a:off x="6838859" y="1375204"/>
            <a:ext cx="936104" cy="0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1" name="直線コネクタ 80"/>
          <p:cNvCxnSpPr/>
          <p:nvPr/>
        </p:nvCxnSpPr>
        <p:spPr bwMode="auto">
          <a:xfrm>
            <a:off x="6838859" y="1700808"/>
            <a:ext cx="936104" cy="0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82" name="正方形/長方形 81"/>
          <p:cNvSpPr/>
          <p:nvPr/>
        </p:nvSpPr>
        <p:spPr bwMode="auto">
          <a:xfrm>
            <a:off x="7774963" y="1188984"/>
            <a:ext cx="144016" cy="1572125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50" charset="-128"/>
              <a:cs typeface="Arial" panose="020B0604020202020204" pitchFamily="34" charset="0"/>
            </a:endParaRPr>
          </a:p>
        </p:txBody>
      </p:sp>
      <p:sp>
        <p:nvSpPr>
          <p:cNvPr id="85" name="円/楕円 84"/>
          <p:cNvSpPr/>
          <p:nvPr/>
        </p:nvSpPr>
        <p:spPr bwMode="auto">
          <a:xfrm>
            <a:off x="7118415" y="1927388"/>
            <a:ext cx="144016" cy="144016"/>
          </a:xfrm>
          <a:prstGeom prst="ellipse">
            <a:avLst/>
          </a:prstGeom>
          <a:solidFill>
            <a:schemeClr val="tx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50" charset="-128"/>
              <a:cs typeface="Arial" panose="020B0604020202020204" pitchFamily="34" charset="0"/>
            </a:endParaRPr>
          </a:p>
        </p:txBody>
      </p:sp>
      <p:sp>
        <p:nvSpPr>
          <p:cNvPr id="86" name="円/楕円 85"/>
          <p:cNvSpPr/>
          <p:nvPr/>
        </p:nvSpPr>
        <p:spPr bwMode="auto">
          <a:xfrm>
            <a:off x="7343007" y="1927388"/>
            <a:ext cx="144016" cy="144016"/>
          </a:xfrm>
          <a:prstGeom prst="ellipse">
            <a:avLst/>
          </a:prstGeom>
          <a:solidFill>
            <a:schemeClr val="tx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50" charset="-128"/>
              <a:cs typeface="Arial" panose="020B0604020202020204" pitchFamily="34" charset="0"/>
            </a:endParaRPr>
          </a:p>
        </p:txBody>
      </p:sp>
      <p:cxnSp>
        <p:nvCxnSpPr>
          <p:cNvPr id="99" name="直線矢印コネクタ 98"/>
          <p:cNvCxnSpPr/>
          <p:nvPr/>
        </p:nvCxnSpPr>
        <p:spPr bwMode="auto">
          <a:xfrm>
            <a:off x="7567599" y="1951073"/>
            <a:ext cx="555311" cy="56138"/>
          </a:xfrm>
          <a:prstGeom prst="straightConnector1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71" name="直線コネクタ 70"/>
          <p:cNvCxnSpPr/>
          <p:nvPr/>
        </p:nvCxnSpPr>
        <p:spPr bwMode="auto">
          <a:xfrm>
            <a:off x="755576" y="1791522"/>
            <a:ext cx="936104" cy="0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72" name="直線コネクタ 71"/>
          <p:cNvCxnSpPr/>
          <p:nvPr/>
        </p:nvCxnSpPr>
        <p:spPr bwMode="auto">
          <a:xfrm>
            <a:off x="755576" y="2132856"/>
            <a:ext cx="936104" cy="0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79" name="正方形/長方形 78"/>
          <p:cNvSpPr/>
          <p:nvPr/>
        </p:nvSpPr>
        <p:spPr bwMode="auto">
          <a:xfrm>
            <a:off x="1691680" y="1124744"/>
            <a:ext cx="144016" cy="1572125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50" charset="-128"/>
              <a:cs typeface="Arial" panose="020B0604020202020204" pitchFamily="34" charset="0"/>
            </a:endParaRPr>
          </a:p>
        </p:txBody>
      </p:sp>
      <p:grpSp>
        <p:nvGrpSpPr>
          <p:cNvPr id="88" name="グループ化 87"/>
          <p:cNvGrpSpPr/>
          <p:nvPr/>
        </p:nvGrpSpPr>
        <p:grpSpPr>
          <a:xfrm>
            <a:off x="999220" y="1988840"/>
            <a:ext cx="448816" cy="288032"/>
            <a:chOff x="2483768" y="4725144"/>
            <a:chExt cx="448816" cy="288032"/>
          </a:xfrm>
        </p:grpSpPr>
        <p:sp>
          <p:nvSpPr>
            <p:cNvPr id="89" name="円/楕円 88"/>
            <p:cNvSpPr/>
            <p:nvPr/>
          </p:nvSpPr>
          <p:spPr bwMode="auto">
            <a:xfrm>
              <a:off x="2555776" y="4797152"/>
              <a:ext cx="144016" cy="144016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50" charset="-128"/>
                <a:cs typeface="Arial" panose="020B0604020202020204" pitchFamily="34" charset="0"/>
              </a:endParaRPr>
            </a:p>
          </p:txBody>
        </p:sp>
        <p:sp>
          <p:nvSpPr>
            <p:cNvPr id="90" name="円/楕円 89"/>
            <p:cNvSpPr/>
            <p:nvPr/>
          </p:nvSpPr>
          <p:spPr bwMode="auto">
            <a:xfrm>
              <a:off x="2708176" y="4797152"/>
              <a:ext cx="144016" cy="144016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50" charset="-128"/>
                <a:cs typeface="Arial" panose="020B0604020202020204" pitchFamily="34" charset="0"/>
              </a:endParaRPr>
            </a:p>
          </p:txBody>
        </p:sp>
        <p:sp>
          <p:nvSpPr>
            <p:cNvPr id="91" name="円/楕円 90"/>
            <p:cNvSpPr/>
            <p:nvPr/>
          </p:nvSpPr>
          <p:spPr bwMode="auto">
            <a:xfrm>
              <a:off x="2483768" y="4725144"/>
              <a:ext cx="448816" cy="288032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50" charset="-128"/>
                <a:cs typeface="Arial" panose="020B0604020202020204" pitchFamily="34" charset="0"/>
              </a:endParaRPr>
            </a:p>
          </p:txBody>
        </p:sp>
      </p:grpSp>
      <p:cxnSp>
        <p:nvCxnSpPr>
          <p:cNvPr id="100" name="直線コネクタ 99"/>
          <p:cNvCxnSpPr/>
          <p:nvPr/>
        </p:nvCxnSpPr>
        <p:spPr bwMode="auto">
          <a:xfrm>
            <a:off x="1829619" y="1791522"/>
            <a:ext cx="936104" cy="0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01" name="直線コネクタ 100"/>
          <p:cNvCxnSpPr/>
          <p:nvPr/>
        </p:nvCxnSpPr>
        <p:spPr bwMode="auto">
          <a:xfrm>
            <a:off x="1835696" y="2132856"/>
            <a:ext cx="936104" cy="0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grpSp>
        <p:nvGrpSpPr>
          <p:cNvPr id="102" name="グループ化 101"/>
          <p:cNvGrpSpPr/>
          <p:nvPr/>
        </p:nvGrpSpPr>
        <p:grpSpPr>
          <a:xfrm>
            <a:off x="2115467" y="1988840"/>
            <a:ext cx="448816" cy="288032"/>
            <a:chOff x="2483768" y="4725144"/>
            <a:chExt cx="448816" cy="288032"/>
          </a:xfrm>
        </p:grpSpPr>
        <p:sp>
          <p:nvSpPr>
            <p:cNvPr id="103" name="円/楕円 102"/>
            <p:cNvSpPr/>
            <p:nvPr/>
          </p:nvSpPr>
          <p:spPr bwMode="auto">
            <a:xfrm>
              <a:off x="2555776" y="4797152"/>
              <a:ext cx="144016" cy="144016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50" charset="-128"/>
                <a:cs typeface="Arial" panose="020B0604020202020204" pitchFamily="34" charset="0"/>
              </a:endParaRPr>
            </a:p>
          </p:txBody>
        </p:sp>
        <p:sp>
          <p:nvSpPr>
            <p:cNvPr id="104" name="円/楕円 103"/>
            <p:cNvSpPr/>
            <p:nvPr/>
          </p:nvSpPr>
          <p:spPr bwMode="auto">
            <a:xfrm>
              <a:off x="2708176" y="4797152"/>
              <a:ext cx="144016" cy="144016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50" charset="-128"/>
                <a:cs typeface="Arial" panose="020B0604020202020204" pitchFamily="34" charset="0"/>
              </a:endParaRPr>
            </a:p>
          </p:txBody>
        </p:sp>
        <p:sp>
          <p:nvSpPr>
            <p:cNvPr id="105" name="円/楕円 104"/>
            <p:cNvSpPr/>
            <p:nvPr/>
          </p:nvSpPr>
          <p:spPr bwMode="auto">
            <a:xfrm>
              <a:off x="2483768" y="4725144"/>
              <a:ext cx="448816" cy="288032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50" charset="-128"/>
                <a:cs typeface="Arial" panose="020B0604020202020204" pitchFamily="34" charset="0"/>
              </a:endParaRPr>
            </a:p>
          </p:txBody>
        </p:sp>
      </p:grpSp>
      <p:cxnSp>
        <p:nvCxnSpPr>
          <p:cNvPr id="106" name="直線矢印コネクタ 105"/>
          <p:cNvCxnSpPr/>
          <p:nvPr/>
        </p:nvCxnSpPr>
        <p:spPr bwMode="auto">
          <a:xfrm>
            <a:off x="1467395" y="2053420"/>
            <a:ext cx="648072" cy="0"/>
          </a:xfrm>
          <a:prstGeom prst="straightConnector1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arrow"/>
            <a:tailEnd type="arrow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8" name="右矢印 7"/>
          <p:cNvSpPr/>
          <p:nvPr/>
        </p:nvSpPr>
        <p:spPr bwMode="auto">
          <a:xfrm rot="1268261">
            <a:off x="3048715" y="2034587"/>
            <a:ext cx="1478929" cy="269149"/>
          </a:xfrm>
          <a:prstGeom prst="rightArrow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50" charset="-128"/>
              <a:cs typeface="Arial" panose="020B0604020202020204" pitchFamily="34" charset="0"/>
            </a:endParaRPr>
          </a:p>
        </p:txBody>
      </p:sp>
      <p:sp>
        <p:nvSpPr>
          <p:cNvPr id="108" name="右矢印 107"/>
          <p:cNvSpPr/>
          <p:nvPr/>
        </p:nvSpPr>
        <p:spPr bwMode="auto">
          <a:xfrm rot="11409327">
            <a:off x="5994787" y="1893211"/>
            <a:ext cx="806184" cy="242316"/>
          </a:xfrm>
          <a:prstGeom prst="rightArrow">
            <a:avLst>
              <a:gd name="adj1" fmla="val 51792"/>
              <a:gd name="adj2" fmla="val 50000"/>
            </a:avLst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50" charset="-128"/>
              <a:cs typeface="Arial" panose="020B0604020202020204" pitchFamily="34" charset="0"/>
            </a:endParaRPr>
          </a:p>
        </p:txBody>
      </p:sp>
      <p:sp>
        <p:nvSpPr>
          <p:cNvPr id="126" name="Rectangle 4"/>
          <p:cNvSpPr txBox="1">
            <a:spLocks noChangeArrowheads="1"/>
          </p:cNvSpPr>
          <p:nvPr/>
        </p:nvSpPr>
        <p:spPr bwMode="auto">
          <a:xfrm>
            <a:off x="369164" y="5387100"/>
            <a:ext cx="2844533" cy="13421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pitchFamily="2" charset="2"/>
              <a:buChar char="n"/>
              <a:defRPr kumimoji="1"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itchFamily="2" charset="2"/>
              <a:buChar char="¨"/>
              <a:defRPr kumimoji="1"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65000"/>
              <a:buFont typeface="Wingdings" pitchFamily="2" charset="2"/>
              <a:buChar char="n"/>
              <a:defRPr kumimoji="1"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¨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 eaLnBrk="1" hangingPunct="1">
              <a:lnSpc>
                <a:spcPct val="90000"/>
              </a:lnSpc>
              <a:buClrTx/>
              <a:buNone/>
            </a:pPr>
            <a:r>
              <a:rPr lang="en-US" altLang="ja-JP" sz="1800" kern="0" dirty="0">
                <a:latin typeface="Arial" panose="020B0604020202020204" pitchFamily="34" charset="0"/>
                <a:ea typeface="Arial Unicode MS" panose="020B0604020202020204" pitchFamily="50" charset="-128"/>
                <a:cs typeface="Arial" panose="020B0604020202020204" pitchFamily="34" charset="0"/>
              </a:rPr>
              <a:t>Tunnel current of Cooper pairs (Josephson current) is suppressed by applying magnetic field</a:t>
            </a:r>
            <a:endParaRPr lang="ja-JP" altLang="en-US" sz="1800" kern="0" dirty="0">
              <a:latin typeface="Arial" panose="020B0604020202020204" pitchFamily="34" charset="0"/>
              <a:ea typeface="Arial Unicode MS" panose="020B0604020202020204" pitchFamily="50" charset="-128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8" name="テキスト ボックス 57"/>
              <p:cNvSpPr txBox="1"/>
              <p:nvPr/>
            </p:nvSpPr>
            <p:spPr>
              <a:xfrm>
                <a:off x="7852650" y="1477779"/>
                <a:ext cx="51488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1" lang="en-US" altLang="ja-JP" b="0" i="1" smtClean="0">
                          <a:latin typeface="Cambria Math"/>
                        </a:rPr>
                        <m:t>2</m:t>
                      </m:r>
                      <m:r>
                        <m:rPr>
                          <m:sty m:val="p"/>
                        </m:rPr>
                        <a:rPr kumimoji="1" lang="en-US" altLang="ja-JP" b="0" i="0" smtClean="0">
                          <a:latin typeface="Cambria Math"/>
                        </a:rPr>
                        <m:t>Δ</m:t>
                      </m:r>
                    </m:oMath>
                  </m:oMathPara>
                </a14:m>
                <a:endParaRPr kumimoji="1" lang="ja-JP" altLang="en-US" dirty="0">
                  <a:latin typeface="Arial" panose="020B0604020202020204" pitchFamily="34" charset="0"/>
                  <a:ea typeface="Arial Unicode MS" panose="020B0604020202020204" pitchFamily="50" charset="-128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58" name="テキスト ボックス 5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52650" y="1477779"/>
                <a:ext cx="514885" cy="369332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5" name="直線矢印コネクタ 14"/>
          <p:cNvCxnSpPr/>
          <p:nvPr/>
        </p:nvCxnSpPr>
        <p:spPr>
          <a:xfrm flipV="1">
            <a:off x="5148064" y="3097656"/>
            <a:ext cx="0" cy="564776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直線矢印コネクタ 72"/>
          <p:cNvCxnSpPr/>
          <p:nvPr/>
        </p:nvCxnSpPr>
        <p:spPr>
          <a:xfrm>
            <a:off x="5151596" y="2557530"/>
            <a:ext cx="0" cy="516211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テキスト ボックス 17"/>
          <p:cNvSpPr txBox="1"/>
          <p:nvPr/>
        </p:nvSpPr>
        <p:spPr>
          <a:xfrm>
            <a:off x="4945540" y="3704133"/>
            <a:ext cx="1569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Leak current</a:t>
            </a:r>
            <a:endParaRPr kumimoji="1" lang="ja-JP" altLang="en-US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5" name="グループ化 4"/>
          <p:cNvGrpSpPr/>
          <p:nvPr/>
        </p:nvGrpSpPr>
        <p:grpSpPr>
          <a:xfrm>
            <a:off x="757723" y="3013029"/>
            <a:ext cx="2016224" cy="2365167"/>
            <a:chOff x="757723" y="3013029"/>
            <a:chExt cx="2016224" cy="2365167"/>
          </a:xfrm>
        </p:grpSpPr>
        <p:cxnSp>
          <p:nvCxnSpPr>
            <p:cNvPr id="110" name="直線コネクタ 109"/>
            <p:cNvCxnSpPr/>
            <p:nvPr/>
          </p:nvCxnSpPr>
          <p:spPr bwMode="auto">
            <a:xfrm>
              <a:off x="757723" y="4026156"/>
              <a:ext cx="936104" cy="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11" name="直線コネクタ 110"/>
            <p:cNvCxnSpPr/>
            <p:nvPr/>
          </p:nvCxnSpPr>
          <p:spPr bwMode="auto">
            <a:xfrm>
              <a:off x="757723" y="4365104"/>
              <a:ext cx="936104" cy="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12" name="正方形/長方形 111"/>
            <p:cNvSpPr/>
            <p:nvPr/>
          </p:nvSpPr>
          <p:spPr bwMode="auto">
            <a:xfrm>
              <a:off x="1693827" y="3359378"/>
              <a:ext cx="144016" cy="1572125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50" charset="-128"/>
                <a:cs typeface="Arial" panose="020B0604020202020204" pitchFamily="34" charset="0"/>
              </a:endParaRPr>
            </a:p>
          </p:txBody>
        </p:sp>
        <p:grpSp>
          <p:nvGrpSpPr>
            <p:cNvPr id="113" name="グループ化 112"/>
            <p:cNvGrpSpPr/>
            <p:nvPr/>
          </p:nvGrpSpPr>
          <p:grpSpPr>
            <a:xfrm>
              <a:off x="1001367" y="4221088"/>
              <a:ext cx="448816" cy="288032"/>
              <a:chOff x="2483768" y="4725144"/>
              <a:chExt cx="448816" cy="288032"/>
            </a:xfrm>
          </p:grpSpPr>
          <p:sp>
            <p:nvSpPr>
              <p:cNvPr id="121" name="円/楕円 120"/>
              <p:cNvSpPr/>
              <p:nvPr/>
            </p:nvSpPr>
            <p:spPr bwMode="auto">
              <a:xfrm>
                <a:off x="2555776" y="4797152"/>
                <a:ext cx="144016" cy="144016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2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50" charset="-128"/>
                  <a:cs typeface="Arial" panose="020B0604020202020204" pitchFamily="34" charset="0"/>
                </a:endParaRPr>
              </a:p>
            </p:txBody>
          </p:sp>
          <p:sp>
            <p:nvSpPr>
              <p:cNvPr id="122" name="円/楕円 121"/>
              <p:cNvSpPr/>
              <p:nvPr/>
            </p:nvSpPr>
            <p:spPr bwMode="auto">
              <a:xfrm>
                <a:off x="2708176" y="4797152"/>
                <a:ext cx="144016" cy="144016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2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50" charset="-128"/>
                  <a:cs typeface="Arial" panose="020B0604020202020204" pitchFamily="34" charset="0"/>
                </a:endParaRPr>
              </a:p>
            </p:txBody>
          </p:sp>
          <p:sp>
            <p:nvSpPr>
              <p:cNvPr id="123" name="円/楕円 122"/>
              <p:cNvSpPr/>
              <p:nvPr/>
            </p:nvSpPr>
            <p:spPr bwMode="auto">
              <a:xfrm>
                <a:off x="2483768" y="4725144"/>
                <a:ext cx="448816" cy="288032"/>
              </a:xfrm>
              <a:prstGeom prst="ellipse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2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50" charset="-128"/>
                  <a:cs typeface="Arial" panose="020B0604020202020204" pitchFamily="34" charset="0"/>
                </a:endParaRPr>
              </a:p>
            </p:txBody>
          </p:sp>
        </p:grpSp>
        <p:cxnSp>
          <p:nvCxnSpPr>
            <p:cNvPr id="114" name="直線コネクタ 113"/>
            <p:cNvCxnSpPr/>
            <p:nvPr/>
          </p:nvCxnSpPr>
          <p:spPr bwMode="auto">
            <a:xfrm>
              <a:off x="1831766" y="4026156"/>
              <a:ext cx="936104" cy="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15" name="直線コネクタ 114"/>
            <p:cNvCxnSpPr/>
            <p:nvPr/>
          </p:nvCxnSpPr>
          <p:spPr bwMode="auto">
            <a:xfrm>
              <a:off x="1837843" y="4365104"/>
              <a:ext cx="936104" cy="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grpSp>
          <p:nvGrpSpPr>
            <p:cNvPr id="116" name="グループ化 115"/>
            <p:cNvGrpSpPr/>
            <p:nvPr/>
          </p:nvGrpSpPr>
          <p:grpSpPr>
            <a:xfrm>
              <a:off x="2117614" y="4221088"/>
              <a:ext cx="448816" cy="288032"/>
              <a:chOff x="2483768" y="4725144"/>
              <a:chExt cx="448816" cy="288032"/>
            </a:xfrm>
          </p:grpSpPr>
          <p:sp>
            <p:nvSpPr>
              <p:cNvPr id="118" name="円/楕円 117"/>
              <p:cNvSpPr/>
              <p:nvPr/>
            </p:nvSpPr>
            <p:spPr bwMode="auto">
              <a:xfrm>
                <a:off x="2555776" y="4797152"/>
                <a:ext cx="144016" cy="144016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2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50" charset="-128"/>
                  <a:cs typeface="Arial" panose="020B0604020202020204" pitchFamily="34" charset="0"/>
                </a:endParaRPr>
              </a:p>
            </p:txBody>
          </p:sp>
          <p:sp>
            <p:nvSpPr>
              <p:cNvPr id="119" name="円/楕円 118"/>
              <p:cNvSpPr/>
              <p:nvPr/>
            </p:nvSpPr>
            <p:spPr bwMode="auto">
              <a:xfrm>
                <a:off x="2708176" y="4797152"/>
                <a:ext cx="144016" cy="144016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2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50" charset="-128"/>
                  <a:cs typeface="Arial" panose="020B0604020202020204" pitchFamily="34" charset="0"/>
                </a:endParaRPr>
              </a:p>
            </p:txBody>
          </p:sp>
          <p:sp>
            <p:nvSpPr>
              <p:cNvPr id="120" name="円/楕円 119"/>
              <p:cNvSpPr/>
              <p:nvPr/>
            </p:nvSpPr>
            <p:spPr bwMode="auto">
              <a:xfrm>
                <a:off x="2483768" y="4725144"/>
                <a:ext cx="448816" cy="288032"/>
              </a:xfrm>
              <a:prstGeom prst="ellipse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2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50" charset="-128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11" name="円弧 10"/>
            <p:cNvSpPr/>
            <p:nvPr/>
          </p:nvSpPr>
          <p:spPr bwMode="auto">
            <a:xfrm>
              <a:off x="1462298" y="3097655"/>
              <a:ext cx="315652" cy="2124236"/>
            </a:xfrm>
            <a:prstGeom prst="arc">
              <a:avLst>
                <a:gd name="adj1" fmla="val 16200000"/>
                <a:gd name="adj2" fmla="val 5356906"/>
              </a:avLst>
            </a:prstGeom>
            <a:noFill/>
            <a:ln w="25400" cap="flat" cmpd="sng" algn="ctr">
              <a:solidFill>
                <a:srgbClr val="FFC000"/>
              </a:solidFill>
              <a:prstDash val="solid"/>
              <a:round/>
              <a:headEnd type="stealth" w="lg" len="lg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50" charset="-128"/>
                <a:cs typeface="Arial" panose="020B0604020202020204" pitchFamily="34" charset="0"/>
              </a:endParaRPr>
            </a:p>
          </p:txBody>
        </p:sp>
        <p:sp>
          <p:nvSpPr>
            <p:cNvPr id="124" name="円弧 123"/>
            <p:cNvSpPr/>
            <p:nvPr/>
          </p:nvSpPr>
          <p:spPr bwMode="auto">
            <a:xfrm flipH="1">
              <a:off x="1750330" y="3081935"/>
              <a:ext cx="239913" cy="2139956"/>
            </a:xfrm>
            <a:prstGeom prst="arc">
              <a:avLst>
                <a:gd name="adj1" fmla="val 16200000"/>
                <a:gd name="adj2" fmla="val 5356906"/>
              </a:avLst>
            </a:prstGeom>
            <a:noFill/>
            <a:ln w="25400" cap="flat" cmpd="sng" algn="ctr">
              <a:solidFill>
                <a:srgbClr val="FFC000"/>
              </a:solidFill>
              <a:prstDash val="solid"/>
              <a:round/>
              <a:headEnd type="stealth" w="lg" len="lg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50" charset="-128"/>
                <a:cs typeface="Arial" panose="020B0604020202020204" pitchFamily="34" charset="0"/>
              </a:endParaRPr>
            </a:p>
          </p:txBody>
        </p:sp>
        <p:sp>
          <p:nvSpPr>
            <p:cNvPr id="125" name="円弧 124"/>
            <p:cNvSpPr/>
            <p:nvPr/>
          </p:nvSpPr>
          <p:spPr bwMode="auto">
            <a:xfrm>
              <a:off x="1720116" y="3075461"/>
              <a:ext cx="57834" cy="2302735"/>
            </a:xfrm>
            <a:prstGeom prst="arc">
              <a:avLst>
                <a:gd name="adj1" fmla="val 16200000"/>
                <a:gd name="adj2" fmla="val 5356906"/>
              </a:avLst>
            </a:prstGeom>
            <a:noFill/>
            <a:ln w="25400" cap="flat" cmpd="sng" algn="ctr">
              <a:solidFill>
                <a:srgbClr val="FFC000"/>
              </a:solidFill>
              <a:prstDash val="solid"/>
              <a:round/>
              <a:headEnd type="stealth" w="lg" len="lg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50" charset="-128"/>
                <a:cs typeface="Arial" panose="020B0604020202020204" pitchFamily="34" charset="0"/>
              </a:endParaRPr>
            </a:p>
          </p:txBody>
        </p:sp>
        <p:sp>
          <p:nvSpPr>
            <p:cNvPr id="2" name="テキスト ボックス 1"/>
            <p:cNvSpPr txBox="1"/>
            <p:nvPr/>
          </p:nvSpPr>
          <p:spPr>
            <a:xfrm>
              <a:off x="1824200" y="3013029"/>
              <a:ext cx="88998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b="1" dirty="0">
                  <a:latin typeface="Arial" panose="020B0604020202020204" pitchFamily="34" charset="0"/>
                  <a:cs typeface="Arial" panose="020B0604020202020204" pitchFamily="34" charset="0"/>
                </a:rPr>
                <a:t>B field</a:t>
              </a:r>
              <a:endParaRPr kumimoji="1" lang="ja-JP" altLang="en-US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107" name="直線矢印コネクタ 106"/>
          <p:cNvCxnSpPr/>
          <p:nvPr/>
        </p:nvCxnSpPr>
        <p:spPr>
          <a:xfrm flipH="1" flipV="1">
            <a:off x="4265602" y="3310973"/>
            <a:ext cx="653080" cy="1088102"/>
          </a:xfrm>
          <a:prstGeom prst="straightConnector1">
            <a:avLst/>
          </a:prstGeom>
          <a:ln w="254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7" name="テキスト ボックス 116"/>
          <p:cNvSpPr txBox="1"/>
          <p:nvPr/>
        </p:nvSpPr>
        <p:spPr>
          <a:xfrm>
            <a:off x="4705264" y="4318029"/>
            <a:ext cx="432842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I-V curve with light illumination</a:t>
            </a:r>
            <a:endParaRPr kumimoji="1" lang="ja-JP" altLang="en-US" sz="2400" dirty="0">
              <a:solidFill>
                <a:srgbClr val="00B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77" name="直線コネクタ 76"/>
          <p:cNvCxnSpPr/>
          <p:nvPr/>
        </p:nvCxnSpPr>
        <p:spPr bwMode="auto">
          <a:xfrm>
            <a:off x="6838859" y="2002841"/>
            <a:ext cx="936104" cy="0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78" name="直線コネクタ 77"/>
          <p:cNvCxnSpPr/>
          <p:nvPr/>
        </p:nvCxnSpPr>
        <p:spPr bwMode="auto">
          <a:xfrm>
            <a:off x="7906947" y="2069232"/>
            <a:ext cx="936104" cy="0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27" name="直線コネクタ 126"/>
          <p:cNvCxnSpPr/>
          <p:nvPr/>
        </p:nvCxnSpPr>
        <p:spPr bwMode="auto">
          <a:xfrm>
            <a:off x="7906947" y="2394836"/>
            <a:ext cx="936104" cy="0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28" name="円/楕円 127"/>
          <p:cNvSpPr/>
          <p:nvPr/>
        </p:nvSpPr>
        <p:spPr bwMode="auto">
          <a:xfrm>
            <a:off x="8186503" y="1992438"/>
            <a:ext cx="144016" cy="144016"/>
          </a:xfrm>
          <a:prstGeom prst="ellipse">
            <a:avLst/>
          </a:prstGeom>
          <a:solidFill>
            <a:schemeClr val="tx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50" charset="-128"/>
              <a:cs typeface="Arial" panose="020B0604020202020204" pitchFamily="34" charset="0"/>
            </a:endParaRPr>
          </a:p>
        </p:txBody>
      </p:sp>
      <p:sp>
        <p:nvSpPr>
          <p:cNvPr id="129" name="円/楕円 128"/>
          <p:cNvSpPr/>
          <p:nvPr/>
        </p:nvSpPr>
        <p:spPr bwMode="auto">
          <a:xfrm>
            <a:off x="8411095" y="1992438"/>
            <a:ext cx="144016" cy="144016"/>
          </a:xfrm>
          <a:prstGeom prst="ellipse">
            <a:avLst/>
          </a:prstGeom>
          <a:solidFill>
            <a:schemeClr val="tx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50" charset="-128"/>
              <a:cs typeface="Arial" panose="020B0604020202020204" pitchFamily="34" charset="0"/>
            </a:endParaRPr>
          </a:p>
        </p:txBody>
      </p:sp>
      <p:cxnSp>
        <p:nvCxnSpPr>
          <p:cNvPr id="130" name="直線コネクタ 129"/>
          <p:cNvCxnSpPr/>
          <p:nvPr/>
        </p:nvCxnSpPr>
        <p:spPr bwMode="auto">
          <a:xfrm>
            <a:off x="7906947" y="2696869"/>
            <a:ext cx="936104" cy="0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36" name="テキスト ボックス 135"/>
          <p:cNvSpPr txBox="1"/>
          <p:nvPr/>
        </p:nvSpPr>
        <p:spPr>
          <a:xfrm>
            <a:off x="6195496" y="3026493"/>
            <a:ext cx="109215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b="1" dirty="0">
                <a:latin typeface="Arial" panose="020B0604020202020204" pitchFamily="34" charset="0"/>
                <a:cs typeface="Arial" panose="020B0604020202020204" pitchFamily="34" charset="0"/>
              </a:rPr>
              <a:t>Voltage</a:t>
            </a:r>
            <a:endParaRPr kumimoji="1" lang="ja-JP" alt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7" name="テキスト ボックス 136"/>
          <p:cNvSpPr txBox="1"/>
          <p:nvPr/>
        </p:nvSpPr>
        <p:spPr>
          <a:xfrm>
            <a:off x="4331349" y="982305"/>
            <a:ext cx="111120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b="1" dirty="0">
                <a:latin typeface="Arial" panose="020B0604020202020204" pitchFamily="34" charset="0"/>
                <a:cs typeface="Arial" panose="020B0604020202020204" pitchFamily="34" charset="0"/>
              </a:rPr>
              <a:t>Current</a:t>
            </a:r>
            <a:endParaRPr kumimoji="1" lang="ja-JP" alt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38" name="直線矢印コネクタ 137"/>
          <p:cNvCxnSpPr/>
          <p:nvPr/>
        </p:nvCxnSpPr>
        <p:spPr>
          <a:xfrm>
            <a:off x="5268226" y="2380538"/>
            <a:ext cx="0" cy="516211"/>
          </a:xfrm>
          <a:prstGeom prst="straightConnector1">
            <a:avLst/>
          </a:prstGeom>
          <a:ln w="254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9" name="直線矢印コネクタ 138"/>
          <p:cNvCxnSpPr/>
          <p:nvPr/>
        </p:nvCxnSpPr>
        <p:spPr>
          <a:xfrm flipV="1">
            <a:off x="5266645" y="3059813"/>
            <a:ext cx="0" cy="564776"/>
          </a:xfrm>
          <a:prstGeom prst="straightConnector1">
            <a:avLst/>
          </a:prstGeom>
          <a:ln w="254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0" name="テキスト ボックス 139"/>
          <p:cNvSpPr txBox="1"/>
          <p:nvPr/>
        </p:nvSpPr>
        <p:spPr>
          <a:xfrm>
            <a:off x="5255384" y="3402424"/>
            <a:ext cx="17363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b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Signal current</a:t>
            </a:r>
            <a:endParaRPr kumimoji="1" lang="ja-JP" altLang="en-US" b="1" dirty="0">
              <a:solidFill>
                <a:srgbClr val="00B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41" name="直線コネクタ 140"/>
          <p:cNvCxnSpPr/>
          <p:nvPr/>
        </p:nvCxnSpPr>
        <p:spPr bwMode="auto">
          <a:xfrm>
            <a:off x="753354" y="2463400"/>
            <a:ext cx="936104" cy="0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42" name="直線コネクタ 141"/>
          <p:cNvCxnSpPr/>
          <p:nvPr/>
        </p:nvCxnSpPr>
        <p:spPr bwMode="auto">
          <a:xfrm>
            <a:off x="1823095" y="2463400"/>
            <a:ext cx="936104" cy="0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43" name="直線コネクタ 142"/>
          <p:cNvCxnSpPr/>
          <p:nvPr/>
        </p:nvCxnSpPr>
        <p:spPr bwMode="auto">
          <a:xfrm>
            <a:off x="761940" y="4710396"/>
            <a:ext cx="936104" cy="0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44" name="直線コネクタ 143"/>
          <p:cNvCxnSpPr/>
          <p:nvPr/>
        </p:nvCxnSpPr>
        <p:spPr bwMode="auto">
          <a:xfrm>
            <a:off x="1837843" y="4713598"/>
            <a:ext cx="936104" cy="0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47" name="正方形/長方形 146"/>
          <p:cNvSpPr/>
          <p:nvPr/>
        </p:nvSpPr>
        <p:spPr>
          <a:xfrm>
            <a:off x="7918323" y="2691878"/>
            <a:ext cx="924728" cy="75389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32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57260900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5" name="直線コネクタ 104"/>
          <p:cNvCxnSpPr/>
          <p:nvPr/>
        </p:nvCxnSpPr>
        <p:spPr bwMode="auto">
          <a:xfrm>
            <a:off x="4749827" y="5497745"/>
            <a:ext cx="1692678" cy="0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3556" name="Rectangle 3"/>
          <p:cNvSpPr>
            <a:spLocks noGrp="1" noChangeArrowheads="1"/>
          </p:cNvSpPr>
          <p:nvPr>
            <p:ph type="title"/>
          </p:nvPr>
        </p:nvSpPr>
        <p:spPr>
          <a:xfrm>
            <a:off x="457200" y="112956"/>
            <a:ext cx="8229600" cy="667544"/>
          </a:xfrm>
        </p:spPr>
        <p:txBody>
          <a:bodyPr>
            <a:normAutofit/>
          </a:bodyPr>
          <a:lstStyle/>
          <a:p>
            <a:pPr eaLnBrk="1" hangingPunct="1"/>
            <a:r>
              <a:rPr lang="en-US" altLang="ja-JP" sz="3600" dirty="0">
                <a:latin typeface="Arial" panose="020B0604020202020204" pitchFamily="34" charset="0"/>
                <a:cs typeface="Arial" panose="020B0604020202020204" pitchFamily="34" charset="0"/>
              </a:rPr>
              <a:t>STJ back-tunneling effect</a:t>
            </a:r>
            <a:endParaRPr lang="ja-JP" altLang="en-US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8" name="直線コネクタ 17"/>
          <p:cNvCxnSpPr/>
          <p:nvPr/>
        </p:nvCxnSpPr>
        <p:spPr bwMode="auto">
          <a:xfrm>
            <a:off x="695726" y="5415607"/>
            <a:ext cx="1692678" cy="0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0" name="正方形/長方形 9"/>
          <p:cNvSpPr/>
          <p:nvPr/>
        </p:nvSpPr>
        <p:spPr bwMode="auto">
          <a:xfrm>
            <a:off x="2388404" y="4134272"/>
            <a:ext cx="144016" cy="1572125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ＭＳ Ｐゴシック" pitchFamily="50" charset="-128"/>
              <a:cs typeface="Arial" panose="020B0604020202020204" pitchFamily="34" charset="0"/>
            </a:endParaRPr>
          </a:p>
        </p:txBody>
      </p:sp>
      <p:sp>
        <p:nvSpPr>
          <p:cNvPr id="25" name="円/楕円 24"/>
          <p:cNvSpPr/>
          <p:nvPr/>
        </p:nvSpPr>
        <p:spPr bwMode="auto">
          <a:xfrm>
            <a:off x="1999449" y="4436157"/>
            <a:ext cx="144016" cy="144016"/>
          </a:xfrm>
          <a:prstGeom prst="ellipse">
            <a:avLst/>
          </a:prstGeom>
          <a:solidFill>
            <a:srgbClr val="0070C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ＭＳ Ｐゴシック" pitchFamily="50" charset="-128"/>
              <a:cs typeface="Arial" panose="020B0604020202020204" pitchFamily="34" charset="0"/>
            </a:endParaRPr>
          </a:p>
        </p:txBody>
      </p:sp>
      <p:grpSp>
        <p:nvGrpSpPr>
          <p:cNvPr id="21" name="グループ化 20"/>
          <p:cNvGrpSpPr/>
          <p:nvPr/>
        </p:nvGrpSpPr>
        <p:grpSpPr>
          <a:xfrm>
            <a:off x="1695944" y="5271591"/>
            <a:ext cx="448816" cy="288032"/>
            <a:chOff x="2483768" y="4725144"/>
            <a:chExt cx="448816" cy="288032"/>
          </a:xfrm>
        </p:grpSpPr>
        <p:sp>
          <p:nvSpPr>
            <p:cNvPr id="19" name="円/楕円 18"/>
            <p:cNvSpPr/>
            <p:nvPr/>
          </p:nvSpPr>
          <p:spPr bwMode="auto">
            <a:xfrm>
              <a:off x="2555776" y="4797152"/>
              <a:ext cx="144016" cy="144016"/>
            </a:xfrm>
            <a:prstGeom prst="ellipse">
              <a:avLst/>
            </a:prstGeom>
            <a:solidFill>
              <a:srgbClr val="0070C0"/>
            </a:solidFill>
            <a:ln w="9525" cap="flat" cmpd="sng" algn="ctr">
              <a:solidFill>
                <a:srgbClr val="0070C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ＭＳ Ｐゴシック" pitchFamily="50" charset="-128"/>
                <a:cs typeface="Arial" panose="020B0604020202020204" pitchFamily="34" charset="0"/>
              </a:endParaRPr>
            </a:p>
          </p:txBody>
        </p:sp>
        <p:sp>
          <p:nvSpPr>
            <p:cNvPr id="24" name="円/楕円 23"/>
            <p:cNvSpPr/>
            <p:nvPr/>
          </p:nvSpPr>
          <p:spPr bwMode="auto">
            <a:xfrm>
              <a:off x="2708176" y="4797152"/>
              <a:ext cx="144016" cy="144016"/>
            </a:xfrm>
            <a:prstGeom prst="ellipse">
              <a:avLst/>
            </a:prstGeom>
            <a:solidFill>
              <a:srgbClr val="0070C0"/>
            </a:solidFill>
            <a:ln w="9525" cap="flat" cmpd="sng" algn="ctr">
              <a:solidFill>
                <a:srgbClr val="0070C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ＭＳ Ｐゴシック" pitchFamily="50" charset="-128"/>
                <a:cs typeface="Arial" panose="020B0604020202020204" pitchFamily="34" charset="0"/>
              </a:endParaRPr>
            </a:p>
          </p:txBody>
        </p:sp>
        <p:sp>
          <p:nvSpPr>
            <p:cNvPr id="20" name="円/楕円 19"/>
            <p:cNvSpPr/>
            <p:nvPr/>
          </p:nvSpPr>
          <p:spPr bwMode="auto">
            <a:xfrm>
              <a:off x="2483768" y="4725144"/>
              <a:ext cx="448816" cy="288032"/>
            </a:xfrm>
            <a:prstGeom prst="ellipse">
              <a:avLst/>
            </a:prstGeom>
            <a:noFill/>
            <a:ln w="19050" cap="flat" cmpd="sng" algn="ctr">
              <a:solidFill>
                <a:srgbClr val="0070C0"/>
              </a:solidFill>
              <a:prstDash val="dash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ＭＳ Ｐゴシック" pitchFamily="50" charset="-128"/>
                <a:cs typeface="Arial" panose="020B0604020202020204" pitchFamily="34" charset="0"/>
              </a:endParaRPr>
            </a:p>
          </p:txBody>
        </p:sp>
      </p:grpSp>
      <p:sp>
        <p:nvSpPr>
          <p:cNvPr id="28" name="円/楕円 27"/>
          <p:cNvSpPr/>
          <p:nvPr/>
        </p:nvSpPr>
        <p:spPr bwMode="auto">
          <a:xfrm>
            <a:off x="1746846" y="4455298"/>
            <a:ext cx="144016" cy="144016"/>
          </a:xfrm>
          <a:prstGeom prst="ellipse">
            <a:avLst/>
          </a:prstGeom>
          <a:solidFill>
            <a:srgbClr val="0070C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ＭＳ Ｐゴシック" pitchFamily="50" charset="-128"/>
              <a:cs typeface="Arial" panose="020B0604020202020204" pitchFamily="34" charset="0"/>
            </a:endParaRPr>
          </a:p>
        </p:txBody>
      </p:sp>
      <p:cxnSp>
        <p:nvCxnSpPr>
          <p:cNvPr id="23" name="直線矢印コネクタ 22"/>
          <p:cNvCxnSpPr>
            <a:stCxn id="24" idx="0"/>
            <a:endCxn id="25" idx="4"/>
          </p:cNvCxnSpPr>
          <p:nvPr/>
        </p:nvCxnSpPr>
        <p:spPr bwMode="auto">
          <a:xfrm flipV="1">
            <a:off x="1992360" y="4580173"/>
            <a:ext cx="79097" cy="763426"/>
          </a:xfrm>
          <a:prstGeom prst="straightConnector1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2" name="直線矢印コネクタ 31"/>
          <p:cNvCxnSpPr>
            <a:stCxn id="19" idx="0"/>
            <a:endCxn id="28" idx="4"/>
          </p:cNvCxnSpPr>
          <p:nvPr/>
        </p:nvCxnSpPr>
        <p:spPr bwMode="auto">
          <a:xfrm flipH="1" flipV="1">
            <a:off x="1818854" y="4599314"/>
            <a:ext cx="21106" cy="744285"/>
          </a:xfrm>
          <a:prstGeom prst="straightConnector1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6" name="直線コネクタ 35"/>
          <p:cNvCxnSpPr/>
          <p:nvPr/>
        </p:nvCxnSpPr>
        <p:spPr bwMode="auto">
          <a:xfrm flipV="1">
            <a:off x="2532420" y="5616821"/>
            <a:ext cx="1716034" cy="1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grpSp>
        <p:nvGrpSpPr>
          <p:cNvPr id="38" name="グループ化 37"/>
          <p:cNvGrpSpPr/>
          <p:nvPr/>
        </p:nvGrpSpPr>
        <p:grpSpPr>
          <a:xfrm>
            <a:off x="3288014" y="5487615"/>
            <a:ext cx="448816" cy="288032"/>
            <a:chOff x="2483768" y="4725144"/>
            <a:chExt cx="448816" cy="288032"/>
          </a:xfrm>
        </p:grpSpPr>
        <p:sp>
          <p:nvSpPr>
            <p:cNvPr id="39" name="円/楕円 38"/>
            <p:cNvSpPr/>
            <p:nvPr/>
          </p:nvSpPr>
          <p:spPr bwMode="auto">
            <a:xfrm>
              <a:off x="2555776" y="4797152"/>
              <a:ext cx="144016" cy="144016"/>
            </a:xfrm>
            <a:prstGeom prst="ellipse">
              <a:avLst/>
            </a:prstGeom>
            <a:solidFill>
              <a:srgbClr val="00B05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ＭＳ Ｐゴシック" pitchFamily="50" charset="-128"/>
                <a:cs typeface="Arial" panose="020B0604020202020204" pitchFamily="34" charset="0"/>
              </a:endParaRPr>
            </a:p>
          </p:txBody>
        </p:sp>
        <p:sp>
          <p:nvSpPr>
            <p:cNvPr id="40" name="円/楕円 39"/>
            <p:cNvSpPr/>
            <p:nvPr/>
          </p:nvSpPr>
          <p:spPr bwMode="auto">
            <a:xfrm>
              <a:off x="2708176" y="4797152"/>
              <a:ext cx="144016" cy="144016"/>
            </a:xfrm>
            <a:prstGeom prst="ellipse">
              <a:avLst/>
            </a:prstGeom>
            <a:solidFill>
              <a:srgbClr val="00B05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ＭＳ Ｐゴシック" pitchFamily="50" charset="-128"/>
                <a:cs typeface="Arial" panose="020B0604020202020204" pitchFamily="34" charset="0"/>
              </a:endParaRPr>
            </a:p>
          </p:txBody>
        </p:sp>
        <p:sp>
          <p:nvSpPr>
            <p:cNvPr id="41" name="円/楕円 40"/>
            <p:cNvSpPr/>
            <p:nvPr/>
          </p:nvSpPr>
          <p:spPr bwMode="auto">
            <a:xfrm>
              <a:off x="2483768" y="4725144"/>
              <a:ext cx="448816" cy="288032"/>
            </a:xfrm>
            <a:prstGeom prst="ellipse">
              <a:avLst/>
            </a:prstGeom>
            <a:noFill/>
            <a:ln w="19050" cap="flat" cmpd="sng" algn="ctr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ＭＳ Ｐゴシック" pitchFamily="50" charset="-128"/>
                <a:cs typeface="Arial" panose="020B0604020202020204" pitchFamily="34" charset="0"/>
              </a:endParaRPr>
            </a:p>
          </p:txBody>
        </p:sp>
      </p:grpSp>
      <p:sp>
        <p:nvSpPr>
          <p:cNvPr id="42" name="円/楕円 41"/>
          <p:cNvSpPr/>
          <p:nvPr/>
        </p:nvSpPr>
        <p:spPr bwMode="auto">
          <a:xfrm>
            <a:off x="2956207" y="4839439"/>
            <a:ext cx="144016" cy="144016"/>
          </a:xfrm>
          <a:prstGeom prst="ellipse">
            <a:avLst/>
          </a:prstGeom>
          <a:solidFill>
            <a:srgbClr val="0070C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ＭＳ Ｐゴシック" pitchFamily="50" charset="-128"/>
              <a:cs typeface="Arial" panose="020B0604020202020204" pitchFamily="34" charset="0"/>
            </a:endParaRPr>
          </a:p>
        </p:txBody>
      </p:sp>
      <p:cxnSp>
        <p:nvCxnSpPr>
          <p:cNvPr id="48" name="直線矢印コネクタ 47"/>
          <p:cNvCxnSpPr>
            <a:stCxn id="25" idx="6"/>
            <a:endCxn id="42" idx="1"/>
          </p:cNvCxnSpPr>
          <p:nvPr/>
        </p:nvCxnSpPr>
        <p:spPr bwMode="auto">
          <a:xfrm>
            <a:off x="2143465" y="4508165"/>
            <a:ext cx="833833" cy="352365"/>
          </a:xfrm>
          <a:prstGeom prst="straightConnector1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53" name="正方形/長方形 52"/>
          <p:cNvSpPr/>
          <p:nvPr/>
        </p:nvSpPr>
        <p:spPr bwMode="auto">
          <a:xfrm>
            <a:off x="6436192" y="4201601"/>
            <a:ext cx="144016" cy="1572125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ＭＳ Ｐゴシック" pitchFamily="50" charset="-128"/>
              <a:cs typeface="Arial" panose="020B0604020202020204" pitchFamily="34" charset="0"/>
            </a:endParaRPr>
          </a:p>
        </p:txBody>
      </p:sp>
      <p:grpSp>
        <p:nvGrpSpPr>
          <p:cNvPr id="55" name="グループ化 54"/>
          <p:cNvGrpSpPr/>
          <p:nvPr/>
        </p:nvGrpSpPr>
        <p:grpSpPr>
          <a:xfrm>
            <a:off x="5627336" y="5353729"/>
            <a:ext cx="448816" cy="288032"/>
            <a:chOff x="2483768" y="4725144"/>
            <a:chExt cx="448816" cy="288032"/>
          </a:xfrm>
        </p:grpSpPr>
        <p:sp>
          <p:nvSpPr>
            <p:cNvPr id="56" name="円/楕円 55"/>
            <p:cNvSpPr/>
            <p:nvPr/>
          </p:nvSpPr>
          <p:spPr bwMode="auto">
            <a:xfrm>
              <a:off x="2555776" y="4797152"/>
              <a:ext cx="144016" cy="144016"/>
            </a:xfrm>
            <a:prstGeom prst="ellipse">
              <a:avLst/>
            </a:prstGeom>
            <a:solidFill>
              <a:srgbClr val="FF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ＭＳ Ｐゴシック" pitchFamily="50" charset="-128"/>
                <a:cs typeface="Arial" panose="020B0604020202020204" pitchFamily="34" charset="0"/>
              </a:endParaRPr>
            </a:p>
          </p:txBody>
        </p:sp>
        <p:sp>
          <p:nvSpPr>
            <p:cNvPr id="57" name="円/楕円 56"/>
            <p:cNvSpPr/>
            <p:nvPr/>
          </p:nvSpPr>
          <p:spPr bwMode="auto">
            <a:xfrm>
              <a:off x="2708176" y="4797152"/>
              <a:ext cx="144016" cy="144016"/>
            </a:xfrm>
            <a:prstGeom prst="ellipse">
              <a:avLst/>
            </a:prstGeom>
            <a:solidFill>
              <a:srgbClr val="FF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ＭＳ Ｐゴシック" pitchFamily="50" charset="-128"/>
                <a:cs typeface="Arial" panose="020B0604020202020204" pitchFamily="34" charset="0"/>
              </a:endParaRPr>
            </a:p>
          </p:txBody>
        </p:sp>
        <p:sp>
          <p:nvSpPr>
            <p:cNvPr id="58" name="円/楕円 57"/>
            <p:cNvSpPr/>
            <p:nvPr/>
          </p:nvSpPr>
          <p:spPr bwMode="auto">
            <a:xfrm>
              <a:off x="2483768" y="4725144"/>
              <a:ext cx="448816" cy="288032"/>
            </a:xfrm>
            <a:prstGeom prst="ellipse">
              <a:avLst/>
            </a:prstGeom>
            <a:noFill/>
            <a:ln w="19050" cap="flat" cmpd="sng" algn="ctr">
              <a:solidFill>
                <a:srgbClr val="FF0000"/>
              </a:solidFill>
              <a:prstDash val="sysDash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ＭＳ Ｐゴシック" pitchFamily="50" charset="-128"/>
                <a:cs typeface="Arial" panose="020B0604020202020204" pitchFamily="34" charset="0"/>
              </a:endParaRPr>
            </a:p>
          </p:txBody>
        </p:sp>
      </p:grpSp>
      <p:sp>
        <p:nvSpPr>
          <p:cNvPr id="59" name="円/楕円 58"/>
          <p:cNvSpPr/>
          <p:nvPr/>
        </p:nvSpPr>
        <p:spPr bwMode="auto">
          <a:xfrm>
            <a:off x="7008914" y="4921577"/>
            <a:ext cx="144016" cy="144016"/>
          </a:xfrm>
          <a:prstGeom prst="ellipse">
            <a:avLst/>
          </a:prstGeom>
          <a:solidFill>
            <a:srgbClr val="0070C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ＭＳ Ｐゴシック" pitchFamily="50" charset="-128"/>
              <a:cs typeface="Arial" panose="020B0604020202020204" pitchFamily="34" charset="0"/>
            </a:endParaRPr>
          </a:p>
        </p:txBody>
      </p:sp>
      <p:cxnSp>
        <p:nvCxnSpPr>
          <p:cNvPr id="64" name="直線コネクタ 63"/>
          <p:cNvCxnSpPr/>
          <p:nvPr/>
        </p:nvCxnSpPr>
        <p:spPr bwMode="auto">
          <a:xfrm>
            <a:off x="6580208" y="5713769"/>
            <a:ext cx="1716034" cy="0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69" name="円/楕円 68"/>
          <p:cNvSpPr/>
          <p:nvPr/>
        </p:nvSpPr>
        <p:spPr bwMode="auto">
          <a:xfrm>
            <a:off x="5843360" y="4545358"/>
            <a:ext cx="144016" cy="144016"/>
          </a:xfrm>
          <a:prstGeom prst="ellipse">
            <a:avLst/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ＭＳ Ｐゴシック" pitchFamily="50" charset="-128"/>
              <a:cs typeface="Arial" panose="020B0604020202020204" pitchFamily="34" charset="0"/>
            </a:endParaRPr>
          </a:p>
        </p:txBody>
      </p:sp>
      <p:cxnSp>
        <p:nvCxnSpPr>
          <p:cNvPr id="70" name="直線矢印コネクタ 69"/>
          <p:cNvCxnSpPr>
            <a:stCxn id="59" idx="3"/>
            <a:endCxn id="75" idx="7"/>
          </p:cNvCxnSpPr>
          <p:nvPr/>
        </p:nvCxnSpPr>
        <p:spPr bwMode="auto">
          <a:xfrm>
            <a:off x="7030005" y="5044502"/>
            <a:ext cx="126596" cy="618350"/>
          </a:xfrm>
          <a:prstGeom prst="straightConnector1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grpSp>
        <p:nvGrpSpPr>
          <p:cNvPr id="73" name="グループ化 72"/>
          <p:cNvGrpSpPr/>
          <p:nvPr/>
        </p:nvGrpSpPr>
        <p:grpSpPr>
          <a:xfrm>
            <a:off x="6809268" y="5569753"/>
            <a:ext cx="448816" cy="288032"/>
            <a:chOff x="2483768" y="4725144"/>
            <a:chExt cx="448816" cy="288032"/>
          </a:xfrm>
        </p:grpSpPr>
        <p:sp>
          <p:nvSpPr>
            <p:cNvPr id="74" name="円/楕円 73"/>
            <p:cNvSpPr/>
            <p:nvPr/>
          </p:nvSpPr>
          <p:spPr bwMode="auto">
            <a:xfrm>
              <a:off x="2555776" y="4797152"/>
              <a:ext cx="144016" cy="144016"/>
            </a:xfrm>
            <a:prstGeom prst="ellipse">
              <a:avLst/>
            </a:prstGeom>
            <a:solidFill>
              <a:srgbClr val="FF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ＭＳ Ｐゴシック" pitchFamily="50" charset="-128"/>
                <a:cs typeface="Arial" panose="020B0604020202020204" pitchFamily="34" charset="0"/>
              </a:endParaRPr>
            </a:p>
          </p:txBody>
        </p:sp>
        <p:sp>
          <p:nvSpPr>
            <p:cNvPr id="75" name="円/楕円 74"/>
            <p:cNvSpPr/>
            <p:nvPr/>
          </p:nvSpPr>
          <p:spPr bwMode="auto">
            <a:xfrm>
              <a:off x="2708176" y="4797152"/>
              <a:ext cx="144016" cy="144016"/>
            </a:xfrm>
            <a:prstGeom prst="ellipse">
              <a:avLst/>
            </a:prstGeom>
            <a:solidFill>
              <a:srgbClr val="0070C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ＭＳ Ｐゴシック" pitchFamily="50" charset="-128"/>
                <a:cs typeface="Arial" panose="020B0604020202020204" pitchFamily="34" charset="0"/>
              </a:endParaRPr>
            </a:p>
          </p:txBody>
        </p:sp>
        <p:sp>
          <p:nvSpPr>
            <p:cNvPr id="76" name="円/楕円 75"/>
            <p:cNvSpPr/>
            <p:nvPr/>
          </p:nvSpPr>
          <p:spPr bwMode="auto">
            <a:xfrm>
              <a:off x="2483768" y="4725144"/>
              <a:ext cx="448816" cy="288032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ＭＳ Ｐゴシック" pitchFamily="50" charset="-128"/>
                <a:cs typeface="Arial" panose="020B0604020202020204" pitchFamily="34" charset="0"/>
              </a:endParaRPr>
            </a:p>
          </p:txBody>
        </p:sp>
      </p:grpSp>
      <p:cxnSp>
        <p:nvCxnSpPr>
          <p:cNvPr id="77" name="直線矢印コネクタ 76"/>
          <p:cNvCxnSpPr>
            <a:stCxn id="56" idx="0"/>
            <a:endCxn id="69" idx="4"/>
          </p:cNvCxnSpPr>
          <p:nvPr/>
        </p:nvCxnSpPr>
        <p:spPr bwMode="auto">
          <a:xfrm flipV="1">
            <a:off x="5771352" y="4689374"/>
            <a:ext cx="144016" cy="736363"/>
          </a:xfrm>
          <a:prstGeom prst="straightConnector1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78" name="直線矢印コネクタ 77"/>
          <p:cNvCxnSpPr>
            <a:stCxn id="57" idx="6"/>
            <a:endCxn id="74" idx="2"/>
          </p:cNvCxnSpPr>
          <p:nvPr/>
        </p:nvCxnSpPr>
        <p:spPr bwMode="auto">
          <a:xfrm>
            <a:off x="5995760" y="5497745"/>
            <a:ext cx="885516" cy="216024"/>
          </a:xfrm>
          <a:prstGeom prst="straightConnector1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89" name="正方形/長方形 88"/>
          <p:cNvSpPr/>
          <p:nvPr/>
        </p:nvSpPr>
        <p:spPr>
          <a:xfrm>
            <a:off x="206040" y="3913569"/>
            <a:ext cx="97975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b="1" dirty="0">
                <a:latin typeface="Arial" panose="020B0604020202020204" pitchFamily="34" charset="0"/>
                <a:cs typeface="Arial" panose="020B0604020202020204" pitchFamily="34" charset="0"/>
              </a:rPr>
              <a:t>Photon</a:t>
            </a:r>
            <a:endParaRPr lang="ja-JP" alt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>
          <a:xfrm>
            <a:off x="177840" y="724478"/>
            <a:ext cx="8788319" cy="2465050"/>
          </a:xfrm>
        </p:spPr>
        <p:txBody>
          <a:bodyPr>
            <a:noAutofit/>
          </a:bodyPr>
          <a:lstStyle/>
          <a:p>
            <a:r>
              <a:rPr lang="en-US" altLang="ja-JP" sz="2400" dirty="0">
                <a:latin typeface="Arial" panose="020B0604020202020204" pitchFamily="34" charset="0"/>
                <a:cs typeface="Arial" panose="020B0604020202020204" pitchFamily="34" charset="0"/>
              </a:rPr>
              <a:t>Bi-layer fabricated with superconductors of different gaps </a:t>
            </a:r>
            <a:r>
              <a:rPr lang="en-US" altLang="ja-JP" sz="2400" dirty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</a:t>
            </a:r>
            <a:r>
              <a:rPr lang="en-US" altLang="ja-JP" sz="2400" baseline="-25000" dirty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Nb</a:t>
            </a:r>
            <a:r>
              <a:rPr lang="en-US" altLang="ja-JP" sz="2400" dirty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&gt;</a:t>
            </a:r>
            <a:r>
              <a:rPr lang="en-US" altLang="ja-JP" sz="2400" baseline="-25000" dirty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Al</a:t>
            </a:r>
            <a:r>
              <a:rPr lang="en-US" altLang="ja-JP" sz="2400" dirty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 to enhance quasi-particle density near the barrier</a:t>
            </a:r>
          </a:p>
          <a:p>
            <a:pPr lvl="1"/>
            <a:r>
              <a:rPr lang="en-US" altLang="ja-JP" sz="2000" dirty="0">
                <a:latin typeface="Arial" panose="020B0604020202020204" pitchFamily="34" charset="0"/>
                <a:cs typeface="Arial" panose="020B0604020202020204" pitchFamily="34" charset="0"/>
              </a:rPr>
              <a:t>Quasi-particle near the barrier can mediate </a:t>
            </a:r>
            <a:r>
              <a:rPr lang="en-US" altLang="ja-JP" sz="2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multiple Cooper pairs</a:t>
            </a:r>
          </a:p>
          <a:p>
            <a:r>
              <a:rPr lang="en-US" altLang="ja-JP" sz="2400" dirty="0">
                <a:latin typeface="Arial" panose="020B0604020202020204" pitchFamily="34" charset="0"/>
                <a:cs typeface="Arial" panose="020B0604020202020204" pitchFamily="34" charset="0"/>
                <a:sym typeface="Wingdings"/>
              </a:rPr>
              <a:t>Nb/Al-STJ   Nb(200nm)/Al(70nm)/</a:t>
            </a:r>
            <a:r>
              <a:rPr lang="en-US" altLang="ja-JP" sz="2400" dirty="0" err="1">
                <a:latin typeface="Arial" panose="020B0604020202020204" pitchFamily="34" charset="0"/>
                <a:cs typeface="Arial" panose="020B0604020202020204" pitchFamily="34" charset="0"/>
                <a:sym typeface="Wingdings"/>
              </a:rPr>
              <a:t>AlOx</a:t>
            </a:r>
            <a:r>
              <a:rPr lang="en-US" altLang="ja-JP" sz="2400" dirty="0">
                <a:latin typeface="Arial" panose="020B0604020202020204" pitchFamily="34" charset="0"/>
                <a:cs typeface="Arial" panose="020B0604020202020204" pitchFamily="34" charset="0"/>
                <a:sym typeface="Wingdings"/>
              </a:rPr>
              <a:t>/Al(70nm)/Nb(200nm)</a:t>
            </a:r>
          </a:p>
          <a:p>
            <a:r>
              <a:rPr lang="en-US" altLang="ja-JP" sz="2400" dirty="0">
                <a:latin typeface="Arial" panose="020B0604020202020204" pitchFamily="34" charset="0"/>
                <a:cs typeface="Arial" panose="020B0604020202020204" pitchFamily="34" charset="0"/>
              </a:rPr>
              <a:t>Gain:</a:t>
            </a:r>
            <a:r>
              <a:rPr lang="ja-JP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～</a:t>
            </a:r>
            <a:r>
              <a:rPr lang="en-US" altLang="ja-JP" sz="2400" dirty="0">
                <a:latin typeface="Arial" panose="020B0604020202020204" pitchFamily="34" charset="0"/>
                <a:cs typeface="Arial" panose="020B0604020202020204" pitchFamily="34" charset="0"/>
              </a:rPr>
              <a:t>10</a:t>
            </a:r>
            <a:endParaRPr kumimoji="1" lang="en-US" altLang="ja-JP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83" name="グループ化 82"/>
          <p:cNvGrpSpPr/>
          <p:nvPr/>
        </p:nvGrpSpPr>
        <p:grpSpPr>
          <a:xfrm>
            <a:off x="1118726" y="5271591"/>
            <a:ext cx="448816" cy="288032"/>
            <a:chOff x="2483768" y="4725144"/>
            <a:chExt cx="448816" cy="288032"/>
          </a:xfrm>
        </p:grpSpPr>
        <p:sp>
          <p:nvSpPr>
            <p:cNvPr id="84" name="円/楕円 83"/>
            <p:cNvSpPr/>
            <p:nvPr/>
          </p:nvSpPr>
          <p:spPr bwMode="auto">
            <a:xfrm>
              <a:off x="2555776" y="4797152"/>
              <a:ext cx="144016" cy="144016"/>
            </a:xfrm>
            <a:prstGeom prst="ellipse">
              <a:avLst/>
            </a:prstGeom>
            <a:solidFill>
              <a:srgbClr val="FF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ＭＳ Ｐゴシック" pitchFamily="50" charset="-128"/>
                <a:cs typeface="Arial" panose="020B0604020202020204" pitchFamily="34" charset="0"/>
              </a:endParaRPr>
            </a:p>
          </p:txBody>
        </p:sp>
        <p:sp>
          <p:nvSpPr>
            <p:cNvPr id="85" name="円/楕円 84"/>
            <p:cNvSpPr/>
            <p:nvPr/>
          </p:nvSpPr>
          <p:spPr bwMode="auto">
            <a:xfrm>
              <a:off x="2708176" y="4797152"/>
              <a:ext cx="144016" cy="144016"/>
            </a:xfrm>
            <a:prstGeom prst="ellipse">
              <a:avLst/>
            </a:prstGeom>
            <a:solidFill>
              <a:srgbClr val="FF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ＭＳ Ｐゴシック" pitchFamily="50" charset="-128"/>
                <a:cs typeface="Arial" panose="020B0604020202020204" pitchFamily="34" charset="0"/>
              </a:endParaRPr>
            </a:p>
          </p:txBody>
        </p:sp>
        <p:sp>
          <p:nvSpPr>
            <p:cNvPr id="86" name="円/楕円 85"/>
            <p:cNvSpPr/>
            <p:nvPr/>
          </p:nvSpPr>
          <p:spPr bwMode="auto">
            <a:xfrm>
              <a:off x="2483768" y="4725144"/>
              <a:ext cx="448816" cy="288032"/>
            </a:xfrm>
            <a:prstGeom prst="ellipse">
              <a:avLst/>
            </a:prstGeom>
            <a:noFill/>
            <a:ln w="190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ＭＳ Ｐゴシック" pitchFamily="50" charset="-128"/>
                <a:cs typeface="Arial" panose="020B0604020202020204" pitchFamily="34" charset="0"/>
              </a:endParaRPr>
            </a:p>
          </p:txBody>
        </p:sp>
      </p:grpSp>
      <p:sp>
        <p:nvSpPr>
          <p:cNvPr id="87" name="円/楕円 86"/>
          <p:cNvSpPr/>
          <p:nvPr/>
        </p:nvSpPr>
        <p:spPr bwMode="auto">
          <a:xfrm>
            <a:off x="6239193" y="4550461"/>
            <a:ext cx="144016" cy="144016"/>
          </a:xfrm>
          <a:prstGeom prst="ellipse">
            <a:avLst/>
          </a:prstGeom>
          <a:solidFill>
            <a:srgbClr val="0070C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ＭＳ Ｐゴシック" pitchFamily="50" charset="-128"/>
              <a:cs typeface="Arial" panose="020B0604020202020204" pitchFamily="34" charset="0"/>
            </a:endParaRPr>
          </a:p>
        </p:txBody>
      </p:sp>
      <p:grpSp>
        <p:nvGrpSpPr>
          <p:cNvPr id="92" name="グループ化 91"/>
          <p:cNvGrpSpPr/>
          <p:nvPr/>
        </p:nvGrpSpPr>
        <p:grpSpPr>
          <a:xfrm>
            <a:off x="7499544" y="5569753"/>
            <a:ext cx="448816" cy="288032"/>
            <a:chOff x="2483768" y="4725144"/>
            <a:chExt cx="448816" cy="288032"/>
          </a:xfrm>
        </p:grpSpPr>
        <p:sp>
          <p:nvSpPr>
            <p:cNvPr id="93" name="円/楕円 92"/>
            <p:cNvSpPr/>
            <p:nvPr/>
          </p:nvSpPr>
          <p:spPr bwMode="auto">
            <a:xfrm>
              <a:off x="2555776" y="4797152"/>
              <a:ext cx="144016" cy="144016"/>
            </a:xfrm>
            <a:prstGeom prst="ellipse">
              <a:avLst/>
            </a:prstGeom>
            <a:solidFill>
              <a:srgbClr val="00B05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ＭＳ Ｐゴシック" pitchFamily="50" charset="-128"/>
                <a:cs typeface="Arial" panose="020B0604020202020204" pitchFamily="34" charset="0"/>
              </a:endParaRPr>
            </a:p>
          </p:txBody>
        </p:sp>
        <p:sp>
          <p:nvSpPr>
            <p:cNvPr id="94" name="円/楕円 93"/>
            <p:cNvSpPr/>
            <p:nvPr/>
          </p:nvSpPr>
          <p:spPr bwMode="auto">
            <a:xfrm>
              <a:off x="2708176" y="4797152"/>
              <a:ext cx="144016" cy="144016"/>
            </a:xfrm>
            <a:prstGeom prst="ellipse">
              <a:avLst/>
            </a:prstGeom>
            <a:solidFill>
              <a:srgbClr val="00B05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ＭＳ Ｐゴシック" pitchFamily="50" charset="-128"/>
                <a:cs typeface="Arial" panose="020B0604020202020204" pitchFamily="34" charset="0"/>
              </a:endParaRPr>
            </a:p>
          </p:txBody>
        </p:sp>
        <p:sp>
          <p:nvSpPr>
            <p:cNvPr id="95" name="円/楕円 94"/>
            <p:cNvSpPr/>
            <p:nvPr/>
          </p:nvSpPr>
          <p:spPr bwMode="auto">
            <a:xfrm>
              <a:off x="2483768" y="4725144"/>
              <a:ext cx="448816" cy="288032"/>
            </a:xfrm>
            <a:prstGeom prst="ellipse">
              <a:avLst/>
            </a:prstGeom>
            <a:noFill/>
            <a:ln w="19050" cap="flat" cmpd="sng" algn="ctr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ＭＳ Ｐゴシック" pitchFamily="50" charset="-128"/>
                <a:cs typeface="Arial" panose="020B0604020202020204" pitchFamily="34" charset="0"/>
              </a:endParaRPr>
            </a:p>
          </p:txBody>
        </p:sp>
      </p:grpSp>
      <p:grpSp>
        <p:nvGrpSpPr>
          <p:cNvPr id="45" name="グループ化 44"/>
          <p:cNvGrpSpPr/>
          <p:nvPr/>
        </p:nvGrpSpPr>
        <p:grpSpPr>
          <a:xfrm>
            <a:off x="695726" y="4710336"/>
            <a:ext cx="1716034" cy="253716"/>
            <a:chOff x="755576" y="4883969"/>
            <a:chExt cx="1716034" cy="253716"/>
          </a:xfrm>
        </p:grpSpPr>
        <p:cxnSp>
          <p:nvCxnSpPr>
            <p:cNvPr id="9" name="直線コネクタ 8"/>
            <p:cNvCxnSpPr/>
            <p:nvPr/>
          </p:nvCxnSpPr>
          <p:spPr bwMode="auto">
            <a:xfrm>
              <a:off x="755576" y="4883969"/>
              <a:ext cx="1000218" cy="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96" name="直線コネクタ 95"/>
            <p:cNvCxnSpPr/>
            <p:nvPr/>
          </p:nvCxnSpPr>
          <p:spPr bwMode="auto">
            <a:xfrm>
              <a:off x="1755794" y="4883969"/>
              <a:ext cx="0" cy="253716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97" name="直線コネクタ 96"/>
            <p:cNvCxnSpPr/>
            <p:nvPr/>
          </p:nvCxnSpPr>
          <p:spPr bwMode="auto">
            <a:xfrm>
              <a:off x="1755794" y="5125220"/>
              <a:ext cx="715816" cy="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grpSp>
        <p:nvGrpSpPr>
          <p:cNvPr id="34" name="グループ化 33"/>
          <p:cNvGrpSpPr/>
          <p:nvPr/>
        </p:nvGrpSpPr>
        <p:grpSpPr>
          <a:xfrm flipH="1">
            <a:off x="2532420" y="4911551"/>
            <a:ext cx="1716034" cy="253716"/>
            <a:chOff x="1169430" y="6177769"/>
            <a:chExt cx="1716034" cy="253716"/>
          </a:xfrm>
        </p:grpSpPr>
        <p:cxnSp>
          <p:nvCxnSpPr>
            <p:cNvPr id="98" name="直線コネクタ 97"/>
            <p:cNvCxnSpPr/>
            <p:nvPr/>
          </p:nvCxnSpPr>
          <p:spPr bwMode="auto">
            <a:xfrm flipH="1">
              <a:off x="1169430" y="6177769"/>
              <a:ext cx="1000218" cy="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99" name="直線コネクタ 98"/>
            <p:cNvCxnSpPr/>
            <p:nvPr/>
          </p:nvCxnSpPr>
          <p:spPr bwMode="auto">
            <a:xfrm flipH="1">
              <a:off x="2169648" y="6177769"/>
              <a:ext cx="0" cy="253716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00" name="直線コネクタ 99"/>
            <p:cNvCxnSpPr/>
            <p:nvPr/>
          </p:nvCxnSpPr>
          <p:spPr bwMode="auto">
            <a:xfrm flipH="1">
              <a:off x="2169648" y="6431485"/>
              <a:ext cx="715816" cy="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sp>
        <p:nvSpPr>
          <p:cNvPr id="71" name="稲妻 70"/>
          <p:cNvSpPr/>
          <p:nvPr/>
        </p:nvSpPr>
        <p:spPr bwMode="auto">
          <a:xfrm>
            <a:off x="915007" y="4285183"/>
            <a:ext cx="914400" cy="914400"/>
          </a:xfrm>
          <a:prstGeom prst="lightningBolt">
            <a:avLst/>
          </a:prstGeom>
          <a:solidFill>
            <a:srgbClr val="FFFF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ＭＳ Ｐゴシック" pitchFamily="50" charset="-128"/>
              <a:cs typeface="Arial" panose="020B0604020202020204" pitchFamily="34" charset="0"/>
            </a:endParaRPr>
          </a:p>
        </p:txBody>
      </p:sp>
      <p:grpSp>
        <p:nvGrpSpPr>
          <p:cNvPr id="101" name="グループ化 100"/>
          <p:cNvGrpSpPr/>
          <p:nvPr/>
        </p:nvGrpSpPr>
        <p:grpSpPr>
          <a:xfrm>
            <a:off x="4716016" y="4782837"/>
            <a:ext cx="1716034" cy="253716"/>
            <a:chOff x="755576" y="4883969"/>
            <a:chExt cx="1716034" cy="253716"/>
          </a:xfrm>
        </p:grpSpPr>
        <p:cxnSp>
          <p:nvCxnSpPr>
            <p:cNvPr id="102" name="直線コネクタ 101"/>
            <p:cNvCxnSpPr/>
            <p:nvPr/>
          </p:nvCxnSpPr>
          <p:spPr bwMode="auto">
            <a:xfrm>
              <a:off x="755576" y="4883969"/>
              <a:ext cx="1000218" cy="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03" name="直線コネクタ 102"/>
            <p:cNvCxnSpPr/>
            <p:nvPr/>
          </p:nvCxnSpPr>
          <p:spPr bwMode="auto">
            <a:xfrm>
              <a:off x="1755794" y="4883969"/>
              <a:ext cx="0" cy="253716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04" name="直線コネクタ 103"/>
            <p:cNvCxnSpPr/>
            <p:nvPr/>
          </p:nvCxnSpPr>
          <p:spPr bwMode="auto">
            <a:xfrm>
              <a:off x="1755794" y="5125220"/>
              <a:ext cx="715816" cy="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grpSp>
        <p:nvGrpSpPr>
          <p:cNvPr id="114" name="グループ化 113"/>
          <p:cNvGrpSpPr/>
          <p:nvPr/>
        </p:nvGrpSpPr>
        <p:grpSpPr>
          <a:xfrm flipH="1">
            <a:off x="6580208" y="4961717"/>
            <a:ext cx="1716034" cy="253716"/>
            <a:chOff x="1169430" y="6177769"/>
            <a:chExt cx="1716034" cy="253716"/>
          </a:xfrm>
        </p:grpSpPr>
        <p:cxnSp>
          <p:nvCxnSpPr>
            <p:cNvPr id="115" name="直線コネクタ 114"/>
            <p:cNvCxnSpPr/>
            <p:nvPr/>
          </p:nvCxnSpPr>
          <p:spPr bwMode="auto">
            <a:xfrm flipH="1">
              <a:off x="1169430" y="6177769"/>
              <a:ext cx="1000218" cy="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16" name="直線コネクタ 115"/>
            <p:cNvCxnSpPr/>
            <p:nvPr/>
          </p:nvCxnSpPr>
          <p:spPr bwMode="auto">
            <a:xfrm flipH="1">
              <a:off x="2169648" y="6177769"/>
              <a:ext cx="0" cy="253716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17" name="直線コネクタ 116"/>
            <p:cNvCxnSpPr/>
            <p:nvPr/>
          </p:nvCxnSpPr>
          <p:spPr bwMode="auto">
            <a:xfrm flipH="1">
              <a:off x="2169648" y="6431485"/>
              <a:ext cx="715816" cy="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sp>
        <p:nvSpPr>
          <p:cNvPr id="118" name="テキスト ボックス 117"/>
          <p:cNvSpPr txBox="1"/>
          <p:nvPr/>
        </p:nvSpPr>
        <p:spPr>
          <a:xfrm>
            <a:off x="767304" y="5847655"/>
            <a:ext cx="57900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err="1">
                <a:latin typeface="Arial" panose="020B0604020202020204" pitchFamily="34" charset="0"/>
                <a:cs typeface="Arial" panose="020B0604020202020204" pitchFamily="34" charset="0"/>
              </a:rPr>
              <a:t>Nb</a:t>
            </a:r>
            <a:endParaRPr kumimoji="1" lang="ja-JP" alt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1" name="テキスト ボックス 120"/>
          <p:cNvSpPr txBox="1"/>
          <p:nvPr/>
        </p:nvSpPr>
        <p:spPr>
          <a:xfrm>
            <a:off x="1746846" y="5847655"/>
            <a:ext cx="45878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dirty="0">
                <a:latin typeface="Arial" panose="020B0604020202020204" pitchFamily="34" charset="0"/>
                <a:cs typeface="Arial" panose="020B0604020202020204" pitchFamily="34" charset="0"/>
              </a:rPr>
              <a:t>Al</a:t>
            </a:r>
            <a:endParaRPr kumimoji="1" lang="ja-JP" alt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2" name="テキスト ボックス 121"/>
          <p:cNvSpPr txBox="1"/>
          <p:nvPr/>
        </p:nvSpPr>
        <p:spPr>
          <a:xfrm>
            <a:off x="3472636" y="5828491"/>
            <a:ext cx="57900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err="1">
                <a:latin typeface="Arial" panose="020B0604020202020204" pitchFamily="34" charset="0"/>
                <a:cs typeface="Arial" panose="020B0604020202020204" pitchFamily="34" charset="0"/>
              </a:rPr>
              <a:t>Nb</a:t>
            </a:r>
            <a:endParaRPr kumimoji="1" lang="ja-JP" alt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3" name="テキスト ボックス 122"/>
          <p:cNvSpPr txBox="1"/>
          <p:nvPr/>
        </p:nvSpPr>
        <p:spPr>
          <a:xfrm>
            <a:off x="2704375" y="5836618"/>
            <a:ext cx="45878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dirty="0">
                <a:latin typeface="Arial" panose="020B0604020202020204" pitchFamily="34" charset="0"/>
                <a:cs typeface="Arial" panose="020B0604020202020204" pitchFamily="34" charset="0"/>
              </a:rPr>
              <a:t>Al</a:t>
            </a:r>
            <a:endParaRPr kumimoji="1" lang="ja-JP" alt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3" name="グループ化 2"/>
          <p:cNvGrpSpPr/>
          <p:nvPr/>
        </p:nvGrpSpPr>
        <p:grpSpPr>
          <a:xfrm>
            <a:off x="3504038" y="2583090"/>
            <a:ext cx="4974890" cy="1333066"/>
            <a:chOff x="3696040" y="2767760"/>
            <a:chExt cx="4974890" cy="1333066"/>
          </a:xfrm>
        </p:grpSpPr>
        <p:sp>
          <p:nvSpPr>
            <p:cNvPr id="80" name="正方形/長方形 79"/>
            <p:cNvSpPr/>
            <p:nvPr/>
          </p:nvSpPr>
          <p:spPr>
            <a:xfrm>
              <a:off x="5347458" y="3724094"/>
              <a:ext cx="3302435" cy="139441"/>
            </a:xfrm>
            <a:prstGeom prst="rect">
              <a:avLst/>
            </a:prstGeom>
            <a:ln>
              <a:solidFill>
                <a:schemeClr val="accent6">
                  <a:lumMod val="40000"/>
                  <a:lumOff val="60000"/>
                </a:schemeClr>
              </a:solidFill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en-US" sz="2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1" name="正方形/長方形 80"/>
            <p:cNvSpPr/>
            <p:nvPr/>
          </p:nvSpPr>
          <p:spPr>
            <a:xfrm>
              <a:off x="7690072" y="3381302"/>
              <a:ext cx="669318" cy="482234"/>
            </a:xfrm>
            <a:prstGeom prst="rect">
              <a:avLst/>
            </a:prstGeom>
            <a:ln>
              <a:solidFill>
                <a:schemeClr val="accent6">
                  <a:lumMod val="40000"/>
                  <a:lumOff val="60000"/>
                </a:schemeClr>
              </a:solidFill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en-US" sz="2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2" name="正方形/長方形 81"/>
            <p:cNvSpPr/>
            <p:nvPr/>
          </p:nvSpPr>
          <p:spPr>
            <a:xfrm>
              <a:off x="5637961" y="2767760"/>
              <a:ext cx="713475" cy="1095776"/>
            </a:xfrm>
            <a:prstGeom prst="rect">
              <a:avLst/>
            </a:prstGeom>
            <a:ln>
              <a:solidFill>
                <a:schemeClr val="accent6">
                  <a:lumMod val="40000"/>
                  <a:lumOff val="60000"/>
                </a:schemeClr>
              </a:solidFill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en-US" sz="2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8" name="正方形/長方形 87"/>
            <p:cNvSpPr/>
            <p:nvPr/>
          </p:nvSpPr>
          <p:spPr>
            <a:xfrm>
              <a:off x="7367033" y="3473100"/>
              <a:ext cx="836648" cy="390436"/>
            </a:xfrm>
            <a:prstGeom prst="rect">
              <a:avLst/>
            </a:prstGeom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en-US" sz="2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0" name="正方形/長方形 89"/>
            <p:cNvSpPr/>
            <p:nvPr/>
          </p:nvSpPr>
          <p:spPr>
            <a:xfrm>
              <a:off x="5749514" y="2915335"/>
              <a:ext cx="1729072" cy="948201"/>
            </a:xfrm>
            <a:prstGeom prst="rect">
              <a:avLst/>
            </a:prstGeom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en-US" sz="2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1" name="正方形/長方形 90"/>
            <p:cNvSpPr/>
            <p:nvPr/>
          </p:nvSpPr>
          <p:spPr>
            <a:xfrm>
              <a:off x="5368495" y="3877720"/>
              <a:ext cx="3302435" cy="223106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0" lang="en-US" sz="2000" dirty="0">
                  <a:latin typeface="Arial" panose="020B0604020202020204" pitchFamily="34" charset="0"/>
                  <a:cs typeface="Arial" panose="020B0604020202020204" pitchFamily="34" charset="0"/>
                </a:rPr>
                <a:t>Si wafer</a:t>
              </a:r>
            </a:p>
          </p:txBody>
        </p:sp>
        <p:sp>
          <p:nvSpPr>
            <p:cNvPr id="106" name="正方形/長方形 105"/>
            <p:cNvSpPr/>
            <p:nvPr/>
          </p:nvSpPr>
          <p:spPr>
            <a:xfrm>
              <a:off x="5861067" y="3584653"/>
              <a:ext cx="2231061" cy="278883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0" lang="en-US" altLang="ja-JP" sz="2000" dirty="0">
                  <a:latin typeface="Arial" panose="020B0604020202020204" pitchFamily="34" charset="0"/>
                  <a:cs typeface="Arial" panose="020B0604020202020204" pitchFamily="34" charset="0"/>
                </a:rPr>
                <a:t>Nb</a:t>
              </a:r>
              <a:endParaRPr kumimoji="0" lang="en-US" sz="2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7" name="正方形/長方形 106"/>
            <p:cNvSpPr/>
            <p:nvPr/>
          </p:nvSpPr>
          <p:spPr>
            <a:xfrm>
              <a:off x="5861067" y="3473100"/>
              <a:ext cx="1505966" cy="111553"/>
            </a:xfrm>
            <a:prstGeom prst="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en-US" sz="2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8" name="正方形/長方形 107"/>
            <p:cNvSpPr/>
            <p:nvPr/>
          </p:nvSpPr>
          <p:spPr>
            <a:xfrm>
              <a:off x="5861067" y="3437078"/>
              <a:ext cx="1505966" cy="3369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en-US" sz="2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9" name="正方形/長方形 108"/>
            <p:cNvSpPr/>
            <p:nvPr/>
          </p:nvSpPr>
          <p:spPr>
            <a:xfrm>
              <a:off x="5861067" y="3325525"/>
              <a:ext cx="1505966" cy="111553"/>
            </a:xfrm>
            <a:prstGeom prst="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en-US" sz="2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0" name="正方形/長方形 109"/>
            <p:cNvSpPr/>
            <p:nvPr/>
          </p:nvSpPr>
          <p:spPr>
            <a:xfrm>
              <a:off x="5861067" y="3046643"/>
              <a:ext cx="1505966" cy="278883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0" lang="en-US" altLang="ja-JP" sz="2000" dirty="0">
                  <a:latin typeface="Arial" panose="020B0604020202020204" pitchFamily="34" charset="0"/>
                  <a:cs typeface="Arial" panose="020B0604020202020204" pitchFamily="34" charset="0"/>
                </a:rPr>
                <a:t>Nb</a:t>
              </a:r>
              <a:endParaRPr kumimoji="0" lang="en-US" sz="2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1" name="正方形/長方形 110"/>
            <p:cNvSpPr/>
            <p:nvPr/>
          </p:nvSpPr>
          <p:spPr>
            <a:xfrm>
              <a:off x="6238569" y="2915335"/>
              <a:ext cx="133631" cy="131308"/>
            </a:xfrm>
            <a:prstGeom prst="rect">
              <a:avLst/>
            </a:prstGeom>
            <a:ln>
              <a:solidFill>
                <a:schemeClr val="accent6">
                  <a:lumMod val="40000"/>
                  <a:lumOff val="60000"/>
                </a:schemeClr>
              </a:solidFill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en-US" sz="2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2" name="角丸四角形吹き出し 17"/>
            <p:cNvSpPr/>
            <p:nvPr/>
          </p:nvSpPr>
          <p:spPr>
            <a:xfrm>
              <a:off x="3696040" y="2856074"/>
              <a:ext cx="1579978" cy="469452"/>
            </a:xfrm>
            <a:prstGeom prst="wedgeRoundRectCallout">
              <a:avLst>
                <a:gd name="adj1" fmla="val 91378"/>
                <a:gd name="adj2" fmla="val 63686"/>
                <a:gd name="adj3" fmla="val 16667"/>
              </a:avLst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0" lang="en-US" sz="2000" dirty="0">
                  <a:latin typeface="Arial" panose="020B0604020202020204" pitchFamily="34" charset="0"/>
                  <a:cs typeface="Arial" panose="020B0604020202020204" pitchFamily="34" charset="0"/>
                </a:rPr>
                <a:t>Al/</a:t>
              </a:r>
              <a:r>
                <a:rPr kumimoji="0" lang="en-US" sz="2000" dirty="0" err="1">
                  <a:latin typeface="Arial" panose="020B0604020202020204" pitchFamily="34" charset="0"/>
                  <a:cs typeface="Arial" panose="020B0604020202020204" pitchFamily="34" charset="0"/>
                </a:rPr>
                <a:t>AlOx</a:t>
              </a:r>
              <a:r>
                <a:rPr kumimoji="0" lang="en-US" sz="2000" dirty="0">
                  <a:latin typeface="Arial" panose="020B0604020202020204" pitchFamily="34" charset="0"/>
                  <a:cs typeface="Arial" panose="020B0604020202020204" pitchFamily="34" charset="0"/>
                </a:rPr>
                <a:t>/Al</a:t>
              </a:r>
            </a:p>
          </p:txBody>
        </p:sp>
        <p:sp>
          <p:nvSpPr>
            <p:cNvPr id="113" name="正方形/長方形 112"/>
            <p:cNvSpPr/>
            <p:nvPr/>
          </p:nvSpPr>
          <p:spPr>
            <a:xfrm>
              <a:off x="7692226" y="3445042"/>
              <a:ext cx="133631" cy="131308"/>
            </a:xfrm>
            <a:prstGeom prst="rect">
              <a:avLst/>
            </a:prstGeom>
            <a:ln>
              <a:solidFill>
                <a:schemeClr val="accent6">
                  <a:lumMod val="40000"/>
                  <a:lumOff val="60000"/>
                </a:schemeClr>
              </a:solidFill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en-US" sz="2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33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1872500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49006" y="58614"/>
            <a:ext cx="8229600" cy="634082"/>
          </a:xfrm>
        </p:spPr>
        <p:txBody>
          <a:bodyPr>
            <a:normAutofit/>
          </a:bodyPr>
          <a:lstStyle/>
          <a:p>
            <a:r>
              <a:rPr kumimoji="1" lang="en-US" altLang="ja-JP" sz="32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SOI-STJ development</a:t>
            </a:r>
            <a:endParaRPr kumimoji="1" lang="ja-JP" altLang="en-US" sz="3200" dirty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27630" y="712777"/>
            <a:ext cx="8640960" cy="1160594"/>
          </a:xfrm>
        </p:spPr>
        <p:txBody>
          <a:bodyPr>
            <a:normAutofit/>
          </a:bodyPr>
          <a:lstStyle/>
          <a:p>
            <a:r>
              <a:rPr lang="en-US" altLang="ja-JP" sz="20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STJ layers are </a:t>
            </a:r>
            <a:r>
              <a:rPr lang="en-US" altLang="ja-JP" sz="2000" dirty="0">
                <a:latin typeface="Arial" panose="020B0604020202020204" pitchFamily="34" charset="0"/>
                <a:ea typeface="Arial Unicode MS" pitchFamily="50" charset="-128"/>
                <a:cs typeface="Arial" panose="020B0604020202020204" pitchFamily="34" charset="0"/>
              </a:rPr>
              <a:t>fabricated</a:t>
            </a:r>
            <a:r>
              <a:rPr lang="en-US" altLang="ja-JP" sz="20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</a:t>
            </a:r>
            <a:r>
              <a:rPr lang="en-US" altLang="ja-JP" sz="2000" dirty="0">
                <a:solidFill>
                  <a:srgbClr val="FF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directly on </a:t>
            </a:r>
            <a:r>
              <a:rPr lang="en-US" altLang="ja-JP" sz="20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a</a:t>
            </a:r>
            <a:r>
              <a:rPr lang="en-US" altLang="ja-JP" sz="2000" dirty="0">
                <a:solidFill>
                  <a:srgbClr val="FF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</a:t>
            </a:r>
            <a:r>
              <a:rPr lang="en-US" altLang="ja-JP" sz="20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SOI pre-amplifier board and cooled down together with the STJ</a:t>
            </a:r>
          </a:p>
          <a:p>
            <a:r>
              <a:rPr lang="en-US" altLang="ja-JP" sz="20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Started test with </a:t>
            </a:r>
            <a:r>
              <a:rPr lang="en-US" altLang="ja-JP" sz="2000" dirty="0" err="1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Nb</a:t>
            </a:r>
            <a:r>
              <a:rPr lang="en-US" altLang="ja-JP" sz="20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/Al-STJ on SOI with p-MOS and n-MOS FET</a:t>
            </a:r>
          </a:p>
        </p:txBody>
      </p:sp>
      <p:grpSp>
        <p:nvGrpSpPr>
          <p:cNvPr id="45" name="グループ化 44"/>
          <p:cNvGrpSpPr/>
          <p:nvPr/>
        </p:nvGrpSpPr>
        <p:grpSpPr>
          <a:xfrm>
            <a:off x="683568" y="2348880"/>
            <a:ext cx="3582108" cy="1017609"/>
            <a:chOff x="5287309" y="1229105"/>
            <a:chExt cx="3582108" cy="1017609"/>
          </a:xfrm>
        </p:grpSpPr>
        <p:sp>
          <p:nvSpPr>
            <p:cNvPr id="4" name="正方形/長方形 3"/>
            <p:cNvSpPr/>
            <p:nvPr/>
          </p:nvSpPr>
          <p:spPr bwMode="auto">
            <a:xfrm>
              <a:off x="5287309" y="1586561"/>
              <a:ext cx="2633428" cy="106907"/>
            </a:xfrm>
            <a:prstGeom prst="rect">
              <a:avLst/>
            </a:prstGeom>
            <a:solidFill>
              <a:srgbClr val="FFFF66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5" name="正方形/長方形 4"/>
            <p:cNvSpPr/>
            <p:nvPr/>
          </p:nvSpPr>
          <p:spPr bwMode="auto">
            <a:xfrm>
              <a:off x="5729033" y="1310823"/>
              <a:ext cx="1070054" cy="395617"/>
            </a:xfrm>
            <a:prstGeom prst="rect">
              <a:avLst/>
            </a:prstGeom>
            <a:solidFill>
              <a:srgbClr val="FFFF66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44" name="正方形/長方形 43"/>
            <p:cNvSpPr/>
            <p:nvPr/>
          </p:nvSpPr>
          <p:spPr bwMode="auto">
            <a:xfrm>
              <a:off x="5830472" y="1576376"/>
              <a:ext cx="887559" cy="47517"/>
            </a:xfrm>
            <a:prstGeom prst="rect">
              <a:avLst/>
            </a:prstGeom>
            <a:gradFill>
              <a:gsLst>
                <a:gs pos="0">
                  <a:srgbClr val="00B050"/>
                </a:gs>
                <a:gs pos="80000">
                  <a:srgbClr val="6CB018"/>
                </a:gs>
                <a:gs pos="100000">
                  <a:schemeClr val="accent3">
                    <a:shade val="94000"/>
                    <a:satMod val="135000"/>
                  </a:schemeClr>
                </a:gs>
              </a:gsLst>
            </a:gradFill>
            <a:ln>
              <a:headEnd type="none" w="med" len="med"/>
              <a:tailEnd type="none" w="med" len="med"/>
            </a:ln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6" name="正方形/長方形 5"/>
            <p:cNvSpPr/>
            <p:nvPr/>
          </p:nvSpPr>
          <p:spPr bwMode="auto">
            <a:xfrm>
              <a:off x="5287309" y="1804402"/>
              <a:ext cx="2633429" cy="442312"/>
            </a:xfrm>
            <a:prstGeom prst="rect">
              <a:avLst/>
            </a:prstGeom>
            <a:ln>
              <a:headEnd type="none" w="med" len="med"/>
              <a:tailEnd type="none" w="med" len="med"/>
            </a:ln>
            <a:ex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en-US" altLang="ja-JP" sz="2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SOI</a:t>
              </a:r>
              <a:endParaRPr kumimoji="1" lang="ja-JP" altLang="en-US" sz="2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7" name="正方形/長方形 6"/>
            <p:cNvSpPr/>
            <p:nvPr/>
          </p:nvSpPr>
          <p:spPr bwMode="auto">
            <a:xfrm>
              <a:off x="5287309" y="1695030"/>
              <a:ext cx="2633428" cy="67847"/>
            </a:xfrm>
            <a:prstGeom prst="rect">
              <a:avLst/>
            </a:prstGeom>
            <a:ln>
              <a:headEnd type="none" w="med" len="med"/>
              <a:tailEnd type="none" w="med" len="med"/>
            </a:ln>
            <a:ex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8" name="正方形/長方形 7"/>
            <p:cNvSpPr/>
            <p:nvPr/>
          </p:nvSpPr>
          <p:spPr bwMode="auto">
            <a:xfrm>
              <a:off x="5287309" y="1775472"/>
              <a:ext cx="2633428" cy="67847"/>
            </a:xfrm>
            <a:prstGeom prst="rect">
              <a:avLst/>
            </a:prstGeom>
            <a:ln>
              <a:headEnd type="none" w="med" len="med"/>
              <a:tailEnd type="none" w="med" len="med"/>
            </a:ln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9" name="正方形/長方形 8"/>
            <p:cNvSpPr/>
            <p:nvPr/>
          </p:nvSpPr>
          <p:spPr bwMode="auto">
            <a:xfrm flipV="1">
              <a:off x="5532462" y="1693468"/>
              <a:ext cx="298010" cy="42182"/>
            </a:xfrm>
            <a:prstGeom prst="rect">
              <a:avLst/>
            </a:prstGeom>
            <a:gradFill>
              <a:gsLst>
                <a:gs pos="0">
                  <a:srgbClr val="FF0000"/>
                </a:gs>
                <a:gs pos="80000">
                  <a:srgbClr val="FF3300"/>
                </a:gs>
                <a:gs pos="100000">
                  <a:srgbClr val="FFC000"/>
                </a:gs>
              </a:gsLst>
            </a:gradFill>
            <a:ln>
              <a:headEnd type="none" w="med" len="med"/>
              <a:tailEnd type="none" w="med" len="med"/>
            </a:ln>
            <a:ex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10" name="正方形/長方形 9"/>
            <p:cNvSpPr/>
            <p:nvPr/>
          </p:nvSpPr>
          <p:spPr bwMode="auto">
            <a:xfrm flipV="1">
              <a:off x="7044240" y="1693468"/>
              <a:ext cx="286012" cy="42182"/>
            </a:xfrm>
            <a:prstGeom prst="rect">
              <a:avLst/>
            </a:prstGeom>
            <a:gradFill>
              <a:gsLst>
                <a:gs pos="0">
                  <a:srgbClr val="FF0000"/>
                </a:gs>
                <a:gs pos="80000">
                  <a:srgbClr val="FF3300"/>
                </a:gs>
                <a:gs pos="100000">
                  <a:srgbClr val="FFC000"/>
                </a:gs>
              </a:gsLst>
            </a:gradFill>
            <a:ln>
              <a:headEnd type="none" w="med" len="med"/>
              <a:tailEnd type="none" w="med" len="med"/>
            </a:ln>
            <a:ex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11" name="正方形/長方形 10"/>
            <p:cNvSpPr/>
            <p:nvPr/>
          </p:nvSpPr>
          <p:spPr bwMode="auto">
            <a:xfrm>
              <a:off x="5532462" y="1618544"/>
              <a:ext cx="1184907" cy="74926"/>
            </a:xfrm>
            <a:prstGeom prst="rect">
              <a:avLst/>
            </a:prstGeom>
            <a:gradFill>
              <a:gsLst>
                <a:gs pos="0">
                  <a:srgbClr val="00B050"/>
                </a:gs>
                <a:gs pos="80000">
                  <a:srgbClr val="6CB018"/>
                </a:gs>
                <a:gs pos="100000">
                  <a:schemeClr val="accent3">
                    <a:shade val="94000"/>
                    <a:satMod val="135000"/>
                  </a:schemeClr>
                </a:gs>
              </a:gsLst>
            </a:gradFill>
            <a:ln>
              <a:headEnd type="none" w="med" len="med"/>
              <a:tailEnd type="none" w="med" len="med"/>
            </a:ln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12" name="正方形/長方形 11"/>
            <p:cNvSpPr/>
            <p:nvPr/>
          </p:nvSpPr>
          <p:spPr bwMode="auto">
            <a:xfrm>
              <a:off x="5850568" y="1514456"/>
              <a:ext cx="852822" cy="48786"/>
            </a:xfrm>
            <a:prstGeom prst="rect">
              <a:avLst/>
            </a:prstGeom>
            <a:ln>
              <a:headEnd type="none" w="med" len="med"/>
              <a:tailEnd type="none" w="med" len="med"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13" name="正方形/長方形 12"/>
            <p:cNvSpPr/>
            <p:nvPr/>
          </p:nvSpPr>
          <p:spPr bwMode="auto">
            <a:xfrm>
              <a:off x="5830472" y="1376962"/>
              <a:ext cx="887559" cy="137494"/>
            </a:xfrm>
            <a:prstGeom prst="rect">
              <a:avLst/>
            </a:prstGeom>
            <a:gradFill>
              <a:gsLst>
                <a:gs pos="0">
                  <a:srgbClr val="00B050"/>
                </a:gs>
                <a:gs pos="80000">
                  <a:srgbClr val="6CB018"/>
                </a:gs>
                <a:gs pos="100000">
                  <a:schemeClr val="accent3">
                    <a:shade val="94000"/>
                    <a:satMod val="135000"/>
                  </a:schemeClr>
                </a:gs>
              </a:gsLst>
            </a:gradFill>
            <a:ln>
              <a:headEnd type="none" w="med" len="med"/>
              <a:tailEnd type="none" w="med" len="med"/>
            </a:ln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14" name="正方形/長方形 13"/>
            <p:cNvSpPr/>
            <p:nvPr/>
          </p:nvSpPr>
          <p:spPr bwMode="auto">
            <a:xfrm>
              <a:off x="6472216" y="1229105"/>
              <a:ext cx="131807" cy="147857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15" name="正方形/長方形 14"/>
            <p:cNvSpPr/>
            <p:nvPr/>
          </p:nvSpPr>
          <p:spPr bwMode="auto">
            <a:xfrm>
              <a:off x="6567502" y="1229105"/>
              <a:ext cx="231585" cy="73928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16" name="正方形/長方形 15"/>
            <p:cNvSpPr/>
            <p:nvPr/>
          </p:nvSpPr>
          <p:spPr bwMode="auto">
            <a:xfrm>
              <a:off x="6795837" y="1229105"/>
              <a:ext cx="88121" cy="395617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17" name="正方形/長方形 16"/>
            <p:cNvSpPr/>
            <p:nvPr/>
          </p:nvSpPr>
          <p:spPr bwMode="auto">
            <a:xfrm>
              <a:off x="6838439" y="1544616"/>
              <a:ext cx="408637" cy="83890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18" name="正方形/長方形 17"/>
            <p:cNvSpPr/>
            <p:nvPr/>
          </p:nvSpPr>
          <p:spPr bwMode="auto">
            <a:xfrm>
              <a:off x="7115270" y="1544616"/>
              <a:ext cx="131807" cy="147857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19" name="テキスト ボックス 18"/>
            <p:cNvSpPr txBox="1"/>
            <p:nvPr/>
          </p:nvSpPr>
          <p:spPr>
            <a:xfrm>
              <a:off x="5887592" y="1268760"/>
              <a:ext cx="822661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2800" dirty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STJ</a:t>
              </a:r>
              <a:endParaRPr kumimoji="1" lang="ja-JP" altLang="en-US" sz="28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20" name="テキスト ボックス 19"/>
            <p:cNvSpPr txBox="1"/>
            <p:nvPr/>
          </p:nvSpPr>
          <p:spPr>
            <a:xfrm>
              <a:off x="6883957" y="1229105"/>
              <a:ext cx="513282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2000" dirty="0" err="1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Nb</a:t>
              </a:r>
              <a:endParaRPr kumimoji="1" lang="ja-JP" altLang="en-US" sz="20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cxnSp>
          <p:nvCxnSpPr>
            <p:cNvPr id="21" name="直線矢印コネクタ 20"/>
            <p:cNvCxnSpPr/>
            <p:nvPr/>
          </p:nvCxnSpPr>
          <p:spPr bwMode="auto">
            <a:xfrm flipH="1">
              <a:off x="7330252" y="1555314"/>
              <a:ext cx="326871" cy="137159"/>
            </a:xfrm>
            <a:prstGeom prst="straightConnector1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22" name="テキスト ボックス 21"/>
            <p:cNvSpPr txBox="1"/>
            <p:nvPr/>
          </p:nvSpPr>
          <p:spPr>
            <a:xfrm>
              <a:off x="7559443" y="1352775"/>
              <a:ext cx="130997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2000" dirty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metal pad</a:t>
              </a:r>
              <a:endParaRPr kumimoji="1" lang="ja-JP" altLang="en-US" sz="20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</p:grpSp>
      <p:pic>
        <p:nvPicPr>
          <p:cNvPr id="37" name="図 36"/>
          <p:cNvPicPr>
            <a:picLocks noChangeAspect="1"/>
          </p:cNvPicPr>
          <p:nvPr/>
        </p:nvPicPr>
        <p:blipFill rotWithShape="1"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662"/>
          <a:stretch/>
        </p:blipFill>
        <p:spPr>
          <a:xfrm>
            <a:off x="287632" y="4050588"/>
            <a:ext cx="3161685" cy="1825586"/>
          </a:xfrm>
          <a:prstGeom prst="rect">
            <a:avLst/>
          </a:prstGeom>
        </p:spPr>
      </p:pic>
      <p:cxnSp>
        <p:nvCxnSpPr>
          <p:cNvPr id="38" name="直線矢印コネクタ 37"/>
          <p:cNvCxnSpPr>
            <a:endCxn id="9" idx="0"/>
          </p:cNvCxnSpPr>
          <p:nvPr/>
        </p:nvCxnSpPr>
        <p:spPr>
          <a:xfrm flipV="1">
            <a:off x="880647" y="2855425"/>
            <a:ext cx="197079" cy="611997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テキスト ボックス 41"/>
          <p:cNvSpPr txBox="1"/>
          <p:nvPr/>
        </p:nvSpPr>
        <p:spPr>
          <a:xfrm>
            <a:off x="290342" y="3431796"/>
            <a:ext cx="346065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STJ lower layer  </a:t>
            </a:r>
            <a:r>
              <a:rPr lang="en-US" altLang="ja-JP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has electrical contact with SOI circuit through </a:t>
            </a:r>
            <a:r>
              <a:rPr lang="en-US" altLang="ja-JP" b="1" dirty="0">
                <a:solidFill>
                  <a:srgbClr val="FF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VIA</a:t>
            </a:r>
            <a:endParaRPr kumimoji="1" lang="en-US" altLang="ja-JP" b="1" dirty="0">
              <a:solidFill>
                <a:srgbClr val="FF0000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grpSp>
        <p:nvGrpSpPr>
          <p:cNvPr id="39" name="グループ化 38"/>
          <p:cNvGrpSpPr/>
          <p:nvPr/>
        </p:nvGrpSpPr>
        <p:grpSpPr>
          <a:xfrm>
            <a:off x="4637471" y="1983561"/>
            <a:ext cx="4385965" cy="3632510"/>
            <a:chOff x="7841008" y="53692"/>
            <a:chExt cx="4385965" cy="3632510"/>
          </a:xfrm>
        </p:grpSpPr>
        <p:sp>
          <p:nvSpPr>
            <p:cNvPr id="40" name="テキスト ボックス 39"/>
            <p:cNvSpPr txBox="1"/>
            <p:nvPr/>
          </p:nvSpPr>
          <p:spPr>
            <a:xfrm>
              <a:off x="7841008" y="798847"/>
              <a:ext cx="603013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altLang="ja-JP" sz="2000" b="1" dirty="0">
                  <a:solidFill>
                    <a:srgbClr val="FF0000"/>
                  </a:solidFill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VIA</a:t>
              </a:r>
              <a:endParaRPr kumimoji="1" lang="en-US" altLang="ja-JP" sz="2000" b="1" dirty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pic>
          <p:nvPicPr>
            <p:cNvPr id="46" name="図 45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 rot="16200000">
              <a:off x="8709695" y="613197"/>
              <a:ext cx="3203267" cy="2942744"/>
            </a:xfrm>
            <a:prstGeom prst="rect">
              <a:avLst/>
            </a:prstGeom>
            <a:ln w="38100" cap="sq">
              <a:solidFill>
                <a:srgbClr val="FF0000"/>
              </a:solidFill>
              <a:prstDash val="solid"/>
              <a:miter lim="800000"/>
            </a:ln>
            <a:effectLst>
              <a:outerShdw blurRad="50800" dist="38100" dir="2700000" algn="tl" rotWithShape="0">
                <a:srgbClr val="000000">
                  <a:alpha val="43000"/>
                </a:srgbClr>
              </a:outerShdw>
            </a:effectLst>
          </p:spPr>
        </p:pic>
        <p:cxnSp>
          <p:nvCxnSpPr>
            <p:cNvPr id="47" name="直線矢印コネクタ 46"/>
            <p:cNvCxnSpPr>
              <a:stCxn id="40" idx="3"/>
            </p:cNvCxnSpPr>
            <p:nvPr/>
          </p:nvCxnSpPr>
          <p:spPr>
            <a:xfrm>
              <a:off x="8444021" y="998902"/>
              <a:ext cx="488176" cy="220646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0" name="テキスト ボックス 49"/>
            <p:cNvSpPr txBox="1"/>
            <p:nvPr/>
          </p:nvSpPr>
          <p:spPr>
            <a:xfrm>
              <a:off x="8778304" y="369655"/>
              <a:ext cx="699807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3200" b="1" dirty="0">
                  <a:solidFill>
                    <a:srgbClr val="FFC000"/>
                  </a:solidFill>
                </a:rPr>
                <a:t>STJ</a:t>
              </a:r>
              <a:endParaRPr kumimoji="1" lang="ja-JP" altLang="en-US" sz="3200" b="1" dirty="0">
                <a:solidFill>
                  <a:srgbClr val="FFC000"/>
                </a:solidFill>
              </a:endParaRPr>
            </a:p>
          </p:txBody>
        </p:sp>
        <p:sp>
          <p:nvSpPr>
            <p:cNvPr id="54" name="テキスト ボックス 53"/>
            <p:cNvSpPr txBox="1"/>
            <p:nvPr/>
          </p:nvSpPr>
          <p:spPr>
            <a:xfrm>
              <a:off x="9155728" y="1607930"/>
              <a:ext cx="1377825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2000" b="1" dirty="0">
                  <a:solidFill>
                    <a:srgbClr val="FFC000"/>
                  </a:solidFill>
                </a:rPr>
                <a:t>capacitor</a:t>
              </a:r>
              <a:endParaRPr kumimoji="1" lang="ja-JP" altLang="en-US" sz="2000" b="1" dirty="0">
                <a:solidFill>
                  <a:srgbClr val="FFC000"/>
                </a:solidFill>
              </a:endParaRPr>
            </a:p>
          </p:txBody>
        </p:sp>
        <p:sp>
          <p:nvSpPr>
            <p:cNvPr id="55" name="テキスト ボックス 54"/>
            <p:cNvSpPr txBox="1"/>
            <p:nvPr/>
          </p:nvSpPr>
          <p:spPr>
            <a:xfrm>
              <a:off x="9968637" y="2410478"/>
              <a:ext cx="74711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2000" b="1" dirty="0">
                  <a:solidFill>
                    <a:srgbClr val="FFC000"/>
                  </a:solidFill>
                </a:rPr>
                <a:t>FET</a:t>
              </a:r>
              <a:endParaRPr kumimoji="1" lang="ja-JP" altLang="en-US" sz="2000" b="1" dirty="0">
                <a:solidFill>
                  <a:srgbClr val="FFC000"/>
                </a:solidFill>
              </a:endParaRPr>
            </a:p>
          </p:txBody>
        </p:sp>
        <p:sp>
          <p:nvSpPr>
            <p:cNvPr id="56" name="円/楕円 55"/>
            <p:cNvSpPr/>
            <p:nvPr/>
          </p:nvSpPr>
          <p:spPr>
            <a:xfrm>
              <a:off x="9844640" y="2247978"/>
              <a:ext cx="247995" cy="266492"/>
            </a:xfrm>
            <a:prstGeom prst="ellipse">
              <a:avLst/>
            </a:prstGeom>
            <a:noFill/>
            <a:ln w="28575">
              <a:solidFill>
                <a:srgbClr val="F5DA3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7" name="テキスト ボックス 56"/>
            <p:cNvSpPr txBox="1"/>
            <p:nvPr/>
          </p:nvSpPr>
          <p:spPr>
            <a:xfrm rot="5400000">
              <a:off x="11492957" y="1788380"/>
              <a:ext cx="106792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2000" b="1" dirty="0">
                  <a:solidFill>
                    <a:srgbClr val="FF0000"/>
                  </a:solidFill>
                </a:rPr>
                <a:t>700 um</a:t>
              </a:r>
              <a:endParaRPr kumimoji="1" lang="ja-JP" altLang="en-US" sz="2000" b="1" dirty="0">
                <a:solidFill>
                  <a:srgbClr val="FF0000"/>
                </a:solidFill>
              </a:endParaRPr>
            </a:p>
          </p:txBody>
        </p:sp>
        <p:sp>
          <p:nvSpPr>
            <p:cNvPr id="58" name="テキスト ボックス 57"/>
            <p:cNvSpPr txBox="1"/>
            <p:nvPr/>
          </p:nvSpPr>
          <p:spPr>
            <a:xfrm>
              <a:off x="9713665" y="53692"/>
              <a:ext cx="106792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2000" b="1" dirty="0">
                  <a:solidFill>
                    <a:srgbClr val="FF0000"/>
                  </a:solidFill>
                </a:rPr>
                <a:t>640</a:t>
              </a:r>
              <a:r>
                <a:rPr kumimoji="1" lang="en-US" altLang="ja-JP" sz="2000" b="1" dirty="0">
                  <a:solidFill>
                    <a:srgbClr val="FF0000"/>
                  </a:solidFill>
                </a:rPr>
                <a:t> um</a:t>
              </a:r>
              <a:endParaRPr kumimoji="1" lang="ja-JP" altLang="en-US" sz="2000" b="1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59" name="グループ化 58"/>
          <p:cNvGrpSpPr/>
          <p:nvPr/>
        </p:nvGrpSpPr>
        <p:grpSpPr>
          <a:xfrm>
            <a:off x="3677667" y="3663851"/>
            <a:ext cx="1821401" cy="1933620"/>
            <a:chOff x="3707012" y="4061042"/>
            <a:chExt cx="1821401" cy="1933620"/>
          </a:xfrm>
        </p:grpSpPr>
        <p:pic>
          <p:nvPicPr>
            <p:cNvPr id="60" name="図 59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707012" y="4061042"/>
              <a:ext cx="1821401" cy="1933620"/>
            </a:xfrm>
            <a:prstGeom prst="rect">
              <a:avLst/>
            </a:prstGeom>
            <a:ln w="38100" cap="sq">
              <a:solidFill>
                <a:srgbClr val="000000"/>
              </a:solidFill>
              <a:prstDash val="solid"/>
              <a:miter lim="800000"/>
            </a:ln>
            <a:effectLst>
              <a:outerShdw blurRad="50800" dist="38100" dir="2700000" algn="tl" rotWithShape="0">
                <a:srgbClr val="000000">
                  <a:alpha val="43000"/>
                </a:srgbClr>
              </a:outerShdw>
            </a:effectLst>
          </p:spPr>
        </p:pic>
        <p:sp>
          <p:nvSpPr>
            <p:cNvPr id="62" name="テキスト ボックス 61"/>
            <p:cNvSpPr txBox="1"/>
            <p:nvPr/>
          </p:nvSpPr>
          <p:spPr>
            <a:xfrm>
              <a:off x="4014079" y="4698099"/>
              <a:ext cx="37061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2000" b="1" dirty="0"/>
                <a:t>C</a:t>
              </a:r>
              <a:endParaRPr kumimoji="1" lang="ja-JP" altLang="en-US" sz="2000" b="1" dirty="0"/>
            </a:p>
          </p:txBody>
        </p:sp>
        <p:sp>
          <p:nvSpPr>
            <p:cNvPr id="63" name="テキスト ボックス 62"/>
            <p:cNvSpPr txBox="1"/>
            <p:nvPr/>
          </p:nvSpPr>
          <p:spPr>
            <a:xfrm>
              <a:off x="3707013" y="4081123"/>
              <a:ext cx="131264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1400" b="1" dirty="0"/>
                <a:t>SOI-STJ</a:t>
              </a:r>
              <a:r>
                <a:rPr lang="en-US" altLang="ja-JP" sz="1400" b="1" dirty="0"/>
                <a:t>2</a:t>
              </a:r>
              <a:r>
                <a:rPr lang="ja-JP" altLang="en-US" sz="1400" b="1" dirty="0"/>
                <a:t> </a:t>
              </a:r>
              <a:r>
                <a:rPr lang="en-US" altLang="ja-JP" sz="1400" b="1" dirty="0"/>
                <a:t>circuit</a:t>
              </a:r>
              <a:endParaRPr kumimoji="1" lang="ja-JP" altLang="en-US" sz="1400" b="1" dirty="0"/>
            </a:p>
          </p:txBody>
        </p:sp>
        <p:sp>
          <p:nvSpPr>
            <p:cNvPr id="64" name="テキスト ボックス 63"/>
            <p:cNvSpPr txBox="1"/>
            <p:nvPr/>
          </p:nvSpPr>
          <p:spPr>
            <a:xfrm>
              <a:off x="5094905" y="4149194"/>
              <a:ext cx="35137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800" dirty="0"/>
                <a:t>D</a:t>
              </a:r>
              <a:endParaRPr kumimoji="1" lang="ja-JP" altLang="en-US" sz="1800" dirty="0"/>
            </a:p>
          </p:txBody>
        </p:sp>
        <p:sp>
          <p:nvSpPr>
            <p:cNvPr id="65" name="テキスト ボックス 64"/>
            <p:cNvSpPr txBox="1"/>
            <p:nvPr/>
          </p:nvSpPr>
          <p:spPr>
            <a:xfrm>
              <a:off x="5107729" y="4953307"/>
              <a:ext cx="33855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800" dirty="0"/>
                <a:t>S</a:t>
              </a:r>
              <a:endParaRPr kumimoji="1" lang="ja-JP" altLang="en-US" sz="1800" dirty="0"/>
            </a:p>
          </p:txBody>
        </p:sp>
        <p:sp>
          <p:nvSpPr>
            <p:cNvPr id="66" name="テキスト ボックス 65"/>
            <p:cNvSpPr txBox="1"/>
            <p:nvPr/>
          </p:nvSpPr>
          <p:spPr>
            <a:xfrm>
              <a:off x="4837555" y="4425493"/>
              <a:ext cx="36420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800" dirty="0"/>
                <a:t>G</a:t>
              </a:r>
              <a:endParaRPr kumimoji="1" lang="ja-JP" altLang="en-US" sz="1800" dirty="0"/>
            </a:p>
          </p:txBody>
        </p:sp>
      </p:grpSp>
      <p:sp>
        <p:nvSpPr>
          <p:cNvPr id="23" name="スライド番号プレースホルダー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34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61552373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43808" y="144368"/>
            <a:ext cx="8229600" cy="706090"/>
          </a:xfrm>
        </p:spPr>
        <p:txBody>
          <a:bodyPr>
            <a:normAutofit/>
          </a:bodyPr>
          <a:lstStyle/>
          <a:p>
            <a:r>
              <a:rPr kumimoji="1" lang="en-US" altLang="ja-JP" sz="3600" dirty="0"/>
              <a:t>FD-SOI on which STJ is fabricated</a:t>
            </a:r>
            <a:endParaRPr kumimoji="1" lang="ja-JP" altLang="en-US" sz="3600" dirty="0"/>
          </a:p>
        </p:txBody>
      </p:sp>
      <p:sp>
        <p:nvSpPr>
          <p:cNvPr id="4" name="コンテンツ プレースホルダー 2"/>
          <p:cNvSpPr txBox="1">
            <a:spLocks/>
          </p:cNvSpPr>
          <p:nvPr/>
        </p:nvSpPr>
        <p:spPr>
          <a:xfrm>
            <a:off x="133408" y="4881620"/>
            <a:ext cx="8640960" cy="1510165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sz="20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Both </a:t>
            </a:r>
            <a:r>
              <a:rPr lang="en-US" altLang="ja-JP" sz="2000" dirty="0" err="1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nMOS</a:t>
            </a:r>
            <a:r>
              <a:rPr lang="en-US" altLang="ja-JP" sz="20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and </a:t>
            </a:r>
            <a:r>
              <a:rPr lang="en-US" altLang="ja-JP" sz="2000" dirty="0" err="1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pMOS</a:t>
            </a:r>
            <a:r>
              <a:rPr lang="en-US" altLang="ja-JP" sz="20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-FET in FD-SOI wafer on which a STJ is fabricated work fine at temperature down below 1K</a:t>
            </a:r>
          </a:p>
          <a:p>
            <a:r>
              <a:rPr lang="en-US" altLang="ja-JP" sz="20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Nb/Al-STJ fabricated at KEK on FD-SOI works fine</a:t>
            </a:r>
          </a:p>
          <a:p>
            <a:r>
              <a:rPr lang="en-US" altLang="ja-JP" sz="20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We are also developing SOI-STJ where STJ is fabricated at CRAVITY</a:t>
            </a:r>
          </a:p>
        </p:txBody>
      </p:sp>
      <p:grpSp>
        <p:nvGrpSpPr>
          <p:cNvPr id="19" name="グループ化 18"/>
          <p:cNvGrpSpPr/>
          <p:nvPr/>
        </p:nvGrpSpPr>
        <p:grpSpPr>
          <a:xfrm>
            <a:off x="6073538" y="1089327"/>
            <a:ext cx="2700830" cy="2479912"/>
            <a:chOff x="5204526" y="867697"/>
            <a:chExt cx="3649975" cy="3351419"/>
          </a:xfrm>
        </p:grpSpPr>
        <p:pic>
          <p:nvPicPr>
            <p:cNvPr id="12" name="図 11"/>
            <p:cNvPicPr>
              <a:picLocks noChangeAspect="1"/>
            </p:cNvPicPr>
            <p:nvPr/>
          </p:nvPicPr>
          <p:blipFill rotWithShape="1">
            <a:blip r:embed="rId2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artisticPhotocopy/>
                      </a14:imgEffect>
                      <a14:imgEffect>
                        <a14:sharpenSoften amount="50000"/>
                      </a14:imgEffect>
                    </a14:imgLayer>
                  </a14:imgProps>
                </a:ext>
              </a:extLst>
            </a:blip>
            <a:srcRect l="20582" t="21975" r="21146" b="21757"/>
            <a:stretch/>
          </p:blipFill>
          <p:spPr>
            <a:xfrm>
              <a:off x="5204526" y="1025741"/>
              <a:ext cx="3300568" cy="3193375"/>
            </a:xfrm>
            <a:prstGeom prst="rect">
              <a:avLst/>
            </a:prstGeom>
            <a:ln w="38100" cap="sq">
              <a:noFill/>
              <a:prstDash val="solid"/>
              <a:miter lim="800000"/>
            </a:ln>
            <a:effectLst/>
          </p:spPr>
        </p:pic>
        <p:sp>
          <p:nvSpPr>
            <p:cNvPr id="13" name="テキスト ボックス 12"/>
            <p:cNvSpPr txBox="1"/>
            <p:nvPr/>
          </p:nvSpPr>
          <p:spPr>
            <a:xfrm>
              <a:off x="6715146" y="3279475"/>
              <a:ext cx="2139355" cy="4991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dirty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B~150Gauss</a:t>
              </a:r>
            </a:p>
          </p:txBody>
        </p:sp>
        <p:cxnSp>
          <p:nvCxnSpPr>
            <p:cNvPr id="14" name="直線矢印コネクタ 13"/>
            <p:cNvCxnSpPr/>
            <p:nvPr/>
          </p:nvCxnSpPr>
          <p:spPr>
            <a:xfrm flipV="1">
              <a:off x="5767162" y="2051701"/>
              <a:ext cx="577693" cy="10997"/>
            </a:xfrm>
            <a:prstGeom prst="straightConnector1">
              <a:avLst/>
            </a:prstGeom>
            <a:ln w="5715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線矢印コネクタ 14"/>
            <p:cNvCxnSpPr/>
            <p:nvPr/>
          </p:nvCxnSpPr>
          <p:spPr>
            <a:xfrm flipH="1" flipV="1">
              <a:off x="5745350" y="1483017"/>
              <a:ext cx="1" cy="594578"/>
            </a:xfrm>
            <a:prstGeom prst="straightConnector1">
              <a:avLst/>
            </a:prstGeom>
            <a:ln w="5715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テキスト ボックス 15"/>
            <p:cNvSpPr txBox="1"/>
            <p:nvPr/>
          </p:nvSpPr>
          <p:spPr>
            <a:xfrm>
              <a:off x="5681370" y="2051701"/>
              <a:ext cx="1775733" cy="5407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2000" b="1" dirty="0">
                  <a:solidFill>
                    <a:srgbClr val="FF0000"/>
                  </a:solidFill>
                </a:rPr>
                <a:t>2mV/DIV</a:t>
              </a:r>
              <a:endParaRPr kumimoji="1" lang="ja-JP" altLang="en-US" sz="2000" b="1" dirty="0">
                <a:solidFill>
                  <a:srgbClr val="FF0000"/>
                </a:solidFill>
              </a:endParaRPr>
            </a:p>
          </p:txBody>
        </p:sp>
        <p:sp>
          <p:nvSpPr>
            <p:cNvPr id="17" name="テキスト ボックス 16"/>
            <p:cNvSpPr txBox="1"/>
            <p:nvPr/>
          </p:nvSpPr>
          <p:spPr>
            <a:xfrm rot="16200000">
              <a:off x="4637708" y="1446144"/>
              <a:ext cx="1639225" cy="482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2000" b="1" dirty="0">
                  <a:solidFill>
                    <a:schemeClr val="accent1">
                      <a:lumMod val="75000"/>
                    </a:schemeClr>
                  </a:solidFill>
                </a:rPr>
                <a:t>1mA/DIV</a:t>
              </a:r>
              <a:endParaRPr lang="ja-JP" altLang="en-US" sz="2000" b="1" dirty="0">
                <a:solidFill>
                  <a:schemeClr val="accent1">
                    <a:lumMod val="75000"/>
                  </a:schemeClr>
                </a:solidFill>
              </a:endParaRPr>
            </a:p>
          </p:txBody>
        </p:sp>
      </p:grpSp>
      <p:sp>
        <p:nvSpPr>
          <p:cNvPr id="20" name="テキスト ボックス 19"/>
          <p:cNvSpPr txBox="1"/>
          <p:nvPr/>
        </p:nvSpPr>
        <p:spPr>
          <a:xfrm>
            <a:off x="5580112" y="3636271"/>
            <a:ext cx="356388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0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I-V curve of a STJ fabricated at KEK on a FD-SOI wafer</a:t>
            </a:r>
            <a:endParaRPr kumimoji="1" lang="ja-JP" altLang="en-US" sz="2000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30" name="テキスト ボックス 29"/>
          <p:cNvSpPr txBox="1"/>
          <p:nvPr/>
        </p:nvSpPr>
        <p:spPr>
          <a:xfrm>
            <a:off x="755577" y="4161274"/>
            <a:ext cx="446449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000" dirty="0" err="1"/>
              <a:t>nMOS</a:t>
            </a:r>
            <a:r>
              <a:rPr lang="en-US" altLang="ja-JP" sz="2000" dirty="0"/>
              <a:t>-FET in FD-SOI wafer on which a STJ is fabricated at KEK</a:t>
            </a:r>
            <a:endParaRPr kumimoji="1" lang="ja-JP" altLang="en-US" sz="2000" dirty="0"/>
          </a:p>
        </p:txBody>
      </p:sp>
      <p:grpSp>
        <p:nvGrpSpPr>
          <p:cNvPr id="18" name="グループ化 17"/>
          <p:cNvGrpSpPr/>
          <p:nvPr/>
        </p:nvGrpSpPr>
        <p:grpSpPr>
          <a:xfrm>
            <a:off x="755577" y="974094"/>
            <a:ext cx="3646764" cy="3084473"/>
            <a:chOff x="2388909" y="1764189"/>
            <a:chExt cx="4936199" cy="4175083"/>
          </a:xfrm>
        </p:grpSpPr>
        <p:pic>
          <p:nvPicPr>
            <p:cNvPr id="21" name="図 20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597214" y="1811547"/>
              <a:ext cx="3647647" cy="3485072"/>
            </a:xfrm>
            <a:prstGeom prst="rect">
              <a:avLst/>
            </a:prstGeom>
            <a:ln w="38100" cap="sq">
              <a:noFill/>
              <a:prstDash val="solid"/>
              <a:miter lim="800000"/>
            </a:ln>
            <a:effectLst/>
          </p:spPr>
        </p:pic>
        <p:pic>
          <p:nvPicPr>
            <p:cNvPr id="22" name="図 21"/>
            <p:cNvPicPr>
              <a:picLocks noChangeAspect="1"/>
            </p:cNvPicPr>
            <p:nvPr/>
          </p:nvPicPr>
          <p:blipFill rotWithShape="1">
            <a:blip r:embed="rId5" cstate="email">
              <a:clrChange>
                <a:clrFrom>
                  <a:srgbClr val="F2F2F2"/>
                </a:clrFrom>
                <a:clrTo>
                  <a:srgbClr val="F2F2F2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6553" r="10277"/>
            <a:stretch/>
          </p:blipFill>
          <p:spPr>
            <a:xfrm>
              <a:off x="3770621" y="1915967"/>
              <a:ext cx="1340859" cy="1656985"/>
            </a:xfrm>
            <a:prstGeom prst="rect">
              <a:avLst/>
            </a:prstGeom>
            <a:solidFill>
              <a:schemeClr val="bg1"/>
            </a:solidFill>
            <a:ln w="38100" cap="sq">
              <a:noFill/>
              <a:prstDash val="solid"/>
              <a:miter lim="800000"/>
            </a:ln>
            <a:effectLst/>
          </p:spPr>
        </p:pic>
        <p:sp>
          <p:nvSpPr>
            <p:cNvPr id="23" name="テキスト ボックス 22"/>
            <p:cNvSpPr txBox="1"/>
            <p:nvPr/>
          </p:nvSpPr>
          <p:spPr>
            <a:xfrm>
              <a:off x="3462436" y="5397691"/>
              <a:ext cx="3862672" cy="54158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2000" b="1" dirty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gate-source voltage</a:t>
              </a:r>
              <a:r>
                <a:rPr kumimoji="1" lang="en-US" altLang="ja-JP" sz="2000" b="1" dirty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 (V)</a:t>
              </a:r>
              <a:endParaRPr kumimoji="1" lang="ja-JP" altLang="en-US" sz="2000" b="1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24" name="テキスト ボックス 23"/>
            <p:cNvSpPr txBox="1"/>
            <p:nvPr/>
          </p:nvSpPr>
          <p:spPr>
            <a:xfrm rot="16200000">
              <a:off x="981147" y="3283292"/>
              <a:ext cx="3357105" cy="54158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2000" b="1" dirty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drain-source current</a:t>
              </a:r>
              <a:endParaRPr kumimoji="1" lang="ja-JP" altLang="en-US" sz="2000" b="1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25" name="テキスト ボックス 24"/>
            <p:cNvSpPr txBox="1"/>
            <p:nvPr/>
          </p:nvSpPr>
          <p:spPr>
            <a:xfrm>
              <a:off x="4131168" y="5166738"/>
              <a:ext cx="404017" cy="45826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600" dirty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0</a:t>
              </a:r>
              <a:endParaRPr kumimoji="1" lang="ja-JP" altLang="en-US" sz="16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26" name="テキスト ボックス 25"/>
            <p:cNvSpPr txBox="1"/>
            <p:nvPr/>
          </p:nvSpPr>
          <p:spPr>
            <a:xfrm>
              <a:off x="4675581" y="5166738"/>
              <a:ext cx="636183" cy="45826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600" dirty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0.2</a:t>
              </a:r>
              <a:endParaRPr kumimoji="1" lang="ja-JP" altLang="en-US" sz="16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31" name="テキスト ボックス 30"/>
            <p:cNvSpPr txBox="1"/>
            <p:nvPr/>
          </p:nvSpPr>
          <p:spPr>
            <a:xfrm>
              <a:off x="5322634" y="5166738"/>
              <a:ext cx="636183" cy="45826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600" dirty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0.4</a:t>
              </a:r>
              <a:endParaRPr kumimoji="1" lang="ja-JP" altLang="en-US" sz="16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32" name="テキスト ボックス 31"/>
            <p:cNvSpPr txBox="1"/>
            <p:nvPr/>
          </p:nvSpPr>
          <p:spPr>
            <a:xfrm>
              <a:off x="5969241" y="5166738"/>
              <a:ext cx="636183" cy="45826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600" dirty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0.6</a:t>
              </a:r>
              <a:endParaRPr kumimoji="1" lang="ja-JP" altLang="en-US" sz="16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33" name="テキスト ボックス 32"/>
            <p:cNvSpPr txBox="1"/>
            <p:nvPr/>
          </p:nvSpPr>
          <p:spPr>
            <a:xfrm>
              <a:off x="6637674" y="5166738"/>
              <a:ext cx="636183" cy="45826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600" dirty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0.8</a:t>
              </a:r>
              <a:endParaRPr kumimoji="1" lang="ja-JP" altLang="en-US" sz="16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34" name="テキスト ボックス 33"/>
            <p:cNvSpPr txBox="1"/>
            <p:nvPr/>
          </p:nvSpPr>
          <p:spPr>
            <a:xfrm>
              <a:off x="3242337" y="5166738"/>
              <a:ext cx="729486" cy="45826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600" dirty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-0.2</a:t>
              </a:r>
              <a:endParaRPr kumimoji="1" lang="ja-JP" altLang="en-US" sz="16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35" name="テキスト ボックス 34"/>
            <p:cNvSpPr txBox="1"/>
            <p:nvPr/>
          </p:nvSpPr>
          <p:spPr>
            <a:xfrm>
              <a:off x="2835424" y="4751022"/>
              <a:ext cx="742504" cy="45826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600" dirty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1pA</a:t>
              </a:r>
              <a:endParaRPr kumimoji="1" lang="ja-JP" altLang="en-US" sz="1600" baseline="300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36" name="テキスト ボックス 35"/>
            <p:cNvSpPr txBox="1"/>
            <p:nvPr/>
          </p:nvSpPr>
          <p:spPr>
            <a:xfrm>
              <a:off x="2835423" y="3754535"/>
              <a:ext cx="742504" cy="45826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600" dirty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1nA</a:t>
              </a:r>
              <a:endParaRPr kumimoji="1" lang="ja-JP" altLang="en-US" sz="1600" baseline="300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37" name="テキスト ボックス 36"/>
            <p:cNvSpPr txBox="1"/>
            <p:nvPr/>
          </p:nvSpPr>
          <p:spPr>
            <a:xfrm>
              <a:off x="2831538" y="2763677"/>
              <a:ext cx="749014" cy="45826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600" dirty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1</a:t>
              </a:r>
              <a:r>
                <a:rPr lang="en-US" altLang="ja-JP" sz="1600" dirty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  <a:sym typeface="Symbol"/>
                </a:rPr>
                <a:t></a:t>
              </a:r>
              <a:r>
                <a:rPr lang="en-US" altLang="ja-JP" sz="1600" dirty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A</a:t>
              </a:r>
              <a:endParaRPr kumimoji="1" lang="ja-JP" altLang="en-US" sz="1600" baseline="300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38" name="テキスト ボックス 37"/>
            <p:cNvSpPr txBox="1"/>
            <p:nvPr/>
          </p:nvSpPr>
          <p:spPr>
            <a:xfrm>
              <a:off x="2754334" y="1764189"/>
              <a:ext cx="820617" cy="45826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600" dirty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1</a:t>
              </a:r>
              <a:r>
                <a:rPr lang="en-US" altLang="ja-JP" sz="1600" dirty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  <a:sym typeface="Symbol"/>
                </a:rPr>
                <a:t>m</a:t>
              </a:r>
              <a:r>
                <a:rPr lang="en-US" altLang="ja-JP" sz="1600" dirty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A</a:t>
              </a:r>
              <a:endParaRPr kumimoji="1" lang="ja-JP" altLang="en-US" sz="1600" baseline="300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</p:grp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35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03456772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4"/>
          <p:cNvSpPr>
            <a:spLocks noGrp="1"/>
          </p:cNvSpPr>
          <p:nvPr>
            <p:ph type="title"/>
          </p:nvPr>
        </p:nvSpPr>
        <p:spPr>
          <a:xfrm>
            <a:off x="395536" y="188640"/>
            <a:ext cx="8568951" cy="692696"/>
          </a:xfrm>
        </p:spPr>
        <p:txBody>
          <a:bodyPr>
            <a:normAutofit/>
          </a:bodyPr>
          <a:lstStyle/>
          <a:p>
            <a:r>
              <a:rPr lang="en-US" altLang="ja-JP" sz="2800" dirty="0">
                <a:latin typeface="+mj-ea"/>
                <a:cs typeface="Arial Unicode MS" pitchFamily="50" charset="-128"/>
              </a:rPr>
              <a:t>Detector NEP required for COBAND rocket experiment</a:t>
            </a:r>
            <a:endParaRPr kumimoji="1" lang="ja-JP" altLang="en-US" sz="2800" dirty="0"/>
          </a:p>
        </p:txBody>
      </p:sp>
      <p:sp>
        <p:nvSpPr>
          <p:cNvPr id="1574" name="コンテンツ プレースホルダー 4"/>
          <p:cNvSpPr txBox="1">
            <a:spLocks/>
          </p:cNvSpPr>
          <p:nvPr/>
        </p:nvSpPr>
        <p:spPr>
          <a:xfrm>
            <a:off x="1187624" y="6115776"/>
            <a:ext cx="8820472" cy="161189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lvl="1" indent="-342900">
              <a:buFont typeface="Arial" pitchFamily="34" charset="0"/>
              <a:buChar char="•"/>
            </a:pPr>
            <a:endParaRPr lang="en-US" altLang="ja-JP" sz="2000" b="1" dirty="0">
              <a:solidFill>
                <a:srgbClr val="FF0000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コンテンツ プレースホルダー 4"/>
              <p:cNvSpPr txBox="1">
                <a:spLocks/>
              </p:cNvSpPr>
              <p:nvPr/>
            </p:nvSpPr>
            <p:spPr bwMode="auto">
              <a:xfrm>
                <a:off x="467544" y="1100194"/>
                <a:ext cx="7959193" cy="501558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>
                <a:lvl1pPr marL="342900" indent="-3429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SzPct val="75000"/>
                  <a:buFont typeface="Wingdings" pitchFamily="2" charset="2"/>
                  <a:buChar char="n"/>
                  <a:defRPr kumimoji="1"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80000"/>
                  <a:buFont typeface="Wingdings" pitchFamily="2" charset="2"/>
                  <a:buChar char="¨"/>
                  <a:defRPr kumimoji="1" sz="2800">
                    <a:solidFill>
                      <a:schemeClr val="tx1"/>
                    </a:solidFill>
                    <a:latin typeface="+mn-lt"/>
                    <a:ea typeface="+mn-ea"/>
                  </a:defRPr>
                </a:lvl2pPr>
                <a:lvl3pPr marL="11430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SzPct val="65000"/>
                  <a:buFont typeface="Wingdings" pitchFamily="2" charset="2"/>
                  <a:buChar char="n"/>
                  <a:defRPr kumimoji="1" sz="2400">
                    <a:solidFill>
                      <a:schemeClr val="tx1"/>
                    </a:solidFill>
                    <a:latin typeface="+mn-lt"/>
                    <a:ea typeface="+mn-ea"/>
                  </a:defRPr>
                </a:lvl3pPr>
                <a:lvl4pPr marL="16002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70000"/>
                  <a:buFont typeface="Wingdings" pitchFamily="2" charset="2"/>
                  <a:buChar char="¨"/>
                  <a:defRPr kumimoji="1" sz="2000">
                    <a:solidFill>
                      <a:schemeClr val="tx1"/>
                    </a:solidFill>
                    <a:latin typeface="+mn-lt"/>
                    <a:ea typeface="+mn-ea"/>
                  </a:defRPr>
                </a:lvl4pPr>
                <a:lvl5pPr marL="20574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itchFamily="2" charset="2"/>
                  <a:buChar char="§"/>
                  <a:defRPr kumimoji="1" sz="2000">
                    <a:solidFill>
                      <a:schemeClr val="tx1"/>
                    </a:solidFill>
                    <a:latin typeface="+mn-lt"/>
                    <a:ea typeface="+mn-ea"/>
                  </a:defRPr>
                </a:lvl5pPr>
                <a:lvl6pPr marL="2514600" indent="-228600" algn="l" rtl="0" fontAlgn="base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itchFamily="2" charset="2"/>
                  <a:buChar char="§"/>
                  <a:defRPr kumimoji="1" sz="2000">
                    <a:solidFill>
                      <a:schemeClr val="tx1"/>
                    </a:solidFill>
                    <a:latin typeface="+mn-lt"/>
                    <a:ea typeface="+mn-ea"/>
                  </a:defRPr>
                </a:lvl6pPr>
                <a:lvl7pPr marL="2971800" indent="-228600" algn="l" rtl="0" fontAlgn="base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itchFamily="2" charset="2"/>
                  <a:buChar char="§"/>
                  <a:defRPr kumimoji="1" sz="2000">
                    <a:solidFill>
                      <a:schemeClr val="tx1"/>
                    </a:solidFill>
                    <a:latin typeface="+mn-lt"/>
                    <a:ea typeface="+mn-ea"/>
                  </a:defRPr>
                </a:lvl7pPr>
                <a:lvl8pPr marL="3429000" indent="-228600" algn="l" rtl="0" fontAlgn="base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itchFamily="2" charset="2"/>
                  <a:buChar char="§"/>
                  <a:defRPr kumimoji="1" sz="2000">
                    <a:solidFill>
                      <a:schemeClr val="tx1"/>
                    </a:solidFill>
                    <a:latin typeface="+mn-lt"/>
                    <a:ea typeface="+mn-ea"/>
                  </a:defRPr>
                </a:lvl8pPr>
                <a:lvl9pPr marL="3886200" indent="-228600" algn="l" rtl="0" fontAlgn="base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itchFamily="2" charset="2"/>
                  <a:buChar char="§"/>
                  <a:defRPr kumimoji="1" sz="2000">
                    <a:solidFill>
                      <a:schemeClr val="tx1"/>
                    </a:solidFill>
                    <a:latin typeface="+mn-lt"/>
                    <a:ea typeface="+mn-ea"/>
                  </a:defRPr>
                </a:lvl9pPr>
              </a:lstStyle>
              <a:p>
                <a:pPr marL="0" indent="0">
                  <a:buNone/>
                </a:pPr>
                <a:r>
                  <a:rPr lang="en-US" altLang="ja-JP" sz="2400" dirty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What’s NEP (Noise Equivalent Power)?</a:t>
                </a:r>
                <a:endParaRPr lang="en-US" altLang="ja-JP" sz="2400" kern="0" dirty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  <a:p>
                <a:pPr>
                  <a:buFont typeface="Wingdings" pitchFamily="2" charset="2"/>
                  <a:buChar char="Ø"/>
                </a:pPr>
                <a:r>
                  <a:rPr lang="en-US" altLang="ja-JP" sz="2400" kern="0" dirty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 The signal power yielding unit signal-to-noise ratio in unit bandwidth for a photo-detector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ja-JP" sz="2400" b="0" i="1" kern="0" smtClean="0">
                          <a:latin typeface="Cambria Math" panose="02040503050406030204" pitchFamily="18" charset="0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m:t>𝑁𝐸𝑃</m:t>
                      </m:r>
                      <m:r>
                        <a:rPr lang="en-US" altLang="ja-JP" sz="2400" b="0" i="1" kern="0" smtClean="0">
                          <a:latin typeface="Cambria Math" panose="02040503050406030204" pitchFamily="18" charset="0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m:t>=</m:t>
                      </m:r>
                      <m:f>
                        <m:fPr>
                          <m:ctrlPr>
                            <a:rPr lang="en-US" altLang="ja-JP" sz="2400" b="0" i="1" kern="0" smtClean="0">
                              <a:latin typeface="Cambria Math" panose="02040503050406030204" pitchFamily="18" charset="0"/>
                              <a:ea typeface="Arial Unicode MS" panose="020B0604020202020204" pitchFamily="50" charset="-128"/>
                              <a:cs typeface="Arial Unicode MS" panose="020B0604020202020204" pitchFamily="50" charset="-128"/>
                            </a:rPr>
                          </m:ctrlPr>
                        </m:fPr>
                        <m:num>
                          <m:r>
                            <a:rPr lang="en-US" altLang="ja-JP" sz="2400" b="0" i="1" kern="0" smtClean="0">
                              <a:latin typeface="Cambria Math" panose="02040503050406030204" pitchFamily="18" charset="0"/>
                              <a:ea typeface="Arial Unicode MS" panose="020B0604020202020204" pitchFamily="50" charset="-128"/>
                              <a:cs typeface="Arial Unicode MS" panose="020B0604020202020204" pitchFamily="50" charset="-128"/>
                            </a:rPr>
                            <m:t>𝐹</m:t>
                          </m:r>
                        </m:num>
                        <m:den>
                          <m:r>
                            <a:rPr lang="en-US" altLang="ja-JP" sz="2400" b="0" i="1" kern="0" smtClean="0">
                              <a:latin typeface="Cambria Math" panose="02040503050406030204" pitchFamily="18" charset="0"/>
                              <a:ea typeface="Arial Unicode MS" panose="020B0604020202020204" pitchFamily="50" charset="-128"/>
                              <a:cs typeface="Arial Unicode MS" panose="020B0604020202020204" pitchFamily="50" charset="-128"/>
                            </a:rPr>
                            <m:t>𝑆</m:t>
                          </m:r>
                          <m:r>
                            <a:rPr lang="en-US" altLang="ja-JP" sz="2400" b="0" i="1" kern="0" smtClean="0">
                              <a:latin typeface="Cambria Math" panose="02040503050406030204" pitchFamily="18" charset="0"/>
                              <a:ea typeface="Arial Unicode MS" panose="020B0604020202020204" pitchFamily="50" charset="-128"/>
                              <a:cs typeface="Arial Unicode MS" panose="020B0604020202020204" pitchFamily="50" charset="-128"/>
                            </a:rPr>
                            <m:t>/</m:t>
                          </m:r>
                          <m:r>
                            <a:rPr lang="en-US" altLang="ja-JP" sz="2400" b="0" i="1" kern="0" smtClean="0">
                              <a:latin typeface="Cambria Math" panose="02040503050406030204" pitchFamily="18" charset="0"/>
                              <a:ea typeface="Arial Unicode MS" panose="020B0604020202020204" pitchFamily="50" charset="-128"/>
                              <a:cs typeface="Arial Unicode MS" panose="020B0604020202020204" pitchFamily="50" charset="-128"/>
                            </a:rPr>
                            <m:t>𝑁</m:t>
                          </m:r>
                          <m:rad>
                            <m:radPr>
                              <m:degHide m:val="on"/>
                              <m:ctrlPr>
                                <a:rPr lang="en-US" altLang="ja-JP" sz="2400" b="0" i="1" kern="0" smtClean="0">
                                  <a:latin typeface="Cambria Math" panose="02040503050406030204" pitchFamily="18" charset="0"/>
                                  <a:ea typeface="Arial Unicode MS" panose="020B0604020202020204" pitchFamily="50" charset="-128"/>
                                  <a:cs typeface="Arial Unicode MS" panose="020B0604020202020204" pitchFamily="50" charset="-128"/>
                                </a:rPr>
                              </m:ctrlPr>
                            </m:radPr>
                            <m:deg/>
                            <m:e>
                              <m:r>
                                <m:rPr>
                                  <m:sty m:val="p"/>
                                </m:rPr>
                                <a:rPr lang="en-US" altLang="ja-JP" sz="2400" b="0" i="0" kern="0" smtClean="0">
                                  <a:latin typeface="Cambria Math" panose="02040503050406030204" pitchFamily="18" charset="0"/>
                                  <a:ea typeface="Arial Unicode MS" panose="020B0604020202020204" pitchFamily="50" charset="-128"/>
                                  <a:cs typeface="Arial Unicode MS" panose="020B0604020202020204" pitchFamily="50" charset="-128"/>
                                </a:rPr>
                                <m:t>Δ</m:t>
                              </m:r>
                              <m:r>
                                <a:rPr lang="en-US" altLang="ja-JP" sz="2400" b="0" i="1" kern="0" smtClean="0">
                                  <a:latin typeface="Cambria Math" panose="02040503050406030204" pitchFamily="18" charset="0"/>
                                  <a:ea typeface="Arial Unicode MS" panose="020B0604020202020204" pitchFamily="50" charset="-128"/>
                                  <a:cs typeface="Arial Unicode MS" panose="020B0604020202020204" pitchFamily="50" charset="-128"/>
                                </a:rPr>
                                <m:t>𝑓</m:t>
                              </m:r>
                            </m:e>
                          </m:rad>
                        </m:den>
                      </m:f>
                    </m:oMath>
                  </m:oMathPara>
                </a14:m>
                <a:endParaRPr lang="en-US" altLang="ja-JP" sz="2400" kern="0" dirty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  <a:p>
                <a:pPr marL="400050" lvl="1" indent="0">
                  <a:buNone/>
                </a:pPr>
                <a:r>
                  <a:rPr lang="en-US" altLang="ja-JP" sz="1800" kern="0" dirty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F: Radiant flux(W)</a:t>
                </a:r>
              </a:p>
              <a:p>
                <a:pPr marL="400050" lvl="1" indent="0">
                  <a:buNone/>
                </a:pPr>
                <a:r>
                  <a:rPr lang="en-US" altLang="ja-JP" sz="1800" kern="0" dirty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S/N: signal-to-noise ratio of the detector </a:t>
                </a:r>
                <a:r>
                  <a:rPr lang="en-US" altLang="ja-JP" sz="1800" kern="0" dirty="0" err="1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ouput</a:t>
                </a:r>
                <a:endParaRPr lang="en-US" altLang="ja-JP" sz="1800" kern="0" dirty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  <a:p>
                <a:pPr marL="400050" lvl="1" indent="0">
                  <a:buNone/>
                </a:pPr>
                <a:r>
                  <a:rPr lang="en-US" altLang="ja-JP" sz="1800" kern="0" dirty="0" err="1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Δf</a:t>
                </a:r>
                <a:r>
                  <a:rPr lang="en-US" altLang="ja-JP" sz="1800" kern="0" dirty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 : detector bandwidth(Hz)</a:t>
                </a:r>
              </a:p>
              <a:p>
                <a:pPr>
                  <a:buFont typeface="Wingdings" pitchFamily="2" charset="2"/>
                  <a:buChar char="Ø"/>
                </a:pPr>
                <a:r>
                  <a:rPr lang="en-US" altLang="ja-JP" sz="2400" kern="0" dirty="0">
                    <a:solidFill>
                      <a:srgbClr val="0070C0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A smaller NEP means a more sensitive detector.</a:t>
                </a:r>
              </a:p>
              <a:p>
                <a:pPr>
                  <a:buFont typeface="Wingdings" pitchFamily="2" charset="2"/>
                  <a:buChar char="Ø"/>
                </a:pPr>
                <a:r>
                  <a:rPr lang="en-US" altLang="ja-JP" sz="2400" kern="0" dirty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A detector with </a:t>
                </a:r>
                <a14:m>
                  <m:oMath xmlns:m="http://schemas.openxmlformats.org/officeDocument/2006/math">
                    <m:r>
                      <a:rPr lang="en-US" altLang="ja-JP" sz="2400" i="1" kern="0">
                        <a:latin typeface="Cambria Math" panose="02040503050406030204" pitchFamily="18" charset="0"/>
                        <a:ea typeface="Arial Unicode MS" panose="020B0604020202020204" pitchFamily="50" charset="-128"/>
                        <a:cs typeface="Arial Unicode MS" panose="020B0604020202020204" pitchFamily="50" charset="-128"/>
                      </a:rPr>
                      <m:t>𝑁𝐸𝑃</m:t>
                    </m:r>
                    <m:r>
                      <a:rPr lang="en-US" altLang="ja-JP" sz="2400" i="1" kern="0">
                        <a:latin typeface="Cambria Math" panose="02040503050406030204" pitchFamily="18" charset="0"/>
                        <a:ea typeface="Arial Unicode MS" panose="020B0604020202020204" pitchFamily="50" charset="-128"/>
                        <a:cs typeface="Arial Unicode MS" panose="020B0604020202020204" pitchFamily="50" charset="-128"/>
                      </a:rPr>
                      <m:t>=</m:t>
                    </m:r>
                    <m:f>
                      <m:fPr>
                        <m:type m:val="lin"/>
                        <m:ctrlPr>
                          <a:rPr lang="en-US" altLang="ja-JP" sz="2400" i="1" kern="0">
                            <a:latin typeface="Cambria Math" panose="02040503050406030204" pitchFamily="18" charset="0"/>
                            <a:ea typeface="Arial Unicode MS" panose="020B0604020202020204" pitchFamily="50" charset="-128"/>
                            <a:cs typeface="Arial Unicode MS" panose="020B0604020202020204" pitchFamily="50" charset="-128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ja-JP" sz="2400" i="1" kern="0">
                                <a:latin typeface="Cambria Math" panose="02040503050406030204" pitchFamily="18" charset="0"/>
                                <a:ea typeface="Arial Unicode MS" panose="020B0604020202020204" pitchFamily="50" charset="-128"/>
                                <a:cs typeface="Arial Unicode MS" panose="020B0604020202020204" pitchFamily="50" charset="-128"/>
                              </a:rPr>
                            </m:ctrlPr>
                          </m:sSupPr>
                          <m:e>
                            <m:r>
                              <a:rPr lang="en-US" altLang="ja-JP" sz="2400" i="1" kern="0">
                                <a:latin typeface="Cambria Math" panose="02040503050406030204" pitchFamily="18" charset="0"/>
                                <a:ea typeface="Arial Unicode MS" panose="020B0604020202020204" pitchFamily="50" charset="-128"/>
                                <a:cs typeface="Arial Unicode MS" panose="020B0604020202020204" pitchFamily="50" charset="-128"/>
                              </a:rPr>
                              <m:t>10</m:t>
                            </m:r>
                          </m:e>
                          <m:sup>
                            <m:r>
                              <a:rPr lang="en-US" altLang="ja-JP" sz="2400" i="1" kern="0">
                                <a:latin typeface="Cambria Math" panose="02040503050406030204" pitchFamily="18" charset="0"/>
                                <a:ea typeface="Arial Unicode MS" panose="020B0604020202020204" pitchFamily="50" charset="-128"/>
                                <a:cs typeface="Arial Unicode MS" panose="020B0604020202020204" pitchFamily="50" charset="-128"/>
                              </a:rPr>
                              <m:t>−12</m:t>
                            </m:r>
                          </m:sup>
                        </m:sSup>
                        <m:r>
                          <a:rPr lang="en-US" altLang="ja-JP" sz="2400" i="1" kern="0">
                            <a:latin typeface="Cambria Math" panose="02040503050406030204" pitchFamily="18" charset="0"/>
                            <a:ea typeface="Arial Unicode MS" panose="020B0604020202020204" pitchFamily="50" charset="-128"/>
                            <a:cs typeface="Arial Unicode MS" panose="020B0604020202020204" pitchFamily="50" charset="-128"/>
                          </a:rPr>
                          <m:t>𝑊</m:t>
                        </m:r>
                      </m:num>
                      <m:den>
                        <m:rad>
                          <m:radPr>
                            <m:degHide m:val="on"/>
                            <m:ctrlPr>
                              <a:rPr lang="en-US" altLang="ja-JP" sz="2400" i="1" kern="0">
                                <a:latin typeface="Cambria Math" panose="02040503050406030204" pitchFamily="18" charset="0"/>
                                <a:ea typeface="Arial Unicode MS" panose="020B0604020202020204" pitchFamily="50" charset="-128"/>
                                <a:cs typeface="Arial Unicode MS" panose="020B0604020202020204" pitchFamily="50" charset="-128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ja-JP" sz="2400" i="1" kern="0">
                                <a:latin typeface="Cambria Math" panose="02040503050406030204" pitchFamily="18" charset="0"/>
                                <a:ea typeface="Arial Unicode MS" panose="020B0604020202020204" pitchFamily="50" charset="-128"/>
                                <a:cs typeface="Arial Unicode MS" panose="020B0604020202020204" pitchFamily="50" charset="-128"/>
                              </a:rPr>
                              <m:t>𝐻𝑧</m:t>
                            </m:r>
                          </m:e>
                        </m:rad>
                      </m:den>
                    </m:f>
                  </m:oMath>
                </a14:m>
                <a:r>
                  <a:rPr lang="en-US" altLang="ja-JP" sz="2400" kern="0" dirty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 can detect</a:t>
                </a:r>
              </a:p>
              <a:p>
                <a:pPr lvl="1">
                  <a:buFont typeface="Wingdings" pitchFamily="2" charset="2"/>
                  <a:buChar char="Ø"/>
                </a:pPr>
                <a:r>
                  <a:rPr lang="en-US" altLang="ja-JP" sz="2400" kern="0" dirty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1pW signal with S/N=1 after 0.5-sec integration.</a:t>
                </a:r>
              </a:p>
              <a:p>
                <a:pPr lvl="1">
                  <a:buFont typeface="Wingdings" pitchFamily="2" charset="2"/>
                  <a:buChar char="Ø"/>
                </a:pPr>
                <a:r>
                  <a:rPr lang="en-US" altLang="ja-JP" sz="2400" kern="0" dirty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0.1pW signal with S/N=1 after 50-sec integration.</a:t>
                </a:r>
              </a:p>
            </p:txBody>
          </p:sp>
        </mc:Choice>
        <mc:Fallback xmlns="">
          <p:sp>
            <p:nvSpPr>
              <p:cNvPr id="10" name="コンテンツ プレースホルダー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67544" y="1100194"/>
                <a:ext cx="7959193" cy="5015582"/>
              </a:xfrm>
              <a:prstGeom prst="rect">
                <a:avLst/>
              </a:prstGeom>
              <a:blipFill>
                <a:blip r:embed="rId3"/>
                <a:stretch>
                  <a:fillRect l="-1226" t="-851" b="-243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36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0687947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4"/>
          <p:cNvSpPr>
            <a:spLocks noGrp="1"/>
          </p:cNvSpPr>
          <p:nvPr>
            <p:ph type="title"/>
          </p:nvPr>
        </p:nvSpPr>
        <p:spPr>
          <a:xfrm>
            <a:off x="345448" y="411841"/>
            <a:ext cx="8568951" cy="692696"/>
          </a:xfrm>
        </p:spPr>
        <p:txBody>
          <a:bodyPr>
            <a:normAutofit/>
          </a:bodyPr>
          <a:lstStyle/>
          <a:p>
            <a:r>
              <a:rPr lang="en-US" altLang="ja-JP" sz="2800" dirty="0">
                <a:latin typeface="+mj-ea"/>
                <a:cs typeface="Arial Unicode MS" pitchFamily="50" charset="-128"/>
              </a:rPr>
              <a:t>Detector NEP required for COBAND rocket experiment</a:t>
            </a:r>
            <a:endParaRPr kumimoji="1" lang="ja-JP" altLang="en-US" sz="2800" dirty="0"/>
          </a:p>
        </p:txBody>
      </p:sp>
      <p:sp>
        <p:nvSpPr>
          <p:cNvPr id="1571" name="コンテンツ プレースホルダー 4"/>
          <p:cNvSpPr>
            <a:spLocks noGrp="1"/>
          </p:cNvSpPr>
          <p:nvPr>
            <p:ph idx="1"/>
          </p:nvPr>
        </p:nvSpPr>
        <p:spPr>
          <a:xfrm>
            <a:off x="432926" y="1410745"/>
            <a:ext cx="8027505" cy="2098459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ja-JP" sz="24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Viewing angle of the photo-detector</a:t>
            </a:r>
          </a:p>
          <a:p>
            <a:r>
              <a:rPr lang="en-US" altLang="ja-JP" sz="24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Telescope main mirror: </a:t>
            </a:r>
            <a:r>
              <a:rPr lang="en-US" altLang="ja-JP" sz="2400" b="1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D=15cm, F=1m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altLang="ja-JP" sz="2400" b="1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100</a:t>
            </a:r>
            <a:r>
              <a:rPr lang="en-US" altLang="ja-JP" sz="2400" b="1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m x </a:t>
            </a:r>
            <a:r>
              <a:rPr lang="en-US" altLang="ja-JP" sz="2400" b="1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100</a:t>
            </a:r>
            <a:r>
              <a:rPr lang="en-US" altLang="ja-JP" sz="2400" b="1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m x 8 pixels </a:t>
            </a:r>
          </a:p>
          <a:p>
            <a:pPr lvl="1">
              <a:buFont typeface="Wingdings" panose="05000000000000000000" pitchFamily="2" charset="2"/>
              <a:buChar char="è"/>
            </a:pPr>
            <a:r>
              <a:rPr lang="en-US" altLang="ja-JP" sz="2400" b="1" dirty="0">
                <a:solidFill>
                  <a:srgbClr val="0070C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Wingdings" panose="05000000000000000000" pitchFamily="2" charset="2"/>
              </a:rPr>
              <a:t> </a:t>
            </a:r>
            <a:r>
              <a:rPr lang="en-US" altLang="ja-JP" sz="2400" b="1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Viewing angle</a:t>
            </a:r>
            <a:r>
              <a:rPr lang="ja-JP" altLang="en-US" sz="2400" b="1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 </a:t>
            </a:r>
            <a:r>
              <a:rPr lang="en-US" altLang="ja-JP" sz="2400" b="1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: 8 x (</a:t>
            </a:r>
            <a:r>
              <a:rPr lang="en-US" altLang="ja-JP" sz="2400" b="1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100</a:t>
            </a:r>
            <a:r>
              <a:rPr lang="en-US" altLang="ja-JP" sz="2400" b="1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m/1m)</a:t>
            </a:r>
            <a:r>
              <a:rPr lang="en-US" altLang="ja-JP" sz="2400" b="1" baseline="300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2</a:t>
            </a:r>
            <a:r>
              <a:rPr lang="en-US" altLang="ja-JP" sz="2400" b="1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 = </a:t>
            </a:r>
            <a:r>
              <a:rPr lang="en-US" altLang="ja-JP" sz="2400" b="1" dirty="0">
                <a:solidFill>
                  <a:srgbClr val="0070C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8 x 10</a:t>
            </a:r>
            <a:r>
              <a:rPr lang="en-US" altLang="ja-JP" sz="2400" b="1" baseline="30000" dirty="0">
                <a:solidFill>
                  <a:srgbClr val="0070C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-8</a:t>
            </a:r>
            <a:r>
              <a:rPr lang="en-US" altLang="ja-JP" sz="2400" b="1" dirty="0">
                <a:solidFill>
                  <a:srgbClr val="0070C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 </a:t>
            </a:r>
            <a:r>
              <a:rPr lang="en-US" altLang="ja-JP" sz="2400" b="1" dirty="0" err="1">
                <a:solidFill>
                  <a:srgbClr val="0070C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sr</a:t>
            </a:r>
            <a:r>
              <a:rPr lang="en-US" altLang="ja-JP" sz="2400" b="1" dirty="0">
                <a:solidFill>
                  <a:srgbClr val="0070C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 panose="05050102010706020507" pitchFamily="18" charset="2"/>
              </a:rPr>
              <a:t> </a:t>
            </a:r>
            <a:endParaRPr lang="en-US" altLang="ja-JP" sz="2400" b="0" dirty="0">
              <a:solidFill>
                <a:srgbClr val="0070C0"/>
              </a:solidFill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1574" name="コンテンツ プレースホルダー 4"/>
          <p:cNvSpPr txBox="1">
            <a:spLocks/>
          </p:cNvSpPr>
          <p:nvPr/>
        </p:nvSpPr>
        <p:spPr>
          <a:xfrm>
            <a:off x="1187624" y="6115776"/>
            <a:ext cx="8820472" cy="161189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lvl="1" indent="-342900">
              <a:buFont typeface="Arial" pitchFamily="34" charset="0"/>
              <a:buChar char="•"/>
            </a:pPr>
            <a:endParaRPr lang="en-US" altLang="ja-JP" sz="2000" b="1" dirty="0">
              <a:solidFill>
                <a:srgbClr val="FF0000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1558" name="コンテンツ プレースホルダー 4"/>
          <p:cNvSpPr txBox="1">
            <a:spLocks/>
          </p:cNvSpPr>
          <p:nvPr/>
        </p:nvSpPr>
        <p:spPr>
          <a:xfrm>
            <a:off x="1589303" y="5350503"/>
            <a:ext cx="5714750" cy="102963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ja-JP" sz="24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Hereafter on the assumption of </a:t>
            </a:r>
            <a:r>
              <a:rPr lang="en-US" altLang="ja-JP" sz="2400" dirty="0">
                <a:solidFill>
                  <a:srgbClr val="FF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100% quantum efficiency </a:t>
            </a:r>
            <a:r>
              <a:rPr lang="en-US" altLang="ja-JP" sz="24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at the photo-detector</a:t>
            </a:r>
          </a:p>
        </p:txBody>
      </p:sp>
      <p:sp>
        <p:nvSpPr>
          <p:cNvPr id="8" name="コンテンツ プレースホルダー 4"/>
          <p:cNvSpPr txBox="1">
            <a:spLocks/>
          </p:cNvSpPr>
          <p:nvPr/>
        </p:nvSpPr>
        <p:spPr bwMode="auto">
          <a:xfrm>
            <a:off x="279121" y="3610156"/>
            <a:ext cx="8838199" cy="14866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pitchFamily="2" charset="2"/>
              <a:buChar char="n"/>
              <a:defRPr kumimoji="1"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itchFamily="2" charset="2"/>
              <a:buChar char="¨"/>
              <a:defRPr kumimoji="1"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65000"/>
              <a:buFont typeface="Wingdings" pitchFamily="2" charset="2"/>
              <a:buChar char="n"/>
              <a:defRPr kumimoji="1"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¨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>
              <a:buNone/>
            </a:pPr>
            <a:r>
              <a:rPr lang="en-US" altLang="ja-JP" sz="2400" kern="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 panose="05050102010706020507" pitchFamily="18" charset="2"/>
              </a:rPr>
              <a:t> per one wavelength division after diffraction grating:</a:t>
            </a:r>
          </a:p>
          <a:p>
            <a:pPr>
              <a:buFont typeface="Wingdings" pitchFamily="2" charset="2"/>
              <a:buChar char="Ø"/>
            </a:pPr>
            <a:r>
              <a:rPr lang="en-US" altLang="ja-JP" sz="2400" kern="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One wavelength division: (80</a:t>
            </a:r>
            <a:r>
              <a:rPr lang="en-US" altLang="ja-JP" sz="2400" kern="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 panose="05050102010706020507" pitchFamily="18" charset="2"/>
              </a:rPr>
              <a:t>m - 40m) / 50 = </a:t>
            </a:r>
            <a:r>
              <a:rPr lang="en-US" altLang="ja-JP" sz="2400" kern="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0.8</a:t>
            </a:r>
            <a:r>
              <a:rPr lang="en-US" altLang="ja-JP" sz="2400" kern="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 panose="05050102010706020507" pitchFamily="18" charset="2"/>
              </a:rPr>
              <a:t>m</a:t>
            </a:r>
          </a:p>
          <a:p>
            <a:pPr>
              <a:buFont typeface="Wingdings" pitchFamily="2" charset="2"/>
              <a:buChar char="Ø"/>
            </a:pPr>
            <a:r>
              <a:rPr lang="en-US" altLang="ja-JP" sz="2400" kern="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 panose="05050102010706020507" pitchFamily="18" charset="2"/>
              </a:rPr>
              <a:t>=c/50m-c/50.8m=</a:t>
            </a:r>
            <a:r>
              <a:rPr lang="en-US" altLang="ja-JP" sz="2400" kern="0" dirty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 panose="05050102010706020507" pitchFamily="18" charset="2"/>
              </a:rPr>
              <a:t>94GHz</a:t>
            </a:r>
            <a:r>
              <a:rPr lang="en-US" altLang="ja-JP" sz="2400" kern="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 panose="05050102010706020507" pitchFamily="18" charset="2"/>
              </a:rPr>
              <a:t> @=50m </a:t>
            </a:r>
            <a:endParaRPr lang="en-US" altLang="ja-JP" sz="2400" kern="0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37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30746798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4"/>
          <p:cNvSpPr>
            <a:spLocks noGrp="1"/>
          </p:cNvSpPr>
          <p:nvPr>
            <p:ph type="title"/>
          </p:nvPr>
        </p:nvSpPr>
        <p:spPr>
          <a:xfrm>
            <a:off x="363436" y="188640"/>
            <a:ext cx="8568951" cy="692696"/>
          </a:xfrm>
        </p:spPr>
        <p:txBody>
          <a:bodyPr>
            <a:normAutofit/>
          </a:bodyPr>
          <a:lstStyle/>
          <a:p>
            <a:r>
              <a:rPr lang="en-US" altLang="ja-JP" sz="2800" dirty="0">
                <a:latin typeface="+mj-ea"/>
                <a:cs typeface="Arial Unicode MS" pitchFamily="50" charset="-128"/>
              </a:rPr>
              <a:t>Detector NEP required for COBAND rocket experiment</a:t>
            </a:r>
            <a:endParaRPr kumimoji="1" lang="ja-JP" altLang="en-US" sz="2800" dirty="0"/>
          </a:p>
        </p:txBody>
      </p:sp>
      <p:sp>
        <p:nvSpPr>
          <p:cNvPr id="1574" name="コンテンツ プレースホルダー 4"/>
          <p:cNvSpPr txBox="1">
            <a:spLocks/>
          </p:cNvSpPr>
          <p:nvPr/>
        </p:nvSpPr>
        <p:spPr>
          <a:xfrm>
            <a:off x="1187624" y="6115776"/>
            <a:ext cx="8820472" cy="161189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lvl="1" indent="-342900">
              <a:buFont typeface="Arial" pitchFamily="34" charset="0"/>
              <a:buChar char="•"/>
            </a:pPr>
            <a:endParaRPr lang="en-US" altLang="ja-JP" sz="2000" b="1" dirty="0">
              <a:solidFill>
                <a:srgbClr val="FF0000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58" name="コンテンツ プレースホルダー 4"/>
              <p:cNvSpPr txBox="1">
                <a:spLocks/>
              </p:cNvSpPr>
              <p:nvPr/>
            </p:nvSpPr>
            <p:spPr>
              <a:xfrm>
                <a:off x="171457" y="911367"/>
                <a:ext cx="8752874" cy="4461849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kumimoji="1"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buFont typeface="Wingdings" panose="05000000000000000000" pitchFamily="2" charset="2"/>
                  <a:buChar char="p"/>
                </a:pPr>
                <a:r>
                  <a:rPr lang="en-US" altLang="ja-JP" sz="20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Neutrino decay</a:t>
                </a:r>
                <a:r>
                  <a:rPr lang="en-US" altLang="ja-JP" sz="2000" dirty="0">
                    <a:solidFill>
                      <a:schemeClr val="tx1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Arial Unicode MS" pitchFamily="50" charset="-128"/>
                            <a:cs typeface="Arial Unicode MS" pitchFamily="50" charset="-128"/>
                          </a:rPr>
                        </m:ctrlPr>
                      </m:sSubPr>
                      <m:e>
                        <m:r>
                          <a:rPr lang="en-US" altLang="ja-JP" sz="2000" b="0" i="1" smtClean="0">
                            <a:solidFill>
                              <a:schemeClr val="tx1"/>
                            </a:solidFill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𝑚</m:t>
                        </m:r>
                      </m:e>
                      <m:sub>
                        <m:r>
                          <a:rPr lang="en-US" altLang="ja-JP" sz="2000" b="0" i="1" smtClean="0">
                            <a:solidFill>
                              <a:schemeClr val="tx1"/>
                            </a:solidFill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3</m:t>
                        </m:r>
                      </m:sub>
                    </m:sSub>
                    <m:r>
                      <a:rPr lang="en-US" altLang="ja-JP" sz="2000" b="0" i="1" smtClean="0">
                        <a:solidFill>
                          <a:schemeClr val="tx1"/>
                        </a:solidFill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=50 </m:t>
                    </m:r>
                    <m:r>
                      <m:rPr>
                        <m:sty m:val="p"/>
                      </m:rPr>
                      <a:rPr lang="en-US" altLang="ja-JP" sz="2000" b="0" i="0" smtClean="0">
                        <a:solidFill>
                          <a:schemeClr val="tx1"/>
                        </a:solidFill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meV</m:t>
                    </m:r>
                  </m:oMath>
                </a14:m>
                <a:r>
                  <a:rPr lang="en-US" altLang="ja-JP" sz="20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Arial Unicode MS" pitchFamily="50" charset="-128"/>
                            <a:cs typeface="Arial Unicode MS" pitchFamily="50" charset="-128"/>
                          </a:rPr>
                        </m:ctrlPr>
                      </m:sSubPr>
                      <m:e>
                        <m:r>
                          <a:rPr lang="en-US" altLang="ja-JP" sz="2000" b="0" i="1" smtClean="0">
                            <a:solidFill>
                              <a:schemeClr val="tx1"/>
                            </a:solidFill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𝜏</m:t>
                        </m:r>
                      </m:e>
                      <m:sub>
                        <m:r>
                          <a:rPr lang="en-US" altLang="ja-JP" sz="2000" b="0" i="1" smtClean="0">
                            <a:solidFill>
                              <a:schemeClr val="tx1"/>
                            </a:solidFill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𝜈</m:t>
                        </m:r>
                      </m:sub>
                    </m:sSub>
                    <m:r>
                      <a:rPr lang="en-US" altLang="ja-JP" sz="2000" b="0" i="1" smtClean="0">
                        <a:solidFill>
                          <a:schemeClr val="tx1"/>
                        </a:solidFill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=</m:t>
                    </m:r>
                    <m:sSup>
                      <m:sSupPr>
                        <m:ctrlPr>
                          <a:rPr lang="en-US" altLang="ja-JP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Arial Unicode MS" pitchFamily="50" charset="-128"/>
                            <a:cs typeface="Arial Unicode MS" pitchFamily="50" charset="-128"/>
                          </a:rPr>
                        </m:ctrlPr>
                      </m:sSupPr>
                      <m:e>
                        <m:r>
                          <a:rPr lang="en-US" altLang="ja-JP" sz="2000" b="0" i="1" smtClean="0">
                            <a:solidFill>
                              <a:schemeClr val="tx1"/>
                            </a:solidFill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10</m:t>
                        </m:r>
                      </m:e>
                      <m:sup>
                        <m:r>
                          <a:rPr lang="en-US" altLang="ja-JP" sz="2000" b="0" i="1" smtClean="0">
                            <a:solidFill>
                              <a:schemeClr val="tx1"/>
                            </a:solidFill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14</m:t>
                        </m:r>
                      </m:sup>
                    </m:sSup>
                  </m:oMath>
                </a14:m>
                <a:r>
                  <a:rPr lang="en-US" altLang="ja-JP" sz="2000" dirty="0" err="1">
                    <a:solidFill>
                      <a:schemeClr val="tx1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yrs</a:t>
                </a:r>
                <a:r>
                  <a:rPr lang="en-US" altLang="ja-JP" sz="2000" dirty="0">
                    <a:solidFill>
                      <a:schemeClr val="tx1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)</a:t>
                </a:r>
                <a:r>
                  <a:rPr lang="en-US" altLang="ja-JP" sz="2000" b="1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20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Arial Unicode MS" pitchFamily="50" charset="-128"/>
                            <a:cs typeface="Arial Unicode MS" pitchFamily="50" charset="-128"/>
                            <a:sym typeface="Wingdings"/>
                          </a:rPr>
                        </m:ctrlPr>
                      </m:sSubPr>
                      <m:e>
                        <m:r>
                          <a:rPr lang="en-US" altLang="ja-JP" sz="2000" b="1" i="1" smtClean="0">
                            <a:solidFill>
                              <a:srgbClr val="FF0000"/>
                            </a:solidFill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  <a:sym typeface="Wingdings"/>
                          </a:rPr>
                          <m:t>𝑰</m:t>
                        </m:r>
                      </m:e>
                      <m:sub>
                        <m:r>
                          <a:rPr lang="en-US" altLang="ja-JP" sz="2000" b="1" i="1" smtClean="0">
                            <a:solidFill>
                              <a:srgbClr val="FF0000"/>
                            </a:solidFill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  <a:sym typeface="Wingdings"/>
                          </a:rPr>
                          <m:t>𝝂</m:t>
                        </m:r>
                      </m:sub>
                    </m:sSub>
                  </m:oMath>
                </a14:m>
                <a:r>
                  <a:rPr lang="en-US" altLang="ja-JP" sz="2000" b="1" dirty="0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  <a:sym typeface="Wingdings"/>
                  </a:rPr>
                  <a:t>=25kJy/</a:t>
                </a:r>
                <a:r>
                  <a:rPr lang="en-US" altLang="ja-JP" sz="2000" b="1" dirty="0" err="1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  <a:sym typeface="Wingdings"/>
                  </a:rPr>
                  <a:t>sr</a:t>
                </a:r>
                <a:r>
                  <a:rPr lang="en-US" altLang="ja-JP" sz="2000" b="1" dirty="0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  <a:sym typeface="Wingdings"/>
                  </a:rPr>
                  <a:t>  @ </a:t>
                </a:r>
                <a:r>
                  <a:rPr lang="en-US" altLang="ja-JP" sz="2000" b="1" dirty="0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  <a:sym typeface="Symbol" panose="05050102010706020507" pitchFamily="18" charset="2"/>
                  </a:rPr>
                  <a:t>=50m</a:t>
                </a:r>
                <a:endParaRPr lang="en-US" altLang="ja-JP" sz="2000" b="1" dirty="0">
                  <a:solidFill>
                    <a:srgbClr val="FF0000"/>
                  </a:solidFill>
                  <a:latin typeface="Arial Unicode MS" pitchFamily="50" charset="-128"/>
                  <a:ea typeface="Arial Unicode MS" pitchFamily="50" charset="-128"/>
                  <a:cs typeface="Arial Unicode MS" pitchFamily="50" charset="-128"/>
                  <a:sym typeface="Wingdings"/>
                </a:endParaRPr>
              </a:p>
              <a:p>
                <a:pPr marL="57150" indent="0">
                  <a:buNone/>
                </a:pPr>
                <a:r>
                  <a:rPr lang="en-US" altLang="ja-JP" sz="2000" b="1" dirty="0">
                    <a:solidFill>
                      <a:srgbClr val="FF0000"/>
                    </a:solidFill>
                    <a:ea typeface="Arial Unicode MS" pitchFamily="50" charset="-128"/>
                    <a:cs typeface="Arial Unicode MS" pitchFamily="50" charset="-128"/>
                    <a:sym typeface="Wingdings"/>
                  </a:rPr>
                  <a:t>	 </a:t>
                </a:r>
                <a14:m>
                  <m:oMath xmlns:m="http://schemas.openxmlformats.org/officeDocument/2006/math">
                    <m:r>
                      <a:rPr lang="en-US" altLang="ja-JP" sz="2000" b="1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Arial Unicode MS" pitchFamily="50" charset="-128"/>
                        <a:cs typeface="Arial Unicode MS" pitchFamily="50" charset="-128"/>
                        <a:sym typeface="Wingdings"/>
                      </a:rPr>
                      <m:t>𝑭</m:t>
                    </m:r>
                    <m:r>
                      <a:rPr lang="en-US" altLang="ja-JP" sz="2000" b="1" i="1" baseline="-2500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Arial Unicode MS" pitchFamily="50" charset="-128"/>
                        <a:cs typeface="Arial Unicode MS" pitchFamily="50" charset="-128"/>
                        <a:sym typeface="Wingdings"/>
                      </a:rPr>
                      <m:t>𝑵𝑫</m:t>
                    </m:r>
                    <m:r>
                      <a:rPr lang="en-US" altLang="ja-JP" sz="2000" b="1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Arial Unicode MS" pitchFamily="50" charset="-128"/>
                        <a:cs typeface="Arial Unicode MS" pitchFamily="50" charset="-128"/>
                        <a:sym typeface="Symbol" panose="05050102010706020507" pitchFamily="18" charset="2"/>
                      </a:rPr>
                      <m:t>=</m:t>
                    </m:r>
                    <m:f>
                      <m:fPr>
                        <m:type m:val="lin"/>
                        <m:ctrlPr>
                          <a:rPr lang="en-US" altLang="ja-JP" sz="2000" b="1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Arial Unicode MS" pitchFamily="50" charset="-128"/>
                            <a:cs typeface="Arial Unicode MS" pitchFamily="50" charset="-128"/>
                            <a:sym typeface="Symbol" panose="05050102010706020507" pitchFamily="18" charset="2"/>
                          </a:rPr>
                        </m:ctrlPr>
                      </m:fPr>
                      <m:num>
                        <m:r>
                          <a:rPr lang="pt-BR" altLang="ja-JP" sz="2000" b="1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Arial Unicode MS" pitchFamily="50" charset="-128"/>
                            <a:cs typeface="Arial Unicode MS" pitchFamily="50" charset="-128"/>
                            <a:sym typeface="Symbol" panose="05050102010706020507" pitchFamily="18" charset="2"/>
                          </a:rPr>
                          <m:t>𝟐𝟓</m:t>
                        </m:r>
                        <m:r>
                          <a:rPr lang="en-US" altLang="ja-JP" sz="2000" b="1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Arial Unicode MS" pitchFamily="50" charset="-128"/>
                            <a:cs typeface="Arial Unicode MS" pitchFamily="50" charset="-128"/>
                            <a:sym typeface="Symbol" panose="05050102010706020507" pitchFamily="18" charset="2"/>
                          </a:rPr>
                          <m:t> </m:t>
                        </m:r>
                        <m:r>
                          <a:rPr lang="pt-BR" altLang="ja-JP" sz="2000" b="1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Arial Unicode MS" pitchFamily="50" charset="-128"/>
                            <a:cs typeface="Arial Unicode MS" pitchFamily="50" charset="-128"/>
                            <a:sym typeface="Symbol" panose="05050102010706020507" pitchFamily="18" charset="2"/>
                          </a:rPr>
                          <m:t>𝒌𝑱𝒚</m:t>
                        </m:r>
                      </m:num>
                      <m:den>
                        <m:r>
                          <a:rPr lang="pt-BR" altLang="ja-JP" sz="2000" b="1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Arial Unicode MS" pitchFamily="50" charset="-128"/>
                            <a:cs typeface="Arial Unicode MS" pitchFamily="50" charset="-128"/>
                            <a:sym typeface="Symbol" panose="05050102010706020507" pitchFamily="18" charset="2"/>
                          </a:rPr>
                          <m:t>𝒔𝒓</m:t>
                        </m:r>
                      </m:den>
                    </m:f>
                    <m:r>
                      <a:rPr lang="en-US" altLang="ja-JP" sz="2000" b="1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Arial Unicode MS" pitchFamily="50" charset="-128"/>
                        <a:cs typeface="Arial Unicode MS" pitchFamily="50" charset="-128"/>
                        <a:sym typeface="Symbol" panose="05050102010706020507" pitchFamily="18" charset="2"/>
                      </a:rPr>
                      <m:t>× </m:t>
                    </m:r>
                    <m:r>
                      <a:rPr lang="pt-BR" altLang="ja-JP" sz="2000" b="1" i="1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Arial Unicode MS" pitchFamily="50" charset="-128"/>
                        <a:cs typeface="Arial Unicode MS" pitchFamily="50" charset="-128"/>
                        <a:sym typeface="Symbol" panose="05050102010706020507" pitchFamily="18" charset="2"/>
                      </a:rPr>
                      <m:t>𝟖</m:t>
                    </m:r>
                    <m:r>
                      <a:rPr lang="en-US" altLang="ja-JP" sz="2000" b="1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Arial Unicode MS" pitchFamily="50" charset="-128"/>
                        <a:cs typeface="Arial Unicode MS" pitchFamily="50" charset="-128"/>
                        <a:sym typeface="Symbol" panose="05050102010706020507" pitchFamily="18" charset="2"/>
                      </a:rPr>
                      <m:t>×</m:t>
                    </m:r>
                    <m:r>
                      <a:rPr lang="en-US" altLang="ja-JP" sz="2000" b="1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Arial Unicode MS" pitchFamily="50" charset="-128"/>
                        <a:cs typeface="Arial Unicode MS" pitchFamily="50" charset="-128"/>
                        <a:sym typeface="Symbol" panose="05050102010706020507" pitchFamily="18" charset="2"/>
                      </a:rPr>
                      <m:t>𝟏</m:t>
                    </m:r>
                    <m:sSup>
                      <m:sSupPr>
                        <m:ctrlPr>
                          <a:rPr lang="en-US" altLang="ja-JP" sz="2000" b="1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Arial Unicode MS" pitchFamily="50" charset="-128"/>
                            <a:cs typeface="Arial Unicode MS" pitchFamily="50" charset="-128"/>
                            <a:sym typeface="Symbol" panose="05050102010706020507" pitchFamily="18" charset="2"/>
                          </a:rPr>
                        </m:ctrlPr>
                      </m:sSupPr>
                      <m:e>
                        <m:r>
                          <a:rPr lang="en-US" altLang="ja-JP" sz="2000" b="1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Arial Unicode MS" pitchFamily="50" charset="-128"/>
                            <a:cs typeface="Arial Unicode MS" pitchFamily="50" charset="-128"/>
                            <a:sym typeface="Symbol" panose="05050102010706020507" pitchFamily="18" charset="2"/>
                          </a:rPr>
                          <m:t>𝟎</m:t>
                        </m:r>
                      </m:e>
                      <m:sup>
                        <m:r>
                          <a:rPr lang="en-US" altLang="ja-JP" sz="2000" b="1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Arial Unicode MS" pitchFamily="50" charset="-128"/>
                            <a:cs typeface="Arial Unicode MS" pitchFamily="50" charset="-128"/>
                            <a:sym typeface="Symbol" panose="05050102010706020507" pitchFamily="18" charset="2"/>
                          </a:rPr>
                          <m:t>−</m:t>
                        </m:r>
                        <m:r>
                          <a:rPr lang="en-US" altLang="ja-JP" sz="2000" b="1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Arial Unicode MS" pitchFamily="50" charset="-128"/>
                            <a:cs typeface="Arial Unicode MS" pitchFamily="50" charset="-128"/>
                            <a:sym typeface="Symbol" panose="05050102010706020507" pitchFamily="18" charset="2"/>
                          </a:rPr>
                          <m:t>𝟖</m:t>
                        </m:r>
                      </m:sup>
                    </m:sSup>
                    <m:r>
                      <a:rPr lang="pt-BR" altLang="ja-JP" sz="2000" b="1" i="1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Arial Unicode MS" pitchFamily="50" charset="-128"/>
                        <a:cs typeface="Arial Unicode MS" pitchFamily="50" charset="-128"/>
                        <a:sym typeface="Symbol" panose="05050102010706020507" pitchFamily="18" charset="2"/>
                      </a:rPr>
                      <m:t>𝒔𝒓</m:t>
                    </m:r>
                    <m:r>
                      <a:rPr lang="en-US" altLang="ja-JP" sz="2000" b="1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Arial Unicode MS" pitchFamily="50" charset="-128"/>
                        <a:cs typeface="Arial Unicode MS" pitchFamily="50" charset="-128"/>
                        <a:sym typeface="Symbol" panose="05050102010706020507" pitchFamily="18" charset="2"/>
                      </a:rPr>
                      <m:t>×</m:t>
                    </m:r>
                    <m:r>
                      <a:rPr lang="en-US" altLang="ja-JP" sz="2000" b="1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Arial Unicode MS" pitchFamily="50" charset="-128"/>
                        <a:cs typeface="Arial Unicode MS" pitchFamily="50" charset="-128"/>
                        <a:sym typeface="Symbol" panose="05050102010706020507" pitchFamily="18" charset="2"/>
                      </a:rPr>
                      <m:t>𝝅</m:t>
                    </m:r>
                    <m:sSup>
                      <m:sSupPr>
                        <m:ctrlPr>
                          <a:rPr lang="pt-BR" altLang="ja-JP" sz="2000" b="1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Arial Unicode MS" pitchFamily="50" charset="-128"/>
                            <a:cs typeface="Arial Unicode MS" pitchFamily="50" charset="-128"/>
                            <a:sym typeface="Symbol" panose="05050102010706020507" pitchFamily="18" charset="2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pt-BR" altLang="ja-JP" sz="2000" b="1" i="1" dirty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Arial Unicode MS" pitchFamily="50" charset="-128"/>
                                <a:cs typeface="Arial Unicode MS" pitchFamily="50" charset="-128"/>
                                <a:sym typeface="Symbol" panose="05050102010706020507" pitchFamily="18" charset="2"/>
                              </a:rPr>
                            </m:ctrlPr>
                          </m:dPr>
                          <m:e>
                            <m:f>
                              <m:fPr>
                                <m:type m:val="lin"/>
                                <m:ctrlPr>
                                  <a:rPr lang="en-US" altLang="ja-JP" sz="2000" b="1" i="1" dirty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Arial Unicode MS" pitchFamily="50" charset="-128"/>
                                    <a:cs typeface="Arial Unicode MS" pitchFamily="50" charset="-128"/>
                                    <a:sym typeface="Symbol" panose="05050102010706020507" pitchFamily="18" charset="2"/>
                                  </a:rPr>
                                </m:ctrlPr>
                              </m:fPr>
                              <m:num>
                                <m:r>
                                  <a:rPr lang="pt-BR" altLang="ja-JP" sz="2000" b="1" i="1" dirty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Arial Unicode MS" pitchFamily="50" charset="-128"/>
                                    <a:cs typeface="Arial Unicode MS" pitchFamily="50" charset="-128"/>
                                    <a:sym typeface="Symbol" panose="05050102010706020507" pitchFamily="18" charset="2"/>
                                  </a:rPr>
                                  <m:t>𝟏𝟓</m:t>
                                </m:r>
                                <m:r>
                                  <a:rPr lang="pt-BR" altLang="ja-JP" sz="2000" b="1" i="1" dirty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Arial Unicode MS" pitchFamily="50" charset="-128"/>
                                    <a:cs typeface="Arial Unicode MS" pitchFamily="50" charset="-128"/>
                                    <a:sym typeface="Symbol" panose="05050102010706020507" pitchFamily="18" charset="2"/>
                                  </a:rPr>
                                  <m:t>𝒄𝒎</m:t>
                                </m:r>
                              </m:num>
                              <m:den>
                                <m:r>
                                  <a:rPr lang="pt-BR" altLang="ja-JP" sz="2000" b="1" i="1" dirty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Arial Unicode MS" pitchFamily="50" charset="-128"/>
                                    <a:cs typeface="Arial Unicode MS" pitchFamily="50" charset="-128"/>
                                    <a:sym typeface="Symbol" panose="05050102010706020507" pitchFamily="18" charset="2"/>
                                  </a:rPr>
                                  <m:t>𝟐</m:t>
                                </m:r>
                              </m:den>
                            </m:f>
                          </m:e>
                        </m:d>
                      </m:e>
                      <m:sup>
                        <m:r>
                          <a:rPr lang="pt-BR" altLang="ja-JP" sz="2000" b="1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Arial Unicode MS" pitchFamily="50" charset="-128"/>
                            <a:cs typeface="Arial Unicode MS" pitchFamily="50" charset="-128"/>
                            <a:sym typeface="Symbol" panose="05050102010706020507" pitchFamily="18" charset="2"/>
                          </a:rPr>
                          <m:t>𝟐</m:t>
                        </m:r>
                      </m:sup>
                    </m:sSup>
                    <m:r>
                      <a:rPr lang="en-US" altLang="ja-JP" sz="2000" b="1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Arial Unicode MS" pitchFamily="50" charset="-128"/>
                        <a:cs typeface="Arial Unicode MS" pitchFamily="50" charset="-128"/>
                        <a:sym typeface="Symbol" panose="05050102010706020507" pitchFamily="18" charset="2"/>
                      </a:rPr>
                      <m:t>×</m:t>
                    </m:r>
                    <m:r>
                      <a:rPr lang="pt-BR" altLang="ja-JP" sz="2000" b="1" i="1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Arial Unicode MS" pitchFamily="50" charset="-128"/>
                        <a:cs typeface="Arial Unicode MS" pitchFamily="50" charset="-128"/>
                        <a:sym typeface="Symbol" panose="05050102010706020507" pitchFamily="18" charset="2"/>
                      </a:rPr>
                      <m:t>𝟗𝟒</m:t>
                    </m:r>
                    <m:r>
                      <a:rPr lang="pt-BR" altLang="ja-JP" sz="2000" b="1" i="1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Arial Unicode MS" pitchFamily="50" charset="-128"/>
                        <a:cs typeface="Arial Unicode MS" pitchFamily="50" charset="-128"/>
                        <a:sym typeface="Symbol" panose="05050102010706020507" pitchFamily="18" charset="2"/>
                      </a:rPr>
                      <m:t>𝑮𝑯𝒛</m:t>
                    </m:r>
                  </m:oMath>
                </a14:m>
                <a:endParaRPr lang="en-US" altLang="ja-JP" sz="2000" b="1" i="1" dirty="0">
                  <a:solidFill>
                    <a:schemeClr val="tx1"/>
                  </a:solidFill>
                  <a:latin typeface="Cambria Math" panose="02040503050406030204" pitchFamily="18" charset="0"/>
                  <a:ea typeface="Arial Unicode MS" pitchFamily="50" charset="-128"/>
                  <a:cs typeface="Arial Unicode MS" pitchFamily="50" charset="-128"/>
                  <a:sym typeface="Symbol" panose="05050102010706020507" pitchFamily="18" charset="2"/>
                </a:endParaRPr>
              </a:p>
              <a:p>
                <a:pPr marL="57150" indent="0">
                  <a:buNone/>
                </a:pPr>
                <a:r>
                  <a:rPr lang="en-US" altLang="ja-JP" sz="2000" b="1" dirty="0">
                    <a:solidFill>
                      <a:schemeClr val="tx1"/>
                    </a:solidFill>
                    <a:ea typeface="Arial Unicode MS" pitchFamily="50" charset="-128"/>
                    <a:cs typeface="Arial Unicode MS" pitchFamily="50" charset="-128"/>
                    <a:sym typeface="Symbol" panose="05050102010706020507" pitchFamily="18" charset="2"/>
                  </a:rPr>
                  <a:t> 	</a:t>
                </a:r>
                <a:r>
                  <a:rPr lang="ja-JP" altLang="en-US" sz="2000" b="1" dirty="0">
                    <a:ea typeface="Arial Unicode MS" pitchFamily="50" charset="-128"/>
                    <a:cs typeface="Arial Unicode MS" pitchFamily="50" charset="-128"/>
                    <a:sym typeface="Symbol" panose="05050102010706020507" pitchFamily="18" charset="2"/>
                  </a:rPr>
                  <a:t>　    </a:t>
                </a:r>
                <a14:m>
                  <m:oMath xmlns:m="http://schemas.openxmlformats.org/officeDocument/2006/math">
                    <m:r>
                      <a:rPr lang="en-US" altLang="ja-JP" sz="2000" b="1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Arial Unicode MS" pitchFamily="50" charset="-128"/>
                        <a:cs typeface="Arial Unicode MS" pitchFamily="50" charset="-128"/>
                        <a:sym typeface="Symbol" panose="05050102010706020507" pitchFamily="18" charset="2"/>
                      </a:rPr>
                      <m:t>=</m:t>
                    </m:r>
                    <m:r>
                      <a:rPr lang="en-US" altLang="ja-JP" sz="2000" b="1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Arial Unicode MS" pitchFamily="50" charset="-128"/>
                        <a:cs typeface="Arial Unicode MS" pitchFamily="50" charset="-128"/>
                        <a:sym typeface="Symbol" panose="05050102010706020507" pitchFamily="18" charset="2"/>
                      </a:rPr>
                      <m:t>𝟑</m:t>
                    </m:r>
                    <m:r>
                      <a:rPr lang="en-US" altLang="ja-JP" sz="2000" b="1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Arial Unicode MS" pitchFamily="50" charset="-128"/>
                        <a:cs typeface="Arial Unicode MS" pitchFamily="50" charset="-128"/>
                        <a:sym typeface="Symbol" panose="05050102010706020507" pitchFamily="18" charset="2"/>
                      </a:rPr>
                      <m:t>.</m:t>
                    </m:r>
                    <m:r>
                      <a:rPr lang="en-US" altLang="ja-JP" sz="2000" b="1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Arial Unicode MS" pitchFamily="50" charset="-128"/>
                        <a:cs typeface="Arial Unicode MS" pitchFamily="50" charset="-128"/>
                        <a:sym typeface="Symbol" panose="05050102010706020507" pitchFamily="18" charset="2"/>
                      </a:rPr>
                      <m:t>𝟑</m:t>
                    </m:r>
                    <m:r>
                      <a:rPr lang="en-US" altLang="ja-JP" sz="2000" b="1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Arial Unicode MS" pitchFamily="50" charset="-128"/>
                        <a:cs typeface="Arial Unicode MS" pitchFamily="50" charset="-128"/>
                        <a:sym typeface="Symbol" panose="05050102010706020507" pitchFamily="18" charset="2"/>
                      </a:rPr>
                      <m:t>×</m:t>
                    </m:r>
                    <m:f>
                      <m:fPr>
                        <m:type m:val="lin"/>
                        <m:ctrlPr>
                          <a:rPr lang="en-US" altLang="ja-JP" sz="2000" b="1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Arial Unicode MS" pitchFamily="50" charset="-128"/>
                            <a:cs typeface="Arial Unicode MS" pitchFamily="50" charset="-128"/>
                            <a:sym typeface="Symbol" panose="05050102010706020507" pitchFamily="18" charset="2"/>
                          </a:rPr>
                        </m:ctrlPr>
                      </m:fPr>
                      <m:num>
                        <m:r>
                          <a:rPr lang="en-US" altLang="ja-JP" sz="2000" b="1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Arial Unicode MS" pitchFamily="50" charset="-128"/>
                            <a:cs typeface="Arial Unicode MS" pitchFamily="50" charset="-128"/>
                            <a:sym typeface="Symbol" panose="05050102010706020507" pitchFamily="18" charset="2"/>
                          </a:rPr>
                          <m:t>𝟏</m:t>
                        </m:r>
                        <m:sSup>
                          <m:sSupPr>
                            <m:ctrlPr>
                              <a:rPr lang="en-US" altLang="ja-JP" sz="2000" b="1" i="1" dirty="0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Arial Unicode MS" pitchFamily="50" charset="-128"/>
                                <a:cs typeface="Arial Unicode MS" pitchFamily="50" charset="-128"/>
                                <a:sym typeface="Symbol" panose="05050102010706020507" pitchFamily="18" charset="2"/>
                              </a:rPr>
                            </m:ctrlPr>
                          </m:sSupPr>
                          <m:e>
                            <m:r>
                              <a:rPr lang="en-US" altLang="ja-JP" sz="2000" b="1" i="1" dirty="0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Arial Unicode MS" pitchFamily="50" charset="-128"/>
                                <a:cs typeface="Arial Unicode MS" pitchFamily="50" charset="-128"/>
                                <a:sym typeface="Symbol" panose="05050102010706020507" pitchFamily="18" charset="2"/>
                              </a:rPr>
                              <m:t>𝟎</m:t>
                            </m:r>
                          </m:e>
                          <m:sup>
                            <m:r>
                              <a:rPr lang="en-US" altLang="ja-JP" sz="2000" b="1" i="1" dirty="0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Arial Unicode MS" pitchFamily="50" charset="-128"/>
                                <a:cs typeface="Arial Unicode MS" pitchFamily="50" charset="-128"/>
                                <a:sym typeface="Symbol" panose="05050102010706020507" pitchFamily="18" charset="2"/>
                              </a:rPr>
                              <m:t>−</m:t>
                            </m:r>
                            <m:r>
                              <a:rPr lang="en-US" altLang="ja-JP" sz="2000" b="1" i="1" dirty="0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Arial Unicode MS" pitchFamily="50" charset="-128"/>
                                <a:cs typeface="Arial Unicode MS" pitchFamily="50" charset="-128"/>
                                <a:sym typeface="Symbol" panose="05050102010706020507" pitchFamily="18" charset="2"/>
                              </a:rPr>
                              <m:t>𝟐𝟎</m:t>
                            </m:r>
                          </m:sup>
                        </m:sSup>
                        <m:r>
                          <a:rPr lang="en-US" altLang="ja-JP" sz="2000" b="1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Arial Unicode MS" pitchFamily="50" charset="-128"/>
                            <a:cs typeface="Arial Unicode MS" pitchFamily="50" charset="-128"/>
                            <a:sym typeface="Symbol" panose="05050102010706020507" pitchFamily="18" charset="2"/>
                          </a:rPr>
                          <m:t>𝑾</m:t>
                        </m:r>
                      </m:num>
                      <m:den>
                        <m:r>
                          <a:rPr lang="en-US" altLang="ja-JP" sz="2000" b="1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Arial Unicode MS" pitchFamily="50" charset="-128"/>
                            <a:cs typeface="Arial Unicode MS" pitchFamily="50" charset="-128"/>
                            <a:sym typeface="Symbol" panose="05050102010706020507" pitchFamily="18" charset="2"/>
                          </a:rPr>
                          <m:t>𝟖</m:t>
                        </m:r>
                        <m:r>
                          <a:rPr lang="en-US" altLang="ja-JP" sz="2000" b="1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Arial Unicode MS" pitchFamily="50" charset="-128"/>
                            <a:cs typeface="Arial Unicode MS" pitchFamily="50" charset="-128"/>
                            <a:sym typeface="Symbol" panose="05050102010706020507" pitchFamily="18" charset="2"/>
                          </a:rPr>
                          <m:t>𝒑𝒊𝒙</m:t>
                        </m:r>
                      </m:den>
                    </m:f>
                  </m:oMath>
                </a14:m>
                <a:endParaRPr lang="en-US" altLang="ja-JP" sz="2000" b="1" dirty="0">
                  <a:solidFill>
                    <a:srgbClr val="FF0000"/>
                  </a:solidFill>
                  <a:latin typeface="Arial Unicode MS" pitchFamily="50" charset="-128"/>
                  <a:ea typeface="Arial Unicode MS" pitchFamily="50" charset="-128"/>
                  <a:cs typeface="Arial Unicode MS" pitchFamily="50" charset="-128"/>
                  <a:sym typeface="Symbol" panose="05050102010706020507" pitchFamily="18" charset="2"/>
                </a:endParaRPr>
              </a:p>
              <a:p>
                <a:pPr>
                  <a:buFont typeface="Wingdings" panose="05000000000000000000" pitchFamily="2" charset="2"/>
                  <a:buChar char="p"/>
                </a:pPr>
                <a:r>
                  <a:rPr lang="en-US" altLang="ja-JP" sz="20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  <a:sym typeface="Symbol" panose="05050102010706020507" pitchFamily="18" charset="2"/>
                  </a:rPr>
                  <a:t>Zodiacal emission: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20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Arial Unicode MS" pitchFamily="50" charset="-128"/>
                            <a:cs typeface="Arial Unicode MS" pitchFamily="50" charset="-128"/>
                            <a:sym typeface="Wingdings"/>
                          </a:rPr>
                        </m:ctrlPr>
                      </m:sSubPr>
                      <m:e>
                        <m:r>
                          <a:rPr lang="en-US" altLang="ja-JP" sz="2000" b="1" i="1">
                            <a:solidFill>
                              <a:srgbClr val="FF0000"/>
                            </a:solidFill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  <a:sym typeface="Wingdings"/>
                          </a:rPr>
                          <m:t>𝑰</m:t>
                        </m:r>
                      </m:e>
                      <m:sub>
                        <m:r>
                          <a:rPr lang="en-US" altLang="ja-JP" sz="2000" b="1" i="1">
                            <a:solidFill>
                              <a:srgbClr val="FF0000"/>
                            </a:solidFill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  <a:sym typeface="Wingdings"/>
                          </a:rPr>
                          <m:t>𝝂</m:t>
                        </m:r>
                      </m:sub>
                    </m:sSub>
                  </m:oMath>
                </a14:m>
                <a:r>
                  <a:rPr lang="en-US" altLang="ja-JP" sz="2000" b="1" dirty="0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  <a:sym typeface="Wingdings"/>
                  </a:rPr>
                  <a:t>=8MJy/</a:t>
                </a:r>
                <a:r>
                  <a:rPr lang="en-US" altLang="ja-JP" sz="2000" b="1" dirty="0" err="1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  <a:sym typeface="Wingdings"/>
                  </a:rPr>
                  <a:t>sr</a:t>
                </a:r>
                <a:r>
                  <a:rPr lang="en-US" altLang="ja-JP" sz="2000" b="1" dirty="0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  <a:sym typeface="Wingdings"/>
                  </a:rPr>
                  <a:t>  @ </a:t>
                </a:r>
                <a:r>
                  <a:rPr lang="en-US" altLang="ja-JP" sz="2000" b="1" dirty="0">
                    <a:solidFill>
                      <a:srgbClr val="FF0000"/>
                    </a:solidFill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  <a:sym typeface="Symbol" panose="05050102010706020507" pitchFamily="18" charset="2"/>
                  </a:rPr>
                  <a:t>=50m</a:t>
                </a:r>
              </a:p>
              <a:p>
                <a:pPr marL="0" indent="0">
                  <a:buNone/>
                </a:pPr>
                <a:r>
                  <a:rPr lang="en-US" altLang="ja-JP" sz="2000" b="1" dirty="0">
                    <a:solidFill>
                      <a:srgbClr val="FF0000"/>
                    </a:solidFill>
                    <a:ea typeface="Arial Unicode MS" pitchFamily="50" charset="-128"/>
                    <a:cs typeface="Arial Unicode MS" pitchFamily="50" charset="-128"/>
                    <a:sym typeface="Wingdings"/>
                  </a:rPr>
                  <a:t>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2000" b="1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Arial Unicode MS" pitchFamily="50" charset="-128"/>
                            <a:cs typeface="Arial Unicode MS" pitchFamily="50" charset="-128"/>
                            <a:sym typeface="Wingdings"/>
                          </a:rPr>
                        </m:ctrlPr>
                      </m:sSubPr>
                      <m:e>
                        <m:r>
                          <a:rPr lang="en-US" altLang="ja-JP" sz="2000" b="1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Arial Unicode MS" pitchFamily="50" charset="-128"/>
                            <a:cs typeface="Arial Unicode MS" pitchFamily="50" charset="-128"/>
                            <a:sym typeface="Wingdings"/>
                          </a:rPr>
                          <m:t>𝑭</m:t>
                        </m:r>
                      </m:e>
                      <m:sub>
                        <m:r>
                          <a:rPr lang="en-US" altLang="ja-JP" sz="2000" b="1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Arial Unicode MS" pitchFamily="50" charset="-128"/>
                            <a:cs typeface="Arial Unicode MS" pitchFamily="50" charset="-128"/>
                            <a:sym typeface="Wingdings"/>
                          </a:rPr>
                          <m:t>𝒁𝑬</m:t>
                        </m:r>
                      </m:sub>
                    </m:sSub>
                    <m:r>
                      <a:rPr lang="en-US" altLang="ja-JP" sz="2000" b="1" i="1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Arial Unicode MS" pitchFamily="50" charset="-128"/>
                        <a:cs typeface="Arial Unicode MS" pitchFamily="50" charset="-128"/>
                        <a:sym typeface="Symbol" panose="05050102010706020507" pitchFamily="18" charset="2"/>
                      </a:rPr>
                      <m:t>=</m:t>
                    </m:r>
                    <m:r>
                      <a:rPr lang="en-US" altLang="ja-JP" sz="2000" b="1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Arial Unicode MS" pitchFamily="50" charset="-128"/>
                        <a:cs typeface="Arial Unicode MS" pitchFamily="50" charset="-128"/>
                        <a:sym typeface="Symbol" panose="05050102010706020507" pitchFamily="18" charset="2"/>
                      </a:rPr>
                      <m:t>𝟏</m:t>
                    </m:r>
                    <m:r>
                      <a:rPr lang="en-US" altLang="ja-JP" sz="2000" b="1" i="1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Arial Unicode MS" pitchFamily="50" charset="-128"/>
                        <a:cs typeface="Arial Unicode MS" pitchFamily="50" charset="-128"/>
                        <a:sym typeface="Symbol" panose="05050102010706020507" pitchFamily="18" charset="2"/>
                      </a:rPr>
                      <m:t>.</m:t>
                    </m:r>
                    <m:r>
                      <a:rPr lang="en-US" altLang="ja-JP" sz="2000" b="1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Arial Unicode MS" pitchFamily="50" charset="-128"/>
                        <a:cs typeface="Arial Unicode MS" pitchFamily="50" charset="-128"/>
                        <a:sym typeface="Symbol" panose="05050102010706020507" pitchFamily="18" charset="2"/>
                      </a:rPr>
                      <m:t>𝟏</m:t>
                    </m:r>
                    <m:r>
                      <a:rPr lang="en-US" altLang="ja-JP" sz="2000" b="1" i="1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Arial Unicode MS" pitchFamily="50" charset="-128"/>
                        <a:cs typeface="Arial Unicode MS" pitchFamily="50" charset="-128"/>
                        <a:sym typeface="Symbol" panose="05050102010706020507" pitchFamily="18" charset="2"/>
                      </a:rPr>
                      <m:t>×</m:t>
                    </m:r>
                    <m:f>
                      <m:fPr>
                        <m:type m:val="lin"/>
                        <m:ctrlPr>
                          <a:rPr lang="en-US" altLang="ja-JP" sz="2000" b="1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Arial Unicode MS" pitchFamily="50" charset="-128"/>
                            <a:cs typeface="Arial Unicode MS" pitchFamily="50" charset="-128"/>
                            <a:sym typeface="Symbol" panose="05050102010706020507" pitchFamily="18" charset="2"/>
                          </a:rPr>
                        </m:ctrlPr>
                      </m:fPr>
                      <m:num>
                        <m:r>
                          <a:rPr lang="en-US" altLang="ja-JP" sz="2000" b="1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Arial Unicode MS" pitchFamily="50" charset="-128"/>
                            <a:cs typeface="Arial Unicode MS" pitchFamily="50" charset="-128"/>
                            <a:sym typeface="Symbol" panose="05050102010706020507" pitchFamily="18" charset="2"/>
                          </a:rPr>
                          <m:t>𝟏</m:t>
                        </m:r>
                        <m:sSup>
                          <m:sSupPr>
                            <m:ctrlPr>
                              <a:rPr lang="en-US" altLang="ja-JP" sz="2000" b="1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Arial Unicode MS" pitchFamily="50" charset="-128"/>
                                <a:cs typeface="Arial Unicode MS" pitchFamily="50" charset="-128"/>
                                <a:sym typeface="Symbol" panose="05050102010706020507" pitchFamily="18" charset="2"/>
                              </a:rPr>
                            </m:ctrlPr>
                          </m:sSupPr>
                          <m:e>
                            <m:r>
                              <a:rPr lang="en-US" altLang="ja-JP" sz="2000" b="1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Arial Unicode MS" pitchFamily="50" charset="-128"/>
                                <a:cs typeface="Arial Unicode MS" pitchFamily="50" charset="-128"/>
                                <a:sym typeface="Symbol" panose="05050102010706020507" pitchFamily="18" charset="2"/>
                              </a:rPr>
                              <m:t>𝟎</m:t>
                            </m:r>
                          </m:e>
                          <m:sup>
                            <m:r>
                              <a:rPr lang="en-US" altLang="ja-JP" sz="2000" b="1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Arial Unicode MS" pitchFamily="50" charset="-128"/>
                                <a:cs typeface="Arial Unicode MS" pitchFamily="50" charset="-128"/>
                                <a:sym typeface="Symbol" panose="05050102010706020507" pitchFamily="18" charset="2"/>
                              </a:rPr>
                              <m:t>−</m:t>
                            </m:r>
                            <m:r>
                              <a:rPr lang="en-US" altLang="ja-JP" sz="2000" b="1" i="1" dirty="0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Arial Unicode MS" pitchFamily="50" charset="-128"/>
                                <a:cs typeface="Arial Unicode MS" pitchFamily="50" charset="-128"/>
                                <a:sym typeface="Symbol" panose="05050102010706020507" pitchFamily="18" charset="2"/>
                              </a:rPr>
                              <m:t>𝟏𝟕</m:t>
                            </m:r>
                          </m:sup>
                        </m:sSup>
                        <m:r>
                          <a:rPr lang="en-US" altLang="ja-JP" sz="2000" b="1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Arial Unicode MS" pitchFamily="50" charset="-128"/>
                            <a:cs typeface="Arial Unicode MS" pitchFamily="50" charset="-128"/>
                            <a:sym typeface="Symbol" panose="05050102010706020507" pitchFamily="18" charset="2"/>
                          </a:rPr>
                          <m:t>𝑾</m:t>
                        </m:r>
                      </m:num>
                      <m:den>
                        <m:r>
                          <a:rPr lang="en-US" altLang="ja-JP" sz="2000" b="1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Arial Unicode MS" pitchFamily="50" charset="-128"/>
                            <a:cs typeface="Arial Unicode MS" pitchFamily="50" charset="-128"/>
                            <a:sym typeface="Symbol" panose="05050102010706020507" pitchFamily="18" charset="2"/>
                          </a:rPr>
                          <m:t>𝟖</m:t>
                        </m:r>
                        <m:r>
                          <a:rPr lang="en-US" altLang="ja-JP" sz="2000" b="1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Arial Unicode MS" pitchFamily="50" charset="-128"/>
                            <a:cs typeface="Arial Unicode MS" pitchFamily="50" charset="-128"/>
                            <a:sym typeface="Symbol" panose="05050102010706020507" pitchFamily="18" charset="2"/>
                          </a:rPr>
                          <m:t>𝒑𝒊𝒙</m:t>
                        </m:r>
                      </m:den>
                    </m:f>
                  </m:oMath>
                </a14:m>
                <a:endParaRPr lang="en-US" altLang="ja-JP" sz="2000" dirty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  <a:sym typeface="Symbol" panose="05050102010706020507" pitchFamily="18" charset="2"/>
                </a:endParaRPr>
              </a:p>
              <a:p>
                <a:pPr marL="400050" lvl="1" indent="0">
                  <a:buNone/>
                </a:pPr>
                <a:endParaRPr lang="en-US" altLang="ja-JP" sz="1600" dirty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  <a:sym typeface="Symbol" panose="05050102010706020507" pitchFamily="18" charset="2"/>
                </a:endParaRPr>
              </a:p>
              <a:p>
                <a:pPr>
                  <a:buFont typeface="Wingdings" panose="05000000000000000000" pitchFamily="2" charset="2"/>
                  <a:buChar char="u"/>
                </a:pPr>
                <a:r>
                  <a:rPr lang="en-US" altLang="ja-JP" sz="2000" dirty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  <a:sym typeface="Symbol" panose="05050102010706020507" pitchFamily="18" charset="2"/>
                  </a:rPr>
                  <a:t>The fluctuation in the F</a:t>
                </a:r>
                <a:r>
                  <a:rPr lang="en-US" altLang="ja-JP" sz="2000" baseline="-25000" dirty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  <a:sym typeface="Symbol" panose="05050102010706020507" pitchFamily="18" charset="2"/>
                  </a:rPr>
                  <a:t>ZE </a:t>
                </a:r>
                <a:r>
                  <a:rPr lang="en-US" altLang="ja-JP" sz="2000" dirty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  <a:sym typeface="Symbol" panose="05050102010706020507" pitchFamily="18" charset="2"/>
                  </a:rPr>
                  <a:t>integration over t interval</a:t>
                </a:r>
              </a:p>
              <a:p>
                <a:pPr lvl="1"/>
                <a:r>
                  <a:rPr lang="en-US" altLang="ja-JP" sz="2000" dirty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  <a:sym typeface="Symbol" panose="05050102010706020507" pitchFamily="18" charset="2"/>
                  </a:rPr>
                  <a:t>The fluctuation in # of photons: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2000" b="0" i="1" smtClean="0">
                            <a:latin typeface="Cambria Math" panose="02040503050406030204" pitchFamily="18" charset="0"/>
                            <a:ea typeface="Arial Unicode MS" panose="020B0604020202020204" pitchFamily="50" charset="-128"/>
                            <a:cs typeface="Arial Unicode MS" panose="020B0604020202020204" pitchFamily="50" charset="-128"/>
                            <a:sym typeface="Symbol" panose="05050102010706020507" pitchFamily="18" charset="2"/>
                          </a:rPr>
                        </m:ctrlPr>
                      </m:sSubPr>
                      <m:e>
                        <m:r>
                          <a:rPr lang="en-US" altLang="ja-JP" sz="2000" b="0" i="1" smtClean="0">
                            <a:latin typeface="Cambria Math" panose="02040503050406030204" pitchFamily="18" charset="0"/>
                            <a:ea typeface="Arial Unicode MS" panose="020B0604020202020204" pitchFamily="50" charset="-128"/>
                            <a:cs typeface="Arial Unicode MS" panose="020B0604020202020204" pitchFamily="50" charset="-128"/>
                            <a:sym typeface="Symbol" panose="05050102010706020507" pitchFamily="18" charset="2"/>
                          </a:rPr>
                          <m:t>𝜖</m:t>
                        </m:r>
                      </m:e>
                      <m:sub>
                        <m:r>
                          <a:rPr lang="en-US" altLang="ja-JP" sz="2000" b="0" i="1" smtClean="0">
                            <a:latin typeface="Cambria Math" panose="02040503050406030204" pitchFamily="18" charset="0"/>
                            <a:ea typeface="Arial Unicode MS" panose="020B0604020202020204" pitchFamily="50" charset="-128"/>
                            <a:cs typeface="Arial Unicode MS" panose="020B0604020202020204" pitchFamily="50" charset="-128"/>
                            <a:sym typeface="Symbol" panose="05050102010706020507" pitchFamily="18" charset="2"/>
                          </a:rPr>
                          <m:t>𝛾</m:t>
                        </m:r>
                      </m:sub>
                    </m:sSub>
                    <m:rad>
                      <m:radPr>
                        <m:degHide m:val="on"/>
                        <m:ctrlPr>
                          <a:rPr lang="en-US" altLang="ja-JP" sz="2000" b="0" i="1" smtClean="0">
                            <a:latin typeface="Cambria Math" panose="02040503050406030204" pitchFamily="18" charset="0"/>
                            <a:ea typeface="Arial Unicode MS" panose="020B0604020202020204" pitchFamily="50" charset="-128"/>
                            <a:cs typeface="Arial Unicode MS" panose="020B0604020202020204" pitchFamily="50" charset="-128"/>
                            <a:sym typeface="Symbol" panose="05050102010706020507" pitchFamily="18" charset="2"/>
                          </a:rPr>
                        </m:ctrlPr>
                      </m:radPr>
                      <m:deg/>
                      <m:e>
                        <m:f>
                          <m:fPr>
                            <m:type m:val="lin"/>
                            <m:ctrlPr>
                              <a:rPr lang="en-US" altLang="ja-JP" sz="2000" b="0" i="1" smtClean="0">
                                <a:latin typeface="Cambria Math" panose="02040503050406030204" pitchFamily="18" charset="0"/>
                                <a:ea typeface="Arial Unicode MS" panose="020B0604020202020204" pitchFamily="50" charset="-128"/>
                                <a:cs typeface="Arial Unicode MS" panose="020B0604020202020204" pitchFamily="50" charset="-128"/>
                                <a:sym typeface="Symbol" panose="05050102010706020507" pitchFamily="18" charset="2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US" altLang="ja-JP" sz="2000" b="0" i="1" smtClean="0">
                                    <a:latin typeface="Cambria Math" panose="02040503050406030204" pitchFamily="18" charset="0"/>
                                    <a:ea typeface="Arial Unicode MS" panose="020B0604020202020204" pitchFamily="50" charset="-128"/>
                                    <a:cs typeface="Arial Unicode MS" panose="020B0604020202020204" pitchFamily="50" charset="-128"/>
                                    <a:sym typeface="Symbol" panose="05050102010706020507" pitchFamily="18" charset="2"/>
                                  </a:rPr>
                                </m:ctrlPr>
                              </m:sSubPr>
                              <m:e>
                                <m:r>
                                  <a:rPr lang="en-US" altLang="ja-JP" sz="2000" b="0" i="1" smtClean="0">
                                    <a:latin typeface="Cambria Math" panose="02040503050406030204" pitchFamily="18" charset="0"/>
                                    <a:ea typeface="Arial Unicode MS" panose="020B0604020202020204" pitchFamily="50" charset="-128"/>
                                    <a:cs typeface="Arial Unicode MS" panose="020B0604020202020204" pitchFamily="50" charset="-128"/>
                                    <a:sym typeface="Symbol" panose="05050102010706020507" pitchFamily="18" charset="2"/>
                                  </a:rPr>
                                  <m:t>𝐹</m:t>
                                </m:r>
                              </m:e>
                              <m:sub>
                                <m:r>
                                  <a:rPr lang="en-US" altLang="ja-JP" sz="2000" b="0" i="1" smtClean="0">
                                    <a:latin typeface="Cambria Math" panose="02040503050406030204" pitchFamily="18" charset="0"/>
                                    <a:ea typeface="Arial Unicode MS" panose="020B0604020202020204" pitchFamily="50" charset="-128"/>
                                    <a:cs typeface="Arial Unicode MS" panose="020B0604020202020204" pitchFamily="50" charset="-128"/>
                                    <a:sym typeface="Symbol" panose="05050102010706020507" pitchFamily="18" charset="2"/>
                                  </a:rPr>
                                  <m:t>𝑍𝐸</m:t>
                                </m:r>
                              </m:sub>
                            </m:sSub>
                            <m:r>
                              <m:rPr>
                                <m:sty m:val="p"/>
                              </m:rPr>
                              <a:rPr lang="en-US" altLang="ja-JP" sz="2000">
                                <a:latin typeface="Cambria Math" panose="02040503050406030204" pitchFamily="18" charset="0"/>
                                <a:ea typeface="Arial Unicode MS" panose="020B0604020202020204" pitchFamily="50" charset="-128"/>
                                <a:cs typeface="Arial Unicode MS" panose="020B0604020202020204" pitchFamily="50" charset="-128"/>
                                <a:sym typeface="Symbol" panose="05050102010706020507" pitchFamily="18" charset="2"/>
                              </a:rPr>
                              <m:t>Δ</m:t>
                            </m:r>
                            <m:r>
                              <a:rPr lang="en-US" altLang="ja-JP" sz="2000" i="1">
                                <a:latin typeface="Cambria Math" panose="02040503050406030204" pitchFamily="18" charset="0"/>
                                <a:ea typeface="Arial Unicode MS" panose="020B0604020202020204" pitchFamily="50" charset="-128"/>
                                <a:cs typeface="Arial Unicode MS" panose="020B0604020202020204" pitchFamily="50" charset="-128"/>
                                <a:sym typeface="Symbol" panose="05050102010706020507" pitchFamily="18" charset="2"/>
                              </a:rPr>
                              <m:t>𝑡</m:t>
                            </m:r>
                          </m:num>
                          <m:den>
                            <m:sSub>
                              <m:sSubPr>
                                <m:ctrlPr>
                                  <a:rPr lang="en-US" altLang="ja-JP" sz="2000" i="1">
                                    <a:latin typeface="Cambria Math" panose="02040503050406030204" pitchFamily="18" charset="0"/>
                                    <a:ea typeface="Arial Unicode MS" panose="020B0604020202020204" pitchFamily="50" charset="-128"/>
                                    <a:cs typeface="Arial Unicode MS" panose="020B0604020202020204" pitchFamily="50" charset="-128"/>
                                    <a:sym typeface="Symbol" panose="05050102010706020507" pitchFamily="18" charset="2"/>
                                  </a:rPr>
                                </m:ctrlPr>
                              </m:sSubPr>
                              <m:e>
                                <m:r>
                                  <a:rPr lang="en-US" altLang="ja-JP" sz="2000" i="1">
                                    <a:latin typeface="Cambria Math" panose="02040503050406030204" pitchFamily="18" charset="0"/>
                                    <a:ea typeface="Arial Unicode MS" panose="020B0604020202020204" pitchFamily="50" charset="-128"/>
                                    <a:cs typeface="Arial Unicode MS" panose="020B0604020202020204" pitchFamily="50" charset="-128"/>
                                    <a:sym typeface="Symbol" panose="05050102010706020507" pitchFamily="18" charset="2"/>
                                  </a:rPr>
                                  <m:t>𝜖</m:t>
                                </m:r>
                              </m:e>
                              <m:sub>
                                <m:r>
                                  <a:rPr lang="en-US" altLang="ja-JP" sz="2000" i="1">
                                    <a:latin typeface="Cambria Math" panose="02040503050406030204" pitchFamily="18" charset="0"/>
                                    <a:ea typeface="Arial Unicode MS" panose="020B0604020202020204" pitchFamily="50" charset="-128"/>
                                    <a:cs typeface="Arial Unicode MS" panose="020B0604020202020204" pitchFamily="50" charset="-128"/>
                                    <a:sym typeface="Symbol" panose="05050102010706020507" pitchFamily="18" charset="2"/>
                                  </a:rPr>
                                  <m:t>𝛾</m:t>
                                </m:r>
                              </m:sub>
                            </m:sSub>
                          </m:den>
                        </m:f>
                      </m:e>
                    </m:rad>
                    <m:r>
                      <a:rPr lang="en-US" altLang="ja-JP" sz="2000" b="0" i="1" smtClean="0">
                        <a:latin typeface="Cambria Math" panose="02040503050406030204" pitchFamily="18" charset="0"/>
                        <a:ea typeface="Arial Unicode MS" panose="020B0604020202020204" pitchFamily="50" charset="-128"/>
                        <a:cs typeface="Arial Unicode MS" panose="020B0604020202020204" pitchFamily="50" charset="-128"/>
                        <a:sym typeface="Symbol" panose="05050102010706020507" pitchFamily="18" charset="2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altLang="ja-JP" sz="2000" b="0" i="1" smtClean="0">
                            <a:latin typeface="Cambria Math" panose="02040503050406030204" pitchFamily="18" charset="0"/>
                            <a:ea typeface="Arial Unicode MS" panose="020B0604020202020204" pitchFamily="50" charset="-128"/>
                            <a:cs typeface="Arial Unicode MS" panose="020B0604020202020204" pitchFamily="50" charset="-128"/>
                            <a:sym typeface="Symbol" panose="05050102010706020507" pitchFamily="18" charset="2"/>
                          </a:rPr>
                        </m:ctrlPr>
                      </m:radPr>
                      <m:deg/>
                      <m:e>
                        <m:sSub>
                          <m:sSubPr>
                            <m:ctrlPr>
                              <a:rPr lang="en-US" altLang="ja-JP" sz="2000" b="0" i="1" smtClean="0">
                                <a:latin typeface="Cambria Math" panose="02040503050406030204" pitchFamily="18" charset="0"/>
                                <a:ea typeface="Arial Unicode MS" panose="020B0604020202020204" pitchFamily="50" charset="-128"/>
                                <a:cs typeface="Arial Unicode MS" panose="020B0604020202020204" pitchFamily="50" charset="-128"/>
                                <a:sym typeface="Symbol" panose="05050102010706020507" pitchFamily="18" charset="2"/>
                              </a:rPr>
                            </m:ctrlPr>
                          </m:sSubPr>
                          <m:e>
                            <m:r>
                              <a:rPr lang="en-US" altLang="ja-JP" sz="2000" i="1">
                                <a:latin typeface="Cambria Math" panose="02040503050406030204" pitchFamily="18" charset="0"/>
                                <a:ea typeface="Arial Unicode MS" panose="020B0604020202020204" pitchFamily="50" charset="-128"/>
                                <a:cs typeface="Arial Unicode MS" panose="020B0604020202020204" pitchFamily="50" charset="-128"/>
                                <a:sym typeface="Symbol" panose="05050102010706020507" pitchFamily="18" charset="2"/>
                              </a:rPr>
                              <m:t>𝜖</m:t>
                            </m:r>
                          </m:e>
                          <m:sub>
                            <m:r>
                              <a:rPr lang="en-US" altLang="ja-JP" sz="2000" i="1">
                                <a:latin typeface="Cambria Math" panose="02040503050406030204" pitchFamily="18" charset="0"/>
                                <a:ea typeface="Arial Unicode MS" panose="020B0604020202020204" pitchFamily="50" charset="-128"/>
                                <a:cs typeface="Arial Unicode MS" panose="020B0604020202020204" pitchFamily="50" charset="-128"/>
                                <a:sym typeface="Symbol" panose="05050102010706020507" pitchFamily="18" charset="2"/>
                              </a:rPr>
                              <m:t>𝛾</m:t>
                            </m:r>
                          </m:sub>
                        </m:sSub>
                        <m:r>
                          <a:rPr lang="en-US" altLang="ja-JP" sz="2000" i="1">
                            <a:latin typeface="Cambria Math" panose="02040503050406030204" pitchFamily="18" charset="0"/>
                            <a:ea typeface="Arial Unicode MS" panose="020B0604020202020204" pitchFamily="50" charset="-128"/>
                            <a:cs typeface="Arial Unicode MS" panose="020B0604020202020204" pitchFamily="50" charset="-128"/>
                            <a:sym typeface="Symbol" panose="05050102010706020507" pitchFamily="18" charset="2"/>
                          </a:rPr>
                          <m:t> </m:t>
                        </m:r>
                        <m:sSub>
                          <m:sSubPr>
                            <m:ctrlPr>
                              <a:rPr lang="en-US" altLang="ja-JP" sz="2000" i="1">
                                <a:latin typeface="Cambria Math" panose="02040503050406030204" pitchFamily="18" charset="0"/>
                                <a:ea typeface="Arial Unicode MS" panose="020B0604020202020204" pitchFamily="50" charset="-128"/>
                                <a:cs typeface="Arial Unicode MS" panose="020B0604020202020204" pitchFamily="50" charset="-128"/>
                                <a:sym typeface="Symbol" panose="05050102010706020507" pitchFamily="18" charset="2"/>
                              </a:rPr>
                            </m:ctrlPr>
                          </m:sSubPr>
                          <m:e>
                            <m:r>
                              <a:rPr lang="en-US" altLang="ja-JP" sz="2000" i="1">
                                <a:latin typeface="Cambria Math" panose="02040503050406030204" pitchFamily="18" charset="0"/>
                                <a:ea typeface="Arial Unicode MS" panose="020B0604020202020204" pitchFamily="50" charset="-128"/>
                                <a:cs typeface="Arial Unicode MS" panose="020B0604020202020204" pitchFamily="50" charset="-128"/>
                                <a:sym typeface="Symbol" panose="05050102010706020507" pitchFamily="18" charset="2"/>
                              </a:rPr>
                              <m:t>𝐹</m:t>
                            </m:r>
                          </m:e>
                          <m:sub>
                            <m:r>
                              <a:rPr lang="en-US" altLang="ja-JP" sz="2000" i="1">
                                <a:latin typeface="Cambria Math" panose="02040503050406030204" pitchFamily="18" charset="0"/>
                                <a:ea typeface="Arial Unicode MS" panose="020B0604020202020204" pitchFamily="50" charset="-128"/>
                                <a:cs typeface="Arial Unicode MS" panose="020B0604020202020204" pitchFamily="50" charset="-128"/>
                                <a:sym typeface="Symbol" panose="05050102010706020507" pitchFamily="18" charset="2"/>
                              </a:rPr>
                              <m:t>𝑍𝐸</m:t>
                            </m:r>
                          </m:sub>
                        </m:sSub>
                        <m:r>
                          <m:rPr>
                            <m:sty m:val="p"/>
                          </m:rPr>
                          <a:rPr lang="en-US" altLang="ja-JP" sz="2000">
                            <a:latin typeface="Cambria Math" panose="02040503050406030204" pitchFamily="18" charset="0"/>
                            <a:ea typeface="Arial Unicode MS" panose="020B0604020202020204" pitchFamily="50" charset="-128"/>
                            <a:cs typeface="Arial Unicode MS" panose="020B0604020202020204" pitchFamily="50" charset="-128"/>
                            <a:sym typeface="Symbol" panose="05050102010706020507" pitchFamily="18" charset="2"/>
                          </a:rPr>
                          <m:t>Δ</m:t>
                        </m:r>
                        <m:r>
                          <a:rPr lang="en-US" altLang="ja-JP" sz="2000" i="1">
                            <a:latin typeface="Cambria Math" panose="02040503050406030204" pitchFamily="18" charset="0"/>
                            <a:ea typeface="Arial Unicode MS" panose="020B0604020202020204" pitchFamily="50" charset="-128"/>
                            <a:cs typeface="Arial Unicode MS" panose="020B0604020202020204" pitchFamily="50" charset="-128"/>
                            <a:sym typeface="Symbol" panose="05050102010706020507" pitchFamily="18" charset="2"/>
                          </a:rPr>
                          <m:t>𝑡</m:t>
                        </m:r>
                        <m:r>
                          <a:rPr lang="en-US" altLang="ja-JP" sz="2000" i="1">
                            <a:latin typeface="Cambria Math" panose="02040503050406030204" pitchFamily="18" charset="0"/>
                            <a:ea typeface="Arial Unicode MS" panose="020B0604020202020204" pitchFamily="50" charset="-128"/>
                            <a:cs typeface="Arial Unicode MS" panose="020B0604020202020204" pitchFamily="50" charset="-128"/>
                            <a:sym typeface="Symbol" panose="05050102010706020507" pitchFamily="18" charset="2"/>
                          </a:rPr>
                          <m:t> </m:t>
                        </m:r>
                      </m:e>
                    </m:rad>
                  </m:oMath>
                </a14:m>
                <a:endParaRPr lang="en-US" altLang="ja-JP" sz="2000" dirty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  <a:p>
                <a:pPr marL="457200" lvl="1" indent="0">
                  <a:buNone/>
                </a:pPr>
                <a:endParaRPr lang="en-US" altLang="ja-JP" sz="2000" dirty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endParaRPr>
              </a:p>
              <a:p>
                <a:pPr>
                  <a:buFont typeface="Wingdings" panose="05000000000000000000" pitchFamily="2" charset="2"/>
                  <a:buChar char="u"/>
                </a:pPr>
                <a:r>
                  <a:rPr lang="en-US" altLang="ja-JP" sz="20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Conditions of the requirements on </a:t>
                </a:r>
                <a:r>
                  <a:rPr lang="ja-JP" altLang="en-US" sz="2000" dirty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  <a:sym typeface="Symbol" panose="05050102010706020507" pitchFamily="18" charset="2"/>
                  </a:rPr>
                  <a:t></a:t>
                </a:r>
                <a:r>
                  <a:rPr lang="en-US" altLang="ja-JP" sz="2000" dirty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  <a:sym typeface="Symbol" panose="05050102010706020507" pitchFamily="18" charset="2"/>
                  </a:rPr>
                  <a:t>t and </a:t>
                </a:r>
                <a:r>
                  <a:rPr lang="en-US" altLang="ja-JP" sz="20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NEP</a:t>
                </a:r>
              </a:p>
              <a:p>
                <a:pPr marL="0" indent="0">
                  <a:buNone/>
                </a:pPr>
                <a:r>
                  <a:rPr lang="en-US" altLang="ja-JP" sz="20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	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ja-JP" sz="2400" b="0" i="1" smtClean="0">
                            <a:latin typeface="Cambria Math" panose="02040503050406030204" pitchFamily="18" charset="0"/>
                            <a:ea typeface="Arial Unicode MS" panose="020B0604020202020204" pitchFamily="50" charset="-128"/>
                            <a:cs typeface="Arial Unicode MS" panose="020B0604020202020204" pitchFamily="50" charset="-128"/>
                          </a:rPr>
                        </m:ctrlPr>
                      </m:fPr>
                      <m:num>
                        <m:r>
                          <a:rPr lang="en-US" altLang="ja-JP" sz="2400" b="0" i="1" smtClean="0">
                            <a:latin typeface="Cambria Math" panose="02040503050406030204" pitchFamily="18" charset="0"/>
                            <a:ea typeface="Arial Unicode MS" panose="020B0604020202020204" pitchFamily="50" charset="-128"/>
                            <a:cs typeface="Arial Unicode MS" panose="020B0604020202020204" pitchFamily="50" charset="-128"/>
                          </a:rPr>
                          <m:t>𝑁𝐸𝑃</m:t>
                        </m:r>
                      </m:num>
                      <m:den>
                        <m:rad>
                          <m:radPr>
                            <m:degHide m:val="on"/>
                            <m:ctrlPr>
                              <a:rPr lang="en-US" altLang="ja-JP" sz="2400" b="0" i="1" smtClean="0">
                                <a:latin typeface="Cambria Math" panose="02040503050406030204" pitchFamily="18" charset="0"/>
                                <a:ea typeface="Arial Unicode MS" panose="020B0604020202020204" pitchFamily="50" charset="-128"/>
                                <a:cs typeface="Arial Unicode MS" panose="020B0604020202020204" pitchFamily="50" charset="-128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ja-JP" sz="2400" b="0" i="1" smtClean="0">
                                <a:latin typeface="Cambria Math" panose="02040503050406030204" pitchFamily="18" charset="0"/>
                                <a:ea typeface="Arial Unicode MS" panose="020B0604020202020204" pitchFamily="50" charset="-128"/>
                                <a:cs typeface="Arial Unicode MS" panose="020B0604020202020204" pitchFamily="50" charset="-128"/>
                              </a:rPr>
                              <m:t>2</m:t>
                            </m:r>
                            <m:r>
                              <m:rPr>
                                <m:sty m:val="p"/>
                              </m:rPr>
                              <a:rPr lang="en-US" altLang="ja-JP" sz="2400" b="0" i="0" smtClean="0">
                                <a:latin typeface="Cambria Math" panose="02040503050406030204" pitchFamily="18" charset="0"/>
                                <a:ea typeface="Arial Unicode MS" panose="020B0604020202020204" pitchFamily="50" charset="-128"/>
                                <a:cs typeface="Arial Unicode MS" panose="020B0604020202020204" pitchFamily="50" charset="-128"/>
                              </a:rPr>
                              <m:t>Δ</m:t>
                            </m:r>
                            <m:r>
                              <a:rPr lang="en-US" altLang="ja-JP" sz="2400" b="0" i="1" smtClean="0">
                                <a:latin typeface="Cambria Math" panose="02040503050406030204" pitchFamily="18" charset="0"/>
                                <a:ea typeface="Arial Unicode MS" panose="020B0604020202020204" pitchFamily="50" charset="-128"/>
                                <a:cs typeface="Arial Unicode MS" panose="020B0604020202020204" pitchFamily="50" charset="-128"/>
                              </a:rPr>
                              <m:t>𝑡</m:t>
                            </m:r>
                          </m:e>
                        </m:rad>
                      </m:den>
                    </m:f>
                    <m:r>
                      <a:rPr lang="en-US" altLang="ja-JP" sz="2400" b="0" i="1" smtClean="0">
                        <a:latin typeface="Cambria Math" panose="02040503050406030204" pitchFamily="18" charset="0"/>
                        <a:ea typeface="Arial Unicode MS" panose="020B0604020202020204" pitchFamily="50" charset="-128"/>
                        <a:cs typeface="Arial Unicode MS" panose="020B0604020202020204" pitchFamily="50" charset="-128"/>
                      </a:rPr>
                      <m:t>×</m:t>
                    </m:r>
                    <m:r>
                      <m:rPr>
                        <m:sty m:val="p"/>
                      </m:rPr>
                      <a:rPr lang="en-US" altLang="ja-JP" sz="2400" b="0" i="0" smtClean="0">
                        <a:latin typeface="Cambria Math" panose="02040503050406030204" pitchFamily="18" charset="0"/>
                        <a:ea typeface="Arial Unicode MS" panose="020B0604020202020204" pitchFamily="50" charset="-128"/>
                        <a:cs typeface="Arial Unicode MS" panose="020B0604020202020204" pitchFamily="50" charset="-128"/>
                      </a:rPr>
                      <m:t>Δ</m:t>
                    </m:r>
                    <m:r>
                      <a:rPr lang="en-US" altLang="ja-JP" sz="2400" b="0" i="1" smtClean="0">
                        <a:latin typeface="Cambria Math" panose="02040503050406030204" pitchFamily="18" charset="0"/>
                        <a:ea typeface="Arial Unicode MS" panose="020B0604020202020204" pitchFamily="50" charset="-128"/>
                        <a:cs typeface="Arial Unicode MS" panose="020B0604020202020204" pitchFamily="50" charset="-128"/>
                      </a:rPr>
                      <m:t>𝑡</m:t>
                    </m:r>
                    <m:r>
                      <a:rPr lang="en-US" altLang="ja-JP" sz="2400" b="0" i="1" smtClean="0">
                        <a:latin typeface="Cambria Math" panose="02040503050406030204" pitchFamily="18" charset="0"/>
                        <a:ea typeface="Arial Unicode MS" panose="020B0604020202020204" pitchFamily="50" charset="-128"/>
                        <a:cs typeface="Arial Unicode MS" panose="020B0604020202020204" pitchFamily="50" charset="-128"/>
                      </a:rPr>
                      <m:t>≪</m:t>
                    </m:r>
                    <m:rad>
                      <m:radPr>
                        <m:degHide m:val="on"/>
                        <m:ctrlPr>
                          <a:rPr lang="en-US" altLang="ja-JP" sz="2400" i="1">
                            <a:latin typeface="Cambria Math" panose="02040503050406030204" pitchFamily="18" charset="0"/>
                            <a:ea typeface="Arial Unicode MS" panose="020B0604020202020204" pitchFamily="50" charset="-128"/>
                            <a:cs typeface="Arial Unicode MS" panose="020B0604020202020204" pitchFamily="50" charset="-128"/>
                            <a:sym typeface="Symbol" panose="05050102010706020507" pitchFamily="18" charset="2"/>
                          </a:rPr>
                        </m:ctrlPr>
                      </m:radPr>
                      <m:deg/>
                      <m:e>
                        <m:sSub>
                          <m:sSubPr>
                            <m:ctrlPr>
                              <a:rPr lang="en-US" altLang="ja-JP" sz="2400" i="1">
                                <a:latin typeface="Cambria Math" panose="02040503050406030204" pitchFamily="18" charset="0"/>
                                <a:ea typeface="Arial Unicode MS" panose="020B0604020202020204" pitchFamily="50" charset="-128"/>
                                <a:cs typeface="Arial Unicode MS" panose="020B0604020202020204" pitchFamily="50" charset="-128"/>
                                <a:sym typeface="Symbol" panose="05050102010706020507" pitchFamily="18" charset="2"/>
                              </a:rPr>
                            </m:ctrlPr>
                          </m:sSubPr>
                          <m:e>
                            <m:r>
                              <a:rPr lang="en-US" altLang="ja-JP" sz="2400" i="1">
                                <a:latin typeface="Cambria Math" panose="02040503050406030204" pitchFamily="18" charset="0"/>
                                <a:ea typeface="Arial Unicode MS" panose="020B0604020202020204" pitchFamily="50" charset="-128"/>
                                <a:cs typeface="Arial Unicode MS" panose="020B0604020202020204" pitchFamily="50" charset="-128"/>
                                <a:sym typeface="Symbol" panose="05050102010706020507" pitchFamily="18" charset="2"/>
                              </a:rPr>
                              <m:t>𝜖</m:t>
                            </m:r>
                          </m:e>
                          <m:sub>
                            <m:r>
                              <a:rPr lang="en-US" altLang="ja-JP" sz="2400" i="1">
                                <a:latin typeface="Cambria Math" panose="02040503050406030204" pitchFamily="18" charset="0"/>
                                <a:ea typeface="Arial Unicode MS" panose="020B0604020202020204" pitchFamily="50" charset="-128"/>
                                <a:cs typeface="Arial Unicode MS" panose="020B0604020202020204" pitchFamily="50" charset="-128"/>
                                <a:sym typeface="Symbol" panose="05050102010706020507" pitchFamily="18" charset="2"/>
                              </a:rPr>
                              <m:t>𝛾</m:t>
                            </m:r>
                          </m:sub>
                        </m:sSub>
                        <m:r>
                          <a:rPr lang="en-US" altLang="ja-JP" sz="2400" i="1">
                            <a:latin typeface="Cambria Math" panose="02040503050406030204" pitchFamily="18" charset="0"/>
                            <a:ea typeface="Arial Unicode MS" panose="020B0604020202020204" pitchFamily="50" charset="-128"/>
                            <a:cs typeface="Arial Unicode MS" panose="020B0604020202020204" pitchFamily="50" charset="-128"/>
                            <a:sym typeface="Symbol" panose="05050102010706020507" pitchFamily="18" charset="2"/>
                          </a:rPr>
                          <m:t> </m:t>
                        </m:r>
                        <m:sSub>
                          <m:sSubPr>
                            <m:ctrlPr>
                              <a:rPr lang="en-US" altLang="ja-JP" sz="2400" i="1">
                                <a:latin typeface="Cambria Math" panose="02040503050406030204" pitchFamily="18" charset="0"/>
                                <a:ea typeface="Arial Unicode MS" panose="020B0604020202020204" pitchFamily="50" charset="-128"/>
                                <a:cs typeface="Arial Unicode MS" panose="020B0604020202020204" pitchFamily="50" charset="-128"/>
                                <a:sym typeface="Symbol" panose="05050102010706020507" pitchFamily="18" charset="2"/>
                              </a:rPr>
                            </m:ctrlPr>
                          </m:sSubPr>
                          <m:e>
                            <m:r>
                              <a:rPr lang="en-US" altLang="ja-JP" sz="2400" i="1">
                                <a:latin typeface="Cambria Math" panose="02040503050406030204" pitchFamily="18" charset="0"/>
                                <a:ea typeface="Arial Unicode MS" panose="020B0604020202020204" pitchFamily="50" charset="-128"/>
                                <a:cs typeface="Arial Unicode MS" panose="020B0604020202020204" pitchFamily="50" charset="-128"/>
                                <a:sym typeface="Symbol" panose="05050102010706020507" pitchFamily="18" charset="2"/>
                              </a:rPr>
                              <m:t>𝐹</m:t>
                            </m:r>
                          </m:e>
                          <m:sub>
                            <m:r>
                              <a:rPr lang="en-US" altLang="ja-JP" sz="2400" i="1">
                                <a:latin typeface="Cambria Math" panose="02040503050406030204" pitchFamily="18" charset="0"/>
                                <a:ea typeface="Arial Unicode MS" panose="020B0604020202020204" pitchFamily="50" charset="-128"/>
                                <a:cs typeface="Arial Unicode MS" panose="020B0604020202020204" pitchFamily="50" charset="-128"/>
                                <a:sym typeface="Symbol" panose="05050102010706020507" pitchFamily="18" charset="2"/>
                              </a:rPr>
                              <m:t>𝑍𝐸</m:t>
                            </m:r>
                          </m:sub>
                        </m:sSub>
                        <m:r>
                          <m:rPr>
                            <m:sty m:val="p"/>
                          </m:rPr>
                          <a:rPr lang="en-US" altLang="ja-JP" sz="2400">
                            <a:latin typeface="Cambria Math" panose="02040503050406030204" pitchFamily="18" charset="0"/>
                            <a:ea typeface="Arial Unicode MS" panose="020B0604020202020204" pitchFamily="50" charset="-128"/>
                            <a:cs typeface="Arial Unicode MS" panose="020B0604020202020204" pitchFamily="50" charset="-128"/>
                            <a:sym typeface="Symbol" panose="05050102010706020507" pitchFamily="18" charset="2"/>
                          </a:rPr>
                          <m:t>Δ</m:t>
                        </m:r>
                        <m:r>
                          <a:rPr lang="en-US" altLang="ja-JP" sz="2400" i="1">
                            <a:latin typeface="Cambria Math" panose="02040503050406030204" pitchFamily="18" charset="0"/>
                            <a:ea typeface="Arial Unicode MS" panose="020B0604020202020204" pitchFamily="50" charset="-128"/>
                            <a:cs typeface="Arial Unicode MS" panose="020B0604020202020204" pitchFamily="50" charset="-128"/>
                            <a:sym typeface="Symbol" panose="05050102010706020507" pitchFamily="18" charset="2"/>
                          </a:rPr>
                          <m:t>𝑡</m:t>
                        </m:r>
                        <m:r>
                          <a:rPr lang="en-US" altLang="ja-JP" sz="2400" i="1">
                            <a:latin typeface="Cambria Math" panose="02040503050406030204" pitchFamily="18" charset="0"/>
                            <a:ea typeface="Arial Unicode MS" panose="020B0604020202020204" pitchFamily="50" charset="-128"/>
                            <a:cs typeface="Arial Unicode MS" panose="020B0604020202020204" pitchFamily="50" charset="-128"/>
                            <a:sym typeface="Symbol" panose="05050102010706020507" pitchFamily="18" charset="2"/>
                          </a:rPr>
                          <m:t> </m:t>
                        </m:r>
                      </m:e>
                    </m:rad>
                    <m:r>
                      <a:rPr lang="en-US" altLang="ja-JP" sz="2400" b="0" i="1" smtClean="0">
                        <a:latin typeface="Cambria Math" panose="02040503050406030204" pitchFamily="18" charset="0"/>
                        <a:ea typeface="Arial Unicode MS" panose="020B0604020202020204" pitchFamily="50" charset="-128"/>
                        <a:cs typeface="Arial Unicode MS" panose="020B0604020202020204" pitchFamily="50" charset="-128"/>
                        <a:sym typeface="Symbol" panose="05050102010706020507" pitchFamily="18" charset="2"/>
                      </a:rPr>
                      <m:t>≪</m:t>
                    </m:r>
                    <m:sSub>
                      <m:sSubPr>
                        <m:ctrlPr>
                          <a:rPr lang="en-US" altLang="ja-JP" sz="2400" b="0" i="1" smtClean="0">
                            <a:latin typeface="Cambria Math" panose="02040503050406030204" pitchFamily="18" charset="0"/>
                            <a:ea typeface="Arial Unicode MS" panose="020B0604020202020204" pitchFamily="50" charset="-128"/>
                            <a:cs typeface="Arial Unicode MS" panose="020B0604020202020204" pitchFamily="50" charset="-128"/>
                            <a:sym typeface="Symbol" panose="05050102010706020507" pitchFamily="18" charset="2"/>
                          </a:rPr>
                        </m:ctrlPr>
                      </m:sSubPr>
                      <m:e>
                        <m:r>
                          <a:rPr lang="en-US" altLang="ja-JP" sz="2400" b="0" i="1" smtClean="0">
                            <a:latin typeface="Cambria Math" panose="02040503050406030204" pitchFamily="18" charset="0"/>
                            <a:ea typeface="Arial Unicode MS" panose="020B0604020202020204" pitchFamily="50" charset="-128"/>
                            <a:cs typeface="Arial Unicode MS" panose="020B0604020202020204" pitchFamily="50" charset="-128"/>
                            <a:sym typeface="Symbol" panose="05050102010706020507" pitchFamily="18" charset="2"/>
                          </a:rPr>
                          <m:t>𝐹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ja-JP" sz="2400" b="0" i="0" smtClean="0">
                            <a:latin typeface="Cambria Math" panose="02040503050406030204" pitchFamily="18" charset="0"/>
                            <a:ea typeface="Arial Unicode MS" panose="020B0604020202020204" pitchFamily="50" charset="-128"/>
                            <a:cs typeface="Arial Unicode MS" panose="020B0604020202020204" pitchFamily="50" charset="-128"/>
                            <a:sym typeface="Symbol" panose="05050102010706020507" pitchFamily="18" charset="2"/>
                          </a:rPr>
                          <m:t>ND</m:t>
                        </m:r>
                      </m:sub>
                    </m:sSub>
                    <m:r>
                      <m:rPr>
                        <m:sty m:val="p"/>
                      </m:rPr>
                      <a:rPr lang="en-US" altLang="ja-JP" sz="2400" b="0" i="0" smtClean="0">
                        <a:latin typeface="Cambria Math" panose="02040503050406030204" pitchFamily="18" charset="0"/>
                        <a:ea typeface="Arial Unicode MS" panose="020B0604020202020204" pitchFamily="50" charset="-128"/>
                        <a:cs typeface="Arial Unicode MS" panose="020B0604020202020204" pitchFamily="50" charset="-128"/>
                        <a:sym typeface="Symbol" panose="05050102010706020507" pitchFamily="18" charset="2"/>
                      </a:rPr>
                      <m:t>Δ</m:t>
                    </m:r>
                    <m:r>
                      <a:rPr lang="en-US" altLang="ja-JP" sz="2400" b="0" i="1" smtClean="0">
                        <a:latin typeface="Cambria Math" panose="02040503050406030204" pitchFamily="18" charset="0"/>
                        <a:ea typeface="Arial Unicode MS" panose="020B0604020202020204" pitchFamily="50" charset="-128"/>
                        <a:cs typeface="Arial Unicode MS" panose="020B0604020202020204" pitchFamily="50" charset="-128"/>
                        <a:sym typeface="Symbol" panose="05050102010706020507" pitchFamily="18" charset="2"/>
                      </a:rPr>
                      <m:t>𝑡</m:t>
                    </m:r>
                  </m:oMath>
                </a14:m>
                <a:endParaRPr lang="en-US" altLang="ja-JP" sz="2400" b="0" dirty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</mc:Choice>
        <mc:Fallback xmlns="">
          <p:sp>
            <p:nvSpPr>
              <p:cNvPr id="1558" name="コンテンツ プレースホルダー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1457" y="911367"/>
                <a:ext cx="8752874" cy="4461849"/>
              </a:xfrm>
              <a:prstGeom prst="rect">
                <a:avLst/>
              </a:prstGeom>
              <a:blipFill>
                <a:blip r:embed="rId3"/>
                <a:stretch>
                  <a:fillRect l="-627" t="-2052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コンテンツ プレースホルダー 4"/>
              <p:cNvSpPr txBox="1">
                <a:spLocks/>
              </p:cNvSpPr>
              <p:nvPr/>
            </p:nvSpPr>
            <p:spPr>
              <a:xfrm>
                <a:off x="871458" y="5367773"/>
                <a:ext cx="7352871" cy="1482721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kumimoji="1"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r>
                  <a:rPr lang="en-US" altLang="ja-JP" sz="2000" dirty="0">
                    <a:solidFill>
                      <a:srgbClr val="FF0000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  <a:sym typeface="Wingdings" panose="05000000000000000000" pitchFamily="2" charset="2"/>
                  </a:rPr>
                  <a:t> </a:t>
                </a:r>
                <a:r>
                  <a:rPr lang="en-US" altLang="ja-JP" sz="2000" dirty="0">
                    <a:solidFill>
                      <a:srgbClr val="FF0000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  <a:sym typeface="Symbol" panose="05050102010706020507" pitchFamily="18" charset="2"/>
                  </a:rPr>
                  <a:t>t&gt;40sec (1)	t&gt;200sec (2.2 per =0.8m)</a:t>
                </a:r>
              </a:p>
              <a:p>
                <a:pPr marL="0" indent="0">
                  <a:buNone/>
                </a:pPr>
                <a:r>
                  <a:rPr lang="en-US" altLang="ja-JP" sz="2000" dirty="0">
                    <a:solidFill>
                      <a:srgbClr val="FF0000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  <a:sym typeface="Wingdings" panose="05000000000000000000" pitchFamily="2" charset="2"/>
                  </a:rPr>
                  <a:t>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ja-JP" sz="20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Arial Unicode MS" pitchFamily="50" charset="-128"/>
                        <a:cs typeface="Arial Unicode MS" pitchFamily="50" charset="-128"/>
                        <a:sym typeface="Symbol" panose="05050102010706020507" pitchFamily="18" charset="2"/>
                      </a:rPr>
                      <m:t>NEP</m:t>
                    </m:r>
                    <m:r>
                      <a:rPr lang="en-US" altLang="ja-JP" sz="2000" b="0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Arial Unicode MS" pitchFamily="50" charset="-128"/>
                        <a:cs typeface="Arial Unicode MS" pitchFamily="50" charset="-128"/>
                        <a:sym typeface="Symbol" panose="05050102010706020507" pitchFamily="18" charset="2"/>
                      </a:rPr>
                      <m:t>≪3</m:t>
                    </m:r>
                    <m:r>
                      <a:rPr lang="en-US" altLang="ja-JP" sz="2000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Arial Unicode MS" panose="020B0604020202020204" pitchFamily="50" charset="-128"/>
                        <a:cs typeface="Arial Unicode MS" panose="020B0604020202020204" pitchFamily="50" charset="-128"/>
                        <a:sym typeface="Wingdings" panose="05000000000000000000" pitchFamily="2" charset="2"/>
                      </a:rPr>
                      <m:t>×</m:t>
                    </m:r>
                    <m:f>
                      <m:fPr>
                        <m:type m:val="lin"/>
                        <m:ctrlPr>
                          <a:rPr lang="en-US" altLang="ja-JP" sz="20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Arial Unicode MS" panose="020B0604020202020204" pitchFamily="50" charset="-128"/>
                            <a:cs typeface="Arial Unicode MS" panose="020B0604020202020204" pitchFamily="50" charset="-128"/>
                            <a:sym typeface="Wingdings" panose="05000000000000000000" pitchFamily="2" charset="2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ja-JP" sz="20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Arial Unicode MS" panose="020B0604020202020204" pitchFamily="50" charset="-128"/>
                                <a:cs typeface="Arial Unicode MS" panose="020B0604020202020204" pitchFamily="50" charset="-128"/>
                                <a:sym typeface="Wingdings" panose="05000000000000000000" pitchFamily="2" charset="2"/>
                              </a:rPr>
                            </m:ctrlPr>
                          </m:sSupPr>
                          <m:e>
                            <m:r>
                              <a:rPr lang="en-US" altLang="ja-JP" sz="20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Arial Unicode MS" panose="020B0604020202020204" pitchFamily="50" charset="-128"/>
                                <a:cs typeface="Arial Unicode MS" panose="020B0604020202020204" pitchFamily="50" charset="-128"/>
                                <a:sym typeface="Wingdings" panose="05000000000000000000" pitchFamily="2" charset="2"/>
                              </a:rPr>
                              <m:t>10</m:t>
                            </m:r>
                          </m:e>
                          <m:sup>
                            <m:r>
                              <a:rPr lang="en-US" altLang="ja-JP" sz="20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Arial Unicode MS" panose="020B0604020202020204" pitchFamily="50" charset="-128"/>
                                <a:cs typeface="Arial Unicode MS" panose="020B0604020202020204" pitchFamily="50" charset="-128"/>
                                <a:sym typeface="Wingdings" panose="05000000000000000000" pitchFamily="2" charset="2"/>
                              </a:rPr>
                              <m:t>−19</m:t>
                            </m:r>
                          </m:sup>
                        </m:sSup>
                        <m:r>
                          <a:rPr lang="en-US" altLang="ja-JP" sz="20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Arial Unicode MS" panose="020B0604020202020204" pitchFamily="50" charset="-128"/>
                            <a:cs typeface="Arial Unicode MS" panose="020B0604020202020204" pitchFamily="50" charset="-128"/>
                            <a:sym typeface="Wingdings" panose="05000000000000000000" pitchFamily="2" charset="2"/>
                          </a:rPr>
                          <m:t>𝑊</m:t>
                        </m:r>
                      </m:num>
                      <m:den>
                        <m:rad>
                          <m:radPr>
                            <m:degHide m:val="on"/>
                            <m:ctrlPr>
                              <a:rPr lang="en-US" altLang="ja-JP" sz="20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Arial Unicode MS" panose="020B0604020202020204" pitchFamily="50" charset="-128"/>
                                <a:cs typeface="Arial Unicode MS" panose="020B0604020202020204" pitchFamily="50" charset="-128"/>
                                <a:sym typeface="Wingdings" panose="05000000000000000000" pitchFamily="2" charset="2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ja-JP" sz="20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Arial Unicode MS" panose="020B0604020202020204" pitchFamily="50" charset="-128"/>
                                <a:cs typeface="Arial Unicode MS" panose="020B0604020202020204" pitchFamily="50" charset="-128"/>
                                <a:sym typeface="Wingdings" panose="05000000000000000000" pitchFamily="2" charset="2"/>
                              </a:rPr>
                              <m:t>𝐻𝑧</m:t>
                            </m:r>
                          </m:e>
                        </m:rad>
                      </m:den>
                    </m:f>
                  </m:oMath>
                </a14:m>
                <a:r>
                  <a:rPr lang="en-US" altLang="ja-JP" sz="2000" dirty="0">
                    <a:solidFill>
                      <a:srgbClr val="FF0000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 </a:t>
                </a:r>
                <a:r>
                  <a:rPr lang="en-US" altLang="ja-JP" sz="2000" dirty="0">
                    <a:solidFill>
                      <a:srgbClr val="FF0000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  <a:sym typeface="Symbol" panose="05050102010706020507" pitchFamily="18" charset="2"/>
                  </a:rPr>
                  <a:t>for 8 pix</a:t>
                </a:r>
                <a:r>
                  <a:rPr lang="en-US" altLang="ja-JP" sz="2000" dirty="0">
                    <a:solidFill>
                      <a:srgbClr val="FF0000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 </a:t>
                </a:r>
              </a:p>
              <a:p>
                <a:pPr marL="0" indent="0">
                  <a:buNone/>
                </a:pPr>
                <a:r>
                  <a:rPr lang="en-US" altLang="ja-JP" sz="2000" dirty="0">
                    <a:solidFill>
                      <a:srgbClr val="FF0000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  <a:sym typeface="Wingdings" panose="05000000000000000000" pitchFamily="2" charset="2"/>
                  </a:rPr>
                  <a:t>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ja-JP" sz="200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Arial Unicode MS" pitchFamily="50" charset="-128"/>
                        <a:cs typeface="Arial Unicode MS" pitchFamily="50" charset="-128"/>
                        <a:sym typeface="Symbol" panose="05050102010706020507" pitchFamily="18" charset="2"/>
                      </a:rPr>
                      <m:t>NEP</m:t>
                    </m:r>
                    <m:r>
                      <a:rPr lang="en-US" altLang="ja-JP" sz="2000" b="1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Arial Unicode MS" pitchFamily="50" charset="-128"/>
                        <a:cs typeface="Arial Unicode MS" pitchFamily="50" charset="-128"/>
                        <a:sym typeface="Symbol" panose="05050102010706020507" pitchFamily="18" charset="2"/>
                      </a:rPr>
                      <m:t>≪</m:t>
                    </m:r>
                    <m:r>
                      <a:rPr lang="en-US" altLang="ja-JP" sz="2000" b="0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Arial Unicode MS" pitchFamily="50" charset="-128"/>
                        <a:cs typeface="Arial Unicode MS" pitchFamily="50" charset="-128"/>
                        <a:sym typeface="Symbol" panose="05050102010706020507" pitchFamily="18" charset="2"/>
                      </a:rPr>
                      <m:t>8.4</m:t>
                    </m:r>
                    <m:r>
                      <a:rPr lang="en-US" altLang="ja-JP" sz="2000" b="0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Arial Unicode MS" panose="020B0604020202020204" pitchFamily="50" charset="-128"/>
                        <a:cs typeface="Arial Unicode MS" panose="020B0604020202020204" pitchFamily="50" charset="-128"/>
                        <a:sym typeface="Wingdings" panose="05000000000000000000" pitchFamily="2" charset="2"/>
                      </a:rPr>
                      <m:t>×</m:t>
                    </m:r>
                    <m:f>
                      <m:fPr>
                        <m:type m:val="lin"/>
                        <m:ctrlPr>
                          <a:rPr lang="en-US" altLang="ja-JP" sz="20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Arial Unicode MS" panose="020B0604020202020204" pitchFamily="50" charset="-128"/>
                            <a:cs typeface="Arial Unicode MS" panose="020B0604020202020204" pitchFamily="50" charset="-128"/>
                            <a:sym typeface="Wingdings" panose="05000000000000000000" pitchFamily="2" charset="2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ja-JP" sz="20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Arial Unicode MS" panose="020B0604020202020204" pitchFamily="50" charset="-128"/>
                                <a:cs typeface="Arial Unicode MS" panose="020B0604020202020204" pitchFamily="50" charset="-128"/>
                                <a:sym typeface="Wingdings" panose="05000000000000000000" pitchFamily="2" charset="2"/>
                              </a:rPr>
                            </m:ctrlPr>
                          </m:sSupPr>
                          <m:e>
                            <m:r>
                              <a:rPr lang="en-US" altLang="ja-JP" sz="2000" b="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Arial Unicode MS" panose="020B0604020202020204" pitchFamily="50" charset="-128"/>
                                <a:cs typeface="Arial Unicode MS" panose="020B0604020202020204" pitchFamily="50" charset="-128"/>
                                <a:sym typeface="Wingdings" panose="05000000000000000000" pitchFamily="2" charset="2"/>
                              </a:rPr>
                              <m:t>10</m:t>
                            </m:r>
                          </m:e>
                          <m:sup>
                            <m:r>
                              <a:rPr lang="en-US" altLang="ja-JP" sz="2000" b="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Arial Unicode MS" panose="020B0604020202020204" pitchFamily="50" charset="-128"/>
                                <a:cs typeface="Arial Unicode MS" panose="020B0604020202020204" pitchFamily="50" charset="-128"/>
                                <a:sym typeface="Wingdings" panose="05000000000000000000" pitchFamily="2" charset="2"/>
                              </a:rPr>
                              <m:t>−19</m:t>
                            </m:r>
                          </m:sup>
                        </m:sSup>
                        <m:r>
                          <a:rPr lang="en-US" altLang="ja-JP" sz="2000" b="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Arial Unicode MS" panose="020B0604020202020204" pitchFamily="50" charset="-128"/>
                            <a:cs typeface="Arial Unicode MS" panose="020B0604020202020204" pitchFamily="50" charset="-128"/>
                            <a:sym typeface="Wingdings" panose="05000000000000000000" pitchFamily="2" charset="2"/>
                          </a:rPr>
                          <m:t>𝑊</m:t>
                        </m:r>
                      </m:num>
                      <m:den>
                        <m:rad>
                          <m:radPr>
                            <m:degHide m:val="on"/>
                            <m:ctrlPr>
                              <a:rPr lang="en-US" altLang="ja-JP" sz="20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Arial Unicode MS" panose="020B0604020202020204" pitchFamily="50" charset="-128"/>
                                <a:cs typeface="Arial Unicode MS" panose="020B0604020202020204" pitchFamily="50" charset="-128"/>
                                <a:sym typeface="Wingdings" panose="05000000000000000000" pitchFamily="2" charset="2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ja-JP" sz="2000" b="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Arial Unicode MS" panose="020B0604020202020204" pitchFamily="50" charset="-128"/>
                                <a:cs typeface="Arial Unicode MS" panose="020B0604020202020204" pitchFamily="50" charset="-128"/>
                                <a:sym typeface="Wingdings" panose="05000000000000000000" pitchFamily="2" charset="2"/>
                              </a:rPr>
                              <m:t>𝐻𝑧</m:t>
                            </m:r>
                          </m:e>
                        </m:rad>
                      </m:den>
                    </m:f>
                  </m:oMath>
                </a14:m>
                <a:r>
                  <a:rPr lang="en-US" altLang="ja-JP" sz="2000" dirty="0">
                    <a:solidFill>
                      <a:srgbClr val="FF0000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 for 1pix</a:t>
                </a:r>
              </a:p>
            </p:txBody>
          </p:sp>
        </mc:Choice>
        <mc:Fallback xmlns="">
          <p:sp>
            <p:nvSpPr>
              <p:cNvPr id="6" name="コンテンツ プレースホルダー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1458" y="5367773"/>
                <a:ext cx="7352871" cy="1482721"/>
              </a:xfrm>
              <a:prstGeom prst="rect">
                <a:avLst/>
              </a:prstGeom>
              <a:blipFill rotWithShape="0">
                <a:blip r:embed="rId4"/>
                <a:stretch>
                  <a:fillRect l="-912" t="-4115" b="-29630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38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04656767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4"/>
          <p:cNvSpPr>
            <a:spLocks noGrp="1"/>
          </p:cNvSpPr>
          <p:nvPr>
            <p:ph type="title"/>
          </p:nvPr>
        </p:nvSpPr>
        <p:spPr>
          <a:xfrm>
            <a:off x="363436" y="188640"/>
            <a:ext cx="8568951" cy="692696"/>
          </a:xfrm>
        </p:spPr>
        <p:txBody>
          <a:bodyPr>
            <a:normAutofit/>
          </a:bodyPr>
          <a:lstStyle/>
          <a:p>
            <a:r>
              <a:rPr lang="en-US" altLang="ja-JP" sz="2800" dirty="0">
                <a:latin typeface="+mj-ea"/>
                <a:cs typeface="Arial Unicode MS" pitchFamily="50" charset="-128"/>
              </a:rPr>
              <a:t>Shot noise from a detector leak current</a:t>
            </a:r>
            <a:endParaRPr kumimoji="1" lang="ja-JP" altLang="en-US" sz="2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58" name="コンテンツ プレースホルダー 4"/>
              <p:cNvSpPr txBox="1">
                <a:spLocks/>
              </p:cNvSpPr>
              <p:nvPr/>
            </p:nvSpPr>
            <p:spPr>
              <a:xfrm>
                <a:off x="363436" y="775851"/>
                <a:ext cx="8752874" cy="5945624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kumimoji="1"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buFont typeface="Wingdings" panose="05000000000000000000" pitchFamily="2" charset="2"/>
                  <a:buChar char="p"/>
                </a:pPr>
                <a:r>
                  <a:rPr lang="en-US" altLang="ja-JP" sz="20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</a:rPr>
                  <a:t>R [A/W] : Detector responsivity</a:t>
                </a:r>
              </a:p>
              <a:p>
                <a:pPr>
                  <a:buFont typeface="Wingdings" panose="05000000000000000000" pitchFamily="2" charset="2"/>
                  <a:buChar char="p"/>
                </a:pPr>
                <a:r>
                  <a:rPr lang="en-US" altLang="ja-JP" sz="2000" dirty="0" err="1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  <a:sym typeface="Wingdings"/>
                  </a:rPr>
                  <a:t>i</a:t>
                </a:r>
                <a:r>
                  <a:rPr lang="en-US" altLang="ja-JP" sz="2000" baseline="-25000" dirty="0" err="1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  <a:sym typeface="Wingdings"/>
                  </a:rPr>
                  <a:t>L</a:t>
                </a:r>
                <a:r>
                  <a:rPr lang="en-US" altLang="ja-JP" sz="20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  <a:sym typeface="Wingdings"/>
                  </a:rPr>
                  <a:t> [A] : leak current</a:t>
                </a:r>
              </a:p>
              <a:p>
                <a:pPr marL="0" indent="0">
                  <a:buNone/>
                </a:pPr>
                <a:endParaRPr lang="en-US" altLang="ja-JP" sz="2000" dirty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  <a:sym typeface="Wingdings"/>
                </a:endParaRPr>
              </a:p>
              <a:p>
                <a:pPr marL="0" indent="0">
                  <a:buNone/>
                </a:pPr>
                <a:r>
                  <a:rPr lang="en-US" altLang="ja-JP" sz="20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  <a:sym typeface="Wingdings"/>
                  </a:rPr>
                  <a:t>The charge from the leakage after T [sec] integration: </a:t>
                </a:r>
                <a:r>
                  <a:rPr lang="en-US" altLang="ja-JP" sz="2000" dirty="0" err="1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  <a:sym typeface="Wingdings"/>
                  </a:rPr>
                  <a:t>i</a:t>
                </a:r>
                <a:r>
                  <a:rPr lang="en-US" altLang="ja-JP" sz="2000" baseline="-25000" dirty="0" err="1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  <a:sym typeface="Wingdings"/>
                  </a:rPr>
                  <a:t>L</a:t>
                </a:r>
                <a:r>
                  <a:rPr lang="en-US" altLang="ja-JP" sz="2000" dirty="0" err="1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  <a:sym typeface="Wingdings"/>
                  </a:rPr>
                  <a:t>T</a:t>
                </a:r>
                <a:r>
                  <a:rPr lang="en-US" altLang="ja-JP" sz="20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  <a:sym typeface="Wingdings"/>
                  </a:rPr>
                  <a:t> [C]</a:t>
                </a:r>
              </a:p>
              <a:p>
                <a:pPr marL="0" indent="0">
                  <a:buNone/>
                </a:pPr>
                <a:r>
                  <a:rPr lang="en-US" altLang="ja-JP" sz="20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  <a:sym typeface="Wingdings"/>
                  </a:rPr>
                  <a:t>The number of charge carriers after averaging: </a:t>
                </a:r>
                <a:r>
                  <a:rPr lang="en-US" altLang="ja-JP" sz="2000" dirty="0" err="1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  <a:sym typeface="Wingdings"/>
                  </a:rPr>
                  <a:t>i</a:t>
                </a:r>
                <a:r>
                  <a:rPr lang="en-US" altLang="ja-JP" sz="2000" baseline="-25000" dirty="0" err="1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  <a:sym typeface="Wingdings"/>
                  </a:rPr>
                  <a:t>L</a:t>
                </a:r>
                <a:r>
                  <a:rPr lang="en-US" altLang="ja-JP" sz="2000" dirty="0" err="1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  <a:sym typeface="Wingdings"/>
                  </a:rPr>
                  <a:t>T</a:t>
                </a:r>
                <a:r>
                  <a:rPr lang="en-US" altLang="ja-JP" sz="20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  <a:sym typeface="Wingdings"/>
                  </a:rPr>
                  <a:t>/e</a:t>
                </a:r>
              </a:p>
              <a:p>
                <a:pPr marL="0" indent="0">
                  <a:buNone/>
                </a:pPr>
                <a:r>
                  <a:rPr lang="en-US" altLang="ja-JP" sz="20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  <a:sym typeface="Wingdings"/>
                  </a:rPr>
                  <a:t>The fluctuation in the current: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ja-JP" sz="2400" b="0" i="1" smtClean="0">
                            <a:latin typeface="Cambria Math" panose="02040503050406030204" pitchFamily="18" charset="0"/>
                            <a:ea typeface="Arial Unicode MS" pitchFamily="50" charset="-128"/>
                            <a:cs typeface="Arial Unicode MS" pitchFamily="50" charset="-128"/>
                            <a:sym typeface="Wingdings"/>
                          </a:rPr>
                        </m:ctrlPr>
                      </m:fPr>
                      <m:num>
                        <m:r>
                          <a:rPr lang="en-US" altLang="ja-JP" sz="2400" b="0" i="1" smtClean="0">
                            <a:latin typeface="Cambria Math" panose="02040503050406030204" pitchFamily="18" charset="0"/>
                            <a:ea typeface="Arial Unicode MS" pitchFamily="50" charset="-128"/>
                            <a:cs typeface="Arial Unicode MS" pitchFamily="50" charset="-128"/>
                            <a:sym typeface="Wingdings"/>
                          </a:rPr>
                          <m:t>𝑒</m:t>
                        </m:r>
                      </m:num>
                      <m:den>
                        <m:r>
                          <a:rPr lang="en-US" altLang="ja-JP" sz="2400" b="0" i="1" smtClean="0">
                            <a:latin typeface="Cambria Math" panose="02040503050406030204" pitchFamily="18" charset="0"/>
                            <a:ea typeface="Arial Unicode MS" pitchFamily="50" charset="-128"/>
                            <a:cs typeface="Arial Unicode MS" pitchFamily="50" charset="-128"/>
                            <a:sym typeface="Wingdings"/>
                          </a:rPr>
                          <m:t>𝑇</m:t>
                        </m:r>
                      </m:den>
                    </m:f>
                    <m:rad>
                      <m:radPr>
                        <m:degHide m:val="on"/>
                        <m:ctrlPr>
                          <a:rPr lang="en-US" altLang="ja-JP" sz="2400" b="0" i="1" smtClean="0">
                            <a:latin typeface="Cambria Math" panose="02040503050406030204" pitchFamily="18" charset="0"/>
                            <a:ea typeface="Arial Unicode MS" pitchFamily="50" charset="-128"/>
                            <a:cs typeface="Arial Unicode MS" pitchFamily="50" charset="-128"/>
                            <a:sym typeface="Wingdings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en-US" altLang="ja-JP" sz="2400" b="0" i="1" smtClean="0">
                                <a:latin typeface="Cambria Math" panose="02040503050406030204" pitchFamily="18" charset="0"/>
                                <a:ea typeface="Arial Unicode MS" pitchFamily="50" charset="-128"/>
                                <a:cs typeface="Arial Unicode MS" pitchFamily="50" charset="-128"/>
                                <a:sym typeface="Wingdings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US" altLang="ja-JP" sz="2400" b="0" i="1" smtClean="0">
                                    <a:latin typeface="Cambria Math" panose="02040503050406030204" pitchFamily="18" charset="0"/>
                                    <a:ea typeface="Arial Unicode MS" pitchFamily="50" charset="-128"/>
                                    <a:cs typeface="Arial Unicode MS" pitchFamily="50" charset="-128"/>
                                    <a:sym typeface="Wingdings"/>
                                  </a:rPr>
                                </m:ctrlPr>
                              </m:sSubPr>
                              <m:e>
                                <m:r>
                                  <a:rPr lang="en-US" altLang="ja-JP" sz="2400" b="0" i="1" smtClean="0">
                                    <a:latin typeface="Cambria Math" panose="02040503050406030204" pitchFamily="18" charset="0"/>
                                    <a:ea typeface="Arial Unicode MS" pitchFamily="50" charset="-128"/>
                                    <a:cs typeface="Arial Unicode MS" pitchFamily="50" charset="-128"/>
                                    <a:sym typeface="Wingdings"/>
                                  </a:rPr>
                                  <m:t>𝑖</m:t>
                                </m:r>
                              </m:e>
                              <m:sub>
                                <m:r>
                                  <a:rPr lang="en-US" altLang="ja-JP" sz="2400" b="0" i="1" smtClean="0">
                                    <a:latin typeface="Cambria Math" panose="02040503050406030204" pitchFamily="18" charset="0"/>
                                    <a:ea typeface="Arial Unicode MS" pitchFamily="50" charset="-128"/>
                                    <a:cs typeface="Arial Unicode MS" pitchFamily="50" charset="-128"/>
                                    <a:sym typeface="Wingdings"/>
                                  </a:rPr>
                                  <m:t>𝐿</m:t>
                                </m:r>
                              </m:sub>
                            </m:sSub>
                            <m:r>
                              <a:rPr lang="en-US" altLang="ja-JP" sz="2400" b="0" i="1" smtClean="0">
                                <a:latin typeface="Cambria Math" panose="02040503050406030204" pitchFamily="18" charset="0"/>
                                <a:ea typeface="Arial Unicode MS" pitchFamily="50" charset="-128"/>
                                <a:cs typeface="Arial Unicode MS" pitchFamily="50" charset="-128"/>
                                <a:sym typeface="Wingdings"/>
                              </a:rPr>
                              <m:t>𝑇</m:t>
                            </m:r>
                          </m:num>
                          <m:den>
                            <m:r>
                              <a:rPr lang="en-US" altLang="ja-JP" sz="2400" b="0" i="1" smtClean="0">
                                <a:latin typeface="Cambria Math" panose="02040503050406030204" pitchFamily="18" charset="0"/>
                                <a:ea typeface="Arial Unicode MS" pitchFamily="50" charset="-128"/>
                                <a:cs typeface="Arial Unicode MS" pitchFamily="50" charset="-128"/>
                                <a:sym typeface="Wingdings"/>
                              </a:rPr>
                              <m:t>𝑒</m:t>
                            </m:r>
                          </m:den>
                        </m:f>
                      </m:e>
                    </m:rad>
                  </m:oMath>
                </a14:m>
                <a:endParaRPr lang="en-US" altLang="ja-JP" sz="2000" b="0" dirty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  <a:sym typeface="Wingdings"/>
                </a:endParaRPr>
              </a:p>
              <a:p>
                <a:pPr marL="0" indent="0">
                  <a:buNone/>
                </a:pPr>
                <a:r>
                  <a:rPr lang="en-US" altLang="ja-JP" sz="20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  <a:sym typeface="Wingdings"/>
                  </a:rPr>
                  <a:t>The fluctuation in the measured incident power: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ja-JP" sz="2400" i="1">
                            <a:latin typeface="Cambria Math" panose="02040503050406030204" pitchFamily="18" charset="0"/>
                            <a:ea typeface="Arial Unicode MS" pitchFamily="50" charset="-128"/>
                            <a:cs typeface="Arial Unicode MS" pitchFamily="50" charset="-128"/>
                            <a:sym typeface="Wingdings"/>
                          </a:rPr>
                        </m:ctrlPr>
                      </m:fPr>
                      <m:num>
                        <m:r>
                          <a:rPr lang="en-US" altLang="ja-JP" sz="2400" b="0" i="1" smtClean="0">
                            <a:latin typeface="Cambria Math" panose="02040503050406030204" pitchFamily="18" charset="0"/>
                            <a:ea typeface="Arial Unicode MS" pitchFamily="50" charset="-128"/>
                            <a:cs typeface="Arial Unicode MS" pitchFamily="50" charset="-128"/>
                            <a:sym typeface="Wingdings"/>
                          </a:rPr>
                          <m:t>1</m:t>
                        </m:r>
                      </m:num>
                      <m:den>
                        <m:r>
                          <a:rPr lang="en-US" altLang="ja-JP" sz="2400" b="0" i="1" smtClean="0">
                            <a:latin typeface="Cambria Math" panose="02040503050406030204" pitchFamily="18" charset="0"/>
                            <a:ea typeface="Arial Unicode MS" pitchFamily="50" charset="-128"/>
                            <a:cs typeface="Arial Unicode MS" pitchFamily="50" charset="-128"/>
                            <a:sym typeface="Wingdings"/>
                          </a:rPr>
                          <m:t>𝑅</m:t>
                        </m:r>
                      </m:den>
                    </m:f>
                    <m:rad>
                      <m:radPr>
                        <m:degHide m:val="on"/>
                        <m:ctrlPr>
                          <a:rPr lang="en-US" altLang="ja-JP" sz="2400" i="1">
                            <a:latin typeface="Cambria Math" panose="02040503050406030204" pitchFamily="18" charset="0"/>
                            <a:ea typeface="Arial Unicode MS" pitchFamily="50" charset="-128"/>
                            <a:cs typeface="Arial Unicode MS" pitchFamily="50" charset="-128"/>
                            <a:sym typeface="Wingdings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en-US" altLang="ja-JP" sz="2400" i="1">
                                <a:latin typeface="Cambria Math" panose="02040503050406030204" pitchFamily="18" charset="0"/>
                                <a:ea typeface="Arial Unicode MS" pitchFamily="50" charset="-128"/>
                                <a:cs typeface="Arial Unicode MS" pitchFamily="50" charset="-128"/>
                                <a:sym typeface="Wingdings"/>
                              </a:rPr>
                            </m:ctrlPr>
                          </m:fPr>
                          <m:num>
                            <m:r>
                              <a:rPr lang="en-US" altLang="ja-JP" sz="2400" b="0" i="1" smtClean="0">
                                <a:latin typeface="Cambria Math" panose="02040503050406030204" pitchFamily="18" charset="0"/>
                                <a:ea typeface="Arial Unicode MS" pitchFamily="50" charset="-128"/>
                                <a:cs typeface="Arial Unicode MS" pitchFamily="50" charset="-128"/>
                                <a:sym typeface="Wingdings"/>
                              </a:rPr>
                              <m:t>𝑒</m:t>
                            </m:r>
                            <m:sSub>
                              <m:sSubPr>
                                <m:ctrlPr>
                                  <a:rPr lang="en-US" altLang="ja-JP" sz="2400" i="1">
                                    <a:latin typeface="Cambria Math" panose="02040503050406030204" pitchFamily="18" charset="0"/>
                                    <a:ea typeface="Arial Unicode MS" pitchFamily="50" charset="-128"/>
                                    <a:cs typeface="Arial Unicode MS" pitchFamily="50" charset="-128"/>
                                    <a:sym typeface="Wingdings"/>
                                  </a:rPr>
                                </m:ctrlPr>
                              </m:sSubPr>
                              <m:e>
                                <m:r>
                                  <a:rPr lang="en-US" altLang="ja-JP" sz="2400" i="1">
                                    <a:latin typeface="Cambria Math" panose="02040503050406030204" pitchFamily="18" charset="0"/>
                                    <a:ea typeface="Arial Unicode MS" pitchFamily="50" charset="-128"/>
                                    <a:cs typeface="Arial Unicode MS" pitchFamily="50" charset="-128"/>
                                    <a:sym typeface="Wingdings"/>
                                  </a:rPr>
                                  <m:t>𝑖</m:t>
                                </m:r>
                              </m:e>
                              <m:sub>
                                <m:r>
                                  <a:rPr lang="en-US" altLang="ja-JP" sz="2400" i="1">
                                    <a:latin typeface="Cambria Math" panose="02040503050406030204" pitchFamily="18" charset="0"/>
                                    <a:ea typeface="Arial Unicode MS" pitchFamily="50" charset="-128"/>
                                    <a:cs typeface="Arial Unicode MS" pitchFamily="50" charset="-128"/>
                                    <a:sym typeface="Wingdings"/>
                                  </a:rPr>
                                  <m:t>𝐿</m:t>
                                </m:r>
                              </m:sub>
                            </m:sSub>
                          </m:num>
                          <m:den>
                            <m:r>
                              <a:rPr lang="en-US" altLang="ja-JP" sz="2400" b="0" i="1" smtClean="0">
                                <a:latin typeface="Cambria Math" panose="02040503050406030204" pitchFamily="18" charset="0"/>
                                <a:ea typeface="Arial Unicode MS" pitchFamily="50" charset="-128"/>
                                <a:cs typeface="Arial Unicode MS" pitchFamily="50" charset="-128"/>
                                <a:sym typeface="Wingdings"/>
                              </a:rPr>
                              <m:t>𝑇</m:t>
                            </m:r>
                          </m:den>
                        </m:f>
                      </m:e>
                    </m:rad>
                  </m:oMath>
                </a14:m>
                <a:endParaRPr lang="en-US" altLang="ja-JP" sz="2000" b="0" dirty="0">
                  <a:latin typeface="Arial Unicode MS" pitchFamily="50" charset="-128"/>
                  <a:ea typeface="Arial Unicode MS" pitchFamily="50" charset="-128"/>
                  <a:cs typeface="Arial Unicode MS" pitchFamily="50" charset="-128"/>
                  <a:sym typeface="Wingdings"/>
                </a:endParaRPr>
              </a:p>
              <a:p>
                <a:pPr marL="0" indent="0">
                  <a:buNone/>
                </a:pPr>
                <a:r>
                  <a:rPr lang="en-US" altLang="ja-JP" sz="2400" b="0" dirty="0"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	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ja-JP" sz="2400" b="0" i="1" smtClean="0">
                            <a:latin typeface="Cambria Math" panose="02040503050406030204" pitchFamily="18" charset="0"/>
                            <a:ea typeface="Arial Unicode MS" panose="020B0604020202020204" pitchFamily="50" charset="-128"/>
                            <a:cs typeface="Arial Unicode MS" panose="020B0604020202020204" pitchFamily="50" charset="-128"/>
                          </a:rPr>
                        </m:ctrlPr>
                      </m:fPr>
                      <m:num>
                        <m:r>
                          <a:rPr lang="en-US" altLang="ja-JP" sz="2400" b="0" i="1" smtClean="0">
                            <a:latin typeface="Cambria Math" panose="02040503050406030204" pitchFamily="18" charset="0"/>
                            <a:ea typeface="Arial Unicode MS" panose="020B0604020202020204" pitchFamily="50" charset="-128"/>
                            <a:cs typeface="Arial Unicode MS" panose="020B0604020202020204" pitchFamily="50" charset="-128"/>
                          </a:rPr>
                          <m:t>𝑁𝐸𝑃</m:t>
                        </m:r>
                      </m:num>
                      <m:den>
                        <m:rad>
                          <m:radPr>
                            <m:degHide m:val="on"/>
                            <m:ctrlPr>
                              <a:rPr lang="en-US" altLang="ja-JP" sz="2400" b="0" i="1" smtClean="0">
                                <a:latin typeface="Cambria Math" panose="02040503050406030204" pitchFamily="18" charset="0"/>
                                <a:ea typeface="Arial Unicode MS" panose="020B0604020202020204" pitchFamily="50" charset="-128"/>
                                <a:cs typeface="Arial Unicode MS" panose="020B0604020202020204" pitchFamily="50" charset="-128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ja-JP" sz="2400" b="0" i="1" smtClean="0">
                                <a:latin typeface="Cambria Math" panose="02040503050406030204" pitchFamily="18" charset="0"/>
                                <a:ea typeface="Arial Unicode MS" panose="020B0604020202020204" pitchFamily="50" charset="-128"/>
                                <a:cs typeface="Arial Unicode MS" panose="020B0604020202020204" pitchFamily="50" charset="-128"/>
                              </a:rPr>
                              <m:t>2</m:t>
                            </m:r>
                            <m:r>
                              <m:rPr>
                                <m:sty m:val="p"/>
                              </m:rPr>
                              <a:rPr lang="en-US" altLang="ja-JP" sz="2400" b="0" i="0" smtClean="0">
                                <a:latin typeface="Cambria Math" panose="02040503050406030204" pitchFamily="18" charset="0"/>
                                <a:ea typeface="Arial Unicode MS" panose="020B0604020202020204" pitchFamily="50" charset="-128"/>
                                <a:cs typeface="Arial Unicode MS" panose="020B0604020202020204" pitchFamily="50" charset="-128"/>
                              </a:rPr>
                              <m:t>T</m:t>
                            </m:r>
                          </m:e>
                        </m:rad>
                      </m:den>
                    </m:f>
                    <m:r>
                      <a:rPr lang="en-US" altLang="ja-JP" sz="2400" b="0" i="1" smtClean="0">
                        <a:latin typeface="Cambria Math" panose="02040503050406030204" pitchFamily="18" charset="0"/>
                        <a:ea typeface="Arial Unicode MS" panose="020B0604020202020204" pitchFamily="50" charset="-128"/>
                        <a:cs typeface="Arial Unicode MS" panose="020B0604020202020204" pitchFamily="50" charset="-128"/>
                      </a:rPr>
                      <m:t>=</m:t>
                    </m:r>
                    <m:f>
                      <m:fPr>
                        <m:ctrlPr>
                          <a:rPr lang="en-US" altLang="ja-JP" sz="2400" i="1">
                            <a:latin typeface="Cambria Math" panose="02040503050406030204" pitchFamily="18" charset="0"/>
                            <a:ea typeface="Arial Unicode MS" pitchFamily="50" charset="-128"/>
                            <a:cs typeface="Arial Unicode MS" pitchFamily="50" charset="-128"/>
                            <a:sym typeface="Wingdings"/>
                          </a:rPr>
                        </m:ctrlPr>
                      </m:fPr>
                      <m:num>
                        <m:r>
                          <a:rPr lang="en-US" altLang="ja-JP" sz="2400" i="1">
                            <a:latin typeface="Cambria Math" panose="02040503050406030204" pitchFamily="18" charset="0"/>
                            <a:ea typeface="Arial Unicode MS" pitchFamily="50" charset="-128"/>
                            <a:cs typeface="Arial Unicode MS" pitchFamily="50" charset="-128"/>
                            <a:sym typeface="Wingdings"/>
                          </a:rPr>
                          <m:t>1</m:t>
                        </m:r>
                      </m:num>
                      <m:den>
                        <m:r>
                          <a:rPr lang="en-US" altLang="ja-JP" sz="2400" i="1">
                            <a:latin typeface="Cambria Math" panose="02040503050406030204" pitchFamily="18" charset="0"/>
                            <a:ea typeface="Arial Unicode MS" pitchFamily="50" charset="-128"/>
                            <a:cs typeface="Arial Unicode MS" pitchFamily="50" charset="-128"/>
                            <a:sym typeface="Wingdings"/>
                          </a:rPr>
                          <m:t>𝑅</m:t>
                        </m:r>
                      </m:den>
                    </m:f>
                    <m:rad>
                      <m:radPr>
                        <m:degHide m:val="on"/>
                        <m:ctrlPr>
                          <a:rPr lang="en-US" altLang="ja-JP" sz="2400" i="1">
                            <a:latin typeface="Cambria Math" panose="02040503050406030204" pitchFamily="18" charset="0"/>
                            <a:ea typeface="Arial Unicode MS" pitchFamily="50" charset="-128"/>
                            <a:cs typeface="Arial Unicode MS" pitchFamily="50" charset="-128"/>
                            <a:sym typeface="Wingdings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en-US" altLang="ja-JP" sz="2400" i="1">
                                <a:latin typeface="Cambria Math" panose="02040503050406030204" pitchFamily="18" charset="0"/>
                                <a:ea typeface="Arial Unicode MS" pitchFamily="50" charset="-128"/>
                                <a:cs typeface="Arial Unicode MS" pitchFamily="50" charset="-128"/>
                                <a:sym typeface="Wingdings"/>
                              </a:rPr>
                            </m:ctrlPr>
                          </m:fPr>
                          <m:num>
                            <m:r>
                              <a:rPr lang="en-US" altLang="ja-JP" sz="2400" i="1">
                                <a:latin typeface="Cambria Math" panose="02040503050406030204" pitchFamily="18" charset="0"/>
                                <a:ea typeface="Arial Unicode MS" pitchFamily="50" charset="-128"/>
                                <a:cs typeface="Arial Unicode MS" pitchFamily="50" charset="-128"/>
                                <a:sym typeface="Wingdings"/>
                              </a:rPr>
                              <m:t>𝑒</m:t>
                            </m:r>
                            <m:sSub>
                              <m:sSubPr>
                                <m:ctrlPr>
                                  <a:rPr lang="en-US" altLang="ja-JP" sz="2400" i="1">
                                    <a:latin typeface="Cambria Math" panose="02040503050406030204" pitchFamily="18" charset="0"/>
                                    <a:ea typeface="Arial Unicode MS" pitchFamily="50" charset="-128"/>
                                    <a:cs typeface="Arial Unicode MS" pitchFamily="50" charset="-128"/>
                                    <a:sym typeface="Wingdings"/>
                                  </a:rPr>
                                </m:ctrlPr>
                              </m:sSubPr>
                              <m:e>
                                <m:r>
                                  <a:rPr lang="en-US" altLang="ja-JP" sz="2400" i="1">
                                    <a:latin typeface="Cambria Math" panose="02040503050406030204" pitchFamily="18" charset="0"/>
                                    <a:ea typeface="Arial Unicode MS" pitchFamily="50" charset="-128"/>
                                    <a:cs typeface="Arial Unicode MS" pitchFamily="50" charset="-128"/>
                                    <a:sym typeface="Wingdings"/>
                                  </a:rPr>
                                  <m:t>𝑖</m:t>
                                </m:r>
                              </m:e>
                              <m:sub>
                                <m:r>
                                  <a:rPr lang="en-US" altLang="ja-JP" sz="2400" i="1">
                                    <a:latin typeface="Cambria Math" panose="02040503050406030204" pitchFamily="18" charset="0"/>
                                    <a:ea typeface="Arial Unicode MS" pitchFamily="50" charset="-128"/>
                                    <a:cs typeface="Arial Unicode MS" pitchFamily="50" charset="-128"/>
                                    <a:sym typeface="Wingdings"/>
                                  </a:rPr>
                                  <m:t>𝐿</m:t>
                                </m:r>
                              </m:sub>
                            </m:sSub>
                          </m:num>
                          <m:den>
                            <m:r>
                              <a:rPr lang="en-US" altLang="ja-JP" sz="2400" i="1">
                                <a:latin typeface="Cambria Math" panose="02040503050406030204" pitchFamily="18" charset="0"/>
                                <a:ea typeface="Arial Unicode MS" pitchFamily="50" charset="-128"/>
                                <a:cs typeface="Arial Unicode MS" pitchFamily="50" charset="-128"/>
                                <a:sym typeface="Wingdings"/>
                              </a:rPr>
                              <m:t>𝑇</m:t>
                            </m:r>
                          </m:den>
                        </m:f>
                      </m:e>
                    </m:rad>
                  </m:oMath>
                </a14:m>
                <a:r>
                  <a:rPr lang="en-US" altLang="ja-JP" sz="2400" b="0" dirty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	i.e.	</a:t>
                </a:r>
                <a14:m>
                  <m:oMath xmlns:m="http://schemas.openxmlformats.org/officeDocument/2006/math">
                    <m:r>
                      <a:rPr lang="en-US" altLang="ja-JP" sz="2400" b="0" i="1" smtClean="0">
                        <a:latin typeface="Cambria Math" panose="02040503050406030204" pitchFamily="18" charset="0"/>
                        <a:ea typeface="Arial Unicode MS" panose="020B0604020202020204" pitchFamily="50" charset="-128"/>
                        <a:cs typeface="Arial Unicode MS" panose="020B0604020202020204" pitchFamily="50" charset="-128"/>
                      </a:rPr>
                      <m:t>𝑁𝐸𝑃</m:t>
                    </m:r>
                    <m:r>
                      <a:rPr lang="en-US" altLang="ja-JP" sz="2400" b="0" i="1" smtClean="0">
                        <a:latin typeface="Cambria Math" panose="02040503050406030204" pitchFamily="18" charset="0"/>
                        <a:ea typeface="Arial Unicode MS" panose="020B0604020202020204" pitchFamily="50" charset="-128"/>
                        <a:cs typeface="Arial Unicode MS" panose="020B0604020202020204" pitchFamily="50" charset="-128"/>
                      </a:rPr>
                      <m:t>=</m:t>
                    </m:r>
                    <m:f>
                      <m:fPr>
                        <m:ctrlPr>
                          <a:rPr lang="en-US" altLang="ja-JP" sz="2400" b="0" i="1" smtClean="0">
                            <a:latin typeface="Cambria Math" panose="02040503050406030204" pitchFamily="18" charset="0"/>
                            <a:ea typeface="Arial Unicode MS" panose="020B0604020202020204" pitchFamily="50" charset="-128"/>
                            <a:cs typeface="Arial Unicode MS" panose="020B0604020202020204" pitchFamily="50" charset="-128"/>
                          </a:rPr>
                        </m:ctrlPr>
                      </m:fPr>
                      <m:num>
                        <m:r>
                          <a:rPr lang="en-US" altLang="ja-JP" sz="2400" b="0" i="1" smtClean="0">
                            <a:latin typeface="Cambria Math" panose="02040503050406030204" pitchFamily="18" charset="0"/>
                            <a:ea typeface="Arial Unicode MS" panose="020B0604020202020204" pitchFamily="50" charset="-128"/>
                            <a:cs typeface="Arial Unicode MS" panose="020B0604020202020204" pitchFamily="50" charset="-128"/>
                          </a:rPr>
                          <m:t>1</m:t>
                        </m:r>
                      </m:num>
                      <m:den>
                        <m:r>
                          <a:rPr lang="en-US" altLang="ja-JP" sz="2400" b="0" i="1" smtClean="0">
                            <a:latin typeface="Cambria Math" panose="02040503050406030204" pitchFamily="18" charset="0"/>
                            <a:ea typeface="Arial Unicode MS" panose="020B0604020202020204" pitchFamily="50" charset="-128"/>
                            <a:cs typeface="Arial Unicode MS" panose="020B0604020202020204" pitchFamily="50" charset="-128"/>
                          </a:rPr>
                          <m:t>𝑅</m:t>
                        </m:r>
                      </m:den>
                    </m:f>
                    <m:rad>
                      <m:radPr>
                        <m:degHide m:val="on"/>
                        <m:ctrlPr>
                          <a:rPr lang="en-US" altLang="ja-JP" sz="2400" b="0" i="1" smtClean="0">
                            <a:latin typeface="Cambria Math" panose="02040503050406030204" pitchFamily="18" charset="0"/>
                            <a:ea typeface="Arial Unicode MS" panose="020B0604020202020204" pitchFamily="50" charset="-128"/>
                            <a:cs typeface="Arial Unicode MS" panose="020B0604020202020204" pitchFamily="50" charset="-128"/>
                          </a:rPr>
                        </m:ctrlPr>
                      </m:radPr>
                      <m:deg/>
                      <m:e>
                        <m:r>
                          <a:rPr lang="en-US" altLang="ja-JP" sz="2400" b="0" i="1" smtClean="0">
                            <a:latin typeface="Cambria Math" panose="02040503050406030204" pitchFamily="18" charset="0"/>
                            <a:ea typeface="Arial Unicode MS" panose="020B0604020202020204" pitchFamily="50" charset="-128"/>
                            <a:cs typeface="Arial Unicode MS" panose="020B0604020202020204" pitchFamily="50" charset="-128"/>
                          </a:rPr>
                          <m:t>2</m:t>
                        </m:r>
                        <m:r>
                          <a:rPr lang="en-US" altLang="ja-JP" sz="2400" b="0" i="1" smtClean="0">
                            <a:latin typeface="Cambria Math" panose="02040503050406030204" pitchFamily="18" charset="0"/>
                            <a:ea typeface="Arial Unicode MS" panose="020B0604020202020204" pitchFamily="50" charset="-128"/>
                            <a:cs typeface="Arial Unicode MS" panose="020B0604020202020204" pitchFamily="50" charset="-128"/>
                          </a:rPr>
                          <m:t>𝑒</m:t>
                        </m:r>
                        <m:sSub>
                          <m:sSubPr>
                            <m:ctrlPr>
                              <a:rPr lang="en-US" altLang="ja-JP" sz="2400" b="0" i="1" smtClean="0">
                                <a:latin typeface="Cambria Math" panose="02040503050406030204" pitchFamily="18" charset="0"/>
                                <a:ea typeface="Arial Unicode MS" panose="020B0604020202020204" pitchFamily="50" charset="-128"/>
                                <a:cs typeface="Arial Unicode MS" panose="020B0604020202020204" pitchFamily="50" charset="-128"/>
                              </a:rPr>
                            </m:ctrlPr>
                          </m:sSubPr>
                          <m:e>
                            <m:r>
                              <a:rPr lang="en-US" altLang="ja-JP" sz="2400" b="0" i="1" smtClean="0">
                                <a:latin typeface="Cambria Math" panose="02040503050406030204" pitchFamily="18" charset="0"/>
                                <a:ea typeface="Arial Unicode MS" panose="020B0604020202020204" pitchFamily="50" charset="-128"/>
                                <a:cs typeface="Arial Unicode MS" panose="020B0604020202020204" pitchFamily="50" charset="-128"/>
                              </a:rPr>
                              <m:t>𝑖</m:t>
                            </m:r>
                          </m:e>
                          <m:sub>
                            <m:r>
                              <a:rPr lang="en-US" altLang="ja-JP" sz="2400" b="0" i="1" smtClean="0">
                                <a:latin typeface="Cambria Math" panose="02040503050406030204" pitchFamily="18" charset="0"/>
                                <a:ea typeface="Arial Unicode MS" panose="020B0604020202020204" pitchFamily="50" charset="-128"/>
                                <a:cs typeface="Arial Unicode MS" panose="020B0604020202020204" pitchFamily="50" charset="-128"/>
                              </a:rPr>
                              <m:t>𝐿</m:t>
                            </m:r>
                          </m:sub>
                        </m:sSub>
                      </m:e>
                    </m:rad>
                  </m:oMath>
                </a14:m>
                <a:endParaRPr lang="en-US" altLang="ja-JP" sz="2400" b="0" dirty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  <a:p>
                <a:pPr marL="0" indent="0">
                  <a:buNone/>
                </a:pPr>
                <a:r>
                  <a:rPr lang="en-US" altLang="ja-JP" sz="2400" b="0" dirty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 </a:t>
                </a:r>
                <a:r>
                  <a:rPr lang="en-US" altLang="ja-JP" sz="2000" b="0" dirty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For STJ: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0" lang="en-US" altLang="ja-JP" sz="20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Arial Unicode MS" panose="020B0604020202020204" pitchFamily="50" charset="-128"/>
                            <a:cs typeface="Arial Unicode MS" panose="020B0604020202020204" pitchFamily="50" charset="-128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kumimoji="0" lang="en-US" altLang="ja-JP" sz="20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Arial Unicode MS" panose="020B0604020202020204" pitchFamily="50" charset="-128"/>
                            <a:cs typeface="Arial Unicode MS" panose="020B0604020202020204" pitchFamily="50" charset="-128"/>
                          </a:rPr>
                          <m:t>N</m:t>
                        </m:r>
                      </m:e>
                      <m:sub>
                        <m:r>
                          <m:rPr>
                            <m:sty m:val="p"/>
                          </m:rPr>
                          <a:rPr kumimoji="0" lang="en-US" altLang="ja-JP" sz="20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Arial Unicode MS" panose="020B0604020202020204" pitchFamily="50" charset="-128"/>
                            <a:cs typeface="Arial Unicode MS" panose="020B0604020202020204" pitchFamily="50" charset="-128"/>
                          </a:rPr>
                          <m:t>q</m:t>
                        </m:r>
                        <m:r>
                          <a:rPr kumimoji="0" lang="en-US" altLang="ja-JP" sz="20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Arial Unicode MS" panose="020B0604020202020204" pitchFamily="50" charset="-128"/>
                            <a:cs typeface="Arial Unicode MS" panose="020B0604020202020204" pitchFamily="50" charset="-128"/>
                          </a:rPr>
                          <m:t>.</m:t>
                        </m:r>
                        <m:r>
                          <m:rPr>
                            <m:sty m:val="p"/>
                          </m:rPr>
                          <a:rPr kumimoji="0" lang="en-US" altLang="ja-JP" sz="20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Arial Unicode MS" panose="020B0604020202020204" pitchFamily="50" charset="-128"/>
                            <a:cs typeface="Arial Unicode MS" panose="020B0604020202020204" pitchFamily="50" charset="-128"/>
                          </a:rPr>
                          <m:t>p</m:t>
                        </m:r>
                        <m:r>
                          <a:rPr kumimoji="0" lang="en-US" altLang="ja-JP" sz="20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Arial Unicode MS" panose="020B0604020202020204" pitchFamily="50" charset="-128"/>
                            <a:cs typeface="Arial Unicode MS" panose="020B0604020202020204" pitchFamily="50" charset="-128"/>
                          </a:rPr>
                          <m:t>.</m:t>
                        </m:r>
                      </m:sub>
                    </m:sSub>
                    <m:r>
                      <a:rPr kumimoji="0" lang="en-US" altLang="ja-JP" sz="200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Arial Unicode MS" panose="020B0604020202020204" pitchFamily="50" charset="-128"/>
                        <a:cs typeface="Arial Unicode MS" panose="020B0604020202020204" pitchFamily="50" charset="-128"/>
                      </a:rPr>
                      <m:t>=</m:t>
                    </m:r>
                    <m:r>
                      <a:rPr kumimoji="0" lang="en-US" altLang="ja-JP" sz="20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Arial Unicode MS" panose="020B0604020202020204" pitchFamily="50" charset="-128"/>
                        <a:cs typeface="Arial Unicode MS" panose="020B0604020202020204" pitchFamily="50" charset="-128"/>
                      </a:rPr>
                      <m:t>𝐺</m:t>
                    </m:r>
                    <m:f>
                      <m:fPr>
                        <m:ctrlPr>
                          <a:rPr kumimoji="0" lang="en-US" altLang="ja-JP" sz="20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Arial Unicode MS" panose="020B0604020202020204" pitchFamily="50" charset="-128"/>
                            <a:cs typeface="Arial Unicode MS" panose="020B0604020202020204" pitchFamily="50" charset="-128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kumimoji="0" lang="en-US" altLang="ja-JP" sz="20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Arial Unicode MS" panose="020B0604020202020204" pitchFamily="50" charset="-128"/>
                                <a:cs typeface="Arial Unicode MS" panose="020B0604020202020204" pitchFamily="50" charset="-128"/>
                              </a:rPr>
                            </m:ctrlPr>
                          </m:sSubPr>
                          <m:e>
                            <m:r>
                              <a:rPr kumimoji="0" lang="en-US" altLang="ja-JP" sz="20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Arial Unicode MS" panose="020B0604020202020204" pitchFamily="50" charset="-128"/>
                                <a:cs typeface="Arial Unicode MS" panose="020B0604020202020204" pitchFamily="50" charset="-128"/>
                              </a:rPr>
                              <m:t>𝐸</m:t>
                            </m:r>
                          </m:e>
                          <m:sub>
                            <m:r>
                              <a:rPr kumimoji="0" lang="en-US" altLang="ja-JP" sz="20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Arial Unicode MS" panose="020B0604020202020204" pitchFamily="50" charset="-128"/>
                                <a:cs typeface="Arial Unicode MS" panose="020B0604020202020204" pitchFamily="50" charset="-128"/>
                              </a:rPr>
                              <m:t>𝛾</m:t>
                            </m:r>
                          </m:sub>
                        </m:sSub>
                      </m:num>
                      <m:den>
                        <m:r>
                          <a:rPr kumimoji="0" lang="en-US" altLang="ja-JP" sz="20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Arial Unicode MS" panose="020B0604020202020204" pitchFamily="50" charset="-128"/>
                            <a:cs typeface="Arial Unicode MS" panose="020B0604020202020204" pitchFamily="50" charset="-128"/>
                          </a:rPr>
                          <m:t>1.7</m:t>
                        </m:r>
                        <m:r>
                          <m:rPr>
                            <m:sty m:val="p"/>
                          </m:rPr>
                          <a:rPr kumimoji="0" lang="en-US" altLang="ja-JP" sz="20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Arial Unicode MS" panose="020B0604020202020204" pitchFamily="50" charset="-128"/>
                            <a:cs typeface="Arial Unicode MS" panose="020B0604020202020204" pitchFamily="50" charset="-128"/>
                          </a:rPr>
                          <m:t>Δ</m:t>
                        </m:r>
                      </m:den>
                    </m:f>
                  </m:oMath>
                </a14:m>
                <a:r>
                  <a:rPr lang="en-US" altLang="ja-JP" sz="2000" b="0" dirty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 i.e.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kumimoji="0" lang="en-US" altLang="ja-JP" sz="2000" b="0" i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Arial Unicode MS" panose="020B0604020202020204" pitchFamily="50" charset="-128"/>
                        <a:cs typeface="Arial Unicode MS" panose="020B0604020202020204" pitchFamily="50" charset="-128"/>
                      </a:rPr>
                      <m:t>R</m:t>
                    </m:r>
                    <m:r>
                      <a:rPr kumimoji="0" lang="en-US" altLang="ja-JP" sz="200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Arial Unicode MS" panose="020B0604020202020204" pitchFamily="50" charset="-128"/>
                        <a:cs typeface="Arial Unicode MS" panose="020B0604020202020204" pitchFamily="50" charset="-128"/>
                      </a:rPr>
                      <m:t>=</m:t>
                    </m:r>
                    <m:r>
                      <a:rPr kumimoji="0" lang="en-US" altLang="ja-JP" sz="20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Arial Unicode MS" panose="020B0604020202020204" pitchFamily="50" charset="-128"/>
                        <a:cs typeface="Arial Unicode MS" panose="020B0604020202020204" pitchFamily="50" charset="-128"/>
                      </a:rPr>
                      <m:t>𝐺</m:t>
                    </m:r>
                    <m:f>
                      <m:fPr>
                        <m:ctrlPr>
                          <a:rPr kumimoji="0" lang="en-US" altLang="ja-JP" sz="20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Arial Unicode MS" panose="020B0604020202020204" pitchFamily="50" charset="-128"/>
                            <a:cs typeface="Arial Unicode MS" panose="020B0604020202020204" pitchFamily="50" charset="-128"/>
                          </a:rPr>
                        </m:ctrlPr>
                      </m:fPr>
                      <m:num>
                        <m:r>
                          <a:rPr kumimoji="0" lang="en-US" altLang="ja-JP" sz="20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Arial Unicode MS" panose="020B0604020202020204" pitchFamily="50" charset="-128"/>
                            <a:cs typeface="Arial Unicode MS" panose="020B0604020202020204" pitchFamily="50" charset="-128"/>
                          </a:rPr>
                          <m:t>𝑒</m:t>
                        </m:r>
                      </m:num>
                      <m:den>
                        <m:r>
                          <a:rPr kumimoji="0" lang="en-US" altLang="ja-JP" sz="20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Arial Unicode MS" panose="020B0604020202020204" pitchFamily="50" charset="-128"/>
                            <a:cs typeface="Arial Unicode MS" panose="020B0604020202020204" pitchFamily="50" charset="-128"/>
                          </a:rPr>
                          <m:t>1.7</m:t>
                        </m:r>
                        <m:r>
                          <m:rPr>
                            <m:sty m:val="p"/>
                          </m:rPr>
                          <a:rPr kumimoji="0" lang="en-US" altLang="ja-JP" sz="20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Arial Unicode MS" panose="020B0604020202020204" pitchFamily="50" charset="-128"/>
                            <a:cs typeface="Arial Unicode MS" panose="020B0604020202020204" pitchFamily="50" charset="-128"/>
                          </a:rPr>
                          <m:t>Δ</m:t>
                        </m:r>
                      </m:den>
                    </m:f>
                  </m:oMath>
                </a14:m>
                <a:endParaRPr lang="en-US" altLang="ja-JP" sz="2000" b="0" dirty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ja-JP" sz="2000" b="0" i="1" smtClean="0">
                          <a:latin typeface="Cambria Math" panose="02040503050406030204" pitchFamily="18" charset="0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m:t>𝑁𝐸𝑃</m:t>
                      </m:r>
                      <m:r>
                        <a:rPr lang="en-US" altLang="ja-JP" sz="2000" b="0" i="1" smtClean="0">
                          <a:latin typeface="Cambria Math" panose="02040503050406030204" pitchFamily="18" charset="0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m:t>=</m:t>
                      </m:r>
                      <m:f>
                        <m:fPr>
                          <m:ctrlPr>
                            <a:rPr lang="en-US" altLang="ja-JP" sz="2000" i="1">
                              <a:latin typeface="Cambria Math" panose="02040503050406030204" pitchFamily="18" charset="0"/>
                              <a:ea typeface="Arial Unicode MS" panose="020B0604020202020204" pitchFamily="50" charset="-128"/>
                              <a:cs typeface="Arial Unicode MS" panose="020B0604020202020204" pitchFamily="50" charset="-128"/>
                            </a:rPr>
                          </m:ctrlPr>
                        </m:fPr>
                        <m:num>
                          <m:r>
                            <a:rPr lang="en-US" altLang="ja-JP" sz="2000" i="1">
                              <a:latin typeface="Cambria Math" panose="02040503050406030204" pitchFamily="18" charset="0"/>
                              <a:ea typeface="Arial Unicode MS" panose="020B0604020202020204" pitchFamily="50" charset="-128"/>
                              <a:cs typeface="Arial Unicode MS" panose="020B0604020202020204" pitchFamily="50" charset="-128"/>
                            </a:rPr>
                            <m:t>1</m:t>
                          </m:r>
                          <m:r>
                            <a:rPr lang="en-US" altLang="ja-JP" sz="2000" b="0" i="1" smtClean="0">
                              <a:latin typeface="Cambria Math" panose="02040503050406030204" pitchFamily="18" charset="0"/>
                              <a:ea typeface="Arial Unicode MS" panose="020B0604020202020204" pitchFamily="50" charset="-128"/>
                              <a:cs typeface="Arial Unicode MS" panose="020B0604020202020204" pitchFamily="50" charset="-128"/>
                            </a:rPr>
                            <m:t>.7</m:t>
                          </m:r>
                          <m:r>
                            <m:rPr>
                              <m:sty m:val="p"/>
                            </m:rPr>
                            <a:rPr lang="en-US" altLang="ja-JP" sz="2000" b="0" i="0" smtClean="0">
                              <a:latin typeface="Cambria Math" panose="02040503050406030204" pitchFamily="18" charset="0"/>
                              <a:ea typeface="Arial Unicode MS" panose="020B0604020202020204" pitchFamily="50" charset="-128"/>
                              <a:cs typeface="Arial Unicode MS" panose="020B0604020202020204" pitchFamily="50" charset="-128"/>
                            </a:rPr>
                            <m:t>Δ</m:t>
                          </m:r>
                        </m:num>
                        <m:den>
                          <m:r>
                            <a:rPr lang="en-US" altLang="ja-JP" sz="2000" b="0" i="1" smtClean="0">
                              <a:latin typeface="Cambria Math" panose="02040503050406030204" pitchFamily="18" charset="0"/>
                              <a:ea typeface="Arial Unicode MS" panose="020B0604020202020204" pitchFamily="50" charset="-128"/>
                              <a:cs typeface="Arial Unicode MS" panose="020B0604020202020204" pitchFamily="50" charset="-128"/>
                            </a:rPr>
                            <m:t>𝐺</m:t>
                          </m:r>
                        </m:den>
                      </m:f>
                      <m:rad>
                        <m:radPr>
                          <m:degHide m:val="on"/>
                          <m:ctrlPr>
                            <a:rPr lang="en-US" altLang="ja-JP" sz="2000" i="1">
                              <a:latin typeface="Cambria Math" panose="02040503050406030204" pitchFamily="18" charset="0"/>
                              <a:ea typeface="Arial Unicode MS" panose="020B0604020202020204" pitchFamily="50" charset="-128"/>
                              <a:cs typeface="Arial Unicode MS" panose="020B0604020202020204" pitchFamily="50" charset="-128"/>
                            </a:rPr>
                          </m:ctrlPr>
                        </m:radPr>
                        <m:deg/>
                        <m:e>
                          <m:f>
                            <m:fPr>
                              <m:ctrlPr>
                                <a:rPr lang="en-US" altLang="ja-JP" sz="2000" b="0" i="1" smtClean="0">
                                  <a:latin typeface="Cambria Math" panose="02040503050406030204" pitchFamily="18" charset="0"/>
                                  <a:ea typeface="Arial Unicode MS" panose="020B0604020202020204" pitchFamily="50" charset="-128"/>
                                  <a:cs typeface="Arial Unicode MS" panose="020B0604020202020204" pitchFamily="50" charset="-128"/>
                                </a:rPr>
                              </m:ctrlPr>
                            </m:fPr>
                            <m:num>
                              <m:r>
                                <a:rPr lang="en-US" altLang="ja-JP" sz="2000" i="1">
                                  <a:latin typeface="Cambria Math" panose="02040503050406030204" pitchFamily="18" charset="0"/>
                                  <a:ea typeface="Arial Unicode MS" panose="020B0604020202020204" pitchFamily="50" charset="-128"/>
                                  <a:cs typeface="Arial Unicode MS" panose="020B0604020202020204" pitchFamily="50" charset="-128"/>
                                </a:rPr>
                                <m:t>2</m:t>
                              </m:r>
                              <m:sSub>
                                <m:sSubPr>
                                  <m:ctrlPr>
                                    <a:rPr lang="en-US" altLang="ja-JP" sz="2000" i="1">
                                      <a:latin typeface="Cambria Math" panose="02040503050406030204" pitchFamily="18" charset="0"/>
                                      <a:ea typeface="Arial Unicode MS" panose="020B0604020202020204" pitchFamily="50" charset="-128"/>
                                      <a:cs typeface="Arial Unicode MS" panose="020B0604020202020204" pitchFamily="50" charset="-128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ja-JP" sz="2000" i="1">
                                      <a:latin typeface="Cambria Math" panose="02040503050406030204" pitchFamily="18" charset="0"/>
                                      <a:ea typeface="Arial Unicode MS" panose="020B0604020202020204" pitchFamily="50" charset="-128"/>
                                      <a:cs typeface="Arial Unicode MS" panose="020B0604020202020204" pitchFamily="50" charset="-128"/>
                                    </a:rPr>
                                    <m:t>𝑖</m:t>
                                  </m:r>
                                </m:e>
                                <m:sub>
                                  <m:r>
                                    <a:rPr lang="en-US" altLang="ja-JP" sz="2000" i="1">
                                      <a:latin typeface="Cambria Math" panose="02040503050406030204" pitchFamily="18" charset="0"/>
                                      <a:ea typeface="Arial Unicode MS" panose="020B0604020202020204" pitchFamily="50" charset="-128"/>
                                      <a:cs typeface="Arial Unicode MS" panose="020B0604020202020204" pitchFamily="50" charset="-128"/>
                                    </a:rPr>
                                    <m:t>𝐿</m:t>
                                  </m:r>
                                </m:sub>
                              </m:sSub>
                            </m:num>
                            <m:den>
                              <m:r>
                                <a:rPr lang="en-US" altLang="ja-JP" sz="2000" b="0" i="1" smtClean="0">
                                  <a:latin typeface="Cambria Math" panose="02040503050406030204" pitchFamily="18" charset="0"/>
                                  <a:ea typeface="Arial Unicode MS" panose="020B0604020202020204" pitchFamily="50" charset="-128"/>
                                  <a:cs typeface="Arial Unicode MS" panose="020B0604020202020204" pitchFamily="50" charset="-128"/>
                                </a:rPr>
                                <m:t>𝑒</m:t>
                              </m:r>
                            </m:den>
                          </m:f>
                        </m:e>
                      </m:rad>
                    </m:oMath>
                  </m:oMathPara>
                </a14:m>
                <a:endParaRPr lang="en-US" altLang="ja-JP" sz="2000" b="0" dirty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</mc:Choice>
        <mc:Fallback xmlns="">
          <p:sp>
            <p:nvSpPr>
              <p:cNvPr id="1558" name="コンテンツ プレースホルダー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3436" y="775851"/>
                <a:ext cx="8752874" cy="5945624"/>
              </a:xfrm>
              <a:prstGeom prst="rect">
                <a:avLst/>
              </a:prstGeom>
              <a:blipFill>
                <a:blip r:embed="rId3"/>
                <a:stretch>
                  <a:fillRect l="-767" t="-512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39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779598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400075"/>
          </a:xfrm>
        </p:spPr>
        <p:txBody>
          <a:bodyPr>
            <a:noAutofit/>
          </a:bodyPr>
          <a:lstStyle/>
          <a:p>
            <a:r>
              <a:rPr kumimoji="1" lang="en-US" altLang="ja-JP" sz="3200" dirty="0">
                <a:latin typeface="Arial" panose="020B0604020202020204" pitchFamily="34" charset="0"/>
                <a:ea typeface="Arial Unicode MS" pitchFamily="50" charset="-128"/>
                <a:cs typeface="Arial" panose="020B0604020202020204" pitchFamily="34" charset="0"/>
              </a:rPr>
              <a:t>Motivation of </a:t>
            </a:r>
            <a:r>
              <a:rPr kumimoji="1" lang="en-US" altLang="ja-JP" sz="3200" dirty="0">
                <a:latin typeface="Arial" panose="020B0604020202020204" pitchFamily="34" charset="0"/>
                <a:ea typeface="Arial Unicode MS" pitchFamily="50" charset="-128"/>
                <a:cs typeface="Arial" panose="020B0604020202020204" pitchFamily="34" charset="0"/>
                <a:sym typeface="Symbol"/>
              </a:rPr>
              <a:t></a:t>
            </a:r>
            <a:r>
              <a:rPr kumimoji="1" lang="en-US" altLang="ja-JP" sz="3200" dirty="0">
                <a:latin typeface="Arial" panose="020B0604020202020204" pitchFamily="34" charset="0"/>
                <a:ea typeface="Arial Unicode MS" pitchFamily="50" charset="-128"/>
                <a:cs typeface="Arial" panose="020B0604020202020204" pitchFamily="34" charset="0"/>
              </a:rPr>
              <a:t>-decay search in C</a:t>
            </a:r>
            <a:r>
              <a:rPr kumimoji="1" lang="en-US" altLang="ja-JP" sz="3200" dirty="0">
                <a:latin typeface="Arial" panose="020B0604020202020204" pitchFamily="34" charset="0"/>
                <a:ea typeface="Arial Unicode MS" pitchFamily="50" charset="-128"/>
                <a:cs typeface="Arial" panose="020B0604020202020204" pitchFamily="34" charset="0"/>
                <a:sym typeface="Symbol"/>
              </a:rPr>
              <a:t>B</a:t>
            </a:r>
            <a:endParaRPr kumimoji="1" lang="ja-JP" altLang="en-US" sz="3200" dirty="0">
              <a:latin typeface="Arial" panose="020B0604020202020204" pitchFamily="34" charset="0"/>
              <a:ea typeface="Arial Unicode MS" pitchFamily="50" charset="-128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コンテンツ プレースホルダー 4"/>
              <p:cNvSpPr>
                <a:spLocks noGrp="1"/>
              </p:cNvSpPr>
              <p:nvPr>
                <p:ph idx="1"/>
              </p:nvPr>
            </p:nvSpPr>
            <p:spPr>
              <a:xfrm>
                <a:off x="488464" y="2887846"/>
                <a:ext cx="8389168" cy="2820089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en-US" altLang="ja-JP" sz="2400" dirty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  <a:sym typeface="Wingdings"/>
                  </a:rPr>
                  <a:t>If we observed the neutrino radiative decay at the lifetime much shorter than the SM expectation, </a:t>
                </a:r>
                <a:r>
                  <a:rPr lang="en-US" altLang="ja-JP" sz="2400" dirty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it would be</a:t>
                </a:r>
              </a:p>
              <a:p>
                <a:r>
                  <a:rPr lang="en-US" altLang="ja-JP" sz="2400" dirty="0">
                    <a:solidFill>
                      <a:srgbClr val="FF0000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Physics beyond the Standard Model</a:t>
                </a:r>
                <a:endParaRPr lang="en-US" altLang="ja-JP" sz="2000" dirty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  <a:p>
                <a:r>
                  <a:rPr lang="en-US" altLang="ja-JP" sz="2400" dirty="0">
                    <a:solidFill>
                      <a:srgbClr val="FF0000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Direct detection of C</a:t>
                </a:r>
                <a14:m>
                  <m:oMath xmlns:m="http://schemas.openxmlformats.org/officeDocument/2006/math">
                    <m:r>
                      <a:rPr lang="en-US" altLang="ja-JP" sz="2400" b="0" i="1" smtClean="0">
                        <a:solidFill>
                          <a:srgbClr val="FF0000"/>
                        </a:solidFill>
                        <a:latin typeface="Cambria Math"/>
                      </a:rPr>
                      <m:t>𝜈</m:t>
                    </m:r>
                  </m:oMath>
                </a14:m>
                <a:r>
                  <a:rPr lang="en-US" altLang="ja-JP" sz="2400" dirty="0">
                    <a:solidFill>
                      <a:srgbClr val="FF0000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B</a:t>
                </a:r>
              </a:p>
              <a:p>
                <a:r>
                  <a:rPr lang="en-US" altLang="ja-JP" sz="2400" dirty="0">
                    <a:solidFill>
                      <a:srgbClr val="FF0000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Determination of the neutrino mass</a:t>
                </a: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2000" i="1" dirty="0" smtClean="0">
                            <a:latin typeface="Cambria Math" panose="02040503050406030204" pitchFamily="18" charset="0"/>
                            <a:ea typeface="Arial Unicode MS" pitchFamily="50" charset="-128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lang="ja-JP" altLang="en-US" sz="2000" i="1" dirty="0" smtClean="0">
                            <a:latin typeface="Cambria Math" panose="02040503050406030204" pitchFamily="18" charset="0"/>
                            <a:ea typeface="Arial Unicode MS" pitchFamily="50" charset="-128"/>
                            <a:cs typeface="Arial" panose="020B0604020202020204" pitchFamily="34" charset="0"/>
                          </a:rPr>
                          <m:t>𝑚</m:t>
                        </m:r>
                      </m:e>
                      <m:sub>
                        <m:r>
                          <a:rPr lang="en-US" altLang="ja-JP" sz="2000" i="1" dirty="0">
                            <a:latin typeface="Cambria Math" panose="02040503050406030204" pitchFamily="18" charset="0"/>
                            <a:ea typeface="Arial Unicode MS" pitchFamily="50" charset="-128"/>
                            <a:cs typeface="Arial" panose="020B0604020202020204" pitchFamily="34" charset="0"/>
                          </a:rPr>
                          <m:t>3</m:t>
                        </m:r>
                      </m:sub>
                    </m:sSub>
                    <m:r>
                      <a:rPr lang="en-US" altLang="ja-JP" sz="2000" i="1" dirty="0">
                        <a:latin typeface="Cambria Math" panose="02040503050406030204" pitchFamily="18" charset="0"/>
                        <a:ea typeface="Arial Unicode MS" pitchFamily="50" charset="-128"/>
                        <a:cs typeface="Arial" panose="020B0604020202020204" pitchFamily="34" charset="0"/>
                      </a:rPr>
                      <m:t>=</m:t>
                    </m:r>
                    <m:f>
                      <m:fPr>
                        <m:type m:val="lin"/>
                        <m:ctrlPr>
                          <a:rPr lang="en-US" altLang="ja-JP" sz="2000" i="1" dirty="0" smtClean="0">
                            <a:latin typeface="Cambria Math" panose="02040503050406030204" pitchFamily="18" charset="0"/>
                            <a:ea typeface="Arial Unicode MS" pitchFamily="50" charset="-128"/>
                            <a:cs typeface="Arial" panose="020B0604020202020204" pitchFamily="34" charset="0"/>
                          </a:rPr>
                        </m:ctrlPr>
                      </m:fPr>
                      <m:num>
                        <m:d>
                          <m:dPr>
                            <m:ctrlPr>
                              <a:rPr lang="en-US" altLang="ja-JP" sz="2000" i="1" dirty="0">
                                <a:latin typeface="Cambria Math" panose="02040503050406030204" pitchFamily="18" charset="0"/>
                                <a:ea typeface="Arial Unicode MS" pitchFamily="50" charset="-128"/>
                                <a:cs typeface="Arial" panose="020B0604020202020204" pitchFamily="34" charset="0"/>
                              </a:rPr>
                            </m:ctrlPr>
                          </m:dPr>
                          <m:e>
                            <m:sSubSup>
                              <m:sSubSupPr>
                                <m:ctrlPr>
                                  <a:rPr lang="en-US" altLang="ja-JP" sz="2000" i="1" dirty="0">
                                    <a:latin typeface="Cambria Math" panose="02040503050406030204" pitchFamily="18" charset="0"/>
                                    <a:ea typeface="Arial Unicode MS" pitchFamily="50" charset="-128"/>
                                    <a:cs typeface="Arial" panose="020B0604020202020204" pitchFamily="34" charset="0"/>
                                  </a:rPr>
                                </m:ctrlPr>
                              </m:sSubSupPr>
                              <m:e>
                                <m:r>
                                  <a:rPr lang="ja-JP" altLang="en-US" sz="2000" i="1" dirty="0">
                                    <a:latin typeface="Cambria Math" panose="02040503050406030204" pitchFamily="18" charset="0"/>
                                    <a:ea typeface="Arial Unicode MS" pitchFamily="50" charset="-128"/>
                                    <a:cs typeface="Arial" panose="020B0604020202020204" pitchFamily="34" charset="0"/>
                                  </a:rPr>
                                  <m:t>𝑚</m:t>
                                </m:r>
                              </m:e>
                              <m:sub>
                                <m:r>
                                  <a:rPr lang="en-US" altLang="ja-JP" sz="2000" i="1" dirty="0">
                                    <a:latin typeface="Cambria Math" panose="02040503050406030204" pitchFamily="18" charset="0"/>
                                    <a:ea typeface="Arial Unicode MS" pitchFamily="50" charset="-128"/>
                                    <a:cs typeface="Arial" panose="020B0604020202020204" pitchFamily="34" charset="0"/>
                                  </a:rPr>
                                  <m:t>3</m:t>
                                </m:r>
                              </m:sub>
                              <m:sup>
                                <m:r>
                                  <a:rPr lang="en-US" altLang="ja-JP" sz="2000" i="1" dirty="0">
                                    <a:latin typeface="Cambria Math" panose="02040503050406030204" pitchFamily="18" charset="0"/>
                                    <a:ea typeface="Arial Unicode MS" pitchFamily="50" charset="-128"/>
                                    <a:cs typeface="Arial" panose="020B0604020202020204" pitchFamily="34" charset="0"/>
                                  </a:rPr>
                                  <m:t>2</m:t>
                                </m:r>
                              </m:sup>
                            </m:sSubSup>
                            <m:r>
                              <a:rPr lang="en-US" altLang="ja-JP" sz="2000" i="1" dirty="0">
                                <a:latin typeface="Cambria Math" panose="02040503050406030204" pitchFamily="18" charset="0"/>
                                <a:ea typeface="Arial Unicode MS" pitchFamily="50" charset="-128"/>
                                <a:cs typeface="Arial" panose="020B0604020202020204" pitchFamily="34" charset="0"/>
                              </a:rPr>
                              <m:t>−</m:t>
                            </m:r>
                            <m:sSubSup>
                              <m:sSubSupPr>
                                <m:ctrlPr>
                                  <a:rPr lang="en-US" altLang="ja-JP" sz="2000" i="1" dirty="0">
                                    <a:latin typeface="Cambria Math" panose="02040503050406030204" pitchFamily="18" charset="0"/>
                                    <a:ea typeface="Arial Unicode MS" pitchFamily="50" charset="-128"/>
                                    <a:cs typeface="Arial" panose="020B0604020202020204" pitchFamily="34" charset="0"/>
                                  </a:rPr>
                                </m:ctrlPr>
                              </m:sSubSupPr>
                              <m:e>
                                <m:r>
                                  <a:rPr lang="ja-JP" altLang="en-US" sz="2000" i="1" dirty="0">
                                    <a:latin typeface="Cambria Math" panose="02040503050406030204" pitchFamily="18" charset="0"/>
                                    <a:ea typeface="Arial Unicode MS" pitchFamily="50" charset="-128"/>
                                    <a:cs typeface="Arial" panose="020B0604020202020204" pitchFamily="34" charset="0"/>
                                  </a:rPr>
                                  <m:t>𝑚</m:t>
                                </m:r>
                              </m:e>
                              <m:sub>
                                <m:r>
                                  <a:rPr lang="en-US" altLang="ja-JP" sz="2000" i="1" dirty="0">
                                    <a:latin typeface="Cambria Math" panose="02040503050406030204" pitchFamily="18" charset="0"/>
                                    <a:ea typeface="Arial Unicode MS" pitchFamily="50" charset="-128"/>
                                    <a:cs typeface="Arial" panose="020B0604020202020204" pitchFamily="34" charset="0"/>
                                  </a:rPr>
                                  <m:t>1,2</m:t>
                                </m:r>
                              </m:sub>
                              <m:sup>
                                <m:r>
                                  <a:rPr lang="en-US" altLang="ja-JP" sz="2000" i="1" dirty="0">
                                    <a:latin typeface="Cambria Math" panose="02040503050406030204" pitchFamily="18" charset="0"/>
                                    <a:ea typeface="Arial Unicode MS" pitchFamily="50" charset="-128"/>
                                    <a:cs typeface="Arial" panose="020B0604020202020204" pitchFamily="34" charset="0"/>
                                  </a:rPr>
                                  <m:t>2</m:t>
                                </m:r>
                              </m:sup>
                            </m:sSubSup>
                          </m:e>
                        </m:d>
                      </m:num>
                      <m:den>
                        <m:d>
                          <m:dPr>
                            <m:ctrlPr>
                              <a:rPr lang="en-US" altLang="ja-JP" sz="2000" i="1" dirty="0" smtClean="0">
                                <a:latin typeface="Cambria Math" panose="02040503050406030204" pitchFamily="18" charset="0"/>
                                <a:ea typeface="Arial Unicode MS" pitchFamily="50" charset="-128"/>
                                <a:cs typeface="Arial" panose="020B0604020202020204" pitchFamily="34" charset="0"/>
                              </a:rPr>
                            </m:ctrlPr>
                          </m:dPr>
                          <m:e>
                            <m:r>
                              <a:rPr lang="en-US" altLang="ja-JP" sz="2000" i="1" dirty="0" smtClean="0">
                                <a:latin typeface="Cambria Math" panose="02040503050406030204" pitchFamily="18" charset="0"/>
                                <a:ea typeface="Arial Unicode MS" pitchFamily="50" charset="-128"/>
                                <a:cs typeface="Arial" panose="020B0604020202020204" pitchFamily="34" charset="0"/>
                              </a:rPr>
                              <m:t>2</m:t>
                            </m:r>
                            <m:sSub>
                              <m:sSubPr>
                                <m:ctrlPr>
                                  <a:rPr lang="en-US" altLang="ja-JP" sz="2000" i="1" dirty="0" smtClean="0">
                                    <a:latin typeface="Cambria Math" panose="02040503050406030204" pitchFamily="18" charset="0"/>
                                    <a:ea typeface="Arial Unicode MS" pitchFamily="50" charset="-128"/>
                                    <a:cs typeface="Arial" panose="020B0604020202020204" pitchFamily="34" charset="0"/>
                                  </a:rPr>
                                </m:ctrlPr>
                              </m:sSubPr>
                              <m:e>
                                <m:r>
                                  <a:rPr lang="ja-JP" altLang="en-US" sz="2000" i="1" dirty="0">
                                    <a:latin typeface="Cambria Math" panose="02040503050406030204" pitchFamily="18" charset="0"/>
                                    <a:ea typeface="Arial Unicode MS" pitchFamily="50" charset="-128"/>
                                    <a:cs typeface="Arial" panose="020B0604020202020204" pitchFamily="34" charset="0"/>
                                  </a:rPr>
                                  <m:t>𝐸</m:t>
                                </m:r>
                              </m:e>
                              <m:sub>
                                <m:r>
                                  <a:rPr lang="ja-JP" altLang="en-US" sz="2000" i="1" dirty="0" smtClean="0">
                                    <a:latin typeface="Cambria Math" panose="02040503050406030204" pitchFamily="18" charset="0"/>
                                    <a:ea typeface="Arial Unicode MS" pitchFamily="50" charset="-128"/>
                                    <a:cs typeface="Arial" panose="020B0604020202020204" pitchFamily="34" charset="0"/>
                                  </a:rPr>
                                  <m:t>𝛾</m:t>
                                </m:r>
                              </m:sub>
                            </m:sSub>
                          </m:e>
                        </m:d>
                        <m:r>
                          <a:rPr lang="en-US" altLang="ja-JP" sz="2000" b="0" i="1" dirty="0" smtClean="0">
                            <a:latin typeface="Cambria Math" panose="02040503050406030204" pitchFamily="18" charset="0"/>
                            <a:ea typeface="Arial Unicode MS" pitchFamily="50" charset="-128"/>
                            <a:cs typeface="Arial" panose="020B0604020202020204" pitchFamily="34" charset="0"/>
                          </a:rPr>
                          <m:t> </m:t>
                        </m:r>
                      </m:den>
                    </m:f>
                  </m:oMath>
                </a14:m>
                <a:endParaRPr lang="en-US" altLang="ja-JP" sz="2000" dirty="0">
                  <a:solidFill>
                    <a:schemeClr val="tx1"/>
                  </a:solidFill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</mc:Choice>
        <mc:Fallback xmlns="">
          <p:sp>
            <p:nvSpPr>
              <p:cNvPr id="5" name="コンテンツ プレースホルダー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88464" y="2887846"/>
                <a:ext cx="8389168" cy="2820089"/>
              </a:xfrm>
              <a:blipFill>
                <a:blip r:embed="rId3"/>
                <a:stretch>
                  <a:fillRect l="-1090" t="-1515" b="-25108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コンテンツ プレースホルダー 4"/>
              <p:cNvSpPr txBox="1">
                <a:spLocks/>
              </p:cNvSpPr>
              <p:nvPr/>
            </p:nvSpPr>
            <p:spPr>
              <a:xfrm>
                <a:off x="264089" y="5873214"/>
                <a:ext cx="8422711" cy="504056"/>
              </a:xfrm>
              <a:prstGeom prst="rect">
                <a:avLst/>
              </a:prstGeom>
            </p:spPr>
            <p:style>
              <a:lnRef idx="1">
                <a:schemeClr val="accent5"/>
              </a:lnRef>
              <a:fillRef idx="2">
                <a:schemeClr val="accent5"/>
              </a:fillRef>
              <a:effectRef idx="1">
                <a:schemeClr val="accent5"/>
              </a:effectRef>
              <a:fontRef idx="minor">
                <a:schemeClr val="dk1"/>
              </a:fontRef>
            </p:style>
            <p:txBody>
              <a:bodyPr vert="horz" lIns="91440" tIns="45720" rIns="91440" bIns="45720" rtlCol="0">
                <a:no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kumimoji="1"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514350" indent="-457200">
                  <a:buFont typeface="Wingdings" panose="05000000000000000000" pitchFamily="2" charset="2"/>
                  <a:buChar char="è"/>
                </a:pPr>
                <a:r>
                  <a:rPr lang="en-US" altLang="ja-JP" sz="2400" dirty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Aiming at a sensitivity to </a:t>
                </a:r>
                <a:r>
                  <a:rPr lang="en-US" altLang="ja-JP" sz="24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  <a:sym typeface="Symbol" panose="05050102010706020507" pitchFamily="18" charset="2"/>
                  </a:rPr>
                  <a:t></a:t>
                </a:r>
                <a:r>
                  <a:rPr lang="en-US" altLang="ja-JP" sz="2400" baseline="-25000" dirty="0">
                    <a:latin typeface="Arial Unicode MS" pitchFamily="50" charset="-128"/>
                    <a:ea typeface="Arial Unicode MS" pitchFamily="50" charset="-128"/>
                    <a:cs typeface="Arial Unicode MS" pitchFamily="50" charset="-128"/>
                    <a:sym typeface="Symbol" panose="05050102010706020507" pitchFamily="18" charset="2"/>
                  </a:rPr>
                  <a:t>3 </a:t>
                </a:r>
                <a:r>
                  <a:rPr lang="en-US" altLang="ja-JP" sz="2400" dirty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lifetime in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ja-JP" sz="240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Arial Unicode MS" pitchFamily="50" charset="-128"/>
                        <a:cs typeface="Arial" panose="020B0604020202020204" pitchFamily="34" charset="0"/>
                      </a:rPr>
                      <m:t>Ο</m:t>
                    </m:r>
                    <m:d>
                      <m:dPr>
                        <m:ctrlPr>
                          <a:rPr lang="en-US" altLang="ja-JP" sz="240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Arial Unicode MS" pitchFamily="50" charset="-128"/>
                            <a:cs typeface="Arial" panose="020B0604020202020204" pitchFamily="34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altLang="ja-JP" sz="240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Arial Unicode MS" pitchFamily="50" charset="-128"/>
                                <a:cs typeface="Arial" panose="020B0604020202020204" pitchFamily="34" charset="0"/>
                              </a:rPr>
                            </m:ctrlPr>
                          </m:sSupPr>
                          <m:e>
                            <m:r>
                              <a:rPr lang="en-US" altLang="ja-JP" sz="240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Arial Unicode MS" pitchFamily="50" charset="-128"/>
                                <a:cs typeface="Arial" panose="020B0604020202020204" pitchFamily="34" charset="0"/>
                              </a:rPr>
                              <m:t>10</m:t>
                            </m:r>
                          </m:e>
                          <m:sup>
                            <m:r>
                              <a:rPr lang="en-US" altLang="ja-JP" sz="240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Arial Unicode MS" pitchFamily="50" charset="-128"/>
                                <a:cs typeface="Arial" panose="020B0604020202020204" pitchFamily="34" charset="0"/>
                              </a:rPr>
                              <m:t>13</m:t>
                            </m:r>
                          </m:sup>
                        </m:sSup>
                        <m:r>
                          <a:rPr lang="en-US" altLang="ja-JP" sz="240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Arial Unicode MS" pitchFamily="50" charset="-128"/>
                            <a:cs typeface="Arial" panose="020B0604020202020204" pitchFamily="34" charset="0"/>
                          </a:rPr>
                          <m:t>−</m:t>
                        </m:r>
                        <m:sSup>
                          <m:sSupPr>
                            <m:ctrlPr>
                              <a:rPr lang="en-US" altLang="ja-JP" sz="2400" i="1" dirty="0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Arial Unicode MS" pitchFamily="50" charset="-128"/>
                                <a:cs typeface="Arial" panose="020B0604020202020204" pitchFamily="34" charset="0"/>
                              </a:rPr>
                            </m:ctrlPr>
                          </m:sSupPr>
                          <m:e>
                            <m:r>
                              <a:rPr lang="en-US" altLang="ja-JP" sz="2400" i="1" dirty="0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Arial Unicode MS" pitchFamily="50" charset="-128"/>
                                <a:cs typeface="Arial" panose="020B0604020202020204" pitchFamily="34" charset="0"/>
                              </a:rPr>
                              <m:t>10</m:t>
                            </m:r>
                          </m:e>
                          <m:sup>
                            <m:r>
                              <a:rPr lang="en-US" altLang="ja-JP" sz="2400" i="1" dirty="0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Arial Unicode MS" pitchFamily="50" charset="-128"/>
                                <a:cs typeface="Arial" panose="020B0604020202020204" pitchFamily="34" charset="0"/>
                              </a:rPr>
                              <m:t>17</m:t>
                            </m:r>
                          </m:sup>
                        </m:sSup>
                      </m:e>
                    </m:d>
                    <m:r>
                      <a:rPr lang="en-US" altLang="ja-JP" sz="2400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Arial Unicode MS" pitchFamily="50" charset="-128"/>
                        <a:cs typeface="Arial" panose="020B0604020202020204" pitchFamily="34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ja-JP" sz="2400" i="1" dirty="0" err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Arial Unicode MS" pitchFamily="50" charset="-128"/>
                        <a:cs typeface="Arial" panose="020B0604020202020204" pitchFamily="34" charset="0"/>
                      </a:rPr>
                      <m:t>yr</m:t>
                    </m:r>
                    <m:r>
                      <a:rPr lang="ja-JP" altLang="en-US" sz="2400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Arial Unicode MS" pitchFamily="50" charset="-128"/>
                        <a:cs typeface="Arial" panose="020B0604020202020204" pitchFamily="34" charset="0"/>
                      </a:rPr>
                      <m:t>𝑠</m:t>
                    </m:r>
                  </m:oMath>
                </a14:m>
                <a:endParaRPr lang="en-US" altLang="ja-JP" sz="2400" dirty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</mc:Choice>
        <mc:Fallback xmlns="">
          <p:sp>
            <p:nvSpPr>
              <p:cNvPr id="6" name="コンテンツ プレースホルダー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4089" y="5873214"/>
                <a:ext cx="8422711" cy="504056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コンテンツ プレースホルダー 4"/>
              <p:cNvSpPr txBox="1">
                <a:spLocks/>
              </p:cNvSpPr>
              <p:nvPr/>
            </p:nvSpPr>
            <p:spPr>
              <a:xfrm>
                <a:off x="488464" y="884308"/>
                <a:ext cx="8422711" cy="1772705"/>
              </a:xfrm>
              <a:prstGeom prst="rect">
                <a:avLst/>
              </a:prstGeom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kumimoji="1"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400050"/>
                <a:r>
                  <a:rPr lang="en-US" altLang="ja-JP" sz="2400" dirty="0">
                    <a:latin typeface="Arial" panose="020B0604020202020204" pitchFamily="34" charset="0"/>
                    <a:ea typeface="Arial Unicode MS" pitchFamily="50" charset="-128"/>
                    <a:cs typeface="Arial" panose="020B0604020202020204" pitchFamily="34" charset="0"/>
                  </a:rPr>
                  <a:t>Standard Model expectation: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ja-JP" sz="240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ja-JP" sz="2400" i="1">
                            <a:solidFill>
                              <a:srgbClr val="FF0000"/>
                            </a:solidFill>
                            <a:latin typeface="Cambria Math"/>
                          </a:rPr>
                          <m:t>𝜏</m:t>
                        </m:r>
                        <m:r>
                          <a:rPr lang="en-US" altLang="ja-JP" sz="2400" i="1">
                            <a:solidFill>
                              <a:srgbClr val="FF0000"/>
                            </a:solidFill>
                            <a:latin typeface="Cambria Math"/>
                          </a:rPr>
                          <m:t>=</m:t>
                        </m:r>
                        <m:r>
                          <m:rPr>
                            <m:sty m:val="p"/>
                          </m:rPr>
                          <a:rPr lang="en-US" altLang="ja-JP" sz="2400">
                            <a:solidFill>
                              <a:srgbClr val="FF0000"/>
                            </a:solidFill>
                            <a:latin typeface="Cambria Math"/>
                          </a:rPr>
                          <m:t>Ο</m:t>
                        </m:r>
                        <m:r>
                          <a:rPr lang="en-US" altLang="ja-JP" sz="2400" i="1">
                            <a:solidFill>
                              <a:srgbClr val="FF0000"/>
                            </a:solidFill>
                            <a:latin typeface="Cambria Math"/>
                          </a:rPr>
                          <m:t>(10</m:t>
                        </m:r>
                      </m:e>
                      <m:sup>
                        <m:r>
                          <a:rPr lang="en-US" altLang="ja-JP" sz="2400" i="1">
                            <a:solidFill>
                              <a:srgbClr val="FF0000"/>
                            </a:solidFill>
                            <a:latin typeface="Cambria Math"/>
                          </a:rPr>
                          <m:t>43</m:t>
                        </m:r>
                      </m:sup>
                    </m:sSup>
                    <m:r>
                      <a:rPr lang="en-US" altLang="ja-JP" sz="240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) </m:t>
                    </m:r>
                    <m:r>
                      <m:rPr>
                        <m:sty m:val="p"/>
                      </m:rPr>
                      <a:rPr lang="en-US" altLang="ja-JP" sz="2400" i="1">
                        <a:solidFill>
                          <a:srgbClr val="FF0000"/>
                        </a:solidFill>
                        <a:latin typeface="Cambria Math"/>
                      </a:rPr>
                      <m:t>yr</m:t>
                    </m:r>
                    <m:r>
                      <a:rPr lang="en-US" altLang="ja-JP" sz="2400" i="1" smtClean="0">
                        <a:solidFill>
                          <a:srgbClr val="FF0000"/>
                        </a:solidFill>
                        <a:latin typeface="Cambria Math"/>
                      </a:rPr>
                      <m:t>𝑠</m:t>
                    </m:r>
                  </m:oMath>
                </a14:m>
                <a:endParaRPr lang="en-US" altLang="ja-JP" sz="2400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400050"/>
                <a:r>
                  <a:rPr lang="en-US" altLang="ja-JP" sz="2400" dirty="0">
                    <a:latin typeface="Arial" panose="020B0604020202020204" pitchFamily="34" charset="0"/>
                    <a:ea typeface="Arial Unicode MS" pitchFamily="50" charset="-128"/>
                    <a:cs typeface="Arial" panose="020B0604020202020204" pitchFamily="34" charset="0"/>
                  </a:rPr>
                  <a:t>Experimental lower limit: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ja-JP" sz="240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ja-JP" sz="2400" i="1">
                            <a:solidFill>
                              <a:srgbClr val="FF0000"/>
                            </a:solidFill>
                            <a:latin typeface="Cambria Math"/>
                          </a:rPr>
                          <m:t>𝜏</m:t>
                        </m:r>
                        <m:r>
                          <a:rPr lang="en-US" altLang="ja-JP" sz="240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m:rPr>
                            <m:sty m:val="p"/>
                          </m:rPr>
                          <a:rPr lang="en-US" altLang="ja-JP" sz="2400">
                            <a:solidFill>
                              <a:srgbClr val="FF0000"/>
                            </a:solidFill>
                            <a:latin typeface="Cambria Math"/>
                          </a:rPr>
                          <m:t>Ο</m:t>
                        </m:r>
                        <m:r>
                          <a:rPr lang="en-US" altLang="ja-JP" sz="2400" i="1">
                            <a:solidFill>
                              <a:srgbClr val="FF0000"/>
                            </a:solidFill>
                            <a:latin typeface="Cambria Math"/>
                          </a:rPr>
                          <m:t>(10</m:t>
                        </m:r>
                      </m:e>
                      <m:sup>
                        <m:r>
                          <a:rPr lang="en-US" altLang="ja-JP" sz="2400" i="1">
                            <a:solidFill>
                              <a:srgbClr val="FF0000"/>
                            </a:solidFill>
                            <a:latin typeface="Cambria Math"/>
                          </a:rPr>
                          <m:t>12</m:t>
                        </m:r>
                      </m:sup>
                    </m:sSup>
                    <m:r>
                      <a:rPr lang="en-US" altLang="ja-JP" sz="240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) </m:t>
                    </m:r>
                    <m:r>
                      <m:rPr>
                        <m:sty m:val="p"/>
                      </m:rPr>
                      <a:rPr lang="en-US" altLang="ja-JP" sz="2400" i="1">
                        <a:solidFill>
                          <a:srgbClr val="FF0000"/>
                        </a:solidFill>
                        <a:latin typeface="Cambria Math"/>
                      </a:rPr>
                      <m:t>yr</m:t>
                    </m:r>
                    <m:r>
                      <a:rPr lang="en-US" altLang="ja-JP" sz="2400" i="1" smtClean="0">
                        <a:solidFill>
                          <a:srgbClr val="FF0000"/>
                        </a:solidFill>
                        <a:latin typeface="Cambria Math"/>
                      </a:rPr>
                      <m:t>𝑠</m:t>
                    </m:r>
                  </m:oMath>
                </a14:m>
                <a:endParaRPr lang="en-US" altLang="ja-JP" sz="2400" dirty="0">
                  <a:latin typeface="Arial" panose="020B0604020202020204" pitchFamily="34" charset="0"/>
                  <a:ea typeface="Arial Unicode MS" pitchFamily="50" charset="-128"/>
                  <a:cs typeface="Arial" panose="020B0604020202020204" pitchFamily="34" charset="0"/>
                </a:endParaRPr>
              </a:p>
              <a:p>
                <a:pPr marL="400050"/>
                <a:r>
                  <a:rPr lang="en-US" altLang="ja-JP" sz="2400" dirty="0">
                    <a:latin typeface="Arial" panose="020B0604020202020204" pitchFamily="34" charset="0"/>
                    <a:ea typeface="Arial Unicode MS" pitchFamily="50" charset="-128"/>
                    <a:cs typeface="Arial" panose="020B0604020202020204" pitchFamily="34" charset="0"/>
                  </a:rPr>
                  <a:t>Left-Right symmetric model predicts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ja-JP" sz="240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ja-JP" sz="2400" i="1">
                            <a:solidFill>
                              <a:srgbClr val="FF0000"/>
                            </a:solidFill>
                            <a:latin typeface="Cambria Math"/>
                          </a:rPr>
                          <m:t>𝜏</m:t>
                        </m:r>
                        <m:r>
                          <a:rPr lang="en-US" altLang="ja-JP" sz="240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=</m:t>
                        </m:r>
                        <m:r>
                          <m:rPr>
                            <m:sty m:val="p"/>
                          </m:rPr>
                          <a:rPr lang="en-US" altLang="ja-JP" sz="2400">
                            <a:solidFill>
                              <a:srgbClr val="FF0000"/>
                            </a:solidFill>
                            <a:latin typeface="Cambria Math"/>
                          </a:rPr>
                          <m:t>Ο</m:t>
                        </m:r>
                        <m:r>
                          <a:rPr lang="en-US" altLang="ja-JP" sz="2400" i="1">
                            <a:solidFill>
                              <a:srgbClr val="FF0000"/>
                            </a:solidFill>
                            <a:latin typeface="Cambria Math"/>
                          </a:rPr>
                          <m:t>(10</m:t>
                        </m:r>
                      </m:e>
                      <m:sup>
                        <m:r>
                          <a:rPr lang="en-US" altLang="ja-JP" sz="2400" i="1">
                            <a:solidFill>
                              <a:srgbClr val="FF0000"/>
                            </a:solidFill>
                            <a:latin typeface="Cambria Math"/>
                          </a:rPr>
                          <m:t>17</m:t>
                        </m:r>
                      </m:sup>
                    </m:sSup>
                    <m:r>
                      <a:rPr lang="en-US" altLang="ja-JP" sz="240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) </m:t>
                    </m:r>
                    <m:r>
                      <m:rPr>
                        <m:sty m:val="p"/>
                      </m:rPr>
                      <a:rPr lang="en-US" altLang="ja-JP" sz="2400" i="1">
                        <a:solidFill>
                          <a:srgbClr val="FF0000"/>
                        </a:solidFill>
                        <a:latin typeface="Cambria Math"/>
                      </a:rPr>
                      <m:t>yr</m:t>
                    </m:r>
                    <m:r>
                      <a:rPr lang="en-US" altLang="ja-JP" sz="2400" i="1" smtClean="0">
                        <a:solidFill>
                          <a:srgbClr val="FF0000"/>
                        </a:solidFill>
                        <a:latin typeface="Cambria Math"/>
                      </a:rPr>
                      <m:t>𝑠</m:t>
                    </m:r>
                  </m:oMath>
                </a14:m>
                <a:r>
                  <a:rPr lang="en-US" altLang="ja-JP" sz="2400" dirty="0">
                    <a:latin typeface="Arial" panose="020B0604020202020204" pitchFamily="34" charset="0"/>
                    <a:ea typeface="Arial Unicode MS" pitchFamily="50" charset="-128"/>
                    <a:cs typeface="Arial" panose="020B0604020202020204" pitchFamily="34" charset="0"/>
                  </a:rPr>
                  <a:t> for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2400" i="1">
                            <a:latin typeface="Cambria Math" panose="02040503050406030204" pitchFamily="18" charset="0"/>
                            <a:ea typeface="Arial Unicode MS" pitchFamily="50" charset="-128"/>
                            <a:cs typeface="Arial Unicode MS" pitchFamily="50" charset="-128"/>
                          </a:rPr>
                        </m:ctrlPr>
                      </m:sSubPr>
                      <m:e>
                        <m:r>
                          <a:rPr lang="en-US" altLang="ja-JP" sz="2400" i="1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𝑊</m:t>
                        </m:r>
                      </m:e>
                      <m:sub>
                        <m:r>
                          <a:rPr lang="en-US" altLang="ja-JP" sz="2400" i="1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𝐿</m:t>
                        </m:r>
                      </m:sub>
                    </m:sSub>
                  </m:oMath>
                </a14:m>
                <a:r>
                  <a:rPr lang="en-US" altLang="ja-JP" sz="2400" dirty="0">
                    <a:latin typeface="Arial" panose="020B0604020202020204" pitchFamily="34" charset="0"/>
                    <a:ea typeface="Arial Unicode MS" pitchFamily="50" charset="-128"/>
                    <a:cs typeface="Arial" panose="020B0604020202020204" pitchFamily="34" charset="0"/>
                  </a:rPr>
                  <a:t>-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2400" i="1" dirty="0">
                            <a:latin typeface="Cambria Math" panose="02040503050406030204" pitchFamily="18" charset="0"/>
                            <a:ea typeface="Arial Unicode MS" pitchFamily="50" charset="-128"/>
                            <a:cs typeface="Arial Unicode MS" pitchFamily="50" charset="-128"/>
                          </a:rPr>
                        </m:ctrlPr>
                      </m:sSubPr>
                      <m:e>
                        <m:r>
                          <a:rPr lang="en-US" altLang="ja-JP" sz="2400" i="1" dirty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𝑊</m:t>
                        </m:r>
                      </m:e>
                      <m:sub>
                        <m:r>
                          <a:rPr lang="en-US" altLang="ja-JP" sz="2400" i="1" dirty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𝑅</m:t>
                        </m:r>
                      </m:sub>
                    </m:sSub>
                  </m:oMath>
                </a14:m>
                <a:r>
                  <a:rPr lang="en-US" altLang="ja-JP" sz="2400" dirty="0">
                    <a:latin typeface="Arial" panose="020B0604020202020204" pitchFamily="34" charset="0"/>
                    <a:ea typeface="Arial Unicode MS" pitchFamily="50" charset="-128"/>
                    <a:cs typeface="Arial" panose="020B0604020202020204" pitchFamily="34" charset="0"/>
                  </a:rPr>
                  <a:t> mixing angle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altLang="ja-JP" sz="2400" i="1" smtClean="0">
                            <a:latin typeface="Cambria Math" panose="02040503050406030204" pitchFamily="18" charset="0"/>
                            <a:ea typeface="Arial Unicode MS" pitchFamily="50" charset="-128"/>
                            <a:cs typeface="Arial Unicode MS" pitchFamily="50" charset="-128"/>
                          </a:rPr>
                        </m:ctrlPr>
                      </m:dPr>
                      <m:e>
                        <m:r>
                          <a:rPr lang="en-US" altLang="ja-JP" sz="2400" i="1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𝜁</m:t>
                        </m:r>
                      </m:e>
                    </m:d>
                    <m:r>
                      <a:rPr lang="en-US" altLang="ja-JP" sz="2400" i="1" smtClean="0">
                        <a:latin typeface="Cambria Math" panose="02040503050406030204" pitchFamily="18" charset="0"/>
                        <a:ea typeface="Arial Unicode MS" pitchFamily="50" charset="-128"/>
                        <a:cs typeface="Arial Unicode MS" pitchFamily="50" charset="-128"/>
                      </a:rPr>
                      <m:t>~</m:t>
                    </m:r>
                    <m:r>
                      <a:rPr lang="en-US" altLang="ja-JP" sz="2400" i="1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0.02</m:t>
                    </m:r>
                  </m:oMath>
                </a14:m>
                <a:endParaRPr lang="en-US" altLang="ja-JP" sz="2400" dirty="0">
                  <a:latin typeface="Arial" panose="020B0604020202020204" pitchFamily="34" charset="0"/>
                  <a:ea typeface="Arial Unicode MS" pitchFamily="50" charset="-128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7" name="コンテンツ プレースホルダー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8464" y="884308"/>
                <a:ext cx="8422711" cy="1772705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正方形/長方形 7"/>
          <p:cNvSpPr/>
          <p:nvPr/>
        </p:nvSpPr>
        <p:spPr>
          <a:xfrm>
            <a:off x="7299887" y="653475"/>
            <a:ext cx="1715623" cy="461665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marL="57150" indent="0">
              <a:buNone/>
            </a:pPr>
            <a:r>
              <a:rPr lang="en-US" altLang="ja-JP" sz="24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Symbol" panose="05050102010706020507" pitchFamily="18" charset="2"/>
              </a:rPr>
              <a:t></a:t>
            </a:r>
            <a:r>
              <a:rPr lang="en-US" altLang="ja-JP" sz="2400" baseline="-250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Symbol" panose="05050102010706020507" pitchFamily="18" charset="2"/>
              </a:rPr>
              <a:t>3</a:t>
            </a:r>
            <a:r>
              <a:rPr lang="en-US" altLang="ja-JP" sz="24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Lifetime</a:t>
            </a:r>
            <a:endParaRPr lang="en-US" altLang="ja-JP" sz="2400" dirty="0">
              <a:latin typeface="Arial" panose="020B0604020202020204" pitchFamily="34" charset="0"/>
              <a:ea typeface="Arial Unicode MS" pitchFamily="50" charset="-128"/>
              <a:cs typeface="Arial" panose="020B0604020202020204" pitchFamily="34" charset="0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70779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1032"/>
    </mc:Choice>
    <mc:Fallback xmlns="">
      <p:transition spd="slow" advTm="51032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Rectangle 2050"/>
          <p:cNvSpPr>
            <a:spLocks noGrp="1" noChangeArrowheads="1"/>
          </p:cNvSpPr>
          <p:nvPr>
            <p:ph type="title"/>
          </p:nvPr>
        </p:nvSpPr>
        <p:spPr>
          <a:xfrm>
            <a:off x="152871" y="63017"/>
            <a:ext cx="8784976" cy="685800"/>
          </a:xfrm>
          <a:noFill/>
        </p:spPr>
        <p:txBody>
          <a:bodyPr>
            <a:normAutofit fontScale="90000"/>
          </a:bodyPr>
          <a:lstStyle/>
          <a:p>
            <a:pPr eaLnBrk="1" hangingPunct="1"/>
            <a:r>
              <a:rPr lang="en-US" altLang="ja-JP" sz="2800" dirty="0">
                <a:latin typeface="Arial" panose="020B0604020202020204" pitchFamily="34" charset="0"/>
                <a:ea typeface="Arial Unicode MS" panose="020B0604020202020204" pitchFamily="50" charset="-128"/>
                <a:cs typeface="Arial" panose="020B0604020202020204" pitchFamily="34" charset="0"/>
              </a:rPr>
              <a:t>Expected photon wavelength spectrum from C</a:t>
            </a:r>
            <a:r>
              <a:rPr lang="en-US" altLang="ja-JP" sz="2800" dirty="0">
                <a:latin typeface="Arial" panose="020B0604020202020204" pitchFamily="34" charset="0"/>
                <a:ea typeface="Arial Unicode MS" panose="020B0604020202020204" pitchFamily="50" charset="-128"/>
                <a:cs typeface="Arial" panose="020B0604020202020204" pitchFamily="34" charset="0"/>
                <a:sym typeface="Symbol" panose="05050102010706020507" pitchFamily="18" charset="2"/>
              </a:rPr>
              <a:t></a:t>
            </a:r>
            <a:r>
              <a:rPr lang="en-US" altLang="ja-JP" sz="2800" dirty="0">
                <a:latin typeface="Arial" panose="020B0604020202020204" pitchFamily="34" charset="0"/>
                <a:ea typeface="Arial Unicode MS" panose="020B0604020202020204" pitchFamily="50" charset="-128"/>
                <a:cs typeface="Arial" panose="020B0604020202020204" pitchFamily="34" charset="0"/>
              </a:rPr>
              <a:t>B decays</a:t>
            </a:r>
            <a:endParaRPr lang="ja-JP" altLang="en-US" sz="2800" dirty="0">
              <a:latin typeface="Arial" panose="020B0604020202020204" pitchFamily="34" charset="0"/>
              <a:ea typeface="Arial Unicode MS" panose="020B0604020202020204" pitchFamily="50" charset="-128"/>
              <a:cs typeface="Arial" panose="020B0604020202020204" pitchFamily="34" charset="0"/>
            </a:endParaRPr>
          </a:p>
        </p:txBody>
      </p:sp>
      <p:grpSp>
        <p:nvGrpSpPr>
          <p:cNvPr id="6" name="グループ化 5"/>
          <p:cNvGrpSpPr/>
          <p:nvPr/>
        </p:nvGrpSpPr>
        <p:grpSpPr>
          <a:xfrm>
            <a:off x="889777" y="1258608"/>
            <a:ext cx="6520161" cy="4499352"/>
            <a:chOff x="1563360" y="1340768"/>
            <a:chExt cx="7525833" cy="5193334"/>
          </a:xfrm>
        </p:grpSpPr>
        <p:sp>
          <p:nvSpPr>
            <p:cNvPr id="52" name="Freeform 52"/>
            <p:cNvSpPr>
              <a:spLocks/>
            </p:cNvSpPr>
            <p:nvPr/>
          </p:nvSpPr>
          <p:spPr bwMode="auto">
            <a:xfrm>
              <a:off x="4395531" y="2236694"/>
              <a:ext cx="2973147" cy="2554488"/>
            </a:xfrm>
            <a:custGeom>
              <a:avLst/>
              <a:gdLst>
                <a:gd name="T0" fmla="*/ 3 w 3982"/>
                <a:gd name="T1" fmla="*/ 2907 h 3424"/>
                <a:gd name="T2" fmla="*/ 14 w 3982"/>
                <a:gd name="T3" fmla="*/ 2253 h 3424"/>
                <a:gd name="T4" fmla="*/ 18 w 3982"/>
                <a:gd name="T5" fmla="*/ 1684 h 3424"/>
                <a:gd name="T6" fmla="*/ 22 w 3982"/>
                <a:gd name="T7" fmla="*/ 1506 h 3424"/>
                <a:gd name="T8" fmla="*/ 20 w 3982"/>
                <a:gd name="T9" fmla="*/ 1137 h 3424"/>
                <a:gd name="T10" fmla="*/ 31 w 3982"/>
                <a:gd name="T11" fmla="*/ 966 h 3424"/>
                <a:gd name="T12" fmla="*/ 26 w 3982"/>
                <a:gd name="T13" fmla="*/ 947 h 3424"/>
                <a:gd name="T14" fmla="*/ 39 w 3982"/>
                <a:gd name="T15" fmla="*/ 551 h 3424"/>
                <a:gd name="T16" fmla="*/ 36 w 3982"/>
                <a:gd name="T17" fmla="*/ 448 h 3424"/>
                <a:gd name="T18" fmla="*/ 37 w 3982"/>
                <a:gd name="T19" fmla="*/ 311 h 3424"/>
                <a:gd name="T20" fmla="*/ 46 w 3982"/>
                <a:gd name="T21" fmla="*/ 76 h 3424"/>
                <a:gd name="T22" fmla="*/ 74 w 3982"/>
                <a:gd name="T23" fmla="*/ 5 h 3424"/>
                <a:gd name="T24" fmla="*/ 159 w 3982"/>
                <a:gd name="T25" fmla="*/ 9 h 3424"/>
                <a:gd name="T26" fmla="*/ 224 w 3982"/>
                <a:gd name="T27" fmla="*/ 29 h 3424"/>
                <a:gd name="T28" fmla="*/ 425 w 3982"/>
                <a:gd name="T29" fmla="*/ 80 h 3424"/>
                <a:gd name="T30" fmla="*/ 540 w 3982"/>
                <a:gd name="T31" fmla="*/ 105 h 3424"/>
                <a:gd name="T32" fmla="*/ 637 w 3982"/>
                <a:gd name="T33" fmla="*/ 138 h 3424"/>
                <a:gd name="T34" fmla="*/ 774 w 3982"/>
                <a:gd name="T35" fmla="*/ 185 h 3424"/>
                <a:gd name="T36" fmla="*/ 906 w 3982"/>
                <a:gd name="T37" fmla="*/ 230 h 3424"/>
                <a:gd name="T38" fmla="*/ 1019 w 3982"/>
                <a:gd name="T39" fmla="*/ 274 h 3424"/>
                <a:gd name="T40" fmla="*/ 1139 w 3982"/>
                <a:gd name="T41" fmla="*/ 326 h 3424"/>
                <a:gd name="T42" fmla="*/ 1219 w 3982"/>
                <a:gd name="T43" fmla="*/ 361 h 3424"/>
                <a:gd name="T44" fmla="*/ 1307 w 3982"/>
                <a:gd name="T45" fmla="*/ 399 h 3424"/>
                <a:gd name="T46" fmla="*/ 1413 w 3982"/>
                <a:gd name="T47" fmla="*/ 450 h 3424"/>
                <a:gd name="T48" fmla="*/ 1520 w 3982"/>
                <a:gd name="T49" fmla="*/ 499 h 3424"/>
                <a:gd name="T50" fmla="*/ 1632 w 3982"/>
                <a:gd name="T51" fmla="*/ 556 h 3424"/>
                <a:gd name="T52" fmla="*/ 1751 w 3982"/>
                <a:gd name="T53" fmla="*/ 616 h 3424"/>
                <a:gd name="T54" fmla="*/ 1883 w 3982"/>
                <a:gd name="T55" fmla="*/ 686 h 3424"/>
                <a:gd name="T56" fmla="*/ 1984 w 3982"/>
                <a:gd name="T57" fmla="*/ 739 h 3424"/>
                <a:gd name="T58" fmla="*/ 2108 w 3982"/>
                <a:gd name="T59" fmla="*/ 808 h 3424"/>
                <a:gd name="T60" fmla="*/ 2171 w 3982"/>
                <a:gd name="T61" fmla="*/ 841 h 3424"/>
                <a:gd name="T62" fmla="*/ 2276 w 3982"/>
                <a:gd name="T63" fmla="*/ 901 h 3424"/>
                <a:gd name="T64" fmla="*/ 2366 w 3982"/>
                <a:gd name="T65" fmla="*/ 945 h 3424"/>
                <a:gd name="T66" fmla="*/ 2462 w 3982"/>
                <a:gd name="T67" fmla="*/ 1000 h 3424"/>
                <a:gd name="T68" fmla="*/ 2570 w 3982"/>
                <a:gd name="T69" fmla="*/ 1062 h 3424"/>
                <a:gd name="T70" fmla="*/ 2641 w 3982"/>
                <a:gd name="T71" fmla="*/ 1099 h 3424"/>
                <a:gd name="T72" fmla="*/ 2702 w 3982"/>
                <a:gd name="T73" fmla="*/ 1136 h 3424"/>
                <a:gd name="T74" fmla="*/ 2794 w 3982"/>
                <a:gd name="T75" fmla="*/ 1189 h 3424"/>
                <a:gd name="T76" fmla="*/ 2896 w 3982"/>
                <a:gd name="T77" fmla="*/ 1243 h 3424"/>
                <a:gd name="T78" fmla="*/ 2974 w 3982"/>
                <a:gd name="T79" fmla="*/ 1287 h 3424"/>
                <a:gd name="T80" fmla="*/ 3027 w 3982"/>
                <a:gd name="T81" fmla="*/ 1321 h 3424"/>
                <a:gd name="T82" fmla="*/ 3123 w 3982"/>
                <a:gd name="T83" fmla="*/ 1372 h 3424"/>
                <a:gd name="T84" fmla="*/ 3252 w 3982"/>
                <a:gd name="T85" fmla="*/ 1445 h 3424"/>
                <a:gd name="T86" fmla="*/ 3306 w 3982"/>
                <a:gd name="T87" fmla="*/ 1478 h 3424"/>
                <a:gd name="T88" fmla="*/ 3371 w 3982"/>
                <a:gd name="T89" fmla="*/ 1515 h 3424"/>
                <a:gd name="T90" fmla="*/ 3427 w 3982"/>
                <a:gd name="T91" fmla="*/ 1549 h 3424"/>
                <a:gd name="T92" fmla="*/ 3502 w 3982"/>
                <a:gd name="T93" fmla="*/ 1591 h 3424"/>
                <a:gd name="T94" fmla="*/ 3554 w 3982"/>
                <a:gd name="T95" fmla="*/ 1619 h 3424"/>
                <a:gd name="T96" fmla="*/ 3597 w 3982"/>
                <a:gd name="T97" fmla="*/ 1644 h 3424"/>
                <a:gd name="T98" fmla="*/ 3629 w 3982"/>
                <a:gd name="T99" fmla="*/ 1663 h 3424"/>
                <a:gd name="T100" fmla="*/ 3703 w 3982"/>
                <a:gd name="T101" fmla="*/ 1705 h 3424"/>
                <a:gd name="T102" fmla="*/ 3796 w 3982"/>
                <a:gd name="T103" fmla="*/ 1759 h 3424"/>
                <a:gd name="T104" fmla="*/ 3885 w 3982"/>
                <a:gd name="T105" fmla="*/ 1808 h 3424"/>
                <a:gd name="T106" fmla="*/ 3946 w 3982"/>
                <a:gd name="T107" fmla="*/ 1842 h 3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982" h="3424">
                  <a:moveTo>
                    <a:pt x="3982" y="3424"/>
                  </a:moveTo>
                  <a:lnTo>
                    <a:pt x="0" y="3424"/>
                  </a:lnTo>
                  <a:lnTo>
                    <a:pt x="3" y="2907"/>
                  </a:lnTo>
                  <a:lnTo>
                    <a:pt x="4" y="2388"/>
                  </a:lnTo>
                  <a:lnTo>
                    <a:pt x="7" y="2342"/>
                  </a:lnTo>
                  <a:lnTo>
                    <a:pt x="14" y="2253"/>
                  </a:lnTo>
                  <a:lnTo>
                    <a:pt x="12" y="2202"/>
                  </a:lnTo>
                  <a:lnTo>
                    <a:pt x="12" y="1706"/>
                  </a:lnTo>
                  <a:lnTo>
                    <a:pt x="18" y="1684"/>
                  </a:lnTo>
                  <a:lnTo>
                    <a:pt x="23" y="1609"/>
                  </a:lnTo>
                  <a:lnTo>
                    <a:pt x="23" y="1535"/>
                  </a:lnTo>
                  <a:lnTo>
                    <a:pt x="22" y="1506"/>
                  </a:lnTo>
                  <a:lnTo>
                    <a:pt x="21" y="1507"/>
                  </a:lnTo>
                  <a:lnTo>
                    <a:pt x="20" y="1516"/>
                  </a:lnTo>
                  <a:lnTo>
                    <a:pt x="20" y="1137"/>
                  </a:lnTo>
                  <a:lnTo>
                    <a:pt x="25" y="1114"/>
                  </a:lnTo>
                  <a:lnTo>
                    <a:pt x="31" y="1039"/>
                  </a:lnTo>
                  <a:lnTo>
                    <a:pt x="31" y="966"/>
                  </a:lnTo>
                  <a:lnTo>
                    <a:pt x="28" y="936"/>
                  </a:lnTo>
                  <a:lnTo>
                    <a:pt x="27" y="936"/>
                  </a:lnTo>
                  <a:lnTo>
                    <a:pt x="26" y="947"/>
                  </a:lnTo>
                  <a:lnTo>
                    <a:pt x="26" y="649"/>
                  </a:lnTo>
                  <a:lnTo>
                    <a:pt x="32" y="626"/>
                  </a:lnTo>
                  <a:lnTo>
                    <a:pt x="39" y="551"/>
                  </a:lnTo>
                  <a:lnTo>
                    <a:pt x="40" y="478"/>
                  </a:lnTo>
                  <a:lnTo>
                    <a:pt x="37" y="448"/>
                  </a:lnTo>
                  <a:lnTo>
                    <a:pt x="36" y="448"/>
                  </a:lnTo>
                  <a:lnTo>
                    <a:pt x="35" y="459"/>
                  </a:lnTo>
                  <a:lnTo>
                    <a:pt x="33" y="408"/>
                  </a:lnTo>
                  <a:lnTo>
                    <a:pt x="37" y="311"/>
                  </a:lnTo>
                  <a:lnTo>
                    <a:pt x="42" y="265"/>
                  </a:lnTo>
                  <a:lnTo>
                    <a:pt x="41" y="201"/>
                  </a:lnTo>
                  <a:lnTo>
                    <a:pt x="46" y="76"/>
                  </a:lnTo>
                  <a:lnTo>
                    <a:pt x="53" y="19"/>
                  </a:lnTo>
                  <a:lnTo>
                    <a:pt x="58" y="13"/>
                  </a:lnTo>
                  <a:lnTo>
                    <a:pt x="74" y="5"/>
                  </a:lnTo>
                  <a:lnTo>
                    <a:pt x="105" y="0"/>
                  </a:lnTo>
                  <a:lnTo>
                    <a:pt x="145" y="4"/>
                  </a:lnTo>
                  <a:lnTo>
                    <a:pt x="159" y="9"/>
                  </a:lnTo>
                  <a:lnTo>
                    <a:pt x="157" y="11"/>
                  </a:lnTo>
                  <a:lnTo>
                    <a:pt x="150" y="13"/>
                  </a:lnTo>
                  <a:lnTo>
                    <a:pt x="224" y="29"/>
                  </a:lnTo>
                  <a:lnTo>
                    <a:pt x="297" y="46"/>
                  </a:lnTo>
                  <a:lnTo>
                    <a:pt x="363" y="60"/>
                  </a:lnTo>
                  <a:lnTo>
                    <a:pt x="425" y="80"/>
                  </a:lnTo>
                  <a:lnTo>
                    <a:pt x="455" y="84"/>
                  </a:lnTo>
                  <a:lnTo>
                    <a:pt x="509" y="102"/>
                  </a:lnTo>
                  <a:lnTo>
                    <a:pt x="540" y="105"/>
                  </a:lnTo>
                  <a:lnTo>
                    <a:pt x="562" y="117"/>
                  </a:lnTo>
                  <a:lnTo>
                    <a:pt x="614" y="129"/>
                  </a:lnTo>
                  <a:lnTo>
                    <a:pt x="637" y="138"/>
                  </a:lnTo>
                  <a:lnTo>
                    <a:pt x="693" y="156"/>
                  </a:lnTo>
                  <a:lnTo>
                    <a:pt x="750" y="173"/>
                  </a:lnTo>
                  <a:lnTo>
                    <a:pt x="774" y="185"/>
                  </a:lnTo>
                  <a:lnTo>
                    <a:pt x="831" y="202"/>
                  </a:lnTo>
                  <a:lnTo>
                    <a:pt x="856" y="215"/>
                  </a:lnTo>
                  <a:lnTo>
                    <a:pt x="906" y="230"/>
                  </a:lnTo>
                  <a:lnTo>
                    <a:pt x="952" y="251"/>
                  </a:lnTo>
                  <a:lnTo>
                    <a:pt x="985" y="263"/>
                  </a:lnTo>
                  <a:lnTo>
                    <a:pt x="1019" y="274"/>
                  </a:lnTo>
                  <a:lnTo>
                    <a:pt x="1069" y="297"/>
                  </a:lnTo>
                  <a:lnTo>
                    <a:pt x="1122" y="315"/>
                  </a:lnTo>
                  <a:lnTo>
                    <a:pt x="1139" y="326"/>
                  </a:lnTo>
                  <a:lnTo>
                    <a:pt x="1181" y="342"/>
                  </a:lnTo>
                  <a:lnTo>
                    <a:pt x="1196" y="353"/>
                  </a:lnTo>
                  <a:lnTo>
                    <a:pt x="1219" y="361"/>
                  </a:lnTo>
                  <a:lnTo>
                    <a:pt x="1261" y="380"/>
                  </a:lnTo>
                  <a:lnTo>
                    <a:pt x="1279" y="391"/>
                  </a:lnTo>
                  <a:lnTo>
                    <a:pt x="1307" y="399"/>
                  </a:lnTo>
                  <a:lnTo>
                    <a:pt x="1352" y="422"/>
                  </a:lnTo>
                  <a:lnTo>
                    <a:pt x="1376" y="432"/>
                  </a:lnTo>
                  <a:lnTo>
                    <a:pt x="1413" y="450"/>
                  </a:lnTo>
                  <a:lnTo>
                    <a:pt x="1444" y="466"/>
                  </a:lnTo>
                  <a:lnTo>
                    <a:pt x="1482" y="483"/>
                  </a:lnTo>
                  <a:lnTo>
                    <a:pt x="1520" y="499"/>
                  </a:lnTo>
                  <a:lnTo>
                    <a:pt x="1551" y="517"/>
                  </a:lnTo>
                  <a:lnTo>
                    <a:pt x="1587" y="534"/>
                  </a:lnTo>
                  <a:lnTo>
                    <a:pt x="1632" y="556"/>
                  </a:lnTo>
                  <a:lnTo>
                    <a:pt x="1678" y="578"/>
                  </a:lnTo>
                  <a:lnTo>
                    <a:pt x="1714" y="597"/>
                  </a:lnTo>
                  <a:lnTo>
                    <a:pt x="1751" y="616"/>
                  </a:lnTo>
                  <a:lnTo>
                    <a:pt x="1794" y="639"/>
                  </a:lnTo>
                  <a:lnTo>
                    <a:pt x="1838" y="661"/>
                  </a:lnTo>
                  <a:lnTo>
                    <a:pt x="1883" y="686"/>
                  </a:lnTo>
                  <a:lnTo>
                    <a:pt x="1924" y="706"/>
                  </a:lnTo>
                  <a:lnTo>
                    <a:pt x="1952" y="723"/>
                  </a:lnTo>
                  <a:lnTo>
                    <a:pt x="1984" y="739"/>
                  </a:lnTo>
                  <a:lnTo>
                    <a:pt x="2030" y="761"/>
                  </a:lnTo>
                  <a:lnTo>
                    <a:pt x="2070" y="788"/>
                  </a:lnTo>
                  <a:lnTo>
                    <a:pt x="2108" y="808"/>
                  </a:lnTo>
                  <a:lnTo>
                    <a:pt x="2118" y="814"/>
                  </a:lnTo>
                  <a:lnTo>
                    <a:pt x="2139" y="821"/>
                  </a:lnTo>
                  <a:lnTo>
                    <a:pt x="2171" y="841"/>
                  </a:lnTo>
                  <a:lnTo>
                    <a:pt x="2190" y="849"/>
                  </a:lnTo>
                  <a:lnTo>
                    <a:pt x="2234" y="874"/>
                  </a:lnTo>
                  <a:lnTo>
                    <a:pt x="2276" y="901"/>
                  </a:lnTo>
                  <a:lnTo>
                    <a:pt x="2300" y="910"/>
                  </a:lnTo>
                  <a:lnTo>
                    <a:pt x="2343" y="935"/>
                  </a:lnTo>
                  <a:lnTo>
                    <a:pt x="2366" y="945"/>
                  </a:lnTo>
                  <a:lnTo>
                    <a:pt x="2415" y="976"/>
                  </a:lnTo>
                  <a:lnTo>
                    <a:pt x="2422" y="976"/>
                  </a:lnTo>
                  <a:lnTo>
                    <a:pt x="2462" y="1000"/>
                  </a:lnTo>
                  <a:lnTo>
                    <a:pt x="2495" y="1016"/>
                  </a:lnTo>
                  <a:lnTo>
                    <a:pt x="2535" y="1041"/>
                  </a:lnTo>
                  <a:lnTo>
                    <a:pt x="2570" y="1062"/>
                  </a:lnTo>
                  <a:lnTo>
                    <a:pt x="2591" y="1071"/>
                  </a:lnTo>
                  <a:lnTo>
                    <a:pt x="2614" y="1084"/>
                  </a:lnTo>
                  <a:lnTo>
                    <a:pt x="2641" y="1099"/>
                  </a:lnTo>
                  <a:lnTo>
                    <a:pt x="2667" y="1118"/>
                  </a:lnTo>
                  <a:lnTo>
                    <a:pt x="2686" y="1124"/>
                  </a:lnTo>
                  <a:lnTo>
                    <a:pt x="2702" y="1136"/>
                  </a:lnTo>
                  <a:lnTo>
                    <a:pt x="2719" y="1145"/>
                  </a:lnTo>
                  <a:lnTo>
                    <a:pt x="2759" y="1164"/>
                  </a:lnTo>
                  <a:lnTo>
                    <a:pt x="2794" y="1189"/>
                  </a:lnTo>
                  <a:lnTo>
                    <a:pt x="2834" y="1207"/>
                  </a:lnTo>
                  <a:lnTo>
                    <a:pt x="2866" y="1227"/>
                  </a:lnTo>
                  <a:lnTo>
                    <a:pt x="2896" y="1243"/>
                  </a:lnTo>
                  <a:lnTo>
                    <a:pt x="2918" y="1257"/>
                  </a:lnTo>
                  <a:lnTo>
                    <a:pt x="2944" y="1273"/>
                  </a:lnTo>
                  <a:lnTo>
                    <a:pt x="2974" y="1287"/>
                  </a:lnTo>
                  <a:lnTo>
                    <a:pt x="2981" y="1293"/>
                  </a:lnTo>
                  <a:lnTo>
                    <a:pt x="3014" y="1310"/>
                  </a:lnTo>
                  <a:lnTo>
                    <a:pt x="3027" y="1321"/>
                  </a:lnTo>
                  <a:lnTo>
                    <a:pt x="3066" y="1339"/>
                  </a:lnTo>
                  <a:lnTo>
                    <a:pt x="3094" y="1358"/>
                  </a:lnTo>
                  <a:lnTo>
                    <a:pt x="3123" y="1372"/>
                  </a:lnTo>
                  <a:lnTo>
                    <a:pt x="3146" y="1389"/>
                  </a:lnTo>
                  <a:lnTo>
                    <a:pt x="3198" y="1417"/>
                  </a:lnTo>
                  <a:lnTo>
                    <a:pt x="3252" y="1445"/>
                  </a:lnTo>
                  <a:lnTo>
                    <a:pt x="3272" y="1460"/>
                  </a:lnTo>
                  <a:lnTo>
                    <a:pt x="3292" y="1466"/>
                  </a:lnTo>
                  <a:lnTo>
                    <a:pt x="3306" y="1478"/>
                  </a:lnTo>
                  <a:lnTo>
                    <a:pt x="3339" y="1494"/>
                  </a:lnTo>
                  <a:lnTo>
                    <a:pt x="3346" y="1501"/>
                  </a:lnTo>
                  <a:lnTo>
                    <a:pt x="3371" y="1515"/>
                  </a:lnTo>
                  <a:lnTo>
                    <a:pt x="3390" y="1527"/>
                  </a:lnTo>
                  <a:lnTo>
                    <a:pt x="3421" y="1545"/>
                  </a:lnTo>
                  <a:lnTo>
                    <a:pt x="3427" y="1549"/>
                  </a:lnTo>
                  <a:lnTo>
                    <a:pt x="3459" y="1563"/>
                  </a:lnTo>
                  <a:lnTo>
                    <a:pt x="3492" y="1583"/>
                  </a:lnTo>
                  <a:lnTo>
                    <a:pt x="3502" y="1591"/>
                  </a:lnTo>
                  <a:lnTo>
                    <a:pt x="3526" y="1602"/>
                  </a:lnTo>
                  <a:lnTo>
                    <a:pt x="3540" y="1614"/>
                  </a:lnTo>
                  <a:lnTo>
                    <a:pt x="3554" y="1619"/>
                  </a:lnTo>
                  <a:lnTo>
                    <a:pt x="3578" y="1634"/>
                  </a:lnTo>
                  <a:lnTo>
                    <a:pt x="3590" y="1635"/>
                  </a:lnTo>
                  <a:lnTo>
                    <a:pt x="3597" y="1644"/>
                  </a:lnTo>
                  <a:lnTo>
                    <a:pt x="3628" y="1658"/>
                  </a:lnTo>
                  <a:lnTo>
                    <a:pt x="3619" y="1654"/>
                  </a:lnTo>
                  <a:lnTo>
                    <a:pt x="3629" y="1663"/>
                  </a:lnTo>
                  <a:lnTo>
                    <a:pt x="3662" y="1680"/>
                  </a:lnTo>
                  <a:lnTo>
                    <a:pt x="3671" y="1689"/>
                  </a:lnTo>
                  <a:lnTo>
                    <a:pt x="3703" y="1705"/>
                  </a:lnTo>
                  <a:lnTo>
                    <a:pt x="3728" y="1719"/>
                  </a:lnTo>
                  <a:lnTo>
                    <a:pt x="3756" y="1734"/>
                  </a:lnTo>
                  <a:lnTo>
                    <a:pt x="3796" y="1759"/>
                  </a:lnTo>
                  <a:lnTo>
                    <a:pt x="3829" y="1775"/>
                  </a:lnTo>
                  <a:lnTo>
                    <a:pt x="3848" y="1790"/>
                  </a:lnTo>
                  <a:lnTo>
                    <a:pt x="3885" y="1808"/>
                  </a:lnTo>
                  <a:lnTo>
                    <a:pt x="3909" y="1823"/>
                  </a:lnTo>
                  <a:lnTo>
                    <a:pt x="3928" y="1835"/>
                  </a:lnTo>
                  <a:lnTo>
                    <a:pt x="3946" y="1842"/>
                  </a:lnTo>
                  <a:lnTo>
                    <a:pt x="3966" y="1856"/>
                  </a:lnTo>
                  <a:lnTo>
                    <a:pt x="3982" y="1864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2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3" name="Freeform 53"/>
            <p:cNvSpPr>
              <a:spLocks/>
            </p:cNvSpPr>
            <p:nvPr/>
          </p:nvSpPr>
          <p:spPr bwMode="auto">
            <a:xfrm>
              <a:off x="4395531" y="2236694"/>
              <a:ext cx="2973147" cy="2554488"/>
            </a:xfrm>
            <a:custGeom>
              <a:avLst/>
              <a:gdLst>
                <a:gd name="T0" fmla="*/ 3 w 3982"/>
                <a:gd name="T1" fmla="*/ 2907 h 3424"/>
                <a:gd name="T2" fmla="*/ 14 w 3982"/>
                <a:gd name="T3" fmla="*/ 2253 h 3424"/>
                <a:gd name="T4" fmla="*/ 18 w 3982"/>
                <a:gd name="T5" fmla="*/ 1684 h 3424"/>
                <a:gd name="T6" fmla="*/ 22 w 3982"/>
                <a:gd name="T7" fmla="*/ 1506 h 3424"/>
                <a:gd name="T8" fmla="*/ 20 w 3982"/>
                <a:gd name="T9" fmla="*/ 1137 h 3424"/>
                <a:gd name="T10" fmla="*/ 31 w 3982"/>
                <a:gd name="T11" fmla="*/ 966 h 3424"/>
                <a:gd name="T12" fmla="*/ 26 w 3982"/>
                <a:gd name="T13" fmla="*/ 947 h 3424"/>
                <a:gd name="T14" fmla="*/ 39 w 3982"/>
                <a:gd name="T15" fmla="*/ 551 h 3424"/>
                <a:gd name="T16" fmla="*/ 36 w 3982"/>
                <a:gd name="T17" fmla="*/ 448 h 3424"/>
                <a:gd name="T18" fmla="*/ 37 w 3982"/>
                <a:gd name="T19" fmla="*/ 311 h 3424"/>
                <a:gd name="T20" fmla="*/ 46 w 3982"/>
                <a:gd name="T21" fmla="*/ 76 h 3424"/>
                <a:gd name="T22" fmla="*/ 74 w 3982"/>
                <a:gd name="T23" fmla="*/ 5 h 3424"/>
                <a:gd name="T24" fmla="*/ 159 w 3982"/>
                <a:gd name="T25" fmla="*/ 9 h 3424"/>
                <a:gd name="T26" fmla="*/ 224 w 3982"/>
                <a:gd name="T27" fmla="*/ 29 h 3424"/>
                <a:gd name="T28" fmla="*/ 425 w 3982"/>
                <a:gd name="T29" fmla="*/ 80 h 3424"/>
                <a:gd name="T30" fmla="*/ 540 w 3982"/>
                <a:gd name="T31" fmla="*/ 105 h 3424"/>
                <a:gd name="T32" fmla="*/ 637 w 3982"/>
                <a:gd name="T33" fmla="*/ 138 h 3424"/>
                <a:gd name="T34" fmla="*/ 774 w 3982"/>
                <a:gd name="T35" fmla="*/ 185 h 3424"/>
                <a:gd name="T36" fmla="*/ 906 w 3982"/>
                <a:gd name="T37" fmla="*/ 230 h 3424"/>
                <a:gd name="T38" fmla="*/ 1019 w 3982"/>
                <a:gd name="T39" fmla="*/ 274 h 3424"/>
                <a:gd name="T40" fmla="*/ 1139 w 3982"/>
                <a:gd name="T41" fmla="*/ 326 h 3424"/>
                <a:gd name="T42" fmla="*/ 1219 w 3982"/>
                <a:gd name="T43" fmla="*/ 361 h 3424"/>
                <a:gd name="T44" fmla="*/ 1307 w 3982"/>
                <a:gd name="T45" fmla="*/ 399 h 3424"/>
                <a:gd name="T46" fmla="*/ 1413 w 3982"/>
                <a:gd name="T47" fmla="*/ 450 h 3424"/>
                <a:gd name="T48" fmla="*/ 1520 w 3982"/>
                <a:gd name="T49" fmla="*/ 499 h 3424"/>
                <a:gd name="T50" fmla="*/ 1632 w 3982"/>
                <a:gd name="T51" fmla="*/ 556 h 3424"/>
                <a:gd name="T52" fmla="*/ 1751 w 3982"/>
                <a:gd name="T53" fmla="*/ 616 h 3424"/>
                <a:gd name="T54" fmla="*/ 1883 w 3982"/>
                <a:gd name="T55" fmla="*/ 686 h 3424"/>
                <a:gd name="T56" fmla="*/ 1984 w 3982"/>
                <a:gd name="T57" fmla="*/ 739 h 3424"/>
                <a:gd name="T58" fmla="*/ 2108 w 3982"/>
                <a:gd name="T59" fmla="*/ 808 h 3424"/>
                <a:gd name="T60" fmla="*/ 2171 w 3982"/>
                <a:gd name="T61" fmla="*/ 841 h 3424"/>
                <a:gd name="T62" fmla="*/ 2276 w 3982"/>
                <a:gd name="T63" fmla="*/ 901 h 3424"/>
                <a:gd name="T64" fmla="*/ 2366 w 3982"/>
                <a:gd name="T65" fmla="*/ 945 h 3424"/>
                <a:gd name="T66" fmla="*/ 2462 w 3982"/>
                <a:gd name="T67" fmla="*/ 1000 h 3424"/>
                <a:gd name="T68" fmla="*/ 2570 w 3982"/>
                <a:gd name="T69" fmla="*/ 1062 h 3424"/>
                <a:gd name="T70" fmla="*/ 2641 w 3982"/>
                <a:gd name="T71" fmla="*/ 1099 h 3424"/>
                <a:gd name="T72" fmla="*/ 2702 w 3982"/>
                <a:gd name="T73" fmla="*/ 1136 h 3424"/>
                <a:gd name="T74" fmla="*/ 2794 w 3982"/>
                <a:gd name="T75" fmla="*/ 1189 h 3424"/>
                <a:gd name="T76" fmla="*/ 2896 w 3982"/>
                <a:gd name="T77" fmla="*/ 1243 h 3424"/>
                <a:gd name="T78" fmla="*/ 2974 w 3982"/>
                <a:gd name="T79" fmla="*/ 1287 h 3424"/>
                <a:gd name="T80" fmla="*/ 3027 w 3982"/>
                <a:gd name="T81" fmla="*/ 1321 h 3424"/>
                <a:gd name="T82" fmla="*/ 3123 w 3982"/>
                <a:gd name="T83" fmla="*/ 1372 h 3424"/>
                <a:gd name="T84" fmla="*/ 3252 w 3982"/>
                <a:gd name="T85" fmla="*/ 1445 h 3424"/>
                <a:gd name="T86" fmla="*/ 3306 w 3982"/>
                <a:gd name="T87" fmla="*/ 1478 h 3424"/>
                <a:gd name="T88" fmla="*/ 3371 w 3982"/>
                <a:gd name="T89" fmla="*/ 1515 h 3424"/>
                <a:gd name="T90" fmla="*/ 3427 w 3982"/>
                <a:gd name="T91" fmla="*/ 1549 h 3424"/>
                <a:gd name="T92" fmla="*/ 3502 w 3982"/>
                <a:gd name="T93" fmla="*/ 1591 h 3424"/>
                <a:gd name="T94" fmla="*/ 3554 w 3982"/>
                <a:gd name="T95" fmla="*/ 1619 h 3424"/>
                <a:gd name="T96" fmla="*/ 3597 w 3982"/>
                <a:gd name="T97" fmla="*/ 1644 h 3424"/>
                <a:gd name="T98" fmla="*/ 3629 w 3982"/>
                <a:gd name="T99" fmla="*/ 1663 h 3424"/>
                <a:gd name="T100" fmla="*/ 3703 w 3982"/>
                <a:gd name="T101" fmla="*/ 1705 h 3424"/>
                <a:gd name="T102" fmla="*/ 3796 w 3982"/>
                <a:gd name="T103" fmla="*/ 1759 h 3424"/>
                <a:gd name="T104" fmla="*/ 3885 w 3982"/>
                <a:gd name="T105" fmla="*/ 1808 h 3424"/>
                <a:gd name="T106" fmla="*/ 3946 w 3982"/>
                <a:gd name="T107" fmla="*/ 1842 h 3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982" h="3424">
                  <a:moveTo>
                    <a:pt x="3982" y="3424"/>
                  </a:moveTo>
                  <a:lnTo>
                    <a:pt x="0" y="3424"/>
                  </a:lnTo>
                  <a:lnTo>
                    <a:pt x="3" y="2907"/>
                  </a:lnTo>
                  <a:lnTo>
                    <a:pt x="4" y="2388"/>
                  </a:lnTo>
                  <a:lnTo>
                    <a:pt x="7" y="2342"/>
                  </a:lnTo>
                  <a:lnTo>
                    <a:pt x="14" y="2253"/>
                  </a:lnTo>
                  <a:lnTo>
                    <a:pt x="12" y="2202"/>
                  </a:lnTo>
                  <a:lnTo>
                    <a:pt x="12" y="1706"/>
                  </a:lnTo>
                  <a:lnTo>
                    <a:pt x="18" y="1684"/>
                  </a:lnTo>
                  <a:lnTo>
                    <a:pt x="23" y="1609"/>
                  </a:lnTo>
                  <a:lnTo>
                    <a:pt x="23" y="1535"/>
                  </a:lnTo>
                  <a:lnTo>
                    <a:pt x="22" y="1506"/>
                  </a:lnTo>
                  <a:lnTo>
                    <a:pt x="21" y="1507"/>
                  </a:lnTo>
                  <a:lnTo>
                    <a:pt x="20" y="1516"/>
                  </a:lnTo>
                  <a:lnTo>
                    <a:pt x="20" y="1137"/>
                  </a:lnTo>
                  <a:lnTo>
                    <a:pt x="25" y="1114"/>
                  </a:lnTo>
                  <a:lnTo>
                    <a:pt x="31" y="1039"/>
                  </a:lnTo>
                  <a:lnTo>
                    <a:pt x="31" y="966"/>
                  </a:lnTo>
                  <a:lnTo>
                    <a:pt x="28" y="936"/>
                  </a:lnTo>
                  <a:lnTo>
                    <a:pt x="27" y="936"/>
                  </a:lnTo>
                  <a:lnTo>
                    <a:pt x="26" y="947"/>
                  </a:lnTo>
                  <a:lnTo>
                    <a:pt x="26" y="649"/>
                  </a:lnTo>
                  <a:lnTo>
                    <a:pt x="32" y="626"/>
                  </a:lnTo>
                  <a:lnTo>
                    <a:pt x="39" y="551"/>
                  </a:lnTo>
                  <a:lnTo>
                    <a:pt x="40" y="478"/>
                  </a:lnTo>
                  <a:lnTo>
                    <a:pt x="37" y="448"/>
                  </a:lnTo>
                  <a:lnTo>
                    <a:pt x="36" y="448"/>
                  </a:lnTo>
                  <a:lnTo>
                    <a:pt x="35" y="459"/>
                  </a:lnTo>
                  <a:lnTo>
                    <a:pt x="33" y="408"/>
                  </a:lnTo>
                  <a:lnTo>
                    <a:pt x="37" y="311"/>
                  </a:lnTo>
                  <a:lnTo>
                    <a:pt x="42" y="265"/>
                  </a:lnTo>
                  <a:lnTo>
                    <a:pt x="41" y="201"/>
                  </a:lnTo>
                  <a:lnTo>
                    <a:pt x="46" y="76"/>
                  </a:lnTo>
                  <a:lnTo>
                    <a:pt x="53" y="19"/>
                  </a:lnTo>
                  <a:lnTo>
                    <a:pt x="58" y="13"/>
                  </a:lnTo>
                  <a:lnTo>
                    <a:pt x="74" y="5"/>
                  </a:lnTo>
                  <a:lnTo>
                    <a:pt x="105" y="0"/>
                  </a:lnTo>
                  <a:lnTo>
                    <a:pt x="145" y="4"/>
                  </a:lnTo>
                  <a:lnTo>
                    <a:pt x="159" y="9"/>
                  </a:lnTo>
                  <a:lnTo>
                    <a:pt x="157" y="11"/>
                  </a:lnTo>
                  <a:lnTo>
                    <a:pt x="150" y="13"/>
                  </a:lnTo>
                  <a:lnTo>
                    <a:pt x="224" y="29"/>
                  </a:lnTo>
                  <a:lnTo>
                    <a:pt x="297" y="46"/>
                  </a:lnTo>
                  <a:lnTo>
                    <a:pt x="363" y="60"/>
                  </a:lnTo>
                  <a:lnTo>
                    <a:pt x="425" y="80"/>
                  </a:lnTo>
                  <a:lnTo>
                    <a:pt x="455" y="84"/>
                  </a:lnTo>
                  <a:lnTo>
                    <a:pt x="509" y="102"/>
                  </a:lnTo>
                  <a:lnTo>
                    <a:pt x="540" y="105"/>
                  </a:lnTo>
                  <a:lnTo>
                    <a:pt x="562" y="117"/>
                  </a:lnTo>
                  <a:lnTo>
                    <a:pt x="614" y="129"/>
                  </a:lnTo>
                  <a:lnTo>
                    <a:pt x="637" y="138"/>
                  </a:lnTo>
                  <a:lnTo>
                    <a:pt x="693" y="156"/>
                  </a:lnTo>
                  <a:lnTo>
                    <a:pt x="750" y="173"/>
                  </a:lnTo>
                  <a:lnTo>
                    <a:pt x="774" y="185"/>
                  </a:lnTo>
                  <a:lnTo>
                    <a:pt x="831" y="202"/>
                  </a:lnTo>
                  <a:lnTo>
                    <a:pt x="856" y="215"/>
                  </a:lnTo>
                  <a:lnTo>
                    <a:pt x="906" y="230"/>
                  </a:lnTo>
                  <a:lnTo>
                    <a:pt x="952" y="251"/>
                  </a:lnTo>
                  <a:lnTo>
                    <a:pt x="985" y="263"/>
                  </a:lnTo>
                  <a:lnTo>
                    <a:pt x="1019" y="274"/>
                  </a:lnTo>
                  <a:lnTo>
                    <a:pt x="1069" y="297"/>
                  </a:lnTo>
                  <a:lnTo>
                    <a:pt x="1122" y="315"/>
                  </a:lnTo>
                  <a:lnTo>
                    <a:pt x="1139" y="326"/>
                  </a:lnTo>
                  <a:lnTo>
                    <a:pt x="1181" y="342"/>
                  </a:lnTo>
                  <a:lnTo>
                    <a:pt x="1196" y="353"/>
                  </a:lnTo>
                  <a:lnTo>
                    <a:pt x="1219" y="361"/>
                  </a:lnTo>
                  <a:lnTo>
                    <a:pt x="1261" y="380"/>
                  </a:lnTo>
                  <a:lnTo>
                    <a:pt x="1279" y="391"/>
                  </a:lnTo>
                  <a:lnTo>
                    <a:pt x="1307" y="399"/>
                  </a:lnTo>
                  <a:lnTo>
                    <a:pt x="1352" y="422"/>
                  </a:lnTo>
                  <a:lnTo>
                    <a:pt x="1376" y="432"/>
                  </a:lnTo>
                  <a:lnTo>
                    <a:pt x="1413" y="450"/>
                  </a:lnTo>
                  <a:lnTo>
                    <a:pt x="1444" y="466"/>
                  </a:lnTo>
                  <a:lnTo>
                    <a:pt x="1482" y="483"/>
                  </a:lnTo>
                  <a:lnTo>
                    <a:pt x="1520" y="499"/>
                  </a:lnTo>
                  <a:lnTo>
                    <a:pt x="1551" y="517"/>
                  </a:lnTo>
                  <a:lnTo>
                    <a:pt x="1587" y="534"/>
                  </a:lnTo>
                  <a:lnTo>
                    <a:pt x="1632" y="556"/>
                  </a:lnTo>
                  <a:lnTo>
                    <a:pt x="1678" y="578"/>
                  </a:lnTo>
                  <a:lnTo>
                    <a:pt x="1714" y="597"/>
                  </a:lnTo>
                  <a:lnTo>
                    <a:pt x="1751" y="616"/>
                  </a:lnTo>
                  <a:lnTo>
                    <a:pt x="1794" y="639"/>
                  </a:lnTo>
                  <a:lnTo>
                    <a:pt x="1838" y="661"/>
                  </a:lnTo>
                  <a:lnTo>
                    <a:pt x="1883" y="686"/>
                  </a:lnTo>
                  <a:lnTo>
                    <a:pt x="1924" y="706"/>
                  </a:lnTo>
                  <a:lnTo>
                    <a:pt x="1952" y="723"/>
                  </a:lnTo>
                  <a:lnTo>
                    <a:pt x="1984" y="739"/>
                  </a:lnTo>
                  <a:lnTo>
                    <a:pt x="2030" y="761"/>
                  </a:lnTo>
                  <a:lnTo>
                    <a:pt x="2070" y="788"/>
                  </a:lnTo>
                  <a:lnTo>
                    <a:pt x="2108" y="808"/>
                  </a:lnTo>
                  <a:lnTo>
                    <a:pt x="2118" y="814"/>
                  </a:lnTo>
                  <a:lnTo>
                    <a:pt x="2139" y="821"/>
                  </a:lnTo>
                  <a:lnTo>
                    <a:pt x="2171" y="841"/>
                  </a:lnTo>
                  <a:lnTo>
                    <a:pt x="2190" y="849"/>
                  </a:lnTo>
                  <a:lnTo>
                    <a:pt x="2234" y="874"/>
                  </a:lnTo>
                  <a:lnTo>
                    <a:pt x="2276" y="901"/>
                  </a:lnTo>
                  <a:lnTo>
                    <a:pt x="2300" y="910"/>
                  </a:lnTo>
                  <a:lnTo>
                    <a:pt x="2343" y="935"/>
                  </a:lnTo>
                  <a:lnTo>
                    <a:pt x="2366" y="945"/>
                  </a:lnTo>
                  <a:lnTo>
                    <a:pt x="2415" y="976"/>
                  </a:lnTo>
                  <a:lnTo>
                    <a:pt x="2422" y="976"/>
                  </a:lnTo>
                  <a:lnTo>
                    <a:pt x="2462" y="1000"/>
                  </a:lnTo>
                  <a:lnTo>
                    <a:pt x="2495" y="1016"/>
                  </a:lnTo>
                  <a:lnTo>
                    <a:pt x="2535" y="1041"/>
                  </a:lnTo>
                  <a:lnTo>
                    <a:pt x="2570" y="1062"/>
                  </a:lnTo>
                  <a:lnTo>
                    <a:pt x="2591" y="1071"/>
                  </a:lnTo>
                  <a:lnTo>
                    <a:pt x="2614" y="1084"/>
                  </a:lnTo>
                  <a:lnTo>
                    <a:pt x="2641" y="1099"/>
                  </a:lnTo>
                  <a:lnTo>
                    <a:pt x="2667" y="1118"/>
                  </a:lnTo>
                  <a:lnTo>
                    <a:pt x="2686" y="1124"/>
                  </a:lnTo>
                  <a:lnTo>
                    <a:pt x="2702" y="1136"/>
                  </a:lnTo>
                  <a:lnTo>
                    <a:pt x="2719" y="1145"/>
                  </a:lnTo>
                  <a:lnTo>
                    <a:pt x="2759" y="1164"/>
                  </a:lnTo>
                  <a:lnTo>
                    <a:pt x="2794" y="1189"/>
                  </a:lnTo>
                  <a:lnTo>
                    <a:pt x="2834" y="1207"/>
                  </a:lnTo>
                  <a:lnTo>
                    <a:pt x="2866" y="1227"/>
                  </a:lnTo>
                  <a:lnTo>
                    <a:pt x="2896" y="1243"/>
                  </a:lnTo>
                  <a:lnTo>
                    <a:pt x="2918" y="1257"/>
                  </a:lnTo>
                  <a:lnTo>
                    <a:pt x="2944" y="1273"/>
                  </a:lnTo>
                  <a:lnTo>
                    <a:pt x="2974" y="1287"/>
                  </a:lnTo>
                  <a:lnTo>
                    <a:pt x="2981" y="1293"/>
                  </a:lnTo>
                  <a:lnTo>
                    <a:pt x="3014" y="1310"/>
                  </a:lnTo>
                  <a:lnTo>
                    <a:pt x="3027" y="1321"/>
                  </a:lnTo>
                  <a:lnTo>
                    <a:pt x="3066" y="1339"/>
                  </a:lnTo>
                  <a:lnTo>
                    <a:pt x="3094" y="1358"/>
                  </a:lnTo>
                  <a:lnTo>
                    <a:pt x="3123" y="1372"/>
                  </a:lnTo>
                  <a:lnTo>
                    <a:pt x="3146" y="1389"/>
                  </a:lnTo>
                  <a:lnTo>
                    <a:pt x="3198" y="1417"/>
                  </a:lnTo>
                  <a:lnTo>
                    <a:pt x="3252" y="1445"/>
                  </a:lnTo>
                  <a:lnTo>
                    <a:pt x="3272" y="1460"/>
                  </a:lnTo>
                  <a:lnTo>
                    <a:pt x="3292" y="1466"/>
                  </a:lnTo>
                  <a:lnTo>
                    <a:pt x="3306" y="1478"/>
                  </a:lnTo>
                  <a:lnTo>
                    <a:pt x="3339" y="1494"/>
                  </a:lnTo>
                  <a:lnTo>
                    <a:pt x="3346" y="1501"/>
                  </a:lnTo>
                  <a:lnTo>
                    <a:pt x="3371" y="1515"/>
                  </a:lnTo>
                  <a:lnTo>
                    <a:pt x="3390" y="1527"/>
                  </a:lnTo>
                  <a:lnTo>
                    <a:pt x="3421" y="1545"/>
                  </a:lnTo>
                  <a:lnTo>
                    <a:pt x="3427" y="1549"/>
                  </a:lnTo>
                  <a:lnTo>
                    <a:pt x="3459" y="1563"/>
                  </a:lnTo>
                  <a:lnTo>
                    <a:pt x="3492" y="1583"/>
                  </a:lnTo>
                  <a:lnTo>
                    <a:pt x="3502" y="1591"/>
                  </a:lnTo>
                  <a:lnTo>
                    <a:pt x="3526" y="1602"/>
                  </a:lnTo>
                  <a:lnTo>
                    <a:pt x="3540" y="1614"/>
                  </a:lnTo>
                  <a:lnTo>
                    <a:pt x="3554" y="1619"/>
                  </a:lnTo>
                  <a:lnTo>
                    <a:pt x="3578" y="1634"/>
                  </a:lnTo>
                  <a:lnTo>
                    <a:pt x="3590" y="1635"/>
                  </a:lnTo>
                  <a:lnTo>
                    <a:pt x="3597" y="1644"/>
                  </a:lnTo>
                  <a:lnTo>
                    <a:pt x="3628" y="1658"/>
                  </a:lnTo>
                  <a:lnTo>
                    <a:pt x="3619" y="1654"/>
                  </a:lnTo>
                  <a:lnTo>
                    <a:pt x="3629" y="1663"/>
                  </a:lnTo>
                  <a:lnTo>
                    <a:pt x="3662" y="1680"/>
                  </a:lnTo>
                  <a:lnTo>
                    <a:pt x="3671" y="1689"/>
                  </a:lnTo>
                  <a:lnTo>
                    <a:pt x="3703" y="1705"/>
                  </a:lnTo>
                  <a:lnTo>
                    <a:pt x="3728" y="1719"/>
                  </a:lnTo>
                  <a:lnTo>
                    <a:pt x="3756" y="1734"/>
                  </a:lnTo>
                  <a:lnTo>
                    <a:pt x="3796" y="1759"/>
                  </a:lnTo>
                  <a:lnTo>
                    <a:pt x="3829" y="1775"/>
                  </a:lnTo>
                  <a:lnTo>
                    <a:pt x="3848" y="1790"/>
                  </a:lnTo>
                  <a:lnTo>
                    <a:pt x="3885" y="1808"/>
                  </a:lnTo>
                  <a:lnTo>
                    <a:pt x="3909" y="1823"/>
                  </a:lnTo>
                  <a:lnTo>
                    <a:pt x="3928" y="1835"/>
                  </a:lnTo>
                  <a:lnTo>
                    <a:pt x="3946" y="1842"/>
                  </a:lnTo>
                  <a:lnTo>
                    <a:pt x="3966" y="1856"/>
                  </a:lnTo>
                  <a:lnTo>
                    <a:pt x="3982" y="1864"/>
                  </a:lnTo>
                </a:path>
              </a:pathLst>
            </a:custGeom>
            <a:gradFill flip="none" rotWithShape="1">
              <a:gsLst>
                <a:gs pos="0">
                  <a:srgbClr val="FFFF00"/>
                </a:gs>
                <a:gs pos="100000">
                  <a:srgbClr val="FF0000"/>
                </a:gs>
              </a:gsLst>
              <a:lin ang="0" scaled="1"/>
              <a:tileRect/>
            </a:gradFill>
            <a:ln w="222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2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4" name="Rectangle 54"/>
            <p:cNvSpPr>
              <a:spLocks noChangeArrowheads="1"/>
            </p:cNvSpPr>
            <p:nvPr/>
          </p:nvSpPr>
          <p:spPr bwMode="auto">
            <a:xfrm>
              <a:off x="2293283" y="1350124"/>
              <a:ext cx="5075395" cy="3441059"/>
            </a:xfrm>
            <a:prstGeom prst="rect">
              <a:avLst/>
            </a:prstGeom>
            <a:noFill/>
            <a:ln w="14288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2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5" name="Line 55"/>
            <p:cNvSpPr>
              <a:spLocks noChangeShapeType="1"/>
            </p:cNvSpPr>
            <p:nvPr/>
          </p:nvSpPr>
          <p:spPr bwMode="auto">
            <a:xfrm>
              <a:off x="2293283" y="4791182"/>
              <a:ext cx="5075395" cy="0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2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6" name="Line 56"/>
            <p:cNvSpPr>
              <a:spLocks noChangeShapeType="1"/>
            </p:cNvSpPr>
            <p:nvPr/>
          </p:nvSpPr>
          <p:spPr bwMode="auto">
            <a:xfrm>
              <a:off x="3191049" y="4741928"/>
              <a:ext cx="0" cy="49254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2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7" name="Line 57"/>
            <p:cNvSpPr>
              <a:spLocks noChangeShapeType="1"/>
            </p:cNvSpPr>
            <p:nvPr/>
          </p:nvSpPr>
          <p:spPr bwMode="auto">
            <a:xfrm>
              <a:off x="3717169" y="4741928"/>
              <a:ext cx="0" cy="49254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2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8" name="Line 58"/>
            <p:cNvSpPr>
              <a:spLocks noChangeShapeType="1"/>
            </p:cNvSpPr>
            <p:nvPr/>
          </p:nvSpPr>
          <p:spPr bwMode="auto">
            <a:xfrm>
              <a:off x="4091052" y="4741928"/>
              <a:ext cx="0" cy="49254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2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9" name="Line 59"/>
            <p:cNvSpPr>
              <a:spLocks noChangeShapeType="1"/>
            </p:cNvSpPr>
            <p:nvPr/>
          </p:nvSpPr>
          <p:spPr bwMode="auto">
            <a:xfrm>
              <a:off x="4379859" y="4741928"/>
              <a:ext cx="0" cy="49254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2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0" name="Line 60"/>
            <p:cNvSpPr>
              <a:spLocks noChangeShapeType="1"/>
            </p:cNvSpPr>
            <p:nvPr/>
          </p:nvSpPr>
          <p:spPr bwMode="auto">
            <a:xfrm>
              <a:off x="4617173" y="4741928"/>
              <a:ext cx="0" cy="49254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2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1" name="Line 61"/>
            <p:cNvSpPr>
              <a:spLocks noChangeShapeType="1"/>
            </p:cNvSpPr>
            <p:nvPr/>
          </p:nvSpPr>
          <p:spPr bwMode="auto">
            <a:xfrm>
              <a:off x="4816428" y="4741928"/>
              <a:ext cx="0" cy="49254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2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2" name="Line 62"/>
            <p:cNvSpPr>
              <a:spLocks noChangeShapeType="1"/>
            </p:cNvSpPr>
            <p:nvPr/>
          </p:nvSpPr>
          <p:spPr bwMode="auto">
            <a:xfrm>
              <a:off x="4988816" y="4741928"/>
              <a:ext cx="0" cy="49254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2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3" name="Line 63"/>
            <p:cNvSpPr>
              <a:spLocks noChangeShapeType="1"/>
            </p:cNvSpPr>
            <p:nvPr/>
          </p:nvSpPr>
          <p:spPr bwMode="auto">
            <a:xfrm>
              <a:off x="5143295" y="4741928"/>
              <a:ext cx="0" cy="49254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2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4" name="Line 64"/>
            <p:cNvSpPr>
              <a:spLocks noChangeShapeType="1"/>
            </p:cNvSpPr>
            <p:nvPr/>
          </p:nvSpPr>
          <p:spPr bwMode="auto">
            <a:xfrm>
              <a:off x="5282102" y="4688196"/>
              <a:ext cx="0" cy="102985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2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5" name="Line 65"/>
            <p:cNvSpPr>
              <a:spLocks noChangeShapeType="1"/>
            </p:cNvSpPr>
            <p:nvPr/>
          </p:nvSpPr>
          <p:spPr bwMode="auto">
            <a:xfrm>
              <a:off x="6179866" y="4741928"/>
              <a:ext cx="0" cy="49254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2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6" name="Line 66"/>
            <p:cNvSpPr>
              <a:spLocks noChangeShapeType="1"/>
            </p:cNvSpPr>
            <p:nvPr/>
          </p:nvSpPr>
          <p:spPr bwMode="auto">
            <a:xfrm>
              <a:off x="6705988" y="4741928"/>
              <a:ext cx="0" cy="49254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2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7" name="Line 67"/>
            <p:cNvSpPr>
              <a:spLocks noChangeShapeType="1"/>
            </p:cNvSpPr>
            <p:nvPr/>
          </p:nvSpPr>
          <p:spPr bwMode="auto">
            <a:xfrm>
              <a:off x="7077632" y="4741928"/>
              <a:ext cx="0" cy="49254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2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8" name="Line 68"/>
            <p:cNvSpPr>
              <a:spLocks noChangeShapeType="1"/>
            </p:cNvSpPr>
            <p:nvPr/>
          </p:nvSpPr>
          <p:spPr bwMode="auto">
            <a:xfrm flipV="1">
              <a:off x="2293283" y="1350124"/>
              <a:ext cx="0" cy="3441059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2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9" name="Line 69"/>
            <p:cNvSpPr>
              <a:spLocks noChangeShapeType="1"/>
            </p:cNvSpPr>
            <p:nvPr/>
          </p:nvSpPr>
          <p:spPr bwMode="auto">
            <a:xfrm flipH="1">
              <a:off x="2293283" y="4791182"/>
              <a:ext cx="150001" cy="0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2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0" name="Line 70"/>
            <p:cNvSpPr>
              <a:spLocks noChangeShapeType="1"/>
            </p:cNvSpPr>
            <p:nvPr/>
          </p:nvSpPr>
          <p:spPr bwMode="auto">
            <a:xfrm flipH="1">
              <a:off x="2293283" y="4446404"/>
              <a:ext cx="73882" cy="0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2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1" name="Line 71"/>
            <p:cNvSpPr>
              <a:spLocks noChangeShapeType="1"/>
            </p:cNvSpPr>
            <p:nvPr/>
          </p:nvSpPr>
          <p:spPr bwMode="auto">
            <a:xfrm flipH="1">
              <a:off x="2293283" y="4247150"/>
              <a:ext cx="73882" cy="0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2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2" name="Line 72"/>
            <p:cNvSpPr>
              <a:spLocks noChangeShapeType="1"/>
            </p:cNvSpPr>
            <p:nvPr/>
          </p:nvSpPr>
          <p:spPr bwMode="auto">
            <a:xfrm flipH="1">
              <a:off x="2293283" y="4099388"/>
              <a:ext cx="73882" cy="0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2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3" name="Line 73"/>
            <p:cNvSpPr>
              <a:spLocks noChangeShapeType="1"/>
            </p:cNvSpPr>
            <p:nvPr/>
          </p:nvSpPr>
          <p:spPr bwMode="auto">
            <a:xfrm flipH="1">
              <a:off x="2293283" y="3991925"/>
              <a:ext cx="73882" cy="0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2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4" name="Line 74"/>
            <p:cNvSpPr>
              <a:spLocks noChangeShapeType="1"/>
            </p:cNvSpPr>
            <p:nvPr/>
          </p:nvSpPr>
          <p:spPr bwMode="auto">
            <a:xfrm flipH="1">
              <a:off x="2293283" y="3900133"/>
              <a:ext cx="73882" cy="0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2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5" name="Line 75"/>
            <p:cNvSpPr>
              <a:spLocks noChangeShapeType="1"/>
            </p:cNvSpPr>
            <p:nvPr/>
          </p:nvSpPr>
          <p:spPr bwMode="auto">
            <a:xfrm flipH="1">
              <a:off x="2293283" y="3824014"/>
              <a:ext cx="73882" cy="0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2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6" name="Line 76"/>
            <p:cNvSpPr>
              <a:spLocks noChangeShapeType="1"/>
            </p:cNvSpPr>
            <p:nvPr/>
          </p:nvSpPr>
          <p:spPr bwMode="auto">
            <a:xfrm flipH="1">
              <a:off x="2293283" y="3756849"/>
              <a:ext cx="73882" cy="0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2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7" name="Line 77"/>
            <p:cNvSpPr>
              <a:spLocks noChangeShapeType="1"/>
            </p:cNvSpPr>
            <p:nvPr/>
          </p:nvSpPr>
          <p:spPr bwMode="auto">
            <a:xfrm flipH="1">
              <a:off x="2293283" y="3696402"/>
              <a:ext cx="73882" cy="0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2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8" name="Line 78"/>
            <p:cNvSpPr>
              <a:spLocks noChangeShapeType="1"/>
            </p:cNvSpPr>
            <p:nvPr/>
          </p:nvSpPr>
          <p:spPr bwMode="auto">
            <a:xfrm flipH="1">
              <a:off x="2293283" y="3644908"/>
              <a:ext cx="150001" cy="0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2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9" name="Line 79"/>
            <p:cNvSpPr>
              <a:spLocks noChangeShapeType="1"/>
            </p:cNvSpPr>
            <p:nvPr/>
          </p:nvSpPr>
          <p:spPr bwMode="auto">
            <a:xfrm flipH="1">
              <a:off x="2293283" y="3300131"/>
              <a:ext cx="73882" cy="0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2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0" name="Line 80"/>
            <p:cNvSpPr>
              <a:spLocks noChangeShapeType="1"/>
            </p:cNvSpPr>
            <p:nvPr/>
          </p:nvSpPr>
          <p:spPr bwMode="auto">
            <a:xfrm flipH="1">
              <a:off x="2293283" y="3094160"/>
              <a:ext cx="73882" cy="0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2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1" name="Line 81"/>
            <p:cNvSpPr>
              <a:spLocks noChangeShapeType="1"/>
            </p:cNvSpPr>
            <p:nvPr/>
          </p:nvSpPr>
          <p:spPr bwMode="auto">
            <a:xfrm flipH="1">
              <a:off x="2293283" y="2953115"/>
              <a:ext cx="73882" cy="0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2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2" name="Line 82"/>
            <p:cNvSpPr>
              <a:spLocks noChangeShapeType="1"/>
            </p:cNvSpPr>
            <p:nvPr/>
          </p:nvSpPr>
          <p:spPr bwMode="auto">
            <a:xfrm flipH="1">
              <a:off x="2293283" y="2841174"/>
              <a:ext cx="73882" cy="0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2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3" name="Line 83"/>
            <p:cNvSpPr>
              <a:spLocks noChangeShapeType="1"/>
            </p:cNvSpPr>
            <p:nvPr/>
          </p:nvSpPr>
          <p:spPr bwMode="auto">
            <a:xfrm flipH="1">
              <a:off x="2293283" y="2751622"/>
              <a:ext cx="73882" cy="0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2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4" name="Line 84"/>
            <p:cNvSpPr>
              <a:spLocks noChangeShapeType="1"/>
            </p:cNvSpPr>
            <p:nvPr/>
          </p:nvSpPr>
          <p:spPr bwMode="auto">
            <a:xfrm flipH="1">
              <a:off x="2293283" y="2675502"/>
              <a:ext cx="73882" cy="0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2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5" name="Line 85"/>
            <p:cNvSpPr>
              <a:spLocks noChangeShapeType="1"/>
            </p:cNvSpPr>
            <p:nvPr/>
          </p:nvSpPr>
          <p:spPr bwMode="auto">
            <a:xfrm flipH="1">
              <a:off x="2293283" y="2608338"/>
              <a:ext cx="73882" cy="0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2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6" name="Line 86"/>
            <p:cNvSpPr>
              <a:spLocks noChangeShapeType="1"/>
            </p:cNvSpPr>
            <p:nvPr/>
          </p:nvSpPr>
          <p:spPr bwMode="auto">
            <a:xfrm flipH="1">
              <a:off x="2293283" y="2550129"/>
              <a:ext cx="73882" cy="0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2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7" name="Line 87"/>
            <p:cNvSpPr>
              <a:spLocks noChangeShapeType="1"/>
            </p:cNvSpPr>
            <p:nvPr/>
          </p:nvSpPr>
          <p:spPr bwMode="auto">
            <a:xfrm flipH="1">
              <a:off x="2293283" y="2496397"/>
              <a:ext cx="150001" cy="0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2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8" name="Line 88"/>
            <p:cNvSpPr>
              <a:spLocks noChangeShapeType="1"/>
            </p:cNvSpPr>
            <p:nvPr/>
          </p:nvSpPr>
          <p:spPr bwMode="auto">
            <a:xfrm flipH="1">
              <a:off x="2293283" y="2151620"/>
              <a:ext cx="73882" cy="0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2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9" name="Line 89"/>
            <p:cNvSpPr>
              <a:spLocks noChangeShapeType="1"/>
            </p:cNvSpPr>
            <p:nvPr/>
          </p:nvSpPr>
          <p:spPr bwMode="auto">
            <a:xfrm flipH="1">
              <a:off x="2293283" y="1947887"/>
              <a:ext cx="73882" cy="0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2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0" name="Line 90"/>
            <p:cNvSpPr>
              <a:spLocks noChangeShapeType="1"/>
            </p:cNvSpPr>
            <p:nvPr/>
          </p:nvSpPr>
          <p:spPr bwMode="auto">
            <a:xfrm flipH="1">
              <a:off x="2293283" y="1804602"/>
              <a:ext cx="73882" cy="0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2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1" name="Line 91"/>
            <p:cNvSpPr>
              <a:spLocks noChangeShapeType="1"/>
            </p:cNvSpPr>
            <p:nvPr/>
          </p:nvSpPr>
          <p:spPr bwMode="auto">
            <a:xfrm flipH="1">
              <a:off x="2293283" y="1692662"/>
              <a:ext cx="73882" cy="0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2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2" name="Line 92"/>
            <p:cNvSpPr>
              <a:spLocks noChangeShapeType="1"/>
            </p:cNvSpPr>
            <p:nvPr/>
          </p:nvSpPr>
          <p:spPr bwMode="auto">
            <a:xfrm flipH="1">
              <a:off x="2293283" y="1605349"/>
              <a:ext cx="73882" cy="0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2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3" name="Line 93"/>
            <p:cNvSpPr>
              <a:spLocks noChangeShapeType="1"/>
            </p:cNvSpPr>
            <p:nvPr/>
          </p:nvSpPr>
          <p:spPr bwMode="auto">
            <a:xfrm flipH="1">
              <a:off x="2293283" y="1524751"/>
              <a:ext cx="73882" cy="0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2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4" name="Line 94"/>
            <p:cNvSpPr>
              <a:spLocks noChangeShapeType="1"/>
            </p:cNvSpPr>
            <p:nvPr/>
          </p:nvSpPr>
          <p:spPr bwMode="auto">
            <a:xfrm flipH="1">
              <a:off x="2293283" y="1462065"/>
              <a:ext cx="73882" cy="0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2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5" name="Line 95"/>
            <p:cNvSpPr>
              <a:spLocks noChangeShapeType="1"/>
            </p:cNvSpPr>
            <p:nvPr/>
          </p:nvSpPr>
          <p:spPr bwMode="auto">
            <a:xfrm flipH="1">
              <a:off x="2293283" y="1401616"/>
              <a:ext cx="73882" cy="0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2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6" name="テキスト ボックス 95"/>
                <p:cNvSpPr txBox="1"/>
                <p:nvPr/>
              </p:nvSpPr>
              <p:spPr>
                <a:xfrm>
                  <a:off x="3111341" y="5930180"/>
                  <a:ext cx="2967875" cy="603922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altLang="ja-JP" sz="280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50</m:t>
                        </m:r>
                        <m:r>
                          <a:rPr lang="en-US" altLang="ja-JP" sz="280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𝜇</m:t>
                        </m:r>
                        <m:r>
                          <a:rPr lang="en-US" altLang="ja-JP" sz="280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𝑚</m:t>
                        </m:r>
                        <m:r>
                          <a:rPr kumimoji="1" lang="en-US" altLang="ja-JP" sz="28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(</m:t>
                        </m:r>
                        <m:r>
                          <a:rPr lang="en-US" altLang="ja-JP" sz="2800" i="1">
                            <a:solidFill>
                              <a:srgbClr val="FF0000"/>
                            </a:solidFill>
                            <a:latin typeface="Cambria Math"/>
                          </a:rPr>
                          <m:t>25</m:t>
                        </m:r>
                        <m:r>
                          <m:rPr>
                            <m:sty m:val="p"/>
                          </m:rPr>
                          <a:rPr lang="en-US" altLang="ja-JP" sz="2800" i="1">
                            <a:solidFill>
                              <a:srgbClr val="FF0000"/>
                            </a:solidFill>
                            <a:latin typeface="Cambria Math"/>
                          </a:rPr>
                          <m:t>meV</m:t>
                        </m:r>
                        <m:r>
                          <a:rPr kumimoji="1" lang="en-US" altLang="ja-JP" sz="28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)</m:t>
                        </m:r>
                      </m:oMath>
                    </m:oMathPara>
                  </a14:m>
                  <a:endParaRPr kumimoji="1" lang="ja-JP" altLang="en-US" sz="2000" dirty="0">
                    <a:solidFill>
                      <a:srgbClr val="FF0000"/>
                    </a:solidFill>
                    <a:latin typeface="Arial" panose="020B0604020202020204" pitchFamily="34" charset="0"/>
                    <a:ea typeface="Arial Unicode MS" pitchFamily="50" charset="-128"/>
                    <a:cs typeface="Arial" panose="020B0604020202020204" pitchFamily="34" charset="0"/>
                  </a:endParaRPr>
                </a:p>
              </p:txBody>
            </p:sp>
          </mc:Choice>
          <mc:Fallback xmlns="">
            <p:sp>
              <p:nvSpPr>
                <p:cNvPr id="96" name="テキスト ボックス 95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111341" y="5930180"/>
                  <a:ext cx="2967875" cy="603922"/>
                </a:xfrm>
                <a:prstGeom prst="rect">
                  <a:avLst/>
                </a:prstGeom>
                <a:blipFill>
                  <a:blip r:embed="rId2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97" name="Line 6"/>
            <p:cNvSpPr>
              <a:spLocks noChangeShapeType="1"/>
            </p:cNvSpPr>
            <p:nvPr/>
          </p:nvSpPr>
          <p:spPr bwMode="auto">
            <a:xfrm flipV="1">
              <a:off x="4373611" y="4835311"/>
              <a:ext cx="1735" cy="1169136"/>
            </a:xfrm>
            <a:prstGeom prst="line">
              <a:avLst/>
            </a:prstGeom>
            <a:noFill/>
            <a:ln w="31750">
              <a:solidFill>
                <a:srgbClr val="FF0000"/>
              </a:solidFill>
              <a:round/>
              <a:headEnd/>
              <a:tailEnd type="triangl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endParaRPr lang="ja-JP" altLang="en-US" sz="2000" dirty="0">
                <a:latin typeface="Arial" panose="020B0604020202020204" pitchFamily="34" charset="0"/>
                <a:ea typeface="Arial Unicode MS" panose="020B0604020202020204" pitchFamily="50" charset="-128"/>
                <a:cs typeface="Arial" panose="020B0604020202020204" pitchFamily="34" charset="0"/>
              </a:endParaRPr>
            </a:p>
          </p:txBody>
        </p:sp>
        <p:sp>
          <p:nvSpPr>
            <p:cNvPr id="98" name="テキスト ボックス 97"/>
            <p:cNvSpPr txBox="1"/>
            <p:nvPr/>
          </p:nvSpPr>
          <p:spPr>
            <a:xfrm rot="16200000">
              <a:off x="762941" y="2610599"/>
              <a:ext cx="2133709" cy="53287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2400" dirty="0" err="1">
                  <a:latin typeface="Arial" panose="020B0604020202020204" pitchFamily="34" charset="0"/>
                  <a:ea typeface="Arial Unicode MS" pitchFamily="50" charset="-128"/>
                  <a:cs typeface="Arial" panose="020B0604020202020204" pitchFamily="34" charset="0"/>
                </a:rPr>
                <a:t>dN</a:t>
              </a:r>
              <a:r>
                <a:rPr kumimoji="1" lang="en-US" altLang="ja-JP" sz="2400" dirty="0">
                  <a:latin typeface="Arial" panose="020B0604020202020204" pitchFamily="34" charset="0"/>
                  <a:ea typeface="Arial Unicode MS" pitchFamily="50" charset="-128"/>
                  <a:cs typeface="Arial" panose="020B0604020202020204" pitchFamily="34" charset="0"/>
                  <a:sym typeface="Symbol" panose="05050102010706020507" pitchFamily="18" charset="2"/>
                </a:rPr>
                <a:t></a:t>
              </a:r>
              <a:r>
                <a:rPr kumimoji="1" lang="en-US" altLang="ja-JP" sz="2400" dirty="0">
                  <a:latin typeface="Arial" panose="020B0604020202020204" pitchFamily="34" charset="0"/>
                  <a:ea typeface="Arial Unicode MS" pitchFamily="50" charset="-128"/>
                  <a:cs typeface="Arial" panose="020B0604020202020204" pitchFamily="34" charset="0"/>
                </a:rPr>
                <a:t>/d</a:t>
              </a:r>
              <a:r>
                <a:rPr kumimoji="1" lang="en-US" altLang="ja-JP" sz="2400" dirty="0">
                  <a:latin typeface="Arial" panose="020B0604020202020204" pitchFamily="34" charset="0"/>
                  <a:ea typeface="Arial Unicode MS" pitchFamily="50" charset="-128"/>
                  <a:cs typeface="Arial" panose="020B0604020202020204" pitchFamily="34" charset="0"/>
                  <a:sym typeface="Symbol" panose="05050102010706020507" pitchFamily="18" charset="2"/>
                </a:rPr>
                <a:t></a:t>
              </a:r>
              <a:r>
                <a:rPr kumimoji="1" lang="en-US" altLang="ja-JP" sz="2400" dirty="0">
                  <a:latin typeface="Arial" panose="020B0604020202020204" pitchFamily="34" charset="0"/>
                  <a:ea typeface="Arial Unicode MS" pitchFamily="50" charset="-128"/>
                  <a:cs typeface="Arial" panose="020B0604020202020204" pitchFamily="34" charset="0"/>
                </a:rPr>
                <a:t>(</a:t>
              </a:r>
              <a:r>
                <a:rPr kumimoji="1" lang="en-US" altLang="ja-JP" sz="2400" dirty="0" err="1">
                  <a:latin typeface="Arial" panose="020B0604020202020204" pitchFamily="34" charset="0"/>
                  <a:ea typeface="Arial Unicode MS" pitchFamily="50" charset="-128"/>
                  <a:cs typeface="Arial" panose="020B0604020202020204" pitchFamily="34" charset="0"/>
                </a:rPr>
                <a:t>a.u</a:t>
              </a:r>
              <a:r>
                <a:rPr kumimoji="1" lang="en-US" altLang="ja-JP" sz="2400" dirty="0">
                  <a:latin typeface="Arial" panose="020B0604020202020204" pitchFamily="34" charset="0"/>
                  <a:ea typeface="Arial Unicode MS" pitchFamily="50" charset="-128"/>
                  <a:cs typeface="Arial" panose="020B0604020202020204" pitchFamily="34" charset="0"/>
                </a:rPr>
                <a:t>.)</a:t>
              </a:r>
              <a:endParaRPr kumimoji="1" lang="ja-JP" altLang="en-US" sz="2400" dirty="0">
                <a:latin typeface="Arial" panose="020B0604020202020204" pitchFamily="34" charset="0"/>
                <a:ea typeface="Arial Unicode MS" pitchFamily="50" charset="-128"/>
                <a:cs typeface="Arial" panose="020B0604020202020204" pitchFamily="34" charset="0"/>
              </a:endParaRPr>
            </a:p>
          </p:txBody>
        </p:sp>
        <p:sp>
          <p:nvSpPr>
            <p:cNvPr id="99" name="正方形/長方形 98"/>
            <p:cNvSpPr/>
            <p:nvPr/>
          </p:nvSpPr>
          <p:spPr>
            <a:xfrm>
              <a:off x="7834352" y="4688196"/>
              <a:ext cx="1254841" cy="60392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sz="2800" b="0" dirty="0">
                  <a:latin typeface="Arial" panose="020B0604020202020204" pitchFamily="34" charset="0"/>
                  <a:ea typeface="Arial Unicode MS" panose="020B0604020202020204" pitchFamily="50" charset="-128"/>
                  <a:cs typeface="Arial" panose="020B0604020202020204" pitchFamily="34" charset="0"/>
                  <a:sym typeface="Symbol" panose="05050102010706020507" pitchFamily="18" charset="2"/>
                </a:rPr>
                <a:t>[</a:t>
              </a:r>
              <a:r>
                <a:rPr lang="en-US" altLang="ja-JP" sz="2800" dirty="0">
                  <a:latin typeface="Arial" panose="020B0604020202020204" pitchFamily="34" charset="0"/>
                  <a:ea typeface="Arial Unicode MS" pitchFamily="50" charset="-128"/>
                  <a:cs typeface="Arial" panose="020B0604020202020204" pitchFamily="34" charset="0"/>
                  <a:sym typeface="Symbol" panose="05050102010706020507" pitchFamily="18" charset="2"/>
                </a:rPr>
                <a:t></a:t>
              </a:r>
              <a:r>
                <a:rPr lang="en-US" altLang="ja-JP" sz="2800" dirty="0">
                  <a:latin typeface="Arial" panose="020B0604020202020204" pitchFamily="34" charset="0"/>
                  <a:ea typeface="Arial Unicode MS" pitchFamily="50" charset="-128"/>
                  <a:cs typeface="Arial" panose="020B0604020202020204" pitchFamily="34" charset="0"/>
                </a:rPr>
                <a:t>m]</a:t>
              </a:r>
              <a:endParaRPr lang="ja-JP" altLang="en-US" sz="2800" dirty="0">
                <a:latin typeface="Arial" panose="020B0604020202020204" pitchFamily="34" charset="0"/>
                <a:ea typeface="Arial Unicode MS" pitchFamily="50" charset="-128"/>
                <a:cs typeface="Arial" panose="020B0604020202020204" pitchFamily="34" charset="0"/>
              </a:endParaRPr>
            </a:p>
          </p:txBody>
        </p:sp>
        <p:sp>
          <p:nvSpPr>
            <p:cNvPr id="100" name="正方形/長方形 99"/>
            <p:cNvSpPr/>
            <p:nvPr/>
          </p:nvSpPr>
          <p:spPr>
            <a:xfrm>
              <a:off x="4827775" y="4739688"/>
              <a:ext cx="807079" cy="53287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sz="2400" dirty="0">
                  <a:latin typeface="Arial" panose="020B0604020202020204" pitchFamily="34" charset="0"/>
                  <a:ea typeface="Arial Unicode MS" panose="020B0604020202020204" pitchFamily="50" charset="-128"/>
                  <a:cs typeface="Arial" panose="020B0604020202020204" pitchFamily="34" charset="0"/>
                  <a:sym typeface="Symbol" panose="05050102010706020507" pitchFamily="18" charset="2"/>
                </a:rPr>
                <a:t>100</a:t>
              </a:r>
              <a:endParaRPr lang="ja-JP" altLang="en-US" sz="2400" dirty="0">
                <a:latin typeface="Arial" panose="020B0604020202020204" pitchFamily="34" charset="0"/>
                <a:ea typeface="Arial Unicode MS" pitchFamily="50" charset="-128"/>
                <a:cs typeface="Arial" panose="020B0604020202020204" pitchFamily="34" charset="0"/>
              </a:endParaRPr>
            </a:p>
          </p:txBody>
        </p:sp>
        <p:sp>
          <p:nvSpPr>
            <p:cNvPr id="101" name="正方形/長方形 100"/>
            <p:cNvSpPr/>
            <p:nvPr/>
          </p:nvSpPr>
          <p:spPr>
            <a:xfrm>
              <a:off x="6928585" y="4745993"/>
              <a:ext cx="807079" cy="53287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sz="2400" dirty="0">
                  <a:latin typeface="Arial" panose="020B0604020202020204" pitchFamily="34" charset="0"/>
                  <a:ea typeface="Arial Unicode MS" panose="020B0604020202020204" pitchFamily="50" charset="-128"/>
                  <a:cs typeface="Arial" panose="020B0604020202020204" pitchFamily="34" charset="0"/>
                  <a:sym typeface="Symbol" panose="05050102010706020507" pitchFamily="18" charset="2"/>
                </a:rPr>
                <a:t>500</a:t>
              </a:r>
              <a:endParaRPr lang="ja-JP" altLang="en-US" sz="2400" dirty="0">
                <a:latin typeface="Arial" panose="020B0604020202020204" pitchFamily="34" charset="0"/>
                <a:ea typeface="Arial Unicode MS" pitchFamily="50" charset="-128"/>
                <a:cs typeface="Arial" panose="020B0604020202020204" pitchFamily="34" charset="0"/>
              </a:endParaRPr>
            </a:p>
          </p:txBody>
        </p:sp>
        <p:sp>
          <p:nvSpPr>
            <p:cNvPr id="102" name="正方形/長方形 101"/>
            <p:cNvSpPr/>
            <p:nvPr/>
          </p:nvSpPr>
          <p:spPr>
            <a:xfrm>
              <a:off x="1939491" y="4739688"/>
              <a:ext cx="609103" cy="53287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sz="2400" dirty="0">
                  <a:latin typeface="Arial" panose="020B0604020202020204" pitchFamily="34" charset="0"/>
                  <a:ea typeface="Arial Unicode MS" panose="020B0604020202020204" pitchFamily="50" charset="-128"/>
                  <a:cs typeface="Arial" panose="020B0604020202020204" pitchFamily="34" charset="0"/>
                  <a:sym typeface="Symbol" panose="05050102010706020507" pitchFamily="18" charset="2"/>
                </a:rPr>
                <a:t>10</a:t>
              </a:r>
              <a:endParaRPr lang="ja-JP" altLang="en-US" sz="2400" dirty="0">
                <a:latin typeface="Arial" panose="020B0604020202020204" pitchFamily="34" charset="0"/>
                <a:ea typeface="Arial Unicode MS" pitchFamily="50" charset="-128"/>
                <a:cs typeface="Arial" panose="020B0604020202020204" pitchFamily="34" charset="0"/>
              </a:endParaRPr>
            </a:p>
          </p:txBody>
        </p:sp>
        <p:sp>
          <p:nvSpPr>
            <p:cNvPr id="103" name="Text Box 8"/>
            <p:cNvSpPr txBox="1">
              <a:spLocks noChangeArrowheads="1"/>
            </p:cNvSpPr>
            <p:nvPr/>
          </p:nvSpPr>
          <p:spPr bwMode="auto">
            <a:xfrm>
              <a:off x="5164877" y="2018942"/>
              <a:ext cx="2624059" cy="42629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kumimoji="1" sz="3200">
                  <a:solidFill>
                    <a:srgbClr val="FF3300"/>
                  </a:solidFill>
                  <a:latin typeface="Times" pitchFamily="18" charset="0"/>
                  <a:ea typeface="Osaka" charset="-128"/>
                </a:defRPr>
              </a:lvl1pPr>
              <a:lvl2pPr marL="742950" indent="-285750" eaLnBrk="0" hangingPunct="0">
                <a:defRPr kumimoji="1" sz="3200">
                  <a:solidFill>
                    <a:srgbClr val="FF3300"/>
                  </a:solidFill>
                  <a:latin typeface="Times" pitchFamily="18" charset="0"/>
                  <a:ea typeface="Osaka" charset="-128"/>
                </a:defRPr>
              </a:lvl2pPr>
              <a:lvl3pPr marL="1143000" indent="-228600" eaLnBrk="0" hangingPunct="0">
                <a:defRPr kumimoji="1" sz="3200">
                  <a:solidFill>
                    <a:srgbClr val="FF3300"/>
                  </a:solidFill>
                  <a:latin typeface="Times" pitchFamily="18" charset="0"/>
                  <a:ea typeface="Osaka" charset="-128"/>
                </a:defRPr>
              </a:lvl3pPr>
              <a:lvl4pPr marL="1600200" indent="-228600" eaLnBrk="0" hangingPunct="0">
                <a:defRPr kumimoji="1" sz="3200">
                  <a:solidFill>
                    <a:srgbClr val="FF3300"/>
                  </a:solidFill>
                  <a:latin typeface="Times" pitchFamily="18" charset="0"/>
                  <a:ea typeface="Osaka" charset="-128"/>
                </a:defRPr>
              </a:lvl4pPr>
              <a:lvl5pPr marL="2057400" indent="-228600" eaLnBrk="0" hangingPunct="0">
                <a:defRPr kumimoji="1" sz="3200">
                  <a:solidFill>
                    <a:srgbClr val="FF3300"/>
                  </a:solidFill>
                  <a:latin typeface="Times" pitchFamily="18" charset="0"/>
                  <a:ea typeface="Osaka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rgbClr val="FF3300"/>
                  </a:solidFill>
                  <a:latin typeface="Times" pitchFamily="18" charset="0"/>
                  <a:ea typeface="Osaka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rgbClr val="FF3300"/>
                  </a:solidFill>
                  <a:latin typeface="Times" pitchFamily="18" charset="0"/>
                  <a:ea typeface="Osaka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rgbClr val="FF3300"/>
                  </a:solidFill>
                  <a:latin typeface="Times" pitchFamily="18" charset="0"/>
                  <a:ea typeface="Osaka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rgbClr val="FF3300"/>
                  </a:solidFill>
                  <a:latin typeface="Times" pitchFamily="18" charset="0"/>
                  <a:ea typeface="Osaka" charset="-128"/>
                </a:defRPr>
              </a:lvl9pPr>
            </a:lstStyle>
            <a:p>
              <a:pPr eaLnBrk="1" hangingPunct="1"/>
              <a:r>
                <a:rPr lang="en-US" altLang="ja-JP" sz="1800" b="1" dirty="0">
                  <a:latin typeface="Arial" panose="020B0604020202020204" pitchFamily="34" charset="0"/>
                  <a:ea typeface="Arial Unicode MS" panose="020B0604020202020204" pitchFamily="50" charset="-128"/>
                  <a:cs typeface="Arial" panose="020B0604020202020204" pitchFamily="34" charset="0"/>
                </a:rPr>
                <a:t>Red Shift effect</a:t>
              </a:r>
            </a:p>
          </p:txBody>
        </p:sp>
        <p:sp>
          <p:nvSpPr>
            <p:cNvPr id="104" name="Line 6"/>
            <p:cNvSpPr>
              <a:spLocks noChangeShapeType="1"/>
            </p:cNvSpPr>
            <p:nvPr/>
          </p:nvSpPr>
          <p:spPr bwMode="auto">
            <a:xfrm flipH="1">
              <a:off x="6365122" y="2432870"/>
              <a:ext cx="60174" cy="534021"/>
            </a:xfrm>
            <a:prstGeom prst="line">
              <a:avLst/>
            </a:prstGeom>
            <a:noFill/>
            <a:ln w="31750">
              <a:solidFill>
                <a:srgbClr val="FF0000"/>
              </a:solidFill>
              <a:round/>
              <a:headEnd/>
              <a:tailEnd type="triangl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endParaRPr lang="ja-JP" altLang="en-US" sz="2000">
                <a:latin typeface="Arial" panose="020B0604020202020204" pitchFamily="34" charset="0"/>
                <a:ea typeface="Arial Unicode MS" panose="020B0604020202020204" pitchFamily="50" charset="-128"/>
                <a:cs typeface="Arial" panose="020B0604020202020204" pitchFamily="34" charset="0"/>
              </a:endParaRPr>
            </a:p>
          </p:txBody>
        </p:sp>
        <p:sp>
          <p:nvSpPr>
            <p:cNvPr id="105" name="Text Box 7"/>
            <p:cNvSpPr txBox="1">
              <a:spLocks noChangeArrowheads="1"/>
            </p:cNvSpPr>
            <p:nvPr/>
          </p:nvSpPr>
          <p:spPr bwMode="auto">
            <a:xfrm>
              <a:off x="2427670" y="1481848"/>
              <a:ext cx="2331024" cy="67497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kumimoji="1" sz="3200">
                  <a:solidFill>
                    <a:srgbClr val="FF3300"/>
                  </a:solidFill>
                  <a:latin typeface="Times" pitchFamily="18" charset="0"/>
                  <a:ea typeface="Osaka" charset="-128"/>
                </a:defRPr>
              </a:lvl1pPr>
              <a:lvl2pPr marL="742950" indent="-285750" eaLnBrk="0" hangingPunct="0">
                <a:defRPr kumimoji="1" sz="3200">
                  <a:solidFill>
                    <a:srgbClr val="FF3300"/>
                  </a:solidFill>
                  <a:latin typeface="Times" pitchFamily="18" charset="0"/>
                  <a:ea typeface="Osaka" charset="-128"/>
                </a:defRPr>
              </a:lvl2pPr>
              <a:lvl3pPr marL="1143000" indent="-228600" eaLnBrk="0" hangingPunct="0">
                <a:defRPr kumimoji="1" sz="3200">
                  <a:solidFill>
                    <a:srgbClr val="FF3300"/>
                  </a:solidFill>
                  <a:latin typeface="Times" pitchFamily="18" charset="0"/>
                  <a:ea typeface="Osaka" charset="-128"/>
                </a:defRPr>
              </a:lvl3pPr>
              <a:lvl4pPr marL="1600200" indent="-228600" eaLnBrk="0" hangingPunct="0">
                <a:defRPr kumimoji="1" sz="3200">
                  <a:solidFill>
                    <a:srgbClr val="FF3300"/>
                  </a:solidFill>
                  <a:latin typeface="Times" pitchFamily="18" charset="0"/>
                  <a:ea typeface="Osaka" charset="-128"/>
                </a:defRPr>
              </a:lvl4pPr>
              <a:lvl5pPr marL="2057400" indent="-228600" eaLnBrk="0" hangingPunct="0">
                <a:defRPr kumimoji="1" sz="3200">
                  <a:solidFill>
                    <a:srgbClr val="FF3300"/>
                  </a:solidFill>
                  <a:latin typeface="Times" pitchFamily="18" charset="0"/>
                  <a:ea typeface="Osaka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rgbClr val="FF3300"/>
                  </a:solidFill>
                  <a:latin typeface="Times" pitchFamily="18" charset="0"/>
                  <a:ea typeface="Osaka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rgbClr val="FF3300"/>
                  </a:solidFill>
                  <a:latin typeface="Times" pitchFamily="18" charset="0"/>
                  <a:ea typeface="Osaka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rgbClr val="FF3300"/>
                  </a:solidFill>
                  <a:latin typeface="Times" pitchFamily="18" charset="0"/>
                  <a:ea typeface="Osaka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rgbClr val="FF3300"/>
                  </a:solidFill>
                  <a:latin typeface="Times" pitchFamily="18" charset="0"/>
                  <a:ea typeface="Osaka" charset="-128"/>
                </a:defRPr>
              </a:lvl9pPr>
            </a:lstStyle>
            <a:p>
              <a:pPr eaLnBrk="1" hangingPunct="1"/>
              <a:r>
                <a:rPr lang="en-US" altLang="ja-JP" sz="1600" b="1" dirty="0">
                  <a:latin typeface="Arial" panose="020B0604020202020204" pitchFamily="34" charset="0"/>
                  <a:ea typeface="Arial Unicode MS" panose="020B0604020202020204" pitchFamily="50" charset="-128"/>
                  <a:cs typeface="Arial" panose="020B0604020202020204" pitchFamily="34" charset="0"/>
                </a:rPr>
                <a:t>Sharp Edge with 1.9K smearing</a:t>
              </a:r>
            </a:p>
          </p:txBody>
        </p:sp>
        <p:sp>
          <p:nvSpPr>
            <p:cNvPr id="106" name="Line 5"/>
            <p:cNvSpPr>
              <a:spLocks noChangeShapeType="1"/>
            </p:cNvSpPr>
            <p:nvPr/>
          </p:nvSpPr>
          <p:spPr bwMode="auto">
            <a:xfrm>
              <a:off x="3971589" y="2151621"/>
              <a:ext cx="327665" cy="600002"/>
            </a:xfrm>
            <a:prstGeom prst="line">
              <a:avLst/>
            </a:prstGeom>
            <a:noFill/>
            <a:ln w="31750">
              <a:solidFill>
                <a:srgbClr val="FF0000"/>
              </a:solidFill>
              <a:round/>
              <a:headEnd/>
              <a:tailEnd type="triangl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endParaRPr lang="ja-JP" altLang="en-US" sz="2000">
                <a:latin typeface="Arial" panose="020B0604020202020204" pitchFamily="34" charset="0"/>
                <a:ea typeface="Arial Unicode MS" panose="020B0604020202020204" pitchFamily="50" charset="-128"/>
                <a:cs typeface="Arial" panose="020B0604020202020204" pitchFamily="34" charset="0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7" name="テキスト ボックス 106"/>
                <p:cNvSpPr txBox="1"/>
                <p:nvPr/>
              </p:nvSpPr>
              <p:spPr>
                <a:xfrm>
                  <a:off x="4597460" y="1340768"/>
                  <a:ext cx="2521521" cy="53287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1" lang="en-US" altLang="ja-JP" sz="2400" b="1" i="1" smtClean="0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kumimoji="1" lang="en-US" altLang="ja-JP" sz="2400" b="1" i="1" smtClean="0">
                                <a:solidFill>
                                  <a:srgbClr val="0070C0"/>
                                </a:solidFill>
                                <a:latin typeface="Cambria Math"/>
                              </a:rPr>
                              <m:t>𝒎</m:t>
                            </m:r>
                          </m:e>
                          <m:sub>
                            <m:r>
                              <a:rPr kumimoji="1" lang="en-US" altLang="ja-JP" sz="2400" b="1" i="1" smtClean="0">
                                <a:solidFill>
                                  <a:srgbClr val="0070C0"/>
                                </a:solidFill>
                                <a:latin typeface="Cambria Math"/>
                              </a:rPr>
                              <m:t>𝟑</m:t>
                            </m:r>
                          </m:sub>
                        </m:sSub>
                        <m:r>
                          <a:rPr kumimoji="1" lang="en-US" altLang="ja-JP" sz="2400" b="1" i="0" smtClean="0">
                            <a:solidFill>
                              <a:srgbClr val="0070C0"/>
                            </a:solidFill>
                            <a:latin typeface="Cambria Math"/>
                          </a:rPr>
                          <m:t>=</m:t>
                        </m:r>
                        <m:r>
                          <a:rPr kumimoji="1" lang="en-US" altLang="ja-JP" sz="2400" b="1" i="0" smtClean="0">
                            <a:solidFill>
                              <a:srgbClr val="0070C0"/>
                            </a:solidFill>
                            <a:latin typeface="Cambria Math"/>
                          </a:rPr>
                          <m:t>𝟓𝟎</m:t>
                        </m:r>
                        <m:r>
                          <a:rPr kumimoji="1" lang="en-US" altLang="ja-JP" sz="2400" b="1" i="0" smtClean="0">
                            <a:solidFill>
                              <a:srgbClr val="0070C0"/>
                            </a:solidFill>
                            <a:latin typeface="Cambria Math"/>
                          </a:rPr>
                          <m:t> </m:t>
                        </m:r>
                        <m:r>
                          <a:rPr kumimoji="1" lang="en-US" altLang="ja-JP" sz="2400" b="1" i="0" smtClean="0">
                            <a:solidFill>
                              <a:srgbClr val="0070C0"/>
                            </a:solidFill>
                            <a:latin typeface="Cambria Math"/>
                          </a:rPr>
                          <m:t>𝐦𝐞𝐕</m:t>
                        </m:r>
                      </m:oMath>
                    </m:oMathPara>
                  </a14:m>
                  <a:endParaRPr kumimoji="1" lang="ja-JP" altLang="en-US" sz="2400" b="1" dirty="0">
                    <a:solidFill>
                      <a:srgbClr val="0070C0"/>
                    </a:solidFill>
                    <a:latin typeface="Arial" panose="020B0604020202020204" pitchFamily="34" charset="0"/>
                    <a:ea typeface="Arial Unicode MS" panose="020B0604020202020204" pitchFamily="50" charset="-128"/>
                    <a:cs typeface="Arial" panose="020B0604020202020204" pitchFamily="34" charset="0"/>
                  </a:endParaRPr>
                </a:p>
              </p:txBody>
            </p:sp>
          </mc:Choice>
          <mc:Fallback xmlns="">
            <p:sp>
              <p:nvSpPr>
                <p:cNvPr id="107" name="テキスト ボックス 106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597460" y="1340768"/>
                  <a:ext cx="2521521" cy="532872"/>
                </a:xfrm>
                <a:prstGeom prst="rect">
                  <a:avLst/>
                </a:prstGeom>
                <a:blipFill>
                  <a:blip r:embed="rId3"/>
                  <a:stretch>
                    <a:fillRect b="-3947"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87" name="テキスト ボックス 186"/>
            <p:cNvSpPr txBox="1"/>
            <p:nvPr/>
          </p:nvSpPr>
          <p:spPr>
            <a:xfrm>
              <a:off x="7077633" y="5542781"/>
              <a:ext cx="1451435" cy="46182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2000" dirty="0">
                  <a:latin typeface="Arial" panose="020B0604020202020204" pitchFamily="34" charset="0"/>
                  <a:ea typeface="Arial Unicode MS" panose="020B0604020202020204" pitchFamily="50" charset="-128"/>
                  <a:cs typeface="Arial" panose="020B0604020202020204" pitchFamily="34" charset="0"/>
                  <a:sym typeface="Symbol"/>
                </a:rPr>
                <a:t>E</a:t>
              </a:r>
              <a:r>
                <a:rPr lang="en-US" altLang="ja-JP" sz="2000" baseline="-25000" dirty="0">
                  <a:latin typeface="Arial" panose="020B0604020202020204" pitchFamily="34" charset="0"/>
                  <a:ea typeface="Arial Unicode MS" panose="020B0604020202020204" pitchFamily="50" charset="-128"/>
                  <a:cs typeface="Arial" panose="020B0604020202020204" pitchFamily="34" charset="0"/>
                  <a:sym typeface="Symbol"/>
                </a:rPr>
                <a:t></a:t>
              </a:r>
              <a:r>
                <a:rPr lang="en-US" altLang="ja-JP" sz="2000" dirty="0">
                  <a:latin typeface="Arial" panose="020B0604020202020204" pitchFamily="34" charset="0"/>
                  <a:ea typeface="Arial Unicode MS" panose="020B0604020202020204" pitchFamily="50" charset="-128"/>
                  <a:cs typeface="Arial" panose="020B0604020202020204" pitchFamily="34" charset="0"/>
                  <a:sym typeface="Symbol"/>
                </a:rPr>
                <a:t> [</a:t>
              </a:r>
              <a:r>
                <a:rPr lang="en-US" altLang="ja-JP" sz="2000" dirty="0" err="1">
                  <a:latin typeface="Arial" panose="020B0604020202020204" pitchFamily="34" charset="0"/>
                  <a:ea typeface="Arial Unicode MS" panose="020B0604020202020204" pitchFamily="50" charset="-128"/>
                  <a:cs typeface="Arial" panose="020B0604020202020204" pitchFamily="34" charset="0"/>
                  <a:sym typeface="Symbol"/>
                </a:rPr>
                <a:t>meV</a:t>
              </a:r>
              <a:r>
                <a:rPr lang="en-US" altLang="ja-JP" sz="2000" dirty="0">
                  <a:latin typeface="Arial" panose="020B0604020202020204" pitchFamily="34" charset="0"/>
                  <a:ea typeface="Arial Unicode MS" panose="020B0604020202020204" pitchFamily="50" charset="-128"/>
                  <a:cs typeface="Arial" panose="020B0604020202020204" pitchFamily="34" charset="0"/>
                  <a:sym typeface="Symbol"/>
                </a:rPr>
                <a:t>]</a:t>
              </a:r>
              <a:endParaRPr kumimoji="1" lang="ja-JP" altLang="en-US" sz="2000" dirty="0">
                <a:latin typeface="Arial" panose="020B0604020202020204" pitchFamily="34" charset="0"/>
                <a:ea typeface="Arial Unicode MS" panose="020B0604020202020204" pitchFamily="50" charset="-128"/>
                <a:cs typeface="Arial" panose="020B0604020202020204" pitchFamily="34" charset="0"/>
              </a:endParaRPr>
            </a:p>
          </p:txBody>
        </p:sp>
        <p:grpSp>
          <p:nvGrpSpPr>
            <p:cNvPr id="5" name="グループ化 4"/>
            <p:cNvGrpSpPr/>
            <p:nvPr/>
          </p:nvGrpSpPr>
          <p:grpSpPr>
            <a:xfrm>
              <a:off x="2192527" y="5369570"/>
              <a:ext cx="5165050" cy="507860"/>
              <a:chOff x="2168023" y="6138949"/>
              <a:chExt cx="5165050" cy="507860"/>
            </a:xfrm>
          </p:grpSpPr>
          <p:sp>
            <p:nvSpPr>
              <p:cNvPr id="118" name="Line 112"/>
              <p:cNvSpPr>
                <a:spLocks noChangeShapeType="1"/>
              </p:cNvSpPr>
              <p:nvPr/>
            </p:nvSpPr>
            <p:spPr bwMode="auto">
              <a:xfrm>
                <a:off x="2272197" y="6232612"/>
                <a:ext cx="5060876" cy="0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 sz="16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7" name="Line 158"/>
              <p:cNvSpPr>
                <a:spLocks noChangeShapeType="1"/>
              </p:cNvSpPr>
              <p:nvPr/>
            </p:nvSpPr>
            <p:spPr bwMode="auto">
              <a:xfrm flipV="1">
                <a:off x="2310981" y="6184987"/>
                <a:ext cx="0" cy="47625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 sz="16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8" name="Line 159"/>
              <p:cNvSpPr>
                <a:spLocks noChangeShapeType="1"/>
              </p:cNvSpPr>
              <p:nvPr/>
            </p:nvSpPr>
            <p:spPr bwMode="auto">
              <a:xfrm flipV="1">
                <a:off x="2423458" y="6184987"/>
                <a:ext cx="0" cy="47625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 sz="16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9" name="Line 161"/>
              <p:cNvSpPr>
                <a:spLocks noChangeShapeType="1"/>
              </p:cNvSpPr>
              <p:nvPr/>
            </p:nvSpPr>
            <p:spPr bwMode="auto">
              <a:xfrm flipV="1">
                <a:off x="2548092" y="6138949"/>
                <a:ext cx="0" cy="93663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 sz="16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3" name="Line 168"/>
              <p:cNvSpPr>
                <a:spLocks noChangeShapeType="1"/>
              </p:cNvSpPr>
              <p:nvPr/>
            </p:nvSpPr>
            <p:spPr bwMode="auto">
              <a:xfrm flipV="1">
                <a:off x="2684888" y="6184987"/>
                <a:ext cx="0" cy="47625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 sz="16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4" name="Line 169"/>
              <p:cNvSpPr>
                <a:spLocks noChangeShapeType="1"/>
              </p:cNvSpPr>
              <p:nvPr/>
            </p:nvSpPr>
            <p:spPr bwMode="auto">
              <a:xfrm flipV="1">
                <a:off x="2836882" y="6184987"/>
                <a:ext cx="0" cy="47625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 sz="16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5" name="Line 171"/>
              <p:cNvSpPr>
                <a:spLocks noChangeShapeType="1"/>
              </p:cNvSpPr>
              <p:nvPr/>
            </p:nvSpPr>
            <p:spPr bwMode="auto">
              <a:xfrm flipV="1">
                <a:off x="3007115" y="6184987"/>
                <a:ext cx="0" cy="47625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 sz="16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6" name="Line 173"/>
              <p:cNvSpPr>
                <a:spLocks noChangeShapeType="1"/>
              </p:cNvSpPr>
              <p:nvPr/>
            </p:nvSpPr>
            <p:spPr bwMode="auto">
              <a:xfrm flipV="1">
                <a:off x="3204707" y="6184987"/>
                <a:ext cx="0" cy="47625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 sz="16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7" name="Line 174"/>
              <p:cNvSpPr>
                <a:spLocks noChangeShapeType="1"/>
              </p:cNvSpPr>
              <p:nvPr/>
            </p:nvSpPr>
            <p:spPr bwMode="auto">
              <a:xfrm flipV="1">
                <a:off x="3444858" y="6138949"/>
                <a:ext cx="0" cy="93663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 sz="16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0" name="Line 180"/>
              <p:cNvSpPr>
                <a:spLocks noChangeShapeType="1"/>
              </p:cNvSpPr>
              <p:nvPr/>
            </p:nvSpPr>
            <p:spPr bwMode="auto">
              <a:xfrm flipV="1">
                <a:off x="3736687" y="6184987"/>
                <a:ext cx="0" cy="47625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 sz="16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1" name="Line 182"/>
              <p:cNvSpPr>
                <a:spLocks noChangeShapeType="1"/>
              </p:cNvSpPr>
              <p:nvPr/>
            </p:nvSpPr>
            <p:spPr bwMode="auto">
              <a:xfrm flipV="1">
                <a:off x="4107553" y="6184987"/>
                <a:ext cx="0" cy="47625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 sz="16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2" name="Line 183"/>
              <p:cNvSpPr>
                <a:spLocks noChangeShapeType="1"/>
              </p:cNvSpPr>
              <p:nvPr/>
            </p:nvSpPr>
            <p:spPr bwMode="auto">
              <a:xfrm flipV="1">
                <a:off x="4633451" y="6138949"/>
                <a:ext cx="0" cy="93663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 sz="16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5" name="Line 189"/>
              <p:cNvSpPr>
                <a:spLocks noChangeShapeType="1"/>
              </p:cNvSpPr>
              <p:nvPr/>
            </p:nvSpPr>
            <p:spPr bwMode="auto">
              <a:xfrm flipV="1">
                <a:off x="4700329" y="6184987"/>
                <a:ext cx="0" cy="47625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 sz="16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6" name="Line 191"/>
              <p:cNvSpPr>
                <a:spLocks noChangeShapeType="1"/>
              </p:cNvSpPr>
              <p:nvPr/>
            </p:nvSpPr>
            <p:spPr bwMode="auto">
              <a:xfrm flipV="1">
                <a:off x="4773286" y="6184987"/>
                <a:ext cx="0" cy="47625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 sz="16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7" name="Line 192"/>
              <p:cNvSpPr>
                <a:spLocks noChangeShapeType="1"/>
              </p:cNvSpPr>
              <p:nvPr/>
            </p:nvSpPr>
            <p:spPr bwMode="auto">
              <a:xfrm flipV="1">
                <a:off x="4843204" y="6184987"/>
                <a:ext cx="0" cy="47625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 sz="16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8" name="Line 194"/>
              <p:cNvSpPr>
                <a:spLocks noChangeShapeType="1"/>
              </p:cNvSpPr>
              <p:nvPr/>
            </p:nvSpPr>
            <p:spPr bwMode="auto">
              <a:xfrm flipV="1">
                <a:off x="4922241" y="6184987"/>
                <a:ext cx="0" cy="47625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 sz="16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9" name="Line 196"/>
              <p:cNvSpPr>
                <a:spLocks noChangeShapeType="1"/>
              </p:cNvSpPr>
              <p:nvPr/>
            </p:nvSpPr>
            <p:spPr bwMode="auto">
              <a:xfrm flipV="1">
                <a:off x="5010397" y="6184987"/>
                <a:ext cx="0" cy="47625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 sz="16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0" name="Line 197"/>
              <p:cNvSpPr>
                <a:spLocks noChangeShapeType="1"/>
              </p:cNvSpPr>
              <p:nvPr/>
            </p:nvSpPr>
            <p:spPr bwMode="auto">
              <a:xfrm flipV="1">
                <a:off x="5098554" y="6184987"/>
                <a:ext cx="0" cy="47625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 sz="16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1" name="Line 199"/>
              <p:cNvSpPr>
                <a:spLocks noChangeShapeType="1"/>
              </p:cNvSpPr>
              <p:nvPr/>
            </p:nvSpPr>
            <p:spPr bwMode="auto">
              <a:xfrm flipV="1">
                <a:off x="5195830" y="6184987"/>
                <a:ext cx="0" cy="47625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 sz="16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2" name="Line 201"/>
              <p:cNvSpPr>
                <a:spLocks noChangeShapeType="1"/>
              </p:cNvSpPr>
              <p:nvPr/>
            </p:nvSpPr>
            <p:spPr bwMode="auto">
              <a:xfrm flipV="1">
                <a:off x="5299186" y="6184987"/>
                <a:ext cx="0" cy="47625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 sz="16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3" name="Line 202"/>
              <p:cNvSpPr>
                <a:spLocks noChangeShapeType="1"/>
              </p:cNvSpPr>
              <p:nvPr/>
            </p:nvSpPr>
            <p:spPr bwMode="auto">
              <a:xfrm flipV="1">
                <a:off x="5411661" y="6184987"/>
                <a:ext cx="0" cy="47625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 sz="16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4" name="Line 204"/>
              <p:cNvSpPr>
                <a:spLocks noChangeShapeType="1"/>
              </p:cNvSpPr>
              <p:nvPr/>
            </p:nvSpPr>
            <p:spPr bwMode="auto">
              <a:xfrm flipV="1">
                <a:off x="5533256" y="6138949"/>
                <a:ext cx="0" cy="93663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 sz="16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7" name="Line 211"/>
              <p:cNvSpPr>
                <a:spLocks noChangeShapeType="1"/>
              </p:cNvSpPr>
              <p:nvPr/>
            </p:nvSpPr>
            <p:spPr bwMode="auto">
              <a:xfrm flipV="1">
                <a:off x="5667013" y="6184987"/>
                <a:ext cx="0" cy="47625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 sz="16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8" name="Line 212"/>
              <p:cNvSpPr>
                <a:spLocks noChangeShapeType="1"/>
              </p:cNvSpPr>
              <p:nvPr/>
            </p:nvSpPr>
            <p:spPr bwMode="auto">
              <a:xfrm flipV="1">
                <a:off x="5822046" y="6184987"/>
                <a:ext cx="0" cy="47625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 sz="16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9" name="Line 214"/>
              <p:cNvSpPr>
                <a:spLocks noChangeShapeType="1"/>
              </p:cNvSpPr>
              <p:nvPr/>
            </p:nvSpPr>
            <p:spPr bwMode="auto">
              <a:xfrm flipV="1">
                <a:off x="5995320" y="6184987"/>
                <a:ext cx="0" cy="47625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 sz="16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0" name="Line 216"/>
              <p:cNvSpPr>
                <a:spLocks noChangeShapeType="1"/>
              </p:cNvSpPr>
              <p:nvPr/>
            </p:nvSpPr>
            <p:spPr bwMode="auto">
              <a:xfrm flipV="1">
                <a:off x="6192912" y="6184987"/>
                <a:ext cx="0" cy="47625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 sz="16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1" name="Line 217"/>
              <p:cNvSpPr>
                <a:spLocks noChangeShapeType="1"/>
              </p:cNvSpPr>
              <p:nvPr/>
            </p:nvSpPr>
            <p:spPr bwMode="auto">
              <a:xfrm flipV="1">
                <a:off x="6430022" y="6138950"/>
                <a:ext cx="0" cy="93663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 sz="16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3" name="Line 222"/>
              <p:cNvSpPr>
                <a:spLocks noChangeShapeType="1"/>
              </p:cNvSpPr>
              <p:nvPr/>
            </p:nvSpPr>
            <p:spPr bwMode="auto">
              <a:xfrm flipV="1">
                <a:off x="6718812" y="6184987"/>
                <a:ext cx="0" cy="47625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 sz="16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4" name="Line 224"/>
              <p:cNvSpPr>
                <a:spLocks noChangeShapeType="1"/>
              </p:cNvSpPr>
              <p:nvPr/>
            </p:nvSpPr>
            <p:spPr bwMode="auto">
              <a:xfrm flipV="1">
                <a:off x="7095758" y="6184987"/>
                <a:ext cx="0" cy="47625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 sz="16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9" name="正方形/長方形 188"/>
              <p:cNvSpPr/>
              <p:nvPr/>
            </p:nvSpPr>
            <p:spPr>
              <a:xfrm>
                <a:off x="2168023" y="6177943"/>
                <a:ext cx="707166" cy="46182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ja-JP" sz="2000" dirty="0">
                    <a:latin typeface="Arial" panose="020B0604020202020204" pitchFamily="34" charset="0"/>
                    <a:ea typeface="Arial Unicode MS" panose="020B0604020202020204" pitchFamily="50" charset="-128"/>
                    <a:cs typeface="Arial" panose="020B0604020202020204" pitchFamily="34" charset="0"/>
                    <a:sym typeface="Symbol" panose="05050102010706020507" pitchFamily="18" charset="2"/>
                  </a:rPr>
                  <a:t>100</a:t>
                </a:r>
                <a:endParaRPr lang="ja-JP" altLang="en-US" sz="2000" dirty="0">
                  <a:latin typeface="Arial" panose="020B0604020202020204" pitchFamily="34" charset="0"/>
                  <a:ea typeface="Arial Unicode MS" pitchFamily="50" charset="-128"/>
                  <a:cs typeface="Arial" panose="020B0604020202020204" pitchFamily="34" charset="0"/>
                </a:endParaRPr>
              </a:p>
            </p:txBody>
          </p:sp>
          <p:sp>
            <p:nvSpPr>
              <p:cNvPr id="190" name="正方形/長方形 189"/>
              <p:cNvSpPr/>
              <p:nvPr/>
            </p:nvSpPr>
            <p:spPr>
              <a:xfrm>
                <a:off x="3102727" y="6184986"/>
                <a:ext cx="542493" cy="46182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ja-JP" sz="2000" dirty="0">
                    <a:latin typeface="Arial" panose="020B0604020202020204" pitchFamily="34" charset="0"/>
                    <a:ea typeface="Arial Unicode MS" panose="020B0604020202020204" pitchFamily="50" charset="-128"/>
                    <a:cs typeface="Arial" panose="020B0604020202020204" pitchFamily="34" charset="0"/>
                    <a:sym typeface="Symbol" panose="05050102010706020507" pitchFamily="18" charset="2"/>
                  </a:rPr>
                  <a:t>50</a:t>
                </a:r>
                <a:endParaRPr lang="ja-JP" altLang="en-US" sz="2000" dirty="0">
                  <a:latin typeface="Arial" panose="020B0604020202020204" pitchFamily="34" charset="0"/>
                  <a:ea typeface="Arial Unicode MS" pitchFamily="50" charset="-128"/>
                  <a:cs typeface="Arial" panose="020B0604020202020204" pitchFamily="34" charset="0"/>
                </a:endParaRPr>
              </a:p>
            </p:txBody>
          </p:sp>
          <p:sp>
            <p:nvSpPr>
              <p:cNvPr id="191" name="正方形/長方形 190"/>
              <p:cNvSpPr/>
              <p:nvPr/>
            </p:nvSpPr>
            <p:spPr>
              <a:xfrm>
                <a:off x="4361983" y="6184986"/>
                <a:ext cx="542493" cy="46182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ja-JP" sz="2000" dirty="0">
                    <a:latin typeface="Arial" panose="020B0604020202020204" pitchFamily="34" charset="0"/>
                    <a:ea typeface="Arial Unicode MS" panose="020B0604020202020204" pitchFamily="50" charset="-128"/>
                    <a:cs typeface="Arial" panose="020B0604020202020204" pitchFamily="34" charset="0"/>
                    <a:sym typeface="Symbol" panose="05050102010706020507" pitchFamily="18" charset="2"/>
                  </a:rPr>
                  <a:t>20</a:t>
                </a:r>
                <a:endParaRPr lang="ja-JP" altLang="en-US" sz="2000" dirty="0">
                  <a:latin typeface="Arial" panose="020B0604020202020204" pitchFamily="34" charset="0"/>
                  <a:ea typeface="Arial Unicode MS" pitchFamily="50" charset="-128"/>
                  <a:cs typeface="Arial" panose="020B0604020202020204" pitchFamily="34" charset="0"/>
                </a:endParaRPr>
              </a:p>
            </p:txBody>
          </p:sp>
          <p:sp>
            <p:nvSpPr>
              <p:cNvPr id="192" name="正方形/長方形 191"/>
              <p:cNvSpPr/>
              <p:nvPr/>
            </p:nvSpPr>
            <p:spPr>
              <a:xfrm>
                <a:off x="5278588" y="6175874"/>
                <a:ext cx="542493" cy="46182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ja-JP" sz="2000" dirty="0">
                    <a:latin typeface="Arial" panose="020B0604020202020204" pitchFamily="34" charset="0"/>
                    <a:ea typeface="Arial Unicode MS" panose="020B0604020202020204" pitchFamily="50" charset="-128"/>
                    <a:cs typeface="Arial" panose="020B0604020202020204" pitchFamily="34" charset="0"/>
                    <a:sym typeface="Symbol" panose="05050102010706020507" pitchFamily="18" charset="2"/>
                  </a:rPr>
                  <a:t>10</a:t>
                </a:r>
                <a:endParaRPr lang="ja-JP" altLang="en-US" sz="2000" dirty="0">
                  <a:latin typeface="Arial" panose="020B0604020202020204" pitchFamily="34" charset="0"/>
                  <a:ea typeface="Arial Unicode MS" pitchFamily="50" charset="-128"/>
                  <a:cs typeface="Arial" panose="020B0604020202020204" pitchFamily="34" charset="0"/>
                </a:endParaRPr>
              </a:p>
            </p:txBody>
          </p:sp>
          <p:sp>
            <p:nvSpPr>
              <p:cNvPr id="193" name="正方形/長方形 192"/>
              <p:cNvSpPr/>
              <p:nvPr/>
            </p:nvSpPr>
            <p:spPr>
              <a:xfrm>
                <a:off x="6251928" y="6170593"/>
                <a:ext cx="377822" cy="46182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ja-JP" sz="2000" dirty="0">
                    <a:latin typeface="Arial" panose="020B0604020202020204" pitchFamily="34" charset="0"/>
                    <a:ea typeface="Arial Unicode MS" panose="020B0604020202020204" pitchFamily="50" charset="-128"/>
                    <a:cs typeface="Arial" panose="020B0604020202020204" pitchFamily="34" charset="0"/>
                    <a:sym typeface="Symbol" panose="05050102010706020507" pitchFamily="18" charset="2"/>
                  </a:rPr>
                  <a:t>5</a:t>
                </a:r>
                <a:endParaRPr lang="ja-JP" altLang="en-US" sz="2000" dirty="0">
                  <a:latin typeface="Arial" panose="020B0604020202020204" pitchFamily="34" charset="0"/>
                  <a:ea typeface="Arial Unicode MS" pitchFamily="50" charset="-128"/>
                  <a:cs typeface="Arial" panose="020B0604020202020204" pitchFamily="34" charset="0"/>
                </a:endParaRPr>
              </a:p>
            </p:txBody>
          </p:sp>
        </p:grp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208" name="テキスト ボックス 207"/>
              <p:cNvSpPr txBox="1"/>
              <p:nvPr/>
            </p:nvSpPr>
            <p:spPr>
              <a:xfrm>
                <a:off x="1494226" y="742718"/>
                <a:ext cx="4016356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2400" dirty="0">
                    <a:latin typeface="Arial" panose="020B0604020202020204" pitchFamily="34" charset="0"/>
                    <a:ea typeface="Arial Unicode MS" pitchFamily="50" charset="-128"/>
                    <a:cs typeface="Arial" panose="020B0604020202020204" pitchFamily="34" charset="0"/>
                    <a:sym typeface="Symbol" panose="05050102010706020507" pitchFamily="18" charset="2"/>
                  </a:rPr>
                  <a:t></a:t>
                </a:r>
                <a:r>
                  <a:rPr kumimoji="1" lang="en-US" altLang="ja-JP" sz="2400" baseline="-25000" dirty="0">
                    <a:latin typeface="Arial" panose="020B0604020202020204" pitchFamily="34" charset="0"/>
                    <a:ea typeface="Arial Unicode MS" pitchFamily="50" charset="-128"/>
                    <a:cs typeface="Arial" panose="020B0604020202020204" pitchFamily="34" charset="0"/>
                    <a:sym typeface="Symbol" panose="05050102010706020507" pitchFamily="18" charset="2"/>
                  </a:rPr>
                  <a:t></a:t>
                </a:r>
                <a:r>
                  <a:rPr lang="ja-JP" altLang="en-US" sz="2400" dirty="0">
                    <a:latin typeface="Arial" panose="020B0604020202020204" pitchFamily="34" charset="0"/>
                    <a:ea typeface="Arial Unicode MS" pitchFamily="50" charset="-128"/>
                    <a:cs typeface="Arial" panose="020B0604020202020204" pitchFamily="34" charset="0"/>
                    <a:sym typeface="Symbol" panose="05050102010706020507" pitchFamily="18" charset="2"/>
                  </a:rPr>
                  <a:t> </a:t>
                </a:r>
                <a:r>
                  <a:rPr kumimoji="1" lang="en-US" altLang="ja-JP" sz="2400" dirty="0">
                    <a:latin typeface="Arial" panose="020B0604020202020204" pitchFamily="34" charset="0"/>
                    <a:ea typeface="Arial Unicode MS" pitchFamily="50" charset="-128"/>
                    <a:cs typeface="Arial" panose="020B0604020202020204" pitchFamily="34" charset="0"/>
                  </a:rPr>
                  <a:t>distribution in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ja-JP" sz="2400" i="1">
                            <a:latin typeface="Cambria Math"/>
                          </a:rPr>
                          <m:t>ν</m:t>
                        </m:r>
                      </m:e>
                      <m:sub>
                        <m:r>
                          <a:rPr lang="en-US" altLang="ja-JP" sz="2400">
                            <a:latin typeface="Cambria Math"/>
                          </a:rPr>
                          <m:t>3</m:t>
                        </m:r>
                      </m:sub>
                    </m:sSub>
                    <m:r>
                      <a:rPr lang="en-US" altLang="ja-JP" sz="2400">
                        <a:latin typeface="Cambria Math"/>
                      </a:rPr>
                      <m:t>→</m:t>
                    </m:r>
                    <m:sSub>
                      <m:sSubPr>
                        <m:ctrlPr>
                          <a:rPr lang="en-US" altLang="ja-JP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ja-JP" sz="2400" i="1">
                            <a:latin typeface="Cambria Math"/>
                          </a:rPr>
                          <m:t>𝜈</m:t>
                        </m:r>
                      </m:e>
                      <m:sub>
                        <m:r>
                          <a:rPr lang="en-US" altLang="ja-JP" sz="2400" i="1"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lang="en-US" altLang="ja-JP" sz="2400" i="1">
                        <a:latin typeface="Cambria Math"/>
                      </a:rPr>
                      <m:t>+</m:t>
                    </m:r>
                    <m:r>
                      <a:rPr lang="en-US" altLang="ja-JP" sz="2400" i="1">
                        <a:latin typeface="Cambria Math"/>
                      </a:rPr>
                      <m:t>𝛾</m:t>
                    </m:r>
                  </m:oMath>
                </a14:m>
                <a:endParaRPr lang="en-US" altLang="ja-JP" sz="2400" dirty="0">
                  <a:latin typeface="Arial" panose="020B0604020202020204" pitchFamily="34" charset="0"/>
                  <a:ea typeface="Arial Unicode MS" pitchFamily="50" charset="-128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208" name="テキスト ボックス 20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94226" y="742718"/>
                <a:ext cx="4016356" cy="461665"/>
              </a:xfrm>
              <a:prstGeom prst="rect">
                <a:avLst/>
              </a:prstGeom>
              <a:blipFill>
                <a:blip r:embed="rId4"/>
                <a:stretch>
                  <a:fillRect l="-2276" t="-10526" b="-30263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8" name="テキスト ボックス 107"/>
          <p:cNvSpPr txBox="1"/>
          <p:nvPr/>
        </p:nvSpPr>
        <p:spPr>
          <a:xfrm>
            <a:off x="446241" y="5833839"/>
            <a:ext cx="757130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b="1" dirty="0">
                <a:solidFill>
                  <a:srgbClr val="002060"/>
                </a:solidFill>
                <a:latin typeface="Arial" panose="020B0604020202020204" pitchFamily="34" charset="0"/>
                <a:ea typeface="Arial Unicode MS" pitchFamily="50" charset="-128"/>
                <a:cs typeface="Arial" panose="020B0604020202020204" pitchFamily="34" charset="0"/>
                <a:sym typeface="Symbol" panose="05050102010706020507" pitchFamily="18" charset="2"/>
              </a:rPr>
              <a:t>No other source has such a sharp edge structure!!</a:t>
            </a:r>
            <a:endParaRPr lang="en-US" altLang="ja-JP" sz="2400" b="1" dirty="0">
              <a:solidFill>
                <a:srgbClr val="002060"/>
              </a:solidFill>
              <a:latin typeface="Arial" panose="020B0604020202020204" pitchFamily="34" charset="0"/>
              <a:ea typeface="Arial Unicode MS" pitchFamily="50" charset="-128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正方形/長方形 2"/>
              <p:cNvSpPr/>
              <p:nvPr/>
            </p:nvSpPr>
            <p:spPr>
              <a:xfrm>
                <a:off x="6177121" y="831058"/>
                <a:ext cx="2750475" cy="193899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altLang="ja-JP" sz="2400" dirty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If assume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2400" b="0" i="1" smtClean="0">
                            <a:latin typeface="Cambria Math" panose="02040503050406030204" pitchFamily="18" charset="0"/>
                            <a:ea typeface="Arial Unicode MS" panose="020B0604020202020204" pitchFamily="50" charset="-128"/>
                            <a:cs typeface="Arial Unicode MS" panose="020B0604020202020204" pitchFamily="50" charset="-128"/>
                          </a:rPr>
                        </m:ctrlPr>
                      </m:sSubPr>
                      <m:e>
                        <m:r>
                          <a:rPr lang="en-US" altLang="ja-JP" sz="2400" b="0" i="1" smtClean="0">
                            <a:latin typeface="Cambria Math" panose="02040503050406030204" pitchFamily="18" charset="0"/>
                            <a:ea typeface="Arial Unicode MS" panose="020B0604020202020204" pitchFamily="50" charset="-128"/>
                            <a:cs typeface="Arial Unicode MS" panose="020B0604020202020204" pitchFamily="50" charset="-128"/>
                          </a:rPr>
                          <m:t>𝑚</m:t>
                        </m:r>
                      </m:e>
                      <m:sub>
                        <m:r>
                          <a:rPr lang="en-US" altLang="ja-JP" sz="2400" b="0" i="1" smtClean="0">
                            <a:latin typeface="Cambria Math" panose="02040503050406030204" pitchFamily="18" charset="0"/>
                            <a:ea typeface="Arial Unicode MS" panose="020B0604020202020204" pitchFamily="50" charset="-128"/>
                            <a:cs typeface="Arial Unicode MS" panose="020B0604020202020204" pitchFamily="50" charset="-128"/>
                          </a:rPr>
                          <m:t>1</m:t>
                        </m:r>
                      </m:sub>
                    </m:sSub>
                    <m:r>
                      <a:rPr lang="en-US" altLang="ja-JP" sz="2400" b="0" i="1" smtClean="0">
                        <a:latin typeface="Cambria Math" panose="02040503050406030204" pitchFamily="18" charset="0"/>
                        <a:ea typeface="Arial Unicode MS" panose="020B0604020202020204" pitchFamily="50" charset="-128"/>
                        <a:cs typeface="Arial Unicode MS" panose="020B0604020202020204" pitchFamily="50" charset="-128"/>
                      </a:rPr>
                      <m:t>≪</m:t>
                    </m:r>
                    <m:sSub>
                      <m:sSubPr>
                        <m:ctrlPr>
                          <a:rPr lang="en-US" altLang="ja-JP" sz="2400" b="0" i="1" smtClean="0">
                            <a:latin typeface="Cambria Math" panose="02040503050406030204" pitchFamily="18" charset="0"/>
                            <a:ea typeface="Arial Unicode MS" panose="020B0604020202020204" pitchFamily="50" charset="-128"/>
                            <a:cs typeface="Arial Unicode MS" panose="020B0604020202020204" pitchFamily="50" charset="-128"/>
                          </a:rPr>
                        </m:ctrlPr>
                      </m:sSubPr>
                      <m:e>
                        <m:r>
                          <a:rPr lang="en-US" altLang="ja-JP" sz="2400" b="0" i="1" smtClean="0">
                            <a:latin typeface="Cambria Math" panose="02040503050406030204" pitchFamily="18" charset="0"/>
                            <a:ea typeface="Arial Unicode MS" panose="020B0604020202020204" pitchFamily="50" charset="-128"/>
                            <a:cs typeface="Arial Unicode MS" panose="020B0604020202020204" pitchFamily="50" charset="-128"/>
                          </a:rPr>
                          <m:t>𝑚</m:t>
                        </m:r>
                      </m:e>
                      <m:sub>
                        <m:r>
                          <a:rPr lang="en-US" altLang="ja-JP" sz="2400" b="0" i="1" smtClean="0">
                            <a:latin typeface="Cambria Math" panose="02040503050406030204" pitchFamily="18" charset="0"/>
                            <a:ea typeface="Arial Unicode MS" panose="020B0604020202020204" pitchFamily="50" charset="-128"/>
                            <a:cs typeface="Arial Unicode MS" panose="020B0604020202020204" pitchFamily="50" charset="-128"/>
                          </a:rPr>
                          <m:t>2</m:t>
                        </m:r>
                      </m:sub>
                    </m:sSub>
                    <m:r>
                      <a:rPr lang="en-US" altLang="ja-JP" sz="2400" b="0" i="1" smtClean="0">
                        <a:latin typeface="Cambria Math" panose="02040503050406030204" pitchFamily="18" charset="0"/>
                        <a:ea typeface="Arial Unicode MS" panose="020B0604020202020204" pitchFamily="50" charset="-128"/>
                        <a:cs typeface="Arial Unicode MS" panose="020B0604020202020204" pitchFamily="50" charset="-128"/>
                      </a:rPr>
                      <m:t>&lt;</m:t>
                    </m:r>
                    <m:sSub>
                      <m:sSubPr>
                        <m:ctrlPr>
                          <a:rPr lang="en-US" altLang="ja-JP" sz="2400" b="0" i="1" smtClean="0">
                            <a:latin typeface="Cambria Math" panose="02040503050406030204" pitchFamily="18" charset="0"/>
                            <a:ea typeface="Arial Unicode MS" panose="020B0604020202020204" pitchFamily="50" charset="-128"/>
                            <a:cs typeface="Arial Unicode MS" panose="020B0604020202020204" pitchFamily="50" charset="-128"/>
                          </a:rPr>
                        </m:ctrlPr>
                      </m:sSubPr>
                      <m:e>
                        <m:r>
                          <a:rPr lang="en-US" altLang="ja-JP" sz="2400" b="0" i="1" smtClean="0">
                            <a:latin typeface="Cambria Math" panose="02040503050406030204" pitchFamily="18" charset="0"/>
                            <a:ea typeface="Arial Unicode MS" panose="020B0604020202020204" pitchFamily="50" charset="-128"/>
                            <a:cs typeface="Arial Unicode MS" panose="020B0604020202020204" pitchFamily="50" charset="-128"/>
                          </a:rPr>
                          <m:t>𝑚</m:t>
                        </m:r>
                      </m:e>
                      <m:sub>
                        <m:r>
                          <a:rPr lang="en-US" altLang="ja-JP" sz="2400" b="0" i="1" smtClean="0">
                            <a:latin typeface="Cambria Math" panose="02040503050406030204" pitchFamily="18" charset="0"/>
                            <a:ea typeface="Arial Unicode MS" panose="020B0604020202020204" pitchFamily="50" charset="-128"/>
                            <a:cs typeface="Arial Unicode MS" panose="020B0604020202020204" pitchFamily="50" charset="-128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ja-JP" sz="2400" dirty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,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24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Arial Unicode MS" panose="020B0604020202020204" pitchFamily="50" charset="-128"/>
                            <a:cs typeface="Arial Unicode MS" panose="020B0604020202020204" pitchFamily="50" charset="-128"/>
                          </a:rPr>
                        </m:ctrlPr>
                      </m:sSubPr>
                      <m:e>
                        <m:r>
                          <a:rPr lang="en-US" altLang="ja-JP" sz="24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Arial Unicode MS" panose="020B0604020202020204" pitchFamily="50" charset="-128"/>
                            <a:cs typeface="Arial Unicode MS" panose="020B0604020202020204" pitchFamily="50" charset="-128"/>
                          </a:rPr>
                          <m:t>𝑚</m:t>
                        </m:r>
                      </m:e>
                      <m:sub>
                        <m:r>
                          <a:rPr lang="en-US" altLang="ja-JP" sz="24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Arial Unicode MS" panose="020B0604020202020204" pitchFamily="50" charset="-128"/>
                            <a:cs typeface="Arial Unicode MS" panose="020B0604020202020204" pitchFamily="50" charset="-128"/>
                          </a:rPr>
                          <m:t>3</m:t>
                        </m:r>
                      </m:sub>
                    </m:sSub>
                    <m:r>
                      <a:rPr lang="en-US" altLang="ja-JP" sz="24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Arial Unicode MS" panose="020B0604020202020204" pitchFamily="50" charset="-128"/>
                        <a:cs typeface="Arial Unicode MS" panose="020B0604020202020204" pitchFamily="50" charset="-128"/>
                      </a:rPr>
                      <m:t>~50</m:t>
                    </m:r>
                    <m:r>
                      <a:rPr lang="en-US" altLang="ja-JP" sz="24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Arial Unicode MS" panose="020B0604020202020204" pitchFamily="50" charset="-128"/>
                        <a:cs typeface="Arial Unicode MS" panose="020B0604020202020204" pitchFamily="50" charset="-128"/>
                      </a:rPr>
                      <m:t>𝑚𝑒𝑉</m:t>
                    </m:r>
                  </m:oMath>
                </a14:m>
                <a:r>
                  <a:rPr lang="en-US" altLang="ja-JP" sz="2400" dirty="0">
                    <a:solidFill>
                      <a:srgbClr val="FF0000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 </a:t>
                </a:r>
                <a:r>
                  <a:rPr lang="en-US" altLang="ja-JP" sz="2400" dirty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from neutrino oscillation measurements</a:t>
                </a:r>
              </a:p>
            </p:txBody>
          </p:sp>
        </mc:Choice>
        <mc:Fallback xmlns="">
          <p:sp>
            <p:nvSpPr>
              <p:cNvPr id="3" name="正方形/長方形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77121" y="831058"/>
                <a:ext cx="2750475" cy="1938992"/>
              </a:xfrm>
              <a:prstGeom prst="rect">
                <a:avLst/>
              </a:prstGeom>
              <a:blipFill>
                <a:blip r:embed="rId5"/>
                <a:stretch>
                  <a:fillRect l="-3319" t="-2201" r="-5088" b="-6604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542445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926"/>
    </mc:Choice>
    <mc:Fallback xmlns="">
      <p:transition spd="slow" advTm="1926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正方形/長方形 2"/>
          <p:cNvSpPr/>
          <p:nvPr/>
        </p:nvSpPr>
        <p:spPr>
          <a:xfrm>
            <a:off x="3347864" y="1014933"/>
            <a:ext cx="599101" cy="3873718"/>
          </a:xfrm>
          <a:prstGeom prst="rect">
            <a:avLst/>
          </a:prstGeom>
          <a:gradFill flip="none" rotWithShape="1">
            <a:gsLst>
              <a:gs pos="37000">
                <a:srgbClr val="A5BDE7">
                  <a:alpha val="50000"/>
                </a:srgbClr>
              </a:gs>
              <a:gs pos="0">
                <a:schemeClr val="accent1">
                  <a:lumMod val="20000"/>
                  <a:lumOff val="80000"/>
                  <a:alpha val="0"/>
                </a:schemeClr>
              </a:gs>
              <a:gs pos="100000">
                <a:schemeClr val="accent1">
                  <a:tint val="23500"/>
                  <a:satMod val="160000"/>
                  <a:alpha val="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9" name="Line 7"/>
          <p:cNvSpPr>
            <a:spLocks noChangeShapeType="1"/>
          </p:cNvSpPr>
          <p:nvPr/>
        </p:nvSpPr>
        <p:spPr bwMode="auto">
          <a:xfrm flipH="1" flipV="1">
            <a:off x="5016980" y="3067986"/>
            <a:ext cx="862123" cy="736524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 sz="1600">
              <a:latin typeface="Arial" panose="020B0604020202020204" pitchFamily="34" charset="0"/>
              <a:ea typeface="Arial Unicode MS" panose="020B0604020202020204" pitchFamily="50" charset="-128"/>
              <a:cs typeface="Arial" panose="020B0604020202020204" pitchFamily="34" charset="0"/>
            </a:endParaRPr>
          </a:p>
        </p:txBody>
      </p:sp>
      <p:sp>
        <p:nvSpPr>
          <p:cNvPr id="50" name="Line 7"/>
          <p:cNvSpPr>
            <a:spLocks noChangeShapeType="1"/>
          </p:cNvSpPr>
          <p:nvPr/>
        </p:nvSpPr>
        <p:spPr bwMode="auto">
          <a:xfrm flipH="1" flipV="1">
            <a:off x="4842269" y="3741279"/>
            <a:ext cx="1036833" cy="123692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 sz="1600">
              <a:latin typeface="Arial" panose="020B0604020202020204" pitchFamily="34" charset="0"/>
              <a:ea typeface="Arial Unicode MS" panose="020B0604020202020204" pitchFamily="50" charset="-128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タイトル 1"/>
              <p:cNvSpPr>
                <a:spLocks noGrp="1"/>
              </p:cNvSpPr>
              <p:nvPr>
                <p:ph type="title"/>
              </p:nvPr>
            </p:nvSpPr>
            <p:spPr>
              <a:xfrm>
                <a:off x="229543" y="58591"/>
                <a:ext cx="8808320" cy="662180"/>
              </a:xfrm>
            </p:spPr>
            <p:txBody>
              <a:bodyPr>
                <a:noAutofit/>
              </a:bodyPr>
              <a:lstStyle/>
              <a:p>
                <a:r>
                  <a:rPr lang="en-US" altLang="ja-JP" sz="2800" dirty="0">
                    <a:latin typeface="Arial" panose="020B0604020202020204" pitchFamily="34" charset="0"/>
                    <a:ea typeface="Arial Unicode MS" pitchFamily="50" charset="-128"/>
                    <a:cs typeface="Arial" panose="020B0604020202020204" pitchFamily="34" charset="0"/>
                  </a:rPr>
                  <a:t>C</a:t>
                </a:r>
                <a14:m>
                  <m:oMath xmlns:m="http://schemas.openxmlformats.org/officeDocument/2006/math">
                    <m:r>
                      <a:rPr lang="en-US" altLang="ja-JP" sz="2800" b="0" i="1" smtClean="0">
                        <a:latin typeface="Cambria Math"/>
                      </a:rPr>
                      <m:t>𝜈</m:t>
                    </m:r>
                  </m:oMath>
                </a14:m>
                <a:r>
                  <a:rPr lang="en-US" altLang="ja-JP" sz="2800" dirty="0">
                    <a:latin typeface="Arial" panose="020B0604020202020204" pitchFamily="34" charset="0"/>
                    <a:ea typeface="Arial Unicode MS" pitchFamily="50" charset="-128"/>
                    <a:cs typeface="Arial" panose="020B0604020202020204" pitchFamily="34" charset="0"/>
                  </a:rPr>
                  <a:t>B radiative decay and Backgrounds</a:t>
                </a:r>
                <a:endParaRPr kumimoji="1" lang="ja-JP" altLang="en-US" sz="2800" dirty="0">
                  <a:latin typeface="Arial" panose="020B0604020202020204" pitchFamily="34" charset="0"/>
                  <a:ea typeface="Arial Unicode MS" pitchFamily="50" charset="-128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2" name="タイトル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229543" y="58591"/>
                <a:ext cx="8808320" cy="662180"/>
              </a:xfrm>
              <a:blipFill>
                <a:blip r:embed="rId3"/>
                <a:stretch>
                  <a:fillRect b="-14815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7" name="Text Box 5"/>
          <p:cNvSpPr txBox="1">
            <a:spLocks noChangeArrowheads="1"/>
          </p:cNvSpPr>
          <p:nvPr/>
        </p:nvSpPr>
        <p:spPr bwMode="auto">
          <a:xfrm>
            <a:off x="7276956" y="5838260"/>
            <a:ext cx="159654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9pPr>
          </a:lstStyle>
          <a:p>
            <a:pPr eaLnBrk="1" hangingPunct="1">
              <a:spcBef>
                <a:spcPct val="0"/>
              </a:spcBef>
              <a:buNone/>
            </a:pPr>
            <a:r>
              <a:rPr lang="en-US" altLang="ja-JP" sz="2000" dirty="0">
                <a:latin typeface="Arial" panose="020B0604020202020204" pitchFamily="34" charset="0"/>
                <a:ea typeface="Arial Unicode MS" panose="020B0604020202020204" pitchFamily="50" charset="-128"/>
                <a:cs typeface="Arial" panose="020B0604020202020204" pitchFamily="34" charset="0"/>
              </a:rPr>
              <a:t>at λ</a:t>
            </a:r>
            <a:r>
              <a:rPr lang="ja-JP" altLang="en-US" sz="2000" dirty="0">
                <a:latin typeface="Arial" panose="020B0604020202020204" pitchFamily="34" charset="0"/>
                <a:ea typeface="Arial Unicode MS" panose="020B0604020202020204" pitchFamily="50" charset="-128"/>
                <a:cs typeface="Arial" panose="020B0604020202020204" pitchFamily="34" charset="0"/>
              </a:rPr>
              <a:t>＝</a:t>
            </a:r>
            <a:r>
              <a:rPr lang="en-US" altLang="ja-JP" sz="2000" dirty="0">
                <a:latin typeface="Arial" panose="020B0604020202020204" pitchFamily="34" charset="0"/>
                <a:ea typeface="Arial Unicode MS" panose="020B0604020202020204" pitchFamily="50" charset="-128"/>
                <a:cs typeface="Arial" panose="020B0604020202020204" pitchFamily="34" charset="0"/>
              </a:rPr>
              <a:t>50μm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8" name="コンテンツ プレースホルダー 4"/>
              <p:cNvSpPr txBox="1">
                <a:spLocks/>
              </p:cNvSpPr>
              <p:nvPr/>
            </p:nvSpPr>
            <p:spPr>
              <a:xfrm>
                <a:off x="6066187" y="964695"/>
                <a:ext cx="2629516" cy="1062032"/>
              </a:xfrm>
              <a:prstGeom prst="rect">
                <a:avLst/>
              </a:prstGeom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>
                <a:no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kumimoji="1"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None/>
                </a:pPr>
                <a:r>
                  <a:rPr lang="en-US" altLang="ja-JP" sz="2000" dirty="0">
                    <a:latin typeface="Arial" panose="020B0604020202020204" pitchFamily="34" charset="0"/>
                    <a:ea typeface="Arial Unicode MS" pitchFamily="50" charset="-128"/>
                    <a:cs typeface="Arial" panose="020B0604020202020204" pitchFamily="34" charset="0"/>
                  </a:rPr>
                  <a:t>Zodiacal Emission</a:t>
                </a:r>
                <a:endParaRPr lang="en-US" altLang="ja-JP" sz="2000" b="0" dirty="0">
                  <a:latin typeface="Arial" panose="020B0604020202020204" pitchFamily="34" charset="0"/>
                  <a:ea typeface="Arial Unicode MS" pitchFamily="50" charset="-128"/>
                  <a:cs typeface="Arial" panose="020B0604020202020204" pitchFamily="34" charset="0"/>
                </a:endParaRPr>
              </a:p>
              <a:p>
                <a:pPr marL="0" indent="0" algn="ctr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2000" b="0" i="1" smtClean="0">
                            <a:latin typeface="Cambria Math" panose="02040503050406030204" pitchFamily="18" charset="0"/>
                            <a:ea typeface="Arial Unicode MS" pitchFamily="50" charset="-128"/>
                            <a:cs typeface="Arial Unicode MS" pitchFamily="50" charset="-128"/>
                          </a:rPr>
                        </m:ctrlPr>
                      </m:sSubPr>
                      <m:e>
                        <m:r>
                          <a:rPr lang="en-US" altLang="ja-JP" sz="20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𝐼</m:t>
                        </m:r>
                      </m:e>
                      <m:sub>
                        <m:r>
                          <a:rPr lang="en-US" altLang="ja-JP" sz="20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𝜈</m:t>
                        </m:r>
                      </m:sub>
                    </m:sSub>
                  </m:oMath>
                </a14:m>
                <a:r>
                  <a:rPr lang="en-US" altLang="ja-JP" sz="2000" dirty="0">
                    <a:latin typeface="Arial" panose="020B0604020202020204" pitchFamily="34" charset="0"/>
                    <a:ea typeface="Arial Unicode MS" pitchFamily="50" charset="-128"/>
                    <a:cs typeface="Arial" panose="020B0604020202020204" pitchFamily="34" charset="0"/>
                  </a:rPr>
                  <a:t>~8MJy/sr</a:t>
                </a:r>
              </a:p>
            </p:txBody>
          </p:sp>
        </mc:Choice>
        <mc:Fallback xmlns="">
          <p:sp>
            <p:nvSpPr>
              <p:cNvPr id="38" name="コンテンツ プレースホルダー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66187" y="964695"/>
                <a:ext cx="2629516" cy="1062032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9" name="コンテンツ プレースホルダー 4"/>
              <p:cNvSpPr txBox="1">
                <a:spLocks/>
              </p:cNvSpPr>
              <p:nvPr/>
            </p:nvSpPr>
            <p:spPr>
              <a:xfrm>
                <a:off x="6066187" y="2133631"/>
                <a:ext cx="2717786" cy="1226983"/>
              </a:xfrm>
              <a:prstGeom prst="rect">
                <a:avLst/>
              </a:prstGeom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>
                <a:no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kumimoji="1"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None/>
                </a:pPr>
                <a:r>
                  <a:rPr lang="en-US" altLang="ja-JP" sz="2000" dirty="0">
                    <a:latin typeface="Arial" panose="020B0604020202020204" pitchFamily="34" charset="0"/>
                    <a:ea typeface="Arial Unicode MS" pitchFamily="50" charset="-128"/>
                    <a:cs typeface="Arial" panose="020B0604020202020204" pitchFamily="34" charset="0"/>
                  </a:rPr>
                  <a:t>Cosmic Infrared Background (CIB)</a:t>
                </a:r>
              </a:p>
              <a:p>
                <a:pPr marL="0" indent="0" algn="ctr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2000" i="1">
                            <a:latin typeface="Cambria Math" panose="02040503050406030204" pitchFamily="18" charset="0"/>
                            <a:ea typeface="Arial Unicode MS" pitchFamily="50" charset="-128"/>
                            <a:cs typeface="Arial Unicode MS" pitchFamily="50" charset="-128"/>
                          </a:rPr>
                        </m:ctrlPr>
                      </m:sSubPr>
                      <m:e>
                        <m:r>
                          <a:rPr lang="en-US" altLang="ja-JP" sz="2000" i="1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𝐼</m:t>
                        </m:r>
                      </m:e>
                      <m:sub>
                        <m:r>
                          <a:rPr lang="en-US" altLang="ja-JP" sz="2000" b="0" i="1" smtClean="0">
                            <a:latin typeface="Cambria Math" panose="02040503050406030204" pitchFamily="18" charset="0"/>
                            <a:ea typeface="Arial Unicode MS" pitchFamily="50" charset="-128"/>
                            <a:cs typeface="Arial Unicode MS" pitchFamily="50" charset="-128"/>
                          </a:rPr>
                          <m:t>𝜈</m:t>
                        </m:r>
                      </m:sub>
                    </m:sSub>
                  </m:oMath>
                </a14:m>
                <a:r>
                  <a:rPr lang="en-US" altLang="ja-JP" sz="2000" dirty="0">
                    <a:latin typeface="Arial" panose="020B0604020202020204" pitchFamily="34" charset="0"/>
                    <a:ea typeface="Arial Unicode MS" pitchFamily="50" charset="-128"/>
                    <a:cs typeface="Arial" panose="020B0604020202020204" pitchFamily="34" charset="0"/>
                  </a:rPr>
                  <a:t>~0.1~0.5MJy/</a:t>
                </a:r>
                <a:r>
                  <a:rPr lang="en-US" altLang="ja-JP" sz="2000" dirty="0" err="1">
                    <a:latin typeface="Arial" panose="020B0604020202020204" pitchFamily="34" charset="0"/>
                    <a:ea typeface="Arial Unicode MS" pitchFamily="50" charset="-128"/>
                    <a:cs typeface="Arial" panose="020B0604020202020204" pitchFamily="34" charset="0"/>
                  </a:rPr>
                  <a:t>sr</a:t>
                </a:r>
                <a:endParaRPr lang="en-US" altLang="ja-JP" sz="2000" dirty="0">
                  <a:latin typeface="Arial" panose="020B0604020202020204" pitchFamily="34" charset="0"/>
                  <a:ea typeface="Arial Unicode MS" pitchFamily="50" charset="-128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39" name="コンテンツ プレースホルダー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66187" y="2133631"/>
                <a:ext cx="2717786" cy="1226983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1" name="コンテンツ プレースホルダー 4"/>
              <p:cNvSpPr txBox="1">
                <a:spLocks/>
              </p:cNvSpPr>
              <p:nvPr/>
            </p:nvSpPr>
            <p:spPr>
              <a:xfrm>
                <a:off x="5879103" y="3804510"/>
                <a:ext cx="3179016" cy="873613"/>
              </a:xfrm>
              <a:prstGeom prst="rect">
                <a:avLst/>
              </a:prstGeom>
              <a:ln/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>
                <a:no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kumimoji="1"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None/>
                </a:pPr>
                <a14:m>
                  <m:oMath xmlns:m="http://schemas.openxmlformats.org/officeDocument/2006/math">
                    <m:r>
                      <a:rPr lang="en-US" altLang="ja-JP" sz="2400" i="1" dirty="0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𝜏</m:t>
                    </m:r>
                    <m:r>
                      <a:rPr lang="en-US" altLang="ja-JP" sz="2400" i="1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=</m:t>
                    </m:r>
                    <m:sSup>
                      <m:sSupPr>
                        <m:ctrlPr>
                          <a:rPr lang="en-US" altLang="ja-JP" sz="2400" i="1">
                            <a:latin typeface="Cambria Math" panose="02040503050406030204" pitchFamily="18" charset="0"/>
                            <a:ea typeface="Arial Unicode MS" pitchFamily="50" charset="-128"/>
                            <a:cs typeface="Arial Unicode MS" pitchFamily="50" charset="-128"/>
                          </a:rPr>
                        </m:ctrlPr>
                      </m:sSupPr>
                      <m:e>
                        <m:r>
                          <a:rPr lang="en-US" altLang="ja-JP" sz="2400" i="1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5×10</m:t>
                        </m:r>
                      </m:e>
                      <m:sup>
                        <m:r>
                          <a:rPr lang="en-US" altLang="ja-JP" sz="2400" i="1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1</m:t>
                        </m:r>
                        <m:r>
                          <a:rPr lang="en-US" altLang="ja-JP" sz="24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2</m:t>
                        </m:r>
                      </m:sup>
                    </m:sSup>
                    <m:r>
                      <m:rPr>
                        <m:sty m:val="p"/>
                      </m:rPr>
                      <a:rPr lang="en-US" altLang="ja-JP" sz="2400" i="1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yr</m:t>
                    </m:r>
                    <m:r>
                      <a:rPr lang="en-US" altLang="ja-JP" sz="2400" b="0" i="1" smtClean="0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𝑠</m:t>
                    </m:r>
                  </m:oMath>
                </a14:m>
                <a:r>
                  <a:rPr lang="en-US" altLang="ja-JP" sz="2400" dirty="0">
                    <a:latin typeface="Arial" panose="020B0604020202020204" pitchFamily="34" charset="0"/>
                    <a:ea typeface="Arial Unicode MS" pitchFamily="50" charset="-128"/>
                    <a:cs typeface="Arial" panose="020B0604020202020204" pitchFamily="34" charset="0"/>
                  </a:rPr>
                  <a:t> </a:t>
                </a:r>
              </a:p>
              <a:p>
                <a:pPr marL="0" indent="0" algn="ctr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2400" i="1">
                            <a:latin typeface="Cambria Math" panose="02040503050406030204" pitchFamily="18" charset="0"/>
                            <a:ea typeface="Arial Unicode MS" pitchFamily="50" charset="-128"/>
                            <a:cs typeface="Arial Unicode MS" pitchFamily="50" charset="-128"/>
                          </a:rPr>
                        </m:ctrlPr>
                      </m:sSubPr>
                      <m:e>
                        <m:r>
                          <a:rPr lang="en-US" altLang="ja-JP" sz="2400" i="1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𝐼</m:t>
                        </m:r>
                      </m:e>
                      <m:sub>
                        <m:r>
                          <a:rPr lang="en-US" altLang="ja-JP" sz="24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𝜈</m:t>
                        </m:r>
                      </m:sub>
                    </m:sSub>
                  </m:oMath>
                </a14:m>
                <a:r>
                  <a:rPr lang="en-US" altLang="ja-JP" sz="2400" dirty="0">
                    <a:latin typeface="Arial" panose="020B0604020202020204" pitchFamily="34" charset="0"/>
                    <a:ea typeface="Arial Unicode MS" pitchFamily="50" charset="-128"/>
                    <a:cs typeface="Arial" panose="020B0604020202020204" pitchFamily="34" charset="0"/>
                  </a:rPr>
                  <a:t>~0.5MJy/sr</a:t>
                </a:r>
              </a:p>
            </p:txBody>
          </p:sp>
        </mc:Choice>
        <mc:Fallback xmlns="">
          <p:sp>
            <p:nvSpPr>
              <p:cNvPr id="41" name="コンテンツ プレースホルダー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79103" y="3804510"/>
                <a:ext cx="3179016" cy="873613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  <a:ln/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7" name="コンテンツ プレースホルダー 4"/>
              <p:cNvSpPr txBox="1">
                <a:spLocks/>
              </p:cNvSpPr>
              <p:nvPr/>
            </p:nvSpPr>
            <p:spPr>
              <a:xfrm>
                <a:off x="5879103" y="4978200"/>
                <a:ext cx="3179016" cy="873613"/>
              </a:xfrm>
              <a:prstGeom prst="rect">
                <a:avLst/>
              </a:prstGeom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>
                <a:no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kumimoji="1"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None/>
                </a:pPr>
                <a14:m>
                  <m:oMath xmlns:m="http://schemas.openxmlformats.org/officeDocument/2006/math">
                    <m:r>
                      <a:rPr lang="en-US" altLang="ja-JP" sz="2400" i="1" dirty="0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𝜏</m:t>
                    </m:r>
                    <m:r>
                      <a:rPr lang="en-US" altLang="ja-JP" sz="2400" i="1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=</m:t>
                    </m:r>
                    <m:sSup>
                      <m:sSupPr>
                        <m:ctrlPr>
                          <a:rPr lang="en-US" altLang="ja-JP" sz="2400" i="1">
                            <a:latin typeface="Cambria Math" panose="02040503050406030204" pitchFamily="18" charset="0"/>
                            <a:ea typeface="Arial Unicode MS" pitchFamily="50" charset="-128"/>
                            <a:cs typeface="Arial Unicode MS" pitchFamily="50" charset="-128"/>
                          </a:rPr>
                        </m:ctrlPr>
                      </m:sSupPr>
                      <m:e>
                        <m:r>
                          <a:rPr lang="en-US" altLang="ja-JP" sz="24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1</m:t>
                        </m:r>
                        <m:r>
                          <a:rPr lang="en-US" altLang="ja-JP" sz="2400" i="1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×10</m:t>
                        </m:r>
                      </m:e>
                      <m:sup>
                        <m:r>
                          <a:rPr lang="en-US" altLang="ja-JP" sz="2400" i="1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1</m:t>
                        </m:r>
                        <m:r>
                          <a:rPr lang="en-US" altLang="ja-JP" sz="24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4</m:t>
                        </m:r>
                      </m:sup>
                    </m:sSup>
                    <m:r>
                      <m:rPr>
                        <m:sty m:val="p"/>
                      </m:rPr>
                      <a:rPr lang="en-US" altLang="ja-JP" sz="2400" i="1">
                        <a:latin typeface="Cambria Math"/>
                        <a:ea typeface="Arial Unicode MS" pitchFamily="50" charset="-128"/>
                        <a:cs typeface="Arial Unicode MS" pitchFamily="50" charset="-128"/>
                      </a:rPr>
                      <m:t>yr</m:t>
                    </m:r>
                  </m:oMath>
                </a14:m>
                <a:r>
                  <a:rPr lang="en-US" altLang="ja-JP" sz="2400" dirty="0">
                    <a:latin typeface="Arial" panose="020B0604020202020204" pitchFamily="34" charset="0"/>
                    <a:ea typeface="Arial Unicode MS" pitchFamily="50" charset="-128"/>
                    <a:cs typeface="Arial" panose="020B0604020202020204" pitchFamily="34" charset="0"/>
                  </a:rPr>
                  <a:t>s </a:t>
                </a:r>
              </a:p>
              <a:p>
                <a:pPr marL="0" indent="0" algn="ctr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2400" i="1">
                            <a:latin typeface="Cambria Math" panose="02040503050406030204" pitchFamily="18" charset="0"/>
                            <a:ea typeface="Arial Unicode MS" pitchFamily="50" charset="-128"/>
                            <a:cs typeface="Arial Unicode MS" pitchFamily="50" charset="-128"/>
                          </a:rPr>
                        </m:ctrlPr>
                      </m:sSubPr>
                      <m:e>
                        <m:r>
                          <a:rPr lang="en-US" altLang="ja-JP" sz="2400" i="1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𝐼</m:t>
                        </m:r>
                      </m:e>
                      <m:sub>
                        <m:r>
                          <a:rPr lang="en-US" altLang="ja-JP" sz="2400" b="0" i="1" smtClean="0">
                            <a:latin typeface="Cambria Math"/>
                            <a:ea typeface="Arial Unicode MS" pitchFamily="50" charset="-128"/>
                            <a:cs typeface="Arial Unicode MS" pitchFamily="50" charset="-128"/>
                          </a:rPr>
                          <m:t>𝜈</m:t>
                        </m:r>
                      </m:sub>
                    </m:sSub>
                  </m:oMath>
                </a14:m>
                <a:r>
                  <a:rPr lang="en-US" altLang="ja-JP" sz="2400" dirty="0">
                    <a:latin typeface="Arial" panose="020B0604020202020204" pitchFamily="34" charset="0"/>
                    <a:ea typeface="Arial Unicode MS" pitchFamily="50" charset="-128"/>
                    <a:cs typeface="Arial" panose="020B0604020202020204" pitchFamily="34" charset="0"/>
                  </a:rPr>
                  <a:t>~25kJy/sr</a:t>
                </a:r>
              </a:p>
            </p:txBody>
          </p:sp>
        </mc:Choice>
        <mc:Fallback xmlns="">
          <p:sp>
            <p:nvSpPr>
              <p:cNvPr id="147" name="コンテンツ プレースホルダー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79103" y="4978200"/>
                <a:ext cx="3179016" cy="873613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8" name="テキスト ボックス 147"/>
              <p:cNvSpPr txBox="1"/>
              <p:nvPr/>
            </p:nvSpPr>
            <p:spPr>
              <a:xfrm>
                <a:off x="2103846" y="5415006"/>
                <a:ext cx="3085159" cy="701987"/>
              </a:xfrm>
              <a:prstGeom prst="rect">
                <a:avLst/>
              </a:prstGeom>
            </p:spPr>
            <p:style>
              <a:lnRef idx="2">
                <a:schemeClr val="accent5"/>
              </a:lnRef>
              <a:fillRef idx="1">
                <a:schemeClr val="lt1"/>
              </a:fillRef>
              <a:effectRef idx="0">
                <a:schemeClr val="accent5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r>
                  <a:rPr kumimoji="1" lang="en-US" altLang="ja-JP" sz="2000" b="1" dirty="0">
                    <a:latin typeface="Arial" panose="020B0604020202020204" pitchFamily="34" charset="0"/>
                    <a:ea typeface="Arial Unicode MS" pitchFamily="50" charset="-128"/>
                    <a:cs typeface="Arial" panose="020B0604020202020204" pitchFamily="34" charset="0"/>
                  </a:rPr>
                  <a:t>Expected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1" lang="en-US" altLang="ja-JP" sz="2000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kumimoji="1" lang="en-US" altLang="ja-JP" sz="2000" b="1" i="1" smtClean="0">
                            <a:latin typeface="Cambria Math"/>
                          </a:rPr>
                          <m:t>𝑬</m:t>
                        </m:r>
                      </m:e>
                      <m:sub>
                        <m:r>
                          <a:rPr kumimoji="1" lang="en-US" altLang="ja-JP" sz="2000" b="1" i="1" smtClean="0">
                            <a:latin typeface="Cambria Math"/>
                          </a:rPr>
                          <m:t>𝜸</m:t>
                        </m:r>
                      </m:sub>
                    </m:sSub>
                  </m:oMath>
                </a14:m>
                <a:r>
                  <a:rPr kumimoji="1" lang="en-US" altLang="ja-JP" sz="2000" b="1" dirty="0">
                    <a:latin typeface="Arial" panose="020B0604020202020204" pitchFamily="34" charset="0"/>
                    <a:ea typeface="Arial Unicode MS" pitchFamily="50" charset="-128"/>
                    <a:cs typeface="Arial" panose="020B0604020202020204" pitchFamily="34" charset="0"/>
                  </a:rPr>
                  <a:t>spectrum</a:t>
                </a:r>
              </a:p>
              <a:p>
                <a:pPr algn="ctr"/>
                <a:r>
                  <a:rPr lang="en-US" altLang="ja-JP" sz="1800" dirty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for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1" lang="en-US" altLang="ja-JP" sz="18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kumimoji="1" lang="en-US" altLang="ja-JP" sz="18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𝑚</m:t>
                        </m:r>
                      </m:e>
                      <m:sub>
                        <m:r>
                          <a:rPr kumimoji="1" lang="en-US" altLang="ja-JP" sz="18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3</m:t>
                        </m:r>
                      </m:sub>
                    </m:sSub>
                    <m:r>
                      <a:rPr kumimoji="1" lang="en-US" altLang="ja-JP" sz="1800" b="0" i="1" smtClean="0">
                        <a:solidFill>
                          <a:srgbClr val="FF0000"/>
                        </a:solidFill>
                        <a:latin typeface="Cambria Math"/>
                      </a:rPr>
                      <m:t>=50</m:t>
                    </m:r>
                    <m:r>
                      <m:rPr>
                        <m:sty m:val="p"/>
                      </m:rPr>
                      <a:rPr kumimoji="1" lang="en-US" altLang="ja-JP" sz="1800" b="0" i="1" smtClean="0">
                        <a:solidFill>
                          <a:srgbClr val="FF0000"/>
                        </a:solidFill>
                        <a:latin typeface="Cambria Math"/>
                      </a:rPr>
                      <m:t>meV</m:t>
                    </m:r>
                  </m:oMath>
                </a14:m>
                <a:endParaRPr kumimoji="1" lang="ja-JP" altLang="en-US" sz="1800" dirty="0">
                  <a:solidFill>
                    <a:srgbClr val="FF0000"/>
                  </a:solidFill>
                  <a:latin typeface="Arial" panose="020B0604020202020204" pitchFamily="34" charset="0"/>
                  <a:ea typeface="Arial Unicode MS" pitchFamily="50" charset="-128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148" name="テキスト ボックス 14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03846" y="5415006"/>
                <a:ext cx="3085159" cy="701987"/>
              </a:xfrm>
              <a:prstGeom prst="rect">
                <a:avLst/>
              </a:prstGeom>
              <a:blipFill>
                <a:blip r:embed="rId8"/>
                <a:stretch>
                  <a:fillRect l="-1569" t="-2521" b="-11765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83" name="グループ化 82"/>
          <p:cNvGrpSpPr/>
          <p:nvPr/>
        </p:nvGrpSpPr>
        <p:grpSpPr>
          <a:xfrm>
            <a:off x="107449" y="821685"/>
            <a:ext cx="5568325" cy="4499015"/>
            <a:chOff x="280325" y="107683"/>
            <a:chExt cx="6120476" cy="4945133"/>
          </a:xfrm>
        </p:grpSpPr>
        <p:sp>
          <p:nvSpPr>
            <p:cNvPr id="84" name="Line 7"/>
            <p:cNvSpPr>
              <a:spLocks noChangeShapeType="1"/>
            </p:cNvSpPr>
            <p:nvPr/>
          </p:nvSpPr>
          <p:spPr bwMode="auto">
            <a:xfrm flipV="1">
              <a:off x="1165225" y="311150"/>
              <a:ext cx="0" cy="376713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5" name="Line 8"/>
            <p:cNvSpPr>
              <a:spLocks noChangeShapeType="1"/>
            </p:cNvSpPr>
            <p:nvPr/>
          </p:nvSpPr>
          <p:spPr bwMode="auto">
            <a:xfrm>
              <a:off x="1165225" y="311150"/>
              <a:ext cx="510222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6" name="Line 9"/>
            <p:cNvSpPr>
              <a:spLocks noChangeShapeType="1"/>
            </p:cNvSpPr>
            <p:nvPr/>
          </p:nvSpPr>
          <p:spPr bwMode="auto">
            <a:xfrm>
              <a:off x="6267450" y="311150"/>
              <a:ext cx="0" cy="376713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7" name="Line 10"/>
            <p:cNvSpPr>
              <a:spLocks noChangeShapeType="1"/>
            </p:cNvSpPr>
            <p:nvPr/>
          </p:nvSpPr>
          <p:spPr bwMode="auto">
            <a:xfrm flipH="1">
              <a:off x="1165225" y="4078288"/>
              <a:ext cx="510222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8" name="Freeform 11"/>
            <p:cNvSpPr>
              <a:spLocks/>
            </p:cNvSpPr>
            <p:nvPr/>
          </p:nvSpPr>
          <p:spPr bwMode="auto">
            <a:xfrm>
              <a:off x="1425575" y="2439988"/>
              <a:ext cx="755650" cy="396875"/>
            </a:xfrm>
            <a:custGeom>
              <a:avLst/>
              <a:gdLst>
                <a:gd name="T0" fmla="*/ 27 w 476"/>
                <a:gd name="T1" fmla="*/ 0 h 250"/>
                <a:gd name="T2" fmla="*/ 59 w 476"/>
                <a:gd name="T3" fmla="*/ 4 h 250"/>
                <a:gd name="T4" fmla="*/ 112 w 476"/>
                <a:gd name="T5" fmla="*/ 25 h 250"/>
                <a:gd name="T6" fmla="*/ 139 w 476"/>
                <a:gd name="T7" fmla="*/ 47 h 250"/>
                <a:gd name="T8" fmla="*/ 160 w 476"/>
                <a:gd name="T9" fmla="*/ 52 h 250"/>
                <a:gd name="T10" fmla="*/ 187 w 476"/>
                <a:gd name="T11" fmla="*/ 64 h 250"/>
                <a:gd name="T12" fmla="*/ 220 w 476"/>
                <a:gd name="T13" fmla="*/ 84 h 250"/>
                <a:gd name="T14" fmla="*/ 252 w 476"/>
                <a:gd name="T15" fmla="*/ 111 h 250"/>
                <a:gd name="T16" fmla="*/ 273 w 476"/>
                <a:gd name="T17" fmla="*/ 111 h 250"/>
                <a:gd name="T18" fmla="*/ 326 w 476"/>
                <a:gd name="T19" fmla="*/ 116 h 250"/>
                <a:gd name="T20" fmla="*/ 358 w 476"/>
                <a:gd name="T21" fmla="*/ 111 h 250"/>
                <a:gd name="T22" fmla="*/ 379 w 476"/>
                <a:gd name="T23" fmla="*/ 128 h 250"/>
                <a:gd name="T24" fmla="*/ 401 w 476"/>
                <a:gd name="T25" fmla="*/ 138 h 250"/>
                <a:gd name="T26" fmla="*/ 422 w 476"/>
                <a:gd name="T27" fmla="*/ 116 h 250"/>
                <a:gd name="T28" fmla="*/ 454 w 476"/>
                <a:gd name="T29" fmla="*/ 106 h 250"/>
                <a:gd name="T30" fmla="*/ 476 w 476"/>
                <a:gd name="T31" fmla="*/ 84 h 250"/>
                <a:gd name="T32" fmla="*/ 476 w 476"/>
                <a:gd name="T33" fmla="*/ 192 h 250"/>
                <a:gd name="T34" fmla="*/ 459 w 476"/>
                <a:gd name="T35" fmla="*/ 224 h 250"/>
                <a:gd name="T36" fmla="*/ 443 w 476"/>
                <a:gd name="T37" fmla="*/ 250 h 250"/>
                <a:gd name="T38" fmla="*/ 422 w 476"/>
                <a:gd name="T39" fmla="*/ 235 h 250"/>
                <a:gd name="T40" fmla="*/ 390 w 476"/>
                <a:gd name="T41" fmla="*/ 244 h 250"/>
                <a:gd name="T42" fmla="*/ 375 w 476"/>
                <a:gd name="T43" fmla="*/ 206 h 250"/>
                <a:gd name="T44" fmla="*/ 346 w 476"/>
                <a:gd name="T45" fmla="*/ 181 h 250"/>
                <a:gd name="T46" fmla="*/ 316 w 476"/>
                <a:gd name="T47" fmla="*/ 176 h 250"/>
                <a:gd name="T48" fmla="*/ 278 w 476"/>
                <a:gd name="T49" fmla="*/ 176 h 250"/>
                <a:gd name="T50" fmla="*/ 252 w 476"/>
                <a:gd name="T51" fmla="*/ 192 h 250"/>
                <a:gd name="T52" fmla="*/ 235 w 476"/>
                <a:gd name="T53" fmla="*/ 192 h 250"/>
                <a:gd name="T54" fmla="*/ 176 w 476"/>
                <a:gd name="T55" fmla="*/ 133 h 250"/>
                <a:gd name="T56" fmla="*/ 150 w 476"/>
                <a:gd name="T57" fmla="*/ 121 h 250"/>
                <a:gd name="T58" fmla="*/ 112 w 476"/>
                <a:gd name="T59" fmla="*/ 96 h 250"/>
                <a:gd name="T60" fmla="*/ 69 w 476"/>
                <a:gd name="T61" fmla="*/ 70 h 250"/>
                <a:gd name="T62" fmla="*/ 27 w 476"/>
                <a:gd name="T63" fmla="*/ 70 h 250"/>
                <a:gd name="T64" fmla="*/ 0 w 476"/>
                <a:gd name="T65" fmla="*/ 84 h 250"/>
                <a:gd name="T66" fmla="*/ 0 w 476"/>
                <a:gd name="T67" fmla="*/ 15 h 250"/>
                <a:gd name="T68" fmla="*/ 27 w 476"/>
                <a:gd name="T69" fmla="*/ 0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76" h="250">
                  <a:moveTo>
                    <a:pt x="27" y="0"/>
                  </a:moveTo>
                  <a:lnTo>
                    <a:pt x="59" y="4"/>
                  </a:lnTo>
                  <a:lnTo>
                    <a:pt x="112" y="25"/>
                  </a:lnTo>
                  <a:lnTo>
                    <a:pt x="139" y="47"/>
                  </a:lnTo>
                  <a:lnTo>
                    <a:pt x="160" y="52"/>
                  </a:lnTo>
                  <a:lnTo>
                    <a:pt x="187" y="64"/>
                  </a:lnTo>
                  <a:lnTo>
                    <a:pt x="220" y="84"/>
                  </a:lnTo>
                  <a:lnTo>
                    <a:pt x="252" y="111"/>
                  </a:lnTo>
                  <a:lnTo>
                    <a:pt x="273" y="111"/>
                  </a:lnTo>
                  <a:lnTo>
                    <a:pt x="326" y="116"/>
                  </a:lnTo>
                  <a:lnTo>
                    <a:pt x="358" y="111"/>
                  </a:lnTo>
                  <a:lnTo>
                    <a:pt x="379" y="128"/>
                  </a:lnTo>
                  <a:lnTo>
                    <a:pt x="401" y="138"/>
                  </a:lnTo>
                  <a:lnTo>
                    <a:pt x="422" y="116"/>
                  </a:lnTo>
                  <a:lnTo>
                    <a:pt x="454" y="106"/>
                  </a:lnTo>
                  <a:lnTo>
                    <a:pt x="476" y="84"/>
                  </a:lnTo>
                  <a:lnTo>
                    <a:pt x="476" y="192"/>
                  </a:lnTo>
                  <a:lnTo>
                    <a:pt x="459" y="224"/>
                  </a:lnTo>
                  <a:lnTo>
                    <a:pt x="443" y="250"/>
                  </a:lnTo>
                  <a:lnTo>
                    <a:pt x="422" y="235"/>
                  </a:lnTo>
                  <a:lnTo>
                    <a:pt x="390" y="244"/>
                  </a:lnTo>
                  <a:lnTo>
                    <a:pt x="375" y="206"/>
                  </a:lnTo>
                  <a:lnTo>
                    <a:pt x="346" y="181"/>
                  </a:lnTo>
                  <a:lnTo>
                    <a:pt x="316" y="176"/>
                  </a:lnTo>
                  <a:lnTo>
                    <a:pt x="278" y="176"/>
                  </a:lnTo>
                  <a:lnTo>
                    <a:pt x="252" y="192"/>
                  </a:lnTo>
                  <a:lnTo>
                    <a:pt x="235" y="192"/>
                  </a:lnTo>
                  <a:lnTo>
                    <a:pt x="176" y="133"/>
                  </a:lnTo>
                  <a:lnTo>
                    <a:pt x="150" y="121"/>
                  </a:lnTo>
                  <a:lnTo>
                    <a:pt x="112" y="96"/>
                  </a:lnTo>
                  <a:lnTo>
                    <a:pt x="69" y="70"/>
                  </a:lnTo>
                  <a:lnTo>
                    <a:pt x="27" y="70"/>
                  </a:lnTo>
                  <a:lnTo>
                    <a:pt x="0" y="84"/>
                  </a:lnTo>
                  <a:lnTo>
                    <a:pt x="0" y="15"/>
                  </a:lnTo>
                  <a:lnTo>
                    <a:pt x="27" y="0"/>
                  </a:lnTo>
                  <a:close/>
                </a:path>
              </a:pathLst>
            </a:custGeom>
            <a:solidFill>
              <a:srgbClr val="BCBCBC"/>
            </a:solidFill>
            <a:ln w="0">
              <a:solidFill>
                <a:srgbClr val="BCBCBC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0" name="Freeform 12"/>
            <p:cNvSpPr>
              <a:spLocks/>
            </p:cNvSpPr>
            <p:nvPr/>
          </p:nvSpPr>
          <p:spPr bwMode="auto">
            <a:xfrm>
              <a:off x="4722813" y="1470025"/>
              <a:ext cx="1484313" cy="704850"/>
            </a:xfrm>
            <a:custGeom>
              <a:avLst/>
              <a:gdLst>
                <a:gd name="T0" fmla="*/ 225 w 935"/>
                <a:gd name="T1" fmla="*/ 0 h 444"/>
                <a:gd name="T2" fmla="*/ 300 w 935"/>
                <a:gd name="T3" fmla="*/ 7 h 444"/>
                <a:gd name="T4" fmla="*/ 370 w 935"/>
                <a:gd name="T5" fmla="*/ 33 h 444"/>
                <a:gd name="T6" fmla="*/ 439 w 935"/>
                <a:gd name="T7" fmla="*/ 54 h 444"/>
                <a:gd name="T8" fmla="*/ 525 w 935"/>
                <a:gd name="T9" fmla="*/ 96 h 444"/>
                <a:gd name="T10" fmla="*/ 621 w 935"/>
                <a:gd name="T11" fmla="*/ 157 h 444"/>
                <a:gd name="T12" fmla="*/ 733 w 935"/>
                <a:gd name="T13" fmla="*/ 232 h 444"/>
                <a:gd name="T14" fmla="*/ 844 w 935"/>
                <a:gd name="T15" fmla="*/ 322 h 444"/>
                <a:gd name="T16" fmla="*/ 930 w 935"/>
                <a:gd name="T17" fmla="*/ 380 h 444"/>
                <a:gd name="T18" fmla="*/ 935 w 935"/>
                <a:gd name="T19" fmla="*/ 444 h 444"/>
                <a:gd name="T20" fmla="*/ 803 w 935"/>
                <a:gd name="T21" fmla="*/ 348 h 444"/>
                <a:gd name="T22" fmla="*/ 663 w 935"/>
                <a:gd name="T23" fmla="*/ 269 h 444"/>
                <a:gd name="T24" fmla="*/ 557 w 935"/>
                <a:gd name="T25" fmla="*/ 215 h 444"/>
                <a:gd name="T26" fmla="*/ 448 w 935"/>
                <a:gd name="T27" fmla="*/ 173 h 444"/>
                <a:gd name="T28" fmla="*/ 338 w 935"/>
                <a:gd name="T29" fmla="*/ 161 h 444"/>
                <a:gd name="T30" fmla="*/ 236 w 935"/>
                <a:gd name="T31" fmla="*/ 167 h 444"/>
                <a:gd name="T32" fmla="*/ 129 w 935"/>
                <a:gd name="T33" fmla="*/ 215 h 444"/>
                <a:gd name="T34" fmla="*/ 6 w 935"/>
                <a:gd name="T35" fmla="*/ 315 h 444"/>
                <a:gd name="T36" fmla="*/ 0 w 935"/>
                <a:gd name="T37" fmla="*/ 81 h 444"/>
                <a:gd name="T38" fmla="*/ 38 w 935"/>
                <a:gd name="T39" fmla="*/ 64 h 444"/>
                <a:gd name="T40" fmla="*/ 96 w 935"/>
                <a:gd name="T41" fmla="*/ 33 h 444"/>
                <a:gd name="T42" fmla="*/ 151 w 935"/>
                <a:gd name="T43" fmla="*/ 13 h 444"/>
                <a:gd name="T44" fmla="*/ 225 w 935"/>
                <a:gd name="T45" fmla="*/ 0 h 4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935" h="444">
                  <a:moveTo>
                    <a:pt x="225" y="0"/>
                  </a:moveTo>
                  <a:lnTo>
                    <a:pt x="300" y="7"/>
                  </a:lnTo>
                  <a:lnTo>
                    <a:pt x="370" y="33"/>
                  </a:lnTo>
                  <a:lnTo>
                    <a:pt x="439" y="54"/>
                  </a:lnTo>
                  <a:lnTo>
                    <a:pt x="525" y="96"/>
                  </a:lnTo>
                  <a:lnTo>
                    <a:pt x="621" y="157"/>
                  </a:lnTo>
                  <a:lnTo>
                    <a:pt x="733" y="232"/>
                  </a:lnTo>
                  <a:lnTo>
                    <a:pt x="844" y="322"/>
                  </a:lnTo>
                  <a:lnTo>
                    <a:pt x="930" y="380"/>
                  </a:lnTo>
                  <a:lnTo>
                    <a:pt x="935" y="444"/>
                  </a:lnTo>
                  <a:lnTo>
                    <a:pt x="803" y="348"/>
                  </a:lnTo>
                  <a:lnTo>
                    <a:pt x="663" y="269"/>
                  </a:lnTo>
                  <a:lnTo>
                    <a:pt x="557" y="215"/>
                  </a:lnTo>
                  <a:lnTo>
                    <a:pt x="448" y="173"/>
                  </a:lnTo>
                  <a:lnTo>
                    <a:pt x="338" y="161"/>
                  </a:lnTo>
                  <a:lnTo>
                    <a:pt x="236" y="167"/>
                  </a:lnTo>
                  <a:lnTo>
                    <a:pt x="129" y="215"/>
                  </a:lnTo>
                  <a:lnTo>
                    <a:pt x="6" y="315"/>
                  </a:lnTo>
                  <a:lnTo>
                    <a:pt x="0" y="81"/>
                  </a:lnTo>
                  <a:lnTo>
                    <a:pt x="38" y="64"/>
                  </a:lnTo>
                  <a:lnTo>
                    <a:pt x="96" y="33"/>
                  </a:lnTo>
                  <a:lnTo>
                    <a:pt x="151" y="13"/>
                  </a:lnTo>
                  <a:lnTo>
                    <a:pt x="225" y="0"/>
                  </a:lnTo>
                  <a:close/>
                </a:path>
              </a:pathLst>
            </a:custGeom>
            <a:solidFill>
              <a:srgbClr val="BCBCBC"/>
            </a:solidFill>
            <a:ln w="0">
              <a:solidFill>
                <a:srgbClr val="BCBCBC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1" name="Freeform 13"/>
            <p:cNvSpPr>
              <a:spLocks/>
            </p:cNvSpPr>
            <p:nvPr/>
          </p:nvSpPr>
          <p:spPr bwMode="auto">
            <a:xfrm>
              <a:off x="4722813" y="1598613"/>
              <a:ext cx="11113" cy="376238"/>
            </a:xfrm>
            <a:custGeom>
              <a:avLst/>
              <a:gdLst>
                <a:gd name="T0" fmla="*/ 0 w 7"/>
                <a:gd name="T1" fmla="*/ 0 h 237"/>
                <a:gd name="T2" fmla="*/ 1 w 7"/>
                <a:gd name="T3" fmla="*/ 0 h 237"/>
                <a:gd name="T4" fmla="*/ 7 w 7"/>
                <a:gd name="T5" fmla="*/ 234 h 237"/>
                <a:gd name="T6" fmla="*/ 7 w 7"/>
                <a:gd name="T7" fmla="*/ 237 h 237"/>
                <a:gd name="T8" fmla="*/ 6 w 7"/>
                <a:gd name="T9" fmla="*/ 237 h 237"/>
                <a:gd name="T10" fmla="*/ 0 w 7"/>
                <a:gd name="T11" fmla="*/ 2 h 237"/>
                <a:gd name="T12" fmla="*/ 0 w 7"/>
                <a:gd name="T13" fmla="*/ 0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" h="237">
                  <a:moveTo>
                    <a:pt x="0" y="0"/>
                  </a:moveTo>
                  <a:lnTo>
                    <a:pt x="1" y="0"/>
                  </a:lnTo>
                  <a:lnTo>
                    <a:pt x="7" y="234"/>
                  </a:lnTo>
                  <a:lnTo>
                    <a:pt x="7" y="237"/>
                  </a:lnTo>
                  <a:lnTo>
                    <a:pt x="6" y="237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2" name="Freeform 14"/>
            <p:cNvSpPr>
              <a:spLocks/>
            </p:cNvSpPr>
            <p:nvPr/>
          </p:nvSpPr>
          <p:spPr bwMode="auto">
            <a:xfrm>
              <a:off x="4732338" y="1811338"/>
              <a:ext cx="196850" cy="163513"/>
            </a:xfrm>
            <a:custGeom>
              <a:avLst/>
              <a:gdLst>
                <a:gd name="T0" fmla="*/ 123 w 124"/>
                <a:gd name="T1" fmla="*/ 0 h 103"/>
                <a:gd name="T2" fmla="*/ 124 w 124"/>
                <a:gd name="T3" fmla="*/ 0 h 103"/>
                <a:gd name="T4" fmla="*/ 124 w 124"/>
                <a:gd name="T5" fmla="*/ 1 h 103"/>
                <a:gd name="T6" fmla="*/ 1 w 124"/>
                <a:gd name="T7" fmla="*/ 103 h 103"/>
                <a:gd name="T8" fmla="*/ 0 w 124"/>
                <a:gd name="T9" fmla="*/ 103 h 103"/>
                <a:gd name="T10" fmla="*/ 0 w 124"/>
                <a:gd name="T11" fmla="*/ 100 h 103"/>
                <a:gd name="T12" fmla="*/ 123 w 124"/>
                <a:gd name="T13" fmla="*/ 0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4" h="103">
                  <a:moveTo>
                    <a:pt x="123" y="0"/>
                  </a:moveTo>
                  <a:lnTo>
                    <a:pt x="124" y="0"/>
                  </a:lnTo>
                  <a:lnTo>
                    <a:pt x="124" y="1"/>
                  </a:lnTo>
                  <a:lnTo>
                    <a:pt x="1" y="103"/>
                  </a:lnTo>
                  <a:lnTo>
                    <a:pt x="0" y="103"/>
                  </a:lnTo>
                  <a:lnTo>
                    <a:pt x="0" y="100"/>
                  </a:lnTo>
                  <a:lnTo>
                    <a:pt x="123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3" name="Freeform 15"/>
            <p:cNvSpPr>
              <a:spLocks/>
            </p:cNvSpPr>
            <p:nvPr/>
          </p:nvSpPr>
          <p:spPr bwMode="auto">
            <a:xfrm>
              <a:off x="4927600" y="1735138"/>
              <a:ext cx="171450" cy="77788"/>
            </a:xfrm>
            <a:custGeom>
              <a:avLst/>
              <a:gdLst>
                <a:gd name="T0" fmla="*/ 107 w 108"/>
                <a:gd name="T1" fmla="*/ 0 h 49"/>
                <a:gd name="T2" fmla="*/ 108 w 108"/>
                <a:gd name="T3" fmla="*/ 0 h 49"/>
                <a:gd name="T4" fmla="*/ 108 w 108"/>
                <a:gd name="T5" fmla="*/ 1 h 49"/>
                <a:gd name="T6" fmla="*/ 1 w 108"/>
                <a:gd name="T7" fmla="*/ 49 h 49"/>
                <a:gd name="T8" fmla="*/ 0 w 108"/>
                <a:gd name="T9" fmla="*/ 49 h 49"/>
                <a:gd name="T10" fmla="*/ 0 w 108"/>
                <a:gd name="T11" fmla="*/ 48 h 49"/>
                <a:gd name="T12" fmla="*/ 107 w 108"/>
                <a:gd name="T13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8" h="49">
                  <a:moveTo>
                    <a:pt x="107" y="0"/>
                  </a:moveTo>
                  <a:lnTo>
                    <a:pt x="108" y="0"/>
                  </a:lnTo>
                  <a:lnTo>
                    <a:pt x="108" y="1"/>
                  </a:lnTo>
                  <a:lnTo>
                    <a:pt x="1" y="49"/>
                  </a:lnTo>
                  <a:lnTo>
                    <a:pt x="0" y="49"/>
                  </a:lnTo>
                  <a:lnTo>
                    <a:pt x="0" y="48"/>
                  </a:lnTo>
                  <a:lnTo>
                    <a:pt x="107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4" name="Freeform 16"/>
            <p:cNvSpPr>
              <a:spLocks/>
            </p:cNvSpPr>
            <p:nvPr/>
          </p:nvSpPr>
          <p:spPr bwMode="auto">
            <a:xfrm>
              <a:off x="5097463" y="1725613"/>
              <a:ext cx="163513" cy="11113"/>
            </a:xfrm>
            <a:custGeom>
              <a:avLst/>
              <a:gdLst>
                <a:gd name="T0" fmla="*/ 102 w 103"/>
                <a:gd name="T1" fmla="*/ 0 h 7"/>
                <a:gd name="T2" fmla="*/ 103 w 103"/>
                <a:gd name="T3" fmla="*/ 0 h 7"/>
                <a:gd name="T4" fmla="*/ 103 w 103"/>
                <a:gd name="T5" fmla="*/ 3 h 7"/>
                <a:gd name="T6" fmla="*/ 1 w 103"/>
                <a:gd name="T7" fmla="*/ 7 h 7"/>
                <a:gd name="T8" fmla="*/ 0 w 103"/>
                <a:gd name="T9" fmla="*/ 7 h 7"/>
                <a:gd name="T10" fmla="*/ 0 w 103"/>
                <a:gd name="T11" fmla="*/ 6 h 7"/>
                <a:gd name="T12" fmla="*/ 102 w 103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3" h="7">
                  <a:moveTo>
                    <a:pt x="102" y="0"/>
                  </a:moveTo>
                  <a:lnTo>
                    <a:pt x="103" y="0"/>
                  </a:lnTo>
                  <a:lnTo>
                    <a:pt x="103" y="3"/>
                  </a:lnTo>
                  <a:lnTo>
                    <a:pt x="1" y="7"/>
                  </a:lnTo>
                  <a:lnTo>
                    <a:pt x="0" y="7"/>
                  </a:lnTo>
                  <a:lnTo>
                    <a:pt x="0" y="6"/>
                  </a:lnTo>
                  <a:lnTo>
                    <a:pt x="102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5" name="Freeform 17"/>
            <p:cNvSpPr>
              <a:spLocks/>
            </p:cNvSpPr>
            <p:nvPr/>
          </p:nvSpPr>
          <p:spPr bwMode="auto">
            <a:xfrm>
              <a:off x="5259388" y="1725613"/>
              <a:ext cx="179388" cy="20638"/>
            </a:xfrm>
            <a:custGeom>
              <a:avLst/>
              <a:gdLst>
                <a:gd name="T0" fmla="*/ 0 w 113"/>
                <a:gd name="T1" fmla="*/ 0 h 13"/>
                <a:gd name="T2" fmla="*/ 1 w 113"/>
                <a:gd name="T3" fmla="*/ 0 h 13"/>
                <a:gd name="T4" fmla="*/ 113 w 113"/>
                <a:gd name="T5" fmla="*/ 12 h 13"/>
                <a:gd name="T6" fmla="*/ 113 w 113"/>
                <a:gd name="T7" fmla="*/ 13 h 13"/>
                <a:gd name="T8" fmla="*/ 110 w 113"/>
                <a:gd name="T9" fmla="*/ 13 h 13"/>
                <a:gd name="T10" fmla="*/ 0 w 113"/>
                <a:gd name="T11" fmla="*/ 3 h 13"/>
                <a:gd name="T12" fmla="*/ 0 w 113"/>
                <a:gd name="T13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3" h="13">
                  <a:moveTo>
                    <a:pt x="0" y="0"/>
                  </a:moveTo>
                  <a:lnTo>
                    <a:pt x="1" y="0"/>
                  </a:lnTo>
                  <a:lnTo>
                    <a:pt x="113" y="12"/>
                  </a:lnTo>
                  <a:lnTo>
                    <a:pt x="113" y="13"/>
                  </a:lnTo>
                  <a:lnTo>
                    <a:pt x="110" y="13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6" name="Freeform 18"/>
            <p:cNvSpPr>
              <a:spLocks/>
            </p:cNvSpPr>
            <p:nvPr/>
          </p:nvSpPr>
          <p:spPr bwMode="auto">
            <a:xfrm>
              <a:off x="5434013" y="1744663"/>
              <a:ext cx="174625" cy="68263"/>
            </a:xfrm>
            <a:custGeom>
              <a:avLst/>
              <a:gdLst>
                <a:gd name="T0" fmla="*/ 0 w 110"/>
                <a:gd name="T1" fmla="*/ 0 h 43"/>
                <a:gd name="T2" fmla="*/ 3 w 110"/>
                <a:gd name="T3" fmla="*/ 0 h 43"/>
                <a:gd name="T4" fmla="*/ 110 w 110"/>
                <a:gd name="T5" fmla="*/ 42 h 43"/>
                <a:gd name="T6" fmla="*/ 110 w 110"/>
                <a:gd name="T7" fmla="*/ 43 h 43"/>
                <a:gd name="T8" fmla="*/ 109 w 110"/>
                <a:gd name="T9" fmla="*/ 43 h 43"/>
                <a:gd name="T10" fmla="*/ 0 w 110"/>
                <a:gd name="T11" fmla="*/ 1 h 43"/>
                <a:gd name="T12" fmla="*/ 0 w 110"/>
                <a:gd name="T1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0" h="43">
                  <a:moveTo>
                    <a:pt x="0" y="0"/>
                  </a:moveTo>
                  <a:lnTo>
                    <a:pt x="3" y="0"/>
                  </a:lnTo>
                  <a:lnTo>
                    <a:pt x="110" y="42"/>
                  </a:lnTo>
                  <a:lnTo>
                    <a:pt x="110" y="43"/>
                  </a:lnTo>
                  <a:lnTo>
                    <a:pt x="109" y="43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7" name="Freeform 19"/>
            <p:cNvSpPr>
              <a:spLocks/>
            </p:cNvSpPr>
            <p:nvPr/>
          </p:nvSpPr>
          <p:spPr bwMode="auto">
            <a:xfrm>
              <a:off x="5607050" y="1811338"/>
              <a:ext cx="169863" cy="87313"/>
            </a:xfrm>
            <a:custGeom>
              <a:avLst/>
              <a:gdLst>
                <a:gd name="T0" fmla="*/ 0 w 107"/>
                <a:gd name="T1" fmla="*/ 0 h 55"/>
                <a:gd name="T2" fmla="*/ 1 w 107"/>
                <a:gd name="T3" fmla="*/ 0 h 55"/>
                <a:gd name="T4" fmla="*/ 107 w 107"/>
                <a:gd name="T5" fmla="*/ 54 h 55"/>
                <a:gd name="T6" fmla="*/ 107 w 107"/>
                <a:gd name="T7" fmla="*/ 55 h 55"/>
                <a:gd name="T8" fmla="*/ 106 w 107"/>
                <a:gd name="T9" fmla="*/ 55 h 55"/>
                <a:gd name="T10" fmla="*/ 0 w 107"/>
                <a:gd name="T11" fmla="*/ 1 h 55"/>
                <a:gd name="T12" fmla="*/ 0 w 107"/>
                <a:gd name="T13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7" h="55">
                  <a:moveTo>
                    <a:pt x="0" y="0"/>
                  </a:moveTo>
                  <a:lnTo>
                    <a:pt x="1" y="0"/>
                  </a:lnTo>
                  <a:lnTo>
                    <a:pt x="107" y="54"/>
                  </a:lnTo>
                  <a:lnTo>
                    <a:pt x="107" y="55"/>
                  </a:lnTo>
                  <a:lnTo>
                    <a:pt x="106" y="55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8" name="Freeform 20"/>
            <p:cNvSpPr>
              <a:spLocks/>
            </p:cNvSpPr>
            <p:nvPr/>
          </p:nvSpPr>
          <p:spPr bwMode="auto">
            <a:xfrm>
              <a:off x="5775325" y="1897063"/>
              <a:ext cx="222250" cy="128588"/>
            </a:xfrm>
            <a:custGeom>
              <a:avLst/>
              <a:gdLst>
                <a:gd name="T0" fmla="*/ 0 w 140"/>
                <a:gd name="T1" fmla="*/ 0 h 81"/>
                <a:gd name="T2" fmla="*/ 1 w 140"/>
                <a:gd name="T3" fmla="*/ 0 h 81"/>
                <a:gd name="T4" fmla="*/ 140 w 140"/>
                <a:gd name="T5" fmla="*/ 79 h 81"/>
                <a:gd name="T6" fmla="*/ 140 w 140"/>
                <a:gd name="T7" fmla="*/ 81 h 81"/>
                <a:gd name="T8" fmla="*/ 140 w 140"/>
                <a:gd name="T9" fmla="*/ 81 h 81"/>
                <a:gd name="T10" fmla="*/ 0 w 140"/>
                <a:gd name="T11" fmla="*/ 1 h 81"/>
                <a:gd name="T12" fmla="*/ 0 w 140"/>
                <a:gd name="T13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0" h="81">
                  <a:moveTo>
                    <a:pt x="0" y="0"/>
                  </a:moveTo>
                  <a:lnTo>
                    <a:pt x="1" y="0"/>
                  </a:lnTo>
                  <a:lnTo>
                    <a:pt x="140" y="79"/>
                  </a:lnTo>
                  <a:lnTo>
                    <a:pt x="140" y="81"/>
                  </a:lnTo>
                  <a:lnTo>
                    <a:pt x="140" y="81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9" name="Freeform 21"/>
            <p:cNvSpPr>
              <a:spLocks/>
            </p:cNvSpPr>
            <p:nvPr/>
          </p:nvSpPr>
          <p:spPr bwMode="auto">
            <a:xfrm>
              <a:off x="5997575" y="2022475"/>
              <a:ext cx="211138" cy="153988"/>
            </a:xfrm>
            <a:custGeom>
              <a:avLst/>
              <a:gdLst>
                <a:gd name="T0" fmla="*/ 0 w 133"/>
                <a:gd name="T1" fmla="*/ 0 h 97"/>
                <a:gd name="T2" fmla="*/ 0 w 133"/>
                <a:gd name="T3" fmla="*/ 0 h 97"/>
                <a:gd name="T4" fmla="*/ 133 w 133"/>
                <a:gd name="T5" fmla="*/ 96 h 97"/>
                <a:gd name="T6" fmla="*/ 133 w 133"/>
                <a:gd name="T7" fmla="*/ 97 h 97"/>
                <a:gd name="T8" fmla="*/ 132 w 133"/>
                <a:gd name="T9" fmla="*/ 97 h 97"/>
                <a:gd name="T10" fmla="*/ 0 w 133"/>
                <a:gd name="T11" fmla="*/ 2 h 97"/>
                <a:gd name="T12" fmla="*/ 0 w 133"/>
                <a:gd name="T13" fmla="*/ 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3" h="97">
                  <a:moveTo>
                    <a:pt x="0" y="0"/>
                  </a:moveTo>
                  <a:lnTo>
                    <a:pt x="0" y="0"/>
                  </a:lnTo>
                  <a:lnTo>
                    <a:pt x="133" y="96"/>
                  </a:lnTo>
                  <a:lnTo>
                    <a:pt x="133" y="97"/>
                  </a:lnTo>
                  <a:lnTo>
                    <a:pt x="132" y="97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0" name="Freeform 22"/>
            <p:cNvSpPr>
              <a:spLocks/>
            </p:cNvSpPr>
            <p:nvPr/>
          </p:nvSpPr>
          <p:spPr bwMode="auto">
            <a:xfrm>
              <a:off x="6199188" y="2073275"/>
              <a:ext cx="9525" cy="103188"/>
            </a:xfrm>
            <a:custGeom>
              <a:avLst/>
              <a:gdLst>
                <a:gd name="T0" fmla="*/ 0 w 6"/>
                <a:gd name="T1" fmla="*/ 0 h 65"/>
                <a:gd name="T2" fmla="*/ 1 w 6"/>
                <a:gd name="T3" fmla="*/ 0 h 65"/>
                <a:gd name="T4" fmla="*/ 6 w 6"/>
                <a:gd name="T5" fmla="*/ 64 h 65"/>
                <a:gd name="T6" fmla="*/ 6 w 6"/>
                <a:gd name="T7" fmla="*/ 65 h 65"/>
                <a:gd name="T8" fmla="*/ 5 w 6"/>
                <a:gd name="T9" fmla="*/ 65 h 65"/>
                <a:gd name="T10" fmla="*/ 0 w 6"/>
                <a:gd name="T11" fmla="*/ 2 h 65"/>
                <a:gd name="T12" fmla="*/ 0 w 6"/>
                <a:gd name="T13" fmla="*/ 0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65">
                  <a:moveTo>
                    <a:pt x="0" y="0"/>
                  </a:moveTo>
                  <a:lnTo>
                    <a:pt x="1" y="0"/>
                  </a:lnTo>
                  <a:lnTo>
                    <a:pt x="6" y="64"/>
                  </a:lnTo>
                  <a:lnTo>
                    <a:pt x="6" y="65"/>
                  </a:lnTo>
                  <a:lnTo>
                    <a:pt x="5" y="65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4" name="Freeform 23"/>
            <p:cNvSpPr>
              <a:spLocks/>
            </p:cNvSpPr>
            <p:nvPr/>
          </p:nvSpPr>
          <p:spPr bwMode="auto">
            <a:xfrm>
              <a:off x="6062663" y="1981200"/>
              <a:ext cx="138113" cy="95250"/>
            </a:xfrm>
            <a:custGeom>
              <a:avLst/>
              <a:gdLst>
                <a:gd name="T0" fmla="*/ 0 w 87"/>
                <a:gd name="T1" fmla="*/ 0 h 60"/>
                <a:gd name="T2" fmla="*/ 3 w 87"/>
                <a:gd name="T3" fmla="*/ 0 h 60"/>
                <a:gd name="T4" fmla="*/ 87 w 87"/>
                <a:gd name="T5" fmla="*/ 58 h 60"/>
                <a:gd name="T6" fmla="*/ 87 w 87"/>
                <a:gd name="T7" fmla="*/ 60 h 60"/>
                <a:gd name="T8" fmla="*/ 86 w 87"/>
                <a:gd name="T9" fmla="*/ 60 h 60"/>
                <a:gd name="T10" fmla="*/ 0 w 87"/>
                <a:gd name="T11" fmla="*/ 2 h 60"/>
                <a:gd name="T12" fmla="*/ 0 w 87"/>
                <a:gd name="T13" fmla="*/ 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7" h="60">
                  <a:moveTo>
                    <a:pt x="0" y="0"/>
                  </a:moveTo>
                  <a:lnTo>
                    <a:pt x="3" y="0"/>
                  </a:lnTo>
                  <a:lnTo>
                    <a:pt x="87" y="58"/>
                  </a:lnTo>
                  <a:lnTo>
                    <a:pt x="87" y="60"/>
                  </a:lnTo>
                  <a:lnTo>
                    <a:pt x="86" y="60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9" name="Freeform 24"/>
            <p:cNvSpPr>
              <a:spLocks/>
            </p:cNvSpPr>
            <p:nvPr/>
          </p:nvSpPr>
          <p:spPr bwMode="auto">
            <a:xfrm>
              <a:off x="5886450" y="1838325"/>
              <a:ext cx="180975" cy="146050"/>
            </a:xfrm>
            <a:custGeom>
              <a:avLst/>
              <a:gdLst>
                <a:gd name="T0" fmla="*/ 0 w 114"/>
                <a:gd name="T1" fmla="*/ 0 h 92"/>
                <a:gd name="T2" fmla="*/ 1 w 114"/>
                <a:gd name="T3" fmla="*/ 0 h 92"/>
                <a:gd name="T4" fmla="*/ 114 w 114"/>
                <a:gd name="T5" fmla="*/ 90 h 92"/>
                <a:gd name="T6" fmla="*/ 114 w 114"/>
                <a:gd name="T7" fmla="*/ 92 h 92"/>
                <a:gd name="T8" fmla="*/ 111 w 114"/>
                <a:gd name="T9" fmla="*/ 92 h 92"/>
                <a:gd name="T10" fmla="*/ 0 w 114"/>
                <a:gd name="T11" fmla="*/ 0 h 92"/>
                <a:gd name="T12" fmla="*/ 0 w 114"/>
                <a:gd name="T13" fmla="*/ 0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4" h="92">
                  <a:moveTo>
                    <a:pt x="0" y="0"/>
                  </a:moveTo>
                  <a:lnTo>
                    <a:pt x="1" y="0"/>
                  </a:lnTo>
                  <a:lnTo>
                    <a:pt x="114" y="90"/>
                  </a:lnTo>
                  <a:lnTo>
                    <a:pt x="114" y="92"/>
                  </a:lnTo>
                  <a:lnTo>
                    <a:pt x="111" y="9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0" name="Freeform 25"/>
            <p:cNvSpPr>
              <a:spLocks/>
            </p:cNvSpPr>
            <p:nvPr/>
          </p:nvSpPr>
          <p:spPr bwMode="auto">
            <a:xfrm>
              <a:off x="5708650" y="1719263"/>
              <a:ext cx="179388" cy="119063"/>
            </a:xfrm>
            <a:custGeom>
              <a:avLst/>
              <a:gdLst>
                <a:gd name="T0" fmla="*/ 0 w 113"/>
                <a:gd name="T1" fmla="*/ 0 h 75"/>
                <a:gd name="T2" fmla="*/ 1 w 113"/>
                <a:gd name="T3" fmla="*/ 0 h 75"/>
                <a:gd name="T4" fmla="*/ 113 w 113"/>
                <a:gd name="T5" fmla="*/ 75 h 75"/>
                <a:gd name="T6" fmla="*/ 113 w 113"/>
                <a:gd name="T7" fmla="*/ 75 h 75"/>
                <a:gd name="T8" fmla="*/ 112 w 113"/>
                <a:gd name="T9" fmla="*/ 75 h 75"/>
                <a:gd name="T10" fmla="*/ 0 w 113"/>
                <a:gd name="T11" fmla="*/ 0 h 75"/>
                <a:gd name="T12" fmla="*/ 0 w 113"/>
                <a:gd name="T13" fmla="*/ 0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3" h="75">
                  <a:moveTo>
                    <a:pt x="0" y="0"/>
                  </a:moveTo>
                  <a:lnTo>
                    <a:pt x="1" y="0"/>
                  </a:lnTo>
                  <a:lnTo>
                    <a:pt x="113" y="75"/>
                  </a:lnTo>
                  <a:lnTo>
                    <a:pt x="113" y="75"/>
                  </a:lnTo>
                  <a:lnTo>
                    <a:pt x="112" y="7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1" name="Freeform 26"/>
            <p:cNvSpPr>
              <a:spLocks/>
            </p:cNvSpPr>
            <p:nvPr/>
          </p:nvSpPr>
          <p:spPr bwMode="auto">
            <a:xfrm>
              <a:off x="5556250" y="1622425"/>
              <a:ext cx="153988" cy="96838"/>
            </a:xfrm>
            <a:custGeom>
              <a:avLst/>
              <a:gdLst>
                <a:gd name="T0" fmla="*/ 0 w 97"/>
                <a:gd name="T1" fmla="*/ 0 h 61"/>
                <a:gd name="T2" fmla="*/ 1 w 97"/>
                <a:gd name="T3" fmla="*/ 0 h 61"/>
                <a:gd name="T4" fmla="*/ 97 w 97"/>
                <a:gd name="T5" fmla="*/ 61 h 61"/>
                <a:gd name="T6" fmla="*/ 97 w 97"/>
                <a:gd name="T7" fmla="*/ 61 h 61"/>
                <a:gd name="T8" fmla="*/ 96 w 97"/>
                <a:gd name="T9" fmla="*/ 61 h 61"/>
                <a:gd name="T10" fmla="*/ 0 w 97"/>
                <a:gd name="T11" fmla="*/ 3 h 61"/>
                <a:gd name="T12" fmla="*/ 0 w 97"/>
                <a:gd name="T13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7" h="61">
                  <a:moveTo>
                    <a:pt x="0" y="0"/>
                  </a:moveTo>
                  <a:lnTo>
                    <a:pt x="1" y="0"/>
                  </a:lnTo>
                  <a:lnTo>
                    <a:pt x="97" y="61"/>
                  </a:lnTo>
                  <a:lnTo>
                    <a:pt x="97" y="61"/>
                  </a:lnTo>
                  <a:lnTo>
                    <a:pt x="96" y="61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2" name="Freeform 27"/>
            <p:cNvSpPr>
              <a:spLocks/>
            </p:cNvSpPr>
            <p:nvPr/>
          </p:nvSpPr>
          <p:spPr bwMode="auto">
            <a:xfrm>
              <a:off x="5419725" y="1555750"/>
              <a:ext cx="138113" cy="71438"/>
            </a:xfrm>
            <a:custGeom>
              <a:avLst/>
              <a:gdLst>
                <a:gd name="T0" fmla="*/ 0 w 87"/>
                <a:gd name="T1" fmla="*/ 0 h 45"/>
                <a:gd name="T2" fmla="*/ 2 w 87"/>
                <a:gd name="T3" fmla="*/ 0 h 45"/>
                <a:gd name="T4" fmla="*/ 87 w 87"/>
                <a:gd name="T5" fmla="*/ 42 h 45"/>
                <a:gd name="T6" fmla="*/ 87 w 87"/>
                <a:gd name="T7" fmla="*/ 45 h 45"/>
                <a:gd name="T8" fmla="*/ 86 w 87"/>
                <a:gd name="T9" fmla="*/ 45 h 45"/>
                <a:gd name="T10" fmla="*/ 0 w 87"/>
                <a:gd name="T11" fmla="*/ 1 h 45"/>
                <a:gd name="T12" fmla="*/ 0 w 87"/>
                <a:gd name="T13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7" h="45">
                  <a:moveTo>
                    <a:pt x="0" y="0"/>
                  </a:moveTo>
                  <a:lnTo>
                    <a:pt x="2" y="0"/>
                  </a:lnTo>
                  <a:lnTo>
                    <a:pt x="87" y="42"/>
                  </a:lnTo>
                  <a:lnTo>
                    <a:pt x="87" y="45"/>
                  </a:lnTo>
                  <a:lnTo>
                    <a:pt x="86" y="45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3" name="Freeform 28"/>
            <p:cNvSpPr>
              <a:spLocks/>
            </p:cNvSpPr>
            <p:nvPr/>
          </p:nvSpPr>
          <p:spPr bwMode="auto">
            <a:xfrm>
              <a:off x="5310188" y="1522413"/>
              <a:ext cx="112713" cy="34925"/>
            </a:xfrm>
            <a:custGeom>
              <a:avLst/>
              <a:gdLst>
                <a:gd name="T0" fmla="*/ 0 w 71"/>
                <a:gd name="T1" fmla="*/ 0 h 22"/>
                <a:gd name="T2" fmla="*/ 1 w 71"/>
                <a:gd name="T3" fmla="*/ 0 h 22"/>
                <a:gd name="T4" fmla="*/ 71 w 71"/>
                <a:gd name="T5" fmla="*/ 21 h 22"/>
                <a:gd name="T6" fmla="*/ 71 w 71"/>
                <a:gd name="T7" fmla="*/ 22 h 22"/>
                <a:gd name="T8" fmla="*/ 69 w 71"/>
                <a:gd name="T9" fmla="*/ 22 h 22"/>
                <a:gd name="T10" fmla="*/ 0 w 71"/>
                <a:gd name="T11" fmla="*/ 0 h 22"/>
                <a:gd name="T12" fmla="*/ 0 w 71"/>
                <a:gd name="T13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1" h="22">
                  <a:moveTo>
                    <a:pt x="0" y="0"/>
                  </a:moveTo>
                  <a:lnTo>
                    <a:pt x="1" y="0"/>
                  </a:lnTo>
                  <a:lnTo>
                    <a:pt x="71" y="21"/>
                  </a:lnTo>
                  <a:lnTo>
                    <a:pt x="71" y="22"/>
                  </a:lnTo>
                  <a:lnTo>
                    <a:pt x="69" y="2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4" name="Freeform 29"/>
            <p:cNvSpPr>
              <a:spLocks/>
            </p:cNvSpPr>
            <p:nvPr/>
          </p:nvSpPr>
          <p:spPr bwMode="auto">
            <a:xfrm>
              <a:off x="5199063" y="1481138"/>
              <a:ext cx="112713" cy="41275"/>
            </a:xfrm>
            <a:custGeom>
              <a:avLst/>
              <a:gdLst>
                <a:gd name="T0" fmla="*/ 0 w 71"/>
                <a:gd name="T1" fmla="*/ 0 h 26"/>
                <a:gd name="T2" fmla="*/ 1 w 71"/>
                <a:gd name="T3" fmla="*/ 0 h 26"/>
                <a:gd name="T4" fmla="*/ 71 w 71"/>
                <a:gd name="T5" fmla="*/ 26 h 26"/>
                <a:gd name="T6" fmla="*/ 71 w 71"/>
                <a:gd name="T7" fmla="*/ 26 h 26"/>
                <a:gd name="T8" fmla="*/ 70 w 71"/>
                <a:gd name="T9" fmla="*/ 26 h 26"/>
                <a:gd name="T10" fmla="*/ 0 w 71"/>
                <a:gd name="T11" fmla="*/ 0 h 26"/>
                <a:gd name="T12" fmla="*/ 0 w 71"/>
                <a:gd name="T13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1" h="26">
                  <a:moveTo>
                    <a:pt x="0" y="0"/>
                  </a:moveTo>
                  <a:lnTo>
                    <a:pt x="1" y="0"/>
                  </a:lnTo>
                  <a:lnTo>
                    <a:pt x="71" y="26"/>
                  </a:lnTo>
                  <a:lnTo>
                    <a:pt x="71" y="26"/>
                  </a:lnTo>
                  <a:lnTo>
                    <a:pt x="70" y="2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5" name="Freeform 30"/>
            <p:cNvSpPr>
              <a:spLocks/>
            </p:cNvSpPr>
            <p:nvPr/>
          </p:nvSpPr>
          <p:spPr bwMode="auto">
            <a:xfrm>
              <a:off x="5080000" y="1470025"/>
              <a:ext cx="120650" cy="11113"/>
            </a:xfrm>
            <a:custGeom>
              <a:avLst/>
              <a:gdLst>
                <a:gd name="T0" fmla="*/ 0 w 76"/>
                <a:gd name="T1" fmla="*/ 0 h 7"/>
                <a:gd name="T2" fmla="*/ 1 w 76"/>
                <a:gd name="T3" fmla="*/ 0 h 7"/>
                <a:gd name="T4" fmla="*/ 76 w 76"/>
                <a:gd name="T5" fmla="*/ 7 h 7"/>
                <a:gd name="T6" fmla="*/ 76 w 76"/>
                <a:gd name="T7" fmla="*/ 7 h 7"/>
                <a:gd name="T8" fmla="*/ 75 w 76"/>
                <a:gd name="T9" fmla="*/ 7 h 7"/>
                <a:gd name="T10" fmla="*/ 0 w 76"/>
                <a:gd name="T11" fmla="*/ 3 h 7"/>
                <a:gd name="T12" fmla="*/ 0 w 76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6" h="7">
                  <a:moveTo>
                    <a:pt x="0" y="0"/>
                  </a:moveTo>
                  <a:lnTo>
                    <a:pt x="1" y="0"/>
                  </a:lnTo>
                  <a:lnTo>
                    <a:pt x="76" y="7"/>
                  </a:lnTo>
                  <a:lnTo>
                    <a:pt x="76" y="7"/>
                  </a:lnTo>
                  <a:lnTo>
                    <a:pt x="75" y="7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6" name="Freeform 31"/>
            <p:cNvSpPr>
              <a:spLocks/>
            </p:cNvSpPr>
            <p:nvPr/>
          </p:nvSpPr>
          <p:spPr bwMode="auto">
            <a:xfrm>
              <a:off x="4962525" y="1470025"/>
              <a:ext cx="119063" cy="22225"/>
            </a:xfrm>
            <a:custGeom>
              <a:avLst/>
              <a:gdLst>
                <a:gd name="T0" fmla="*/ 74 w 75"/>
                <a:gd name="T1" fmla="*/ 0 h 14"/>
                <a:gd name="T2" fmla="*/ 75 w 75"/>
                <a:gd name="T3" fmla="*/ 0 h 14"/>
                <a:gd name="T4" fmla="*/ 75 w 75"/>
                <a:gd name="T5" fmla="*/ 3 h 14"/>
                <a:gd name="T6" fmla="*/ 1 w 75"/>
                <a:gd name="T7" fmla="*/ 14 h 14"/>
                <a:gd name="T8" fmla="*/ 0 w 75"/>
                <a:gd name="T9" fmla="*/ 14 h 14"/>
                <a:gd name="T10" fmla="*/ 0 w 75"/>
                <a:gd name="T11" fmla="*/ 13 h 14"/>
                <a:gd name="T12" fmla="*/ 74 w 75"/>
                <a:gd name="T13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5" h="14">
                  <a:moveTo>
                    <a:pt x="74" y="0"/>
                  </a:moveTo>
                  <a:lnTo>
                    <a:pt x="75" y="0"/>
                  </a:lnTo>
                  <a:lnTo>
                    <a:pt x="75" y="3"/>
                  </a:lnTo>
                  <a:lnTo>
                    <a:pt x="1" y="14"/>
                  </a:lnTo>
                  <a:lnTo>
                    <a:pt x="0" y="14"/>
                  </a:lnTo>
                  <a:lnTo>
                    <a:pt x="0" y="13"/>
                  </a:lnTo>
                  <a:lnTo>
                    <a:pt x="74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7" name="Freeform 32"/>
            <p:cNvSpPr>
              <a:spLocks/>
            </p:cNvSpPr>
            <p:nvPr/>
          </p:nvSpPr>
          <p:spPr bwMode="auto">
            <a:xfrm>
              <a:off x="4875213" y="1490663"/>
              <a:ext cx="88900" cy="31750"/>
            </a:xfrm>
            <a:custGeom>
              <a:avLst/>
              <a:gdLst>
                <a:gd name="T0" fmla="*/ 55 w 56"/>
                <a:gd name="T1" fmla="*/ 0 h 20"/>
                <a:gd name="T2" fmla="*/ 56 w 56"/>
                <a:gd name="T3" fmla="*/ 0 h 20"/>
                <a:gd name="T4" fmla="*/ 56 w 56"/>
                <a:gd name="T5" fmla="*/ 1 h 20"/>
                <a:gd name="T6" fmla="*/ 2 w 56"/>
                <a:gd name="T7" fmla="*/ 20 h 20"/>
                <a:gd name="T8" fmla="*/ 0 w 56"/>
                <a:gd name="T9" fmla="*/ 20 h 20"/>
                <a:gd name="T10" fmla="*/ 0 w 56"/>
                <a:gd name="T11" fmla="*/ 20 h 20"/>
                <a:gd name="T12" fmla="*/ 55 w 56"/>
                <a:gd name="T13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6" h="20">
                  <a:moveTo>
                    <a:pt x="55" y="0"/>
                  </a:moveTo>
                  <a:lnTo>
                    <a:pt x="56" y="0"/>
                  </a:lnTo>
                  <a:lnTo>
                    <a:pt x="56" y="1"/>
                  </a:lnTo>
                  <a:lnTo>
                    <a:pt x="2" y="20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55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8" name="Freeform 33"/>
            <p:cNvSpPr>
              <a:spLocks/>
            </p:cNvSpPr>
            <p:nvPr/>
          </p:nvSpPr>
          <p:spPr bwMode="auto">
            <a:xfrm>
              <a:off x="4783138" y="1522413"/>
              <a:ext cx="95250" cy="53975"/>
            </a:xfrm>
            <a:custGeom>
              <a:avLst/>
              <a:gdLst>
                <a:gd name="T0" fmla="*/ 58 w 60"/>
                <a:gd name="T1" fmla="*/ 0 h 34"/>
                <a:gd name="T2" fmla="*/ 60 w 60"/>
                <a:gd name="T3" fmla="*/ 0 h 34"/>
                <a:gd name="T4" fmla="*/ 60 w 60"/>
                <a:gd name="T5" fmla="*/ 0 h 34"/>
                <a:gd name="T6" fmla="*/ 0 w 60"/>
                <a:gd name="T7" fmla="*/ 34 h 34"/>
                <a:gd name="T8" fmla="*/ 0 w 60"/>
                <a:gd name="T9" fmla="*/ 34 h 34"/>
                <a:gd name="T10" fmla="*/ 0 w 60"/>
                <a:gd name="T11" fmla="*/ 31 h 34"/>
                <a:gd name="T12" fmla="*/ 58 w 60"/>
                <a:gd name="T13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0" h="34">
                  <a:moveTo>
                    <a:pt x="58" y="0"/>
                  </a:moveTo>
                  <a:lnTo>
                    <a:pt x="60" y="0"/>
                  </a:lnTo>
                  <a:lnTo>
                    <a:pt x="60" y="0"/>
                  </a:lnTo>
                  <a:lnTo>
                    <a:pt x="0" y="34"/>
                  </a:lnTo>
                  <a:lnTo>
                    <a:pt x="0" y="34"/>
                  </a:lnTo>
                  <a:lnTo>
                    <a:pt x="0" y="31"/>
                  </a:lnTo>
                  <a:lnTo>
                    <a:pt x="58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9" name="Freeform 34"/>
            <p:cNvSpPr>
              <a:spLocks/>
            </p:cNvSpPr>
            <p:nvPr/>
          </p:nvSpPr>
          <p:spPr bwMode="auto">
            <a:xfrm>
              <a:off x="4722813" y="1571625"/>
              <a:ext cx="60325" cy="30163"/>
            </a:xfrm>
            <a:custGeom>
              <a:avLst/>
              <a:gdLst>
                <a:gd name="T0" fmla="*/ 38 w 38"/>
                <a:gd name="T1" fmla="*/ 0 h 19"/>
                <a:gd name="T2" fmla="*/ 38 w 38"/>
                <a:gd name="T3" fmla="*/ 0 h 19"/>
                <a:gd name="T4" fmla="*/ 38 w 38"/>
                <a:gd name="T5" fmla="*/ 3 h 19"/>
                <a:gd name="T6" fmla="*/ 1 w 38"/>
                <a:gd name="T7" fmla="*/ 19 h 19"/>
                <a:gd name="T8" fmla="*/ 0 w 38"/>
                <a:gd name="T9" fmla="*/ 19 h 19"/>
                <a:gd name="T10" fmla="*/ 0 w 38"/>
                <a:gd name="T11" fmla="*/ 17 h 19"/>
                <a:gd name="T12" fmla="*/ 38 w 38"/>
                <a:gd name="T13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" h="19">
                  <a:moveTo>
                    <a:pt x="38" y="0"/>
                  </a:moveTo>
                  <a:lnTo>
                    <a:pt x="38" y="0"/>
                  </a:lnTo>
                  <a:lnTo>
                    <a:pt x="38" y="3"/>
                  </a:lnTo>
                  <a:lnTo>
                    <a:pt x="1" y="19"/>
                  </a:lnTo>
                  <a:lnTo>
                    <a:pt x="0" y="19"/>
                  </a:lnTo>
                  <a:lnTo>
                    <a:pt x="0" y="17"/>
                  </a:lnTo>
                  <a:lnTo>
                    <a:pt x="38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0" name="Freeform 35"/>
            <p:cNvSpPr>
              <a:spLocks/>
            </p:cNvSpPr>
            <p:nvPr/>
          </p:nvSpPr>
          <p:spPr bwMode="auto">
            <a:xfrm>
              <a:off x="2236788" y="3941763"/>
              <a:ext cx="34925" cy="136525"/>
            </a:xfrm>
            <a:custGeom>
              <a:avLst/>
              <a:gdLst>
                <a:gd name="T0" fmla="*/ 20 w 22"/>
                <a:gd name="T1" fmla="*/ 0 h 86"/>
                <a:gd name="T2" fmla="*/ 22 w 22"/>
                <a:gd name="T3" fmla="*/ 0 h 86"/>
                <a:gd name="T4" fmla="*/ 22 w 22"/>
                <a:gd name="T5" fmla="*/ 2 h 86"/>
                <a:gd name="T6" fmla="*/ 2 w 22"/>
                <a:gd name="T7" fmla="*/ 86 h 86"/>
                <a:gd name="T8" fmla="*/ 0 w 22"/>
                <a:gd name="T9" fmla="*/ 86 h 86"/>
                <a:gd name="T10" fmla="*/ 0 w 22"/>
                <a:gd name="T11" fmla="*/ 83 h 86"/>
                <a:gd name="T12" fmla="*/ 20 w 22"/>
                <a:gd name="T13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" h="86">
                  <a:moveTo>
                    <a:pt x="20" y="0"/>
                  </a:moveTo>
                  <a:lnTo>
                    <a:pt x="22" y="0"/>
                  </a:lnTo>
                  <a:lnTo>
                    <a:pt x="22" y="2"/>
                  </a:lnTo>
                  <a:lnTo>
                    <a:pt x="2" y="86"/>
                  </a:lnTo>
                  <a:lnTo>
                    <a:pt x="0" y="86"/>
                  </a:lnTo>
                  <a:lnTo>
                    <a:pt x="0" y="83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1" name="Freeform 36"/>
            <p:cNvSpPr>
              <a:spLocks/>
            </p:cNvSpPr>
            <p:nvPr/>
          </p:nvSpPr>
          <p:spPr bwMode="auto">
            <a:xfrm>
              <a:off x="2287588" y="3859213"/>
              <a:ext cx="9525" cy="26988"/>
            </a:xfrm>
            <a:custGeom>
              <a:avLst/>
              <a:gdLst>
                <a:gd name="T0" fmla="*/ 5 w 6"/>
                <a:gd name="T1" fmla="*/ 0 h 17"/>
                <a:gd name="T2" fmla="*/ 6 w 6"/>
                <a:gd name="T3" fmla="*/ 0 h 17"/>
                <a:gd name="T4" fmla="*/ 6 w 6"/>
                <a:gd name="T5" fmla="*/ 2 h 17"/>
                <a:gd name="T6" fmla="*/ 2 w 6"/>
                <a:gd name="T7" fmla="*/ 17 h 17"/>
                <a:gd name="T8" fmla="*/ 0 w 6"/>
                <a:gd name="T9" fmla="*/ 17 h 17"/>
                <a:gd name="T10" fmla="*/ 0 w 6"/>
                <a:gd name="T11" fmla="*/ 14 h 17"/>
                <a:gd name="T12" fmla="*/ 5 w 6"/>
                <a:gd name="T13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17">
                  <a:moveTo>
                    <a:pt x="5" y="0"/>
                  </a:moveTo>
                  <a:lnTo>
                    <a:pt x="6" y="0"/>
                  </a:lnTo>
                  <a:lnTo>
                    <a:pt x="6" y="2"/>
                  </a:lnTo>
                  <a:lnTo>
                    <a:pt x="2" y="17"/>
                  </a:lnTo>
                  <a:lnTo>
                    <a:pt x="0" y="17"/>
                  </a:lnTo>
                  <a:lnTo>
                    <a:pt x="0" y="14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2" name="Freeform 37"/>
            <p:cNvSpPr>
              <a:spLocks/>
            </p:cNvSpPr>
            <p:nvPr/>
          </p:nvSpPr>
          <p:spPr bwMode="auto">
            <a:xfrm>
              <a:off x="2314575" y="3702050"/>
              <a:ext cx="39688" cy="106363"/>
            </a:xfrm>
            <a:custGeom>
              <a:avLst/>
              <a:gdLst>
                <a:gd name="T0" fmla="*/ 23 w 25"/>
                <a:gd name="T1" fmla="*/ 0 h 67"/>
                <a:gd name="T2" fmla="*/ 25 w 25"/>
                <a:gd name="T3" fmla="*/ 0 h 67"/>
                <a:gd name="T4" fmla="*/ 25 w 25"/>
                <a:gd name="T5" fmla="*/ 3 h 67"/>
                <a:gd name="T6" fmla="*/ 3 w 25"/>
                <a:gd name="T7" fmla="*/ 67 h 67"/>
                <a:gd name="T8" fmla="*/ 0 w 25"/>
                <a:gd name="T9" fmla="*/ 67 h 67"/>
                <a:gd name="T10" fmla="*/ 0 w 25"/>
                <a:gd name="T11" fmla="*/ 64 h 67"/>
                <a:gd name="T12" fmla="*/ 23 w 25"/>
                <a:gd name="T13" fmla="*/ 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" h="67">
                  <a:moveTo>
                    <a:pt x="23" y="0"/>
                  </a:moveTo>
                  <a:lnTo>
                    <a:pt x="25" y="0"/>
                  </a:lnTo>
                  <a:lnTo>
                    <a:pt x="25" y="3"/>
                  </a:lnTo>
                  <a:lnTo>
                    <a:pt x="3" y="67"/>
                  </a:lnTo>
                  <a:lnTo>
                    <a:pt x="0" y="67"/>
                  </a:lnTo>
                  <a:lnTo>
                    <a:pt x="0" y="64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3" name="Freeform 38"/>
            <p:cNvSpPr>
              <a:spLocks/>
            </p:cNvSpPr>
            <p:nvPr/>
          </p:nvSpPr>
          <p:spPr bwMode="auto">
            <a:xfrm>
              <a:off x="2351088" y="3670300"/>
              <a:ext cx="17463" cy="36513"/>
            </a:xfrm>
            <a:custGeom>
              <a:avLst/>
              <a:gdLst>
                <a:gd name="T0" fmla="*/ 8 w 11"/>
                <a:gd name="T1" fmla="*/ 0 h 23"/>
                <a:gd name="T2" fmla="*/ 11 w 11"/>
                <a:gd name="T3" fmla="*/ 0 h 23"/>
                <a:gd name="T4" fmla="*/ 11 w 11"/>
                <a:gd name="T5" fmla="*/ 2 h 23"/>
                <a:gd name="T6" fmla="*/ 2 w 11"/>
                <a:gd name="T7" fmla="*/ 23 h 23"/>
                <a:gd name="T8" fmla="*/ 0 w 11"/>
                <a:gd name="T9" fmla="*/ 23 h 23"/>
                <a:gd name="T10" fmla="*/ 0 w 11"/>
                <a:gd name="T11" fmla="*/ 20 h 23"/>
                <a:gd name="T12" fmla="*/ 8 w 11"/>
                <a:gd name="T13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23">
                  <a:moveTo>
                    <a:pt x="8" y="0"/>
                  </a:moveTo>
                  <a:lnTo>
                    <a:pt x="11" y="0"/>
                  </a:lnTo>
                  <a:lnTo>
                    <a:pt x="11" y="2"/>
                  </a:lnTo>
                  <a:lnTo>
                    <a:pt x="2" y="23"/>
                  </a:lnTo>
                  <a:lnTo>
                    <a:pt x="0" y="23"/>
                  </a:lnTo>
                  <a:lnTo>
                    <a:pt x="0" y="20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4" name="Freeform 39"/>
            <p:cNvSpPr>
              <a:spLocks/>
            </p:cNvSpPr>
            <p:nvPr/>
          </p:nvSpPr>
          <p:spPr bwMode="auto">
            <a:xfrm>
              <a:off x="2390775" y="3587750"/>
              <a:ext cx="14288" cy="30163"/>
            </a:xfrm>
            <a:custGeom>
              <a:avLst/>
              <a:gdLst>
                <a:gd name="T0" fmla="*/ 5 w 9"/>
                <a:gd name="T1" fmla="*/ 0 h 19"/>
                <a:gd name="T2" fmla="*/ 9 w 9"/>
                <a:gd name="T3" fmla="*/ 0 h 19"/>
                <a:gd name="T4" fmla="*/ 9 w 9"/>
                <a:gd name="T5" fmla="*/ 3 h 19"/>
                <a:gd name="T6" fmla="*/ 2 w 9"/>
                <a:gd name="T7" fmla="*/ 19 h 19"/>
                <a:gd name="T8" fmla="*/ 0 w 9"/>
                <a:gd name="T9" fmla="*/ 19 h 19"/>
                <a:gd name="T10" fmla="*/ 0 w 9"/>
                <a:gd name="T11" fmla="*/ 16 h 19"/>
                <a:gd name="T12" fmla="*/ 5 w 9"/>
                <a:gd name="T13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19">
                  <a:moveTo>
                    <a:pt x="5" y="0"/>
                  </a:moveTo>
                  <a:lnTo>
                    <a:pt x="9" y="0"/>
                  </a:lnTo>
                  <a:lnTo>
                    <a:pt x="9" y="3"/>
                  </a:lnTo>
                  <a:lnTo>
                    <a:pt x="2" y="19"/>
                  </a:lnTo>
                  <a:lnTo>
                    <a:pt x="0" y="19"/>
                  </a:lnTo>
                  <a:lnTo>
                    <a:pt x="0" y="16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5" name="Freeform 40"/>
            <p:cNvSpPr>
              <a:spLocks/>
            </p:cNvSpPr>
            <p:nvPr/>
          </p:nvSpPr>
          <p:spPr bwMode="auto">
            <a:xfrm>
              <a:off x="2425700" y="3403600"/>
              <a:ext cx="63500" cy="131763"/>
            </a:xfrm>
            <a:custGeom>
              <a:avLst/>
              <a:gdLst>
                <a:gd name="T0" fmla="*/ 38 w 40"/>
                <a:gd name="T1" fmla="*/ 0 h 83"/>
                <a:gd name="T2" fmla="*/ 40 w 40"/>
                <a:gd name="T3" fmla="*/ 0 h 83"/>
                <a:gd name="T4" fmla="*/ 40 w 40"/>
                <a:gd name="T5" fmla="*/ 2 h 83"/>
                <a:gd name="T6" fmla="*/ 4 w 40"/>
                <a:gd name="T7" fmla="*/ 83 h 83"/>
                <a:gd name="T8" fmla="*/ 0 w 40"/>
                <a:gd name="T9" fmla="*/ 83 h 83"/>
                <a:gd name="T10" fmla="*/ 0 w 40"/>
                <a:gd name="T11" fmla="*/ 81 h 83"/>
                <a:gd name="T12" fmla="*/ 38 w 40"/>
                <a:gd name="T13" fmla="*/ 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0" h="83">
                  <a:moveTo>
                    <a:pt x="38" y="0"/>
                  </a:moveTo>
                  <a:lnTo>
                    <a:pt x="40" y="0"/>
                  </a:lnTo>
                  <a:lnTo>
                    <a:pt x="40" y="2"/>
                  </a:lnTo>
                  <a:lnTo>
                    <a:pt x="4" y="83"/>
                  </a:lnTo>
                  <a:lnTo>
                    <a:pt x="0" y="83"/>
                  </a:lnTo>
                  <a:lnTo>
                    <a:pt x="0" y="81"/>
                  </a:lnTo>
                  <a:lnTo>
                    <a:pt x="38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6" name="Freeform 41"/>
            <p:cNvSpPr>
              <a:spLocks/>
            </p:cNvSpPr>
            <p:nvPr/>
          </p:nvSpPr>
          <p:spPr bwMode="auto">
            <a:xfrm>
              <a:off x="2495550" y="3316288"/>
              <a:ext cx="6350" cy="31750"/>
            </a:xfrm>
            <a:custGeom>
              <a:avLst/>
              <a:gdLst>
                <a:gd name="T0" fmla="*/ 1 w 4"/>
                <a:gd name="T1" fmla="*/ 0 h 20"/>
                <a:gd name="T2" fmla="*/ 4 w 4"/>
                <a:gd name="T3" fmla="*/ 0 h 20"/>
                <a:gd name="T4" fmla="*/ 4 w 4"/>
                <a:gd name="T5" fmla="*/ 3 h 20"/>
                <a:gd name="T6" fmla="*/ 1 w 4"/>
                <a:gd name="T7" fmla="*/ 20 h 20"/>
                <a:gd name="T8" fmla="*/ 0 w 4"/>
                <a:gd name="T9" fmla="*/ 20 h 20"/>
                <a:gd name="T10" fmla="*/ 0 w 4"/>
                <a:gd name="T11" fmla="*/ 17 h 20"/>
                <a:gd name="T12" fmla="*/ 1 w 4"/>
                <a:gd name="T13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20">
                  <a:moveTo>
                    <a:pt x="1" y="0"/>
                  </a:moveTo>
                  <a:lnTo>
                    <a:pt x="4" y="0"/>
                  </a:lnTo>
                  <a:lnTo>
                    <a:pt x="4" y="3"/>
                  </a:lnTo>
                  <a:lnTo>
                    <a:pt x="1" y="20"/>
                  </a:lnTo>
                  <a:lnTo>
                    <a:pt x="0" y="20"/>
                  </a:lnTo>
                  <a:lnTo>
                    <a:pt x="0" y="17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7" name="Freeform 42"/>
            <p:cNvSpPr>
              <a:spLocks/>
            </p:cNvSpPr>
            <p:nvPr/>
          </p:nvSpPr>
          <p:spPr bwMode="auto">
            <a:xfrm>
              <a:off x="2500313" y="3135313"/>
              <a:ext cx="6350" cy="130175"/>
            </a:xfrm>
            <a:custGeom>
              <a:avLst/>
              <a:gdLst>
                <a:gd name="T0" fmla="*/ 1 w 4"/>
                <a:gd name="T1" fmla="*/ 0 h 82"/>
                <a:gd name="T2" fmla="*/ 4 w 4"/>
                <a:gd name="T3" fmla="*/ 0 h 82"/>
                <a:gd name="T4" fmla="*/ 4 w 4"/>
                <a:gd name="T5" fmla="*/ 2 h 82"/>
                <a:gd name="T6" fmla="*/ 2 w 4"/>
                <a:gd name="T7" fmla="*/ 82 h 82"/>
                <a:gd name="T8" fmla="*/ 0 w 4"/>
                <a:gd name="T9" fmla="*/ 82 h 82"/>
                <a:gd name="T10" fmla="*/ 0 w 4"/>
                <a:gd name="T11" fmla="*/ 80 h 82"/>
                <a:gd name="T12" fmla="*/ 1 w 4"/>
                <a:gd name="T13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82">
                  <a:moveTo>
                    <a:pt x="1" y="0"/>
                  </a:moveTo>
                  <a:lnTo>
                    <a:pt x="4" y="0"/>
                  </a:lnTo>
                  <a:lnTo>
                    <a:pt x="4" y="2"/>
                  </a:lnTo>
                  <a:lnTo>
                    <a:pt x="2" y="82"/>
                  </a:lnTo>
                  <a:lnTo>
                    <a:pt x="0" y="82"/>
                  </a:lnTo>
                  <a:lnTo>
                    <a:pt x="0" y="8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8" name="Line 43"/>
            <p:cNvSpPr>
              <a:spLocks noChangeShapeType="1"/>
            </p:cNvSpPr>
            <p:nvPr/>
          </p:nvSpPr>
          <p:spPr bwMode="auto">
            <a:xfrm>
              <a:off x="2506663" y="3051175"/>
              <a:ext cx="0" cy="3016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9" name="Freeform 44"/>
            <p:cNvSpPr>
              <a:spLocks/>
            </p:cNvSpPr>
            <p:nvPr/>
          </p:nvSpPr>
          <p:spPr bwMode="auto">
            <a:xfrm>
              <a:off x="2506663" y="2862263"/>
              <a:ext cx="6350" cy="131763"/>
            </a:xfrm>
            <a:custGeom>
              <a:avLst/>
              <a:gdLst>
                <a:gd name="T0" fmla="*/ 2 w 4"/>
                <a:gd name="T1" fmla="*/ 0 h 83"/>
                <a:gd name="T2" fmla="*/ 4 w 4"/>
                <a:gd name="T3" fmla="*/ 0 h 83"/>
                <a:gd name="T4" fmla="*/ 4 w 4"/>
                <a:gd name="T5" fmla="*/ 3 h 83"/>
                <a:gd name="T6" fmla="*/ 2 w 4"/>
                <a:gd name="T7" fmla="*/ 83 h 83"/>
                <a:gd name="T8" fmla="*/ 0 w 4"/>
                <a:gd name="T9" fmla="*/ 83 h 83"/>
                <a:gd name="T10" fmla="*/ 0 w 4"/>
                <a:gd name="T11" fmla="*/ 81 h 83"/>
                <a:gd name="T12" fmla="*/ 2 w 4"/>
                <a:gd name="T13" fmla="*/ 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83">
                  <a:moveTo>
                    <a:pt x="2" y="0"/>
                  </a:moveTo>
                  <a:lnTo>
                    <a:pt x="4" y="0"/>
                  </a:lnTo>
                  <a:lnTo>
                    <a:pt x="4" y="3"/>
                  </a:lnTo>
                  <a:lnTo>
                    <a:pt x="2" y="83"/>
                  </a:lnTo>
                  <a:lnTo>
                    <a:pt x="0" y="83"/>
                  </a:lnTo>
                  <a:lnTo>
                    <a:pt x="0" y="81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0" name="Line 45"/>
            <p:cNvSpPr>
              <a:spLocks noChangeShapeType="1"/>
            </p:cNvSpPr>
            <p:nvPr/>
          </p:nvSpPr>
          <p:spPr bwMode="auto">
            <a:xfrm>
              <a:off x="2513013" y="2852738"/>
              <a:ext cx="0" cy="285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1" name="Freeform 46"/>
            <p:cNvSpPr>
              <a:spLocks/>
            </p:cNvSpPr>
            <p:nvPr/>
          </p:nvSpPr>
          <p:spPr bwMode="auto">
            <a:xfrm>
              <a:off x="2513013" y="2936875"/>
              <a:ext cx="6350" cy="130175"/>
            </a:xfrm>
            <a:custGeom>
              <a:avLst/>
              <a:gdLst>
                <a:gd name="T0" fmla="*/ 0 w 4"/>
                <a:gd name="T1" fmla="*/ 0 h 82"/>
                <a:gd name="T2" fmla="*/ 2 w 4"/>
                <a:gd name="T3" fmla="*/ 0 h 82"/>
                <a:gd name="T4" fmla="*/ 4 w 4"/>
                <a:gd name="T5" fmla="*/ 80 h 82"/>
                <a:gd name="T6" fmla="*/ 4 w 4"/>
                <a:gd name="T7" fmla="*/ 82 h 82"/>
                <a:gd name="T8" fmla="*/ 0 w 4"/>
                <a:gd name="T9" fmla="*/ 82 h 82"/>
                <a:gd name="T10" fmla="*/ 0 w 4"/>
                <a:gd name="T11" fmla="*/ 2 h 82"/>
                <a:gd name="T12" fmla="*/ 0 w 4"/>
                <a:gd name="T13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82">
                  <a:moveTo>
                    <a:pt x="0" y="0"/>
                  </a:moveTo>
                  <a:lnTo>
                    <a:pt x="2" y="0"/>
                  </a:lnTo>
                  <a:lnTo>
                    <a:pt x="4" y="80"/>
                  </a:lnTo>
                  <a:lnTo>
                    <a:pt x="4" y="82"/>
                  </a:lnTo>
                  <a:lnTo>
                    <a:pt x="0" y="82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2" name="Line 47"/>
            <p:cNvSpPr>
              <a:spLocks noChangeShapeType="1"/>
            </p:cNvSpPr>
            <p:nvPr/>
          </p:nvSpPr>
          <p:spPr bwMode="auto">
            <a:xfrm>
              <a:off x="2519363" y="3121025"/>
              <a:ext cx="0" cy="3016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3" name="Freeform 48"/>
            <p:cNvSpPr>
              <a:spLocks/>
            </p:cNvSpPr>
            <p:nvPr/>
          </p:nvSpPr>
          <p:spPr bwMode="auto">
            <a:xfrm>
              <a:off x="2519363" y="3206750"/>
              <a:ext cx="4763" cy="136525"/>
            </a:xfrm>
            <a:custGeom>
              <a:avLst/>
              <a:gdLst>
                <a:gd name="T0" fmla="*/ 0 w 3"/>
                <a:gd name="T1" fmla="*/ 0 h 86"/>
                <a:gd name="T2" fmla="*/ 2 w 3"/>
                <a:gd name="T3" fmla="*/ 0 h 86"/>
                <a:gd name="T4" fmla="*/ 3 w 3"/>
                <a:gd name="T5" fmla="*/ 85 h 86"/>
                <a:gd name="T6" fmla="*/ 3 w 3"/>
                <a:gd name="T7" fmla="*/ 86 h 86"/>
                <a:gd name="T8" fmla="*/ 1 w 3"/>
                <a:gd name="T9" fmla="*/ 86 h 86"/>
                <a:gd name="T10" fmla="*/ 0 w 3"/>
                <a:gd name="T11" fmla="*/ 3 h 86"/>
                <a:gd name="T12" fmla="*/ 0 w 3"/>
                <a:gd name="T13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" h="86">
                  <a:moveTo>
                    <a:pt x="0" y="0"/>
                  </a:moveTo>
                  <a:lnTo>
                    <a:pt x="2" y="0"/>
                  </a:lnTo>
                  <a:lnTo>
                    <a:pt x="3" y="85"/>
                  </a:lnTo>
                  <a:lnTo>
                    <a:pt x="3" y="86"/>
                  </a:lnTo>
                  <a:lnTo>
                    <a:pt x="1" y="86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4" name="Freeform 49"/>
            <p:cNvSpPr>
              <a:spLocks/>
            </p:cNvSpPr>
            <p:nvPr/>
          </p:nvSpPr>
          <p:spPr bwMode="auto">
            <a:xfrm>
              <a:off x="2562225" y="3260725"/>
              <a:ext cx="23813" cy="26988"/>
            </a:xfrm>
            <a:custGeom>
              <a:avLst/>
              <a:gdLst>
                <a:gd name="T0" fmla="*/ 13 w 15"/>
                <a:gd name="T1" fmla="*/ 0 h 17"/>
                <a:gd name="T2" fmla="*/ 15 w 15"/>
                <a:gd name="T3" fmla="*/ 0 h 17"/>
                <a:gd name="T4" fmla="*/ 15 w 15"/>
                <a:gd name="T5" fmla="*/ 1 h 17"/>
                <a:gd name="T6" fmla="*/ 3 w 15"/>
                <a:gd name="T7" fmla="*/ 17 h 17"/>
                <a:gd name="T8" fmla="*/ 0 w 15"/>
                <a:gd name="T9" fmla="*/ 17 h 17"/>
                <a:gd name="T10" fmla="*/ 0 w 15"/>
                <a:gd name="T11" fmla="*/ 15 h 17"/>
                <a:gd name="T12" fmla="*/ 13 w 15"/>
                <a:gd name="T13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17">
                  <a:moveTo>
                    <a:pt x="13" y="0"/>
                  </a:moveTo>
                  <a:lnTo>
                    <a:pt x="15" y="0"/>
                  </a:lnTo>
                  <a:lnTo>
                    <a:pt x="15" y="1"/>
                  </a:lnTo>
                  <a:lnTo>
                    <a:pt x="3" y="17"/>
                  </a:lnTo>
                  <a:lnTo>
                    <a:pt x="0" y="17"/>
                  </a:lnTo>
                  <a:lnTo>
                    <a:pt x="0" y="15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5" name="Freeform 50"/>
            <p:cNvSpPr>
              <a:spLocks/>
            </p:cNvSpPr>
            <p:nvPr/>
          </p:nvSpPr>
          <p:spPr bwMode="auto">
            <a:xfrm>
              <a:off x="2620963" y="3157538"/>
              <a:ext cx="33338" cy="50800"/>
            </a:xfrm>
            <a:custGeom>
              <a:avLst/>
              <a:gdLst>
                <a:gd name="T0" fmla="*/ 19 w 21"/>
                <a:gd name="T1" fmla="*/ 0 h 32"/>
                <a:gd name="T2" fmla="*/ 21 w 21"/>
                <a:gd name="T3" fmla="*/ 0 h 32"/>
                <a:gd name="T4" fmla="*/ 21 w 21"/>
                <a:gd name="T5" fmla="*/ 1 h 32"/>
                <a:gd name="T6" fmla="*/ 2 w 21"/>
                <a:gd name="T7" fmla="*/ 32 h 32"/>
                <a:gd name="T8" fmla="*/ 0 w 21"/>
                <a:gd name="T9" fmla="*/ 32 h 32"/>
                <a:gd name="T10" fmla="*/ 0 w 21"/>
                <a:gd name="T11" fmla="*/ 30 h 32"/>
                <a:gd name="T12" fmla="*/ 19 w 21"/>
                <a:gd name="T13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" h="32">
                  <a:moveTo>
                    <a:pt x="19" y="0"/>
                  </a:moveTo>
                  <a:lnTo>
                    <a:pt x="21" y="0"/>
                  </a:lnTo>
                  <a:lnTo>
                    <a:pt x="21" y="1"/>
                  </a:lnTo>
                  <a:lnTo>
                    <a:pt x="2" y="32"/>
                  </a:lnTo>
                  <a:lnTo>
                    <a:pt x="0" y="32"/>
                  </a:lnTo>
                  <a:lnTo>
                    <a:pt x="0" y="30"/>
                  </a:lnTo>
                  <a:lnTo>
                    <a:pt x="19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6" name="Freeform 51"/>
            <p:cNvSpPr>
              <a:spLocks noEditPoints="1"/>
            </p:cNvSpPr>
            <p:nvPr/>
          </p:nvSpPr>
          <p:spPr bwMode="auto">
            <a:xfrm>
              <a:off x="4027488" y="1752600"/>
              <a:ext cx="2244725" cy="2325688"/>
            </a:xfrm>
            <a:custGeom>
              <a:avLst/>
              <a:gdLst>
                <a:gd name="T0" fmla="*/ 1 w 1414"/>
                <a:gd name="T1" fmla="*/ 1325 h 1465"/>
                <a:gd name="T2" fmla="*/ 3 w 1414"/>
                <a:gd name="T3" fmla="*/ 1168 h 1465"/>
                <a:gd name="T4" fmla="*/ 3 w 1414"/>
                <a:gd name="T5" fmla="*/ 1018 h 1465"/>
                <a:gd name="T6" fmla="*/ 15 w 1414"/>
                <a:gd name="T7" fmla="*/ 869 h 1465"/>
                <a:gd name="T8" fmla="*/ 17 w 1414"/>
                <a:gd name="T9" fmla="*/ 711 h 1465"/>
                <a:gd name="T10" fmla="*/ 1390 w 1414"/>
                <a:gd name="T11" fmla="*/ 650 h 1465"/>
                <a:gd name="T12" fmla="*/ 1375 w 1414"/>
                <a:gd name="T13" fmla="*/ 647 h 1465"/>
                <a:gd name="T14" fmla="*/ 1346 w 1414"/>
                <a:gd name="T15" fmla="*/ 621 h 1465"/>
                <a:gd name="T16" fmla="*/ 1334 w 1414"/>
                <a:gd name="T17" fmla="*/ 619 h 1465"/>
                <a:gd name="T18" fmla="*/ 1314 w 1414"/>
                <a:gd name="T19" fmla="*/ 612 h 1465"/>
                <a:gd name="T20" fmla="*/ 1299 w 1414"/>
                <a:gd name="T21" fmla="*/ 603 h 1465"/>
                <a:gd name="T22" fmla="*/ 1282 w 1414"/>
                <a:gd name="T23" fmla="*/ 585 h 1465"/>
                <a:gd name="T24" fmla="*/ 19 w 1414"/>
                <a:gd name="T25" fmla="*/ 594 h 1465"/>
                <a:gd name="T26" fmla="*/ 1238 w 1414"/>
                <a:gd name="T27" fmla="*/ 573 h 1465"/>
                <a:gd name="T28" fmla="*/ 1204 w 1414"/>
                <a:gd name="T29" fmla="*/ 546 h 1465"/>
                <a:gd name="T30" fmla="*/ 1182 w 1414"/>
                <a:gd name="T31" fmla="*/ 547 h 1465"/>
                <a:gd name="T32" fmla="*/ 1172 w 1414"/>
                <a:gd name="T33" fmla="*/ 533 h 1465"/>
                <a:gd name="T34" fmla="*/ 1157 w 1414"/>
                <a:gd name="T35" fmla="*/ 522 h 1465"/>
                <a:gd name="T36" fmla="*/ 1126 w 1414"/>
                <a:gd name="T37" fmla="*/ 498 h 1465"/>
                <a:gd name="T38" fmla="*/ 10 w 1414"/>
                <a:gd name="T39" fmla="*/ 495 h 1465"/>
                <a:gd name="T40" fmla="*/ 1080 w 1414"/>
                <a:gd name="T41" fmla="*/ 474 h 1465"/>
                <a:gd name="T42" fmla="*/ 1063 w 1414"/>
                <a:gd name="T43" fmla="*/ 472 h 1465"/>
                <a:gd name="T44" fmla="*/ 1048 w 1414"/>
                <a:gd name="T45" fmla="*/ 456 h 1465"/>
                <a:gd name="T46" fmla="*/ 1027 w 1414"/>
                <a:gd name="T47" fmla="*/ 449 h 1465"/>
                <a:gd name="T48" fmla="*/ 1004 w 1414"/>
                <a:gd name="T49" fmla="*/ 430 h 1465"/>
                <a:gd name="T50" fmla="*/ 972 w 1414"/>
                <a:gd name="T51" fmla="*/ 414 h 1465"/>
                <a:gd name="T52" fmla="*/ 955 w 1414"/>
                <a:gd name="T53" fmla="*/ 406 h 1465"/>
                <a:gd name="T54" fmla="*/ 937 w 1414"/>
                <a:gd name="T55" fmla="*/ 393 h 1465"/>
                <a:gd name="T56" fmla="*/ 912 w 1414"/>
                <a:gd name="T57" fmla="*/ 392 h 1465"/>
                <a:gd name="T58" fmla="*/ 892 w 1414"/>
                <a:gd name="T59" fmla="*/ 383 h 1465"/>
                <a:gd name="T60" fmla="*/ 863 w 1414"/>
                <a:gd name="T61" fmla="*/ 371 h 1465"/>
                <a:gd name="T62" fmla="*/ 844 w 1414"/>
                <a:gd name="T63" fmla="*/ 355 h 1465"/>
                <a:gd name="T64" fmla="*/ 803 w 1414"/>
                <a:gd name="T65" fmla="*/ 326 h 1465"/>
                <a:gd name="T66" fmla="*/ 797 w 1414"/>
                <a:gd name="T67" fmla="*/ 330 h 1465"/>
                <a:gd name="T68" fmla="*/ 766 w 1414"/>
                <a:gd name="T69" fmla="*/ 318 h 1465"/>
                <a:gd name="T70" fmla="*/ 735 w 1414"/>
                <a:gd name="T71" fmla="*/ 302 h 1465"/>
                <a:gd name="T72" fmla="*/ 715 w 1414"/>
                <a:gd name="T73" fmla="*/ 278 h 1465"/>
                <a:gd name="T74" fmla="*/ 694 w 1414"/>
                <a:gd name="T75" fmla="*/ 271 h 1465"/>
                <a:gd name="T76" fmla="*/ 681 w 1414"/>
                <a:gd name="T77" fmla="*/ 263 h 1465"/>
                <a:gd name="T78" fmla="*/ 664 w 1414"/>
                <a:gd name="T79" fmla="*/ 250 h 1465"/>
                <a:gd name="T80" fmla="*/ 628 w 1414"/>
                <a:gd name="T81" fmla="*/ 243 h 1465"/>
                <a:gd name="T82" fmla="*/ 613 w 1414"/>
                <a:gd name="T83" fmla="*/ 218 h 1465"/>
                <a:gd name="T84" fmla="*/ 585 w 1414"/>
                <a:gd name="T85" fmla="*/ 207 h 1465"/>
                <a:gd name="T86" fmla="*/ 564 w 1414"/>
                <a:gd name="T87" fmla="*/ 201 h 1465"/>
                <a:gd name="T88" fmla="*/ 17 w 1414"/>
                <a:gd name="T89" fmla="*/ 196 h 1465"/>
                <a:gd name="T90" fmla="*/ 527 w 1414"/>
                <a:gd name="T91" fmla="*/ 182 h 1465"/>
                <a:gd name="T92" fmla="*/ 501 w 1414"/>
                <a:gd name="T93" fmla="*/ 164 h 1465"/>
                <a:gd name="T94" fmla="*/ 23 w 1414"/>
                <a:gd name="T95" fmla="*/ 148 h 1465"/>
                <a:gd name="T96" fmla="*/ 446 w 1414"/>
                <a:gd name="T97" fmla="*/ 151 h 1465"/>
                <a:gd name="T98" fmla="*/ 418 w 1414"/>
                <a:gd name="T99" fmla="*/ 126 h 1465"/>
                <a:gd name="T100" fmla="*/ 24 w 1414"/>
                <a:gd name="T101" fmla="*/ 109 h 1465"/>
                <a:gd name="T102" fmla="*/ 363 w 1414"/>
                <a:gd name="T103" fmla="*/ 105 h 1465"/>
                <a:gd name="T104" fmla="*/ 335 w 1414"/>
                <a:gd name="T105" fmla="*/ 89 h 1465"/>
                <a:gd name="T106" fmla="*/ 26 w 1414"/>
                <a:gd name="T107" fmla="*/ 71 h 1465"/>
                <a:gd name="T108" fmla="*/ 261 w 1414"/>
                <a:gd name="T109" fmla="*/ 59 h 1465"/>
                <a:gd name="T110" fmla="*/ 238 w 1414"/>
                <a:gd name="T111" fmla="*/ 48 h 1465"/>
                <a:gd name="T112" fmla="*/ 205 w 1414"/>
                <a:gd name="T113" fmla="*/ 51 h 1465"/>
                <a:gd name="T114" fmla="*/ 175 w 1414"/>
                <a:gd name="T115" fmla="*/ 41 h 1465"/>
                <a:gd name="T116" fmla="*/ 126 w 1414"/>
                <a:gd name="T117" fmla="*/ 30 h 1465"/>
                <a:gd name="T118" fmla="*/ 60 w 1414"/>
                <a:gd name="T119" fmla="*/ 15 h 14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414" h="1465">
                  <a:moveTo>
                    <a:pt x="0" y="1445"/>
                  </a:moveTo>
                  <a:lnTo>
                    <a:pt x="10" y="1445"/>
                  </a:lnTo>
                  <a:lnTo>
                    <a:pt x="10" y="1465"/>
                  </a:lnTo>
                  <a:lnTo>
                    <a:pt x="0" y="1465"/>
                  </a:lnTo>
                  <a:lnTo>
                    <a:pt x="0" y="1445"/>
                  </a:lnTo>
                  <a:close/>
                  <a:moveTo>
                    <a:pt x="0" y="1404"/>
                  </a:moveTo>
                  <a:lnTo>
                    <a:pt x="10" y="1404"/>
                  </a:lnTo>
                  <a:lnTo>
                    <a:pt x="10" y="1425"/>
                  </a:lnTo>
                  <a:lnTo>
                    <a:pt x="0" y="1425"/>
                  </a:lnTo>
                  <a:lnTo>
                    <a:pt x="0" y="1404"/>
                  </a:lnTo>
                  <a:close/>
                  <a:moveTo>
                    <a:pt x="1" y="1365"/>
                  </a:moveTo>
                  <a:lnTo>
                    <a:pt x="11" y="1365"/>
                  </a:lnTo>
                  <a:lnTo>
                    <a:pt x="11" y="1386"/>
                  </a:lnTo>
                  <a:lnTo>
                    <a:pt x="1" y="1386"/>
                  </a:lnTo>
                  <a:lnTo>
                    <a:pt x="1" y="1365"/>
                  </a:lnTo>
                  <a:close/>
                  <a:moveTo>
                    <a:pt x="1" y="1325"/>
                  </a:moveTo>
                  <a:lnTo>
                    <a:pt x="11" y="1325"/>
                  </a:lnTo>
                  <a:lnTo>
                    <a:pt x="11" y="1346"/>
                  </a:lnTo>
                  <a:lnTo>
                    <a:pt x="1" y="1346"/>
                  </a:lnTo>
                  <a:lnTo>
                    <a:pt x="1" y="1325"/>
                  </a:lnTo>
                  <a:close/>
                  <a:moveTo>
                    <a:pt x="1" y="1285"/>
                  </a:moveTo>
                  <a:lnTo>
                    <a:pt x="11" y="1285"/>
                  </a:lnTo>
                  <a:lnTo>
                    <a:pt x="11" y="1306"/>
                  </a:lnTo>
                  <a:lnTo>
                    <a:pt x="1" y="1306"/>
                  </a:lnTo>
                  <a:lnTo>
                    <a:pt x="1" y="1285"/>
                  </a:lnTo>
                  <a:close/>
                  <a:moveTo>
                    <a:pt x="1" y="1246"/>
                  </a:moveTo>
                  <a:lnTo>
                    <a:pt x="11" y="1246"/>
                  </a:lnTo>
                  <a:lnTo>
                    <a:pt x="11" y="1266"/>
                  </a:lnTo>
                  <a:lnTo>
                    <a:pt x="1" y="1266"/>
                  </a:lnTo>
                  <a:lnTo>
                    <a:pt x="1" y="1246"/>
                  </a:lnTo>
                  <a:close/>
                  <a:moveTo>
                    <a:pt x="1" y="1206"/>
                  </a:moveTo>
                  <a:lnTo>
                    <a:pt x="11" y="1206"/>
                  </a:lnTo>
                  <a:lnTo>
                    <a:pt x="11" y="1226"/>
                  </a:lnTo>
                  <a:lnTo>
                    <a:pt x="1" y="1226"/>
                  </a:lnTo>
                  <a:lnTo>
                    <a:pt x="1" y="1206"/>
                  </a:lnTo>
                  <a:close/>
                  <a:moveTo>
                    <a:pt x="3" y="1168"/>
                  </a:moveTo>
                  <a:lnTo>
                    <a:pt x="14" y="1168"/>
                  </a:lnTo>
                  <a:lnTo>
                    <a:pt x="14" y="1188"/>
                  </a:lnTo>
                  <a:lnTo>
                    <a:pt x="3" y="1188"/>
                  </a:lnTo>
                  <a:lnTo>
                    <a:pt x="3" y="1168"/>
                  </a:lnTo>
                  <a:close/>
                  <a:moveTo>
                    <a:pt x="3" y="1128"/>
                  </a:moveTo>
                  <a:lnTo>
                    <a:pt x="14" y="1128"/>
                  </a:lnTo>
                  <a:lnTo>
                    <a:pt x="14" y="1148"/>
                  </a:lnTo>
                  <a:lnTo>
                    <a:pt x="3" y="1148"/>
                  </a:lnTo>
                  <a:lnTo>
                    <a:pt x="3" y="1128"/>
                  </a:lnTo>
                  <a:close/>
                  <a:moveTo>
                    <a:pt x="3" y="1088"/>
                  </a:moveTo>
                  <a:lnTo>
                    <a:pt x="14" y="1088"/>
                  </a:lnTo>
                  <a:lnTo>
                    <a:pt x="14" y="1109"/>
                  </a:lnTo>
                  <a:lnTo>
                    <a:pt x="3" y="1109"/>
                  </a:lnTo>
                  <a:lnTo>
                    <a:pt x="3" y="1088"/>
                  </a:lnTo>
                  <a:close/>
                  <a:moveTo>
                    <a:pt x="3" y="1048"/>
                  </a:moveTo>
                  <a:lnTo>
                    <a:pt x="14" y="1048"/>
                  </a:lnTo>
                  <a:lnTo>
                    <a:pt x="14" y="1069"/>
                  </a:lnTo>
                  <a:lnTo>
                    <a:pt x="3" y="1069"/>
                  </a:lnTo>
                  <a:lnTo>
                    <a:pt x="3" y="1048"/>
                  </a:lnTo>
                  <a:close/>
                  <a:moveTo>
                    <a:pt x="5" y="1009"/>
                  </a:moveTo>
                  <a:lnTo>
                    <a:pt x="15" y="1009"/>
                  </a:lnTo>
                  <a:lnTo>
                    <a:pt x="15" y="1029"/>
                  </a:lnTo>
                  <a:lnTo>
                    <a:pt x="3" y="1029"/>
                  </a:lnTo>
                  <a:lnTo>
                    <a:pt x="3" y="1018"/>
                  </a:lnTo>
                  <a:lnTo>
                    <a:pt x="5" y="1018"/>
                  </a:lnTo>
                  <a:lnTo>
                    <a:pt x="5" y="1009"/>
                  </a:lnTo>
                  <a:close/>
                  <a:moveTo>
                    <a:pt x="5" y="969"/>
                  </a:moveTo>
                  <a:lnTo>
                    <a:pt x="15" y="969"/>
                  </a:lnTo>
                  <a:lnTo>
                    <a:pt x="15" y="989"/>
                  </a:lnTo>
                  <a:lnTo>
                    <a:pt x="5" y="989"/>
                  </a:lnTo>
                  <a:lnTo>
                    <a:pt x="5" y="969"/>
                  </a:lnTo>
                  <a:close/>
                  <a:moveTo>
                    <a:pt x="5" y="929"/>
                  </a:moveTo>
                  <a:lnTo>
                    <a:pt x="15" y="929"/>
                  </a:lnTo>
                  <a:lnTo>
                    <a:pt x="15" y="949"/>
                  </a:lnTo>
                  <a:lnTo>
                    <a:pt x="5" y="949"/>
                  </a:lnTo>
                  <a:lnTo>
                    <a:pt x="5" y="929"/>
                  </a:lnTo>
                  <a:close/>
                  <a:moveTo>
                    <a:pt x="5" y="889"/>
                  </a:moveTo>
                  <a:lnTo>
                    <a:pt x="15" y="889"/>
                  </a:lnTo>
                  <a:lnTo>
                    <a:pt x="15" y="909"/>
                  </a:lnTo>
                  <a:lnTo>
                    <a:pt x="5" y="909"/>
                  </a:lnTo>
                  <a:lnTo>
                    <a:pt x="5" y="889"/>
                  </a:lnTo>
                  <a:close/>
                  <a:moveTo>
                    <a:pt x="5" y="849"/>
                  </a:moveTo>
                  <a:lnTo>
                    <a:pt x="15" y="849"/>
                  </a:lnTo>
                  <a:lnTo>
                    <a:pt x="15" y="869"/>
                  </a:lnTo>
                  <a:lnTo>
                    <a:pt x="5" y="869"/>
                  </a:lnTo>
                  <a:lnTo>
                    <a:pt x="5" y="849"/>
                  </a:lnTo>
                  <a:close/>
                  <a:moveTo>
                    <a:pt x="7" y="812"/>
                  </a:moveTo>
                  <a:lnTo>
                    <a:pt x="17" y="812"/>
                  </a:lnTo>
                  <a:lnTo>
                    <a:pt x="17" y="831"/>
                  </a:lnTo>
                  <a:lnTo>
                    <a:pt x="7" y="831"/>
                  </a:lnTo>
                  <a:lnTo>
                    <a:pt x="7" y="812"/>
                  </a:lnTo>
                  <a:close/>
                  <a:moveTo>
                    <a:pt x="7" y="772"/>
                  </a:moveTo>
                  <a:lnTo>
                    <a:pt x="17" y="772"/>
                  </a:lnTo>
                  <a:lnTo>
                    <a:pt x="17" y="791"/>
                  </a:lnTo>
                  <a:lnTo>
                    <a:pt x="7" y="791"/>
                  </a:lnTo>
                  <a:lnTo>
                    <a:pt x="7" y="772"/>
                  </a:lnTo>
                  <a:close/>
                  <a:moveTo>
                    <a:pt x="7" y="732"/>
                  </a:moveTo>
                  <a:lnTo>
                    <a:pt x="17" y="732"/>
                  </a:lnTo>
                  <a:lnTo>
                    <a:pt x="17" y="751"/>
                  </a:lnTo>
                  <a:lnTo>
                    <a:pt x="7" y="751"/>
                  </a:lnTo>
                  <a:lnTo>
                    <a:pt x="7" y="732"/>
                  </a:lnTo>
                  <a:close/>
                  <a:moveTo>
                    <a:pt x="7" y="692"/>
                  </a:moveTo>
                  <a:lnTo>
                    <a:pt x="17" y="692"/>
                  </a:lnTo>
                  <a:lnTo>
                    <a:pt x="17" y="711"/>
                  </a:lnTo>
                  <a:lnTo>
                    <a:pt x="7" y="711"/>
                  </a:lnTo>
                  <a:lnTo>
                    <a:pt x="7" y="692"/>
                  </a:lnTo>
                  <a:close/>
                  <a:moveTo>
                    <a:pt x="9" y="654"/>
                  </a:moveTo>
                  <a:lnTo>
                    <a:pt x="19" y="654"/>
                  </a:lnTo>
                  <a:lnTo>
                    <a:pt x="19" y="668"/>
                  </a:lnTo>
                  <a:lnTo>
                    <a:pt x="17" y="668"/>
                  </a:lnTo>
                  <a:lnTo>
                    <a:pt x="17" y="671"/>
                  </a:lnTo>
                  <a:lnTo>
                    <a:pt x="7" y="671"/>
                  </a:lnTo>
                  <a:lnTo>
                    <a:pt x="7" y="658"/>
                  </a:lnTo>
                  <a:lnTo>
                    <a:pt x="9" y="658"/>
                  </a:lnTo>
                  <a:lnTo>
                    <a:pt x="9" y="654"/>
                  </a:lnTo>
                  <a:close/>
                  <a:moveTo>
                    <a:pt x="1378" y="643"/>
                  </a:moveTo>
                  <a:lnTo>
                    <a:pt x="1385" y="643"/>
                  </a:lnTo>
                  <a:lnTo>
                    <a:pt x="1385" y="644"/>
                  </a:lnTo>
                  <a:lnTo>
                    <a:pt x="1388" y="644"/>
                  </a:lnTo>
                  <a:lnTo>
                    <a:pt x="1388" y="651"/>
                  </a:lnTo>
                  <a:lnTo>
                    <a:pt x="1386" y="651"/>
                  </a:lnTo>
                  <a:lnTo>
                    <a:pt x="1386" y="652"/>
                  </a:lnTo>
                  <a:lnTo>
                    <a:pt x="1390" y="652"/>
                  </a:lnTo>
                  <a:lnTo>
                    <a:pt x="1390" y="650"/>
                  </a:lnTo>
                  <a:lnTo>
                    <a:pt x="1399" y="650"/>
                  </a:lnTo>
                  <a:lnTo>
                    <a:pt x="1399" y="652"/>
                  </a:lnTo>
                  <a:lnTo>
                    <a:pt x="1403" y="652"/>
                  </a:lnTo>
                  <a:lnTo>
                    <a:pt x="1403" y="658"/>
                  </a:lnTo>
                  <a:lnTo>
                    <a:pt x="1414" y="658"/>
                  </a:lnTo>
                  <a:lnTo>
                    <a:pt x="1414" y="665"/>
                  </a:lnTo>
                  <a:lnTo>
                    <a:pt x="1408" y="665"/>
                  </a:lnTo>
                  <a:lnTo>
                    <a:pt x="1408" y="668"/>
                  </a:lnTo>
                  <a:lnTo>
                    <a:pt x="1400" y="668"/>
                  </a:lnTo>
                  <a:lnTo>
                    <a:pt x="1400" y="660"/>
                  </a:lnTo>
                  <a:lnTo>
                    <a:pt x="1401" y="660"/>
                  </a:lnTo>
                  <a:lnTo>
                    <a:pt x="1401" y="659"/>
                  </a:lnTo>
                  <a:lnTo>
                    <a:pt x="1398" y="659"/>
                  </a:lnTo>
                  <a:lnTo>
                    <a:pt x="1398" y="662"/>
                  </a:lnTo>
                  <a:lnTo>
                    <a:pt x="1388" y="662"/>
                  </a:lnTo>
                  <a:lnTo>
                    <a:pt x="1388" y="660"/>
                  </a:lnTo>
                  <a:lnTo>
                    <a:pt x="1385" y="660"/>
                  </a:lnTo>
                  <a:lnTo>
                    <a:pt x="1385" y="654"/>
                  </a:lnTo>
                  <a:lnTo>
                    <a:pt x="1375" y="654"/>
                  </a:lnTo>
                  <a:lnTo>
                    <a:pt x="1375" y="647"/>
                  </a:lnTo>
                  <a:lnTo>
                    <a:pt x="1378" y="647"/>
                  </a:lnTo>
                  <a:lnTo>
                    <a:pt x="1378" y="643"/>
                  </a:lnTo>
                  <a:close/>
                  <a:moveTo>
                    <a:pt x="1363" y="635"/>
                  </a:moveTo>
                  <a:lnTo>
                    <a:pt x="1373" y="635"/>
                  </a:lnTo>
                  <a:lnTo>
                    <a:pt x="1373" y="636"/>
                  </a:lnTo>
                  <a:lnTo>
                    <a:pt x="1376" y="636"/>
                  </a:lnTo>
                  <a:lnTo>
                    <a:pt x="1376" y="643"/>
                  </a:lnTo>
                  <a:lnTo>
                    <a:pt x="1371" y="643"/>
                  </a:lnTo>
                  <a:lnTo>
                    <a:pt x="1371" y="649"/>
                  </a:lnTo>
                  <a:lnTo>
                    <a:pt x="1366" y="649"/>
                  </a:lnTo>
                  <a:lnTo>
                    <a:pt x="1366" y="646"/>
                  </a:lnTo>
                  <a:lnTo>
                    <a:pt x="1362" y="646"/>
                  </a:lnTo>
                  <a:lnTo>
                    <a:pt x="1362" y="645"/>
                  </a:lnTo>
                  <a:lnTo>
                    <a:pt x="1359" y="645"/>
                  </a:lnTo>
                  <a:lnTo>
                    <a:pt x="1359" y="638"/>
                  </a:lnTo>
                  <a:lnTo>
                    <a:pt x="1363" y="638"/>
                  </a:lnTo>
                  <a:lnTo>
                    <a:pt x="1363" y="635"/>
                  </a:lnTo>
                  <a:close/>
                  <a:moveTo>
                    <a:pt x="1334" y="619"/>
                  </a:moveTo>
                  <a:lnTo>
                    <a:pt x="1346" y="619"/>
                  </a:lnTo>
                  <a:lnTo>
                    <a:pt x="1346" y="621"/>
                  </a:lnTo>
                  <a:lnTo>
                    <a:pt x="1349" y="621"/>
                  </a:lnTo>
                  <a:lnTo>
                    <a:pt x="1349" y="627"/>
                  </a:lnTo>
                  <a:lnTo>
                    <a:pt x="1359" y="627"/>
                  </a:lnTo>
                  <a:lnTo>
                    <a:pt x="1359" y="634"/>
                  </a:lnTo>
                  <a:lnTo>
                    <a:pt x="1357" y="634"/>
                  </a:lnTo>
                  <a:lnTo>
                    <a:pt x="1357" y="639"/>
                  </a:lnTo>
                  <a:lnTo>
                    <a:pt x="1349" y="639"/>
                  </a:lnTo>
                  <a:lnTo>
                    <a:pt x="1349" y="637"/>
                  </a:lnTo>
                  <a:lnTo>
                    <a:pt x="1344" y="637"/>
                  </a:lnTo>
                  <a:lnTo>
                    <a:pt x="1344" y="629"/>
                  </a:lnTo>
                  <a:lnTo>
                    <a:pt x="1349" y="629"/>
                  </a:lnTo>
                  <a:lnTo>
                    <a:pt x="1349" y="628"/>
                  </a:lnTo>
                  <a:lnTo>
                    <a:pt x="1343" y="628"/>
                  </a:lnTo>
                  <a:lnTo>
                    <a:pt x="1343" y="632"/>
                  </a:lnTo>
                  <a:lnTo>
                    <a:pt x="1336" y="632"/>
                  </a:lnTo>
                  <a:lnTo>
                    <a:pt x="1336" y="629"/>
                  </a:lnTo>
                  <a:lnTo>
                    <a:pt x="1333" y="629"/>
                  </a:lnTo>
                  <a:lnTo>
                    <a:pt x="1333" y="622"/>
                  </a:lnTo>
                  <a:lnTo>
                    <a:pt x="1334" y="622"/>
                  </a:lnTo>
                  <a:lnTo>
                    <a:pt x="1334" y="619"/>
                  </a:lnTo>
                  <a:close/>
                  <a:moveTo>
                    <a:pt x="9" y="614"/>
                  </a:moveTo>
                  <a:lnTo>
                    <a:pt x="19" y="614"/>
                  </a:lnTo>
                  <a:lnTo>
                    <a:pt x="19" y="634"/>
                  </a:lnTo>
                  <a:lnTo>
                    <a:pt x="9" y="634"/>
                  </a:lnTo>
                  <a:lnTo>
                    <a:pt x="9" y="614"/>
                  </a:lnTo>
                  <a:close/>
                  <a:moveTo>
                    <a:pt x="1319" y="608"/>
                  </a:moveTo>
                  <a:lnTo>
                    <a:pt x="1325" y="608"/>
                  </a:lnTo>
                  <a:lnTo>
                    <a:pt x="1325" y="610"/>
                  </a:lnTo>
                  <a:lnTo>
                    <a:pt x="1328" y="610"/>
                  </a:lnTo>
                  <a:lnTo>
                    <a:pt x="1328" y="611"/>
                  </a:lnTo>
                  <a:lnTo>
                    <a:pt x="1331" y="611"/>
                  </a:lnTo>
                  <a:lnTo>
                    <a:pt x="1331" y="618"/>
                  </a:lnTo>
                  <a:lnTo>
                    <a:pt x="1328" y="618"/>
                  </a:lnTo>
                  <a:lnTo>
                    <a:pt x="1328" y="624"/>
                  </a:lnTo>
                  <a:lnTo>
                    <a:pt x="1321" y="624"/>
                  </a:lnTo>
                  <a:lnTo>
                    <a:pt x="1321" y="621"/>
                  </a:lnTo>
                  <a:lnTo>
                    <a:pt x="1318" y="621"/>
                  </a:lnTo>
                  <a:lnTo>
                    <a:pt x="1318" y="620"/>
                  </a:lnTo>
                  <a:lnTo>
                    <a:pt x="1314" y="620"/>
                  </a:lnTo>
                  <a:lnTo>
                    <a:pt x="1314" y="612"/>
                  </a:lnTo>
                  <a:lnTo>
                    <a:pt x="1319" y="612"/>
                  </a:lnTo>
                  <a:lnTo>
                    <a:pt x="1319" y="608"/>
                  </a:lnTo>
                  <a:close/>
                  <a:moveTo>
                    <a:pt x="1289" y="592"/>
                  </a:moveTo>
                  <a:lnTo>
                    <a:pt x="1296" y="592"/>
                  </a:lnTo>
                  <a:lnTo>
                    <a:pt x="1296" y="594"/>
                  </a:lnTo>
                  <a:lnTo>
                    <a:pt x="1299" y="594"/>
                  </a:lnTo>
                  <a:lnTo>
                    <a:pt x="1299" y="598"/>
                  </a:lnTo>
                  <a:lnTo>
                    <a:pt x="1307" y="598"/>
                  </a:lnTo>
                  <a:lnTo>
                    <a:pt x="1307" y="600"/>
                  </a:lnTo>
                  <a:lnTo>
                    <a:pt x="1311" y="600"/>
                  </a:lnTo>
                  <a:lnTo>
                    <a:pt x="1311" y="602"/>
                  </a:lnTo>
                  <a:lnTo>
                    <a:pt x="1314" y="602"/>
                  </a:lnTo>
                  <a:lnTo>
                    <a:pt x="1314" y="609"/>
                  </a:lnTo>
                  <a:lnTo>
                    <a:pt x="1309" y="609"/>
                  </a:lnTo>
                  <a:lnTo>
                    <a:pt x="1309" y="612"/>
                  </a:lnTo>
                  <a:lnTo>
                    <a:pt x="1301" y="612"/>
                  </a:lnTo>
                  <a:lnTo>
                    <a:pt x="1301" y="610"/>
                  </a:lnTo>
                  <a:lnTo>
                    <a:pt x="1297" y="610"/>
                  </a:lnTo>
                  <a:lnTo>
                    <a:pt x="1297" y="603"/>
                  </a:lnTo>
                  <a:lnTo>
                    <a:pt x="1299" y="603"/>
                  </a:lnTo>
                  <a:lnTo>
                    <a:pt x="1299" y="601"/>
                  </a:lnTo>
                  <a:lnTo>
                    <a:pt x="1294" y="601"/>
                  </a:lnTo>
                  <a:lnTo>
                    <a:pt x="1294" y="604"/>
                  </a:lnTo>
                  <a:lnTo>
                    <a:pt x="1286" y="604"/>
                  </a:lnTo>
                  <a:lnTo>
                    <a:pt x="1286" y="596"/>
                  </a:lnTo>
                  <a:lnTo>
                    <a:pt x="1289" y="596"/>
                  </a:lnTo>
                  <a:lnTo>
                    <a:pt x="1289" y="592"/>
                  </a:lnTo>
                  <a:close/>
                  <a:moveTo>
                    <a:pt x="1270" y="585"/>
                  </a:moveTo>
                  <a:lnTo>
                    <a:pt x="1270" y="587"/>
                  </a:lnTo>
                  <a:lnTo>
                    <a:pt x="1271" y="587"/>
                  </a:lnTo>
                  <a:lnTo>
                    <a:pt x="1271" y="585"/>
                  </a:lnTo>
                  <a:lnTo>
                    <a:pt x="1270" y="585"/>
                  </a:lnTo>
                  <a:close/>
                  <a:moveTo>
                    <a:pt x="1261" y="577"/>
                  </a:moveTo>
                  <a:lnTo>
                    <a:pt x="1269" y="577"/>
                  </a:lnTo>
                  <a:lnTo>
                    <a:pt x="1269" y="579"/>
                  </a:lnTo>
                  <a:lnTo>
                    <a:pt x="1273" y="579"/>
                  </a:lnTo>
                  <a:lnTo>
                    <a:pt x="1273" y="582"/>
                  </a:lnTo>
                  <a:lnTo>
                    <a:pt x="1279" y="582"/>
                  </a:lnTo>
                  <a:lnTo>
                    <a:pt x="1279" y="585"/>
                  </a:lnTo>
                  <a:lnTo>
                    <a:pt x="1282" y="585"/>
                  </a:lnTo>
                  <a:lnTo>
                    <a:pt x="1282" y="586"/>
                  </a:lnTo>
                  <a:lnTo>
                    <a:pt x="1286" y="586"/>
                  </a:lnTo>
                  <a:lnTo>
                    <a:pt x="1286" y="593"/>
                  </a:lnTo>
                  <a:lnTo>
                    <a:pt x="1284" y="593"/>
                  </a:lnTo>
                  <a:lnTo>
                    <a:pt x="1284" y="598"/>
                  </a:lnTo>
                  <a:lnTo>
                    <a:pt x="1276" y="598"/>
                  </a:lnTo>
                  <a:lnTo>
                    <a:pt x="1276" y="596"/>
                  </a:lnTo>
                  <a:lnTo>
                    <a:pt x="1272" y="596"/>
                  </a:lnTo>
                  <a:lnTo>
                    <a:pt x="1272" y="595"/>
                  </a:lnTo>
                  <a:lnTo>
                    <a:pt x="1269" y="595"/>
                  </a:lnTo>
                  <a:lnTo>
                    <a:pt x="1269" y="589"/>
                  </a:lnTo>
                  <a:lnTo>
                    <a:pt x="1258" y="589"/>
                  </a:lnTo>
                  <a:lnTo>
                    <a:pt x="1258" y="587"/>
                  </a:lnTo>
                  <a:lnTo>
                    <a:pt x="1256" y="587"/>
                  </a:lnTo>
                  <a:lnTo>
                    <a:pt x="1256" y="580"/>
                  </a:lnTo>
                  <a:lnTo>
                    <a:pt x="1261" y="580"/>
                  </a:lnTo>
                  <a:lnTo>
                    <a:pt x="1261" y="577"/>
                  </a:lnTo>
                  <a:close/>
                  <a:moveTo>
                    <a:pt x="9" y="573"/>
                  </a:moveTo>
                  <a:lnTo>
                    <a:pt x="19" y="573"/>
                  </a:lnTo>
                  <a:lnTo>
                    <a:pt x="19" y="594"/>
                  </a:lnTo>
                  <a:lnTo>
                    <a:pt x="9" y="594"/>
                  </a:lnTo>
                  <a:lnTo>
                    <a:pt x="9" y="573"/>
                  </a:lnTo>
                  <a:close/>
                  <a:moveTo>
                    <a:pt x="1248" y="569"/>
                  </a:moveTo>
                  <a:lnTo>
                    <a:pt x="1256" y="569"/>
                  </a:lnTo>
                  <a:lnTo>
                    <a:pt x="1256" y="571"/>
                  </a:lnTo>
                  <a:lnTo>
                    <a:pt x="1260" y="571"/>
                  </a:lnTo>
                  <a:lnTo>
                    <a:pt x="1260" y="578"/>
                  </a:lnTo>
                  <a:lnTo>
                    <a:pt x="1254" y="578"/>
                  </a:lnTo>
                  <a:lnTo>
                    <a:pt x="1254" y="581"/>
                  </a:lnTo>
                  <a:lnTo>
                    <a:pt x="1246" y="581"/>
                  </a:lnTo>
                  <a:lnTo>
                    <a:pt x="1246" y="573"/>
                  </a:lnTo>
                  <a:lnTo>
                    <a:pt x="1248" y="573"/>
                  </a:lnTo>
                  <a:lnTo>
                    <a:pt x="1248" y="569"/>
                  </a:lnTo>
                  <a:close/>
                  <a:moveTo>
                    <a:pt x="1231" y="560"/>
                  </a:moveTo>
                  <a:lnTo>
                    <a:pt x="1238" y="560"/>
                  </a:lnTo>
                  <a:lnTo>
                    <a:pt x="1238" y="562"/>
                  </a:lnTo>
                  <a:lnTo>
                    <a:pt x="1241" y="562"/>
                  </a:lnTo>
                  <a:lnTo>
                    <a:pt x="1241" y="568"/>
                  </a:lnTo>
                  <a:lnTo>
                    <a:pt x="1238" y="568"/>
                  </a:lnTo>
                  <a:lnTo>
                    <a:pt x="1238" y="573"/>
                  </a:lnTo>
                  <a:lnTo>
                    <a:pt x="1231" y="573"/>
                  </a:lnTo>
                  <a:lnTo>
                    <a:pt x="1231" y="572"/>
                  </a:lnTo>
                  <a:lnTo>
                    <a:pt x="1228" y="572"/>
                  </a:lnTo>
                  <a:lnTo>
                    <a:pt x="1228" y="564"/>
                  </a:lnTo>
                  <a:lnTo>
                    <a:pt x="1231" y="564"/>
                  </a:lnTo>
                  <a:lnTo>
                    <a:pt x="1231" y="560"/>
                  </a:lnTo>
                  <a:close/>
                  <a:moveTo>
                    <a:pt x="1217" y="552"/>
                  </a:moveTo>
                  <a:lnTo>
                    <a:pt x="1224" y="552"/>
                  </a:lnTo>
                  <a:lnTo>
                    <a:pt x="1224" y="554"/>
                  </a:lnTo>
                  <a:lnTo>
                    <a:pt x="1228" y="554"/>
                  </a:lnTo>
                  <a:lnTo>
                    <a:pt x="1228" y="560"/>
                  </a:lnTo>
                  <a:lnTo>
                    <a:pt x="1224" y="560"/>
                  </a:lnTo>
                  <a:lnTo>
                    <a:pt x="1224" y="565"/>
                  </a:lnTo>
                  <a:lnTo>
                    <a:pt x="1217" y="565"/>
                  </a:lnTo>
                  <a:lnTo>
                    <a:pt x="1217" y="564"/>
                  </a:lnTo>
                  <a:lnTo>
                    <a:pt x="1214" y="564"/>
                  </a:lnTo>
                  <a:lnTo>
                    <a:pt x="1214" y="556"/>
                  </a:lnTo>
                  <a:lnTo>
                    <a:pt x="1217" y="556"/>
                  </a:lnTo>
                  <a:lnTo>
                    <a:pt x="1217" y="552"/>
                  </a:lnTo>
                  <a:close/>
                  <a:moveTo>
                    <a:pt x="1204" y="546"/>
                  </a:moveTo>
                  <a:lnTo>
                    <a:pt x="1213" y="546"/>
                  </a:lnTo>
                  <a:lnTo>
                    <a:pt x="1213" y="553"/>
                  </a:lnTo>
                  <a:lnTo>
                    <a:pt x="1207" y="553"/>
                  </a:lnTo>
                  <a:lnTo>
                    <a:pt x="1207" y="556"/>
                  </a:lnTo>
                  <a:lnTo>
                    <a:pt x="1199" y="556"/>
                  </a:lnTo>
                  <a:lnTo>
                    <a:pt x="1199" y="548"/>
                  </a:lnTo>
                  <a:lnTo>
                    <a:pt x="1204" y="548"/>
                  </a:lnTo>
                  <a:lnTo>
                    <a:pt x="1204" y="546"/>
                  </a:lnTo>
                  <a:close/>
                  <a:moveTo>
                    <a:pt x="1183" y="535"/>
                  </a:moveTo>
                  <a:lnTo>
                    <a:pt x="1192" y="535"/>
                  </a:lnTo>
                  <a:lnTo>
                    <a:pt x="1192" y="537"/>
                  </a:lnTo>
                  <a:lnTo>
                    <a:pt x="1196" y="537"/>
                  </a:lnTo>
                  <a:lnTo>
                    <a:pt x="1196" y="538"/>
                  </a:lnTo>
                  <a:lnTo>
                    <a:pt x="1199" y="538"/>
                  </a:lnTo>
                  <a:lnTo>
                    <a:pt x="1199" y="545"/>
                  </a:lnTo>
                  <a:lnTo>
                    <a:pt x="1193" y="545"/>
                  </a:lnTo>
                  <a:lnTo>
                    <a:pt x="1193" y="548"/>
                  </a:lnTo>
                  <a:lnTo>
                    <a:pt x="1185" y="548"/>
                  </a:lnTo>
                  <a:lnTo>
                    <a:pt x="1185" y="547"/>
                  </a:lnTo>
                  <a:lnTo>
                    <a:pt x="1182" y="547"/>
                  </a:lnTo>
                  <a:lnTo>
                    <a:pt x="1182" y="545"/>
                  </a:lnTo>
                  <a:lnTo>
                    <a:pt x="1179" y="545"/>
                  </a:lnTo>
                  <a:lnTo>
                    <a:pt x="1179" y="537"/>
                  </a:lnTo>
                  <a:lnTo>
                    <a:pt x="1183" y="537"/>
                  </a:lnTo>
                  <a:lnTo>
                    <a:pt x="1183" y="535"/>
                  </a:lnTo>
                  <a:close/>
                  <a:moveTo>
                    <a:pt x="9" y="533"/>
                  </a:moveTo>
                  <a:lnTo>
                    <a:pt x="19" y="533"/>
                  </a:lnTo>
                  <a:lnTo>
                    <a:pt x="19" y="554"/>
                  </a:lnTo>
                  <a:lnTo>
                    <a:pt x="9" y="554"/>
                  </a:lnTo>
                  <a:lnTo>
                    <a:pt x="9" y="533"/>
                  </a:lnTo>
                  <a:close/>
                  <a:moveTo>
                    <a:pt x="1159" y="521"/>
                  </a:moveTo>
                  <a:lnTo>
                    <a:pt x="1167" y="521"/>
                  </a:lnTo>
                  <a:lnTo>
                    <a:pt x="1167" y="523"/>
                  </a:lnTo>
                  <a:lnTo>
                    <a:pt x="1171" y="523"/>
                  </a:lnTo>
                  <a:lnTo>
                    <a:pt x="1171" y="525"/>
                  </a:lnTo>
                  <a:lnTo>
                    <a:pt x="1174" y="525"/>
                  </a:lnTo>
                  <a:lnTo>
                    <a:pt x="1174" y="527"/>
                  </a:lnTo>
                  <a:lnTo>
                    <a:pt x="1177" y="527"/>
                  </a:lnTo>
                  <a:lnTo>
                    <a:pt x="1177" y="533"/>
                  </a:lnTo>
                  <a:lnTo>
                    <a:pt x="1172" y="533"/>
                  </a:lnTo>
                  <a:lnTo>
                    <a:pt x="1172" y="537"/>
                  </a:lnTo>
                  <a:lnTo>
                    <a:pt x="1164" y="537"/>
                  </a:lnTo>
                  <a:lnTo>
                    <a:pt x="1164" y="536"/>
                  </a:lnTo>
                  <a:lnTo>
                    <a:pt x="1160" y="536"/>
                  </a:lnTo>
                  <a:lnTo>
                    <a:pt x="1160" y="533"/>
                  </a:lnTo>
                  <a:lnTo>
                    <a:pt x="1157" y="533"/>
                  </a:lnTo>
                  <a:lnTo>
                    <a:pt x="1157" y="525"/>
                  </a:lnTo>
                  <a:lnTo>
                    <a:pt x="1159" y="525"/>
                  </a:lnTo>
                  <a:lnTo>
                    <a:pt x="1159" y="521"/>
                  </a:lnTo>
                  <a:close/>
                  <a:moveTo>
                    <a:pt x="1134" y="505"/>
                  </a:moveTo>
                  <a:lnTo>
                    <a:pt x="1141" y="505"/>
                  </a:lnTo>
                  <a:lnTo>
                    <a:pt x="1141" y="507"/>
                  </a:lnTo>
                  <a:lnTo>
                    <a:pt x="1144" y="507"/>
                  </a:lnTo>
                  <a:lnTo>
                    <a:pt x="1144" y="509"/>
                  </a:lnTo>
                  <a:lnTo>
                    <a:pt x="1145" y="509"/>
                  </a:lnTo>
                  <a:lnTo>
                    <a:pt x="1145" y="513"/>
                  </a:lnTo>
                  <a:lnTo>
                    <a:pt x="1155" y="513"/>
                  </a:lnTo>
                  <a:lnTo>
                    <a:pt x="1155" y="515"/>
                  </a:lnTo>
                  <a:lnTo>
                    <a:pt x="1157" y="515"/>
                  </a:lnTo>
                  <a:lnTo>
                    <a:pt x="1157" y="522"/>
                  </a:lnTo>
                  <a:lnTo>
                    <a:pt x="1152" y="522"/>
                  </a:lnTo>
                  <a:lnTo>
                    <a:pt x="1152" y="528"/>
                  </a:lnTo>
                  <a:lnTo>
                    <a:pt x="1147" y="528"/>
                  </a:lnTo>
                  <a:lnTo>
                    <a:pt x="1147" y="525"/>
                  </a:lnTo>
                  <a:lnTo>
                    <a:pt x="1144" y="525"/>
                  </a:lnTo>
                  <a:lnTo>
                    <a:pt x="1144" y="519"/>
                  </a:lnTo>
                  <a:lnTo>
                    <a:pt x="1142" y="519"/>
                  </a:lnTo>
                  <a:lnTo>
                    <a:pt x="1142" y="514"/>
                  </a:lnTo>
                  <a:lnTo>
                    <a:pt x="1140" y="514"/>
                  </a:lnTo>
                  <a:lnTo>
                    <a:pt x="1140" y="520"/>
                  </a:lnTo>
                  <a:lnTo>
                    <a:pt x="1134" y="520"/>
                  </a:lnTo>
                  <a:lnTo>
                    <a:pt x="1134" y="517"/>
                  </a:lnTo>
                  <a:lnTo>
                    <a:pt x="1131" y="517"/>
                  </a:lnTo>
                  <a:lnTo>
                    <a:pt x="1131" y="509"/>
                  </a:lnTo>
                  <a:lnTo>
                    <a:pt x="1134" y="509"/>
                  </a:lnTo>
                  <a:lnTo>
                    <a:pt x="1134" y="505"/>
                  </a:lnTo>
                  <a:close/>
                  <a:moveTo>
                    <a:pt x="1114" y="496"/>
                  </a:moveTo>
                  <a:lnTo>
                    <a:pt x="1123" y="496"/>
                  </a:lnTo>
                  <a:lnTo>
                    <a:pt x="1123" y="498"/>
                  </a:lnTo>
                  <a:lnTo>
                    <a:pt x="1126" y="498"/>
                  </a:lnTo>
                  <a:lnTo>
                    <a:pt x="1126" y="499"/>
                  </a:lnTo>
                  <a:lnTo>
                    <a:pt x="1130" y="499"/>
                  </a:lnTo>
                  <a:lnTo>
                    <a:pt x="1130" y="504"/>
                  </a:lnTo>
                  <a:lnTo>
                    <a:pt x="1124" y="504"/>
                  </a:lnTo>
                  <a:lnTo>
                    <a:pt x="1124" y="509"/>
                  </a:lnTo>
                  <a:lnTo>
                    <a:pt x="1116" y="509"/>
                  </a:lnTo>
                  <a:lnTo>
                    <a:pt x="1116" y="508"/>
                  </a:lnTo>
                  <a:lnTo>
                    <a:pt x="1112" y="508"/>
                  </a:lnTo>
                  <a:lnTo>
                    <a:pt x="1112" y="500"/>
                  </a:lnTo>
                  <a:lnTo>
                    <a:pt x="1114" y="500"/>
                  </a:lnTo>
                  <a:lnTo>
                    <a:pt x="1114" y="496"/>
                  </a:lnTo>
                  <a:close/>
                  <a:moveTo>
                    <a:pt x="10" y="495"/>
                  </a:moveTo>
                  <a:lnTo>
                    <a:pt x="21" y="495"/>
                  </a:lnTo>
                  <a:lnTo>
                    <a:pt x="21" y="512"/>
                  </a:lnTo>
                  <a:lnTo>
                    <a:pt x="19" y="512"/>
                  </a:lnTo>
                  <a:lnTo>
                    <a:pt x="19" y="514"/>
                  </a:lnTo>
                  <a:lnTo>
                    <a:pt x="9" y="514"/>
                  </a:lnTo>
                  <a:lnTo>
                    <a:pt x="9" y="501"/>
                  </a:lnTo>
                  <a:lnTo>
                    <a:pt x="10" y="501"/>
                  </a:lnTo>
                  <a:lnTo>
                    <a:pt x="10" y="495"/>
                  </a:lnTo>
                  <a:close/>
                  <a:moveTo>
                    <a:pt x="1094" y="484"/>
                  </a:moveTo>
                  <a:lnTo>
                    <a:pt x="1101" y="484"/>
                  </a:lnTo>
                  <a:lnTo>
                    <a:pt x="1101" y="487"/>
                  </a:lnTo>
                  <a:lnTo>
                    <a:pt x="1106" y="487"/>
                  </a:lnTo>
                  <a:lnTo>
                    <a:pt x="1106" y="488"/>
                  </a:lnTo>
                  <a:lnTo>
                    <a:pt x="1109" y="488"/>
                  </a:lnTo>
                  <a:lnTo>
                    <a:pt x="1109" y="495"/>
                  </a:lnTo>
                  <a:lnTo>
                    <a:pt x="1104" y="495"/>
                  </a:lnTo>
                  <a:lnTo>
                    <a:pt x="1104" y="500"/>
                  </a:lnTo>
                  <a:lnTo>
                    <a:pt x="1099" y="500"/>
                  </a:lnTo>
                  <a:lnTo>
                    <a:pt x="1099" y="498"/>
                  </a:lnTo>
                  <a:lnTo>
                    <a:pt x="1095" y="498"/>
                  </a:lnTo>
                  <a:lnTo>
                    <a:pt x="1095" y="497"/>
                  </a:lnTo>
                  <a:lnTo>
                    <a:pt x="1091" y="497"/>
                  </a:lnTo>
                  <a:lnTo>
                    <a:pt x="1091" y="489"/>
                  </a:lnTo>
                  <a:lnTo>
                    <a:pt x="1094" y="489"/>
                  </a:lnTo>
                  <a:lnTo>
                    <a:pt x="1094" y="484"/>
                  </a:lnTo>
                  <a:close/>
                  <a:moveTo>
                    <a:pt x="1072" y="473"/>
                  </a:moveTo>
                  <a:lnTo>
                    <a:pt x="1080" y="473"/>
                  </a:lnTo>
                  <a:lnTo>
                    <a:pt x="1080" y="474"/>
                  </a:lnTo>
                  <a:lnTo>
                    <a:pt x="1084" y="474"/>
                  </a:lnTo>
                  <a:lnTo>
                    <a:pt x="1084" y="476"/>
                  </a:lnTo>
                  <a:lnTo>
                    <a:pt x="1087" y="476"/>
                  </a:lnTo>
                  <a:lnTo>
                    <a:pt x="1087" y="483"/>
                  </a:lnTo>
                  <a:lnTo>
                    <a:pt x="1083" y="483"/>
                  </a:lnTo>
                  <a:lnTo>
                    <a:pt x="1083" y="489"/>
                  </a:lnTo>
                  <a:lnTo>
                    <a:pt x="1077" y="489"/>
                  </a:lnTo>
                  <a:lnTo>
                    <a:pt x="1077" y="487"/>
                  </a:lnTo>
                  <a:lnTo>
                    <a:pt x="1074" y="487"/>
                  </a:lnTo>
                  <a:lnTo>
                    <a:pt x="1074" y="484"/>
                  </a:lnTo>
                  <a:lnTo>
                    <a:pt x="1070" y="484"/>
                  </a:lnTo>
                  <a:lnTo>
                    <a:pt x="1070" y="477"/>
                  </a:lnTo>
                  <a:lnTo>
                    <a:pt x="1072" y="477"/>
                  </a:lnTo>
                  <a:lnTo>
                    <a:pt x="1072" y="473"/>
                  </a:lnTo>
                  <a:close/>
                  <a:moveTo>
                    <a:pt x="1053" y="463"/>
                  </a:moveTo>
                  <a:lnTo>
                    <a:pt x="1062" y="463"/>
                  </a:lnTo>
                  <a:lnTo>
                    <a:pt x="1062" y="465"/>
                  </a:lnTo>
                  <a:lnTo>
                    <a:pt x="1066" y="465"/>
                  </a:lnTo>
                  <a:lnTo>
                    <a:pt x="1066" y="472"/>
                  </a:lnTo>
                  <a:lnTo>
                    <a:pt x="1063" y="472"/>
                  </a:lnTo>
                  <a:lnTo>
                    <a:pt x="1063" y="477"/>
                  </a:lnTo>
                  <a:lnTo>
                    <a:pt x="1055" y="477"/>
                  </a:lnTo>
                  <a:lnTo>
                    <a:pt x="1055" y="475"/>
                  </a:lnTo>
                  <a:lnTo>
                    <a:pt x="1052" y="475"/>
                  </a:lnTo>
                  <a:lnTo>
                    <a:pt x="1052" y="473"/>
                  </a:lnTo>
                  <a:lnTo>
                    <a:pt x="1048" y="473"/>
                  </a:lnTo>
                  <a:lnTo>
                    <a:pt x="1048" y="466"/>
                  </a:lnTo>
                  <a:lnTo>
                    <a:pt x="1053" y="466"/>
                  </a:lnTo>
                  <a:lnTo>
                    <a:pt x="1053" y="463"/>
                  </a:lnTo>
                  <a:close/>
                  <a:moveTo>
                    <a:pt x="10" y="455"/>
                  </a:moveTo>
                  <a:lnTo>
                    <a:pt x="21" y="455"/>
                  </a:lnTo>
                  <a:lnTo>
                    <a:pt x="21" y="475"/>
                  </a:lnTo>
                  <a:lnTo>
                    <a:pt x="10" y="475"/>
                  </a:lnTo>
                  <a:lnTo>
                    <a:pt x="10" y="455"/>
                  </a:lnTo>
                  <a:close/>
                  <a:moveTo>
                    <a:pt x="1031" y="451"/>
                  </a:moveTo>
                  <a:lnTo>
                    <a:pt x="1043" y="451"/>
                  </a:lnTo>
                  <a:lnTo>
                    <a:pt x="1043" y="453"/>
                  </a:lnTo>
                  <a:lnTo>
                    <a:pt x="1045" y="453"/>
                  </a:lnTo>
                  <a:lnTo>
                    <a:pt x="1045" y="456"/>
                  </a:lnTo>
                  <a:lnTo>
                    <a:pt x="1048" y="456"/>
                  </a:lnTo>
                  <a:lnTo>
                    <a:pt x="1048" y="461"/>
                  </a:lnTo>
                  <a:lnTo>
                    <a:pt x="1044" y="461"/>
                  </a:lnTo>
                  <a:lnTo>
                    <a:pt x="1044" y="467"/>
                  </a:lnTo>
                  <a:lnTo>
                    <a:pt x="1038" y="467"/>
                  </a:lnTo>
                  <a:lnTo>
                    <a:pt x="1038" y="466"/>
                  </a:lnTo>
                  <a:lnTo>
                    <a:pt x="1035" y="466"/>
                  </a:lnTo>
                  <a:lnTo>
                    <a:pt x="1035" y="464"/>
                  </a:lnTo>
                  <a:lnTo>
                    <a:pt x="1033" y="464"/>
                  </a:lnTo>
                  <a:lnTo>
                    <a:pt x="1033" y="458"/>
                  </a:lnTo>
                  <a:lnTo>
                    <a:pt x="1031" y="458"/>
                  </a:lnTo>
                  <a:lnTo>
                    <a:pt x="1031" y="451"/>
                  </a:lnTo>
                  <a:close/>
                  <a:moveTo>
                    <a:pt x="1009" y="437"/>
                  </a:moveTo>
                  <a:lnTo>
                    <a:pt x="1018" y="437"/>
                  </a:lnTo>
                  <a:lnTo>
                    <a:pt x="1018" y="440"/>
                  </a:lnTo>
                  <a:lnTo>
                    <a:pt x="1022" y="440"/>
                  </a:lnTo>
                  <a:lnTo>
                    <a:pt x="1022" y="442"/>
                  </a:lnTo>
                  <a:lnTo>
                    <a:pt x="1026" y="442"/>
                  </a:lnTo>
                  <a:lnTo>
                    <a:pt x="1026" y="444"/>
                  </a:lnTo>
                  <a:lnTo>
                    <a:pt x="1027" y="444"/>
                  </a:lnTo>
                  <a:lnTo>
                    <a:pt x="1027" y="449"/>
                  </a:lnTo>
                  <a:lnTo>
                    <a:pt x="1021" y="449"/>
                  </a:lnTo>
                  <a:lnTo>
                    <a:pt x="1021" y="455"/>
                  </a:lnTo>
                  <a:lnTo>
                    <a:pt x="1015" y="455"/>
                  </a:lnTo>
                  <a:lnTo>
                    <a:pt x="1015" y="452"/>
                  </a:lnTo>
                  <a:lnTo>
                    <a:pt x="1012" y="452"/>
                  </a:lnTo>
                  <a:lnTo>
                    <a:pt x="1012" y="450"/>
                  </a:lnTo>
                  <a:lnTo>
                    <a:pt x="1007" y="450"/>
                  </a:lnTo>
                  <a:lnTo>
                    <a:pt x="1007" y="448"/>
                  </a:lnTo>
                  <a:lnTo>
                    <a:pt x="1004" y="448"/>
                  </a:lnTo>
                  <a:lnTo>
                    <a:pt x="1004" y="442"/>
                  </a:lnTo>
                  <a:lnTo>
                    <a:pt x="1009" y="442"/>
                  </a:lnTo>
                  <a:lnTo>
                    <a:pt x="1009" y="437"/>
                  </a:lnTo>
                  <a:close/>
                  <a:moveTo>
                    <a:pt x="985" y="425"/>
                  </a:moveTo>
                  <a:lnTo>
                    <a:pt x="994" y="425"/>
                  </a:lnTo>
                  <a:lnTo>
                    <a:pt x="994" y="426"/>
                  </a:lnTo>
                  <a:lnTo>
                    <a:pt x="997" y="426"/>
                  </a:lnTo>
                  <a:lnTo>
                    <a:pt x="997" y="428"/>
                  </a:lnTo>
                  <a:lnTo>
                    <a:pt x="1001" y="428"/>
                  </a:lnTo>
                  <a:lnTo>
                    <a:pt x="1001" y="430"/>
                  </a:lnTo>
                  <a:lnTo>
                    <a:pt x="1004" y="430"/>
                  </a:lnTo>
                  <a:lnTo>
                    <a:pt x="1004" y="434"/>
                  </a:lnTo>
                  <a:lnTo>
                    <a:pt x="998" y="434"/>
                  </a:lnTo>
                  <a:lnTo>
                    <a:pt x="998" y="440"/>
                  </a:lnTo>
                  <a:lnTo>
                    <a:pt x="990" y="440"/>
                  </a:lnTo>
                  <a:lnTo>
                    <a:pt x="990" y="439"/>
                  </a:lnTo>
                  <a:lnTo>
                    <a:pt x="987" y="439"/>
                  </a:lnTo>
                  <a:lnTo>
                    <a:pt x="987" y="436"/>
                  </a:lnTo>
                  <a:lnTo>
                    <a:pt x="983" y="436"/>
                  </a:lnTo>
                  <a:lnTo>
                    <a:pt x="983" y="435"/>
                  </a:lnTo>
                  <a:lnTo>
                    <a:pt x="980" y="435"/>
                  </a:lnTo>
                  <a:lnTo>
                    <a:pt x="980" y="428"/>
                  </a:lnTo>
                  <a:lnTo>
                    <a:pt x="985" y="428"/>
                  </a:lnTo>
                  <a:lnTo>
                    <a:pt x="985" y="425"/>
                  </a:lnTo>
                  <a:close/>
                  <a:moveTo>
                    <a:pt x="10" y="415"/>
                  </a:moveTo>
                  <a:lnTo>
                    <a:pt x="21" y="415"/>
                  </a:lnTo>
                  <a:lnTo>
                    <a:pt x="21" y="435"/>
                  </a:lnTo>
                  <a:lnTo>
                    <a:pt x="10" y="435"/>
                  </a:lnTo>
                  <a:lnTo>
                    <a:pt x="10" y="415"/>
                  </a:lnTo>
                  <a:close/>
                  <a:moveTo>
                    <a:pt x="966" y="414"/>
                  </a:moveTo>
                  <a:lnTo>
                    <a:pt x="972" y="414"/>
                  </a:lnTo>
                  <a:lnTo>
                    <a:pt x="972" y="415"/>
                  </a:lnTo>
                  <a:lnTo>
                    <a:pt x="975" y="415"/>
                  </a:lnTo>
                  <a:lnTo>
                    <a:pt x="975" y="417"/>
                  </a:lnTo>
                  <a:lnTo>
                    <a:pt x="979" y="417"/>
                  </a:lnTo>
                  <a:lnTo>
                    <a:pt x="979" y="423"/>
                  </a:lnTo>
                  <a:lnTo>
                    <a:pt x="974" y="423"/>
                  </a:lnTo>
                  <a:lnTo>
                    <a:pt x="974" y="428"/>
                  </a:lnTo>
                  <a:lnTo>
                    <a:pt x="969" y="428"/>
                  </a:lnTo>
                  <a:lnTo>
                    <a:pt x="969" y="427"/>
                  </a:lnTo>
                  <a:lnTo>
                    <a:pt x="965" y="427"/>
                  </a:lnTo>
                  <a:lnTo>
                    <a:pt x="965" y="425"/>
                  </a:lnTo>
                  <a:lnTo>
                    <a:pt x="962" y="425"/>
                  </a:lnTo>
                  <a:lnTo>
                    <a:pt x="962" y="418"/>
                  </a:lnTo>
                  <a:lnTo>
                    <a:pt x="966" y="418"/>
                  </a:lnTo>
                  <a:lnTo>
                    <a:pt x="966" y="414"/>
                  </a:lnTo>
                  <a:close/>
                  <a:moveTo>
                    <a:pt x="942" y="401"/>
                  </a:moveTo>
                  <a:lnTo>
                    <a:pt x="950" y="401"/>
                  </a:lnTo>
                  <a:lnTo>
                    <a:pt x="950" y="403"/>
                  </a:lnTo>
                  <a:lnTo>
                    <a:pt x="955" y="403"/>
                  </a:lnTo>
                  <a:lnTo>
                    <a:pt x="955" y="406"/>
                  </a:lnTo>
                  <a:lnTo>
                    <a:pt x="958" y="406"/>
                  </a:lnTo>
                  <a:lnTo>
                    <a:pt x="958" y="407"/>
                  </a:lnTo>
                  <a:lnTo>
                    <a:pt x="962" y="407"/>
                  </a:lnTo>
                  <a:lnTo>
                    <a:pt x="962" y="412"/>
                  </a:lnTo>
                  <a:lnTo>
                    <a:pt x="956" y="412"/>
                  </a:lnTo>
                  <a:lnTo>
                    <a:pt x="956" y="417"/>
                  </a:lnTo>
                  <a:lnTo>
                    <a:pt x="948" y="417"/>
                  </a:lnTo>
                  <a:lnTo>
                    <a:pt x="948" y="416"/>
                  </a:lnTo>
                  <a:lnTo>
                    <a:pt x="945" y="416"/>
                  </a:lnTo>
                  <a:lnTo>
                    <a:pt x="945" y="414"/>
                  </a:lnTo>
                  <a:lnTo>
                    <a:pt x="940" y="414"/>
                  </a:lnTo>
                  <a:lnTo>
                    <a:pt x="940" y="406"/>
                  </a:lnTo>
                  <a:lnTo>
                    <a:pt x="942" y="406"/>
                  </a:lnTo>
                  <a:lnTo>
                    <a:pt x="942" y="401"/>
                  </a:lnTo>
                  <a:close/>
                  <a:moveTo>
                    <a:pt x="923" y="390"/>
                  </a:moveTo>
                  <a:lnTo>
                    <a:pt x="930" y="390"/>
                  </a:lnTo>
                  <a:lnTo>
                    <a:pt x="930" y="392"/>
                  </a:lnTo>
                  <a:lnTo>
                    <a:pt x="933" y="392"/>
                  </a:lnTo>
                  <a:lnTo>
                    <a:pt x="933" y="393"/>
                  </a:lnTo>
                  <a:lnTo>
                    <a:pt x="937" y="393"/>
                  </a:lnTo>
                  <a:lnTo>
                    <a:pt x="937" y="400"/>
                  </a:lnTo>
                  <a:lnTo>
                    <a:pt x="933" y="400"/>
                  </a:lnTo>
                  <a:lnTo>
                    <a:pt x="933" y="406"/>
                  </a:lnTo>
                  <a:lnTo>
                    <a:pt x="926" y="406"/>
                  </a:lnTo>
                  <a:lnTo>
                    <a:pt x="926" y="403"/>
                  </a:lnTo>
                  <a:lnTo>
                    <a:pt x="923" y="403"/>
                  </a:lnTo>
                  <a:lnTo>
                    <a:pt x="923" y="402"/>
                  </a:lnTo>
                  <a:lnTo>
                    <a:pt x="920" y="402"/>
                  </a:lnTo>
                  <a:lnTo>
                    <a:pt x="920" y="394"/>
                  </a:lnTo>
                  <a:lnTo>
                    <a:pt x="923" y="394"/>
                  </a:lnTo>
                  <a:lnTo>
                    <a:pt x="923" y="390"/>
                  </a:lnTo>
                  <a:close/>
                  <a:moveTo>
                    <a:pt x="898" y="378"/>
                  </a:moveTo>
                  <a:lnTo>
                    <a:pt x="910" y="378"/>
                  </a:lnTo>
                  <a:lnTo>
                    <a:pt x="910" y="380"/>
                  </a:lnTo>
                  <a:lnTo>
                    <a:pt x="912" y="380"/>
                  </a:lnTo>
                  <a:lnTo>
                    <a:pt x="912" y="382"/>
                  </a:lnTo>
                  <a:lnTo>
                    <a:pt x="915" y="382"/>
                  </a:lnTo>
                  <a:lnTo>
                    <a:pt x="915" y="388"/>
                  </a:lnTo>
                  <a:lnTo>
                    <a:pt x="912" y="388"/>
                  </a:lnTo>
                  <a:lnTo>
                    <a:pt x="912" y="392"/>
                  </a:lnTo>
                  <a:lnTo>
                    <a:pt x="901" y="392"/>
                  </a:lnTo>
                  <a:lnTo>
                    <a:pt x="901" y="391"/>
                  </a:lnTo>
                  <a:lnTo>
                    <a:pt x="900" y="391"/>
                  </a:lnTo>
                  <a:lnTo>
                    <a:pt x="900" y="384"/>
                  </a:lnTo>
                  <a:lnTo>
                    <a:pt x="898" y="384"/>
                  </a:lnTo>
                  <a:lnTo>
                    <a:pt x="898" y="378"/>
                  </a:lnTo>
                  <a:close/>
                  <a:moveTo>
                    <a:pt x="10" y="375"/>
                  </a:moveTo>
                  <a:lnTo>
                    <a:pt x="21" y="375"/>
                  </a:lnTo>
                  <a:lnTo>
                    <a:pt x="21" y="395"/>
                  </a:lnTo>
                  <a:lnTo>
                    <a:pt x="10" y="395"/>
                  </a:lnTo>
                  <a:lnTo>
                    <a:pt x="10" y="375"/>
                  </a:lnTo>
                  <a:close/>
                  <a:moveTo>
                    <a:pt x="882" y="367"/>
                  </a:moveTo>
                  <a:lnTo>
                    <a:pt x="889" y="367"/>
                  </a:lnTo>
                  <a:lnTo>
                    <a:pt x="889" y="368"/>
                  </a:lnTo>
                  <a:lnTo>
                    <a:pt x="891" y="368"/>
                  </a:lnTo>
                  <a:lnTo>
                    <a:pt x="891" y="370"/>
                  </a:lnTo>
                  <a:lnTo>
                    <a:pt x="894" y="370"/>
                  </a:lnTo>
                  <a:lnTo>
                    <a:pt x="894" y="377"/>
                  </a:lnTo>
                  <a:lnTo>
                    <a:pt x="892" y="377"/>
                  </a:lnTo>
                  <a:lnTo>
                    <a:pt x="892" y="383"/>
                  </a:lnTo>
                  <a:lnTo>
                    <a:pt x="884" y="383"/>
                  </a:lnTo>
                  <a:lnTo>
                    <a:pt x="884" y="380"/>
                  </a:lnTo>
                  <a:lnTo>
                    <a:pt x="881" y="380"/>
                  </a:lnTo>
                  <a:lnTo>
                    <a:pt x="881" y="378"/>
                  </a:lnTo>
                  <a:lnTo>
                    <a:pt x="879" y="378"/>
                  </a:lnTo>
                  <a:lnTo>
                    <a:pt x="879" y="371"/>
                  </a:lnTo>
                  <a:lnTo>
                    <a:pt x="882" y="371"/>
                  </a:lnTo>
                  <a:lnTo>
                    <a:pt x="882" y="367"/>
                  </a:lnTo>
                  <a:close/>
                  <a:moveTo>
                    <a:pt x="856" y="353"/>
                  </a:moveTo>
                  <a:lnTo>
                    <a:pt x="863" y="353"/>
                  </a:lnTo>
                  <a:lnTo>
                    <a:pt x="863" y="355"/>
                  </a:lnTo>
                  <a:lnTo>
                    <a:pt x="866" y="355"/>
                  </a:lnTo>
                  <a:lnTo>
                    <a:pt x="866" y="358"/>
                  </a:lnTo>
                  <a:lnTo>
                    <a:pt x="869" y="358"/>
                  </a:lnTo>
                  <a:lnTo>
                    <a:pt x="869" y="359"/>
                  </a:lnTo>
                  <a:lnTo>
                    <a:pt x="873" y="359"/>
                  </a:lnTo>
                  <a:lnTo>
                    <a:pt x="873" y="366"/>
                  </a:lnTo>
                  <a:lnTo>
                    <a:pt x="867" y="366"/>
                  </a:lnTo>
                  <a:lnTo>
                    <a:pt x="867" y="371"/>
                  </a:lnTo>
                  <a:lnTo>
                    <a:pt x="863" y="371"/>
                  </a:lnTo>
                  <a:lnTo>
                    <a:pt x="863" y="369"/>
                  </a:lnTo>
                  <a:lnTo>
                    <a:pt x="859" y="369"/>
                  </a:lnTo>
                  <a:lnTo>
                    <a:pt x="859" y="368"/>
                  </a:lnTo>
                  <a:lnTo>
                    <a:pt x="856" y="368"/>
                  </a:lnTo>
                  <a:lnTo>
                    <a:pt x="856" y="366"/>
                  </a:lnTo>
                  <a:lnTo>
                    <a:pt x="852" y="366"/>
                  </a:lnTo>
                  <a:lnTo>
                    <a:pt x="852" y="358"/>
                  </a:lnTo>
                  <a:lnTo>
                    <a:pt x="856" y="358"/>
                  </a:lnTo>
                  <a:lnTo>
                    <a:pt x="856" y="353"/>
                  </a:lnTo>
                  <a:close/>
                  <a:moveTo>
                    <a:pt x="832" y="339"/>
                  </a:moveTo>
                  <a:lnTo>
                    <a:pt x="840" y="339"/>
                  </a:lnTo>
                  <a:lnTo>
                    <a:pt x="840" y="342"/>
                  </a:lnTo>
                  <a:lnTo>
                    <a:pt x="843" y="342"/>
                  </a:lnTo>
                  <a:lnTo>
                    <a:pt x="843" y="344"/>
                  </a:lnTo>
                  <a:lnTo>
                    <a:pt x="847" y="344"/>
                  </a:lnTo>
                  <a:lnTo>
                    <a:pt x="847" y="345"/>
                  </a:lnTo>
                  <a:lnTo>
                    <a:pt x="850" y="345"/>
                  </a:lnTo>
                  <a:lnTo>
                    <a:pt x="850" y="351"/>
                  </a:lnTo>
                  <a:lnTo>
                    <a:pt x="844" y="351"/>
                  </a:lnTo>
                  <a:lnTo>
                    <a:pt x="844" y="355"/>
                  </a:lnTo>
                  <a:lnTo>
                    <a:pt x="836" y="355"/>
                  </a:lnTo>
                  <a:lnTo>
                    <a:pt x="836" y="354"/>
                  </a:lnTo>
                  <a:lnTo>
                    <a:pt x="833" y="354"/>
                  </a:lnTo>
                  <a:lnTo>
                    <a:pt x="833" y="352"/>
                  </a:lnTo>
                  <a:lnTo>
                    <a:pt x="829" y="352"/>
                  </a:lnTo>
                  <a:lnTo>
                    <a:pt x="829" y="344"/>
                  </a:lnTo>
                  <a:lnTo>
                    <a:pt x="832" y="344"/>
                  </a:lnTo>
                  <a:lnTo>
                    <a:pt x="832" y="339"/>
                  </a:lnTo>
                  <a:close/>
                  <a:moveTo>
                    <a:pt x="13" y="337"/>
                  </a:moveTo>
                  <a:lnTo>
                    <a:pt x="23" y="337"/>
                  </a:lnTo>
                  <a:lnTo>
                    <a:pt x="23" y="358"/>
                  </a:lnTo>
                  <a:lnTo>
                    <a:pt x="13" y="358"/>
                  </a:lnTo>
                  <a:lnTo>
                    <a:pt x="13" y="337"/>
                  </a:lnTo>
                  <a:close/>
                  <a:moveTo>
                    <a:pt x="787" y="317"/>
                  </a:moveTo>
                  <a:lnTo>
                    <a:pt x="796" y="317"/>
                  </a:lnTo>
                  <a:lnTo>
                    <a:pt x="796" y="319"/>
                  </a:lnTo>
                  <a:lnTo>
                    <a:pt x="801" y="319"/>
                  </a:lnTo>
                  <a:lnTo>
                    <a:pt x="801" y="320"/>
                  </a:lnTo>
                  <a:lnTo>
                    <a:pt x="803" y="320"/>
                  </a:lnTo>
                  <a:lnTo>
                    <a:pt x="803" y="326"/>
                  </a:lnTo>
                  <a:lnTo>
                    <a:pt x="815" y="326"/>
                  </a:lnTo>
                  <a:lnTo>
                    <a:pt x="815" y="328"/>
                  </a:lnTo>
                  <a:lnTo>
                    <a:pt x="818" y="328"/>
                  </a:lnTo>
                  <a:lnTo>
                    <a:pt x="818" y="330"/>
                  </a:lnTo>
                  <a:lnTo>
                    <a:pt x="819" y="330"/>
                  </a:lnTo>
                  <a:lnTo>
                    <a:pt x="819" y="332"/>
                  </a:lnTo>
                  <a:lnTo>
                    <a:pt x="824" y="332"/>
                  </a:lnTo>
                  <a:lnTo>
                    <a:pt x="824" y="337"/>
                  </a:lnTo>
                  <a:lnTo>
                    <a:pt x="818" y="337"/>
                  </a:lnTo>
                  <a:lnTo>
                    <a:pt x="818" y="343"/>
                  </a:lnTo>
                  <a:lnTo>
                    <a:pt x="809" y="343"/>
                  </a:lnTo>
                  <a:lnTo>
                    <a:pt x="809" y="340"/>
                  </a:lnTo>
                  <a:lnTo>
                    <a:pt x="808" y="340"/>
                  </a:lnTo>
                  <a:lnTo>
                    <a:pt x="808" y="338"/>
                  </a:lnTo>
                  <a:lnTo>
                    <a:pt x="804" y="338"/>
                  </a:lnTo>
                  <a:lnTo>
                    <a:pt x="804" y="331"/>
                  </a:lnTo>
                  <a:lnTo>
                    <a:pt x="802" y="331"/>
                  </a:lnTo>
                  <a:lnTo>
                    <a:pt x="802" y="327"/>
                  </a:lnTo>
                  <a:lnTo>
                    <a:pt x="797" y="327"/>
                  </a:lnTo>
                  <a:lnTo>
                    <a:pt x="797" y="330"/>
                  </a:lnTo>
                  <a:lnTo>
                    <a:pt x="791" y="330"/>
                  </a:lnTo>
                  <a:lnTo>
                    <a:pt x="791" y="329"/>
                  </a:lnTo>
                  <a:lnTo>
                    <a:pt x="786" y="329"/>
                  </a:lnTo>
                  <a:lnTo>
                    <a:pt x="786" y="321"/>
                  </a:lnTo>
                  <a:lnTo>
                    <a:pt x="787" y="321"/>
                  </a:lnTo>
                  <a:lnTo>
                    <a:pt x="787" y="317"/>
                  </a:lnTo>
                  <a:close/>
                  <a:moveTo>
                    <a:pt x="761" y="303"/>
                  </a:moveTo>
                  <a:lnTo>
                    <a:pt x="770" y="303"/>
                  </a:lnTo>
                  <a:lnTo>
                    <a:pt x="770" y="305"/>
                  </a:lnTo>
                  <a:lnTo>
                    <a:pt x="776" y="305"/>
                  </a:lnTo>
                  <a:lnTo>
                    <a:pt x="776" y="307"/>
                  </a:lnTo>
                  <a:lnTo>
                    <a:pt x="779" y="307"/>
                  </a:lnTo>
                  <a:lnTo>
                    <a:pt x="779" y="309"/>
                  </a:lnTo>
                  <a:lnTo>
                    <a:pt x="780" y="309"/>
                  </a:lnTo>
                  <a:lnTo>
                    <a:pt x="780" y="314"/>
                  </a:lnTo>
                  <a:lnTo>
                    <a:pt x="775" y="314"/>
                  </a:lnTo>
                  <a:lnTo>
                    <a:pt x="775" y="319"/>
                  </a:lnTo>
                  <a:lnTo>
                    <a:pt x="769" y="319"/>
                  </a:lnTo>
                  <a:lnTo>
                    <a:pt x="769" y="318"/>
                  </a:lnTo>
                  <a:lnTo>
                    <a:pt x="766" y="318"/>
                  </a:lnTo>
                  <a:lnTo>
                    <a:pt x="766" y="315"/>
                  </a:lnTo>
                  <a:lnTo>
                    <a:pt x="760" y="315"/>
                  </a:lnTo>
                  <a:lnTo>
                    <a:pt x="760" y="307"/>
                  </a:lnTo>
                  <a:lnTo>
                    <a:pt x="761" y="307"/>
                  </a:lnTo>
                  <a:lnTo>
                    <a:pt x="761" y="303"/>
                  </a:lnTo>
                  <a:close/>
                  <a:moveTo>
                    <a:pt x="13" y="297"/>
                  </a:moveTo>
                  <a:lnTo>
                    <a:pt x="23" y="297"/>
                  </a:lnTo>
                  <a:lnTo>
                    <a:pt x="23" y="318"/>
                  </a:lnTo>
                  <a:lnTo>
                    <a:pt x="13" y="318"/>
                  </a:lnTo>
                  <a:lnTo>
                    <a:pt x="13" y="297"/>
                  </a:lnTo>
                  <a:close/>
                  <a:moveTo>
                    <a:pt x="739" y="291"/>
                  </a:moveTo>
                  <a:lnTo>
                    <a:pt x="748" y="291"/>
                  </a:lnTo>
                  <a:lnTo>
                    <a:pt x="748" y="294"/>
                  </a:lnTo>
                  <a:lnTo>
                    <a:pt x="754" y="294"/>
                  </a:lnTo>
                  <a:lnTo>
                    <a:pt x="754" y="301"/>
                  </a:lnTo>
                  <a:lnTo>
                    <a:pt x="751" y="301"/>
                  </a:lnTo>
                  <a:lnTo>
                    <a:pt x="751" y="304"/>
                  </a:lnTo>
                  <a:lnTo>
                    <a:pt x="738" y="304"/>
                  </a:lnTo>
                  <a:lnTo>
                    <a:pt x="738" y="302"/>
                  </a:lnTo>
                  <a:lnTo>
                    <a:pt x="735" y="302"/>
                  </a:lnTo>
                  <a:lnTo>
                    <a:pt x="735" y="294"/>
                  </a:lnTo>
                  <a:lnTo>
                    <a:pt x="739" y="294"/>
                  </a:lnTo>
                  <a:lnTo>
                    <a:pt x="739" y="291"/>
                  </a:lnTo>
                  <a:close/>
                  <a:moveTo>
                    <a:pt x="715" y="278"/>
                  </a:moveTo>
                  <a:lnTo>
                    <a:pt x="724" y="278"/>
                  </a:lnTo>
                  <a:lnTo>
                    <a:pt x="724" y="280"/>
                  </a:lnTo>
                  <a:lnTo>
                    <a:pt x="728" y="280"/>
                  </a:lnTo>
                  <a:lnTo>
                    <a:pt x="728" y="282"/>
                  </a:lnTo>
                  <a:lnTo>
                    <a:pt x="731" y="282"/>
                  </a:lnTo>
                  <a:lnTo>
                    <a:pt x="731" y="288"/>
                  </a:lnTo>
                  <a:lnTo>
                    <a:pt x="726" y="288"/>
                  </a:lnTo>
                  <a:lnTo>
                    <a:pt x="726" y="293"/>
                  </a:lnTo>
                  <a:lnTo>
                    <a:pt x="718" y="293"/>
                  </a:lnTo>
                  <a:lnTo>
                    <a:pt x="718" y="290"/>
                  </a:lnTo>
                  <a:lnTo>
                    <a:pt x="714" y="290"/>
                  </a:lnTo>
                  <a:lnTo>
                    <a:pt x="714" y="288"/>
                  </a:lnTo>
                  <a:lnTo>
                    <a:pt x="711" y="288"/>
                  </a:lnTo>
                  <a:lnTo>
                    <a:pt x="711" y="282"/>
                  </a:lnTo>
                  <a:lnTo>
                    <a:pt x="715" y="282"/>
                  </a:lnTo>
                  <a:lnTo>
                    <a:pt x="715" y="278"/>
                  </a:lnTo>
                  <a:close/>
                  <a:moveTo>
                    <a:pt x="694" y="266"/>
                  </a:moveTo>
                  <a:lnTo>
                    <a:pt x="703" y="266"/>
                  </a:lnTo>
                  <a:lnTo>
                    <a:pt x="703" y="269"/>
                  </a:lnTo>
                  <a:lnTo>
                    <a:pt x="706" y="269"/>
                  </a:lnTo>
                  <a:lnTo>
                    <a:pt x="706" y="271"/>
                  </a:lnTo>
                  <a:lnTo>
                    <a:pt x="710" y="271"/>
                  </a:lnTo>
                  <a:lnTo>
                    <a:pt x="710" y="272"/>
                  </a:lnTo>
                  <a:lnTo>
                    <a:pt x="713" y="272"/>
                  </a:lnTo>
                  <a:lnTo>
                    <a:pt x="713" y="277"/>
                  </a:lnTo>
                  <a:lnTo>
                    <a:pt x="707" y="277"/>
                  </a:lnTo>
                  <a:lnTo>
                    <a:pt x="707" y="282"/>
                  </a:lnTo>
                  <a:lnTo>
                    <a:pt x="699" y="282"/>
                  </a:lnTo>
                  <a:lnTo>
                    <a:pt x="699" y="281"/>
                  </a:lnTo>
                  <a:lnTo>
                    <a:pt x="696" y="281"/>
                  </a:lnTo>
                  <a:lnTo>
                    <a:pt x="696" y="279"/>
                  </a:lnTo>
                  <a:lnTo>
                    <a:pt x="693" y="279"/>
                  </a:lnTo>
                  <a:lnTo>
                    <a:pt x="693" y="277"/>
                  </a:lnTo>
                  <a:lnTo>
                    <a:pt x="689" y="277"/>
                  </a:lnTo>
                  <a:lnTo>
                    <a:pt x="689" y="271"/>
                  </a:lnTo>
                  <a:lnTo>
                    <a:pt x="694" y="271"/>
                  </a:lnTo>
                  <a:lnTo>
                    <a:pt x="694" y="266"/>
                  </a:lnTo>
                  <a:close/>
                  <a:moveTo>
                    <a:pt x="14" y="258"/>
                  </a:moveTo>
                  <a:lnTo>
                    <a:pt x="24" y="258"/>
                  </a:lnTo>
                  <a:lnTo>
                    <a:pt x="24" y="282"/>
                  </a:lnTo>
                  <a:lnTo>
                    <a:pt x="17" y="282"/>
                  </a:lnTo>
                  <a:lnTo>
                    <a:pt x="17" y="278"/>
                  </a:lnTo>
                  <a:lnTo>
                    <a:pt x="13" y="278"/>
                  </a:lnTo>
                  <a:lnTo>
                    <a:pt x="13" y="272"/>
                  </a:lnTo>
                  <a:lnTo>
                    <a:pt x="14" y="272"/>
                  </a:lnTo>
                  <a:lnTo>
                    <a:pt x="14" y="258"/>
                  </a:lnTo>
                  <a:close/>
                  <a:moveTo>
                    <a:pt x="669" y="251"/>
                  </a:moveTo>
                  <a:lnTo>
                    <a:pt x="674" y="251"/>
                  </a:lnTo>
                  <a:lnTo>
                    <a:pt x="674" y="253"/>
                  </a:lnTo>
                  <a:lnTo>
                    <a:pt x="678" y="253"/>
                  </a:lnTo>
                  <a:lnTo>
                    <a:pt x="678" y="255"/>
                  </a:lnTo>
                  <a:lnTo>
                    <a:pt x="681" y="255"/>
                  </a:lnTo>
                  <a:lnTo>
                    <a:pt x="681" y="256"/>
                  </a:lnTo>
                  <a:lnTo>
                    <a:pt x="685" y="256"/>
                  </a:lnTo>
                  <a:lnTo>
                    <a:pt x="685" y="263"/>
                  </a:lnTo>
                  <a:lnTo>
                    <a:pt x="681" y="263"/>
                  </a:lnTo>
                  <a:lnTo>
                    <a:pt x="681" y="269"/>
                  </a:lnTo>
                  <a:lnTo>
                    <a:pt x="674" y="269"/>
                  </a:lnTo>
                  <a:lnTo>
                    <a:pt x="674" y="266"/>
                  </a:lnTo>
                  <a:lnTo>
                    <a:pt x="671" y="266"/>
                  </a:lnTo>
                  <a:lnTo>
                    <a:pt x="671" y="265"/>
                  </a:lnTo>
                  <a:lnTo>
                    <a:pt x="667" y="265"/>
                  </a:lnTo>
                  <a:lnTo>
                    <a:pt x="667" y="263"/>
                  </a:lnTo>
                  <a:lnTo>
                    <a:pt x="664" y="263"/>
                  </a:lnTo>
                  <a:lnTo>
                    <a:pt x="664" y="256"/>
                  </a:lnTo>
                  <a:lnTo>
                    <a:pt x="669" y="256"/>
                  </a:lnTo>
                  <a:lnTo>
                    <a:pt x="669" y="251"/>
                  </a:lnTo>
                  <a:close/>
                  <a:moveTo>
                    <a:pt x="646" y="239"/>
                  </a:moveTo>
                  <a:lnTo>
                    <a:pt x="653" y="239"/>
                  </a:lnTo>
                  <a:lnTo>
                    <a:pt x="653" y="241"/>
                  </a:lnTo>
                  <a:lnTo>
                    <a:pt x="657" y="241"/>
                  </a:lnTo>
                  <a:lnTo>
                    <a:pt x="657" y="243"/>
                  </a:lnTo>
                  <a:lnTo>
                    <a:pt x="661" y="243"/>
                  </a:lnTo>
                  <a:lnTo>
                    <a:pt x="661" y="245"/>
                  </a:lnTo>
                  <a:lnTo>
                    <a:pt x="664" y="245"/>
                  </a:lnTo>
                  <a:lnTo>
                    <a:pt x="664" y="250"/>
                  </a:lnTo>
                  <a:lnTo>
                    <a:pt x="658" y="250"/>
                  </a:lnTo>
                  <a:lnTo>
                    <a:pt x="658" y="255"/>
                  </a:lnTo>
                  <a:lnTo>
                    <a:pt x="650" y="255"/>
                  </a:lnTo>
                  <a:lnTo>
                    <a:pt x="650" y="254"/>
                  </a:lnTo>
                  <a:lnTo>
                    <a:pt x="647" y="254"/>
                  </a:lnTo>
                  <a:lnTo>
                    <a:pt x="647" y="251"/>
                  </a:lnTo>
                  <a:lnTo>
                    <a:pt x="642" y="251"/>
                  </a:lnTo>
                  <a:lnTo>
                    <a:pt x="642" y="243"/>
                  </a:lnTo>
                  <a:lnTo>
                    <a:pt x="646" y="243"/>
                  </a:lnTo>
                  <a:lnTo>
                    <a:pt x="646" y="239"/>
                  </a:lnTo>
                  <a:close/>
                  <a:moveTo>
                    <a:pt x="626" y="230"/>
                  </a:moveTo>
                  <a:lnTo>
                    <a:pt x="635" y="230"/>
                  </a:lnTo>
                  <a:lnTo>
                    <a:pt x="635" y="231"/>
                  </a:lnTo>
                  <a:lnTo>
                    <a:pt x="638" y="231"/>
                  </a:lnTo>
                  <a:lnTo>
                    <a:pt x="638" y="233"/>
                  </a:lnTo>
                  <a:lnTo>
                    <a:pt x="642" y="233"/>
                  </a:lnTo>
                  <a:lnTo>
                    <a:pt x="642" y="239"/>
                  </a:lnTo>
                  <a:lnTo>
                    <a:pt x="637" y="239"/>
                  </a:lnTo>
                  <a:lnTo>
                    <a:pt x="637" y="243"/>
                  </a:lnTo>
                  <a:lnTo>
                    <a:pt x="628" y="243"/>
                  </a:lnTo>
                  <a:lnTo>
                    <a:pt x="628" y="241"/>
                  </a:lnTo>
                  <a:lnTo>
                    <a:pt x="625" y="241"/>
                  </a:lnTo>
                  <a:lnTo>
                    <a:pt x="625" y="240"/>
                  </a:lnTo>
                  <a:lnTo>
                    <a:pt x="622" y="240"/>
                  </a:lnTo>
                  <a:lnTo>
                    <a:pt x="622" y="233"/>
                  </a:lnTo>
                  <a:lnTo>
                    <a:pt x="626" y="233"/>
                  </a:lnTo>
                  <a:lnTo>
                    <a:pt x="626" y="230"/>
                  </a:lnTo>
                  <a:close/>
                  <a:moveTo>
                    <a:pt x="16" y="221"/>
                  </a:moveTo>
                  <a:lnTo>
                    <a:pt x="26" y="221"/>
                  </a:lnTo>
                  <a:lnTo>
                    <a:pt x="26" y="234"/>
                  </a:lnTo>
                  <a:lnTo>
                    <a:pt x="24" y="234"/>
                  </a:lnTo>
                  <a:lnTo>
                    <a:pt x="24" y="239"/>
                  </a:lnTo>
                  <a:lnTo>
                    <a:pt x="14" y="239"/>
                  </a:lnTo>
                  <a:lnTo>
                    <a:pt x="14" y="224"/>
                  </a:lnTo>
                  <a:lnTo>
                    <a:pt x="16" y="224"/>
                  </a:lnTo>
                  <a:lnTo>
                    <a:pt x="16" y="221"/>
                  </a:lnTo>
                  <a:close/>
                  <a:moveTo>
                    <a:pt x="600" y="216"/>
                  </a:moveTo>
                  <a:lnTo>
                    <a:pt x="609" y="216"/>
                  </a:lnTo>
                  <a:lnTo>
                    <a:pt x="609" y="218"/>
                  </a:lnTo>
                  <a:lnTo>
                    <a:pt x="613" y="218"/>
                  </a:lnTo>
                  <a:lnTo>
                    <a:pt x="613" y="221"/>
                  </a:lnTo>
                  <a:lnTo>
                    <a:pt x="616" y="221"/>
                  </a:lnTo>
                  <a:lnTo>
                    <a:pt x="616" y="226"/>
                  </a:lnTo>
                  <a:lnTo>
                    <a:pt x="614" y="226"/>
                  </a:lnTo>
                  <a:lnTo>
                    <a:pt x="614" y="232"/>
                  </a:lnTo>
                  <a:lnTo>
                    <a:pt x="606" y="232"/>
                  </a:lnTo>
                  <a:lnTo>
                    <a:pt x="606" y="231"/>
                  </a:lnTo>
                  <a:lnTo>
                    <a:pt x="602" y="231"/>
                  </a:lnTo>
                  <a:lnTo>
                    <a:pt x="602" y="229"/>
                  </a:lnTo>
                  <a:lnTo>
                    <a:pt x="599" y="229"/>
                  </a:lnTo>
                  <a:lnTo>
                    <a:pt x="599" y="226"/>
                  </a:lnTo>
                  <a:lnTo>
                    <a:pt x="596" y="226"/>
                  </a:lnTo>
                  <a:lnTo>
                    <a:pt x="596" y="220"/>
                  </a:lnTo>
                  <a:lnTo>
                    <a:pt x="600" y="220"/>
                  </a:lnTo>
                  <a:lnTo>
                    <a:pt x="600" y="216"/>
                  </a:lnTo>
                  <a:close/>
                  <a:moveTo>
                    <a:pt x="573" y="202"/>
                  </a:moveTo>
                  <a:lnTo>
                    <a:pt x="583" y="202"/>
                  </a:lnTo>
                  <a:lnTo>
                    <a:pt x="583" y="205"/>
                  </a:lnTo>
                  <a:lnTo>
                    <a:pt x="585" y="205"/>
                  </a:lnTo>
                  <a:lnTo>
                    <a:pt x="585" y="207"/>
                  </a:lnTo>
                  <a:lnTo>
                    <a:pt x="590" y="207"/>
                  </a:lnTo>
                  <a:lnTo>
                    <a:pt x="590" y="213"/>
                  </a:lnTo>
                  <a:lnTo>
                    <a:pt x="588" y="213"/>
                  </a:lnTo>
                  <a:lnTo>
                    <a:pt x="588" y="218"/>
                  </a:lnTo>
                  <a:lnTo>
                    <a:pt x="580" y="218"/>
                  </a:lnTo>
                  <a:lnTo>
                    <a:pt x="580" y="217"/>
                  </a:lnTo>
                  <a:lnTo>
                    <a:pt x="575" y="217"/>
                  </a:lnTo>
                  <a:lnTo>
                    <a:pt x="575" y="215"/>
                  </a:lnTo>
                  <a:lnTo>
                    <a:pt x="573" y="215"/>
                  </a:lnTo>
                  <a:lnTo>
                    <a:pt x="573" y="202"/>
                  </a:lnTo>
                  <a:close/>
                  <a:moveTo>
                    <a:pt x="550" y="190"/>
                  </a:moveTo>
                  <a:lnTo>
                    <a:pt x="558" y="190"/>
                  </a:lnTo>
                  <a:lnTo>
                    <a:pt x="558" y="191"/>
                  </a:lnTo>
                  <a:lnTo>
                    <a:pt x="559" y="191"/>
                  </a:lnTo>
                  <a:lnTo>
                    <a:pt x="559" y="193"/>
                  </a:lnTo>
                  <a:lnTo>
                    <a:pt x="565" y="193"/>
                  </a:lnTo>
                  <a:lnTo>
                    <a:pt x="565" y="196"/>
                  </a:lnTo>
                  <a:lnTo>
                    <a:pt x="568" y="196"/>
                  </a:lnTo>
                  <a:lnTo>
                    <a:pt x="568" y="201"/>
                  </a:lnTo>
                  <a:lnTo>
                    <a:pt x="564" y="201"/>
                  </a:lnTo>
                  <a:lnTo>
                    <a:pt x="564" y="207"/>
                  </a:lnTo>
                  <a:lnTo>
                    <a:pt x="558" y="207"/>
                  </a:lnTo>
                  <a:lnTo>
                    <a:pt x="558" y="206"/>
                  </a:lnTo>
                  <a:lnTo>
                    <a:pt x="554" y="206"/>
                  </a:lnTo>
                  <a:lnTo>
                    <a:pt x="554" y="204"/>
                  </a:lnTo>
                  <a:lnTo>
                    <a:pt x="549" y="204"/>
                  </a:lnTo>
                  <a:lnTo>
                    <a:pt x="549" y="201"/>
                  </a:lnTo>
                  <a:lnTo>
                    <a:pt x="548" y="201"/>
                  </a:lnTo>
                  <a:lnTo>
                    <a:pt x="548" y="194"/>
                  </a:lnTo>
                  <a:lnTo>
                    <a:pt x="550" y="194"/>
                  </a:lnTo>
                  <a:lnTo>
                    <a:pt x="550" y="190"/>
                  </a:lnTo>
                  <a:close/>
                  <a:moveTo>
                    <a:pt x="19" y="185"/>
                  </a:moveTo>
                  <a:lnTo>
                    <a:pt x="31" y="185"/>
                  </a:lnTo>
                  <a:lnTo>
                    <a:pt x="31" y="196"/>
                  </a:lnTo>
                  <a:lnTo>
                    <a:pt x="30" y="196"/>
                  </a:lnTo>
                  <a:lnTo>
                    <a:pt x="30" y="206"/>
                  </a:lnTo>
                  <a:lnTo>
                    <a:pt x="22" y="206"/>
                  </a:lnTo>
                  <a:lnTo>
                    <a:pt x="22" y="201"/>
                  </a:lnTo>
                  <a:lnTo>
                    <a:pt x="17" y="201"/>
                  </a:lnTo>
                  <a:lnTo>
                    <a:pt x="17" y="196"/>
                  </a:lnTo>
                  <a:lnTo>
                    <a:pt x="19" y="196"/>
                  </a:lnTo>
                  <a:lnTo>
                    <a:pt x="19" y="185"/>
                  </a:lnTo>
                  <a:close/>
                  <a:moveTo>
                    <a:pt x="527" y="177"/>
                  </a:moveTo>
                  <a:lnTo>
                    <a:pt x="534" y="177"/>
                  </a:lnTo>
                  <a:lnTo>
                    <a:pt x="534" y="180"/>
                  </a:lnTo>
                  <a:lnTo>
                    <a:pt x="537" y="180"/>
                  </a:lnTo>
                  <a:lnTo>
                    <a:pt x="537" y="182"/>
                  </a:lnTo>
                  <a:lnTo>
                    <a:pt x="542" y="182"/>
                  </a:lnTo>
                  <a:lnTo>
                    <a:pt x="542" y="183"/>
                  </a:lnTo>
                  <a:lnTo>
                    <a:pt x="545" y="183"/>
                  </a:lnTo>
                  <a:lnTo>
                    <a:pt x="545" y="189"/>
                  </a:lnTo>
                  <a:lnTo>
                    <a:pt x="540" y="189"/>
                  </a:lnTo>
                  <a:lnTo>
                    <a:pt x="540" y="193"/>
                  </a:lnTo>
                  <a:lnTo>
                    <a:pt x="532" y="193"/>
                  </a:lnTo>
                  <a:lnTo>
                    <a:pt x="532" y="192"/>
                  </a:lnTo>
                  <a:lnTo>
                    <a:pt x="527" y="192"/>
                  </a:lnTo>
                  <a:lnTo>
                    <a:pt x="527" y="190"/>
                  </a:lnTo>
                  <a:lnTo>
                    <a:pt x="524" y="190"/>
                  </a:lnTo>
                  <a:lnTo>
                    <a:pt x="524" y="182"/>
                  </a:lnTo>
                  <a:lnTo>
                    <a:pt x="527" y="182"/>
                  </a:lnTo>
                  <a:lnTo>
                    <a:pt x="527" y="177"/>
                  </a:lnTo>
                  <a:close/>
                  <a:moveTo>
                    <a:pt x="501" y="164"/>
                  </a:moveTo>
                  <a:lnTo>
                    <a:pt x="508" y="164"/>
                  </a:lnTo>
                  <a:lnTo>
                    <a:pt x="508" y="166"/>
                  </a:lnTo>
                  <a:lnTo>
                    <a:pt x="511" y="166"/>
                  </a:lnTo>
                  <a:lnTo>
                    <a:pt x="511" y="168"/>
                  </a:lnTo>
                  <a:lnTo>
                    <a:pt x="515" y="168"/>
                  </a:lnTo>
                  <a:lnTo>
                    <a:pt x="515" y="170"/>
                  </a:lnTo>
                  <a:lnTo>
                    <a:pt x="519" y="170"/>
                  </a:lnTo>
                  <a:lnTo>
                    <a:pt x="519" y="175"/>
                  </a:lnTo>
                  <a:lnTo>
                    <a:pt x="513" y="175"/>
                  </a:lnTo>
                  <a:lnTo>
                    <a:pt x="513" y="181"/>
                  </a:lnTo>
                  <a:lnTo>
                    <a:pt x="504" y="181"/>
                  </a:lnTo>
                  <a:lnTo>
                    <a:pt x="504" y="178"/>
                  </a:lnTo>
                  <a:lnTo>
                    <a:pt x="501" y="178"/>
                  </a:lnTo>
                  <a:lnTo>
                    <a:pt x="501" y="176"/>
                  </a:lnTo>
                  <a:lnTo>
                    <a:pt x="497" y="176"/>
                  </a:lnTo>
                  <a:lnTo>
                    <a:pt x="497" y="168"/>
                  </a:lnTo>
                  <a:lnTo>
                    <a:pt x="501" y="168"/>
                  </a:lnTo>
                  <a:lnTo>
                    <a:pt x="501" y="164"/>
                  </a:lnTo>
                  <a:close/>
                  <a:moveTo>
                    <a:pt x="473" y="152"/>
                  </a:moveTo>
                  <a:lnTo>
                    <a:pt x="485" y="152"/>
                  </a:lnTo>
                  <a:lnTo>
                    <a:pt x="485" y="154"/>
                  </a:lnTo>
                  <a:lnTo>
                    <a:pt x="488" y="154"/>
                  </a:lnTo>
                  <a:lnTo>
                    <a:pt x="488" y="157"/>
                  </a:lnTo>
                  <a:lnTo>
                    <a:pt x="492" y="157"/>
                  </a:lnTo>
                  <a:lnTo>
                    <a:pt x="492" y="162"/>
                  </a:lnTo>
                  <a:lnTo>
                    <a:pt x="486" y="162"/>
                  </a:lnTo>
                  <a:lnTo>
                    <a:pt x="486" y="168"/>
                  </a:lnTo>
                  <a:lnTo>
                    <a:pt x="481" y="168"/>
                  </a:lnTo>
                  <a:lnTo>
                    <a:pt x="481" y="167"/>
                  </a:lnTo>
                  <a:lnTo>
                    <a:pt x="478" y="167"/>
                  </a:lnTo>
                  <a:lnTo>
                    <a:pt x="478" y="165"/>
                  </a:lnTo>
                  <a:lnTo>
                    <a:pt x="475" y="165"/>
                  </a:lnTo>
                  <a:lnTo>
                    <a:pt x="475" y="162"/>
                  </a:lnTo>
                  <a:lnTo>
                    <a:pt x="469" y="162"/>
                  </a:lnTo>
                  <a:lnTo>
                    <a:pt x="469" y="156"/>
                  </a:lnTo>
                  <a:lnTo>
                    <a:pt x="473" y="156"/>
                  </a:lnTo>
                  <a:lnTo>
                    <a:pt x="473" y="152"/>
                  </a:lnTo>
                  <a:close/>
                  <a:moveTo>
                    <a:pt x="23" y="148"/>
                  </a:moveTo>
                  <a:lnTo>
                    <a:pt x="33" y="148"/>
                  </a:lnTo>
                  <a:lnTo>
                    <a:pt x="33" y="167"/>
                  </a:lnTo>
                  <a:lnTo>
                    <a:pt x="23" y="167"/>
                  </a:lnTo>
                  <a:lnTo>
                    <a:pt x="23" y="148"/>
                  </a:lnTo>
                  <a:close/>
                  <a:moveTo>
                    <a:pt x="446" y="137"/>
                  </a:moveTo>
                  <a:lnTo>
                    <a:pt x="453" y="137"/>
                  </a:lnTo>
                  <a:lnTo>
                    <a:pt x="453" y="140"/>
                  </a:lnTo>
                  <a:lnTo>
                    <a:pt x="456" y="140"/>
                  </a:lnTo>
                  <a:lnTo>
                    <a:pt x="456" y="141"/>
                  </a:lnTo>
                  <a:lnTo>
                    <a:pt x="460" y="141"/>
                  </a:lnTo>
                  <a:lnTo>
                    <a:pt x="460" y="143"/>
                  </a:lnTo>
                  <a:lnTo>
                    <a:pt x="463" y="143"/>
                  </a:lnTo>
                  <a:lnTo>
                    <a:pt x="463" y="150"/>
                  </a:lnTo>
                  <a:lnTo>
                    <a:pt x="459" y="150"/>
                  </a:lnTo>
                  <a:lnTo>
                    <a:pt x="459" y="156"/>
                  </a:lnTo>
                  <a:lnTo>
                    <a:pt x="453" y="156"/>
                  </a:lnTo>
                  <a:lnTo>
                    <a:pt x="453" y="153"/>
                  </a:lnTo>
                  <a:lnTo>
                    <a:pt x="450" y="153"/>
                  </a:lnTo>
                  <a:lnTo>
                    <a:pt x="450" y="151"/>
                  </a:lnTo>
                  <a:lnTo>
                    <a:pt x="446" y="151"/>
                  </a:lnTo>
                  <a:lnTo>
                    <a:pt x="446" y="150"/>
                  </a:lnTo>
                  <a:lnTo>
                    <a:pt x="443" y="150"/>
                  </a:lnTo>
                  <a:lnTo>
                    <a:pt x="443" y="142"/>
                  </a:lnTo>
                  <a:lnTo>
                    <a:pt x="446" y="142"/>
                  </a:lnTo>
                  <a:lnTo>
                    <a:pt x="446" y="137"/>
                  </a:lnTo>
                  <a:close/>
                  <a:moveTo>
                    <a:pt x="418" y="126"/>
                  </a:moveTo>
                  <a:lnTo>
                    <a:pt x="428" y="126"/>
                  </a:lnTo>
                  <a:lnTo>
                    <a:pt x="428" y="127"/>
                  </a:lnTo>
                  <a:lnTo>
                    <a:pt x="431" y="127"/>
                  </a:lnTo>
                  <a:lnTo>
                    <a:pt x="431" y="129"/>
                  </a:lnTo>
                  <a:lnTo>
                    <a:pt x="435" y="129"/>
                  </a:lnTo>
                  <a:lnTo>
                    <a:pt x="435" y="136"/>
                  </a:lnTo>
                  <a:lnTo>
                    <a:pt x="432" y="136"/>
                  </a:lnTo>
                  <a:lnTo>
                    <a:pt x="432" y="142"/>
                  </a:lnTo>
                  <a:lnTo>
                    <a:pt x="424" y="142"/>
                  </a:lnTo>
                  <a:lnTo>
                    <a:pt x="424" y="140"/>
                  </a:lnTo>
                  <a:lnTo>
                    <a:pt x="421" y="140"/>
                  </a:lnTo>
                  <a:lnTo>
                    <a:pt x="421" y="137"/>
                  </a:lnTo>
                  <a:lnTo>
                    <a:pt x="418" y="137"/>
                  </a:lnTo>
                  <a:lnTo>
                    <a:pt x="418" y="126"/>
                  </a:lnTo>
                  <a:close/>
                  <a:moveTo>
                    <a:pt x="391" y="112"/>
                  </a:moveTo>
                  <a:lnTo>
                    <a:pt x="398" y="112"/>
                  </a:lnTo>
                  <a:lnTo>
                    <a:pt x="398" y="115"/>
                  </a:lnTo>
                  <a:lnTo>
                    <a:pt x="402" y="115"/>
                  </a:lnTo>
                  <a:lnTo>
                    <a:pt x="402" y="116"/>
                  </a:lnTo>
                  <a:lnTo>
                    <a:pt x="407" y="116"/>
                  </a:lnTo>
                  <a:lnTo>
                    <a:pt x="407" y="118"/>
                  </a:lnTo>
                  <a:lnTo>
                    <a:pt x="411" y="118"/>
                  </a:lnTo>
                  <a:lnTo>
                    <a:pt x="411" y="124"/>
                  </a:lnTo>
                  <a:lnTo>
                    <a:pt x="405" y="124"/>
                  </a:lnTo>
                  <a:lnTo>
                    <a:pt x="405" y="128"/>
                  </a:lnTo>
                  <a:lnTo>
                    <a:pt x="397" y="128"/>
                  </a:lnTo>
                  <a:lnTo>
                    <a:pt x="397" y="126"/>
                  </a:lnTo>
                  <a:lnTo>
                    <a:pt x="391" y="126"/>
                  </a:lnTo>
                  <a:lnTo>
                    <a:pt x="391" y="125"/>
                  </a:lnTo>
                  <a:lnTo>
                    <a:pt x="388" y="125"/>
                  </a:lnTo>
                  <a:lnTo>
                    <a:pt x="388" y="117"/>
                  </a:lnTo>
                  <a:lnTo>
                    <a:pt x="391" y="117"/>
                  </a:lnTo>
                  <a:lnTo>
                    <a:pt x="391" y="112"/>
                  </a:lnTo>
                  <a:close/>
                  <a:moveTo>
                    <a:pt x="24" y="109"/>
                  </a:moveTo>
                  <a:lnTo>
                    <a:pt x="34" y="109"/>
                  </a:lnTo>
                  <a:lnTo>
                    <a:pt x="34" y="128"/>
                  </a:lnTo>
                  <a:lnTo>
                    <a:pt x="24" y="128"/>
                  </a:lnTo>
                  <a:lnTo>
                    <a:pt x="24" y="109"/>
                  </a:lnTo>
                  <a:close/>
                  <a:moveTo>
                    <a:pt x="363" y="101"/>
                  </a:moveTo>
                  <a:lnTo>
                    <a:pt x="372" y="101"/>
                  </a:lnTo>
                  <a:lnTo>
                    <a:pt x="372" y="102"/>
                  </a:lnTo>
                  <a:lnTo>
                    <a:pt x="377" y="102"/>
                  </a:lnTo>
                  <a:lnTo>
                    <a:pt x="377" y="104"/>
                  </a:lnTo>
                  <a:lnTo>
                    <a:pt x="381" y="104"/>
                  </a:lnTo>
                  <a:lnTo>
                    <a:pt x="381" y="111"/>
                  </a:lnTo>
                  <a:lnTo>
                    <a:pt x="378" y="111"/>
                  </a:lnTo>
                  <a:lnTo>
                    <a:pt x="378" y="117"/>
                  </a:lnTo>
                  <a:lnTo>
                    <a:pt x="371" y="117"/>
                  </a:lnTo>
                  <a:lnTo>
                    <a:pt x="371" y="115"/>
                  </a:lnTo>
                  <a:lnTo>
                    <a:pt x="366" y="115"/>
                  </a:lnTo>
                  <a:lnTo>
                    <a:pt x="366" y="112"/>
                  </a:lnTo>
                  <a:lnTo>
                    <a:pt x="362" y="112"/>
                  </a:lnTo>
                  <a:lnTo>
                    <a:pt x="362" y="105"/>
                  </a:lnTo>
                  <a:lnTo>
                    <a:pt x="363" y="105"/>
                  </a:lnTo>
                  <a:lnTo>
                    <a:pt x="363" y="101"/>
                  </a:lnTo>
                  <a:close/>
                  <a:moveTo>
                    <a:pt x="335" y="89"/>
                  </a:moveTo>
                  <a:lnTo>
                    <a:pt x="345" y="89"/>
                  </a:lnTo>
                  <a:lnTo>
                    <a:pt x="345" y="91"/>
                  </a:lnTo>
                  <a:lnTo>
                    <a:pt x="350" y="91"/>
                  </a:lnTo>
                  <a:lnTo>
                    <a:pt x="350" y="93"/>
                  </a:lnTo>
                  <a:lnTo>
                    <a:pt x="354" y="93"/>
                  </a:lnTo>
                  <a:lnTo>
                    <a:pt x="354" y="99"/>
                  </a:lnTo>
                  <a:lnTo>
                    <a:pt x="350" y="99"/>
                  </a:lnTo>
                  <a:lnTo>
                    <a:pt x="350" y="104"/>
                  </a:lnTo>
                  <a:lnTo>
                    <a:pt x="343" y="104"/>
                  </a:lnTo>
                  <a:lnTo>
                    <a:pt x="343" y="103"/>
                  </a:lnTo>
                  <a:lnTo>
                    <a:pt x="340" y="103"/>
                  </a:lnTo>
                  <a:lnTo>
                    <a:pt x="340" y="101"/>
                  </a:lnTo>
                  <a:lnTo>
                    <a:pt x="334" y="101"/>
                  </a:lnTo>
                  <a:lnTo>
                    <a:pt x="334" y="100"/>
                  </a:lnTo>
                  <a:lnTo>
                    <a:pt x="331" y="100"/>
                  </a:lnTo>
                  <a:lnTo>
                    <a:pt x="331" y="93"/>
                  </a:lnTo>
                  <a:lnTo>
                    <a:pt x="335" y="93"/>
                  </a:lnTo>
                  <a:lnTo>
                    <a:pt x="335" y="89"/>
                  </a:lnTo>
                  <a:close/>
                  <a:moveTo>
                    <a:pt x="306" y="78"/>
                  </a:moveTo>
                  <a:lnTo>
                    <a:pt x="318" y="78"/>
                  </a:lnTo>
                  <a:lnTo>
                    <a:pt x="318" y="79"/>
                  </a:lnTo>
                  <a:lnTo>
                    <a:pt x="322" y="79"/>
                  </a:lnTo>
                  <a:lnTo>
                    <a:pt x="322" y="81"/>
                  </a:lnTo>
                  <a:lnTo>
                    <a:pt x="327" y="81"/>
                  </a:lnTo>
                  <a:lnTo>
                    <a:pt x="327" y="87"/>
                  </a:lnTo>
                  <a:lnTo>
                    <a:pt x="322" y="87"/>
                  </a:lnTo>
                  <a:lnTo>
                    <a:pt x="322" y="92"/>
                  </a:lnTo>
                  <a:lnTo>
                    <a:pt x="311" y="92"/>
                  </a:lnTo>
                  <a:lnTo>
                    <a:pt x="311" y="89"/>
                  </a:lnTo>
                  <a:lnTo>
                    <a:pt x="305" y="89"/>
                  </a:lnTo>
                  <a:lnTo>
                    <a:pt x="305" y="83"/>
                  </a:lnTo>
                  <a:lnTo>
                    <a:pt x="306" y="83"/>
                  </a:lnTo>
                  <a:lnTo>
                    <a:pt x="306" y="78"/>
                  </a:lnTo>
                  <a:close/>
                  <a:moveTo>
                    <a:pt x="26" y="71"/>
                  </a:moveTo>
                  <a:lnTo>
                    <a:pt x="37" y="71"/>
                  </a:lnTo>
                  <a:lnTo>
                    <a:pt x="37" y="91"/>
                  </a:lnTo>
                  <a:lnTo>
                    <a:pt x="26" y="91"/>
                  </a:lnTo>
                  <a:lnTo>
                    <a:pt x="26" y="71"/>
                  </a:lnTo>
                  <a:close/>
                  <a:moveTo>
                    <a:pt x="281" y="65"/>
                  </a:moveTo>
                  <a:lnTo>
                    <a:pt x="289" y="65"/>
                  </a:lnTo>
                  <a:lnTo>
                    <a:pt x="289" y="68"/>
                  </a:lnTo>
                  <a:lnTo>
                    <a:pt x="292" y="68"/>
                  </a:lnTo>
                  <a:lnTo>
                    <a:pt x="292" y="70"/>
                  </a:lnTo>
                  <a:lnTo>
                    <a:pt x="298" y="70"/>
                  </a:lnTo>
                  <a:lnTo>
                    <a:pt x="298" y="76"/>
                  </a:lnTo>
                  <a:lnTo>
                    <a:pt x="294" y="76"/>
                  </a:lnTo>
                  <a:lnTo>
                    <a:pt x="294" y="81"/>
                  </a:lnTo>
                  <a:lnTo>
                    <a:pt x="288" y="81"/>
                  </a:lnTo>
                  <a:lnTo>
                    <a:pt x="288" y="80"/>
                  </a:lnTo>
                  <a:lnTo>
                    <a:pt x="282" y="80"/>
                  </a:lnTo>
                  <a:lnTo>
                    <a:pt x="282" y="78"/>
                  </a:lnTo>
                  <a:lnTo>
                    <a:pt x="278" y="78"/>
                  </a:lnTo>
                  <a:lnTo>
                    <a:pt x="278" y="70"/>
                  </a:lnTo>
                  <a:lnTo>
                    <a:pt x="281" y="70"/>
                  </a:lnTo>
                  <a:lnTo>
                    <a:pt x="281" y="65"/>
                  </a:lnTo>
                  <a:close/>
                  <a:moveTo>
                    <a:pt x="251" y="56"/>
                  </a:moveTo>
                  <a:lnTo>
                    <a:pt x="261" y="56"/>
                  </a:lnTo>
                  <a:lnTo>
                    <a:pt x="261" y="59"/>
                  </a:lnTo>
                  <a:lnTo>
                    <a:pt x="267" y="59"/>
                  </a:lnTo>
                  <a:lnTo>
                    <a:pt x="267" y="60"/>
                  </a:lnTo>
                  <a:lnTo>
                    <a:pt x="272" y="60"/>
                  </a:lnTo>
                  <a:lnTo>
                    <a:pt x="272" y="64"/>
                  </a:lnTo>
                  <a:lnTo>
                    <a:pt x="266" y="64"/>
                  </a:lnTo>
                  <a:lnTo>
                    <a:pt x="266" y="70"/>
                  </a:lnTo>
                  <a:lnTo>
                    <a:pt x="257" y="70"/>
                  </a:lnTo>
                  <a:lnTo>
                    <a:pt x="257" y="69"/>
                  </a:lnTo>
                  <a:lnTo>
                    <a:pt x="251" y="69"/>
                  </a:lnTo>
                  <a:lnTo>
                    <a:pt x="251" y="67"/>
                  </a:lnTo>
                  <a:lnTo>
                    <a:pt x="246" y="67"/>
                  </a:lnTo>
                  <a:lnTo>
                    <a:pt x="246" y="60"/>
                  </a:lnTo>
                  <a:lnTo>
                    <a:pt x="251" y="60"/>
                  </a:lnTo>
                  <a:lnTo>
                    <a:pt x="251" y="56"/>
                  </a:lnTo>
                  <a:close/>
                  <a:moveTo>
                    <a:pt x="221" y="45"/>
                  </a:moveTo>
                  <a:lnTo>
                    <a:pt x="228" y="45"/>
                  </a:lnTo>
                  <a:lnTo>
                    <a:pt x="228" y="46"/>
                  </a:lnTo>
                  <a:lnTo>
                    <a:pt x="235" y="46"/>
                  </a:lnTo>
                  <a:lnTo>
                    <a:pt x="235" y="48"/>
                  </a:lnTo>
                  <a:lnTo>
                    <a:pt x="238" y="48"/>
                  </a:lnTo>
                  <a:lnTo>
                    <a:pt x="238" y="55"/>
                  </a:lnTo>
                  <a:lnTo>
                    <a:pt x="235" y="55"/>
                  </a:lnTo>
                  <a:lnTo>
                    <a:pt x="235" y="61"/>
                  </a:lnTo>
                  <a:lnTo>
                    <a:pt x="228" y="61"/>
                  </a:lnTo>
                  <a:lnTo>
                    <a:pt x="228" y="59"/>
                  </a:lnTo>
                  <a:lnTo>
                    <a:pt x="225" y="59"/>
                  </a:lnTo>
                  <a:lnTo>
                    <a:pt x="225" y="56"/>
                  </a:lnTo>
                  <a:lnTo>
                    <a:pt x="218" y="56"/>
                  </a:lnTo>
                  <a:lnTo>
                    <a:pt x="218" y="49"/>
                  </a:lnTo>
                  <a:lnTo>
                    <a:pt x="221" y="49"/>
                  </a:lnTo>
                  <a:lnTo>
                    <a:pt x="221" y="45"/>
                  </a:lnTo>
                  <a:close/>
                  <a:moveTo>
                    <a:pt x="191" y="35"/>
                  </a:moveTo>
                  <a:lnTo>
                    <a:pt x="197" y="35"/>
                  </a:lnTo>
                  <a:lnTo>
                    <a:pt x="197" y="37"/>
                  </a:lnTo>
                  <a:lnTo>
                    <a:pt x="205" y="37"/>
                  </a:lnTo>
                  <a:lnTo>
                    <a:pt x="205" y="39"/>
                  </a:lnTo>
                  <a:lnTo>
                    <a:pt x="210" y="39"/>
                  </a:lnTo>
                  <a:lnTo>
                    <a:pt x="210" y="45"/>
                  </a:lnTo>
                  <a:lnTo>
                    <a:pt x="205" y="45"/>
                  </a:lnTo>
                  <a:lnTo>
                    <a:pt x="205" y="51"/>
                  </a:lnTo>
                  <a:lnTo>
                    <a:pt x="200" y="51"/>
                  </a:lnTo>
                  <a:lnTo>
                    <a:pt x="200" y="49"/>
                  </a:lnTo>
                  <a:lnTo>
                    <a:pt x="195" y="49"/>
                  </a:lnTo>
                  <a:lnTo>
                    <a:pt x="195" y="47"/>
                  </a:lnTo>
                  <a:lnTo>
                    <a:pt x="187" y="47"/>
                  </a:lnTo>
                  <a:lnTo>
                    <a:pt x="187" y="39"/>
                  </a:lnTo>
                  <a:lnTo>
                    <a:pt x="191" y="39"/>
                  </a:lnTo>
                  <a:lnTo>
                    <a:pt x="191" y="35"/>
                  </a:lnTo>
                  <a:close/>
                  <a:moveTo>
                    <a:pt x="27" y="32"/>
                  </a:moveTo>
                  <a:lnTo>
                    <a:pt x="38" y="32"/>
                  </a:lnTo>
                  <a:lnTo>
                    <a:pt x="38" y="52"/>
                  </a:lnTo>
                  <a:lnTo>
                    <a:pt x="27" y="52"/>
                  </a:lnTo>
                  <a:lnTo>
                    <a:pt x="27" y="32"/>
                  </a:lnTo>
                  <a:close/>
                  <a:moveTo>
                    <a:pt x="159" y="28"/>
                  </a:moveTo>
                  <a:lnTo>
                    <a:pt x="173" y="28"/>
                  </a:lnTo>
                  <a:lnTo>
                    <a:pt x="173" y="29"/>
                  </a:lnTo>
                  <a:lnTo>
                    <a:pt x="179" y="29"/>
                  </a:lnTo>
                  <a:lnTo>
                    <a:pt x="179" y="36"/>
                  </a:lnTo>
                  <a:lnTo>
                    <a:pt x="175" y="36"/>
                  </a:lnTo>
                  <a:lnTo>
                    <a:pt x="175" y="41"/>
                  </a:lnTo>
                  <a:lnTo>
                    <a:pt x="169" y="41"/>
                  </a:lnTo>
                  <a:lnTo>
                    <a:pt x="169" y="39"/>
                  </a:lnTo>
                  <a:lnTo>
                    <a:pt x="163" y="39"/>
                  </a:lnTo>
                  <a:lnTo>
                    <a:pt x="163" y="38"/>
                  </a:lnTo>
                  <a:lnTo>
                    <a:pt x="154" y="38"/>
                  </a:lnTo>
                  <a:lnTo>
                    <a:pt x="154" y="31"/>
                  </a:lnTo>
                  <a:lnTo>
                    <a:pt x="159" y="31"/>
                  </a:lnTo>
                  <a:lnTo>
                    <a:pt x="159" y="28"/>
                  </a:lnTo>
                  <a:close/>
                  <a:moveTo>
                    <a:pt x="128" y="18"/>
                  </a:moveTo>
                  <a:lnTo>
                    <a:pt x="136" y="18"/>
                  </a:lnTo>
                  <a:lnTo>
                    <a:pt x="136" y="20"/>
                  </a:lnTo>
                  <a:lnTo>
                    <a:pt x="143" y="20"/>
                  </a:lnTo>
                  <a:lnTo>
                    <a:pt x="143" y="21"/>
                  </a:lnTo>
                  <a:lnTo>
                    <a:pt x="149" y="21"/>
                  </a:lnTo>
                  <a:lnTo>
                    <a:pt x="149" y="27"/>
                  </a:lnTo>
                  <a:lnTo>
                    <a:pt x="144" y="27"/>
                  </a:lnTo>
                  <a:lnTo>
                    <a:pt x="144" y="31"/>
                  </a:lnTo>
                  <a:lnTo>
                    <a:pt x="132" y="31"/>
                  </a:lnTo>
                  <a:lnTo>
                    <a:pt x="132" y="30"/>
                  </a:lnTo>
                  <a:lnTo>
                    <a:pt x="126" y="30"/>
                  </a:lnTo>
                  <a:lnTo>
                    <a:pt x="126" y="22"/>
                  </a:lnTo>
                  <a:lnTo>
                    <a:pt x="128" y="22"/>
                  </a:lnTo>
                  <a:lnTo>
                    <a:pt x="128" y="18"/>
                  </a:lnTo>
                  <a:close/>
                  <a:moveTo>
                    <a:pt x="96" y="12"/>
                  </a:moveTo>
                  <a:lnTo>
                    <a:pt x="113" y="12"/>
                  </a:lnTo>
                  <a:lnTo>
                    <a:pt x="113" y="23"/>
                  </a:lnTo>
                  <a:lnTo>
                    <a:pt x="103" y="23"/>
                  </a:lnTo>
                  <a:lnTo>
                    <a:pt x="103" y="22"/>
                  </a:lnTo>
                  <a:lnTo>
                    <a:pt x="91" y="22"/>
                  </a:lnTo>
                  <a:lnTo>
                    <a:pt x="91" y="14"/>
                  </a:lnTo>
                  <a:lnTo>
                    <a:pt x="96" y="14"/>
                  </a:lnTo>
                  <a:lnTo>
                    <a:pt x="96" y="12"/>
                  </a:lnTo>
                  <a:close/>
                  <a:moveTo>
                    <a:pt x="60" y="5"/>
                  </a:moveTo>
                  <a:lnTo>
                    <a:pt x="78" y="5"/>
                  </a:lnTo>
                  <a:lnTo>
                    <a:pt x="78" y="6"/>
                  </a:lnTo>
                  <a:lnTo>
                    <a:pt x="79" y="6"/>
                  </a:lnTo>
                  <a:lnTo>
                    <a:pt x="79" y="16"/>
                  </a:lnTo>
                  <a:lnTo>
                    <a:pt x="67" y="16"/>
                  </a:lnTo>
                  <a:lnTo>
                    <a:pt x="67" y="15"/>
                  </a:lnTo>
                  <a:lnTo>
                    <a:pt x="60" y="15"/>
                  </a:lnTo>
                  <a:lnTo>
                    <a:pt x="60" y="5"/>
                  </a:lnTo>
                  <a:close/>
                  <a:moveTo>
                    <a:pt x="33" y="0"/>
                  </a:moveTo>
                  <a:lnTo>
                    <a:pt x="44" y="0"/>
                  </a:lnTo>
                  <a:lnTo>
                    <a:pt x="44" y="11"/>
                  </a:lnTo>
                  <a:lnTo>
                    <a:pt x="43" y="11"/>
                  </a:lnTo>
                  <a:lnTo>
                    <a:pt x="43" y="13"/>
                  </a:lnTo>
                  <a:lnTo>
                    <a:pt x="42" y="13"/>
                  </a:lnTo>
                  <a:lnTo>
                    <a:pt x="42" y="19"/>
                  </a:lnTo>
                  <a:lnTo>
                    <a:pt x="34" y="19"/>
                  </a:lnTo>
                  <a:lnTo>
                    <a:pt x="34" y="14"/>
                  </a:lnTo>
                  <a:lnTo>
                    <a:pt x="30" y="14"/>
                  </a:lnTo>
                  <a:lnTo>
                    <a:pt x="30" y="8"/>
                  </a:lnTo>
                  <a:lnTo>
                    <a:pt x="32" y="8"/>
                  </a:lnTo>
                  <a:lnTo>
                    <a:pt x="32" y="3"/>
                  </a:lnTo>
                  <a:lnTo>
                    <a:pt x="33" y="3"/>
                  </a:lnTo>
                  <a:lnTo>
                    <a:pt x="33" y="0"/>
                  </a:lnTo>
                  <a:close/>
                </a:path>
              </a:pathLst>
            </a:custGeom>
            <a:solidFill>
              <a:srgbClr val="FF0000"/>
            </a:solidFill>
            <a:ln w="0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7" name="Freeform 52"/>
            <p:cNvSpPr>
              <a:spLocks/>
            </p:cNvSpPr>
            <p:nvPr/>
          </p:nvSpPr>
          <p:spPr bwMode="auto">
            <a:xfrm>
              <a:off x="4035425" y="2570163"/>
              <a:ext cx="2241550" cy="1508125"/>
            </a:xfrm>
            <a:custGeom>
              <a:avLst/>
              <a:gdLst>
                <a:gd name="T0" fmla="*/ 139 w 1412"/>
                <a:gd name="T1" fmla="*/ 22 h 950"/>
                <a:gd name="T2" fmla="*/ 220 w 1412"/>
                <a:gd name="T3" fmla="*/ 42 h 950"/>
                <a:gd name="T4" fmla="*/ 278 w 1412"/>
                <a:gd name="T5" fmla="*/ 65 h 950"/>
                <a:gd name="T6" fmla="*/ 336 w 1412"/>
                <a:gd name="T7" fmla="*/ 87 h 950"/>
                <a:gd name="T8" fmla="*/ 386 w 1412"/>
                <a:gd name="T9" fmla="*/ 110 h 950"/>
                <a:gd name="T10" fmla="*/ 435 w 1412"/>
                <a:gd name="T11" fmla="*/ 131 h 950"/>
                <a:gd name="T12" fmla="*/ 480 w 1412"/>
                <a:gd name="T13" fmla="*/ 154 h 950"/>
                <a:gd name="T14" fmla="*/ 527 w 1412"/>
                <a:gd name="T15" fmla="*/ 176 h 950"/>
                <a:gd name="T16" fmla="*/ 569 w 1412"/>
                <a:gd name="T17" fmla="*/ 199 h 950"/>
                <a:gd name="T18" fmla="*/ 611 w 1412"/>
                <a:gd name="T19" fmla="*/ 220 h 950"/>
                <a:gd name="T20" fmla="*/ 652 w 1412"/>
                <a:gd name="T21" fmla="*/ 243 h 950"/>
                <a:gd name="T22" fmla="*/ 696 w 1412"/>
                <a:gd name="T23" fmla="*/ 265 h 950"/>
                <a:gd name="T24" fmla="*/ 734 w 1412"/>
                <a:gd name="T25" fmla="*/ 288 h 950"/>
                <a:gd name="T26" fmla="*/ 778 w 1412"/>
                <a:gd name="T27" fmla="*/ 308 h 950"/>
                <a:gd name="T28" fmla="*/ 816 w 1412"/>
                <a:gd name="T29" fmla="*/ 332 h 950"/>
                <a:gd name="T30" fmla="*/ 859 w 1412"/>
                <a:gd name="T31" fmla="*/ 353 h 950"/>
                <a:gd name="T32" fmla="*/ 897 w 1412"/>
                <a:gd name="T33" fmla="*/ 376 h 950"/>
                <a:gd name="T34" fmla="*/ 939 w 1412"/>
                <a:gd name="T35" fmla="*/ 397 h 950"/>
                <a:gd name="T36" fmla="*/ 977 w 1412"/>
                <a:gd name="T37" fmla="*/ 420 h 950"/>
                <a:gd name="T38" fmla="*/ 1021 w 1412"/>
                <a:gd name="T39" fmla="*/ 442 h 950"/>
                <a:gd name="T40" fmla="*/ 1059 w 1412"/>
                <a:gd name="T41" fmla="*/ 465 h 950"/>
                <a:gd name="T42" fmla="*/ 1101 w 1412"/>
                <a:gd name="T43" fmla="*/ 486 h 950"/>
                <a:gd name="T44" fmla="*/ 1139 w 1412"/>
                <a:gd name="T45" fmla="*/ 509 h 950"/>
                <a:gd name="T46" fmla="*/ 1182 w 1412"/>
                <a:gd name="T47" fmla="*/ 531 h 950"/>
                <a:gd name="T48" fmla="*/ 1219 w 1412"/>
                <a:gd name="T49" fmla="*/ 554 h 950"/>
                <a:gd name="T50" fmla="*/ 1261 w 1412"/>
                <a:gd name="T51" fmla="*/ 574 h 950"/>
                <a:gd name="T52" fmla="*/ 1300 w 1412"/>
                <a:gd name="T53" fmla="*/ 598 h 950"/>
                <a:gd name="T54" fmla="*/ 1341 w 1412"/>
                <a:gd name="T55" fmla="*/ 619 h 950"/>
                <a:gd name="T56" fmla="*/ 1378 w 1412"/>
                <a:gd name="T57" fmla="*/ 643 h 950"/>
                <a:gd name="T58" fmla="*/ 1398 w 1412"/>
                <a:gd name="T59" fmla="*/ 670 h 950"/>
                <a:gd name="T60" fmla="*/ 1361 w 1412"/>
                <a:gd name="T61" fmla="*/ 647 h 950"/>
                <a:gd name="T62" fmla="*/ 1320 w 1412"/>
                <a:gd name="T63" fmla="*/ 626 h 950"/>
                <a:gd name="T64" fmla="*/ 1281 w 1412"/>
                <a:gd name="T65" fmla="*/ 603 h 950"/>
                <a:gd name="T66" fmla="*/ 1241 w 1412"/>
                <a:gd name="T67" fmla="*/ 581 h 950"/>
                <a:gd name="T68" fmla="*/ 1203 w 1412"/>
                <a:gd name="T69" fmla="*/ 558 h 950"/>
                <a:gd name="T70" fmla="*/ 1161 w 1412"/>
                <a:gd name="T71" fmla="*/ 536 h 950"/>
                <a:gd name="T72" fmla="*/ 1121 w 1412"/>
                <a:gd name="T73" fmla="*/ 514 h 950"/>
                <a:gd name="T74" fmla="*/ 1081 w 1412"/>
                <a:gd name="T75" fmla="*/ 492 h 950"/>
                <a:gd name="T76" fmla="*/ 1042 w 1412"/>
                <a:gd name="T77" fmla="*/ 469 h 950"/>
                <a:gd name="T78" fmla="*/ 999 w 1412"/>
                <a:gd name="T79" fmla="*/ 449 h 950"/>
                <a:gd name="T80" fmla="*/ 960 w 1412"/>
                <a:gd name="T81" fmla="*/ 426 h 950"/>
                <a:gd name="T82" fmla="*/ 919 w 1412"/>
                <a:gd name="T83" fmla="*/ 404 h 950"/>
                <a:gd name="T84" fmla="*/ 880 w 1412"/>
                <a:gd name="T85" fmla="*/ 380 h 950"/>
                <a:gd name="T86" fmla="*/ 838 w 1412"/>
                <a:gd name="T87" fmla="*/ 360 h 950"/>
                <a:gd name="T88" fmla="*/ 799 w 1412"/>
                <a:gd name="T89" fmla="*/ 337 h 950"/>
                <a:gd name="T90" fmla="*/ 756 w 1412"/>
                <a:gd name="T91" fmla="*/ 315 h 950"/>
                <a:gd name="T92" fmla="*/ 718 w 1412"/>
                <a:gd name="T93" fmla="*/ 292 h 950"/>
                <a:gd name="T94" fmla="*/ 675 w 1412"/>
                <a:gd name="T95" fmla="*/ 271 h 950"/>
                <a:gd name="T96" fmla="*/ 635 w 1412"/>
                <a:gd name="T97" fmla="*/ 248 h 950"/>
                <a:gd name="T98" fmla="*/ 591 w 1412"/>
                <a:gd name="T99" fmla="*/ 226 h 950"/>
                <a:gd name="T100" fmla="*/ 549 w 1412"/>
                <a:gd name="T101" fmla="*/ 203 h 950"/>
                <a:gd name="T102" fmla="*/ 505 w 1412"/>
                <a:gd name="T103" fmla="*/ 183 h 950"/>
                <a:gd name="T104" fmla="*/ 460 w 1412"/>
                <a:gd name="T105" fmla="*/ 159 h 950"/>
                <a:gd name="T106" fmla="*/ 413 w 1412"/>
                <a:gd name="T107" fmla="*/ 138 h 950"/>
                <a:gd name="T108" fmla="*/ 367 w 1412"/>
                <a:gd name="T109" fmla="*/ 114 h 950"/>
                <a:gd name="T110" fmla="*/ 312 w 1412"/>
                <a:gd name="T111" fmla="*/ 94 h 950"/>
                <a:gd name="T112" fmla="*/ 256 w 1412"/>
                <a:gd name="T113" fmla="*/ 71 h 950"/>
                <a:gd name="T114" fmla="*/ 190 w 1412"/>
                <a:gd name="T115" fmla="*/ 49 h 950"/>
                <a:gd name="T116" fmla="*/ 114 w 1412"/>
                <a:gd name="T117" fmla="*/ 25 h 950"/>
                <a:gd name="T118" fmla="*/ 33 w 1412"/>
                <a:gd name="T119" fmla="*/ 32 h 950"/>
                <a:gd name="T120" fmla="*/ 14 w 1412"/>
                <a:gd name="T121" fmla="*/ 668 h 950"/>
                <a:gd name="T122" fmla="*/ 16 w 1412"/>
                <a:gd name="T123" fmla="*/ 185 h 9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412" h="950">
                  <a:moveTo>
                    <a:pt x="28" y="0"/>
                  </a:moveTo>
                  <a:lnTo>
                    <a:pt x="53" y="0"/>
                  </a:lnTo>
                  <a:lnTo>
                    <a:pt x="53" y="2"/>
                  </a:lnTo>
                  <a:lnTo>
                    <a:pt x="61" y="2"/>
                  </a:lnTo>
                  <a:lnTo>
                    <a:pt x="61" y="4"/>
                  </a:lnTo>
                  <a:lnTo>
                    <a:pt x="73" y="4"/>
                  </a:lnTo>
                  <a:lnTo>
                    <a:pt x="73" y="6"/>
                  </a:lnTo>
                  <a:lnTo>
                    <a:pt x="83" y="6"/>
                  </a:lnTo>
                  <a:lnTo>
                    <a:pt x="83" y="8"/>
                  </a:lnTo>
                  <a:lnTo>
                    <a:pt x="92" y="8"/>
                  </a:lnTo>
                  <a:lnTo>
                    <a:pt x="92" y="10"/>
                  </a:lnTo>
                  <a:lnTo>
                    <a:pt x="99" y="10"/>
                  </a:lnTo>
                  <a:lnTo>
                    <a:pt x="99" y="12"/>
                  </a:lnTo>
                  <a:lnTo>
                    <a:pt x="109" y="12"/>
                  </a:lnTo>
                  <a:lnTo>
                    <a:pt x="109" y="14"/>
                  </a:lnTo>
                  <a:lnTo>
                    <a:pt x="118" y="14"/>
                  </a:lnTo>
                  <a:lnTo>
                    <a:pt x="118" y="15"/>
                  </a:lnTo>
                  <a:lnTo>
                    <a:pt x="124" y="15"/>
                  </a:lnTo>
                  <a:lnTo>
                    <a:pt x="124" y="17"/>
                  </a:lnTo>
                  <a:lnTo>
                    <a:pt x="134" y="17"/>
                  </a:lnTo>
                  <a:lnTo>
                    <a:pt x="134" y="20"/>
                  </a:lnTo>
                  <a:lnTo>
                    <a:pt x="139" y="20"/>
                  </a:lnTo>
                  <a:lnTo>
                    <a:pt x="139" y="22"/>
                  </a:lnTo>
                  <a:lnTo>
                    <a:pt x="147" y="22"/>
                  </a:lnTo>
                  <a:lnTo>
                    <a:pt x="147" y="23"/>
                  </a:lnTo>
                  <a:lnTo>
                    <a:pt x="156" y="23"/>
                  </a:lnTo>
                  <a:lnTo>
                    <a:pt x="156" y="25"/>
                  </a:lnTo>
                  <a:lnTo>
                    <a:pt x="159" y="25"/>
                  </a:lnTo>
                  <a:lnTo>
                    <a:pt x="159" y="27"/>
                  </a:lnTo>
                  <a:lnTo>
                    <a:pt x="170" y="27"/>
                  </a:lnTo>
                  <a:lnTo>
                    <a:pt x="170" y="29"/>
                  </a:lnTo>
                  <a:lnTo>
                    <a:pt x="175" y="29"/>
                  </a:lnTo>
                  <a:lnTo>
                    <a:pt x="175" y="31"/>
                  </a:lnTo>
                  <a:lnTo>
                    <a:pt x="182" y="31"/>
                  </a:lnTo>
                  <a:lnTo>
                    <a:pt x="182" y="33"/>
                  </a:lnTo>
                  <a:lnTo>
                    <a:pt x="188" y="33"/>
                  </a:lnTo>
                  <a:lnTo>
                    <a:pt x="188" y="35"/>
                  </a:lnTo>
                  <a:lnTo>
                    <a:pt x="195" y="35"/>
                  </a:lnTo>
                  <a:lnTo>
                    <a:pt x="195" y="37"/>
                  </a:lnTo>
                  <a:lnTo>
                    <a:pt x="200" y="37"/>
                  </a:lnTo>
                  <a:lnTo>
                    <a:pt x="200" y="39"/>
                  </a:lnTo>
                  <a:lnTo>
                    <a:pt x="205" y="39"/>
                  </a:lnTo>
                  <a:lnTo>
                    <a:pt x="205" y="40"/>
                  </a:lnTo>
                  <a:lnTo>
                    <a:pt x="212" y="40"/>
                  </a:lnTo>
                  <a:lnTo>
                    <a:pt x="212" y="42"/>
                  </a:lnTo>
                  <a:lnTo>
                    <a:pt x="220" y="42"/>
                  </a:lnTo>
                  <a:lnTo>
                    <a:pt x="220" y="45"/>
                  </a:lnTo>
                  <a:lnTo>
                    <a:pt x="224" y="45"/>
                  </a:lnTo>
                  <a:lnTo>
                    <a:pt x="224" y="47"/>
                  </a:lnTo>
                  <a:lnTo>
                    <a:pt x="230" y="47"/>
                  </a:lnTo>
                  <a:lnTo>
                    <a:pt x="230" y="48"/>
                  </a:lnTo>
                  <a:lnTo>
                    <a:pt x="237" y="48"/>
                  </a:lnTo>
                  <a:lnTo>
                    <a:pt x="237" y="50"/>
                  </a:lnTo>
                  <a:lnTo>
                    <a:pt x="243" y="50"/>
                  </a:lnTo>
                  <a:lnTo>
                    <a:pt x="243" y="53"/>
                  </a:lnTo>
                  <a:lnTo>
                    <a:pt x="248" y="53"/>
                  </a:lnTo>
                  <a:lnTo>
                    <a:pt x="248" y="54"/>
                  </a:lnTo>
                  <a:lnTo>
                    <a:pt x="253" y="54"/>
                  </a:lnTo>
                  <a:lnTo>
                    <a:pt x="253" y="56"/>
                  </a:lnTo>
                  <a:lnTo>
                    <a:pt x="259" y="56"/>
                  </a:lnTo>
                  <a:lnTo>
                    <a:pt x="259" y="58"/>
                  </a:lnTo>
                  <a:lnTo>
                    <a:pt x="263" y="58"/>
                  </a:lnTo>
                  <a:lnTo>
                    <a:pt x="263" y="61"/>
                  </a:lnTo>
                  <a:lnTo>
                    <a:pt x="267" y="61"/>
                  </a:lnTo>
                  <a:lnTo>
                    <a:pt x="267" y="62"/>
                  </a:lnTo>
                  <a:lnTo>
                    <a:pt x="272" y="62"/>
                  </a:lnTo>
                  <a:lnTo>
                    <a:pt x="272" y="64"/>
                  </a:lnTo>
                  <a:lnTo>
                    <a:pt x="278" y="64"/>
                  </a:lnTo>
                  <a:lnTo>
                    <a:pt x="278" y="65"/>
                  </a:lnTo>
                  <a:lnTo>
                    <a:pt x="284" y="65"/>
                  </a:lnTo>
                  <a:lnTo>
                    <a:pt x="284" y="67"/>
                  </a:lnTo>
                  <a:lnTo>
                    <a:pt x="288" y="67"/>
                  </a:lnTo>
                  <a:lnTo>
                    <a:pt x="288" y="70"/>
                  </a:lnTo>
                  <a:lnTo>
                    <a:pt x="294" y="70"/>
                  </a:lnTo>
                  <a:lnTo>
                    <a:pt x="294" y="71"/>
                  </a:lnTo>
                  <a:lnTo>
                    <a:pt x="298" y="71"/>
                  </a:lnTo>
                  <a:lnTo>
                    <a:pt x="298" y="73"/>
                  </a:lnTo>
                  <a:lnTo>
                    <a:pt x="303" y="73"/>
                  </a:lnTo>
                  <a:lnTo>
                    <a:pt x="303" y="75"/>
                  </a:lnTo>
                  <a:lnTo>
                    <a:pt x="308" y="75"/>
                  </a:lnTo>
                  <a:lnTo>
                    <a:pt x="308" y="77"/>
                  </a:lnTo>
                  <a:lnTo>
                    <a:pt x="313" y="77"/>
                  </a:lnTo>
                  <a:lnTo>
                    <a:pt x="313" y="79"/>
                  </a:lnTo>
                  <a:lnTo>
                    <a:pt x="319" y="79"/>
                  </a:lnTo>
                  <a:lnTo>
                    <a:pt x="319" y="81"/>
                  </a:lnTo>
                  <a:lnTo>
                    <a:pt x="322" y="81"/>
                  </a:lnTo>
                  <a:lnTo>
                    <a:pt x="322" y="83"/>
                  </a:lnTo>
                  <a:lnTo>
                    <a:pt x="327" y="83"/>
                  </a:lnTo>
                  <a:lnTo>
                    <a:pt x="327" y="85"/>
                  </a:lnTo>
                  <a:lnTo>
                    <a:pt x="330" y="85"/>
                  </a:lnTo>
                  <a:lnTo>
                    <a:pt x="330" y="87"/>
                  </a:lnTo>
                  <a:lnTo>
                    <a:pt x="336" y="87"/>
                  </a:lnTo>
                  <a:lnTo>
                    <a:pt x="336" y="89"/>
                  </a:lnTo>
                  <a:lnTo>
                    <a:pt x="342" y="89"/>
                  </a:lnTo>
                  <a:lnTo>
                    <a:pt x="342" y="91"/>
                  </a:lnTo>
                  <a:lnTo>
                    <a:pt x="345" y="91"/>
                  </a:lnTo>
                  <a:lnTo>
                    <a:pt x="345" y="93"/>
                  </a:lnTo>
                  <a:lnTo>
                    <a:pt x="351" y="93"/>
                  </a:lnTo>
                  <a:lnTo>
                    <a:pt x="351" y="95"/>
                  </a:lnTo>
                  <a:lnTo>
                    <a:pt x="354" y="95"/>
                  </a:lnTo>
                  <a:lnTo>
                    <a:pt x="354" y="96"/>
                  </a:lnTo>
                  <a:lnTo>
                    <a:pt x="359" y="96"/>
                  </a:lnTo>
                  <a:lnTo>
                    <a:pt x="359" y="98"/>
                  </a:lnTo>
                  <a:lnTo>
                    <a:pt x="365" y="98"/>
                  </a:lnTo>
                  <a:lnTo>
                    <a:pt x="365" y="101"/>
                  </a:lnTo>
                  <a:lnTo>
                    <a:pt x="368" y="101"/>
                  </a:lnTo>
                  <a:lnTo>
                    <a:pt x="368" y="103"/>
                  </a:lnTo>
                  <a:lnTo>
                    <a:pt x="372" y="103"/>
                  </a:lnTo>
                  <a:lnTo>
                    <a:pt x="372" y="104"/>
                  </a:lnTo>
                  <a:lnTo>
                    <a:pt x="377" y="104"/>
                  </a:lnTo>
                  <a:lnTo>
                    <a:pt x="377" y="106"/>
                  </a:lnTo>
                  <a:lnTo>
                    <a:pt x="381" y="106"/>
                  </a:lnTo>
                  <a:lnTo>
                    <a:pt x="381" y="109"/>
                  </a:lnTo>
                  <a:lnTo>
                    <a:pt x="386" y="109"/>
                  </a:lnTo>
                  <a:lnTo>
                    <a:pt x="386" y="110"/>
                  </a:lnTo>
                  <a:lnTo>
                    <a:pt x="390" y="110"/>
                  </a:lnTo>
                  <a:lnTo>
                    <a:pt x="390" y="112"/>
                  </a:lnTo>
                  <a:lnTo>
                    <a:pt x="394" y="112"/>
                  </a:lnTo>
                  <a:lnTo>
                    <a:pt x="394" y="114"/>
                  </a:lnTo>
                  <a:lnTo>
                    <a:pt x="399" y="114"/>
                  </a:lnTo>
                  <a:lnTo>
                    <a:pt x="399" y="117"/>
                  </a:lnTo>
                  <a:lnTo>
                    <a:pt x="402" y="117"/>
                  </a:lnTo>
                  <a:lnTo>
                    <a:pt x="402" y="118"/>
                  </a:lnTo>
                  <a:lnTo>
                    <a:pt x="408" y="118"/>
                  </a:lnTo>
                  <a:lnTo>
                    <a:pt x="408" y="120"/>
                  </a:lnTo>
                  <a:lnTo>
                    <a:pt x="410" y="120"/>
                  </a:lnTo>
                  <a:lnTo>
                    <a:pt x="410" y="121"/>
                  </a:lnTo>
                  <a:lnTo>
                    <a:pt x="414" y="121"/>
                  </a:lnTo>
                  <a:lnTo>
                    <a:pt x="414" y="123"/>
                  </a:lnTo>
                  <a:lnTo>
                    <a:pt x="419" y="123"/>
                  </a:lnTo>
                  <a:lnTo>
                    <a:pt x="419" y="126"/>
                  </a:lnTo>
                  <a:lnTo>
                    <a:pt x="423" y="126"/>
                  </a:lnTo>
                  <a:lnTo>
                    <a:pt x="423" y="128"/>
                  </a:lnTo>
                  <a:lnTo>
                    <a:pt x="426" y="128"/>
                  </a:lnTo>
                  <a:lnTo>
                    <a:pt x="426" y="129"/>
                  </a:lnTo>
                  <a:lnTo>
                    <a:pt x="432" y="129"/>
                  </a:lnTo>
                  <a:lnTo>
                    <a:pt x="432" y="131"/>
                  </a:lnTo>
                  <a:lnTo>
                    <a:pt x="435" y="131"/>
                  </a:lnTo>
                  <a:lnTo>
                    <a:pt x="435" y="132"/>
                  </a:lnTo>
                  <a:lnTo>
                    <a:pt x="441" y="132"/>
                  </a:lnTo>
                  <a:lnTo>
                    <a:pt x="441" y="135"/>
                  </a:lnTo>
                  <a:lnTo>
                    <a:pt x="445" y="135"/>
                  </a:lnTo>
                  <a:lnTo>
                    <a:pt x="445" y="137"/>
                  </a:lnTo>
                  <a:lnTo>
                    <a:pt x="448" y="137"/>
                  </a:lnTo>
                  <a:lnTo>
                    <a:pt x="448" y="139"/>
                  </a:lnTo>
                  <a:lnTo>
                    <a:pt x="451" y="139"/>
                  </a:lnTo>
                  <a:lnTo>
                    <a:pt x="451" y="140"/>
                  </a:lnTo>
                  <a:lnTo>
                    <a:pt x="455" y="140"/>
                  </a:lnTo>
                  <a:lnTo>
                    <a:pt x="455" y="143"/>
                  </a:lnTo>
                  <a:lnTo>
                    <a:pt x="460" y="143"/>
                  </a:lnTo>
                  <a:lnTo>
                    <a:pt x="460" y="145"/>
                  </a:lnTo>
                  <a:lnTo>
                    <a:pt x="464" y="145"/>
                  </a:lnTo>
                  <a:lnTo>
                    <a:pt x="464" y="146"/>
                  </a:lnTo>
                  <a:lnTo>
                    <a:pt x="467" y="146"/>
                  </a:lnTo>
                  <a:lnTo>
                    <a:pt x="467" y="148"/>
                  </a:lnTo>
                  <a:lnTo>
                    <a:pt x="471" y="148"/>
                  </a:lnTo>
                  <a:lnTo>
                    <a:pt x="471" y="151"/>
                  </a:lnTo>
                  <a:lnTo>
                    <a:pt x="474" y="151"/>
                  </a:lnTo>
                  <a:lnTo>
                    <a:pt x="474" y="152"/>
                  </a:lnTo>
                  <a:lnTo>
                    <a:pt x="480" y="152"/>
                  </a:lnTo>
                  <a:lnTo>
                    <a:pt x="480" y="154"/>
                  </a:lnTo>
                  <a:lnTo>
                    <a:pt x="483" y="154"/>
                  </a:lnTo>
                  <a:lnTo>
                    <a:pt x="483" y="156"/>
                  </a:lnTo>
                  <a:lnTo>
                    <a:pt x="487" y="156"/>
                  </a:lnTo>
                  <a:lnTo>
                    <a:pt x="487" y="158"/>
                  </a:lnTo>
                  <a:lnTo>
                    <a:pt x="492" y="158"/>
                  </a:lnTo>
                  <a:lnTo>
                    <a:pt x="492" y="160"/>
                  </a:lnTo>
                  <a:lnTo>
                    <a:pt x="495" y="160"/>
                  </a:lnTo>
                  <a:lnTo>
                    <a:pt x="495" y="162"/>
                  </a:lnTo>
                  <a:lnTo>
                    <a:pt x="499" y="162"/>
                  </a:lnTo>
                  <a:lnTo>
                    <a:pt x="499" y="164"/>
                  </a:lnTo>
                  <a:lnTo>
                    <a:pt x="503" y="164"/>
                  </a:lnTo>
                  <a:lnTo>
                    <a:pt x="503" y="166"/>
                  </a:lnTo>
                  <a:lnTo>
                    <a:pt x="506" y="166"/>
                  </a:lnTo>
                  <a:lnTo>
                    <a:pt x="506" y="168"/>
                  </a:lnTo>
                  <a:lnTo>
                    <a:pt x="512" y="168"/>
                  </a:lnTo>
                  <a:lnTo>
                    <a:pt x="512" y="170"/>
                  </a:lnTo>
                  <a:lnTo>
                    <a:pt x="515" y="170"/>
                  </a:lnTo>
                  <a:lnTo>
                    <a:pt x="515" y="172"/>
                  </a:lnTo>
                  <a:lnTo>
                    <a:pt x="519" y="172"/>
                  </a:lnTo>
                  <a:lnTo>
                    <a:pt x="519" y="174"/>
                  </a:lnTo>
                  <a:lnTo>
                    <a:pt x="522" y="174"/>
                  </a:lnTo>
                  <a:lnTo>
                    <a:pt x="522" y="176"/>
                  </a:lnTo>
                  <a:lnTo>
                    <a:pt x="527" y="176"/>
                  </a:lnTo>
                  <a:lnTo>
                    <a:pt x="527" y="177"/>
                  </a:lnTo>
                  <a:lnTo>
                    <a:pt x="529" y="177"/>
                  </a:lnTo>
                  <a:lnTo>
                    <a:pt x="529" y="179"/>
                  </a:lnTo>
                  <a:lnTo>
                    <a:pt x="532" y="179"/>
                  </a:lnTo>
                  <a:lnTo>
                    <a:pt x="532" y="182"/>
                  </a:lnTo>
                  <a:lnTo>
                    <a:pt x="537" y="182"/>
                  </a:lnTo>
                  <a:lnTo>
                    <a:pt x="537" y="184"/>
                  </a:lnTo>
                  <a:lnTo>
                    <a:pt x="541" y="184"/>
                  </a:lnTo>
                  <a:lnTo>
                    <a:pt x="541" y="185"/>
                  </a:lnTo>
                  <a:lnTo>
                    <a:pt x="545" y="185"/>
                  </a:lnTo>
                  <a:lnTo>
                    <a:pt x="545" y="187"/>
                  </a:lnTo>
                  <a:lnTo>
                    <a:pt x="549" y="187"/>
                  </a:lnTo>
                  <a:lnTo>
                    <a:pt x="549" y="190"/>
                  </a:lnTo>
                  <a:lnTo>
                    <a:pt x="553" y="190"/>
                  </a:lnTo>
                  <a:lnTo>
                    <a:pt x="553" y="191"/>
                  </a:lnTo>
                  <a:lnTo>
                    <a:pt x="556" y="191"/>
                  </a:lnTo>
                  <a:lnTo>
                    <a:pt x="556" y="193"/>
                  </a:lnTo>
                  <a:lnTo>
                    <a:pt x="560" y="193"/>
                  </a:lnTo>
                  <a:lnTo>
                    <a:pt x="560" y="195"/>
                  </a:lnTo>
                  <a:lnTo>
                    <a:pt x="563" y="195"/>
                  </a:lnTo>
                  <a:lnTo>
                    <a:pt x="563" y="198"/>
                  </a:lnTo>
                  <a:lnTo>
                    <a:pt x="569" y="198"/>
                  </a:lnTo>
                  <a:lnTo>
                    <a:pt x="569" y="199"/>
                  </a:lnTo>
                  <a:lnTo>
                    <a:pt x="572" y="199"/>
                  </a:lnTo>
                  <a:lnTo>
                    <a:pt x="572" y="201"/>
                  </a:lnTo>
                  <a:lnTo>
                    <a:pt x="576" y="201"/>
                  </a:lnTo>
                  <a:lnTo>
                    <a:pt x="576" y="202"/>
                  </a:lnTo>
                  <a:lnTo>
                    <a:pt x="578" y="202"/>
                  </a:lnTo>
                  <a:lnTo>
                    <a:pt x="578" y="204"/>
                  </a:lnTo>
                  <a:lnTo>
                    <a:pt x="583" y="204"/>
                  </a:lnTo>
                  <a:lnTo>
                    <a:pt x="583" y="207"/>
                  </a:lnTo>
                  <a:lnTo>
                    <a:pt x="586" y="207"/>
                  </a:lnTo>
                  <a:lnTo>
                    <a:pt x="586" y="208"/>
                  </a:lnTo>
                  <a:lnTo>
                    <a:pt x="589" y="208"/>
                  </a:lnTo>
                  <a:lnTo>
                    <a:pt x="589" y="210"/>
                  </a:lnTo>
                  <a:lnTo>
                    <a:pt x="593" y="210"/>
                  </a:lnTo>
                  <a:lnTo>
                    <a:pt x="593" y="212"/>
                  </a:lnTo>
                  <a:lnTo>
                    <a:pt x="596" y="212"/>
                  </a:lnTo>
                  <a:lnTo>
                    <a:pt x="596" y="214"/>
                  </a:lnTo>
                  <a:lnTo>
                    <a:pt x="601" y="214"/>
                  </a:lnTo>
                  <a:lnTo>
                    <a:pt x="601" y="216"/>
                  </a:lnTo>
                  <a:lnTo>
                    <a:pt x="604" y="216"/>
                  </a:lnTo>
                  <a:lnTo>
                    <a:pt x="604" y="218"/>
                  </a:lnTo>
                  <a:lnTo>
                    <a:pt x="608" y="218"/>
                  </a:lnTo>
                  <a:lnTo>
                    <a:pt x="608" y="220"/>
                  </a:lnTo>
                  <a:lnTo>
                    <a:pt x="611" y="220"/>
                  </a:lnTo>
                  <a:lnTo>
                    <a:pt x="611" y="222"/>
                  </a:lnTo>
                  <a:lnTo>
                    <a:pt x="616" y="222"/>
                  </a:lnTo>
                  <a:lnTo>
                    <a:pt x="616" y="224"/>
                  </a:lnTo>
                  <a:lnTo>
                    <a:pt x="618" y="224"/>
                  </a:lnTo>
                  <a:lnTo>
                    <a:pt x="618" y="226"/>
                  </a:lnTo>
                  <a:lnTo>
                    <a:pt x="624" y="226"/>
                  </a:lnTo>
                  <a:lnTo>
                    <a:pt x="624" y="227"/>
                  </a:lnTo>
                  <a:lnTo>
                    <a:pt x="627" y="227"/>
                  </a:lnTo>
                  <a:lnTo>
                    <a:pt x="627" y="229"/>
                  </a:lnTo>
                  <a:lnTo>
                    <a:pt x="630" y="229"/>
                  </a:lnTo>
                  <a:lnTo>
                    <a:pt x="630" y="232"/>
                  </a:lnTo>
                  <a:lnTo>
                    <a:pt x="634" y="232"/>
                  </a:lnTo>
                  <a:lnTo>
                    <a:pt x="634" y="233"/>
                  </a:lnTo>
                  <a:lnTo>
                    <a:pt x="637" y="233"/>
                  </a:lnTo>
                  <a:lnTo>
                    <a:pt x="637" y="235"/>
                  </a:lnTo>
                  <a:lnTo>
                    <a:pt x="642" y="235"/>
                  </a:lnTo>
                  <a:lnTo>
                    <a:pt x="642" y="237"/>
                  </a:lnTo>
                  <a:lnTo>
                    <a:pt x="645" y="237"/>
                  </a:lnTo>
                  <a:lnTo>
                    <a:pt x="645" y="239"/>
                  </a:lnTo>
                  <a:lnTo>
                    <a:pt x="648" y="239"/>
                  </a:lnTo>
                  <a:lnTo>
                    <a:pt x="648" y="241"/>
                  </a:lnTo>
                  <a:lnTo>
                    <a:pt x="652" y="241"/>
                  </a:lnTo>
                  <a:lnTo>
                    <a:pt x="652" y="243"/>
                  </a:lnTo>
                  <a:lnTo>
                    <a:pt x="656" y="243"/>
                  </a:lnTo>
                  <a:lnTo>
                    <a:pt x="656" y="245"/>
                  </a:lnTo>
                  <a:lnTo>
                    <a:pt x="659" y="245"/>
                  </a:lnTo>
                  <a:lnTo>
                    <a:pt x="659" y="247"/>
                  </a:lnTo>
                  <a:lnTo>
                    <a:pt x="662" y="247"/>
                  </a:lnTo>
                  <a:lnTo>
                    <a:pt x="662" y="249"/>
                  </a:lnTo>
                  <a:lnTo>
                    <a:pt x="666" y="249"/>
                  </a:lnTo>
                  <a:lnTo>
                    <a:pt x="666" y="251"/>
                  </a:lnTo>
                  <a:lnTo>
                    <a:pt x="672" y="251"/>
                  </a:lnTo>
                  <a:lnTo>
                    <a:pt x="672" y="253"/>
                  </a:lnTo>
                  <a:lnTo>
                    <a:pt x="673" y="253"/>
                  </a:lnTo>
                  <a:lnTo>
                    <a:pt x="673" y="255"/>
                  </a:lnTo>
                  <a:lnTo>
                    <a:pt x="676" y="255"/>
                  </a:lnTo>
                  <a:lnTo>
                    <a:pt x="676" y="257"/>
                  </a:lnTo>
                  <a:lnTo>
                    <a:pt x="682" y="257"/>
                  </a:lnTo>
                  <a:lnTo>
                    <a:pt x="682" y="258"/>
                  </a:lnTo>
                  <a:lnTo>
                    <a:pt x="685" y="258"/>
                  </a:lnTo>
                  <a:lnTo>
                    <a:pt x="685" y="260"/>
                  </a:lnTo>
                  <a:lnTo>
                    <a:pt x="689" y="260"/>
                  </a:lnTo>
                  <a:lnTo>
                    <a:pt x="689" y="261"/>
                  </a:lnTo>
                  <a:lnTo>
                    <a:pt x="692" y="261"/>
                  </a:lnTo>
                  <a:lnTo>
                    <a:pt x="692" y="265"/>
                  </a:lnTo>
                  <a:lnTo>
                    <a:pt x="696" y="265"/>
                  </a:lnTo>
                  <a:lnTo>
                    <a:pt x="696" y="266"/>
                  </a:lnTo>
                  <a:lnTo>
                    <a:pt x="699" y="266"/>
                  </a:lnTo>
                  <a:lnTo>
                    <a:pt x="699" y="268"/>
                  </a:lnTo>
                  <a:lnTo>
                    <a:pt x="704" y="268"/>
                  </a:lnTo>
                  <a:lnTo>
                    <a:pt x="704" y="271"/>
                  </a:lnTo>
                  <a:lnTo>
                    <a:pt x="707" y="271"/>
                  </a:lnTo>
                  <a:lnTo>
                    <a:pt x="707" y="272"/>
                  </a:lnTo>
                  <a:lnTo>
                    <a:pt x="708" y="272"/>
                  </a:lnTo>
                  <a:lnTo>
                    <a:pt x="708" y="274"/>
                  </a:lnTo>
                  <a:lnTo>
                    <a:pt x="714" y="274"/>
                  </a:lnTo>
                  <a:lnTo>
                    <a:pt x="714" y="276"/>
                  </a:lnTo>
                  <a:lnTo>
                    <a:pt x="717" y="276"/>
                  </a:lnTo>
                  <a:lnTo>
                    <a:pt x="717" y="279"/>
                  </a:lnTo>
                  <a:lnTo>
                    <a:pt x="721" y="279"/>
                  </a:lnTo>
                  <a:lnTo>
                    <a:pt x="721" y="280"/>
                  </a:lnTo>
                  <a:lnTo>
                    <a:pt x="724" y="280"/>
                  </a:lnTo>
                  <a:lnTo>
                    <a:pt x="724" y="282"/>
                  </a:lnTo>
                  <a:lnTo>
                    <a:pt x="729" y="282"/>
                  </a:lnTo>
                  <a:lnTo>
                    <a:pt x="729" y="283"/>
                  </a:lnTo>
                  <a:lnTo>
                    <a:pt x="731" y="283"/>
                  </a:lnTo>
                  <a:lnTo>
                    <a:pt x="731" y="285"/>
                  </a:lnTo>
                  <a:lnTo>
                    <a:pt x="734" y="285"/>
                  </a:lnTo>
                  <a:lnTo>
                    <a:pt x="734" y="288"/>
                  </a:lnTo>
                  <a:lnTo>
                    <a:pt x="739" y="288"/>
                  </a:lnTo>
                  <a:lnTo>
                    <a:pt x="739" y="289"/>
                  </a:lnTo>
                  <a:lnTo>
                    <a:pt x="742" y="289"/>
                  </a:lnTo>
                  <a:lnTo>
                    <a:pt x="742" y="291"/>
                  </a:lnTo>
                  <a:lnTo>
                    <a:pt x="746" y="291"/>
                  </a:lnTo>
                  <a:lnTo>
                    <a:pt x="746" y="293"/>
                  </a:lnTo>
                  <a:lnTo>
                    <a:pt x="749" y="293"/>
                  </a:lnTo>
                  <a:lnTo>
                    <a:pt x="749" y="295"/>
                  </a:lnTo>
                  <a:lnTo>
                    <a:pt x="753" y="295"/>
                  </a:lnTo>
                  <a:lnTo>
                    <a:pt x="753" y="297"/>
                  </a:lnTo>
                  <a:lnTo>
                    <a:pt x="756" y="297"/>
                  </a:lnTo>
                  <a:lnTo>
                    <a:pt x="756" y="299"/>
                  </a:lnTo>
                  <a:lnTo>
                    <a:pt x="761" y="299"/>
                  </a:lnTo>
                  <a:lnTo>
                    <a:pt x="761" y="301"/>
                  </a:lnTo>
                  <a:lnTo>
                    <a:pt x="763" y="301"/>
                  </a:lnTo>
                  <a:lnTo>
                    <a:pt x="763" y="303"/>
                  </a:lnTo>
                  <a:lnTo>
                    <a:pt x="766" y="303"/>
                  </a:lnTo>
                  <a:lnTo>
                    <a:pt x="766" y="305"/>
                  </a:lnTo>
                  <a:lnTo>
                    <a:pt x="771" y="305"/>
                  </a:lnTo>
                  <a:lnTo>
                    <a:pt x="771" y="307"/>
                  </a:lnTo>
                  <a:lnTo>
                    <a:pt x="774" y="307"/>
                  </a:lnTo>
                  <a:lnTo>
                    <a:pt x="774" y="308"/>
                  </a:lnTo>
                  <a:lnTo>
                    <a:pt x="778" y="308"/>
                  </a:lnTo>
                  <a:lnTo>
                    <a:pt x="778" y="311"/>
                  </a:lnTo>
                  <a:lnTo>
                    <a:pt x="781" y="311"/>
                  </a:lnTo>
                  <a:lnTo>
                    <a:pt x="781" y="313"/>
                  </a:lnTo>
                  <a:lnTo>
                    <a:pt x="785" y="313"/>
                  </a:lnTo>
                  <a:lnTo>
                    <a:pt x="785" y="314"/>
                  </a:lnTo>
                  <a:lnTo>
                    <a:pt x="788" y="314"/>
                  </a:lnTo>
                  <a:lnTo>
                    <a:pt x="788" y="316"/>
                  </a:lnTo>
                  <a:lnTo>
                    <a:pt x="791" y="316"/>
                  </a:lnTo>
                  <a:lnTo>
                    <a:pt x="791" y="319"/>
                  </a:lnTo>
                  <a:lnTo>
                    <a:pt x="796" y="319"/>
                  </a:lnTo>
                  <a:lnTo>
                    <a:pt x="796" y="320"/>
                  </a:lnTo>
                  <a:lnTo>
                    <a:pt x="798" y="320"/>
                  </a:lnTo>
                  <a:lnTo>
                    <a:pt x="798" y="322"/>
                  </a:lnTo>
                  <a:lnTo>
                    <a:pt x="803" y="322"/>
                  </a:lnTo>
                  <a:lnTo>
                    <a:pt x="803" y="324"/>
                  </a:lnTo>
                  <a:lnTo>
                    <a:pt x="806" y="324"/>
                  </a:lnTo>
                  <a:lnTo>
                    <a:pt x="806" y="326"/>
                  </a:lnTo>
                  <a:lnTo>
                    <a:pt x="810" y="326"/>
                  </a:lnTo>
                  <a:lnTo>
                    <a:pt x="810" y="328"/>
                  </a:lnTo>
                  <a:lnTo>
                    <a:pt x="813" y="328"/>
                  </a:lnTo>
                  <a:lnTo>
                    <a:pt x="813" y="330"/>
                  </a:lnTo>
                  <a:lnTo>
                    <a:pt x="816" y="330"/>
                  </a:lnTo>
                  <a:lnTo>
                    <a:pt x="816" y="332"/>
                  </a:lnTo>
                  <a:lnTo>
                    <a:pt x="820" y="332"/>
                  </a:lnTo>
                  <a:lnTo>
                    <a:pt x="820" y="334"/>
                  </a:lnTo>
                  <a:lnTo>
                    <a:pt x="823" y="334"/>
                  </a:lnTo>
                  <a:lnTo>
                    <a:pt x="823" y="336"/>
                  </a:lnTo>
                  <a:lnTo>
                    <a:pt x="827" y="336"/>
                  </a:lnTo>
                  <a:lnTo>
                    <a:pt x="827" y="338"/>
                  </a:lnTo>
                  <a:lnTo>
                    <a:pt x="830" y="338"/>
                  </a:lnTo>
                  <a:lnTo>
                    <a:pt x="830" y="339"/>
                  </a:lnTo>
                  <a:lnTo>
                    <a:pt x="835" y="339"/>
                  </a:lnTo>
                  <a:lnTo>
                    <a:pt x="835" y="341"/>
                  </a:lnTo>
                  <a:lnTo>
                    <a:pt x="838" y="341"/>
                  </a:lnTo>
                  <a:lnTo>
                    <a:pt x="838" y="344"/>
                  </a:lnTo>
                  <a:lnTo>
                    <a:pt x="842" y="344"/>
                  </a:lnTo>
                  <a:lnTo>
                    <a:pt x="842" y="346"/>
                  </a:lnTo>
                  <a:lnTo>
                    <a:pt x="845" y="346"/>
                  </a:lnTo>
                  <a:lnTo>
                    <a:pt x="845" y="347"/>
                  </a:lnTo>
                  <a:lnTo>
                    <a:pt x="848" y="347"/>
                  </a:lnTo>
                  <a:lnTo>
                    <a:pt x="848" y="349"/>
                  </a:lnTo>
                  <a:lnTo>
                    <a:pt x="852" y="349"/>
                  </a:lnTo>
                  <a:lnTo>
                    <a:pt x="852" y="350"/>
                  </a:lnTo>
                  <a:lnTo>
                    <a:pt x="855" y="350"/>
                  </a:lnTo>
                  <a:lnTo>
                    <a:pt x="855" y="353"/>
                  </a:lnTo>
                  <a:lnTo>
                    <a:pt x="859" y="353"/>
                  </a:lnTo>
                  <a:lnTo>
                    <a:pt x="859" y="355"/>
                  </a:lnTo>
                  <a:lnTo>
                    <a:pt x="862" y="355"/>
                  </a:lnTo>
                  <a:lnTo>
                    <a:pt x="862" y="357"/>
                  </a:lnTo>
                  <a:lnTo>
                    <a:pt x="867" y="357"/>
                  </a:lnTo>
                  <a:lnTo>
                    <a:pt x="867" y="358"/>
                  </a:lnTo>
                  <a:lnTo>
                    <a:pt x="870" y="358"/>
                  </a:lnTo>
                  <a:lnTo>
                    <a:pt x="870" y="361"/>
                  </a:lnTo>
                  <a:lnTo>
                    <a:pt x="874" y="361"/>
                  </a:lnTo>
                  <a:lnTo>
                    <a:pt x="874" y="363"/>
                  </a:lnTo>
                  <a:lnTo>
                    <a:pt x="877" y="363"/>
                  </a:lnTo>
                  <a:lnTo>
                    <a:pt x="877" y="364"/>
                  </a:lnTo>
                  <a:lnTo>
                    <a:pt x="880" y="364"/>
                  </a:lnTo>
                  <a:lnTo>
                    <a:pt x="880" y="366"/>
                  </a:lnTo>
                  <a:lnTo>
                    <a:pt x="884" y="366"/>
                  </a:lnTo>
                  <a:lnTo>
                    <a:pt x="884" y="369"/>
                  </a:lnTo>
                  <a:lnTo>
                    <a:pt x="887" y="369"/>
                  </a:lnTo>
                  <a:lnTo>
                    <a:pt x="887" y="370"/>
                  </a:lnTo>
                  <a:lnTo>
                    <a:pt x="891" y="370"/>
                  </a:lnTo>
                  <a:lnTo>
                    <a:pt x="891" y="372"/>
                  </a:lnTo>
                  <a:lnTo>
                    <a:pt x="894" y="372"/>
                  </a:lnTo>
                  <a:lnTo>
                    <a:pt x="894" y="374"/>
                  </a:lnTo>
                  <a:lnTo>
                    <a:pt x="897" y="374"/>
                  </a:lnTo>
                  <a:lnTo>
                    <a:pt x="897" y="376"/>
                  </a:lnTo>
                  <a:lnTo>
                    <a:pt x="902" y="376"/>
                  </a:lnTo>
                  <a:lnTo>
                    <a:pt x="902" y="378"/>
                  </a:lnTo>
                  <a:lnTo>
                    <a:pt x="905" y="378"/>
                  </a:lnTo>
                  <a:lnTo>
                    <a:pt x="905" y="380"/>
                  </a:lnTo>
                  <a:lnTo>
                    <a:pt x="909" y="380"/>
                  </a:lnTo>
                  <a:lnTo>
                    <a:pt x="909" y="382"/>
                  </a:lnTo>
                  <a:lnTo>
                    <a:pt x="912" y="382"/>
                  </a:lnTo>
                  <a:lnTo>
                    <a:pt x="912" y="384"/>
                  </a:lnTo>
                  <a:lnTo>
                    <a:pt x="916" y="384"/>
                  </a:lnTo>
                  <a:lnTo>
                    <a:pt x="916" y="386"/>
                  </a:lnTo>
                  <a:lnTo>
                    <a:pt x="919" y="386"/>
                  </a:lnTo>
                  <a:lnTo>
                    <a:pt x="919" y="388"/>
                  </a:lnTo>
                  <a:lnTo>
                    <a:pt x="921" y="388"/>
                  </a:lnTo>
                  <a:lnTo>
                    <a:pt x="921" y="389"/>
                  </a:lnTo>
                  <a:lnTo>
                    <a:pt x="926" y="389"/>
                  </a:lnTo>
                  <a:lnTo>
                    <a:pt x="926" y="392"/>
                  </a:lnTo>
                  <a:lnTo>
                    <a:pt x="929" y="392"/>
                  </a:lnTo>
                  <a:lnTo>
                    <a:pt x="929" y="394"/>
                  </a:lnTo>
                  <a:lnTo>
                    <a:pt x="933" y="394"/>
                  </a:lnTo>
                  <a:lnTo>
                    <a:pt x="933" y="395"/>
                  </a:lnTo>
                  <a:lnTo>
                    <a:pt x="935" y="395"/>
                  </a:lnTo>
                  <a:lnTo>
                    <a:pt x="935" y="397"/>
                  </a:lnTo>
                  <a:lnTo>
                    <a:pt x="939" y="397"/>
                  </a:lnTo>
                  <a:lnTo>
                    <a:pt x="939" y="400"/>
                  </a:lnTo>
                  <a:lnTo>
                    <a:pt x="944" y="400"/>
                  </a:lnTo>
                  <a:lnTo>
                    <a:pt x="944" y="401"/>
                  </a:lnTo>
                  <a:lnTo>
                    <a:pt x="945" y="401"/>
                  </a:lnTo>
                  <a:lnTo>
                    <a:pt x="945" y="403"/>
                  </a:lnTo>
                  <a:lnTo>
                    <a:pt x="950" y="403"/>
                  </a:lnTo>
                  <a:lnTo>
                    <a:pt x="950" y="405"/>
                  </a:lnTo>
                  <a:lnTo>
                    <a:pt x="953" y="405"/>
                  </a:lnTo>
                  <a:lnTo>
                    <a:pt x="953" y="408"/>
                  </a:lnTo>
                  <a:lnTo>
                    <a:pt x="957" y="408"/>
                  </a:lnTo>
                  <a:lnTo>
                    <a:pt x="957" y="409"/>
                  </a:lnTo>
                  <a:lnTo>
                    <a:pt x="960" y="409"/>
                  </a:lnTo>
                  <a:lnTo>
                    <a:pt x="960" y="411"/>
                  </a:lnTo>
                  <a:lnTo>
                    <a:pt x="964" y="411"/>
                  </a:lnTo>
                  <a:lnTo>
                    <a:pt x="964" y="412"/>
                  </a:lnTo>
                  <a:lnTo>
                    <a:pt x="967" y="412"/>
                  </a:lnTo>
                  <a:lnTo>
                    <a:pt x="967" y="416"/>
                  </a:lnTo>
                  <a:lnTo>
                    <a:pt x="970" y="416"/>
                  </a:lnTo>
                  <a:lnTo>
                    <a:pt x="970" y="417"/>
                  </a:lnTo>
                  <a:lnTo>
                    <a:pt x="974" y="417"/>
                  </a:lnTo>
                  <a:lnTo>
                    <a:pt x="974" y="419"/>
                  </a:lnTo>
                  <a:lnTo>
                    <a:pt x="977" y="419"/>
                  </a:lnTo>
                  <a:lnTo>
                    <a:pt x="977" y="420"/>
                  </a:lnTo>
                  <a:lnTo>
                    <a:pt x="982" y="420"/>
                  </a:lnTo>
                  <a:lnTo>
                    <a:pt x="982" y="422"/>
                  </a:lnTo>
                  <a:lnTo>
                    <a:pt x="985" y="422"/>
                  </a:lnTo>
                  <a:lnTo>
                    <a:pt x="985" y="425"/>
                  </a:lnTo>
                  <a:lnTo>
                    <a:pt x="989" y="425"/>
                  </a:lnTo>
                  <a:lnTo>
                    <a:pt x="989" y="426"/>
                  </a:lnTo>
                  <a:lnTo>
                    <a:pt x="992" y="426"/>
                  </a:lnTo>
                  <a:lnTo>
                    <a:pt x="992" y="428"/>
                  </a:lnTo>
                  <a:lnTo>
                    <a:pt x="996" y="428"/>
                  </a:lnTo>
                  <a:lnTo>
                    <a:pt x="996" y="430"/>
                  </a:lnTo>
                  <a:lnTo>
                    <a:pt x="999" y="430"/>
                  </a:lnTo>
                  <a:lnTo>
                    <a:pt x="999" y="431"/>
                  </a:lnTo>
                  <a:lnTo>
                    <a:pt x="1002" y="431"/>
                  </a:lnTo>
                  <a:lnTo>
                    <a:pt x="1002" y="434"/>
                  </a:lnTo>
                  <a:lnTo>
                    <a:pt x="1006" y="434"/>
                  </a:lnTo>
                  <a:lnTo>
                    <a:pt x="1006" y="436"/>
                  </a:lnTo>
                  <a:lnTo>
                    <a:pt x="1009" y="436"/>
                  </a:lnTo>
                  <a:lnTo>
                    <a:pt x="1009" y="438"/>
                  </a:lnTo>
                  <a:lnTo>
                    <a:pt x="1013" y="438"/>
                  </a:lnTo>
                  <a:lnTo>
                    <a:pt x="1013" y="439"/>
                  </a:lnTo>
                  <a:lnTo>
                    <a:pt x="1017" y="439"/>
                  </a:lnTo>
                  <a:lnTo>
                    <a:pt x="1017" y="442"/>
                  </a:lnTo>
                  <a:lnTo>
                    <a:pt x="1021" y="442"/>
                  </a:lnTo>
                  <a:lnTo>
                    <a:pt x="1021" y="444"/>
                  </a:lnTo>
                  <a:lnTo>
                    <a:pt x="1024" y="444"/>
                  </a:lnTo>
                  <a:lnTo>
                    <a:pt x="1024" y="445"/>
                  </a:lnTo>
                  <a:lnTo>
                    <a:pt x="1028" y="445"/>
                  </a:lnTo>
                  <a:lnTo>
                    <a:pt x="1028" y="447"/>
                  </a:lnTo>
                  <a:lnTo>
                    <a:pt x="1031" y="447"/>
                  </a:lnTo>
                  <a:lnTo>
                    <a:pt x="1031" y="450"/>
                  </a:lnTo>
                  <a:lnTo>
                    <a:pt x="1034" y="450"/>
                  </a:lnTo>
                  <a:lnTo>
                    <a:pt x="1034" y="451"/>
                  </a:lnTo>
                  <a:lnTo>
                    <a:pt x="1038" y="451"/>
                  </a:lnTo>
                  <a:lnTo>
                    <a:pt x="1038" y="453"/>
                  </a:lnTo>
                  <a:lnTo>
                    <a:pt x="1041" y="453"/>
                  </a:lnTo>
                  <a:lnTo>
                    <a:pt x="1041" y="455"/>
                  </a:lnTo>
                  <a:lnTo>
                    <a:pt x="1046" y="455"/>
                  </a:lnTo>
                  <a:lnTo>
                    <a:pt x="1046" y="457"/>
                  </a:lnTo>
                  <a:lnTo>
                    <a:pt x="1048" y="457"/>
                  </a:lnTo>
                  <a:lnTo>
                    <a:pt x="1048" y="459"/>
                  </a:lnTo>
                  <a:lnTo>
                    <a:pt x="1053" y="459"/>
                  </a:lnTo>
                  <a:lnTo>
                    <a:pt x="1053" y="461"/>
                  </a:lnTo>
                  <a:lnTo>
                    <a:pt x="1056" y="461"/>
                  </a:lnTo>
                  <a:lnTo>
                    <a:pt x="1056" y="463"/>
                  </a:lnTo>
                  <a:lnTo>
                    <a:pt x="1059" y="463"/>
                  </a:lnTo>
                  <a:lnTo>
                    <a:pt x="1059" y="465"/>
                  </a:lnTo>
                  <a:lnTo>
                    <a:pt x="1061" y="465"/>
                  </a:lnTo>
                  <a:lnTo>
                    <a:pt x="1061" y="467"/>
                  </a:lnTo>
                  <a:lnTo>
                    <a:pt x="1066" y="467"/>
                  </a:lnTo>
                  <a:lnTo>
                    <a:pt x="1066" y="469"/>
                  </a:lnTo>
                  <a:lnTo>
                    <a:pt x="1070" y="469"/>
                  </a:lnTo>
                  <a:lnTo>
                    <a:pt x="1070" y="470"/>
                  </a:lnTo>
                  <a:lnTo>
                    <a:pt x="1073" y="470"/>
                  </a:lnTo>
                  <a:lnTo>
                    <a:pt x="1073" y="473"/>
                  </a:lnTo>
                  <a:lnTo>
                    <a:pt x="1078" y="473"/>
                  </a:lnTo>
                  <a:lnTo>
                    <a:pt x="1078" y="475"/>
                  </a:lnTo>
                  <a:lnTo>
                    <a:pt x="1080" y="475"/>
                  </a:lnTo>
                  <a:lnTo>
                    <a:pt x="1080" y="476"/>
                  </a:lnTo>
                  <a:lnTo>
                    <a:pt x="1082" y="476"/>
                  </a:lnTo>
                  <a:lnTo>
                    <a:pt x="1082" y="478"/>
                  </a:lnTo>
                  <a:lnTo>
                    <a:pt x="1088" y="478"/>
                  </a:lnTo>
                  <a:lnTo>
                    <a:pt x="1088" y="481"/>
                  </a:lnTo>
                  <a:lnTo>
                    <a:pt x="1091" y="481"/>
                  </a:lnTo>
                  <a:lnTo>
                    <a:pt x="1091" y="482"/>
                  </a:lnTo>
                  <a:lnTo>
                    <a:pt x="1095" y="482"/>
                  </a:lnTo>
                  <a:lnTo>
                    <a:pt x="1095" y="484"/>
                  </a:lnTo>
                  <a:lnTo>
                    <a:pt x="1096" y="484"/>
                  </a:lnTo>
                  <a:lnTo>
                    <a:pt x="1096" y="486"/>
                  </a:lnTo>
                  <a:lnTo>
                    <a:pt x="1101" y="486"/>
                  </a:lnTo>
                  <a:lnTo>
                    <a:pt x="1101" y="487"/>
                  </a:lnTo>
                  <a:lnTo>
                    <a:pt x="1105" y="487"/>
                  </a:lnTo>
                  <a:lnTo>
                    <a:pt x="1105" y="490"/>
                  </a:lnTo>
                  <a:lnTo>
                    <a:pt x="1110" y="490"/>
                  </a:lnTo>
                  <a:lnTo>
                    <a:pt x="1110" y="492"/>
                  </a:lnTo>
                  <a:lnTo>
                    <a:pt x="1113" y="492"/>
                  </a:lnTo>
                  <a:lnTo>
                    <a:pt x="1113" y="493"/>
                  </a:lnTo>
                  <a:lnTo>
                    <a:pt x="1114" y="493"/>
                  </a:lnTo>
                  <a:lnTo>
                    <a:pt x="1114" y="497"/>
                  </a:lnTo>
                  <a:lnTo>
                    <a:pt x="1118" y="497"/>
                  </a:lnTo>
                  <a:lnTo>
                    <a:pt x="1118" y="498"/>
                  </a:lnTo>
                  <a:lnTo>
                    <a:pt x="1121" y="498"/>
                  </a:lnTo>
                  <a:lnTo>
                    <a:pt x="1121" y="500"/>
                  </a:lnTo>
                  <a:lnTo>
                    <a:pt x="1125" y="500"/>
                  </a:lnTo>
                  <a:lnTo>
                    <a:pt x="1125" y="501"/>
                  </a:lnTo>
                  <a:lnTo>
                    <a:pt x="1128" y="501"/>
                  </a:lnTo>
                  <a:lnTo>
                    <a:pt x="1128" y="503"/>
                  </a:lnTo>
                  <a:lnTo>
                    <a:pt x="1131" y="503"/>
                  </a:lnTo>
                  <a:lnTo>
                    <a:pt x="1131" y="506"/>
                  </a:lnTo>
                  <a:lnTo>
                    <a:pt x="1136" y="506"/>
                  </a:lnTo>
                  <a:lnTo>
                    <a:pt x="1136" y="507"/>
                  </a:lnTo>
                  <a:lnTo>
                    <a:pt x="1139" y="507"/>
                  </a:lnTo>
                  <a:lnTo>
                    <a:pt x="1139" y="509"/>
                  </a:lnTo>
                  <a:lnTo>
                    <a:pt x="1143" y="509"/>
                  </a:lnTo>
                  <a:lnTo>
                    <a:pt x="1143" y="511"/>
                  </a:lnTo>
                  <a:lnTo>
                    <a:pt x="1146" y="511"/>
                  </a:lnTo>
                  <a:lnTo>
                    <a:pt x="1146" y="513"/>
                  </a:lnTo>
                  <a:lnTo>
                    <a:pt x="1150" y="513"/>
                  </a:lnTo>
                  <a:lnTo>
                    <a:pt x="1150" y="515"/>
                  </a:lnTo>
                  <a:lnTo>
                    <a:pt x="1153" y="515"/>
                  </a:lnTo>
                  <a:lnTo>
                    <a:pt x="1153" y="517"/>
                  </a:lnTo>
                  <a:lnTo>
                    <a:pt x="1156" y="517"/>
                  </a:lnTo>
                  <a:lnTo>
                    <a:pt x="1156" y="519"/>
                  </a:lnTo>
                  <a:lnTo>
                    <a:pt x="1160" y="519"/>
                  </a:lnTo>
                  <a:lnTo>
                    <a:pt x="1160" y="521"/>
                  </a:lnTo>
                  <a:lnTo>
                    <a:pt x="1163" y="521"/>
                  </a:lnTo>
                  <a:lnTo>
                    <a:pt x="1163" y="523"/>
                  </a:lnTo>
                  <a:lnTo>
                    <a:pt x="1166" y="523"/>
                  </a:lnTo>
                  <a:lnTo>
                    <a:pt x="1166" y="525"/>
                  </a:lnTo>
                  <a:lnTo>
                    <a:pt x="1171" y="525"/>
                  </a:lnTo>
                  <a:lnTo>
                    <a:pt x="1171" y="526"/>
                  </a:lnTo>
                  <a:lnTo>
                    <a:pt x="1175" y="526"/>
                  </a:lnTo>
                  <a:lnTo>
                    <a:pt x="1175" y="528"/>
                  </a:lnTo>
                  <a:lnTo>
                    <a:pt x="1178" y="528"/>
                  </a:lnTo>
                  <a:lnTo>
                    <a:pt x="1178" y="531"/>
                  </a:lnTo>
                  <a:lnTo>
                    <a:pt x="1182" y="531"/>
                  </a:lnTo>
                  <a:lnTo>
                    <a:pt x="1182" y="532"/>
                  </a:lnTo>
                  <a:lnTo>
                    <a:pt x="1185" y="532"/>
                  </a:lnTo>
                  <a:lnTo>
                    <a:pt x="1185" y="534"/>
                  </a:lnTo>
                  <a:lnTo>
                    <a:pt x="1188" y="534"/>
                  </a:lnTo>
                  <a:lnTo>
                    <a:pt x="1188" y="536"/>
                  </a:lnTo>
                  <a:lnTo>
                    <a:pt x="1192" y="536"/>
                  </a:lnTo>
                  <a:lnTo>
                    <a:pt x="1192" y="538"/>
                  </a:lnTo>
                  <a:lnTo>
                    <a:pt x="1196" y="538"/>
                  </a:lnTo>
                  <a:lnTo>
                    <a:pt x="1196" y="540"/>
                  </a:lnTo>
                  <a:lnTo>
                    <a:pt x="1199" y="540"/>
                  </a:lnTo>
                  <a:lnTo>
                    <a:pt x="1199" y="542"/>
                  </a:lnTo>
                  <a:lnTo>
                    <a:pt x="1201" y="542"/>
                  </a:lnTo>
                  <a:lnTo>
                    <a:pt x="1201" y="544"/>
                  </a:lnTo>
                  <a:lnTo>
                    <a:pt x="1204" y="544"/>
                  </a:lnTo>
                  <a:lnTo>
                    <a:pt x="1204" y="546"/>
                  </a:lnTo>
                  <a:lnTo>
                    <a:pt x="1210" y="546"/>
                  </a:lnTo>
                  <a:lnTo>
                    <a:pt x="1210" y="548"/>
                  </a:lnTo>
                  <a:lnTo>
                    <a:pt x="1213" y="548"/>
                  </a:lnTo>
                  <a:lnTo>
                    <a:pt x="1213" y="550"/>
                  </a:lnTo>
                  <a:lnTo>
                    <a:pt x="1216" y="550"/>
                  </a:lnTo>
                  <a:lnTo>
                    <a:pt x="1216" y="551"/>
                  </a:lnTo>
                  <a:lnTo>
                    <a:pt x="1219" y="551"/>
                  </a:lnTo>
                  <a:lnTo>
                    <a:pt x="1219" y="554"/>
                  </a:lnTo>
                  <a:lnTo>
                    <a:pt x="1224" y="554"/>
                  </a:lnTo>
                  <a:lnTo>
                    <a:pt x="1224" y="556"/>
                  </a:lnTo>
                  <a:lnTo>
                    <a:pt x="1226" y="556"/>
                  </a:lnTo>
                  <a:lnTo>
                    <a:pt x="1226" y="557"/>
                  </a:lnTo>
                  <a:lnTo>
                    <a:pt x="1229" y="557"/>
                  </a:lnTo>
                  <a:lnTo>
                    <a:pt x="1229" y="559"/>
                  </a:lnTo>
                  <a:lnTo>
                    <a:pt x="1234" y="559"/>
                  </a:lnTo>
                  <a:lnTo>
                    <a:pt x="1234" y="562"/>
                  </a:lnTo>
                  <a:lnTo>
                    <a:pt x="1239" y="562"/>
                  </a:lnTo>
                  <a:lnTo>
                    <a:pt x="1239" y="563"/>
                  </a:lnTo>
                  <a:lnTo>
                    <a:pt x="1240" y="563"/>
                  </a:lnTo>
                  <a:lnTo>
                    <a:pt x="1240" y="565"/>
                  </a:lnTo>
                  <a:lnTo>
                    <a:pt x="1243" y="565"/>
                  </a:lnTo>
                  <a:lnTo>
                    <a:pt x="1243" y="567"/>
                  </a:lnTo>
                  <a:lnTo>
                    <a:pt x="1248" y="567"/>
                  </a:lnTo>
                  <a:lnTo>
                    <a:pt x="1248" y="568"/>
                  </a:lnTo>
                  <a:lnTo>
                    <a:pt x="1251" y="568"/>
                  </a:lnTo>
                  <a:lnTo>
                    <a:pt x="1251" y="571"/>
                  </a:lnTo>
                  <a:lnTo>
                    <a:pt x="1255" y="571"/>
                  </a:lnTo>
                  <a:lnTo>
                    <a:pt x="1255" y="573"/>
                  </a:lnTo>
                  <a:lnTo>
                    <a:pt x="1258" y="573"/>
                  </a:lnTo>
                  <a:lnTo>
                    <a:pt x="1258" y="574"/>
                  </a:lnTo>
                  <a:lnTo>
                    <a:pt x="1261" y="574"/>
                  </a:lnTo>
                  <a:lnTo>
                    <a:pt x="1261" y="576"/>
                  </a:lnTo>
                  <a:lnTo>
                    <a:pt x="1265" y="576"/>
                  </a:lnTo>
                  <a:lnTo>
                    <a:pt x="1265" y="579"/>
                  </a:lnTo>
                  <a:lnTo>
                    <a:pt x="1268" y="579"/>
                  </a:lnTo>
                  <a:lnTo>
                    <a:pt x="1268" y="581"/>
                  </a:lnTo>
                  <a:lnTo>
                    <a:pt x="1272" y="581"/>
                  </a:lnTo>
                  <a:lnTo>
                    <a:pt x="1272" y="582"/>
                  </a:lnTo>
                  <a:lnTo>
                    <a:pt x="1274" y="582"/>
                  </a:lnTo>
                  <a:lnTo>
                    <a:pt x="1274" y="584"/>
                  </a:lnTo>
                  <a:lnTo>
                    <a:pt x="1280" y="584"/>
                  </a:lnTo>
                  <a:lnTo>
                    <a:pt x="1280" y="587"/>
                  </a:lnTo>
                  <a:lnTo>
                    <a:pt x="1281" y="587"/>
                  </a:lnTo>
                  <a:lnTo>
                    <a:pt x="1281" y="588"/>
                  </a:lnTo>
                  <a:lnTo>
                    <a:pt x="1284" y="588"/>
                  </a:lnTo>
                  <a:lnTo>
                    <a:pt x="1284" y="590"/>
                  </a:lnTo>
                  <a:lnTo>
                    <a:pt x="1288" y="590"/>
                  </a:lnTo>
                  <a:lnTo>
                    <a:pt x="1288" y="592"/>
                  </a:lnTo>
                  <a:lnTo>
                    <a:pt x="1291" y="592"/>
                  </a:lnTo>
                  <a:lnTo>
                    <a:pt x="1291" y="594"/>
                  </a:lnTo>
                  <a:lnTo>
                    <a:pt x="1297" y="594"/>
                  </a:lnTo>
                  <a:lnTo>
                    <a:pt x="1297" y="596"/>
                  </a:lnTo>
                  <a:lnTo>
                    <a:pt x="1300" y="596"/>
                  </a:lnTo>
                  <a:lnTo>
                    <a:pt x="1300" y="598"/>
                  </a:lnTo>
                  <a:lnTo>
                    <a:pt x="1302" y="598"/>
                  </a:lnTo>
                  <a:lnTo>
                    <a:pt x="1302" y="600"/>
                  </a:lnTo>
                  <a:lnTo>
                    <a:pt x="1306" y="600"/>
                  </a:lnTo>
                  <a:lnTo>
                    <a:pt x="1306" y="602"/>
                  </a:lnTo>
                  <a:lnTo>
                    <a:pt x="1309" y="602"/>
                  </a:lnTo>
                  <a:lnTo>
                    <a:pt x="1309" y="604"/>
                  </a:lnTo>
                  <a:lnTo>
                    <a:pt x="1313" y="604"/>
                  </a:lnTo>
                  <a:lnTo>
                    <a:pt x="1313" y="606"/>
                  </a:lnTo>
                  <a:lnTo>
                    <a:pt x="1316" y="606"/>
                  </a:lnTo>
                  <a:lnTo>
                    <a:pt x="1316" y="607"/>
                  </a:lnTo>
                  <a:lnTo>
                    <a:pt x="1320" y="607"/>
                  </a:lnTo>
                  <a:lnTo>
                    <a:pt x="1320" y="610"/>
                  </a:lnTo>
                  <a:lnTo>
                    <a:pt x="1323" y="610"/>
                  </a:lnTo>
                  <a:lnTo>
                    <a:pt x="1323" y="612"/>
                  </a:lnTo>
                  <a:lnTo>
                    <a:pt x="1326" y="612"/>
                  </a:lnTo>
                  <a:lnTo>
                    <a:pt x="1326" y="613"/>
                  </a:lnTo>
                  <a:lnTo>
                    <a:pt x="1330" y="613"/>
                  </a:lnTo>
                  <a:lnTo>
                    <a:pt x="1330" y="615"/>
                  </a:lnTo>
                  <a:lnTo>
                    <a:pt x="1334" y="615"/>
                  </a:lnTo>
                  <a:lnTo>
                    <a:pt x="1334" y="618"/>
                  </a:lnTo>
                  <a:lnTo>
                    <a:pt x="1338" y="618"/>
                  </a:lnTo>
                  <a:lnTo>
                    <a:pt x="1338" y="619"/>
                  </a:lnTo>
                  <a:lnTo>
                    <a:pt x="1341" y="619"/>
                  </a:lnTo>
                  <a:lnTo>
                    <a:pt x="1341" y="621"/>
                  </a:lnTo>
                  <a:lnTo>
                    <a:pt x="1345" y="621"/>
                  </a:lnTo>
                  <a:lnTo>
                    <a:pt x="1345" y="623"/>
                  </a:lnTo>
                  <a:lnTo>
                    <a:pt x="1348" y="623"/>
                  </a:lnTo>
                  <a:lnTo>
                    <a:pt x="1348" y="626"/>
                  </a:lnTo>
                  <a:lnTo>
                    <a:pt x="1352" y="626"/>
                  </a:lnTo>
                  <a:lnTo>
                    <a:pt x="1352" y="627"/>
                  </a:lnTo>
                  <a:lnTo>
                    <a:pt x="1354" y="627"/>
                  </a:lnTo>
                  <a:lnTo>
                    <a:pt x="1354" y="629"/>
                  </a:lnTo>
                  <a:lnTo>
                    <a:pt x="1357" y="629"/>
                  </a:lnTo>
                  <a:lnTo>
                    <a:pt x="1357" y="630"/>
                  </a:lnTo>
                  <a:lnTo>
                    <a:pt x="1361" y="630"/>
                  </a:lnTo>
                  <a:lnTo>
                    <a:pt x="1361" y="632"/>
                  </a:lnTo>
                  <a:lnTo>
                    <a:pt x="1364" y="632"/>
                  </a:lnTo>
                  <a:lnTo>
                    <a:pt x="1364" y="635"/>
                  </a:lnTo>
                  <a:lnTo>
                    <a:pt x="1368" y="635"/>
                  </a:lnTo>
                  <a:lnTo>
                    <a:pt x="1368" y="637"/>
                  </a:lnTo>
                  <a:lnTo>
                    <a:pt x="1371" y="637"/>
                  </a:lnTo>
                  <a:lnTo>
                    <a:pt x="1371" y="638"/>
                  </a:lnTo>
                  <a:lnTo>
                    <a:pt x="1374" y="638"/>
                  </a:lnTo>
                  <a:lnTo>
                    <a:pt x="1374" y="640"/>
                  </a:lnTo>
                  <a:lnTo>
                    <a:pt x="1378" y="640"/>
                  </a:lnTo>
                  <a:lnTo>
                    <a:pt x="1378" y="643"/>
                  </a:lnTo>
                  <a:lnTo>
                    <a:pt x="1381" y="643"/>
                  </a:lnTo>
                  <a:lnTo>
                    <a:pt x="1381" y="644"/>
                  </a:lnTo>
                  <a:lnTo>
                    <a:pt x="1386" y="644"/>
                  </a:lnTo>
                  <a:lnTo>
                    <a:pt x="1386" y="646"/>
                  </a:lnTo>
                  <a:lnTo>
                    <a:pt x="1389" y="646"/>
                  </a:lnTo>
                  <a:lnTo>
                    <a:pt x="1389" y="648"/>
                  </a:lnTo>
                  <a:lnTo>
                    <a:pt x="1393" y="648"/>
                  </a:lnTo>
                  <a:lnTo>
                    <a:pt x="1393" y="649"/>
                  </a:lnTo>
                  <a:lnTo>
                    <a:pt x="1394" y="649"/>
                  </a:lnTo>
                  <a:lnTo>
                    <a:pt x="1394" y="652"/>
                  </a:lnTo>
                  <a:lnTo>
                    <a:pt x="1398" y="652"/>
                  </a:lnTo>
                  <a:lnTo>
                    <a:pt x="1398" y="654"/>
                  </a:lnTo>
                  <a:lnTo>
                    <a:pt x="1401" y="654"/>
                  </a:lnTo>
                  <a:lnTo>
                    <a:pt x="1401" y="655"/>
                  </a:lnTo>
                  <a:lnTo>
                    <a:pt x="1405" y="655"/>
                  </a:lnTo>
                  <a:lnTo>
                    <a:pt x="1405" y="657"/>
                  </a:lnTo>
                  <a:lnTo>
                    <a:pt x="1409" y="657"/>
                  </a:lnTo>
                  <a:lnTo>
                    <a:pt x="1409" y="660"/>
                  </a:lnTo>
                  <a:lnTo>
                    <a:pt x="1412" y="660"/>
                  </a:lnTo>
                  <a:lnTo>
                    <a:pt x="1412" y="667"/>
                  </a:lnTo>
                  <a:lnTo>
                    <a:pt x="1406" y="667"/>
                  </a:lnTo>
                  <a:lnTo>
                    <a:pt x="1406" y="670"/>
                  </a:lnTo>
                  <a:lnTo>
                    <a:pt x="1398" y="670"/>
                  </a:lnTo>
                  <a:lnTo>
                    <a:pt x="1398" y="668"/>
                  </a:lnTo>
                  <a:lnTo>
                    <a:pt x="1395" y="668"/>
                  </a:lnTo>
                  <a:lnTo>
                    <a:pt x="1395" y="665"/>
                  </a:lnTo>
                  <a:lnTo>
                    <a:pt x="1390" y="665"/>
                  </a:lnTo>
                  <a:lnTo>
                    <a:pt x="1390" y="664"/>
                  </a:lnTo>
                  <a:lnTo>
                    <a:pt x="1388" y="664"/>
                  </a:lnTo>
                  <a:lnTo>
                    <a:pt x="1388" y="662"/>
                  </a:lnTo>
                  <a:lnTo>
                    <a:pt x="1383" y="662"/>
                  </a:lnTo>
                  <a:lnTo>
                    <a:pt x="1383" y="660"/>
                  </a:lnTo>
                  <a:lnTo>
                    <a:pt x="1382" y="660"/>
                  </a:lnTo>
                  <a:lnTo>
                    <a:pt x="1382" y="659"/>
                  </a:lnTo>
                  <a:lnTo>
                    <a:pt x="1379" y="659"/>
                  </a:lnTo>
                  <a:lnTo>
                    <a:pt x="1379" y="656"/>
                  </a:lnTo>
                  <a:lnTo>
                    <a:pt x="1376" y="656"/>
                  </a:lnTo>
                  <a:lnTo>
                    <a:pt x="1376" y="654"/>
                  </a:lnTo>
                  <a:lnTo>
                    <a:pt x="1371" y="654"/>
                  </a:lnTo>
                  <a:lnTo>
                    <a:pt x="1371" y="653"/>
                  </a:lnTo>
                  <a:lnTo>
                    <a:pt x="1368" y="653"/>
                  </a:lnTo>
                  <a:lnTo>
                    <a:pt x="1368" y="651"/>
                  </a:lnTo>
                  <a:lnTo>
                    <a:pt x="1364" y="651"/>
                  </a:lnTo>
                  <a:lnTo>
                    <a:pt x="1364" y="648"/>
                  </a:lnTo>
                  <a:lnTo>
                    <a:pt x="1361" y="648"/>
                  </a:lnTo>
                  <a:lnTo>
                    <a:pt x="1361" y="647"/>
                  </a:lnTo>
                  <a:lnTo>
                    <a:pt x="1357" y="647"/>
                  </a:lnTo>
                  <a:lnTo>
                    <a:pt x="1357" y="645"/>
                  </a:lnTo>
                  <a:lnTo>
                    <a:pt x="1354" y="645"/>
                  </a:lnTo>
                  <a:lnTo>
                    <a:pt x="1354" y="643"/>
                  </a:lnTo>
                  <a:lnTo>
                    <a:pt x="1350" y="643"/>
                  </a:lnTo>
                  <a:lnTo>
                    <a:pt x="1350" y="640"/>
                  </a:lnTo>
                  <a:lnTo>
                    <a:pt x="1347" y="640"/>
                  </a:lnTo>
                  <a:lnTo>
                    <a:pt x="1347" y="639"/>
                  </a:lnTo>
                  <a:lnTo>
                    <a:pt x="1344" y="639"/>
                  </a:lnTo>
                  <a:lnTo>
                    <a:pt x="1344" y="637"/>
                  </a:lnTo>
                  <a:lnTo>
                    <a:pt x="1341" y="637"/>
                  </a:lnTo>
                  <a:lnTo>
                    <a:pt x="1341" y="636"/>
                  </a:lnTo>
                  <a:lnTo>
                    <a:pt x="1338" y="636"/>
                  </a:lnTo>
                  <a:lnTo>
                    <a:pt x="1338" y="633"/>
                  </a:lnTo>
                  <a:lnTo>
                    <a:pt x="1334" y="633"/>
                  </a:lnTo>
                  <a:lnTo>
                    <a:pt x="1334" y="631"/>
                  </a:lnTo>
                  <a:lnTo>
                    <a:pt x="1331" y="631"/>
                  </a:lnTo>
                  <a:lnTo>
                    <a:pt x="1331" y="629"/>
                  </a:lnTo>
                  <a:lnTo>
                    <a:pt x="1328" y="629"/>
                  </a:lnTo>
                  <a:lnTo>
                    <a:pt x="1328" y="628"/>
                  </a:lnTo>
                  <a:lnTo>
                    <a:pt x="1324" y="628"/>
                  </a:lnTo>
                  <a:lnTo>
                    <a:pt x="1324" y="626"/>
                  </a:lnTo>
                  <a:lnTo>
                    <a:pt x="1320" y="626"/>
                  </a:lnTo>
                  <a:lnTo>
                    <a:pt x="1320" y="623"/>
                  </a:lnTo>
                  <a:lnTo>
                    <a:pt x="1316" y="623"/>
                  </a:lnTo>
                  <a:lnTo>
                    <a:pt x="1316" y="622"/>
                  </a:lnTo>
                  <a:lnTo>
                    <a:pt x="1313" y="622"/>
                  </a:lnTo>
                  <a:lnTo>
                    <a:pt x="1313" y="620"/>
                  </a:lnTo>
                  <a:lnTo>
                    <a:pt x="1309" y="620"/>
                  </a:lnTo>
                  <a:lnTo>
                    <a:pt x="1309" y="618"/>
                  </a:lnTo>
                  <a:lnTo>
                    <a:pt x="1306" y="618"/>
                  </a:lnTo>
                  <a:lnTo>
                    <a:pt x="1306" y="616"/>
                  </a:lnTo>
                  <a:lnTo>
                    <a:pt x="1302" y="616"/>
                  </a:lnTo>
                  <a:lnTo>
                    <a:pt x="1302" y="614"/>
                  </a:lnTo>
                  <a:lnTo>
                    <a:pt x="1299" y="614"/>
                  </a:lnTo>
                  <a:lnTo>
                    <a:pt x="1299" y="612"/>
                  </a:lnTo>
                  <a:lnTo>
                    <a:pt x="1296" y="612"/>
                  </a:lnTo>
                  <a:lnTo>
                    <a:pt x="1296" y="611"/>
                  </a:lnTo>
                  <a:lnTo>
                    <a:pt x="1292" y="611"/>
                  </a:lnTo>
                  <a:lnTo>
                    <a:pt x="1292" y="608"/>
                  </a:lnTo>
                  <a:lnTo>
                    <a:pt x="1290" y="608"/>
                  </a:lnTo>
                  <a:lnTo>
                    <a:pt x="1290" y="606"/>
                  </a:lnTo>
                  <a:lnTo>
                    <a:pt x="1287" y="606"/>
                  </a:lnTo>
                  <a:lnTo>
                    <a:pt x="1287" y="604"/>
                  </a:lnTo>
                  <a:lnTo>
                    <a:pt x="1281" y="604"/>
                  </a:lnTo>
                  <a:lnTo>
                    <a:pt x="1281" y="603"/>
                  </a:lnTo>
                  <a:lnTo>
                    <a:pt x="1277" y="603"/>
                  </a:lnTo>
                  <a:lnTo>
                    <a:pt x="1277" y="600"/>
                  </a:lnTo>
                  <a:lnTo>
                    <a:pt x="1274" y="600"/>
                  </a:lnTo>
                  <a:lnTo>
                    <a:pt x="1274" y="598"/>
                  </a:lnTo>
                  <a:lnTo>
                    <a:pt x="1271" y="598"/>
                  </a:lnTo>
                  <a:lnTo>
                    <a:pt x="1271" y="597"/>
                  </a:lnTo>
                  <a:lnTo>
                    <a:pt x="1269" y="597"/>
                  </a:lnTo>
                  <a:lnTo>
                    <a:pt x="1269" y="595"/>
                  </a:lnTo>
                  <a:lnTo>
                    <a:pt x="1264" y="595"/>
                  </a:lnTo>
                  <a:lnTo>
                    <a:pt x="1264" y="592"/>
                  </a:lnTo>
                  <a:lnTo>
                    <a:pt x="1261" y="592"/>
                  </a:lnTo>
                  <a:lnTo>
                    <a:pt x="1261" y="591"/>
                  </a:lnTo>
                  <a:lnTo>
                    <a:pt x="1258" y="591"/>
                  </a:lnTo>
                  <a:lnTo>
                    <a:pt x="1258" y="589"/>
                  </a:lnTo>
                  <a:lnTo>
                    <a:pt x="1255" y="589"/>
                  </a:lnTo>
                  <a:lnTo>
                    <a:pt x="1255" y="587"/>
                  </a:lnTo>
                  <a:lnTo>
                    <a:pt x="1251" y="587"/>
                  </a:lnTo>
                  <a:lnTo>
                    <a:pt x="1251" y="584"/>
                  </a:lnTo>
                  <a:lnTo>
                    <a:pt x="1248" y="584"/>
                  </a:lnTo>
                  <a:lnTo>
                    <a:pt x="1248" y="583"/>
                  </a:lnTo>
                  <a:lnTo>
                    <a:pt x="1244" y="583"/>
                  </a:lnTo>
                  <a:lnTo>
                    <a:pt x="1244" y="581"/>
                  </a:lnTo>
                  <a:lnTo>
                    <a:pt x="1241" y="581"/>
                  </a:lnTo>
                  <a:lnTo>
                    <a:pt x="1241" y="579"/>
                  </a:lnTo>
                  <a:lnTo>
                    <a:pt x="1237" y="579"/>
                  </a:lnTo>
                  <a:lnTo>
                    <a:pt x="1237" y="578"/>
                  </a:lnTo>
                  <a:lnTo>
                    <a:pt x="1233" y="578"/>
                  </a:lnTo>
                  <a:lnTo>
                    <a:pt x="1233" y="575"/>
                  </a:lnTo>
                  <a:lnTo>
                    <a:pt x="1229" y="575"/>
                  </a:lnTo>
                  <a:lnTo>
                    <a:pt x="1229" y="573"/>
                  </a:lnTo>
                  <a:lnTo>
                    <a:pt x="1228" y="573"/>
                  </a:lnTo>
                  <a:lnTo>
                    <a:pt x="1228" y="572"/>
                  </a:lnTo>
                  <a:lnTo>
                    <a:pt x="1224" y="572"/>
                  </a:lnTo>
                  <a:lnTo>
                    <a:pt x="1224" y="570"/>
                  </a:lnTo>
                  <a:lnTo>
                    <a:pt x="1219" y="570"/>
                  </a:lnTo>
                  <a:lnTo>
                    <a:pt x="1219" y="567"/>
                  </a:lnTo>
                  <a:lnTo>
                    <a:pt x="1216" y="567"/>
                  </a:lnTo>
                  <a:lnTo>
                    <a:pt x="1216" y="566"/>
                  </a:lnTo>
                  <a:lnTo>
                    <a:pt x="1213" y="566"/>
                  </a:lnTo>
                  <a:lnTo>
                    <a:pt x="1213" y="564"/>
                  </a:lnTo>
                  <a:lnTo>
                    <a:pt x="1209" y="564"/>
                  </a:lnTo>
                  <a:lnTo>
                    <a:pt x="1209" y="562"/>
                  </a:lnTo>
                  <a:lnTo>
                    <a:pt x="1206" y="562"/>
                  </a:lnTo>
                  <a:lnTo>
                    <a:pt x="1206" y="560"/>
                  </a:lnTo>
                  <a:lnTo>
                    <a:pt x="1203" y="560"/>
                  </a:lnTo>
                  <a:lnTo>
                    <a:pt x="1203" y="558"/>
                  </a:lnTo>
                  <a:lnTo>
                    <a:pt x="1200" y="558"/>
                  </a:lnTo>
                  <a:lnTo>
                    <a:pt x="1200" y="556"/>
                  </a:lnTo>
                  <a:lnTo>
                    <a:pt x="1194" y="556"/>
                  </a:lnTo>
                  <a:lnTo>
                    <a:pt x="1194" y="555"/>
                  </a:lnTo>
                  <a:lnTo>
                    <a:pt x="1191" y="555"/>
                  </a:lnTo>
                  <a:lnTo>
                    <a:pt x="1191" y="552"/>
                  </a:lnTo>
                  <a:lnTo>
                    <a:pt x="1188" y="552"/>
                  </a:lnTo>
                  <a:lnTo>
                    <a:pt x="1188" y="550"/>
                  </a:lnTo>
                  <a:lnTo>
                    <a:pt x="1186" y="550"/>
                  </a:lnTo>
                  <a:lnTo>
                    <a:pt x="1186" y="548"/>
                  </a:lnTo>
                  <a:lnTo>
                    <a:pt x="1182" y="548"/>
                  </a:lnTo>
                  <a:lnTo>
                    <a:pt x="1182" y="547"/>
                  </a:lnTo>
                  <a:lnTo>
                    <a:pt x="1178" y="547"/>
                  </a:lnTo>
                  <a:lnTo>
                    <a:pt x="1178" y="544"/>
                  </a:lnTo>
                  <a:lnTo>
                    <a:pt x="1175" y="544"/>
                  </a:lnTo>
                  <a:lnTo>
                    <a:pt x="1175" y="542"/>
                  </a:lnTo>
                  <a:lnTo>
                    <a:pt x="1171" y="542"/>
                  </a:lnTo>
                  <a:lnTo>
                    <a:pt x="1171" y="541"/>
                  </a:lnTo>
                  <a:lnTo>
                    <a:pt x="1168" y="541"/>
                  </a:lnTo>
                  <a:lnTo>
                    <a:pt x="1168" y="539"/>
                  </a:lnTo>
                  <a:lnTo>
                    <a:pt x="1164" y="539"/>
                  </a:lnTo>
                  <a:lnTo>
                    <a:pt x="1164" y="536"/>
                  </a:lnTo>
                  <a:lnTo>
                    <a:pt x="1161" y="536"/>
                  </a:lnTo>
                  <a:lnTo>
                    <a:pt x="1161" y="535"/>
                  </a:lnTo>
                  <a:lnTo>
                    <a:pt x="1155" y="535"/>
                  </a:lnTo>
                  <a:lnTo>
                    <a:pt x="1155" y="533"/>
                  </a:lnTo>
                  <a:lnTo>
                    <a:pt x="1153" y="533"/>
                  </a:lnTo>
                  <a:lnTo>
                    <a:pt x="1153" y="531"/>
                  </a:lnTo>
                  <a:lnTo>
                    <a:pt x="1150" y="531"/>
                  </a:lnTo>
                  <a:lnTo>
                    <a:pt x="1150" y="530"/>
                  </a:lnTo>
                  <a:lnTo>
                    <a:pt x="1146" y="530"/>
                  </a:lnTo>
                  <a:lnTo>
                    <a:pt x="1146" y="527"/>
                  </a:lnTo>
                  <a:lnTo>
                    <a:pt x="1143" y="527"/>
                  </a:lnTo>
                  <a:lnTo>
                    <a:pt x="1143" y="525"/>
                  </a:lnTo>
                  <a:lnTo>
                    <a:pt x="1139" y="525"/>
                  </a:lnTo>
                  <a:lnTo>
                    <a:pt x="1139" y="523"/>
                  </a:lnTo>
                  <a:lnTo>
                    <a:pt x="1136" y="523"/>
                  </a:lnTo>
                  <a:lnTo>
                    <a:pt x="1136" y="522"/>
                  </a:lnTo>
                  <a:lnTo>
                    <a:pt x="1132" y="522"/>
                  </a:lnTo>
                  <a:lnTo>
                    <a:pt x="1132" y="519"/>
                  </a:lnTo>
                  <a:lnTo>
                    <a:pt x="1129" y="519"/>
                  </a:lnTo>
                  <a:lnTo>
                    <a:pt x="1129" y="517"/>
                  </a:lnTo>
                  <a:lnTo>
                    <a:pt x="1126" y="517"/>
                  </a:lnTo>
                  <a:lnTo>
                    <a:pt x="1126" y="516"/>
                  </a:lnTo>
                  <a:lnTo>
                    <a:pt x="1121" y="516"/>
                  </a:lnTo>
                  <a:lnTo>
                    <a:pt x="1121" y="514"/>
                  </a:lnTo>
                  <a:lnTo>
                    <a:pt x="1118" y="514"/>
                  </a:lnTo>
                  <a:lnTo>
                    <a:pt x="1118" y="511"/>
                  </a:lnTo>
                  <a:lnTo>
                    <a:pt x="1114" y="511"/>
                  </a:lnTo>
                  <a:lnTo>
                    <a:pt x="1114" y="510"/>
                  </a:lnTo>
                  <a:lnTo>
                    <a:pt x="1111" y="510"/>
                  </a:lnTo>
                  <a:lnTo>
                    <a:pt x="1111" y="508"/>
                  </a:lnTo>
                  <a:lnTo>
                    <a:pt x="1107" y="508"/>
                  </a:lnTo>
                  <a:lnTo>
                    <a:pt x="1107" y="507"/>
                  </a:lnTo>
                  <a:lnTo>
                    <a:pt x="1104" y="507"/>
                  </a:lnTo>
                  <a:lnTo>
                    <a:pt x="1104" y="503"/>
                  </a:lnTo>
                  <a:lnTo>
                    <a:pt x="1103" y="503"/>
                  </a:lnTo>
                  <a:lnTo>
                    <a:pt x="1103" y="502"/>
                  </a:lnTo>
                  <a:lnTo>
                    <a:pt x="1099" y="502"/>
                  </a:lnTo>
                  <a:lnTo>
                    <a:pt x="1099" y="500"/>
                  </a:lnTo>
                  <a:lnTo>
                    <a:pt x="1095" y="500"/>
                  </a:lnTo>
                  <a:lnTo>
                    <a:pt x="1095" y="498"/>
                  </a:lnTo>
                  <a:lnTo>
                    <a:pt x="1090" y="498"/>
                  </a:lnTo>
                  <a:lnTo>
                    <a:pt x="1090" y="497"/>
                  </a:lnTo>
                  <a:lnTo>
                    <a:pt x="1086" y="497"/>
                  </a:lnTo>
                  <a:lnTo>
                    <a:pt x="1086" y="494"/>
                  </a:lnTo>
                  <a:lnTo>
                    <a:pt x="1085" y="494"/>
                  </a:lnTo>
                  <a:lnTo>
                    <a:pt x="1085" y="492"/>
                  </a:lnTo>
                  <a:lnTo>
                    <a:pt x="1081" y="492"/>
                  </a:lnTo>
                  <a:lnTo>
                    <a:pt x="1081" y="491"/>
                  </a:lnTo>
                  <a:lnTo>
                    <a:pt x="1078" y="491"/>
                  </a:lnTo>
                  <a:lnTo>
                    <a:pt x="1078" y="489"/>
                  </a:lnTo>
                  <a:lnTo>
                    <a:pt x="1072" y="489"/>
                  </a:lnTo>
                  <a:lnTo>
                    <a:pt x="1072" y="486"/>
                  </a:lnTo>
                  <a:lnTo>
                    <a:pt x="1070" y="486"/>
                  </a:lnTo>
                  <a:lnTo>
                    <a:pt x="1070" y="485"/>
                  </a:lnTo>
                  <a:lnTo>
                    <a:pt x="1067" y="485"/>
                  </a:lnTo>
                  <a:lnTo>
                    <a:pt x="1067" y="483"/>
                  </a:lnTo>
                  <a:lnTo>
                    <a:pt x="1063" y="483"/>
                  </a:lnTo>
                  <a:lnTo>
                    <a:pt x="1063" y="481"/>
                  </a:lnTo>
                  <a:lnTo>
                    <a:pt x="1059" y="481"/>
                  </a:lnTo>
                  <a:lnTo>
                    <a:pt x="1059" y="479"/>
                  </a:lnTo>
                  <a:lnTo>
                    <a:pt x="1056" y="479"/>
                  </a:lnTo>
                  <a:lnTo>
                    <a:pt x="1056" y="477"/>
                  </a:lnTo>
                  <a:lnTo>
                    <a:pt x="1050" y="477"/>
                  </a:lnTo>
                  <a:lnTo>
                    <a:pt x="1050" y="475"/>
                  </a:lnTo>
                  <a:lnTo>
                    <a:pt x="1049" y="475"/>
                  </a:lnTo>
                  <a:lnTo>
                    <a:pt x="1049" y="474"/>
                  </a:lnTo>
                  <a:lnTo>
                    <a:pt x="1046" y="474"/>
                  </a:lnTo>
                  <a:lnTo>
                    <a:pt x="1046" y="471"/>
                  </a:lnTo>
                  <a:lnTo>
                    <a:pt x="1042" y="471"/>
                  </a:lnTo>
                  <a:lnTo>
                    <a:pt x="1042" y="469"/>
                  </a:lnTo>
                  <a:lnTo>
                    <a:pt x="1038" y="469"/>
                  </a:lnTo>
                  <a:lnTo>
                    <a:pt x="1038" y="467"/>
                  </a:lnTo>
                  <a:lnTo>
                    <a:pt x="1036" y="467"/>
                  </a:lnTo>
                  <a:lnTo>
                    <a:pt x="1036" y="466"/>
                  </a:lnTo>
                  <a:lnTo>
                    <a:pt x="1031" y="466"/>
                  </a:lnTo>
                  <a:lnTo>
                    <a:pt x="1031" y="463"/>
                  </a:lnTo>
                  <a:lnTo>
                    <a:pt x="1028" y="463"/>
                  </a:lnTo>
                  <a:lnTo>
                    <a:pt x="1028" y="461"/>
                  </a:lnTo>
                  <a:lnTo>
                    <a:pt x="1024" y="461"/>
                  </a:lnTo>
                  <a:lnTo>
                    <a:pt x="1024" y="460"/>
                  </a:lnTo>
                  <a:lnTo>
                    <a:pt x="1021" y="460"/>
                  </a:lnTo>
                  <a:lnTo>
                    <a:pt x="1021" y="458"/>
                  </a:lnTo>
                  <a:lnTo>
                    <a:pt x="1017" y="458"/>
                  </a:lnTo>
                  <a:lnTo>
                    <a:pt x="1017" y="455"/>
                  </a:lnTo>
                  <a:lnTo>
                    <a:pt x="1014" y="455"/>
                  </a:lnTo>
                  <a:lnTo>
                    <a:pt x="1014" y="454"/>
                  </a:lnTo>
                  <a:lnTo>
                    <a:pt x="1010" y="454"/>
                  </a:lnTo>
                  <a:lnTo>
                    <a:pt x="1010" y="452"/>
                  </a:lnTo>
                  <a:lnTo>
                    <a:pt x="1007" y="452"/>
                  </a:lnTo>
                  <a:lnTo>
                    <a:pt x="1007" y="450"/>
                  </a:lnTo>
                  <a:lnTo>
                    <a:pt x="1002" y="450"/>
                  </a:lnTo>
                  <a:lnTo>
                    <a:pt x="1002" y="449"/>
                  </a:lnTo>
                  <a:lnTo>
                    <a:pt x="999" y="449"/>
                  </a:lnTo>
                  <a:lnTo>
                    <a:pt x="999" y="446"/>
                  </a:lnTo>
                  <a:lnTo>
                    <a:pt x="996" y="446"/>
                  </a:lnTo>
                  <a:lnTo>
                    <a:pt x="996" y="444"/>
                  </a:lnTo>
                  <a:lnTo>
                    <a:pt x="992" y="444"/>
                  </a:lnTo>
                  <a:lnTo>
                    <a:pt x="992" y="442"/>
                  </a:lnTo>
                  <a:lnTo>
                    <a:pt x="989" y="442"/>
                  </a:lnTo>
                  <a:lnTo>
                    <a:pt x="989" y="441"/>
                  </a:lnTo>
                  <a:lnTo>
                    <a:pt x="985" y="441"/>
                  </a:lnTo>
                  <a:lnTo>
                    <a:pt x="985" y="438"/>
                  </a:lnTo>
                  <a:lnTo>
                    <a:pt x="982" y="438"/>
                  </a:lnTo>
                  <a:lnTo>
                    <a:pt x="982" y="436"/>
                  </a:lnTo>
                  <a:lnTo>
                    <a:pt x="978" y="436"/>
                  </a:lnTo>
                  <a:lnTo>
                    <a:pt x="978" y="435"/>
                  </a:lnTo>
                  <a:lnTo>
                    <a:pt x="975" y="435"/>
                  </a:lnTo>
                  <a:lnTo>
                    <a:pt x="975" y="433"/>
                  </a:lnTo>
                  <a:lnTo>
                    <a:pt x="972" y="433"/>
                  </a:lnTo>
                  <a:lnTo>
                    <a:pt x="972" y="430"/>
                  </a:lnTo>
                  <a:lnTo>
                    <a:pt x="967" y="430"/>
                  </a:lnTo>
                  <a:lnTo>
                    <a:pt x="967" y="429"/>
                  </a:lnTo>
                  <a:lnTo>
                    <a:pt x="964" y="429"/>
                  </a:lnTo>
                  <a:lnTo>
                    <a:pt x="964" y="427"/>
                  </a:lnTo>
                  <a:lnTo>
                    <a:pt x="960" y="427"/>
                  </a:lnTo>
                  <a:lnTo>
                    <a:pt x="960" y="426"/>
                  </a:lnTo>
                  <a:lnTo>
                    <a:pt x="957" y="426"/>
                  </a:lnTo>
                  <a:lnTo>
                    <a:pt x="957" y="422"/>
                  </a:lnTo>
                  <a:lnTo>
                    <a:pt x="953" y="422"/>
                  </a:lnTo>
                  <a:lnTo>
                    <a:pt x="953" y="421"/>
                  </a:lnTo>
                  <a:lnTo>
                    <a:pt x="950" y="421"/>
                  </a:lnTo>
                  <a:lnTo>
                    <a:pt x="950" y="419"/>
                  </a:lnTo>
                  <a:lnTo>
                    <a:pt x="947" y="419"/>
                  </a:lnTo>
                  <a:lnTo>
                    <a:pt x="947" y="418"/>
                  </a:lnTo>
                  <a:lnTo>
                    <a:pt x="943" y="418"/>
                  </a:lnTo>
                  <a:lnTo>
                    <a:pt x="943" y="416"/>
                  </a:lnTo>
                  <a:lnTo>
                    <a:pt x="940" y="416"/>
                  </a:lnTo>
                  <a:lnTo>
                    <a:pt x="940" y="413"/>
                  </a:lnTo>
                  <a:lnTo>
                    <a:pt x="935" y="413"/>
                  </a:lnTo>
                  <a:lnTo>
                    <a:pt x="935" y="411"/>
                  </a:lnTo>
                  <a:lnTo>
                    <a:pt x="934" y="411"/>
                  </a:lnTo>
                  <a:lnTo>
                    <a:pt x="934" y="410"/>
                  </a:lnTo>
                  <a:lnTo>
                    <a:pt x="928" y="410"/>
                  </a:lnTo>
                  <a:lnTo>
                    <a:pt x="928" y="408"/>
                  </a:lnTo>
                  <a:lnTo>
                    <a:pt x="925" y="408"/>
                  </a:lnTo>
                  <a:lnTo>
                    <a:pt x="925" y="405"/>
                  </a:lnTo>
                  <a:lnTo>
                    <a:pt x="923" y="405"/>
                  </a:lnTo>
                  <a:lnTo>
                    <a:pt x="923" y="404"/>
                  </a:lnTo>
                  <a:lnTo>
                    <a:pt x="919" y="404"/>
                  </a:lnTo>
                  <a:lnTo>
                    <a:pt x="919" y="402"/>
                  </a:lnTo>
                  <a:lnTo>
                    <a:pt x="916" y="402"/>
                  </a:lnTo>
                  <a:lnTo>
                    <a:pt x="916" y="400"/>
                  </a:lnTo>
                  <a:lnTo>
                    <a:pt x="911" y="400"/>
                  </a:lnTo>
                  <a:lnTo>
                    <a:pt x="911" y="398"/>
                  </a:lnTo>
                  <a:lnTo>
                    <a:pt x="909" y="398"/>
                  </a:lnTo>
                  <a:lnTo>
                    <a:pt x="909" y="396"/>
                  </a:lnTo>
                  <a:lnTo>
                    <a:pt x="905" y="396"/>
                  </a:lnTo>
                  <a:lnTo>
                    <a:pt x="905" y="394"/>
                  </a:lnTo>
                  <a:lnTo>
                    <a:pt x="902" y="394"/>
                  </a:lnTo>
                  <a:lnTo>
                    <a:pt x="902" y="393"/>
                  </a:lnTo>
                  <a:lnTo>
                    <a:pt x="899" y="393"/>
                  </a:lnTo>
                  <a:lnTo>
                    <a:pt x="899" y="390"/>
                  </a:lnTo>
                  <a:lnTo>
                    <a:pt x="895" y="390"/>
                  </a:lnTo>
                  <a:lnTo>
                    <a:pt x="895" y="388"/>
                  </a:lnTo>
                  <a:lnTo>
                    <a:pt x="892" y="388"/>
                  </a:lnTo>
                  <a:lnTo>
                    <a:pt x="892" y="386"/>
                  </a:lnTo>
                  <a:lnTo>
                    <a:pt x="887" y="386"/>
                  </a:lnTo>
                  <a:lnTo>
                    <a:pt x="887" y="385"/>
                  </a:lnTo>
                  <a:lnTo>
                    <a:pt x="884" y="385"/>
                  </a:lnTo>
                  <a:lnTo>
                    <a:pt x="884" y="382"/>
                  </a:lnTo>
                  <a:lnTo>
                    <a:pt x="880" y="382"/>
                  </a:lnTo>
                  <a:lnTo>
                    <a:pt x="880" y="380"/>
                  </a:lnTo>
                  <a:lnTo>
                    <a:pt x="877" y="380"/>
                  </a:lnTo>
                  <a:lnTo>
                    <a:pt x="877" y="379"/>
                  </a:lnTo>
                  <a:lnTo>
                    <a:pt x="874" y="379"/>
                  </a:lnTo>
                  <a:lnTo>
                    <a:pt x="874" y="377"/>
                  </a:lnTo>
                  <a:lnTo>
                    <a:pt x="870" y="377"/>
                  </a:lnTo>
                  <a:lnTo>
                    <a:pt x="870" y="374"/>
                  </a:lnTo>
                  <a:lnTo>
                    <a:pt x="867" y="374"/>
                  </a:lnTo>
                  <a:lnTo>
                    <a:pt x="867" y="373"/>
                  </a:lnTo>
                  <a:lnTo>
                    <a:pt x="863" y="373"/>
                  </a:lnTo>
                  <a:lnTo>
                    <a:pt x="863" y="371"/>
                  </a:lnTo>
                  <a:lnTo>
                    <a:pt x="860" y="371"/>
                  </a:lnTo>
                  <a:lnTo>
                    <a:pt x="860" y="369"/>
                  </a:lnTo>
                  <a:lnTo>
                    <a:pt x="856" y="369"/>
                  </a:lnTo>
                  <a:lnTo>
                    <a:pt x="856" y="368"/>
                  </a:lnTo>
                  <a:lnTo>
                    <a:pt x="852" y="368"/>
                  </a:lnTo>
                  <a:lnTo>
                    <a:pt x="852" y="365"/>
                  </a:lnTo>
                  <a:lnTo>
                    <a:pt x="848" y="365"/>
                  </a:lnTo>
                  <a:lnTo>
                    <a:pt x="848" y="363"/>
                  </a:lnTo>
                  <a:lnTo>
                    <a:pt x="845" y="363"/>
                  </a:lnTo>
                  <a:lnTo>
                    <a:pt x="845" y="361"/>
                  </a:lnTo>
                  <a:lnTo>
                    <a:pt x="842" y="361"/>
                  </a:lnTo>
                  <a:lnTo>
                    <a:pt x="842" y="360"/>
                  </a:lnTo>
                  <a:lnTo>
                    <a:pt x="838" y="360"/>
                  </a:lnTo>
                  <a:lnTo>
                    <a:pt x="838" y="357"/>
                  </a:lnTo>
                  <a:lnTo>
                    <a:pt x="835" y="357"/>
                  </a:lnTo>
                  <a:lnTo>
                    <a:pt x="835" y="356"/>
                  </a:lnTo>
                  <a:lnTo>
                    <a:pt x="831" y="356"/>
                  </a:lnTo>
                  <a:lnTo>
                    <a:pt x="831" y="354"/>
                  </a:lnTo>
                  <a:lnTo>
                    <a:pt x="828" y="354"/>
                  </a:lnTo>
                  <a:lnTo>
                    <a:pt x="828" y="352"/>
                  </a:lnTo>
                  <a:lnTo>
                    <a:pt x="824" y="352"/>
                  </a:lnTo>
                  <a:lnTo>
                    <a:pt x="824" y="349"/>
                  </a:lnTo>
                  <a:lnTo>
                    <a:pt x="820" y="349"/>
                  </a:lnTo>
                  <a:lnTo>
                    <a:pt x="820" y="348"/>
                  </a:lnTo>
                  <a:lnTo>
                    <a:pt x="816" y="348"/>
                  </a:lnTo>
                  <a:lnTo>
                    <a:pt x="816" y="346"/>
                  </a:lnTo>
                  <a:lnTo>
                    <a:pt x="813" y="346"/>
                  </a:lnTo>
                  <a:lnTo>
                    <a:pt x="813" y="345"/>
                  </a:lnTo>
                  <a:lnTo>
                    <a:pt x="810" y="345"/>
                  </a:lnTo>
                  <a:lnTo>
                    <a:pt x="810" y="342"/>
                  </a:lnTo>
                  <a:lnTo>
                    <a:pt x="806" y="342"/>
                  </a:lnTo>
                  <a:lnTo>
                    <a:pt x="806" y="340"/>
                  </a:lnTo>
                  <a:lnTo>
                    <a:pt x="803" y="340"/>
                  </a:lnTo>
                  <a:lnTo>
                    <a:pt x="803" y="338"/>
                  </a:lnTo>
                  <a:lnTo>
                    <a:pt x="799" y="338"/>
                  </a:lnTo>
                  <a:lnTo>
                    <a:pt x="799" y="337"/>
                  </a:lnTo>
                  <a:lnTo>
                    <a:pt x="796" y="337"/>
                  </a:lnTo>
                  <a:lnTo>
                    <a:pt x="796" y="334"/>
                  </a:lnTo>
                  <a:lnTo>
                    <a:pt x="792" y="334"/>
                  </a:lnTo>
                  <a:lnTo>
                    <a:pt x="792" y="332"/>
                  </a:lnTo>
                  <a:lnTo>
                    <a:pt x="788" y="332"/>
                  </a:lnTo>
                  <a:lnTo>
                    <a:pt x="788" y="330"/>
                  </a:lnTo>
                  <a:lnTo>
                    <a:pt x="786" y="330"/>
                  </a:lnTo>
                  <a:lnTo>
                    <a:pt x="786" y="329"/>
                  </a:lnTo>
                  <a:lnTo>
                    <a:pt x="781" y="329"/>
                  </a:lnTo>
                  <a:lnTo>
                    <a:pt x="781" y="326"/>
                  </a:lnTo>
                  <a:lnTo>
                    <a:pt x="778" y="326"/>
                  </a:lnTo>
                  <a:lnTo>
                    <a:pt x="778" y="324"/>
                  </a:lnTo>
                  <a:lnTo>
                    <a:pt x="774" y="324"/>
                  </a:lnTo>
                  <a:lnTo>
                    <a:pt x="774" y="323"/>
                  </a:lnTo>
                  <a:lnTo>
                    <a:pt x="771" y="323"/>
                  </a:lnTo>
                  <a:lnTo>
                    <a:pt x="771" y="321"/>
                  </a:lnTo>
                  <a:lnTo>
                    <a:pt x="767" y="321"/>
                  </a:lnTo>
                  <a:lnTo>
                    <a:pt x="767" y="319"/>
                  </a:lnTo>
                  <a:lnTo>
                    <a:pt x="764" y="319"/>
                  </a:lnTo>
                  <a:lnTo>
                    <a:pt x="764" y="317"/>
                  </a:lnTo>
                  <a:lnTo>
                    <a:pt x="761" y="317"/>
                  </a:lnTo>
                  <a:lnTo>
                    <a:pt x="761" y="315"/>
                  </a:lnTo>
                  <a:lnTo>
                    <a:pt x="756" y="315"/>
                  </a:lnTo>
                  <a:lnTo>
                    <a:pt x="756" y="313"/>
                  </a:lnTo>
                  <a:lnTo>
                    <a:pt x="753" y="313"/>
                  </a:lnTo>
                  <a:lnTo>
                    <a:pt x="753" y="312"/>
                  </a:lnTo>
                  <a:lnTo>
                    <a:pt x="750" y="312"/>
                  </a:lnTo>
                  <a:lnTo>
                    <a:pt x="750" y="309"/>
                  </a:lnTo>
                  <a:lnTo>
                    <a:pt x="746" y="309"/>
                  </a:lnTo>
                  <a:lnTo>
                    <a:pt x="746" y="307"/>
                  </a:lnTo>
                  <a:lnTo>
                    <a:pt x="742" y="307"/>
                  </a:lnTo>
                  <a:lnTo>
                    <a:pt x="742" y="305"/>
                  </a:lnTo>
                  <a:lnTo>
                    <a:pt x="739" y="305"/>
                  </a:lnTo>
                  <a:lnTo>
                    <a:pt x="739" y="304"/>
                  </a:lnTo>
                  <a:lnTo>
                    <a:pt x="735" y="304"/>
                  </a:lnTo>
                  <a:lnTo>
                    <a:pt x="735" y="301"/>
                  </a:lnTo>
                  <a:lnTo>
                    <a:pt x="732" y="301"/>
                  </a:lnTo>
                  <a:lnTo>
                    <a:pt x="732" y="299"/>
                  </a:lnTo>
                  <a:lnTo>
                    <a:pt x="729" y="299"/>
                  </a:lnTo>
                  <a:lnTo>
                    <a:pt x="729" y="298"/>
                  </a:lnTo>
                  <a:lnTo>
                    <a:pt x="724" y="298"/>
                  </a:lnTo>
                  <a:lnTo>
                    <a:pt x="724" y="296"/>
                  </a:lnTo>
                  <a:lnTo>
                    <a:pt x="721" y="296"/>
                  </a:lnTo>
                  <a:lnTo>
                    <a:pt x="721" y="293"/>
                  </a:lnTo>
                  <a:lnTo>
                    <a:pt x="718" y="293"/>
                  </a:lnTo>
                  <a:lnTo>
                    <a:pt x="718" y="292"/>
                  </a:lnTo>
                  <a:lnTo>
                    <a:pt x="714" y="292"/>
                  </a:lnTo>
                  <a:lnTo>
                    <a:pt x="714" y="290"/>
                  </a:lnTo>
                  <a:lnTo>
                    <a:pt x="710" y="290"/>
                  </a:lnTo>
                  <a:lnTo>
                    <a:pt x="710" y="289"/>
                  </a:lnTo>
                  <a:lnTo>
                    <a:pt x="707" y="289"/>
                  </a:lnTo>
                  <a:lnTo>
                    <a:pt x="707" y="287"/>
                  </a:lnTo>
                  <a:lnTo>
                    <a:pt x="704" y="287"/>
                  </a:lnTo>
                  <a:lnTo>
                    <a:pt x="704" y="284"/>
                  </a:lnTo>
                  <a:lnTo>
                    <a:pt x="698" y="284"/>
                  </a:lnTo>
                  <a:lnTo>
                    <a:pt x="698" y="282"/>
                  </a:lnTo>
                  <a:lnTo>
                    <a:pt x="697" y="282"/>
                  </a:lnTo>
                  <a:lnTo>
                    <a:pt x="697" y="281"/>
                  </a:lnTo>
                  <a:lnTo>
                    <a:pt x="693" y="281"/>
                  </a:lnTo>
                  <a:lnTo>
                    <a:pt x="693" y="279"/>
                  </a:lnTo>
                  <a:lnTo>
                    <a:pt x="689" y="279"/>
                  </a:lnTo>
                  <a:lnTo>
                    <a:pt x="689" y="276"/>
                  </a:lnTo>
                  <a:lnTo>
                    <a:pt x="685" y="276"/>
                  </a:lnTo>
                  <a:lnTo>
                    <a:pt x="685" y="275"/>
                  </a:lnTo>
                  <a:lnTo>
                    <a:pt x="682" y="275"/>
                  </a:lnTo>
                  <a:lnTo>
                    <a:pt x="682" y="272"/>
                  </a:lnTo>
                  <a:lnTo>
                    <a:pt x="678" y="272"/>
                  </a:lnTo>
                  <a:lnTo>
                    <a:pt x="678" y="271"/>
                  </a:lnTo>
                  <a:lnTo>
                    <a:pt x="675" y="271"/>
                  </a:lnTo>
                  <a:lnTo>
                    <a:pt x="675" y="268"/>
                  </a:lnTo>
                  <a:lnTo>
                    <a:pt x="672" y="268"/>
                  </a:lnTo>
                  <a:lnTo>
                    <a:pt x="672" y="267"/>
                  </a:lnTo>
                  <a:lnTo>
                    <a:pt x="666" y="267"/>
                  </a:lnTo>
                  <a:lnTo>
                    <a:pt x="666" y="265"/>
                  </a:lnTo>
                  <a:lnTo>
                    <a:pt x="662" y="265"/>
                  </a:lnTo>
                  <a:lnTo>
                    <a:pt x="662" y="264"/>
                  </a:lnTo>
                  <a:lnTo>
                    <a:pt x="661" y="264"/>
                  </a:lnTo>
                  <a:lnTo>
                    <a:pt x="661" y="261"/>
                  </a:lnTo>
                  <a:lnTo>
                    <a:pt x="656" y="261"/>
                  </a:lnTo>
                  <a:lnTo>
                    <a:pt x="656" y="259"/>
                  </a:lnTo>
                  <a:lnTo>
                    <a:pt x="652" y="259"/>
                  </a:lnTo>
                  <a:lnTo>
                    <a:pt x="652" y="257"/>
                  </a:lnTo>
                  <a:lnTo>
                    <a:pt x="649" y="257"/>
                  </a:lnTo>
                  <a:lnTo>
                    <a:pt x="649" y="256"/>
                  </a:lnTo>
                  <a:lnTo>
                    <a:pt x="645" y="256"/>
                  </a:lnTo>
                  <a:lnTo>
                    <a:pt x="645" y="253"/>
                  </a:lnTo>
                  <a:lnTo>
                    <a:pt x="642" y="253"/>
                  </a:lnTo>
                  <a:lnTo>
                    <a:pt x="642" y="251"/>
                  </a:lnTo>
                  <a:lnTo>
                    <a:pt x="637" y="251"/>
                  </a:lnTo>
                  <a:lnTo>
                    <a:pt x="637" y="249"/>
                  </a:lnTo>
                  <a:lnTo>
                    <a:pt x="635" y="249"/>
                  </a:lnTo>
                  <a:lnTo>
                    <a:pt x="635" y="248"/>
                  </a:lnTo>
                  <a:lnTo>
                    <a:pt x="632" y="248"/>
                  </a:lnTo>
                  <a:lnTo>
                    <a:pt x="632" y="245"/>
                  </a:lnTo>
                  <a:lnTo>
                    <a:pt x="627" y="245"/>
                  </a:lnTo>
                  <a:lnTo>
                    <a:pt x="627" y="243"/>
                  </a:lnTo>
                  <a:lnTo>
                    <a:pt x="624" y="243"/>
                  </a:lnTo>
                  <a:lnTo>
                    <a:pt x="624" y="242"/>
                  </a:lnTo>
                  <a:lnTo>
                    <a:pt x="620" y="242"/>
                  </a:lnTo>
                  <a:lnTo>
                    <a:pt x="620" y="240"/>
                  </a:lnTo>
                  <a:lnTo>
                    <a:pt x="617" y="240"/>
                  </a:lnTo>
                  <a:lnTo>
                    <a:pt x="617" y="237"/>
                  </a:lnTo>
                  <a:lnTo>
                    <a:pt x="613" y="237"/>
                  </a:lnTo>
                  <a:lnTo>
                    <a:pt x="613" y="236"/>
                  </a:lnTo>
                  <a:lnTo>
                    <a:pt x="608" y="236"/>
                  </a:lnTo>
                  <a:lnTo>
                    <a:pt x="608" y="234"/>
                  </a:lnTo>
                  <a:lnTo>
                    <a:pt x="605" y="234"/>
                  </a:lnTo>
                  <a:lnTo>
                    <a:pt x="605" y="232"/>
                  </a:lnTo>
                  <a:lnTo>
                    <a:pt x="601" y="232"/>
                  </a:lnTo>
                  <a:lnTo>
                    <a:pt x="601" y="231"/>
                  </a:lnTo>
                  <a:lnTo>
                    <a:pt x="597" y="231"/>
                  </a:lnTo>
                  <a:lnTo>
                    <a:pt x="597" y="228"/>
                  </a:lnTo>
                  <a:lnTo>
                    <a:pt x="594" y="228"/>
                  </a:lnTo>
                  <a:lnTo>
                    <a:pt x="594" y="226"/>
                  </a:lnTo>
                  <a:lnTo>
                    <a:pt x="591" y="226"/>
                  </a:lnTo>
                  <a:lnTo>
                    <a:pt x="591" y="224"/>
                  </a:lnTo>
                  <a:lnTo>
                    <a:pt x="586" y="224"/>
                  </a:lnTo>
                  <a:lnTo>
                    <a:pt x="586" y="223"/>
                  </a:lnTo>
                  <a:lnTo>
                    <a:pt x="583" y="223"/>
                  </a:lnTo>
                  <a:lnTo>
                    <a:pt x="583" y="220"/>
                  </a:lnTo>
                  <a:lnTo>
                    <a:pt x="579" y="220"/>
                  </a:lnTo>
                  <a:lnTo>
                    <a:pt x="579" y="218"/>
                  </a:lnTo>
                  <a:lnTo>
                    <a:pt x="576" y="218"/>
                  </a:lnTo>
                  <a:lnTo>
                    <a:pt x="576" y="217"/>
                  </a:lnTo>
                  <a:lnTo>
                    <a:pt x="572" y="217"/>
                  </a:lnTo>
                  <a:lnTo>
                    <a:pt x="572" y="215"/>
                  </a:lnTo>
                  <a:lnTo>
                    <a:pt x="568" y="215"/>
                  </a:lnTo>
                  <a:lnTo>
                    <a:pt x="568" y="212"/>
                  </a:lnTo>
                  <a:lnTo>
                    <a:pt x="565" y="212"/>
                  </a:lnTo>
                  <a:lnTo>
                    <a:pt x="565" y="211"/>
                  </a:lnTo>
                  <a:lnTo>
                    <a:pt x="562" y="211"/>
                  </a:lnTo>
                  <a:lnTo>
                    <a:pt x="562" y="209"/>
                  </a:lnTo>
                  <a:lnTo>
                    <a:pt x="559" y="209"/>
                  </a:lnTo>
                  <a:lnTo>
                    <a:pt x="559" y="208"/>
                  </a:lnTo>
                  <a:lnTo>
                    <a:pt x="553" y="208"/>
                  </a:lnTo>
                  <a:lnTo>
                    <a:pt x="553" y="206"/>
                  </a:lnTo>
                  <a:lnTo>
                    <a:pt x="549" y="206"/>
                  </a:lnTo>
                  <a:lnTo>
                    <a:pt x="549" y="203"/>
                  </a:lnTo>
                  <a:lnTo>
                    <a:pt x="546" y="203"/>
                  </a:lnTo>
                  <a:lnTo>
                    <a:pt x="546" y="201"/>
                  </a:lnTo>
                  <a:lnTo>
                    <a:pt x="543" y="201"/>
                  </a:lnTo>
                  <a:lnTo>
                    <a:pt x="543" y="200"/>
                  </a:lnTo>
                  <a:lnTo>
                    <a:pt x="539" y="200"/>
                  </a:lnTo>
                  <a:lnTo>
                    <a:pt x="539" y="198"/>
                  </a:lnTo>
                  <a:lnTo>
                    <a:pt x="535" y="198"/>
                  </a:lnTo>
                  <a:lnTo>
                    <a:pt x="535" y="195"/>
                  </a:lnTo>
                  <a:lnTo>
                    <a:pt x="531" y="195"/>
                  </a:lnTo>
                  <a:lnTo>
                    <a:pt x="531" y="194"/>
                  </a:lnTo>
                  <a:lnTo>
                    <a:pt x="527" y="194"/>
                  </a:lnTo>
                  <a:lnTo>
                    <a:pt x="527" y="192"/>
                  </a:lnTo>
                  <a:lnTo>
                    <a:pt x="522" y="192"/>
                  </a:lnTo>
                  <a:lnTo>
                    <a:pt x="522" y="190"/>
                  </a:lnTo>
                  <a:lnTo>
                    <a:pt x="519" y="190"/>
                  </a:lnTo>
                  <a:lnTo>
                    <a:pt x="519" y="187"/>
                  </a:lnTo>
                  <a:lnTo>
                    <a:pt x="516" y="187"/>
                  </a:lnTo>
                  <a:lnTo>
                    <a:pt x="516" y="186"/>
                  </a:lnTo>
                  <a:lnTo>
                    <a:pt x="512" y="186"/>
                  </a:lnTo>
                  <a:lnTo>
                    <a:pt x="512" y="184"/>
                  </a:lnTo>
                  <a:lnTo>
                    <a:pt x="508" y="184"/>
                  </a:lnTo>
                  <a:lnTo>
                    <a:pt x="508" y="183"/>
                  </a:lnTo>
                  <a:lnTo>
                    <a:pt x="505" y="183"/>
                  </a:lnTo>
                  <a:lnTo>
                    <a:pt x="505" y="180"/>
                  </a:lnTo>
                  <a:lnTo>
                    <a:pt x="502" y="180"/>
                  </a:lnTo>
                  <a:lnTo>
                    <a:pt x="502" y="178"/>
                  </a:lnTo>
                  <a:lnTo>
                    <a:pt x="496" y="178"/>
                  </a:lnTo>
                  <a:lnTo>
                    <a:pt x="496" y="176"/>
                  </a:lnTo>
                  <a:lnTo>
                    <a:pt x="492" y="176"/>
                  </a:lnTo>
                  <a:lnTo>
                    <a:pt x="492" y="175"/>
                  </a:lnTo>
                  <a:lnTo>
                    <a:pt x="489" y="175"/>
                  </a:lnTo>
                  <a:lnTo>
                    <a:pt x="489" y="172"/>
                  </a:lnTo>
                  <a:lnTo>
                    <a:pt x="484" y="172"/>
                  </a:lnTo>
                  <a:lnTo>
                    <a:pt x="484" y="170"/>
                  </a:lnTo>
                  <a:lnTo>
                    <a:pt x="482" y="170"/>
                  </a:lnTo>
                  <a:lnTo>
                    <a:pt x="482" y="168"/>
                  </a:lnTo>
                  <a:lnTo>
                    <a:pt x="476" y="168"/>
                  </a:lnTo>
                  <a:lnTo>
                    <a:pt x="476" y="167"/>
                  </a:lnTo>
                  <a:lnTo>
                    <a:pt x="473" y="167"/>
                  </a:lnTo>
                  <a:lnTo>
                    <a:pt x="473" y="164"/>
                  </a:lnTo>
                  <a:lnTo>
                    <a:pt x="470" y="164"/>
                  </a:lnTo>
                  <a:lnTo>
                    <a:pt x="470" y="162"/>
                  </a:lnTo>
                  <a:lnTo>
                    <a:pt x="464" y="162"/>
                  </a:lnTo>
                  <a:lnTo>
                    <a:pt x="464" y="161"/>
                  </a:lnTo>
                  <a:lnTo>
                    <a:pt x="460" y="161"/>
                  </a:lnTo>
                  <a:lnTo>
                    <a:pt x="460" y="159"/>
                  </a:lnTo>
                  <a:lnTo>
                    <a:pt x="457" y="159"/>
                  </a:lnTo>
                  <a:lnTo>
                    <a:pt x="457" y="156"/>
                  </a:lnTo>
                  <a:lnTo>
                    <a:pt x="454" y="156"/>
                  </a:lnTo>
                  <a:lnTo>
                    <a:pt x="454" y="155"/>
                  </a:lnTo>
                  <a:lnTo>
                    <a:pt x="450" y="155"/>
                  </a:lnTo>
                  <a:lnTo>
                    <a:pt x="450" y="153"/>
                  </a:lnTo>
                  <a:lnTo>
                    <a:pt x="445" y="153"/>
                  </a:lnTo>
                  <a:lnTo>
                    <a:pt x="445" y="151"/>
                  </a:lnTo>
                  <a:lnTo>
                    <a:pt x="441" y="151"/>
                  </a:lnTo>
                  <a:lnTo>
                    <a:pt x="441" y="150"/>
                  </a:lnTo>
                  <a:lnTo>
                    <a:pt x="438" y="150"/>
                  </a:lnTo>
                  <a:lnTo>
                    <a:pt x="438" y="147"/>
                  </a:lnTo>
                  <a:lnTo>
                    <a:pt x="434" y="147"/>
                  </a:lnTo>
                  <a:lnTo>
                    <a:pt x="434" y="145"/>
                  </a:lnTo>
                  <a:lnTo>
                    <a:pt x="431" y="145"/>
                  </a:lnTo>
                  <a:lnTo>
                    <a:pt x="431" y="143"/>
                  </a:lnTo>
                  <a:lnTo>
                    <a:pt x="425" y="143"/>
                  </a:lnTo>
                  <a:lnTo>
                    <a:pt x="425" y="142"/>
                  </a:lnTo>
                  <a:lnTo>
                    <a:pt x="422" y="142"/>
                  </a:lnTo>
                  <a:lnTo>
                    <a:pt x="422" y="139"/>
                  </a:lnTo>
                  <a:lnTo>
                    <a:pt x="416" y="139"/>
                  </a:lnTo>
                  <a:lnTo>
                    <a:pt x="416" y="138"/>
                  </a:lnTo>
                  <a:lnTo>
                    <a:pt x="413" y="138"/>
                  </a:lnTo>
                  <a:lnTo>
                    <a:pt x="413" y="136"/>
                  </a:lnTo>
                  <a:lnTo>
                    <a:pt x="409" y="136"/>
                  </a:lnTo>
                  <a:lnTo>
                    <a:pt x="409" y="134"/>
                  </a:lnTo>
                  <a:lnTo>
                    <a:pt x="403" y="134"/>
                  </a:lnTo>
                  <a:lnTo>
                    <a:pt x="403" y="131"/>
                  </a:lnTo>
                  <a:lnTo>
                    <a:pt x="400" y="131"/>
                  </a:lnTo>
                  <a:lnTo>
                    <a:pt x="400" y="130"/>
                  </a:lnTo>
                  <a:lnTo>
                    <a:pt x="398" y="130"/>
                  </a:lnTo>
                  <a:lnTo>
                    <a:pt x="398" y="128"/>
                  </a:lnTo>
                  <a:lnTo>
                    <a:pt x="392" y="128"/>
                  </a:lnTo>
                  <a:lnTo>
                    <a:pt x="392" y="127"/>
                  </a:lnTo>
                  <a:lnTo>
                    <a:pt x="389" y="127"/>
                  </a:lnTo>
                  <a:lnTo>
                    <a:pt x="389" y="124"/>
                  </a:lnTo>
                  <a:lnTo>
                    <a:pt x="384" y="124"/>
                  </a:lnTo>
                  <a:lnTo>
                    <a:pt x="384" y="122"/>
                  </a:lnTo>
                  <a:lnTo>
                    <a:pt x="379" y="122"/>
                  </a:lnTo>
                  <a:lnTo>
                    <a:pt x="379" y="120"/>
                  </a:lnTo>
                  <a:lnTo>
                    <a:pt x="376" y="120"/>
                  </a:lnTo>
                  <a:lnTo>
                    <a:pt x="376" y="119"/>
                  </a:lnTo>
                  <a:lnTo>
                    <a:pt x="370" y="119"/>
                  </a:lnTo>
                  <a:lnTo>
                    <a:pt x="370" y="117"/>
                  </a:lnTo>
                  <a:lnTo>
                    <a:pt x="367" y="117"/>
                  </a:lnTo>
                  <a:lnTo>
                    <a:pt x="367" y="114"/>
                  </a:lnTo>
                  <a:lnTo>
                    <a:pt x="361" y="114"/>
                  </a:lnTo>
                  <a:lnTo>
                    <a:pt x="361" y="113"/>
                  </a:lnTo>
                  <a:lnTo>
                    <a:pt x="358" y="113"/>
                  </a:lnTo>
                  <a:lnTo>
                    <a:pt x="358" y="111"/>
                  </a:lnTo>
                  <a:lnTo>
                    <a:pt x="354" y="111"/>
                  </a:lnTo>
                  <a:lnTo>
                    <a:pt x="354" y="109"/>
                  </a:lnTo>
                  <a:lnTo>
                    <a:pt x="349" y="109"/>
                  </a:lnTo>
                  <a:lnTo>
                    <a:pt x="349" y="106"/>
                  </a:lnTo>
                  <a:lnTo>
                    <a:pt x="344" y="106"/>
                  </a:lnTo>
                  <a:lnTo>
                    <a:pt x="344" y="105"/>
                  </a:lnTo>
                  <a:lnTo>
                    <a:pt x="341" y="105"/>
                  </a:lnTo>
                  <a:lnTo>
                    <a:pt x="341" y="103"/>
                  </a:lnTo>
                  <a:lnTo>
                    <a:pt x="335" y="103"/>
                  </a:lnTo>
                  <a:lnTo>
                    <a:pt x="335" y="102"/>
                  </a:lnTo>
                  <a:lnTo>
                    <a:pt x="332" y="102"/>
                  </a:lnTo>
                  <a:lnTo>
                    <a:pt x="332" y="99"/>
                  </a:lnTo>
                  <a:lnTo>
                    <a:pt x="326" y="99"/>
                  </a:lnTo>
                  <a:lnTo>
                    <a:pt x="326" y="97"/>
                  </a:lnTo>
                  <a:lnTo>
                    <a:pt x="320" y="97"/>
                  </a:lnTo>
                  <a:lnTo>
                    <a:pt x="320" y="95"/>
                  </a:lnTo>
                  <a:lnTo>
                    <a:pt x="317" y="95"/>
                  </a:lnTo>
                  <a:lnTo>
                    <a:pt x="317" y="94"/>
                  </a:lnTo>
                  <a:lnTo>
                    <a:pt x="312" y="94"/>
                  </a:lnTo>
                  <a:lnTo>
                    <a:pt x="312" y="91"/>
                  </a:lnTo>
                  <a:lnTo>
                    <a:pt x="309" y="91"/>
                  </a:lnTo>
                  <a:lnTo>
                    <a:pt x="309" y="89"/>
                  </a:lnTo>
                  <a:lnTo>
                    <a:pt x="303" y="89"/>
                  </a:lnTo>
                  <a:lnTo>
                    <a:pt x="303" y="87"/>
                  </a:lnTo>
                  <a:lnTo>
                    <a:pt x="297" y="87"/>
                  </a:lnTo>
                  <a:lnTo>
                    <a:pt x="297" y="86"/>
                  </a:lnTo>
                  <a:lnTo>
                    <a:pt x="293" y="86"/>
                  </a:lnTo>
                  <a:lnTo>
                    <a:pt x="293" y="83"/>
                  </a:lnTo>
                  <a:lnTo>
                    <a:pt x="288" y="83"/>
                  </a:lnTo>
                  <a:lnTo>
                    <a:pt x="288" y="81"/>
                  </a:lnTo>
                  <a:lnTo>
                    <a:pt x="284" y="81"/>
                  </a:lnTo>
                  <a:lnTo>
                    <a:pt x="284" y="80"/>
                  </a:lnTo>
                  <a:lnTo>
                    <a:pt x="278" y="80"/>
                  </a:lnTo>
                  <a:lnTo>
                    <a:pt x="278" y="78"/>
                  </a:lnTo>
                  <a:lnTo>
                    <a:pt x="273" y="78"/>
                  </a:lnTo>
                  <a:lnTo>
                    <a:pt x="273" y="75"/>
                  </a:lnTo>
                  <a:lnTo>
                    <a:pt x="268" y="75"/>
                  </a:lnTo>
                  <a:lnTo>
                    <a:pt x="268" y="74"/>
                  </a:lnTo>
                  <a:lnTo>
                    <a:pt x="262" y="74"/>
                  </a:lnTo>
                  <a:lnTo>
                    <a:pt x="262" y="72"/>
                  </a:lnTo>
                  <a:lnTo>
                    <a:pt x="256" y="72"/>
                  </a:lnTo>
                  <a:lnTo>
                    <a:pt x="256" y="71"/>
                  </a:lnTo>
                  <a:lnTo>
                    <a:pt x="253" y="71"/>
                  </a:lnTo>
                  <a:lnTo>
                    <a:pt x="253" y="69"/>
                  </a:lnTo>
                  <a:lnTo>
                    <a:pt x="248" y="69"/>
                  </a:lnTo>
                  <a:lnTo>
                    <a:pt x="248" y="66"/>
                  </a:lnTo>
                  <a:lnTo>
                    <a:pt x="243" y="66"/>
                  </a:lnTo>
                  <a:lnTo>
                    <a:pt x="243" y="64"/>
                  </a:lnTo>
                  <a:lnTo>
                    <a:pt x="238" y="64"/>
                  </a:lnTo>
                  <a:lnTo>
                    <a:pt x="238" y="63"/>
                  </a:lnTo>
                  <a:lnTo>
                    <a:pt x="232" y="63"/>
                  </a:lnTo>
                  <a:lnTo>
                    <a:pt x="232" y="61"/>
                  </a:lnTo>
                  <a:lnTo>
                    <a:pt x="227" y="61"/>
                  </a:lnTo>
                  <a:lnTo>
                    <a:pt x="227" y="58"/>
                  </a:lnTo>
                  <a:lnTo>
                    <a:pt x="220" y="58"/>
                  </a:lnTo>
                  <a:lnTo>
                    <a:pt x="220" y="57"/>
                  </a:lnTo>
                  <a:lnTo>
                    <a:pt x="214" y="57"/>
                  </a:lnTo>
                  <a:lnTo>
                    <a:pt x="214" y="55"/>
                  </a:lnTo>
                  <a:lnTo>
                    <a:pt x="209" y="55"/>
                  </a:lnTo>
                  <a:lnTo>
                    <a:pt x="209" y="53"/>
                  </a:lnTo>
                  <a:lnTo>
                    <a:pt x="202" y="53"/>
                  </a:lnTo>
                  <a:lnTo>
                    <a:pt x="202" y="50"/>
                  </a:lnTo>
                  <a:lnTo>
                    <a:pt x="195" y="50"/>
                  </a:lnTo>
                  <a:lnTo>
                    <a:pt x="195" y="49"/>
                  </a:lnTo>
                  <a:lnTo>
                    <a:pt x="190" y="49"/>
                  </a:lnTo>
                  <a:lnTo>
                    <a:pt x="190" y="47"/>
                  </a:lnTo>
                  <a:lnTo>
                    <a:pt x="184" y="47"/>
                  </a:lnTo>
                  <a:lnTo>
                    <a:pt x="184" y="46"/>
                  </a:lnTo>
                  <a:lnTo>
                    <a:pt x="178" y="46"/>
                  </a:lnTo>
                  <a:lnTo>
                    <a:pt x="178" y="43"/>
                  </a:lnTo>
                  <a:lnTo>
                    <a:pt x="172" y="43"/>
                  </a:lnTo>
                  <a:lnTo>
                    <a:pt x="172" y="41"/>
                  </a:lnTo>
                  <a:lnTo>
                    <a:pt x="165" y="41"/>
                  </a:lnTo>
                  <a:lnTo>
                    <a:pt x="165" y="39"/>
                  </a:lnTo>
                  <a:lnTo>
                    <a:pt x="159" y="39"/>
                  </a:lnTo>
                  <a:lnTo>
                    <a:pt x="159" y="38"/>
                  </a:lnTo>
                  <a:lnTo>
                    <a:pt x="149" y="38"/>
                  </a:lnTo>
                  <a:lnTo>
                    <a:pt x="149" y="35"/>
                  </a:lnTo>
                  <a:lnTo>
                    <a:pt x="146" y="35"/>
                  </a:lnTo>
                  <a:lnTo>
                    <a:pt x="146" y="33"/>
                  </a:lnTo>
                  <a:lnTo>
                    <a:pt x="136" y="33"/>
                  </a:lnTo>
                  <a:lnTo>
                    <a:pt x="136" y="32"/>
                  </a:lnTo>
                  <a:lnTo>
                    <a:pt x="128" y="32"/>
                  </a:lnTo>
                  <a:lnTo>
                    <a:pt x="128" y="30"/>
                  </a:lnTo>
                  <a:lnTo>
                    <a:pt x="124" y="30"/>
                  </a:lnTo>
                  <a:lnTo>
                    <a:pt x="124" y="27"/>
                  </a:lnTo>
                  <a:lnTo>
                    <a:pt x="114" y="27"/>
                  </a:lnTo>
                  <a:lnTo>
                    <a:pt x="114" y="25"/>
                  </a:lnTo>
                  <a:lnTo>
                    <a:pt x="108" y="25"/>
                  </a:lnTo>
                  <a:lnTo>
                    <a:pt x="108" y="24"/>
                  </a:lnTo>
                  <a:lnTo>
                    <a:pt x="99" y="24"/>
                  </a:lnTo>
                  <a:lnTo>
                    <a:pt x="99" y="22"/>
                  </a:lnTo>
                  <a:lnTo>
                    <a:pt x="89" y="22"/>
                  </a:lnTo>
                  <a:lnTo>
                    <a:pt x="89" y="21"/>
                  </a:lnTo>
                  <a:lnTo>
                    <a:pt x="82" y="21"/>
                  </a:lnTo>
                  <a:lnTo>
                    <a:pt x="82" y="18"/>
                  </a:lnTo>
                  <a:lnTo>
                    <a:pt x="73" y="18"/>
                  </a:lnTo>
                  <a:lnTo>
                    <a:pt x="73" y="16"/>
                  </a:lnTo>
                  <a:lnTo>
                    <a:pt x="62" y="16"/>
                  </a:lnTo>
                  <a:lnTo>
                    <a:pt x="62" y="14"/>
                  </a:lnTo>
                  <a:lnTo>
                    <a:pt x="51" y="14"/>
                  </a:lnTo>
                  <a:lnTo>
                    <a:pt x="51" y="13"/>
                  </a:lnTo>
                  <a:lnTo>
                    <a:pt x="39" y="13"/>
                  </a:lnTo>
                  <a:lnTo>
                    <a:pt x="39" y="10"/>
                  </a:lnTo>
                  <a:lnTo>
                    <a:pt x="38" y="10"/>
                  </a:lnTo>
                  <a:lnTo>
                    <a:pt x="38" y="13"/>
                  </a:lnTo>
                  <a:lnTo>
                    <a:pt x="37" y="13"/>
                  </a:lnTo>
                  <a:lnTo>
                    <a:pt x="37" y="18"/>
                  </a:lnTo>
                  <a:lnTo>
                    <a:pt x="35" y="18"/>
                  </a:lnTo>
                  <a:lnTo>
                    <a:pt x="35" y="32"/>
                  </a:lnTo>
                  <a:lnTo>
                    <a:pt x="33" y="32"/>
                  </a:lnTo>
                  <a:lnTo>
                    <a:pt x="33" y="58"/>
                  </a:lnTo>
                  <a:lnTo>
                    <a:pt x="32" y="58"/>
                  </a:lnTo>
                  <a:lnTo>
                    <a:pt x="32" y="103"/>
                  </a:lnTo>
                  <a:lnTo>
                    <a:pt x="29" y="103"/>
                  </a:lnTo>
                  <a:lnTo>
                    <a:pt x="29" y="150"/>
                  </a:lnTo>
                  <a:lnTo>
                    <a:pt x="28" y="150"/>
                  </a:lnTo>
                  <a:lnTo>
                    <a:pt x="28" y="178"/>
                  </a:lnTo>
                  <a:lnTo>
                    <a:pt x="26" y="178"/>
                  </a:lnTo>
                  <a:lnTo>
                    <a:pt x="26" y="195"/>
                  </a:lnTo>
                  <a:lnTo>
                    <a:pt x="25" y="195"/>
                  </a:lnTo>
                  <a:lnTo>
                    <a:pt x="25" y="203"/>
                  </a:lnTo>
                  <a:lnTo>
                    <a:pt x="22" y="203"/>
                  </a:lnTo>
                  <a:lnTo>
                    <a:pt x="22" y="215"/>
                  </a:lnTo>
                  <a:lnTo>
                    <a:pt x="21" y="215"/>
                  </a:lnTo>
                  <a:lnTo>
                    <a:pt x="21" y="234"/>
                  </a:lnTo>
                  <a:lnTo>
                    <a:pt x="19" y="234"/>
                  </a:lnTo>
                  <a:lnTo>
                    <a:pt x="19" y="282"/>
                  </a:lnTo>
                  <a:lnTo>
                    <a:pt x="18" y="282"/>
                  </a:lnTo>
                  <a:lnTo>
                    <a:pt x="18" y="374"/>
                  </a:lnTo>
                  <a:lnTo>
                    <a:pt x="16" y="374"/>
                  </a:lnTo>
                  <a:lnTo>
                    <a:pt x="16" y="511"/>
                  </a:lnTo>
                  <a:lnTo>
                    <a:pt x="14" y="511"/>
                  </a:lnTo>
                  <a:lnTo>
                    <a:pt x="14" y="668"/>
                  </a:lnTo>
                  <a:lnTo>
                    <a:pt x="12" y="668"/>
                  </a:lnTo>
                  <a:lnTo>
                    <a:pt x="12" y="843"/>
                  </a:lnTo>
                  <a:lnTo>
                    <a:pt x="10" y="843"/>
                  </a:lnTo>
                  <a:lnTo>
                    <a:pt x="10" y="950"/>
                  </a:lnTo>
                  <a:lnTo>
                    <a:pt x="0" y="950"/>
                  </a:lnTo>
                  <a:lnTo>
                    <a:pt x="0" y="833"/>
                  </a:lnTo>
                  <a:lnTo>
                    <a:pt x="2" y="833"/>
                  </a:lnTo>
                  <a:lnTo>
                    <a:pt x="2" y="657"/>
                  </a:lnTo>
                  <a:lnTo>
                    <a:pt x="4" y="657"/>
                  </a:lnTo>
                  <a:lnTo>
                    <a:pt x="4" y="501"/>
                  </a:lnTo>
                  <a:lnTo>
                    <a:pt x="5" y="501"/>
                  </a:lnTo>
                  <a:lnTo>
                    <a:pt x="5" y="364"/>
                  </a:lnTo>
                  <a:lnTo>
                    <a:pt x="8" y="364"/>
                  </a:lnTo>
                  <a:lnTo>
                    <a:pt x="8" y="272"/>
                  </a:lnTo>
                  <a:lnTo>
                    <a:pt x="9" y="272"/>
                  </a:lnTo>
                  <a:lnTo>
                    <a:pt x="9" y="224"/>
                  </a:lnTo>
                  <a:lnTo>
                    <a:pt x="11" y="224"/>
                  </a:lnTo>
                  <a:lnTo>
                    <a:pt x="11" y="204"/>
                  </a:lnTo>
                  <a:lnTo>
                    <a:pt x="12" y="204"/>
                  </a:lnTo>
                  <a:lnTo>
                    <a:pt x="12" y="193"/>
                  </a:lnTo>
                  <a:lnTo>
                    <a:pt x="14" y="193"/>
                  </a:lnTo>
                  <a:lnTo>
                    <a:pt x="14" y="185"/>
                  </a:lnTo>
                  <a:lnTo>
                    <a:pt x="16" y="185"/>
                  </a:lnTo>
                  <a:lnTo>
                    <a:pt x="16" y="168"/>
                  </a:lnTo>
                  <a:lnTo>
                    <a:pt x="18" y="168"/>
                  </a:lnTo>
                  <a:lnTo>
                    <a:pt x="18" y="139"/>
                  </a:lnTo>
                  <a:lnTo>
                    <a:pt x="19" y="139"/>
                  </a:lnTo>
                  <a:lnTo>
                    <a:pt x="19" y="93"/>
                  </a:lnTo>
                  <a:lnTo>
                    <a:pt x="21" y="93"/>
                  </a:lnTo>
                  <a:lnTo>
                    <a:pt x="21" y="48"/>
                  </a:lnTo>
                  <a:lnTo>
                    <a:pt x="22" y="48"/>
                  </a:lnTo>
                  <a:lnTo>
                    <a:pt x="22" y="22"/>
                  </a:lnTo>
                  <a:lnTo>
                    <a:pt x="25" y="22"/>
                  </a:lnTo>
                  <a:lnTo>
                    <a:pt x="25" y="8"/>
                  </a:lnTo>
                  <a:lnTo>
                    <a:pt x="27" y="8"/>
                  </a:lnTo>
                  <a:lnTo>
                    <a:pt x="27" y="2"/>
                  </a:lnTo>
                  <a:lnTo>
                    <a:pt x="28" y="2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rgbClr val="FF0000"/>
            </a:solidFill>
            <a:ln w="0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8" name="Freeform 53"/>
            <p:cNvSpPr>
              <a:spLocks/>
            </p:cNvSpPr>
            <p:nvPr/>
          </p:nvSpPr>
          <p:spPr bwMode="auto">
            <a:xfrm>
              <a:off x="2651125" y="3076575"/>
              <a:ext cx="9525" cy="82550"/>
            </a:xfrm>
            <a:custGeom>
              <a:avLst/>
              <a:gdLst>
                <a:gd name="T0" fmla="*/ 2 w 6"/>
                <a:gd name="T1" fmla="*/ 0 h 52"/>
                <a:gd name="T2" fmla="*/ 6 w 6"/>
                <a:gd name="T3" fmla="*/ 0 h 52"/>
                <a:gd name="T4" fmla="*/ 6 w 6"/>
                <a:gd name="T5" fmla="*/ 1 h 52"/>
                <a:gd name="T6" fmla="*/ 2 w 6"/>
                <a:gd name="T7" fmla="*/ 52 h 52"/>
                <a:gd name="T8" fmla="*/ 0 w 6"/>
                <a:gd name="T9" fmla="*/ 52 h 52"/>
                <a:gd name="T10" fmla="*/ 0 w 6"/>
                <a:gd name="T11" fmla="*/ 51 h 52"/>
                <a:gd name="T12" fmla="*/ 2 w 6"/>
                <a:gd name="T13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52">
                  <a:moveTo>
                    <a:pt x="2" y="0"/>
                  </a:moveTo>
                  <a:lnTo>
                    <a:pt x="6" y="0"/>
                  </a:lnTo>
                  <a:lnTo>
                    <a:pt x="6" y="1"/>
                  </a:lnTo>
                  <a:lnTo>
                    <a:pt x="2" y="52"/>
                  </a:lnTo>
                  <a:lnTo>
                    <a:pt x="0" y="52"/>
                  </a:lnTo>
                  <a:lnTo>
                    <a:pt x="0" y="51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9" name="Freeform 54"/>
            <p:cNvSpPr>
              <a:spLocks/>
            </p:cNvSpPr>
            <p:nvPr/>
          </p:nvSpPr>
          <p:spPr bwMode="auto">
            <a:xfrm>
              <a:off x="2657475" y="2994025"/>
              <a:ext cx="6350" cy="26988"/>
            </a:xfrm>
            <a:custGeom>
              <a:avLst/>
              <a:gdLst>
                <a:gd name="T0" fmla="*/ 2 w 4"/>
                <a:gd name="T1" fmla="*/ 0 h 17"/>
                <a:gd name="T2" fmla="*/ 4 w 4"/>
                <a:gd name="T3" fmla="*/ 0 h 17"/>
                <a:gd name="T4" fmla="*/ 4 w 4"/>
                <a:gd name="T5" fmla="*/ 1 h 17"/>
                <a:gd name="T6" fmla="*/ 2 w 4"/>
                <a:gd name="T7" fmla="*/ 17 h 17"/>
                <a:gd name="T8" fmla="*/ 0 w 4"/>
                <a:gd name="T9" fmla="*/ 17 h 17"/>
                <a:gd name="T10" fmla="*/ 0 w 4"/>
                <a:gd name="T11" fmla="*/ 15 h 17"/>
                <a:gd name="T12" fmla="*/ 2 w 4"/>
                <a:gd name="T13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17">
                  <a:moveTo>
                    <a:pt x="2" y="0"/>
                  </a:moveTo>
                  <a:lnTo>
                    <a:pt x="4" y="0"/>
                  </a:lnTo>
                  <a:lnTo>
                    <a:pt x="4" y="1"/>
                  </a:lnTo>
                  <a:lnTo>
                    <a:pt x="2" y="17"/>
                  </a:lnTo>
                  <a:lnTo>
                    <a:pt x="0" y="17"/>
                  </a:lnTo>
                  <a:lnTo>
                    <a:pt x="0" y="15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0" name="Freeform 55"/>
            <p:cNvSpPr>
              <a:spLocks/>
            </p:cNvSpPr>
            <p:nvPr/>
          </p:nvSpPr>
          <p:spPr bwMode="auto">
            <a:xfrm>
              <a:off x="2660650" y="2803525"/>
              <a:ext cx="9525" cy="134938"/>
            </a:xfrm>
            <a:custGeom>
              <a:avLst/>
              <a:gdLst>
                <a:gd name="T0" fmla="*/ 4 w 6"/>
                <a:gd name="T1" fmla="*/ 0 h 85"/>
                <a:gd name="T2" fmla="*/ 6 w 6"/>
                <a:gd name="T3" fmla="*/ 0 h 85"/>
                <a:gd name="T4" fmla="*/ 6 w 6"/>
                <a:gd name="T5" fmla="*/ 4 h 85"/>
                <a:gd name="T6" fmla="*/ 3 w 6"/>
                <a:gd name="T7" fmla="*/ 85 h 85"/>
                <a:gd name="T8" fmla="*/ 0 w 6"/>
                <a:gd name="T9" fmla="*/ 85 h 85"/>
                <a:gd name="T10" fmla="*/ 0 w 6"/>
                <a:gd name="T11" fmla="*/ 82 h 85"/>
                <a:gd name="T12" fmla="*/ 4 w 6"/>
                <a:gd name="T13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85">
                  <a:moveTo>
                    <a:pt x="4" y="0"/>
                  </a:moveTo>
                  <a:lnTo>
                    <a:pt x="6" y="0"/>
                  </a:lnTo>
                  <a:lnTo>
                    <a:pt x="6" y="4"/>
                  </a:lnTo>
                  <a:lnTo>
                    <a:pt x="3" y="85"/>
                  </a:lnTo>
                  <a:lnTo>
                    <a:pt x="0" y="85"/>
                  </a:lnTo>
                  <a:lnTo>
                    <a:pt x="0" y="82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1" name="Freeform 56"/>
            <p:cNvSpPr>
              <a:spLocks/>
            </p:cNvSpPr>
            <p:nvPr/>
          </p:nvSpPr>
          <p:spPr bwMode="auto">
            <a:xfrm>
              <a:off x="2670175" y="2792413"/>
              <a:ext cx="6350" cy="30163"/>
            </a:xfrm>
            <a:custGeom>
              <a:avLst/>
              <a:gdLst>
                <a:gd name="T0" fmla="*/ 0 w 4"/>
                <a:gd name="T1" fmla="*/ 0 h 19"/>
                <a:gd name="T2" fmla="*/ 4 w 4"/>
                <a:gd name="T3" fmla="*/ 0 h 19"/>
                <a:gd name="T4" fmla="*/ 4 w 4"/>
                <a:gd name="T5" fmla="*/ 16 h 19"/>
                <a:gd name="T6" fmla="*/ 4 w 4"/>
                <a:gd name="T7" fmla="*/ 19 h 19"/>
                <a:gd name="T8" fmla="*/ 2 w 4"/>
                <a:gd name="T9" fmla="*/ 19 h 19"/>
                <a:gd name="T10" fmla="*/ 0 w 4"/>
                <a:gd name="T11" fmla="*/ 4 h 19"/>
                <a:gd name="T12" fmla="*/ 0 w 4"/>
                <a:gd name="T13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19">
                  <a:moveTo>
                    <a:pt x="0" y="0"/>
                  </a:moveTo>
                  <a:lnTo>
                    <a:pt x="4" y="0"/>
                  </a:lnTo>
                  <a:lnTo>
                    <a:pt x="4" y="16"/>
                  </a:lnTo>
                  <a:lnTo>
                    <a:pt x="4" y="19"/>
                  </a:lnTo>
                  <a:lnTo>
                    <a:pt x="2" y="19"/>
                  </a:lnTo>
                  <a:lnTo>
                    <a:pt x="0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2" name="Freeform 57"/>
            <p:cNvSpPr>
              <a:spLocks/>
            </p:cNvSpPr>
            <p:nvPr/>
          </p:nvSpPr>
          <p:spPr bwMode="auto">
            <a:xfrm>
              <a:off x="2676525" y="2874963"/>
              <a:ext cx="15875" cy="134938"/>
            </a:xfrm>
            <a:custGeom>
              <a:avLst/>
              <a:gdLst>
                <a:gd name="T0" fmla="*/ 0 w 10"/>
                <a:gd name="T1" fmla="*/ 0 h 85"/>
                <a:gd name="T2" fmla="*/ 3 w 10"/>
                <a:gd name="T3" fmla="*/ 0 h 85"/>
                <a:gd name="T4" fmla="*/ 10 w 10"/>
                <a:gd name="T5" fmla="*/ 82 h 85"/>
                <a:gd name="T6" fmla="*/ 10 w 10"/>
                <a:gd name="T7" fmla="*/ 85 h 85"/>
                <a:gd name="T8" fmla="*/ 8 w 10"/>
                <a:gd name="T9" fmla="*/ 85 h 85"/>
                <a:gd name="T10" fmla="*/ 0 w 10"/>
                <a:gd name="T11" fmla="*/ 2 h 85"/>
                <a:gd name="T12" fmla="*/ 0 w 10"/>
                <a:gd name="T13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85">
                  <a:moveTo>
                    <a:pt x="0" y="0"/>
                  </a:moveTo>
                  <a:lnTo>
                    <a:pt x="3" y="0"/>
                  </a:lnTo>
                  <a:lnTo>
                    <a:pt x="10" y="82"/>
                  </a:lnTo>
                  <a:lnTo>
                    <a:pt x="10" y="85"/>
                  </a:lnTo>
                  <a:lnTo>
                    <a:pt x="8" y="85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3" name="Freeform 58"/>
            <p:cNvSpPr>
              <a:spLocks/>
            </p:cNvSpPr>
            <p:nvPr/>
          </p:nvSpPr>
          <p:spPr bwMode="auto">
            <a:xfrm>
              <a:off x="2692400" y="3067050"/>
              <a:ext cx="7938" cy="30163"/>
            </a:xfrm>
            <a:custGeom>
              <a:avLst/>
              <a:gdLst>
                <a:gd name="T0" fmla="*/ 0 w 5"/>
                <a:gd name="T1" fmla="*/ 0 h 19"/>
                <a:gd name="T2" fmla="*/ 4 w 5"/>
                <a:gd name="T3" fmla="*/ 0 h 19"/>
                <a:gd name="T4" fmla="*/ 5 w 5"/>
                <a:gd name="T5" fmla="*/ 16 h 19"/>
                <a:gd name="T6" fmla="*/ 5 w 5"/>
                <a:gd name="T7" fmla="*/ 19 h 19"/>
                <a:gd name="T8" fmla="*/ 1 w 5"/>
                <a:gd name="T9" fmla="*/ 19 h 19"/>
                <a:gd name="T10" fmla="*/ 0 w 5"/>
                <a:gd name="T11" fmla="*/ 2 h 19"/>
                <a:gd name="T12" fmla="*/ 0 w 5"/>
                <a:gd name="T13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19">
                  <a:moveTo>
                    <a:pt x="0" y="0"/>
                  </a:moveTo>
                  <a:lnTo>
                    <a:pt x="4" y="0"/>
                  </a:lnTo>
                  <a:lnTo>
                    <a:pt x="5" y="16"/>
                  </a:lnTo>
                  <a:lnTo>
                    <a:pt x="5" y="19"/>
                  </a:lnTo>
                  <a:lnTo>
                    <a:pt x="1" y="19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4" name="Freeform 59"/>
            <p:cNvSpPr>
              <a:spLocks/>
            </p:cNvSpPr>
            <p:nvPr/>
          </p:nvSpPr>
          <p:spPr bwMode="auto">
            <a:xfrm>
              <a:off x="2732088" y="3000375"/>
              <a:ext cx="134938" cy="92075"/>
            </a:xfrm>
            <a:custGeom>
              <a:avLst/>
              <a:gdLst>
                <a:gd name="T0" fmla="*/ 81 w 85"/>
                <a:gd name="T1" fmla="*/ 0 h 58"/>
                <a:gd name="T2" fmla="*/ 85 w 85"/>
                <a:gd name="T3" fmla="*/ 0 h 58"/>
                <a:gd name="T4" fmla="*/ 85 w 85"/>
                <a:gd name="T5" fmla="*/ 2 h 58"/>
                <a:gd name="T6" fmla="*/ 3 w 85"/>
                <a:gd name="T7" fmla="*/ 58 h 58"/>
                <a:gd name="T8" fmla="*/ 0 w 85"/>
                <a:gd name="T9" fmla="*/ 58 h 58"/>
                <a:gd name="T10" fmla="*/ 0 w 85"/>
                <a:gd name="T11" fmla="*/ 54 h 58"/>
                <a:gd name="T12" fmla="*/ 81 w 85"/>
                <a:gd name="T13" fmla="*/ 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5" h="58">
                  <a:moveTo>
                    <a:pt x="81" y="0"/>
                  </a:moveTo>
                  <a:lnTo>
                    <a:pt x="85" y="0"/>
                  </a:lnTo>
                  <a:lnTo>
                    <a:pt x="85" y="2"/>
                  </a:lnTo>
                  <a:lnTo>
                    <a:pt x="3" y="58"/>
                  </a:lnTo>
                  <a:lnTo>
                    <a:pt x="0" y="58"/>
                  </a:lnTo>
                  <a:lnTo>
                    <a:pt x="0" y="54"/>
                  </a:lnTo>
                  <a:lnTo>
                    <a:pt x="8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5" name="Freeform 60"/>
            <p:cNvSpPr>
              <a:spLocks/>
            </p:cNvSpPr>
            <p:nvPr/>
          </p:nvSpPr>
          <p:spPr bwMode="auto">
            <a:xfrm>
              <a:off x="2924175" y="2971800"/>
              <a:ext cx="11113" cy="9525"/>
            </a:xfrm>
            <a:custGeom>
              <a:avLst/>
              <a:gdLst>
                <a:gd name="T0" fmla="*/ 5 w 7"/>
                <a:gd name="T1" fmla="*/ 0 h 6"/>
                <a:gd name="T2" fmla="*/ 7 w 7"/>
                <a:gd name="T3" fmla="*/ 0 h 6"/>
                <a:gd name="T4" fmla="*/ 7 w 7"/>
                <a:gd name="T5" fmla="*/ 3 h 6"/>
                <a:gd name="T6" fmla="*/ 1 w 7"/>
                <a:gd name="T7" fmla="*/ 6 h 6"/>
                <a:gd name="T8" fmla="*/ 0 w 7"/>
                <a:gd name="T9" fmla="*/ 6 h 6"/>
                <a:gd name="T10" fmla="*/ 0 w 7"/>
                <a:gd name="T11" fmla="*/ 3 h 6"/>
                <a:gd name="T12" fmla="*/ 5 w 7"/>
                <a:gd name="T13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" h="6">
                  <a:moveTo>
                    <a:pt x="5" y="0"/>
                  </a:moveTo>
                  <a:lnTo>
                    <a:pt x="7" y="0"/>
                  </a:lnTo>
                  <a:lnTo>
                    <a:pt x="7" y="3"/>
                  </a:lnTo>
                  <a:lnTo>
                    <a:pt x="1" y="6"/>
                  </a:lnTo>
                  <a:lnTo>
                    <a:pt x="0" y="6"/>
                  </a:lnTo>
                  <a:lnTo>
                    <a:pt x="0" y="3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6" name="Line 61"/>
            <p:cNvSpPr>
              <a:spLocks noChangeShapeType="1"/>
            </p:cNvSpPr>
            <p:nvPr/>
          </p:nvSpPr>
          <p:spPr bwMode="auto">
            <a:xfrm>
              <a:off x="2933700" y="2955925"/>
              <a:ext cx="0" cy="2063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7" name="Freeform 62"/>
            <p:cNvSpPr>
              <a:spLocks/>
            </p:cNvSpPr>
            <p:nvPr/>
          </p:nvSpPr>
          <p:spPr bwMode="auto">
            <a:xfrm>
              <a:off x="2935288" y="2774950"/>
              <a:ext cx="9525" cy="130175"/>
            </a:xfrm>
            <a:custGeom>
              <a:avLst/>
              <a:gdLst>
                <a:gd name="T0" fmla="*/ 5 w 6"/>
                <a:gd name="T1" fmla="*/ 0 h 82"/>
                <a:gd name="T2" fmla="*/ 6 w 6"/>
                <a:gd name="T3" fmla="*/ 0 h 82"/>
                <a:gd name="T4" fmla="*/ 6 w 6"/>
                <a:gd name="T5" fmla="*/ 2 h 82"/>
                <a:gd name="T6" fmla="*/ 2 w 6"/>
                <a:gd name="T7" fmla="*/ 82 h 82"/>
                <a:gd name="T8" fmla="*/ 0 w 6"/>
                <a:gd name="T9" fmla="*/ 82 h 82"/>
                <a:gd name="T10" fmla="*/ 0 w 6"/>
                <a:gd name="T11" fmla="*/ 80 h 82"/>
                <a:gd name="T12" fmla="*/ 5 w 6"/>
                <a:gd name="T13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82">
                  <a:moveTo>
                    <a:pt x="5" y="0"/>
                  </a:moveTo>
                  <a:lnTo>
                    <a:pt x="6" y="0"/>
                  </a:lnTo>
                  <a:lnTo>
                    <a:pt x="6" y="2"/>
                  </a:lnTo>
                  <a:lnTo>
                    <a:pt x="2" y="82"/>
                  </a:lnTo>
                  <a:lnTo>
                    <a:pt x="0" y="82"/>
                  </a:lnTo>
                  <a:lnTo>
                    <a:pt x="0" y="80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8" name="Freeform 63"/>
            <p:cNvSpPr>
              <a:spLocks/>
            </p:cNvSpPr>
            <p:nvPr/>
          </p:nvSpPr>
          <p:spPr bwMode="auto">
            <a:xfrm>
              <a:off x="2943225" y="2689225"/>
              <a:ext cx="6350" cy="31750"/>
            </a:xfrm>
            <a:custGeom>
              <a:avLst/>
              <a:gdLst>
                <a:gd name="T0" fmla="*/ 1 w 4"/>
                <a:gd name="T1" fmla="*/ 0 h 20"/>
                <a:gd name="T2" fmla="*/ 4 w 4"/>
                <a:gd name="T3" fmla="*/ 0 h 20"/>
                <a:gd name="T4" fmla="*/ 4 w 4"/>
                <a:gd name="T5" fmla="*/ 3 h 20"/>
                <a:gd name="T6" fmla="*/ 3 w 4"/>
                <a:gd name="T7" fmla="*/ 20 h 20"/>
                <a:gd name="T8" fmla="*/ 0 w 4"/>
                <a:gd name="T9" fmla="*/ 20 h 20"/>
                <a:gd name="T10" fmla="*/ 0 w 4"/>
                <a:gd name="T11" fmla="*/ 18 h 20"/>
                <a:gd name="T12" fmla="*/ 1 w 4"/>
                <a:gd name="T13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20">
                  <a:moveTo>
                    <a:pt x="1" y="0"/>
                  </a:moveTo>
                  <a:lnTo>
                    <a:pt x="4" y="0"/>
                  </a:lnTo>
                  <a:lnTo>
                    <a:pt x="4" y="3"/>
                  </a:lnTo>
                  <a:lnTo>
                    <a:pt x="3" y="20"/>
                  </a:lnTo>
                  <a:lnTo>
                    <a:pt x="0" y="20"/>
                  </a:lnTo>
                  <a:lnTo>
                    <a:pt x="0" y="18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9" name="Freeform 64"/>
            <p:cNvSpPr>
              <a:spLocks/>
            </p:cNvSpPr>
            <p:nvPr/>
          </p:nvSpPr>
          <p:spPr bwMode="auto">
            <a:xfrm>
              <a:off x="2947988" y="2527300"/>
              <a:ext cx="7938" cy="107950"/>
            </a:xfrm>
            <a:custGeom>
              <a:avLst/>
              <a:gdLst>
                <a:gd name="T0" fmla="*/ 1 w 5"/>
                <a:gd name="T1" fmla="*/ 0 h 68"/>
                <a:gd name="T2" fmla="*/ 5 w 5"/>
                <a:gd name="T3" fmla="*/ 0 h 68"/>
                <a:gd name="T4" fmla="*/ 5 w 5"/>
                <a:gd name="T5" fmla="*/ 3 h 68"/>
                <a:gd name="T6" fmla="*/ 1 w 5"/>
                <a:gd name="T7" fmla="*/ 68 h 68"/>
                <a:gd name="T8" fmla="*/ 0 w 5"/>
                <a:gd name="T9" fmla="*/ 68 h 68"/>
                <a:gd name="T10" fmla="*/ 0 w 5"/>
                <a:gd name="T11" fmla="*/ 65 h 68"/>
                <a:gd name="T12" fmla="*/ 1 w 5"/>
                <a:gd name="T13" fmla="*/ 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68">
                  <a:moveTo>
                    <a:pt x="1" y="0"/>
                  </a:moveTo>
                  <a:lnTo>
                    <a:pt x="5" y="0"/>
                  </a:lnTo>
                  <a:lnTo>
                    <a:pt x="5" y="3"/>
                  </a:lnTo>
                  <a:lnTo>
                    <a:pt x="1" y="68"/>
                  </a:lnTo>
                  <a:lnTo>
                    <a:pt x="0" y="68"/>
                  </a:lnTo>
                  <a:lnTo>
                    <a:pt x="0" y="65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0" name="Freeform 65"/>
            <p:cNvSpPr>
              <a:spLocks/>
            </p:cNvSpPr>
            <p:nvPr/>
          </p:nvSpPr>
          <p:spPr bwMode="auto">
            <a:xfrm>
              <a:off x="2949575" y="2527300"/>
              <a:ext cx="9525" cy="28575"/>
            </a:xfrm>
            <a:custGeom>
              <a:avLst/>
              <a:gdLst>
                <a:gd name="T0" fmla="*/ 0 w 6"/>
                <a:gd name="T1" fmla="*/ 0 h 18"/>
                <a:gd name="T2" fmla="*/ 4 w 6"/>
                <a:gd name="T3" fmla="*/ 0 h 18"/>
                <a:gd name="T4" fmla="*/ 6 w 6"/>
                <a:gd name="T5" fmla="*/ 15 h 18"/>
                <a:gd name="T6" fmla="*/ 6 w 6"/>
                <a:gd name="T7" fmla="*/ 18 h 18"/>
                <a:gd name="T8" fmla="*/ 2 w 6"/>
                <a:gd name="T9" fmla="*/ 18 h 18"/>
                <a:gd name="T10" fmla="*/ 0 w 6"/>
                <a:gd name="T11" fmla="*/ 3 h 18"/>
                <a:gd name="T12" fmla="*/ 0 w 6"/>
                <a:gd name="T13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18">
                  <a:moveTo>
                    <a:pt x="0" y="0"/>
                  </a:moveTo>
                  <a:lnTo>
                    <a:pt x="4" y="0"/>
                  </a:lnTo>
                  <a:lnTo>
                    <a:pt x="6" y="15"/>
                  </a:lnTo>
                  <a:lnTo>
                    <a:pt x="6" y="18"/>
                  </a:lnTo>
                  <a:lnTo>
                    <a:pt x="2" y="18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1" name="Freeform 66"/>
            <p:cNvSpPr>
              <a:spLocks/>
            </p:cNvSpPr>
            <p:nvPr/>
          </p:nvSpPr>
          <p:spPr bwMode="auto">
            <a:xfrm>
              <a:off x="2955925" y="2609850"/>
              <a:ext cx="6350" cy="28575"/>
            </a:xfrm>
            <a:custGeom>
              <a:avLst/>
              <a:gdLst>
                <a:gd name="T0" fmla="*/ 0 w 4"/>
                <a:gd name="T1" fmla="*/ 0 h 18"/>
                <a:gd name="T2" fmla="*/ 2 w 4"/>
                <a:gd name="T3" fmla="*/ 0 h 18"/>
                <a:gd name="T4" fmla="*/ 4 w 4"/>
                <a:gd name="T5" fmla="*/ 16 h 18"/>
                <a:gd name="T6" fmla="*/ 4 w 4"/>
                <a:gd name="T7" fmla="*/ 18 h 18"/>
                <a:gd name="T8" fmla="*/ 2 w 4"/>
                <a:gd name="T9" fmla="*/ 18 h 18"/>
                <a:gd name="T10" fmla="*/ 0 w 4"/>
                <a:gd name="T11" fmla="*/ 2 h 18"/>
                <a:gd name="T12" fmla="*/ 0 w 4"/>
                <a:gd name="T13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18">
                  <a:moveTo>
                    <a:pt x="0" y="0"/>
                  </a:moveTo>
                  <a:lnTo>
                    <a:pt x="2" y="0"/>
                  </a:lnTo>
                  <a:lnTo>
                    <a:pt x="4" y="16"/>
                  </a:lnTo>
                  <a:lnTo>
                    <a:pt x="4" y="18"/>
                  </a:lnTo>
                  <a:lnTo>
                    <a:pt x="2" y="18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2" name="Freeform 67"/>
            <p:cNvSpPr>
              <a:spLocks/>
            </p:cNvSpPr>
            <p:nvPr/>
          </p:nvSpPr>
          <p:spPr bwMode="auto">
            <a:xfrm>
              <a:off x="2959100" y="2693988"/>
              <a:ext cx="11113" cy="131763"/>
            </a:xfrm>
            <a:custGeom>
              <a:avLst/>
              <a:gdLst>
                <a:gd name="T0" fmla="*/ 0 w 7"/>
                <a:gd name="T1" fmla="*/ 0 h 83"/>
                <a:gd name="T2" fmla="*/ 3 w 7"/>
                <a:gd name="T3" fmla="*/ 0 h 83"/>
                <a:gd name="T4" fmla="*/ 7 w 7"/>
                <a:gd name="T5" fmla="*/ 81 h 83"/>
                <a:gd name="T6" fmla="*/ 7 w 7"/>
                <a:gd name="T7" fmla="*/ 83 h 83"/>
                <a:gd name="T8" fmla="*/ 4 w 7"/>
                <a:gd name="T9" fmla="*/ 83 h 83"/>
                <a:gd name="T10" fmla="*/ 0 w 7"/>
                <a:gd name="T11" fmla="*/ 2 h 83"/>
                <a:gd name="T12" fmla="*/ 0 w 7"/>
                <a:gd name="T13" fmla="*/ 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" h="83">
                  <a:moveTo>
                    <a:pt x="0" y="0"/>
                  </a:moveTo>
                  <a:lnTo>
                    <a:pt x="3" y="0"/>
                  </a:lnTo>
                  <a:lnTo>
                    <a:pt x="7" y="81"/>
                  </a:lnTo>
                  <a:lnTo>
                    <a:pt x="7" y="83"/>
                  </a:lnTo>
                  <a:lnTo>
                    <a:pt x="4" y="83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3" name="Freeform 68"/>
            <p:cNvSpPr>
              <a:spLocks/>
            </p:cNvSpPr>
            <p:nvPr/>
          </p:nvSpPr>
          <p:spPr bwMode="auto">
            <a:xfrm>
              <a:off x="2968625" y="2881313"/>
              <a:ext cx="6350" cy="31750"/>
            </a:xfrm>
            <a:custGeom>
              <a:avLst/>
              <a:gdLst>
                <a:gd name="T0" fmla="*/ 0 w 4"/>
                <a:gd name="T1" fmla="*/ 0 h 20"/>
                <a:gd name="T2" fmla="*/ 2 w 4"/>
                <a:gd name="T3" fmla="*/ 0 h 20"/>
                <a:gd name="T4" fmla="*/ 4 w 4"/>
                <a:gd name="T5" fmla="*/ 16 h 20"/>
                <a:gd name="T6" fmla="*/ 4 w 4"/>
                <a:gd name="T7" fmla="*/ 20 h 20"/>
                <a:gd name="T8" fmla="*/ 1 w 4"/>
                <a:gd name="T9" fmla="*/ 20 h 20"/>
                <a:gd name="T10" fmla="*/ 0 w 4"/>
                <a:gd name="T11" fmla="*/ 3 h 20"/>
                <a:gd name="T12" fmla="*/ 0 w 4"/>
                <a:gd name="T13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20">
                  <a:moveTo>
                    <a:pt x="0" y="0"/>
                  </a:moveTo>
                  <a:lnTo>
                    <a:pt x="2" y="0"/>
                  </a:lnTo>
                  <a:lnTo>
                    <a:pt x="4" y="16"/>
                  </a:lnTo>
                  <a:lnTo>
                    <a:pt x="4" y="20"/>
                  </a:lnTo>
                  <a:lnTo>
                    <a:pt x="1" y="20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4" name="Freeform 69"/>
            <p:cNvSpPr>
              <a:spLocks/>
            </p:cNvSpPr>
            <p:nvPr/>
          </p:nvSpPr>
          <p:spPr bwMode="auto">
            <a:xfrm>
              <a:off x="2978150" y="2949575"/>
              <a:ext cx="22225" cy="9525"/>
            </a:xfrm>
            <a:custGeom>
              <a:avLst/>
              <a:gdLst>
                <a:gd name="T0" fmla="*/ 12 w 14"/>
                <a:gd name="T1" fmla="*/ 0 h 6"/>
                <a:gd name="T2" fmla="*/ 14 w 14"/>
                <a:gd name="T3" fmla="*/ 0 h 6"/>
                <a:gd name="T4" fmla="*/ 14 w 14"/>
                <a:gd name="T5" fmla="*/ 2 h 6"/>
                <a:gd name="T6" fmla="*/ 3 w 14"/>
                <a:gd name="T7" fmla="*/ 6 h 6"/>
                <a:gd name="T8" fmla="*/ 0 w 14"/>
                <a:gd name="T9" fmla="*/ 6 h 6"/>
                <a:gd name="T10" fmla="*/ 0 w 14"/>
                <a:gd name="T11" fmla="*/ 4 h 6"/>
                <a:gd name="T12" fmla="*/ 12 w 14"/>
                <a:gd name="T13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6">
                  <a:moveTo>
                    <a:pt x="12" y="0"/>
                  </a:moveTo>
                  <a:lnTo>
                    <a:pt x="14" y="0"/>
                  </a:lnTo>
                  <a:lnTo>
                    <a:pt x="14" y="2"/>
                  </a:lnTo>
                  <a:lnTo>
                    <a:pt x="3" y="6"/>
                  </a:lnTo>
                  <a:lnTo>
                    <a:pt x="0" y="6"/>
                  </a:lnTo>
                  <a:lnTo>
                    <a:pt x="0" y="4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5" name="Line 70"/>
            <p:cNvSpPr>
              <a:spLocks noChangeShapeType="1"/>
            </p:cNvSpPr>
            <p:nvPr/>
          </p:nvSpPr>
          <p:spPr bwMode="auto">
            <a:xfrm>
              <a:off x="2997200" y="2951163"/>
              <a:ext cx="11430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6" name="Line 71"/>
            <p:cNvSpPr>
              <a:spLocks noChangeShapeType="1"/>
            </p:cNvSpPr>
            <p:nvPr/>
          </p:nvSpPr>
          <p:spPr bwMode="auto">
            <a:xfrm>
              <a:off x="3167063" y="2951163"/>
              <a:ext cx="3016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7" name="Freeform 72"/>
            <p:cNvSpPr>
              <a:spLocks/>
            </p:cNvSpPr>
            <p:nvPr/>
          </p:nvSpPr>
          <p:spPr bwMode="auto">
            <a:xfrm>
              <a:off x="3248025" y="2928938"/>
              <a:ext cx="131763" cy="20638"/>
            </a:xfrm>
            <a:custGeom>
              <a:avLst/>
              <a:gdLst>
                <a:gd name="T0" fmla="*/ 80 w 83"/>
                <a:gd name="T1" fmla="*/ 0 h 13"/>
                <a:gd name="T2" fmla="*/ 83 w 83"/>
                <a:gd name="T3" fmla="*/ 0 h 13"/>
                <a:gd name="T4" fmla="*/ 83 w 83"/>
                <a:gd name="T5" fmla="*/ 1 h 13"/>
                <a:gd name="T6" fmla="*/ 3 w 83"/>
                <a:gd name="T7" fmla="*/ 13 h 13"/>
                <a:gd name="T8" fmla="*/ 0 w 83"/>
                <a:gd name="T9" fmla="*/ 13 h 13"/>
                <a:gd name="T10" fmla="*/ 0 w 83"/>
                <a:gd name="T11" fmla="*/ 9 h 13"/>
                <a:gd name="T12" fmla="*/ 80 w 83"/>
                <a:gd name="T13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3" h="13">
                  <a:moveTo>
                    <a:pt x="80" y="0"/>
                  </a:moveTo>
                  <a:lnTo>
                    <a:pt x="83" y="0"/>
                  </a:lnTo>
                  <a:lnTo>
                    <a:pt x="83" y="1"/>
                  </a:lnTo>
                  <a:lnTo>
                    <a:pt x="3" y="13"/>
                  </a:lnTo>
                  <a:lnTo>
                    <a:pt x="0" y="13"/>
                  </a:lnTo>
                  <a:lnTo>
                    <a:pt x="0" y="9"/>
                  </a:lnTo>
                  <a:lnTo>
                    <a:pt x="8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8" name="Freeform 73"/>
            <p:cNvSpPr>
              <a:spLocks/>
            </p:cNvSpPr>
            <p:nvPr/>
          </p:nvSpPr>
          <p:spPr bwMode="auto">
            <a:xfrm>
              <a:off x="3375025" y="2925763"/>
              <a:ext cx="11113" cy="4763"/>
            </a:xfrm>
            <a:custGeom>
              <a:avLst/>
              <a:gdLst>
                <a:gd name="T0" fmla="*/ 5 w 7"/>
                <a:gd name="T1" fmla="*/ 0 h 3"/>
                <a:gd name="T2" fmla="*/ 7 w 7"/>
                <a:gd name="T3" fmla="*/ 0 h 3"/>
                <a:gd name="T4" fmla="*/ 7 w 7"/>
                <a:gd name="T5" fmla="*/ 3 h 3"/>
                <a:gd name="T6" fmla="*/ 3 w 7"/>
                <a:gd name="T7" fmla="*/ 3 h 3"/>
                <a:gd name="T8" fmla="*/ 0 w 7"/>
                <a:gd name="T9" fmla="*/ 3 h 3"/>
                <a:gd name="T10" fmla="*/ 0 w 7"/>
                <a:gd name="T11" fmla="*/ 2 h 3"/>
                <a:gd name="T12" fmla="*/ 5 w 7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" h="3">
                  <a:moveTo>
                    <a:pt x="5" y="0"/>
                  </a:moveTo>
                  <a:lnTo>
                    <a:pt x="7" y="0"/>
                  </a:lnTo>
                  <a:lnTo>
                    <a:pt x="7" y="3"/>
                  </a:lnTo>
                  <a:lnTo>
                    <a:pt x="3" y="3"/>
                  </a:lnTo>
                  <a:lnTo>
                    <a:pt x="0" y="3"/>
                  </a:lnTo>
                  <a:lnTo>
                    <a:pt x="0" y="2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9" name="Freeform 74"/>
            <p:cNvSpPr>
              <a:spLocks/>
            </p:cNvSpPr>
            <p:nvPr/>
          </p:nvSpPr>
          <p:spPr bwMode="auto">
            <a:xfrm>
              <a:off x="3438525" y="2905125"/>
              <a:ext cx="28575" cy="9525"/>
            </a:xfrm>
            <a:custGeom>
              <a:avLst/>
              <a:gdLst>
                <a:gd name="T0" fmla="*/ 16 w 18"/>
                <a:gd name="T1" fmla="*/ 0 h 6"/>
                <a:gd name="T2" fmla="*/ 18 w 18"/>
                <a:gd name="T3" fmla="*/ 0 h 6"/>
                <a:gd name="T4" fmla="*/ 18 w 18"/>
                <a:gd name="T5" fmla="*/ 3 h 6"/>
                <a:gd name="T6" fmla="*/ 4 w 18"/>
                <a:gd name="T7" fmla="*/ 6 h 6"/>
                <a:gd name="T8" fmla="*/ 0 w 18"/>
                <a:gd name="T9" fmla="*/ 6 h 6"/>
                <a:gd name="T10" fmla="*/ 0 w 18"/>
                <a:gd name="T11" fmla="*/ 5 h 6"/>
                <a:gd name="T12" fmla="*/ 16 w 18"/>
                <a:gd name="T13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6">
                  <a:moveTo>
                    <a:pt x="16" y="0"/>
                  </a:moveTo>
                  <a:lnTo>
                    <a:pt x="18" y="0"/>
                  </a:lnTo>
                  <a:lnTo>
                    <a:pt x="18" y="3"/>
                  </a:lnTo>
                  <a:lnTo>
                    <a:pt x="4" y="6"/>
                  </a:lnTo>
                  <a:lnTo>
                    <a:pt x="0" y="6"/>
                  </a:lnTo>
                  <a:lnTo>
                    <a:pt x="0" y="5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0" name="Freeform 75"/>
            <p:cNvSpPr>
              <a:spLocks/>
            </p:cNvSpPr>
            <p:nvPr/>
          </p:nvSpPr>
          <p:spPr bwMode="auto">
            <a:xfrm>
              <a:off x="3517900" y="2887663"/>
              <a:ext cx="25400" cy="6350"/>
            </a:xfrm>
            <a:custGeom>
              <a:avLst/>
              <a:gdLst>
                <a:gd name="T0" fmla="*/ 14 w 16"/>
                <a:gd name="T1" fmla="*/ 0 h 4"/>
                <a:gd name="T2" fmla="*/ 16 w 16"/>
                <a:gd name="T3" fmla="*/ 0 h 4"/>
                <a:gd name="T4" fmla="*/ 16 w 16"/>
                <a:gd name="T5" fmla="*/ 2 h 4"/>
                <a:gd name="T6" fmla="*/ 4 w 16"/>
                <a:gd name="T7" fmla="*/ 4 h 4"/>
                <a:gd name="T8" fmla="*/ 0 w 16"/>
                <a:gd name="T9" fmla="*/ 4 h 4"/>
                <a:gd name="T10" fmla="*/ 0 w 16"/>
                <a:gd name="T11" fmla="*/ 2 h 4"/>
                <a:gd name="T12" fmla="*/ 14 w 16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4">
                  <a:moveTo>
                    <a:pt x="14" y="0"/>
                  </a:moveTo>
                  <a:lnTo>
                    <a:pt x="16" y="0"/>
                  </a:lnTo>
                  <a:lnTo>
                    <a:pt x="16" y="2"/>
                  </a:lnTo>
                  <a:lnTo>
                    <a:pt x="4" y="4"/>
                  </a:lnTo>
                  <a:lnTo>
                    <a:pt x="0" y="4"/>
                  </a:lnTo>
                  <a:lnTo>
                    <a:pt x="0" y="2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1" name="Freeform 76"/>
            <p:cNvSpPr>
              <a:spLocks/>
            </p:cNvSpPr>
            <p:nvPr/>
          </p:nvSpPr>
          <p:spPr bwMode="auto">
            <a:xfrm>
              <a:off x="3540125" y="2830513"/>
              <a:ext cx="112713" cy="60325"/>
            </a:xfrm>
            <a:custGeom>
              <a:avLst/>
              <a:gdLst>
                <a:gd name="T0" fmla="*/ 69 w 71"/>
                <a:gd name="T1" fmla="*/ 0 h 38"/>
                <a:gd name="T2" fmla="*/ 71 w 71"/>
                <a:gd name="T3" fmla="*/ 0 h 38"/>
                <a:gd name="T4" fmla="*/ 71 w 71"/>
                <a:gd name="T5" fmla="*/ 2 h 38"/>
                <a:gd name="T6" fmla="*/ 2 w 71"/>
                <a:gd name="T7" fmla="*/ 38 h 38"/>
                <a:gd name="T8" fmla="*/ 0 w 71"/>
                <a:gd name="T9" fmla="*/ 38 h 38"/>
                <a:gd name="T10" fmla="*/ 0 w 71"/>
                <a:gd name="T11" fmla="*/ 36 h 38"/>
                <a:gd name="T12" fmla="*/ 69 w 71"/>
                <a:gd name="T13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1" h="38">
                  <a:moveTo>
                    <a:pt x="69" y="0"/>
                  </a:moveTo>
                  <a:lnTo>
                    <a:pt x="71" y="0"/>
                  </a:lnTo>
                  <a:lnTo>
                    <a:pt x="71" y="2"/>
                  </a:lnTo>
                  <a:lnTo>
                    <a:pt x="2" y="38"/>
                  </a:lnTo>
                  <a:lnTo>
                    <a:pt x="0" y="38"/>
                  </a:lnTo>
                  <a:lnTo>
                    <a:pt x="0" y="36"/>
                  </a:lnTo>
                  <a:lnTo>
                    <a:pt x="69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2" name="Freeform 77"/>
            <p:cNvSpPr>
              <a:spLocks/>
            </p:cNvSpPr>
            <p:nvPr/>
          </p:nvSpPr>
          <p:spPr bwMode="auto">
            <a:xfrm>
              <a:off x="3706813" y="2789238"/>
              <a:ext cx="26988" cy="15875"/>
            </a:xfrm>
            <a:custGeom>
              <a:avLst/>
              <a:gdLst>
                <a:gd name="T0" fmla="*/ 15 w 17"/>
                <a:gd name="T1" fmla="*/ 0 h 10"/>
                <a:gd name="T2" fmla="*/ 17 w 17"/>
                <a:gd name="T3" fmla="*/ 0 h 10"/>
                <a:gd name="T4" fmla="*/ 17 w 17"/>
                <a:gd name="T5" fmla="*/ 2 h 10"/>
                <a:gd name="T6" fmla="*/ 2 w 17"/>
                <a:gd name="T7" fmla="*/ 10 h 10"/>
                <a:gd name="T8" fmla="*/ 0 w 17"/>
                <a:gd name="T9" fmla="*/ 10 h 10"/>
                <a:gd name="T10" fmla="*/ 0 w 17"/>
                <a:gd name="T11" fmla="*/ 7 h 10"/>
                <a:gd name="T12" fmla="*/ 15 w 17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">
                  <a:moveTo>
                    <a:pt x="15" y="0"/>
                  </a:moveTo>
                  <a:lnTo>
                    <a:pt x="17" y="0"/>
                  </a:lnTo>
                  <a:lnTo>
                    <a:pt x="17" y="2"/>
                  </a:lnTo>
                  <a:lnTo>
                    <a:pt x="2" y="10"/>
                  </a:lnTo>
                  <a:lnTo>
                    <a:pt x="0" y="10"/>
                  </a:lnTo>
                  <a:lnTo>
                    <a:pt x="0" y="7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3" name="Freeform 78"/>
            <p:cNvSpPr>
              <a:spLocks/>
            </p:cNvSpPr>
            <p:nvPr/>
          </p:nvSpPr>
          <p:spPr bwMode="auto">
            <a:xfrm>
              <a:off x="3790950" y="2719388"/>
              <a:ext cx="98425" cy="47625"/>
            </a:xfrm>
            <a:custGeom>
              <a:avLst/>
              <a:gdLst>
                <a:gd name="T0" fmla="*/ 60 w 62"/>
                <a:gd name="T1" fmla="*/ 0 h 30"/>
                <a:gd name="T2" fmla="*/ 62 w 62"/>
                <a:gd name="T3" fmla="*/ 0 h 30"/>
                <a:gd name="T4" fmla="*/ 62 w 62"/>
                <a:gd name="T5" fmla="*/ 2 h 30"/>
                <a:gd name="T6" fmla="*/ 2 w 62"/>
                <a:gd name="T7" fmla="*/ 30 h 30"/>
                <a:gd name="T8" fmla="*/ 0 w 62"/>
                <a:gd name="T9" fmla="*/ 30 h 30"/>
                <a:gd name="T10" fmla="*/ 0 w 62"/>
                <a:gd name="T11" fmla="*/ 27 h 30"/>
                <a:gd name="T12" fmla="*/ 60 w 62"/>
                <a:gd name="T13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2" h="30">
                  <a:moveTo>
                    <a:pt x="60" y="0"/>
                  </a:moveTo>
                  <a:lnTo>
                    <a:pt x="62" y="0"/>
                  </a:lnTo>
                  <a:lnTo>
                    <a:pt x="62" y="2"/>
                  </a:lnTo>
                  <a:lnTo>
                    <a:pt x="2" y="30"/>
                  </a:lnTo>
                  <a:lnTo>
                    <a:pt x="0" y="30"/>
                  </a:lnTo>
                  <a:lnTo>
                    <a:pt x="0" y="27"/>
                  </a:lnTo>
                  <a:lnTo>
                    <a:pt x="6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4" name="Freeform 79"/>
            <p:cNvSpPr>
              <a:spLocks/>
            </p:cNvSpPr>
            <p:nvPr/>
          </p:nvSpPr>
          <p:spPr bwMode="auto">
            <a:xfrm>
              <a:off x="3886200" y="2701925"/>
              <a:ext cx="38100" cy="20638"/>
            </a:xfrm>
            <a:custGeom>
              <a:avLst/>
              <a:gdLst>
                <a:gd name="T0" fmla="*/ 22 w 24"/>
                <a:gd name="T1" fmla="*/ 0 h 13"/>
                <a:gd name="T2" fmla="*/ 24 w 24"/>
                <a:gd name="T3" fmla="*/ 0 h 13"/>
                <a:gd name="T4" fmla="*/ 24 w 24"/>
                <a:gd name="T5" fmla="*/ 3 h 13"/>
                <a:gd name="T6" fmla="*/ 2 w 24"/>
                <a:gd name="T7" fmla="*/ 13 h 13"/>
                <a:gd name="T8" fmla="*/ 0 w 24"/>
                <a:gd name="T9" fmla="*/ 13 h 13"/>
                <a:gd name="T10" fmla="*/ 0 w 24"/>
                <a:gd name="T11" fmla="*/ 11 h 13"/>
                <a:gd name="T12" fmla="*/ 22 w 24"/>
                <a:gd name="T13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13">
                  <a:moveTo>
                    <a:pt x="22" y="0"/>
                  </a:moveTo>
                  <a:lnTo>
                    <a:pt x="24" y="0"/>
                  </a:lnTo>
                  <a:lnTo>
                    <a:pt x="24" y="3"/>
                  </a:lnTo>
                  <a:lnTo>
                    <a:pt x="2" y="13"/>
                  </a:lnTo>
                  <a:lnTo>
                    <a:pt x="0" y="13"/>
                  </a:lnTo>
                  <a:lnTo>
                    <a:pt x="0" y="11"/>
                  </a:lnTo>
                  <a:lnTo>
                    <a:pt x="2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5" name="Freeform 80"/>
            <p:cNvSpPr>
              <a:spLocks/>
            </p:cNvSpPr>
            <p:nvPr/>
          </p:nvSpPr>
          <p:spPr bwMode="auto">
            <a:xfrm>
              <a:off x="3979863" y="2659063"/>
              <a:ext cx="31750" cy="15875"/>
            </a:xfrm>
            <a:custGeom>
              <a:avLst/>
              <a:gdLst>
                <a:gd name="T0" fmla="*/ 17 w 20"/>
                <a:gd name="T1" fmla="*/ 0 h 10"/>
                <a:gd name="T2" fmla="*/ 20 w 20"/>
                <a:gd name="T3" fmla="*/ 0 h 10"/>
                <a:gd name="T4" fmla="*/ 20 w 20"/>
                <a:gd name="T5" fmla="*/ 2 h 10"/>
                <a:gd name="T6" fmla="*/ 3 w 20"/>
                <a:gd name="T7" fmla="*/ 10 h 10"/>
                <a:gd name="T8" fmla="*/ 0 w 20"/>
                <a:gd name="T9" fmla="*/ 10 h 10"/>
                <a:gd name="T10" fmla="*/ 0 w 20"/>
                <a:gd name="T11" fmla="*/ 9 h 10"/>
                <a:gd name="T12" fmla="*/ 17 w 20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" h="10">
                  <a:moveTo>
                    <a:pt x="17" y="0"/>
                  </a:moveTo>
                  <a:lnTo>
                    <a:pt x="20" y="0"/>
                  </a:lnTo>
                  <a:lnTo>
                    <a:pt x="20" y="2"/>
                  </a:lnTo>
                  <a:lnTo>
                    <a:pt x="3" y="10"/>
                  </a:lnTo>
                  <a:lnTo>
                    <a:pt x="0" y="10"/>
                  </a:lnTo>
                  <a:lnTo>
                    <a:pt x="0" y="9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6" name="Freeform 81"/>
            <p:cNvSpPr>
              <a:spLocks/>
            </p:cNvSpPr>
            <p:nvPr/>
          </p:nvSpPr>
          <p:spPr bwMode="auto">
            <a:xfrm>
              <a:off x="4060825" y="2509838"/>
              <a:ext cx="128588" cy="120650"/>
            </a:xfrm>
            <a:custGeom>
              <a:avLst/>
              <a:gdLst>
                <a:gd name="T0" fmla="*/ 78 w 81"/>
                <a:gd name="T1" fmla="*/ 0 h 76"/>
                <a:gd name="T2" fmla="*/ 81 w 81"/>
                <a:gd name="T3" fmla="*/ 0 h 76"/>
                <a:gd name="T4" fmla="*/ 81 w 81"/>
                <a:gd name="T5" fmla="*/ 3 h 76"/>
                <a:gd name="T6" fmla="*/ 3 w 81"/>
                <a:gd name="T7" fmla="*/ 76 h 76"/>
                <a:gd name="T8" fmla="*/ 0 w 81"/>
                <a:gd name="T9" fmla="*/ 76 h 76"/>
                <a:gd name="T10" fmla="*/ 0 w 81"/>
                <a:gd name="T11" fmla="*/ 73 h 76"/>
                <a:gd name="T12" fmla="*/ 78 w 81"/>
                <a:gd name="T13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1" h="76">
                  <a:moveTo>
                    <a:pt x="78" y="0"/>
                  </a:moveTo>
                  <a:lnTo>
                    <a:pt x="81" y="0"/>
                  </a:lnTo>
                  <a:lnTo>
                    <a:pt x="81" y="3"/>
                  </a:lnTo>
                  <a:lnTo>
                    <a:pt x="3" y="76"/>
                  </a:lnTo>
                  <a:lnTo>
                    <a:pt x="0" y="76"/>
                  </a:lnTo>
                  <a:lnTo>
                    <a:pt x="0" y="73"/>
                  </a:lnTo>
                  <a:lnTo>
                    <a:pt x="78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7" name="Freeform 82"/>
            <p:cNvSpPr>
              <a:spLocks/>
            </p:cNvSpPr>
            <p:nvPr/>
          </p:nvSpPr>
          <p:spPr bwMode="auto">
            <a:xfrm>
              <a:off x="4184650" y="2501900"/>
              <a:ext cx="11113" cy="12700"/>
            </a:xfrm>
            <a:custGeom>
              <a:avLst/>
              <a:gdLst>
                <a:gd name="T0" fmla="*/ 5 w 7"/>
                <a:gd name="T1" fmla="*/ 0 h 8"/>
                <a:gd name="T2" fmla="*/ 7 w 7"/>
                <a:gd name="T3" fmla="*/ 0 h 8"/>
                <a:gd name="T4" fmla="*/ 7 w 7"/>
                <a:gd name="T5" fmla="*/ 3 h 8"/>
                <a:gd name="T6" fmla="*/ 3 w 7"/>
                <a:gd name="T7" fmla="*/ 8 h 8"/>
                <a:gd name="T8" fmla="*/ 0 w 7"/>
                <a:gd name="T9" fmla="*/ 8 h 8"/>
                <a:gd name="T10" fmla="*/ 0 w 7"/>
                <a:gd name="T11" fmla="*/ 5 h 8"/>
                <a:gd name="T12" fmla="*/ 5 w 7"/>
                <a:gd name="T13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" h="8">
                  <a:moveTo>
                    <a:pt x="5" y="0"/>
                  </a:moveTo>
                  <a:lnTo>
                    <a:pt x="7" y="0"/>
                  </a:lnTo>
                  <a:lnTo>
                    <a:pt x="7" y="3"/>
                  </a:lnTo>
                  <a:lnTo>
                    <a:pt x="3" y="8"/>
                  </a:lnTo>
                  <a:lnTo>
                    <a:pt x="0" y="8"/>
                  </a:lnTo>
                  <a:lnTo>
                    <a:pt x="0" y="5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8" name="Freeform 83"/>
            <p:cNvSpPr>
              <a:spLocks/>
            </p:cNvSpPr>
            <p:nvPr/>
          </p:nvSpPr>
          <p:spPr bwMode="auto">
            <a:xfrm>
              <a:off x="4249738" y="2428875"/>
              <a:ext cx="26988" cy="25400"/>
            </a:xfrm>
            <a:custGeom>
              <a:avLst/>
              <a:gdLst>
                <a:gd name="T0" fmla="*/ 15 w 17"/>
                <a:gd name="T1" fmla="*/ 0 h 16"/>
                <a:gd name="T2" fmla="*/ 17 w 17"/>
                <a:gd name="T3" fmla="*/ 0 h 16"/>
                <a:gd name="T4" fmla="*/ 17 w 17"/>
                <a:gd name="T5" fmla="*/ 4 h 16"/>
                <a:gd name="T6" fmla="*/ 3 w 17"/>
                <a:gd name="T7" fmla="*/ 16 h 16"/>
                <a:gd name="T8" fmla="*/ 0 w 17"/>
                <a:gd name="T9" fmla="*/ 16 h 16"/>
                <a:gd name="T10" fmla="*/ 0 w 17"/>
                <a:gd name="T11" fmla="*/ 15 h 16"/>
                <a:gd name="T12" fmla="*/ 15 w 17"/>
                <a:gd name="T13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6">
                  <a:moveTo>
                    <a:pt x="15" y="0"/>
                  </a:moveTo>
                  <a:lnTo>
                    <a:pt x="17" y="0"/>
                  </a:lnTo>
                  <a:lnTo>
                    <a:pt x="17" y="4"/>
                  </a:lnTo>
                  <a:lnTo>
                    <a:pt x="3" y="16"/>
                  </a:lnTo>
                  <a:lnTo>
                    <a:pt x="0" y="16"/>
                  </a:lnTo>
                  <a:lnTo>
                    <a:pt x="0" y="15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9" name="Freeform 84"/>
            <p:cNvSpPr>
              <a:spLocks/>
            </p:cNvSpPr>
            <p:nvPr/>
          </p:nvSpPr>
          <p:spPr bwMode="auto">
            <a:xfrm>
              <a:off x="4332288" y="2322513"/>
              <a:ext cx="69850" cy="61913"/>
            </a:xfrm>
            <a:custGeom>
              <a:avLst/>
              <a:gdLst>
                <a:gd name="T0" fmla="*/ 41 w 44"/>
                <a:gd name="T1" fmla="*/ 0 h 39"/>
                <a:gd name="T2" fmla="*/ 44 w 44"/>
                <a:gd name="T3" fmla="*/ 0 h 39"/>
                <a:gd name="T4" fmla="*/ 44 w 44"/>
                <a:gd name="T5" fmla="*/ 2 h 39"/>
                <a:gd name="T6" fmla="*/ 2 w 44"/>
                <a:gd name="T7" fmla="*/ 39 h 39"/>
                <a:gd name="T8" fmla="*/ 0 w 44"/>
                <a:gd name="T9" fmla="*/ 39 h 39"/>
                <a:gd name="T10" fmla="*/ 0 w 44"/>
                <a:gd name="T11" fmla="*/ 37 h 39"/>
                <a:gd name="T12" fmla="*/ 41 w 44"/>
                <a:gd name="T13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" h="39">
                  <a:moveTo>
                    <a:pt x="41" y="0"/>
                  </a:moveTo>
                  <a:lnTo>
                    <a:pt x="44" y="0"/>
                  </a:lnTo>
                  <a:lnTo>
                    <a:pt x="44" y="2"/>
                  </a:lnTo>
                  <a:lnTo>
                    <a:pt x="2" y="39"/>
                  </a:lnTo>
                  <a:lnTo>
                    <a:pt x="0" y="39"/>
                  </a:lnTo>
                  <a:lnTo>
                    <a:pt x="0" y="37"/>
                  </a:lnTo>
                  <a:lnTo>
                    <a:pt x="4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10" name="Freeform 85"/>
            <p:cNvSpPr>
              <a:spLocks/>
            </p:cNvSpPr>
            <p:nvPr/>
          </p:nvSpPr>
          <p:spPr bwMode="auto">
            <a:xfrm>
              <a:off x="4397375" y="2257425"/>
              <a:ext cx="41275" cy="68263"/>
            </a:xfrm>
            <a:custGeom>
              <a:avLst/>
              <a:gdLst>
                <a:gd name="T0" fmla="*/ 24 w 26"/>
                <a:gd name="T1" fmla="*/ 0 h 43"/>
                <a:gd name="T2" fmla="*/ 26 w 26"/>
                <a:gd name="T3" fmla="*/ 0 h 43"/>
                <a:gd name="T4" fmla="*/ 26 w 26"/>
                <a:gd name="T5" fmla="*/ 2 h 43"/>
                <a:gd name="T6" fmla="*/ 3 w 26"/>
                <a:gd name="T7" fmla="*/ 43 h 43"/>
                <a:gd name="T8" fmla="*/ 0 w 26"/>
                <a:gd name="T9" fmla="*/ 43 h 43"/>
                <a:gd name="T10" fmla="*/ 0 w 26"/>
                <a:gd name="T11" fmla="*/ 41 h 43"/>
                <a:gd name="T12" fmla="*/ 24 w 26"/>
                <a:gd name="T1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43">
                  <a:moveTo>
                    <a:pt x="24" y="0"/>
                  </a:moveTo>
                  <a:lnTo>
                    <a:pt x="26" y="0"/>
                  </a:lnTo>
                  <a:lnTo>
                    <a:pt x="26" y="2"/>
                  </a:lnTo>
                  <a:lnTo>
                    <a:pt x="3" y="43"/>
                  </a:lnTo>
                  <a:lnTo>
                    <a:pt x="0" y="43"/>
                  </a:lnTo>
                  <a:lnTo>
                    <a:pt x="0" y="41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11" name="Freeform 86"/>
            <p:cNvSpPr>
              <a:spLocks/>
            </p:cNvSpPr>
            <p:nvPr/>
          </p:nvSpPr>
          <p:spPr bwMode="auto">
            <a:xfrm>
              <a:off x="4467225" y="2174875"/>
              <a:ext cx="19050" cy="26988"/>
            </a:xfrm>
            <a:custGeom>
              <a:avLst/>
              <a:gdLst>
                <a:gd name="T0" fmla="*/ 9 w 12"/>
                <a:gd name="T1" fmla="*/ 0 h 17"/>
                <a:gd name="T2" fmla="*/ 12 w 12"/>
                <a:gd name="T3" fmla="*/ 0 h 17"/>
                <a:gd name="T4" fmla="*/ 12 w 12"/>
                <a:gd name="T5" fmla="*/ 3 h 17"/>
                <a:gd name="T6" fmla="*/ 3 w 12"/>
                <a:gd name="T7" fmla="*/ 17 h 17"/>
                <a:gd name="T8" fmla="*/ 0 w 12"/>
                <a:gd name="T9" fmla="*/ 17 h 17"/>
                <a:gd name="T10" fmla="*/ 0 w 12"/>
                <a:gd name="T11" fmla="*/ 15 h 17"/>
                <a:gd name="T12" fmla="*/ 9 w 12"/>
                <a:gd name="T13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7">
                  <a:moveTo>
                    <a:pt x="9" y="0"/>
                  </a:moveTo>
                  <a:lnTo>
                    <a:pt x="12" y="0"/>
                  </a:lnTo>
                  <a:lnTo>
                    <a:pt x="12" y="3"/>
                  </a:lnTo>
                  <a:lnTo>
                    <a:pt x="3" y="17"/>
                  </a:lnTo>
                  <a:lnTo>
                    <a:pt x="0" y="17"/>
                  </a:lnTo>
                  <a:lnTo>
                    <a:pt x="0" y="15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12" name="Freeform 87"/>
            <p:cNvSpPr>
              <a:spLocks/>
            </p:cNvSpPr>
            <p:nvPr/>
          </p:nvSpPr>
          <p:spPr bwMode="auto">
            <a:xfrm>
              <a:off x="4514850" y="2030413"/>
              <a:ext cx="52388" cy="90488"/>
            </a:xfrm>
            <a:custGeom>
              <a:avLst/>
              <a:gdLst>
                <a:gd name="T0" fmla="*/ 31 w 33"/>
                <a:gd name="T1" fmla="*/ 0 h 57"/>
                <a:gd name="T2" fmla="*/ 33 w 33"/>
                <a:gd name="T3" fmla="*/ 0 h 57"/>
                <a:gd name="T4" fmla="*/ 33 w 33"/>
                <a:gd name="T5" fmla="*/ 2 h 57"/>
                <a:gd name="T6" fmla="*/ 2 w 33"/>
                <a:gd name="T7" fmla="*/ 57 h 57"/>
                <a:gd name="T8" fmla="*/ 0 w 33"/>
                <a:gd name="T9" fmla="*/ 57 h 57"/>
                <a:gd name="T10" fmla="*/ 0 w 33"/>
                <a:gd name="T11" fmla="*/ 55 h 57"/>
                <a:gd name="T12" fmla="*/ 31 w 33"/>
                <a:gd name="T13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57">
                  <a:moveTo>
                    <a:pt x="31" y="0"/>
                  </a:moveTo>
                  <a:lnTo>
                    <a:pt x="33" y="0"/>
                  </a:lnTo>
                  <a:lnTo>
                    <a:pt x="33" y="2"/>
                  </a:lnTo>
                  <a:lnTo>
                    <a:pt x="2" y="57"/>
                  </a:lnTo>
                  <a:lnTo>
                    <a:pt x="0" y="57"/>
                  </a:lnTo>
                  <a:lnTo>
                    <a:pt x="0" y="55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13" name="Freeform 88"/>
            <p:cNvSpPr>
              <a:spLocks/>
            </p:cNvSpPr>
            <p:nvPr/>
          </p:nvSpPr>
          <p:spPr bwMode="auto">
            <a:xfrm>
              <a:off x="4564063" y="1989138"/>
              <a:ext cx="44450" cy="44450"/>
            </a:xfrm>
            <a:custGeom>
              <a:avLst/>
              <a:gdLst>
                <a:gd name="T0" fmla="*/ 26 w 28"/>
                <a:gd name="T1" fmla="*/ 0 h 28"/>
                <a:gd name="T2" fmla="*/ 28 w 28"/>
                <a:gd name="T3" fmla="*/ 0 h 28"/>
                <a:gd name="T4" fmla="*/ 28 w 28"/>
                <a:gd name="T5" fmla="*/ 2 h 28"/>
                <a:gd name="T6" fmla="*/ 2 w 28"/>
                <a:gd name="T7" fmla="*/ 28 h 28"/>
                <a:gd name="T8" fmla="*/ 0 w 28"/>
                <a:gd name="T9" fmla="*/ 28 h 28"/>
                <a:gd name="T10" fmla="*/ 0 w 28"/>
                <a:gd name="T11" fmla="*/ 26 h 28"/>
                <a:gd name="T12" fmla="*/ 26 w 28"/>
                <a:gd name="T13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28">
                  <a:moveTo>
                    <a:pt x="26" y="0"/>
                  </a:moveTo>
                  <a:lnTo>
                    <a:pt x="28" y="0"/>
                  </a:lnTo>
                  <a:lnTo>
                    <a:pt x="28" y="2"/>
                  </a:lnTo>
                  <a:lnTo>
                    <a:pt x="2" y="28"/>
                  </a:lnTo>
                  <a:lnTo>
                    <a:pt x="0" y="28"/>
                  </a:lnTo>
                  <a:lnTo>
                    <a:pt x="0" y="26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14" name="Freeform 89"/>
            <p:cNvSpPr>
              <a:spLocks/>
            </p:cNvSpPr>
            <p:nvPr/>
          </p:nvSpPr>
          <p:spPr bwMode="auto">
            <a:xfrm>
              <a:off x="4665663" y="1903413"/>
              <a:ext cx="30163" cy="31750"/>
            </a:xfrm>
            <a:custGeom>
              <a:avLst/>
              <a:gdLst>
                <a:gd name="T0" fmla="*/ 18 w 19"/>
                <a:gd name="T1" fmla="*/ 0 h 20"/>
                <a:gd name="T2" fmla="*/ 19 w 19"/>
                <a:gd name="T3" fmla="*/ 0 h 20"/>
                <a:gd name="T4" fmla="*/ 19 w 19"/>
                <a:gd name="T5" fmla="*/ 4 h 20"/>
                <a:gd name="T6" fmla="*/ 3 w 19"/>
                <a:gd name="T7" fmla="*/ 20 h 20"/>
                <a:gd name="T8" fmla="*/ 0 w 19"/>
                <a:gd name="T9" fmla="*/ 20 h 20"/>
                <a:gd name="T10" fmla="*/ 0 w 19"/>
                <a:gd name="T11" fmla="*/ 16 h 20"/>
                <a:gd name="T12" fmla="*/ 18 w 19"/>
                <a:gd name="T13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" h="20">
                  <a:moveTo>
                    <a:pt x="18" y="0"/>
                  </a:moveTo>
                  <a:lnTo>
                    <a:pt x="19" y="0"/>
                  </a:lnTo>
                  <a:lnTo>
                    <a:pt x="19" y="4"/>
                  </a:lnTo>
                  <a:lnTo>
                    <a:pt x="3" y="20"/>
                  </a:lnTo>
                  <a:lnTo>
                    <a:pt x="0" y="20"/>
                  </a:lnTo>
                  <a:lnTo>
                    <a:pt x="0" y="16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15" name="Freeform 90"/>
            <p:cNvSpPr>
              <a:spLocks/>
            </p:cNvSpPr>
            <p:nvPr/>
          </p:nvSpPr>
          <p:spPr bwMode="auto">
            <a:xfrm>
              <a:off x="4746625" y="1866900"/>
              <a:ext cx="133350" cy="9525"/>
            </a:xfrm>
            <a:custGeom>
              <a:avLst/>
              <a:gdLst>
                <a:gd name="T0" fmla="*/ 81 w 84"/>
                <a:gd name="T1" fmla="*/ 0 h 6"/>
                <a:gd name="T2" fmla="*/ 84 w 84"/>
                <a:gd name="T3" fmla="*/ 0 h 6"/>
                <a:gd name="T4" fmla="*/ 84 w 84"/>
                <a:gd name="T5" fmla="*/ 3 h 6"/>
                <a:gd name="T6" fmla="*/ 2 w 84"/>
                <a:gd name="T7" fmla="*/ 6 h 6"/>
                <a:gd name="T8" fmla="*/ 0 w 84"/>
                <a:gd name="T9" fmla="*/ 6 h 6"/>
                <a:gd name="T10" fmla="*/ 0 w 84"/>
                <a:gd name="T11" fmla="*/ 3 h 6"/>
                <a:gd name="T12" fmla="*/ 81 w 84"/>
                <a:gd name="T13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4" h="6">
                  <a:moveTo>
                    <a:pt x="81" y="0"/>
                  </a:moveTo>
                  <a:lnTo>
                    <a:pt x="84" y="0"/>
                  </a:lnTo>
                  <a:lnTo>
                    <a:pt x="84" y="3"/>
                  </a:lnTo>
                  <a:lnTo>
                    <a:pt x="2" y="6"/>
                  </a:lnTo>
                  <a:lnTo>
                    <a:pt x="0" y="6"/>
                  </a:lnTo>
                  <a:lnTo>
                    <a:pt x="0" y="3"/>
                  </a:lnTo>
                  <a:lnTo>
                    <a:pt x="8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16" name="Freeform 91"/>
            <p:cNvSpPr>
              <a:spLocks/>
            </p:cNvSpPr>
            <p:nvPr/>
          </p:nvSpPr>
          <p:spPr bwMode="auto">
            <a:xfrm>
              <a:off x="4935538" y="1858963"/>
              <a:ext cx="28575" cy="6350"/>
            </a:xfrm>
            <a:custGeom>
              <a:avLst/>
              <a:gdLst>
                <a:gd name="T0" fmla="*/ 16 w 18"/>
                <a:gd name="T1" fmla="*/ 0 h 4"/>
                <a:gd name="T2" fmla="*/ 18 w 18"/>
                <a:gd name="T3" fmla="*/ 0 h 4"/>
                <a:gd name="T4" fmla="*/ 18 w 18"/>
                <a:gd name="T5" fmla="*/ 2 h 4"/>
                <a:gd name="T6" fmla="*/ 2 w 18"/>
                <a:gd name="T7" fmla="*/ 4 h 4"/>
                <a:gd name="T8" fmla="*/ 0 w 18"/>
                <a:gd name="T9" fmla="*/ 4 h 4"/>
                <a:gd name="T10" fmla="*/ 0 w 18"/>
                <a:gd name="T11" fmla="*/ 2 h 4"/>
                <a:gd name="T12" fmla="*/ 16 w 18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4">
                  <a:moveTo>
                    <a:pt x="16" y="0"/>
                  </a:moveTo>
                  <a:lnTo>
                    <a:pt x="18" y="0"/>
                  </a:lnTo>
                  <a:lnTo>
                    <a:pt x="18" y="2"/>
                  </a:lnTo>
                  <a:lnTo>
                    <a:pt x="2" y="4"/>
                  </a:lnTo>
                  <a:lnTo>
                    <a:pt x="0" y="4"/>
                  </a:lnTo>
                  <a:lnTo>
                    <a:pt x="0" y="2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17" name="Freeform 92"/>
            <p:cNvSpPr>
              <a:spLocks/>
            </p:cNvSpPr>
            <p:nvPr/>
          </p:nvSpPr>
          <p:spPr bwMode="auto">
            <a:xfrm>
              <a:off x="5016500" y="1839913"/>
              <a:ext cx="63500" cy="12700"/>
            </a:xfrm>
            <a:custGeom>
              <a:avLst/>
              <a:gdLst>
                <a:gd name="T0" fmla="*/ 36 w 40"/>
                <a:gd name="T1" fmla="*/ 0 h 8"/>
                <a:gd name="T2" fmla="*/ 40 w 40"/>
                <a:gd name="T3" fmla="*/ 0 h 8"/>
                <a:gd name="T4" fmla="*/ 40 w 40"/>
                <a:gd name="T5" fmla="*/ 4 h 8"/>
                <a:gd name="T6" fmla="*/ 2 w 40"/>
                <a:gd name="T7" fmla="*/ 8 h 8"/>
                <a:gd name="T8" fmla="*/ 0 w 40"/>
                <a:gd name="T9" fmla="*/ 8 h 8"/>
                <a:gd name="T10" fmla="*/ 0 w 40"/>
                <a:gd name="T11" fmla="*/ 6 h 8"/>
                <a:gd name="T12" fmla="*/ 36 w 40"/>
                <a:gd name="T13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0" h="8">
                  <a:moveTo>
                    <a:pt x="36" y="0"/>
                  </a:moveTo>
                  <a:lnTo>
                    <a:pt x="40" y="0"/>
                  </a:lnTo>
                  <a:lnTo>
                    <a:pt x="40" y="4"/>
                  </a:lnTo>
                  <a:lnTo>
                    <a:pt x="2" y="8"/>
                  </a:lnTo>
                  <a:lnTo>
                    <a:pt x="0" y="8"/>
                  </a:lnTo>
                  <a:lnTo>
                    <a:pt x="0" y="6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18" name="Freeform 93"/>
            <p:cNvSpPr>
              <a:spLocks/>
            </p:cNvSpPr>
            <p:nvPr/>
          </p:nvSpPr>
          <p:spPr bwMode="auto">
            <a:xfrm>
              <a:off x="5073650" y="1839913"/>
              <a:ext cx="79375" cy="36513"/>
            </a:xfrm>
            <a:custGeom>
              <a:avLst/>
              <a:gdLst>
                <a:gd name="T0" fmla="*/ 0 w 50"/>
                <a:gd name="T1" fmla="*/ 0 h 23"/>
                <a:gd name="T2" fmla="*/ 4 w 50"/>
                <a:gd name="T3" fmla="*/ 0 h 23"/>
                <a:gd name="T4" fmla="*/ 50 w 50"/>
                <a:gd name="T5" fmla="*/ 20 h 23"/>
                <a:gd name="T6" fmla="*/ 50 w 50"/>
                <a:gd name="T7" fmla="*/ 23 h 23"/>
                <a:gd name="T8" fmla="*/ 47 w 50"/>
                <a:gd name="T9" fmla="*/ 23 h 23"/>
                <a:gd name="T10" fmla="*/ 0 w 50"/>
                <a:gd name="T11" fmla="*/ 4 h 23"/>
                <a:gd name="T12" fmla="*/ 0 w 50"/>
                <a:gd name="T13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0" h="23">
                  <a:moveTo>
                    <a:pt x="0" y="0"/>
                  </a:moveTo>
                  <a:lnTo>
                    <a:pt x="4" y="0"/>
                  </a:lnTo>
                  <a:lnTo>
                    <a:pt x="50" y="20"/>
                  </a:lnTo>
                  <a:lnTo>
                    <a:pt x="50" y="23"/>
                  </a:lnTo>
                  <a:lnTo>
                    <a:pt x="47" y="23"/>
                  </a:lnTo>
                  <a:lnTo>
                    <a:pt x="0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19" name="Freeform 94"/>
            <p:cNvSpPr>
              <a:spLocks/>
            </p:cNvSpPr>
            <p:nvPr/>
          </p:nvSpPr>
          <p:spPr bwMode="auto">
            <a:xfrm>
              <a:off x="5205413" y="1893888"/>
              <a:ext cx="28575" cy="15875"/>
            </a:xfrm>
            <a:custGeom>
              <a:avLst/>
              <a:gdLst>
                <a:gd name="T0" fmla="*/ 0 w 18"/>
                <a:gd name="T1" fmla="*/ 0 h 10"/>
                <a:gd name="T2" fmla="*/ 3 w 18"/>
                <a:gd name="T3" fmla="*/ 0 h 10"/>
                <a:gd name="T4" fmla="*/ 18 w 18"/>
                <a:gd name="T5" fmla="*/ 6 h 10"/>
                <a:gd name="T6" fmla="*/ 18 w 18"/>
                <a:gd name="T7" fmla="*/ 10 h 10"/>
                <a:gd name="T8" fmla="*/ 16 w 18"/>
                <a:gd name="T9" fmla="*/ 10 h 10"/>
                <a:gd name="T10" fmla="*/ 0 w 18"/>
                <a:gd name="T11" fmla="*/ 3 h 10"/>
                <a:gd name="T12" fmla="*/ 0 w 18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10">
                  <a:moveTo>
                    <a:pt x="0" y="0"/>
                  </a:moveTo>
                  <a:lnTo>
                    <a:pt x="3" y="0"/>
                  </a:lnTo>
                  <a:lnTo>
                    <a:pt x="18" y="6"/>
                  </a:lnTo>
                  <a:lnTo>
                    <a:pt x="18" y="10"/>
                  </a:lnTo>
                  <a:lnTo>
                    <a:pt x="16" y="10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20" name="Freeform 95"/>
            <p:cNvSpPr>
              <a:spLocks/>
            </p:cNvSpPr>
            <p:nvPr/>
          </p:nvSpPr>
          <p:spPr bwMode="auto">
            <a:xfrm>
              <a:off x="5286375" y="1927225"/>
              <a:ext cx="92075" cy="38100"/>
            </a:xfrm>
            <a:custGeom>
              <a:avLst/>
              <a:gdLst>
                <a:gd name="T0" fmla="*/ 0 w 58"/>
                <a:gd name="T1" fmla="*/ 0 h 24"/>
                <a:gd name="T2" fmla="*/ 3 w 58"/>
                <a:gd name="T3" fmla="*/ 0 h 24"/>
                <a:gd name="T4" fmla="*/ 58 w 58"/>
                <a:gd name="T5" fmla="*/ 22 h 24"/>
                <a:gd name="T6" fmla="*/ 58 w 58"/>
                <a:gd name="T7" fmla="*/ 24 h 24"/>
                <a:gd name="T8" fmla="*/ 56 w 58"/>
                <a:gd name="T9" fmla="*/ 24 h 24"/>
                <a:gd name="T10" fmla="*/ 0 w 58"/>
                <a:gd name="T11" fmla="*/ 2 h 24"/>
                <a:gd name="T12" fmla="*/ 0 w 58"/>
                <a:gd name="T13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8" h="24">
                  <a:moveTo>
                    <a:pt x="0" y="0"/>
                  </a:moveTo>
                  <a:lnTo>
                    <a:pt x="3" y="0"/>
                  </a:lnTo>
                  <a:lnTo>
                    <a:pt x="58" y="22"/>
                  </a:lnTo>
                  <a:lnTo>
                    <a:pt x="58" y="24"/>
                  </a:lnTo>
                  <a:lnTo>
                    <a:pt x="56" y="24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21" name="Freeform 96"/>
            <p:cNvSpPr>
              <a:spLocks/>
            </p:cNvSpPr>
            <p:nvPr/>
          </p:nvSpPr>
          <p:spPr bwMode="auto">
            <a:xfrm>
              <a:off x="5375275" y="1962150"/>
              <a:ext cx="44450" cy="22225"/>
            </a:xfrm>
            <a:custGeom>
              <a:avLst/>
              <a:gdLst>
                <a:gd name="T0" fmla="*/ 0 w 28"/>
                <a:gd name="T1" fmla="*/ 0 h 14"/>
                <a:gd name="T2" fmla="*/ 2 w 28"/>
                <a:gd name="T3" fmla="*/ 0 h 14"/>
                <a:gd name="T4" fmla="*/ 28 w 28"/>
                <a:gd name="T5" fmla="*/ 12 h 14"/>
                <a:gd name="T6" fmla="*/ 28 w 28"/>
                <a:gd name="T7" fmla="*/ 14 h 14"/>
                <a:gd name="T8" fmla="*/ 25 w 28"/>
                <a:gd name="T9" fmla="*/ 14 h 14"/>
                <a:gd name="T10" fmla="*/ 0 w 28"/>
                <a:gd name="T11" fmla="*/ 2 h 14"/>
                <a:gd name="T12" fmla="*/ 0 w 28"/>
                <a:gd name="T13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14">
                  <a:moveTo>
                    <a:pt x="0" y="0"/>
                  </a:moveTo>
                  <a:lnTo>
                    <a:pt x="2" y="0"/>
                  </a:lnTo>
                  <a:lnTo>
                    <a:pt x="28" y="12"/>
                  </a:lnTo>
                  <a:lnTo>
                    <a:pt x="28" y="14"/>
                  </a:lnTo>
                  <a:lnTo>
                    <a:pt x="25" y="14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22" name="Freeform 97"/>
            <p:cNvSpPr>
              <a:spLocks/>
            </p:cNvSpPr>
            <p:nvPr/>
          </p:nvSpPr>
          <p:spPr bwMode="auto">
            <a:xfrm>
              <a:off x="5475288" y="2012950"/>
              <a:ext cx="28575" cy="15875"/>
            </a:xfrm>
            <a:custGeom>
              <a:avLst/>
              <a:gdLst>
                <a:gd name="T0" fmla="*/ 0 w 18"/>
                <a:gd name="T1" fmla="*/ 0 h 10"/>
                <a:gd name="T2" fmla="*/ 2 w 18"/>
                <a:gd name="T3" fmla="*/ 0 h 10"/>
                <a:gd name="T4" fmla="*/ 18 w 18"/>
                <a:gd name="T5" fmla="*/ 8 h 10"/>
                <a:gd name="T6" fmla="*/ 18 w 18"/>
                <a:gd name="T7" fmla="*/ 10 h 10"/>
                <a:gd name="T8" fmla="*/ 14 w 18"/>
                <a:gd name="T9" fmla="*/ 10 h 10"/>
                <a:gd name="T10" fmla="*/ 0 w 18"/>
                <a:gd name="T11" fmla="*/ 2 h 10"/>
                <a:gd name="T12" fmla="*/ 0 w 18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10">
                  <a:moveTo>
                    <a:pt x="0" y="0"/>
                  </a:moveTo>
                  <a:lnTo>
                    <a:pt x="2" y="0"/>
                  </a:lnTo>
                  <a:lnTo>
                    <a:pt x="18" y="8"/>
                  </a:lnTo>
                  <a:lnTo>
                    <a:pt x="18" y="10"/>
                  </a:lnTo>
                  <a:lnTo>
                    <a:pt x="14" y="10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23" name="Freeform 98"/>
            <p:cNvSpPr>
              <a:spLocks/>
            </p:cNvSpPr>
            <p:nvPr/>
          </p:nvSpPr>
          <p:spPr bwMode="auto">
            <a:xfrm>
              <a:off x="5557838" y="2055813"/>
              <a:ext cx="34925" cy="20638"/>
            </a:xfrm>
            <a:custGeom>
              <a:avLst/>
              <a:gdLst>
                <a:gd name="T0" fmla="*/ 0 w 22"/>
                <a:gd name="T1" fmla="*/ 0 h 13"/>
                <a:gd name="T2" fmla="*/ 2 w 22"/>
                <a:gd name="T3" fmla="*/ 0 h 13"/>
                <a:gd name="T4" fmla="*/ 22 w 22"/>
                <a:gd name="T5" fmla="*/ 9 h 13"/>
                <a:gd name="T6" fmla="*/ 22 w 22"/>
                <a:gd name="T7" fmla="*/ 13 h 13"/>
                <a:gd name="T8" fmla="*/ 19 w 22"/>
                <a:gd name="T9" fmla="*/ 13 h 13"/>
                <a:gd name="T10" fmla="*/ 0 w 22"/>
                <a:gd name="T11" fmla="*/ 1 h 13"/>
                <a:gd name="T12" fmla="*/ 0 w 22"/>
                <a:gd name="T13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" h="13">
                  <a:moveTo>
                    <a:pt x="0" y="0"/>
                  </a:moveTo>
                  <a:lnTo>
                    <a:pt x="2" y="0"/>
                  </a:lnTo>
                  <a:lnTo>
                    <a:pt x="22" y="9"/>
                  </a:lnTo>
                  <a:lnTo>
                    <a:pt x="22" y="13"/>
                  </a:lnTo>
                  <a:lnTo>
                    <a:pt x="19" y="13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24" name="Freeform 99"/>
            <p:cNvSpPr>
              <a:spLocks/>
            </p:cNvSpPr>
            <p:nvPr/>
          </p:nvSpPr>
          <p:spPr bwMode="auto">
            <a:xfrm>
              <a:off x="5588000" y="2070100"/>
              <a:ext cx="103188" cy="50800"/>
            </a:xfrm>
            <a:custGeom>
              <a:avLst/>
              <a:gdLst>
                <a:gd name="T0" fmla="*/ 0 w 65"/>
                <a:gd name="T1" fmla="*/ 0 h 32"/>
                <a:gd name="T2" fmla="*/ 3 w 65"/>
                <a:gd name="T3" fmla="*/ 0 h 32"/>
                <a:gd name="T4" fmla="*/ 65 w 65"/>
                <a:gd name="T5" fmla="*/ 30 h 32"/>
                <a:gd name="T6" fmla="*/ 65 w 65"/>
                <a:gd name="T7" fmla="*/ 32 h 32"/>
                <a:gd name="T8" fmla="*/ 63 w 65"/>
                <a:gd name="T9" fmla="*/ 32 h 32"/>
                <a:gd name="T10" fmla="*/ 0 w 65"/>
                <a:gd name="T11" fmla="*/ 4 h 32"/>
                <a:gd name="T12" fmla="*/ 0 w 65"/>
                <a:gd name="T13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5" h="32">
                  <a:moveTo>
                    <a:pt x="0" y="0"/>
                  </a:moveTo>
                  <a:lnTo>
                    <a:pt x="3" y="0"/>
                  </a:lnTo>
                  <a:lnTo>
                    <a:pt x="65" y="30"/>
                  </a:lnTo>
                  <a:lnTo>
                    <a:pt x="65" y="32"/>
                  </a:lnTo>
                  <a:lnTo>
                    <a:pt x="63" y="32"/>
                  </a:lnTo>
                  <a:lnTo>
                    <a:pt x="0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25" name="Freeform 100"/>
            <p:cNvSpPr>
              <a:spLocks/>
            </p:cNvSpPr>
            <p:nvPr/>
          </p:nvSpPr>
          <p:spPr bwMode="auto">
            <a:xfrm>
              <a:off x="5746750" y="2144713"/>
              <a:ext cx="26988" cy="15875"/>
            </a:xfrm>
            <a:custGeom>
              <a:avLst/>
              <a:gdLst>
                <a:gd name="T0" fmla="*/ 0 w 17"/>
                <a:gd name="T1" fmla="*/ 0 h 10"/>
                <a:gd name="T2" fmla="*/ 1 w 17"/>
                <a:gd name="T3" fmla="*/ 0 h 10"/>
                <a:gd name="T4" fmla="*/ 17 w 17"/>
                <a:gd name="T5" fmla="*/ 8 h 10"/>
                <a:gd name="T6" fmla="*/ 17 w 17"/>
                <a:gd name="T7" fmla="*/ 10 h 10"/>
                <a:gd name="T8" fmla="*/ 15 w 17"/>
                <a:gd name="T9" fmla="*/ 10 h 10"/>
                <a:gd name="T10" fmla="*/ 0 w 17"/>
                <a:gd name="T11" fmla="*/ 2 h 10"/>
                <a:gd name="T12" fmla="*/ 0 w 17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">
                  <a:moveTo>
                    <a:pt x="0" y="0"/>
                  </a:moveTo>
                  <a:lnTo>
                    <a:pt x="1" y="0"/>
                  </a:lnTo>
                  <a:lnTo>
                    <a:pt x="17" y="8"/>
                  </a:lnTo>
                  <a:lnTo>
                    <a:pt x="17" y="10"/>
                  </a:lnTo>
                  <a:lnTo>
                    <a:pt x="15" y="10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26" name="Freeform 101"/>
            <p:cNvSpPr>
              <a:spLocks/>
            </p:cNvSpPr>
            <p:nvPr/>
          </p:nvSpPr>
          <p:spPr bwMode="auto">
            <a:xfrm>
              <a:off x="5827713" y="2184400"/>
              <a:ext cx="63500" cy="28575"/>
            </a:xfrm>
            <a:custGeom>
              <a:avLst/>
              <a:gdLst>
                <a:gd name="T0" fmla="*/ 0 w 40"/>
                <a:gd name="T1" fmla="*/ 0 h 18"/>
                <a:gd name="T2" fmla="*/ 3 w 40"/>
                <a:gd name="T3" fmla="*/ 0 h 18"/>
                <a:gd name="T4" fmla="*/ 40 w 40"/>
                <a:gd name="T5" fmla="*/ 16 h 18"/>
                <a:gd name="T6" fmla="*/ 40 w 40"/>
                <a:gd name="T7" fmla="*/ 18 h 18"/>
                <a:gd name="T8" fmla="*/ 38 w 40"/>
                <a:gd name="T9" fmla="*/ 18 h 18"/>
                <a:gd name="T10" fmla="*/ 0 w 40"/>
                <a:gd name="T11" fmla="*/ 1 h 18"/>
                <a:gd name="T12" fmla="*/ 0 w 40"/>
                <a:gd name="T13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0" h="18">
                  <a:moveTo>
                    <a:pt x="0" y="0"/>
                  </a:moveTo>
                  <a:lnTo>
                    <a:pt x="3" y="0"/>
                  </a:lnTo>
                  <a:lnTo>
                    <a:pt x="40" y="16"/>
                  </a:lnTo>
                  <a:lnTo>
                    <a:pt x="40" y="18"/>
                  </a:lnTo>
                  <a:lnTo>
                    <a:pt x="38" y="18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27" name="Freeform 102"/>
            <p:cNvSpPr>
              <a:spLocks/>
            </p:cNvSpPr>
            <p:nvPr/>
          </p:nvSpPr>
          <p:spPr bwMode="auto">
            <a:xfrm>
              <a:off x="1858963" y="3379788"/>
              <a:ext cx="117475" cy="698500"/>
            </a:xfrm>
            <a:custGeom>
              <a:avLst/>
              <a:gdLst>
                <a:gd name="T0" fmla="*/ 71 w 74"/>
                <a:gd name="T1" fmla="*/ 0 h 440"/>
                <a:gd name="T2" fmla="*/ 74 w 74"/>
                <a:gd name="T3" fmla="*/ 0 h 440"/>
                <a:gd name="T4" fmla="*/ 74 w 74"/>
                <a:gd name="T5" fmla="*/ 3 h 440"/>
                <a:gd name="T6" fmla="*/ 3 w 74"/>
                <a:gd name="T7" fmla="*/ 440 h 440"/>
                <a:gd name="T8" fmla="*/ 0 w 74"/>
                <a:gd name="T9" fmla="*/ 440 h 440"/>
                <a:gd name="T10" fmla="*/ 0 w 74"/>
                <a:gd name="T11" fmla="*/ 437 h 440"/>
                <a:gd name="T12" fmla="*/ 71 w 74"/>
                <a:gd name="T13" fmla="*/ 0 h 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4" h="440">
                  <a:moveTo>
                    <a:pt x="71" y="0"/>
                  </a:moveTo>
                  <a:lnTo>
                    <a:pt x="74" y="0"/>
                  </a:lnTo>
                  <a:lnTo>
                    <a:pt x="74" y="3"/>
                  </a:lnTo>
                  <a:lnTo>
                    <a:pt x="3" y="440"/>
                  </a:lnTo>
                  <a:lnTo>
                    <a:pt x="0" y="440"/>
                  </a:lnTo>
                  <a:lnTo>
                    <a:pt x="0" y="437"/>
                  </a:lnTo>
                  <a:lnTo>
                    <a:pt x="7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28" name="Freeform 103"/>
            <p:cNvSpPr>
              <a:spLocks/>
            </p:cNvSpPr>
            <p:nvPr/>
          </p:nvSpPr>
          <p:spPr bwMode="auto">
            <a:xfrm>
              <a:off x="1971675" y="3130550"/>
              <a:ext cx="52388" cy="254000"/>
            </a:xfrm>
            <a:custGeom>
              <a:avLst/>
              <a:gdLst>
                <a:gd name="T0" fmla="*/ 31 w 33"/>
                <a:gd name="T1" fmla="*/ 0 h 160"/>
                <a:gd name="T2" fmla="*/ 33 w 33"/>
                <a:gd name="T3" fmla="*/ 0 h 160"/>
                <a:gd name="T4" fmla="*/ 33 w 33"/>
                <a:gd name="T5" fmla="*/ 2 h 160"/>
                <a:gd name="T6" fmla="*/ 3 w 33"/>
                <a:gd name="T7" fmla="*/ 160 h 160"/>
                <a:gd name="T8" fmla="*/ 0 w 33"/>
                <a:gd name="T9" fmla="*/ 160 h 160"/>
                <a:gd name="T10" fmla="*/ 0 w 33"/>
                <a:gd name="T11" fmla="*/ 157 h 160"/>
                <a:gd name="T12" fmla="*/ 31 w 33"/>
                <a:gd name="T13" fmla="*/ 0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160">
                  <a:moveTo>
                    <a:pt x="31" y="0"/>
                  </a:moveTo>
                  <a:lnTo>
                    <a:pt x="33" y="0"/>
                  </a:lnTo>
                  <a:lnTo>
                    <a:pt x="33" y="2"/>
                  </a:lnTo>
                  <a:lnTo>
                    <a:pt x="3" y="160"/>
                  </a:lnTo>
                  <a:lnTo>
                    <a:pt x="0" y="160"/>
                  </a:lnTo>
                  <a:lnTo>
                    <a:pt x="0" y="157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29" name="Freeform 104"/>
            <p:cNvSpPr>
              <a:spLocks/>
            </p:cNvSpPr>
            <p:nvPr/>
          </p:nvSpPr>
          <p:spPr bwMode="auto">
            <a:xfrm>
              <a:off x="2020888" y="2720975"/>
              <a:ext cx="90488" cy="412750"/>
            </a:xfrm>
            <a:custGeom>
              <a:avLst/>
              <a:gdLst>
                <a:gd name="T0" fmla="*/ 55 w 57"/>
                <a:gd name="T1" fmla="*/ 0 h 260"/>
                <a:gd name="T2" fmla="*/ 57 w 57"/>
                <a:gd name="T3" fmla="*/ 0 h 260"/>
                <a:gd name="T4" fmla="*/ 57 w 57"/>
                <a:gd name="T5" fmla="*/ 2 h 260"/>
                <a:gd name="T6" fmla="*/ 2 w 57"/>
                <a:gd name="T7" fmla="*/ 260 h 260"/>
                <a:gd name="T8" fmla="*/ 0 w 57"/>
                <a:gd name="T9" fmla="*/ 260 h 260"/>
                <a:gd name="T10" fmla="*/ 0 w 57"/>
                <a:gd name="T11" fmla="*/ 258 h 260"/>
                <a:gd name="T12" fmla="*/ 55 w 57"/>
                <a:gd name="T13" fmla="*/ 0 h 2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7" h="260">
                  <a:moveTo>
                    <a:pt x="55" y="0"/>
                  </a:moveTo>
                  <a:lnTo>
                    <a:pt x="57" y="0"/>
                  </a:lnTo>
                  <a:lnTo>
                    <a:pt x="57" y="2"/>
                  </a:lnTo>
                  <a:lnTo>
                    <a:pt x="2" y="260"/>
                  </a:lnTo>
                  <a:lnTo>
                    <a:pt x="0" y="260"/>
                  </a:lnTo>
                  <a:lnTo>
                    <a:pt x="0" y="258"/>
                  </a:lnTo>
                  <a:lnTo>
                    <a:pt x="5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30" name="Freeform 105"/>
            <p:cNvSpPr>
              <a:spLocks/>
            </p:cNvSpPr>
            <p:nvPr/>
          </p:nvSpPr>
          <p:spPr bwMode="auto">
            <a:xfrm>
              <a:off x="2108200" y="2403475"/>
              <a:ext cx="80963" cy="320675"/>
            </a:xfrm>
            <a:custGeom>
              <a:avLst/>
              <a:gdLst>
                <a:gd name="T0" fmla="*/ 49 w 51"/>
                <a:gd name="T1" fmla="*/ 0 h 202"/>
                <a:gd name="T2" fmla="*/ 51 w 51"/>
                <a:gd name="T3" fmla="*/ 0 h 202"/>
                <a:gd name="T4" fmla="*/ 51 w 51"/>
                <a:gd name="T5" fmla="*/ 2 h 202"/>
                <a:gd name="T6" fmla="*/ 2 w 51"/>
                <a:gd name="T7" fmla="*/ 202 h 202"/>
                <a:gd name="T8" fmla="*/ 0 w 51"/>
                <a:gd name="T9" fmla="*/ 202 h 202"/>
                <a:gd name="T10" fmla="*/ 0 w 51"/>
                <a:gd name="T11" fmla="*/ 200 h 202"/>
                <a:gd name="T12" fmla="*/ 49 w 51"/>
                <a:gd name="T13" fmla="*/ 0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1" h="202">
                  <a:moveTo>
                    <a:pt x="49" y="0"/>
                  </a:moveTo>
                  <a:lnTo>
                    <a:pt x="51" y="0"/>
                  </a:lnTo>
                  <a:lnTo>
                    <a:pt x="51" y="2"/>
                  </a:lnTo>
                  <a:lnTo>
                    <a:pt x="2" y="202"/>
                  </a:lnTo>
                  <a:lnTo>
                    <a:pt x="0" y="202"/>
                  </a:lnTo>
                  <a:lnTo>
                    <a:pt x="0" y="200"/>
                  </a:lnTo>
                  <a:lnTo>
                    <a:pt x="49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31" name="Freeform 106"/>
            <p:cNvSpPr>
              <a:spLocks/>
            </p:cNvSpPr>
            <p:nvPr/>
          </p:nvSpPr>
          <p:spPr bwMode="auto">
            <a:xfrm>
              <a:off x="2185988" y="1860550"/>
              <a:ext cx="168275" cy="546100"/>
            </a:xfrm>
            <a:custGeom>
              <a:avLst/>
              <a:gdLst>
                <a:gd name="T0" fmla="*/ 104 w 106"/>
                <a:gd name="T1" fmla="*/ 0 h 344"/>
                <a:gd name="T2" fmla="*/ 106 w 106"/>
                <a:gd name="T3" fmla="*/ 0 h 344"/>
                <a:gd name="T4" fmla="*/ 106 w 106"/>
                <a:gd name="T5" fmla="*/ 2 h 344"/>
                <a:gd name="T6" fmla="*/ 2 w 106"/>
                <a:gd name="T7" fmla="*/ 344 h 344"/>
                <a:gd name="T8" fmla="*/ 0 w 106"/>
                <a:gd name="T9" fmla="*/ 344 h 344"/>
                <a:gd name="T10" fmla="*/ 0 w 106"/>
                <a:gd name="T11" fmla="*/ 342 h 344"/>
                <a:gd name="T12" fmla="*/ 104 w 106"/>
                <a:gd name="T13" fmla="*/ 0 h 3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6" h="344">
                  <a:moveTo>
                    <a:pt x="104" y="0"/>
                  </a:moveTo>
                  <a:lnTo>
                    <a:pt x="106" y="0"/>
                  </a:lnTo>
                  <a:lnTo>
                    <a:pt x="106" y="2"/>
                  </a:lnTo>
                  <a:lnTo>
                    <a:pt x="2" y="344"/>
                  </a:lnTo>
                  <a:lnTo>
                    <a:pt x="0" y="344"/>
                  </a:lnTo>
                  <a:lnTo>
                    <a:pt x="0" y="342"/>
                  </a:lnTo>
                  <a:lnTo>
                    <a:pt x="10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32" name="Freeform 107"/>
            <p:cNvSpPr>
              <a:spLocks/>
            </p:cNvSpPr>
            <p:nvPr/>
          </p:nvSpPr>
          <p:spPr bwMode="auto">
            <a:xfrm>
              <a:off x="2351088" y="1522413"/>
              <a:ext cx="138113" cy="341313"/>
            </a:xfrm>
            <a:custGeom>
              <a:avLst/>
              <a:gdLst>
                <a:gd name="T0" fmla="*/ 85 w 87"/>
                <a:gd name="T1" fmla="*/ 0 h 215"/>
                <a:gd name="T2" fmla="*/ 87 w 87"/>
                <a:gd name="T3" fmla="*/ 0 h 215"/>
                <a:gd name="T4" fmla="*/ 87 w 87"/>
                <a:gd name="T5" fmla="*/ 4 h 215"/>
                <a:gd name="T6" fmla="*/ 2 w 87"/>
                <a:gd name="T7" fmla="*/ 215 h 215"/>
                <a:gd name="T8" fmla="*/ 0 w 87"/>
                <a:gd name="T9" fmla="*/ 215 h 215"/>
                <a:gd name="T10" fmla="*/ 0 w 87"/>
                <a:gd name="T11" fmla="*/ 213 h 215"/>
                <a:gd name="T12" fmla="*/ 85 w 87"/>
                <a:gd name="T13" fmla="*/ 0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7" h="215">
                  <a:moveTo>
                    <a:pt x="85" y="0"/>
                  </a:moveTo>
                  <a:lnTo>
                    <a:pt x="87" y="0"/>
                  </a:lnTo>
                  <a:lnTo>
                    <a:pt x="87" y="4"/>
                  </a:lnTo>
                  <a:lnTo>
                    <a:pt x="2" y="215"/>
                  </a:lnTo>
                  <a:lnTo>
                    <a:pt x="0" y="215"/>
                  </a:lnTo>
                  <a:lnTo>
                    <a:pt x="0" y="213"/>
                  </a:lnTo>
                  <a:lnTo>
                    <a:pt x="8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33" name="Freeform 108"/>
            <p:cNvSpPr>
              <a:spLocks/>
            </p:cNvSpPr>
            <p:nvPr/>
          </p:nvSpPr>
          <p:spPr bwMode="auto">
            <a:xfrm>
              <a:off x="2486025" y="1150938"/>
              <a:ext cx="215900" cy="377825"/>
            </a:xfrm>
            <a:custGeom>
              <a:avLst/>
              <a:gdLst>
                <a:gd name="T0" fmla="*/ 134 w 136"/>
                <a:gd name="T1" fmla="*/ 0 h 238"/>
                <a:gd name="T2" fmla="*/ 136 w 136"/>
                <a:gd name="T3" fmla="*/ 0 h 238"/>
                <a:gd name="T4" fmla="*/ 136 w 136"/>
                <a:gd name="T5" fmla="*/ 3 h 238"/>
                <a:gd name="T6" fmla="*/ 2 w 136"/>
                <a:gd name="T7" fmla="*/ 238 h 238"/>
                <a:gd name="T8" fmla="*/ 0 w 136"/>
                <a:gd name="T9" fmla="*/ 238 h 238"/>
                <a:gd name="T10" fmla="*/ 0 w 136"/>
                <a:gd name="T11" fmla="*/ 234 h 238"/>
                <a:gd name="T12" fmla="*/ 134 w 136"/>
                <a:gd name="T13" fmla="*/ 0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6" h="238">
                  <a:moveTo>
                    <a:pt x="134" y="0"/>
                  </a:moveTo>
                  <a:lnTo>
                    <a:pt x="136" y="0"/>
                  </a:lnTo>
                  <a:lnTo>
                    <a:pt x="136" y="3"/>
                  </a:lnTo>
                  <a:lnTo>
                    <a:pt x="2" y="238"/>
                  </a:lnTo>
                  <a:lnTo>
                    <a:pt x="0" y="238"/>
                  </a:lnTo>
                  <a:lnTo>
                    <a:pt x="0" y="234"/>
                  </a:lnTo>
                  <a:lnTo>
                    <a:pt x="13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34" name="Freeform 109"/>
            <p:cNvSpPr>
              <a:spLocks/>
            </p:cNvSpPr>
            <p:nvPr/>
          </p:nvSpPr>
          <p:spPr bwMode="auto">
            <a:xfrm>
              <a:off x="2698750" y="969963"/>
              <a:ext cx="168275" cy="185738"/>
            </a:xfrm>
            <a:custGeom>
              <a:avLst/>
              <a:gdLst>
                <a:gd name="T0" fmla="*/ 102 w 106"/>
                <a:gd name="T1" fmla="*/ 0 h 117"/>
                <a:gd name="T2" fmla="*/ 106 w 106"/>
                <a:gd name="T3" fmla="*/ 0 h 117"/>
                <a:gd name="T4" fmla="*/ 106 w 106"/>
                <a:gd name="T5" fmla="*/ 3 h 117"/>
                <a:gd name="T6" fmla="*/ 2 w 106"/>
                <a:gd name="T7" fmla="*/ 117 h 117"/>
                <a:gd name="T8" fmla="*/ 0 w 106"/>
                <a:gd name="T9" fmla="*/ 117 h 117"/>
                <a:gd name="T10" fmla="*/ 0 w 106"/>
                <a:gd name="T11" fmla="*/ 114 h 117"/>
                <a:gd name="T12" fmla="*/ 102 w 106"/>
                <a:gd name="T13" fmla="*/ 0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6" h="117">
                  <a:moveTo>
                    <a:pt x="102" y="0"/>
                  </a:moveTo>
                  <a:lnTo>
                    <a:pt x="106" y="0"/>
                  </a:lnTo>
                  <a:lnTo>
                    <a:pt x="106" y="3"/>
                  </a:lnTo>
                  <a:lnTo>
                    <a:pt x="2" y="117"/>
                  </a:lnTo>
                  <a:lnTo>
                    <a:pt x="0" y="117"/>
                  </a:lnTo>
                  <a:lnTo>
                    <a:pt x="0" y="114"/>
                  </a:lnTo>
                  <a:lnTo>
                    <a:pt x="10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35" name="Freeform 110"/>
            <p:cNvSpPr>
              <a:spLocks/>
            </p:cNvSpPr>
            <p:nvPr/>
          </p:nvSpPr>
          <p:spPr bwMode="auto">
            <a:xfrm>
              <a:off x="2860675" y="874713"/>
              <a:ext cx="139700" cy="100013"/>
            </a:xfrm>
            <a:custGeom>
              <a:avLst/>
              <a:gdLst>
                <a:gd name="T0" fmla="*/ 86 w 88"/>
                <a:gd name="T1" fmla="*/ 0 h 63"/>
                <a:gd name="T2" fmla="*/ 88 w 88"/>
                <a:gd name="T3" fmla="*/ 0 h 63"/>
                <a:gd name="T4" fmla="*/ 88 w 88"/>
                <a:gd name="T5" fmla="*/ 2 h 63"/>
                <a:gd name="T6" fmla="*/ 4 w 88"/>
                <a:gd name="T7" fmla="*/ 63 h 63"/>
                <a:gd name="T8" fmla="*/ 0 w 88"/>
                <a:gd name="T9" fmla="*/ 63 h 63"/>
                <a:gd name="T10" fmla="*/ 0 w 88"/>
                <a:gd name="T11" fmla="*/ 60 h 63"/>
                <a:gd name="T12" fmla="*/ 86 w 88"/>
                <a:gd name="T13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8" h="63">
                  <a:moveTo>
                    <a:pt x="86" y="0"/>
                  </a:moveTo>
                  <a:lnTo>
                    <a:pt x="88" y="0"/>
                  </a:lnTo>
                  <a:lnTo>
                    <a:pt x="88" y="2"/>
                  </a:lnTo>
                  <a:lnTo>
                    <a:pt x="4" y="63"/>
                  </a:lnTo>
                  <a:lnTo>
                    <a:pt x="0" y="63"/>
                  </a:lnTo>
                  <a:lnTo>
                    <a:pt x="0" y="60"/>
                  </a:lnTo>
                  <a:lnTo>
                    <a:pt x="8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36" name="Freeform 111"/>
            <p:cNvSpPr>
              <a:spLocks/>
            </p:cNvSpPr>
            <p:nvPr/>
          </p:nvSpPr>
          <p:spPr bwMode="auto">
            <a:xfrm>
              <a:off x="2997200" y="801688"/>
              <a:ext cx="217488" cy="76200"/>
            </a:xfrm>
            <a:custGeom>
              <a:avLst/>
              <a:gdLst>
                <a:gd name="T0" fmla="*/ 134 w 137"/>
                <a:gd name="T1" fmla="*/ 0 h 48"/>
                <a:gd name="T2" fmla="*/ 137 w 137"/>
                <a:gd name="T3" fmla="*/ 0 h 48"/>
                <a:gd name="T4" fmla="*/ 137 w 137"/>
                <a:gd name="T5" fmla="*/ 3 h 48"/>
                <a:gd name="T6" fmla="*/ 2 w 137"/>
                <a:gd name="T7" fmla="*/ 48 h 48"/>
                <a:gd name="T8" fmla="*/ 0 w 137"/>
                <a:gd name="T9" fmla="*/ 48 h 48"/>
                <a:gd name="T10" fmla="*/ 0 w 137"/>
                <a:gd name="T11" fmla="*/ 46 h 48"/>
                <a:gd name="T12" fmla="*/ 134 w 137"/>
                <a:gd name="T13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7" h="48">
                  <a:moveTo>
                    <a:pt x="134" y="0"/>
                  </a:moveTo>
                  <a:lnTo>
                    <a:pt x="137" y="0"/>
                  </a:lnTo>
                  <a:lnTo>
                    <a:pt x="137" y="3"/>
                  </a:lnTo>
                  <a:lnTo>
                    <a:pt x="2" y="48"/>
                  </a:lnTo>
                  <a:lnTo>
                    <a:pt x="0" y="48"/>
                  </a:lnTo>
                  <a:lnTo>
                    <a:pt x="0" y="46"/>
                  </a:lnTo>
                  <a:lnTo>
                    <a:pt x="13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37" name="Freeform 112"/>
            <p:cNvSpPr>
              <a:spLocks/>
            </p:cNvSpPr>
            <p:nvPr/>
          </p:nvSpPr>
          <p:spPr bwMode="auto">
            <a:xfrm>
              <a:off x="3209925" y="790575"/>
              <a:ext cx="169863" cy="15875"/>
            </a:xfrm>
            <a:custGeom>
              <a:avLst/>
              <a:gdLst>
                <a:gd name="T0" fmla="*/ 104 w 107"/>
                <a:gd name="T1" fmla="*/ 0 h 10"/>
                <a:gd name="T2" fmla="*/ 107 w 107"/>
                <a:gd name="T3" fmla="*/ 0 h 10"/>
                <a:gd name="T4" fmla="*/ 107 w 107"/>
                <a:gd name="T5" fmla="*/ 4 h 10"/>
                <a:gd name="T6" fmla="*/ 3 w 107"/>
                <a:gd name="T7" fmla="*/ 10 h 10"/>
                <a:gd name="T8" fmla="*/ 0 w 107"/>
                <a:gd name="T9" fmla="*/ 10 h 10"/>
                <a:gd name="T10" fmla="*/ 0 w 107"/>
                <a:gd name="T11" fmla="*/ 7 h 10"/>
                <a:gd name="T12" fmla="*/ 104 w 107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7" h="10">
                  <a:moveTo>
                    <a:pt x="104" y="0"/>
                  </a:moveTo>
                  <a:lnTo>
                    <a:pt x="107" y="0"/>
                  </a:lnTo>
                  <a:lnTo>
                    <a:pt x="107" y="4"/>
                  </a:lnTo>
                  <a:lnTo>
                    <a:pt x="3" y="10"/>
                  </a:lnTo>
                  <a:lnTo>
                    <a:pt x="0" y="10"/>
                  </a:lnTo>
                  <a:lnTo>
                    <a:pt x="0" y="7"/>
                  </a:lnTo>
                  <a:lnTo>
                    <a:pt x="10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38" name="Freeform 113"/>
            <p:cNvSpPr>
              <a:spLocks/>
            </p:cNvSpPr>
            <p:nvPr/>
          </p:nvSpPr>
          <p:spPr bwMode="auto">
            <a:xfrm>
              <a:off x="3375025" y="790575"/>
              <a:ext cx="168275" cy="28575"/>
            </a:xfrm>
            <a:custGeom>
              <a:avLst/>
              <a:gdLst>
                <a:gd name="T0" fmla="*/ 0 w 106"/>
                <a:gd name="T1" fmla="*/ 0 h 18"/>
                <a:gd name="T2" fmla="*/ 3 w 106"/>
                <a:gd name="T3" fmla="*/ 0 h 18"/>
                <a:gd name="T4" fmla="*/ 106 w 106"/>
                <a:gd name="T5" fmla="*/ 14 h 18"/>
                <a:gd name="T6" fmla="*/ 106 w 106"/>
                <a:gd name="T7" fmla="*/ 18 h 18"/>
                <a:gd name="T8" fmla="*/ 104 w 106"/>
                <a:gd name="T9" fmla="*/ 18 h 18"/>
                <a:gd name="T10" fmla="*/ 0 w 106"/>
                <a:gd name="T11" fmla="*/ 4 h 18"/>
                <a:gd name="T12" fmla="*/ 0 w 106"/>
                <a:gd name="T13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6" h="18">
                  <a:moveTo>
                    <a:pt x="0" y="0"/>
                  </a:moveTo>
                  <a:lnTo>
                    <a:pt x="3" y="0"/>
                  </a:lnTo>
                  <a:lnTo>
                    <a:pt x="106" y="14"/>
                  </a:lnTo>
                  <a:lnTo>
                    <a:pt x="106" y="18"/>
                  </a:lnTo>
                  <a:lnTo>
                    <a:pt x="104" y="18"/>
                  </a:lnTo>
                  <a:lnTo>
                    <a:pt x="0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39" name="Freeform 114"/>
            <p:cNvSpPr>
              <a:spLocks/>
            </p:cNvSpPr>
            <p:nvPr/>
          </p:nvSpPr>
          <p:spPr bwMode="auto">
            <a:xfrm>
              <a:off x="3540125" y="812800"/>
              <a:ext cx="138113" cy="41275"/>
            </a:xfrm>
            <a:custGeom>
              <a:avLst/>
              <a:gdLst>
                <a:gd name="T0" fmla="*/ 0 w 87"/>
                <a:gd name="T1" fmla="*/ 0 h 26"/>
                <a:gd name="T2" fmla="*/ 2 w 87"/>
                <a:gd name="T3" fmla="*/ 0 h 26"/>
                <a:gd name="T4" fmla="*/ 87 w 87"/>
                <a:gd name="T5" fmla="*/ 24 h 26"/>
                <a:gd name="T6" fmla="*/ 87 w 87"/>
                <a:gd name="T7" fmla="*/ 26 h 26"/>
                <a:gd name="T8" fmla="*/ 85 w 87"/>
                <a:gd name="T9" fmla="*/ 26 h 26"/>
                <a:gd name="T10" fmla="*/ 0 w 87"/>
                <a:gd name="T11" fmla="*/ 4 h 26"/>
                <a:gd name="T12" fmla="*/ 0 w 87"/>
                <a:gd name="T13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7" h="26">
                  <a:moveTo>
                    <a:pt x="0" y="0"/>
                  </a:moveTo>
                  <a:lnTo>
                    <a:pt x="2" y="0"/>
                  </a:lnTo>
                  <a:lnTo>
                    <a:pt x="87" y="24"/>
                  </a:lnTo>
                  <a:lnTo>
                    <a:pt x="87" y="26"/>
                  </a:lnTo>
                  <a:lnTo>
                    <a:pt x="85" y="26"/>
                  </a:lnTo>
                  <a:lnTo>
                    <a:pt x="0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0" name="Freeform 115"/>
            <p:cNvSpPr>
              <a:spLocks/>
            </p:cNvSpPr>
            <p:nvPr/>
          </p:nvSpPr>
          <p:spPr bwMode="auto">
            <a:xfrm>
              <a:off x="3675063" y="850900"/>
              <a:ext cx="214313" cy="84138"/>
            </a:xfrm>
            <a:custGeom>
              <a:avLst/>
              <a:gdLst>
                <a:gd name="T0" fmla="*/ 0 w 135"/>
                <a:gd name="T1" fmla="*/ 0 h 53"/>
                <a:gd name="T2" fmla="*/ 2 w 135"/>
                <a:gd name="T3" fmla="*/ 0 h 53"/>
                <a:gd name="T4" fmla="*/ 135 w 135"/>
                <a:gd name="T5" fmla="*/ 51 h 53"/>
                <a:gd name="T6" fmla="*/ 135 w 135"/>
                <a:gd name="T7" fmla="*/ 53 h 53"/>
                <a:gd name="T8" fmla="*/ 133 w 135"/>
                <a:gd name="T9" fmla="*/ 53 h 53"/>
                <a:gd name="T10" fmla="*/ 0 w 135"/>
                <a:gd name="T11" fmla="*/ 2 h 53"/>
                <a:gd name="T12" fmla="*/ 0 w 135"/>
                <a:gd name="T13" fmla="*/ 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5" h="53">
                  <a:moveTo>
                    <a:pt x="0" y="0"/>
                  </a:moveTo>
                  <a:lnTo>
                    <a:pt x="2" y="0"/>
                  </a:lnTo>
                  <a:lnTo>
                    <a:pt x="135" y="51"/>
                  </a:lnTo>
                  <a:lnTo>
                    <a:pt x="135" y="53"/>
                  </a:lnTo>
                  <a:lnTo>
                    <a:pt x="133" y="53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1" name="Line 116"/>
            <p:cNvSpPr>
              <a:spLocks noChangeShapeType="1"/>
            </p:cNvSpPr>
            <p:nvPr/>
          </p:nvSpPr>
          <p:spPr bwMode="auto">
            <a:xfrm>
              <a:off x="1163638" y="4578350"/>
              <a:ext cx="5102225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2" name="Freeform 117"/>
            <p:cNvSpPr>
              <a:spLocks/>
            </p:cNvSpPr>
            <p:nvPr/>
          </p:nvSpPr>
          <p:spPr bwMode="auto">
            <a:xfrm>
              <a:off x="3886200" y="931863"/>
              <a:ext cx="168275" cy="82550"/>
            </a:xfrm>
            <a:custGeom>
              <a:avLst/>
              <a:gdLst>
                <a:gd name="T0" fmla="*/ 0 w 106"/>
                <a:gd name="T1" fmla="*/ 0 h 52"/>
                <a:gd name="T2" fmla="*/ 2 w 106"/>
                <a:gd name="T3" fmla="*/ 0 h 52"/>
                <a:gd name="T4" fmla="*/ 106 w 106"/>
                <a:gd name="T5" fmla="*/ 48 h 52"/>
                <a:gd name="T6" fmla="*/ 106 w 106"/>
                <a:gd name="T7" fmla="*/ 52 h 52"/>
                <a:gd name="T8" fmla="*/ 103 w 106"/>
                <a:gd name="T9" fmla="*/ 52 h 52"/>
                <a:gd name="T10" fmla="*/ 0 w 106"/>
                <a:gd name="T11" fmla="*/ 2 h 52"/>
                <a:gd name="T12" fmla="*/ 0 w 106"/>
                <a:gd name="T13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6" h="52">
                  <a:moveTo>
                    <a:pt x="0" y="0"/>
                  </a:moveTo>
                  <a:lnTo>
                    <a:pt x="2" y="0"/>
                  </a:lnTo>
                  <a:lnTo>
                    <a:pt x="106" y="48"/>
                  </a:lnTo>
                  <a:lnTo>
                    <a:pt x="106" y="52"/>
                  </a:lnTo>
                  <a:lnTo>
                    <a:pt x="103" y="52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3" name="Freeform 132"/>
            <p:cNvSpPr>
              <a:spLocks/>
            </p:cNvSpPr>
            <p:nvPr/>
          </p:nvSpPr>
          <p:spPr bwMode="auto">
            <a:xfrm>
              <a:off x="4049713" y="1008063"/>
              <a:ext cx="139700" cy="76200"/>
            </a:xfrm>
            <a:custGeom>
              <a:avLst/>
              <a:gdLst>
                <a:gd name="T0" fmla="*/ 0 w 88"/>
                <a:gd name="T1" fmla="*/ 0 h 48"/>
                <a:gd name="T2" fmla="*/ 3 w 88"/>
                <a:gd name="T3" fmla="*/ 0 h 48"/>
                <a:gd name="T4" fmla="*/ 88 w 88"/>
                <a:gd name="T5" fmla="*/ 45 h 48"/>
                <a:gd name="T6" fmla="*/ 88 w 88"/>
                <a:gd name="T7" fmla="*/ 48 h 48"/>
                <a:gd name="T8" fmla="*/ 85 w 88"/>
                <a:gd name="T9" fmla="*/ 48 h 48"/>
                <a:gd name="T10" fmla="*/ 0 w 88"/>
                <a:gd name="T11" fmla="*/ 4 h 48"/>
                <a:gd name="T12" fmla="*/ 0 w 88"/>
                <a:gd name="T13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8" h="48">
                  <a:moveTo>
                    <a:pt x="0" y="0"/>
                  </a:moveTo>
                  <a:lnTo>
                    <a:pt x="3" y="0"/>
                  </a:lnTo>
                  <a:lnTo>
                    <a:pt x="88" y="45"/>
                  </a:lnTo>
                  <a:lnTo>
                    <a:pt x="88" y="48"/>
                  </a:lnTo>
                  <a:lnTo>
                    <a:pt x="85" y="48"/>
                  </a:lnTo>
                  <a:lnTo>
                    <a:pt x="0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4" name="Line 133"/>
            <p:cNvSpPr>
              <a:spLocks noChangeShapeType="1"/>
            </p:cNvSpPr>
            <p:nvPr/>
          </p:nvSpPr>
          <p:spPr bwMode="auto">
            <a:xfrm flipV="1">
              <a:off x="1189038" y="4525963"/>
              <a:ext cx="0" cy="52388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5" name="Line 134"/>
            <p:cNvSpPr>
              <a:spLocks noChangeShapeType="1"/>
            </p:cNvSpPr>
            <p:nvPr/>
          </p:nvSpPr>
          <p:spPr bwMode="auto">
            <a:xfrm flipV="1">
              <a:off x="1254125" y="4525963"/>
              <a:ext cx="0" cy="52388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6" name="Freeform 135"/>
            <p:cNvSpPr>
              <a:spLocks/>
            </p:cNvSpPr>
            <p:nvPr/>
          </p:nvSpPr>
          <p:spPr bwMode="auto">
            <a:xfrm>
              <a:off x="4184650" y="1079500"/>
              <a:ext cx="217488" cy="127000"/>
            </a:xfrm>
            <a:custGeom>
              <a:avLst/>
              <a:gdLst>
                <a:gd name="T0" fmla="*/ 0 w 137"/>
                <a:gd name="T1" fmla="*/ 0 h 80"/>
                <a:gd name="T2" fmla="*/ 3 w 137"/>
                <a:gd name="T3" fmla="*/ 0 h 80"/>
                <a:gd name="T4" fmla="*/ 137 w 137"/>
                <a:gd name="T5" fmla="*/ 77 h 80"/>
                <a:gd name="T6" fmla="*/ 137 w 137"/>
                <a:gd name="T7" fmla="*/ 80 h 80"/>
                <a:gd name="T8" fmla="*/ 134 w 137"/>
                <a:gd name="T9" fmla="*/ 80 h 80"/>
                <a:gd name="T10" fmla="*/ 0 w 137"/>
                <a:gd name="T11" fmla="*/ 3 h 80"/>
                <a:gd name="T12" fmla="*/ 0 w 137"/>
                <a:gd name="T13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7" h="80">
                  <a:moveTo>
                    <a:pt x="0" y="0"/>
                  </a:moveTo>
                  <a:lnTo>
                    <a:pt x="3" y="0"/>
                  </a:lnTo>
                  <a:lnTo>
                    <a:pt x="137" y="77"/>
                  </a:lnTo>
                  <a:lnTo>
                    <a:pt x="137" y="80"/>
                  </a:lnTo>
                  <a:lnTo>
                    <a:pt x="134" y="80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7" name="Line 136"/>
            <p:cNvSpPr>
              <a:spLocks noChangeShapeType="1"/>
            </p:cNvSpPr>
            <p:nvPr/>
          </p:nvSpPr>
          <p:spPr bwMode="auto">
            <a:xfrm flipV="1">
              <a:off x="1323975" y="4475163"/>
              <a:ext cx="0" cy="103188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8" name="Freeform 137"/>
            <p:cNvSpPr>
              <a:spLocks/>
            </p:cNvSpPr>
            <p:nvPr/>
          </p:nvSpPr>
          <p:spPr bwMode="auto">
            <a:xfrm>
              <a:off x="4397375" y="1201738"/>
              <a:ext cx="169863" cy="109538"/>
            </a:xfrm>
            <a:custGeom>
              <a:avLst/>
              <a:gdLst>
                <a:gd name="T0" fmla="*/ 0 w 107"/>
                <a:gd name="T1" fmla="*/ 0 h 69"/>
                <a:gd name="T2" fmla="*/ 3 w 107"/>
                <a:gd name="T3" fmla="*/ 0 h 69"/>
                <a:gd name="T4" fmla="*/ 107 w 107"/>
                <a:gd name="T5" fmla="*/ 66 h 69"/>
                <a:gd name="T6" fmla="*/ 107 w 107"/>
                <a:gd name="T7" fmla="*/ 69 h 69"/>
                <a:gd name="T8" fmla="*/ 105 w 107"/>
                <a:gd name="T9" fmla="*/ 69 h 69"/>
                <a:gd name="T10" fmla="*/ 0 w 107"/>
                <a:gd name="T11" fmla="*/ 3 h 69"/>
                <a:gd name="T12" fmla="*/ 0 w 107"/>
                <a:gd name="T13" fmla="*/ 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7" h="69">
                  <a:moveTo>
                    <a:pt x="0" y="0"/>
                  </a:moveTo>
                  <a:lnTo>
                    <a:pt x="3" y="0"/>
                  </a:lnTo>
                  <a:lnTo>
                    <a:pt x="107" y="66"/>
                  </a:lnTo>
                  <a:lnTo>
                    <a:pt x="107" y="69"/>
                  </a:lnTo>
                  <a:lnTo>
                    <a:pt x="105" y="69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9" name="Freeform 138"/>
            <p:cNvSpPr>
              <a:spLocks/>
            </p:cNvSpPr>
            <p:nvPr/>
          </p:nvSpPr>
          <p:spPr bwMode="auto">
            <a:xfrm>
              <a:off x="1163638" y="4629150"/>
              <a:ext cx="41275" cy="112713"/>
            </a:xfrm>
            <a:custGeom>
              <a:avLst/>
              <a:gdLst>
                <a:gd name="T0" fmla="*/ 21 w 26"/>
                <a:gd name="T1" fmla="*/ 0 h 71"/>
                <a:gd name="T2" fmla="*/ 26 w 26"/>
                <a:gd name="T3" fmla="*/ 0 h 71"/>
                <a:gd name="T4" fmla="*/ 26 w 26"/>
                <a:gd name="T5" fmla="*/ 71 h 71"/>
                <a:gd name="T6" fmla="*/ 17 w 26"/>
                <a:gd name="T7" fmla="*/ 71 h 71"/>
                <a:gd name="T8" fmla="*/ 17 w 26"/>
                <a:gd name="T9" fmla="*/ 16 h 71"/>
                <a:gd name="T10" fmla="*/ 14 w 26"/>
                <a:gd name="T11" fmla="*/ 19 h 71"/>
                <a:gd name="T12" fmla="*/ 9 w 26"/>
                <a:gd name="T13" fmla="*/ 21 h 71"/>
                <a:gd name="T14" fmla="*/ 5 w 26"/>
                <a:gd name="T15" fmla="*/ 25 h 71"/>
                <a:gd name="T16" fmla="*/ 0 w 26"/>
                <a:gd name="T17" fmla="*/ 26 h 71"/>
                <a:gd name="T18" fmla="*/ 0 w 26"/>
                <a:gd name="T19" fmla="*/ 18 h 71"/>
                <a:gd name="T20" fmla="*/ 7 w 26"/>
                <a:gd name="T21" fmla="*/ 14 h 71"/>
                <a:gd name="T22" fmla="*/ 13 w 26"/>
                <a:gd name="T23" fmla="*/ 10 h 71"/>
                <a:gd name="T24" fmla="*/ 17 w 26"/>
                <a:gd name="T25" fmla="*/ 4 h 71"/>
                <a:gd name="T26" fmla="*/ 21 w 26"/>
                <a:gd name="T27" fmla="*/ 0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6" h="71">
                  <a:moveTo>
                    <a:pt x="21" y="0"/>
                  </a:moveTo>
                  <a:lnTo>
                    <a:pt x="26" y="0"/>
                  </a:lnTo>
                  <a:lnTo>
                    <a:pt x="26" y="71"/>
                  </a:lnTo>
                  <a:lnTo>
                    <a:pt x="17" y="71"/>
                  </a:lnTo>
                  <a:lnTo>
                    <a:pt x="17" y="16"/>
                  </a:lnTo>
                  <a:lnTo>
                    <a:pt x="14" y="19"/>
                  </a:lnTo>
                  <a:lnTo>
                    <a:pt x="9" y="21"/>
                  </a:lnTo>
                  <a:lnTo>
                    <a:pt x="5" y="25"/>
                  </a:lnTo>
                  <a:lnTo>
                    <a:pt x="0" y="26"/>
                  </a:lnTo>
                  <a:lnTo>
                    <a:pt x="0" y="18"/>
                  </a:lnTo>
                  <a:lnTo>
                    <a:pt x="7" y="14"/>
                  </a:lnTo>
                  <a:lnTo>
                    <a:pt x="13" y="10"/>
                  </a:lnTo>
                  <a:lnTo>
                    <a:pt x="17" y="4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0" name="Freeform 139"/>
            <p:cNvSpPr>
              <a:spLocks noEditPoints="1"/>
            </p:cNvSpPr>
            <p:nvPr/>
          </p:nvSpPr>
          <p:spPr bwMode="auto">
            <a:xfrm>
              <a:off x="1241425" y="4629150"/>
              <a:ext cx="74613" cy="115888"/>
            </a:xfrm>
            <a:custGeom>
              <a:avLst/>
              <a:gdLst>
                <a:gd name="T0" fmla="*/ 24 w 47"/>
                <a:gd name="T1" fmla="*/ 9 h 73"/>
                <a:gd name="T2" fmla="*/ 20 w 47"/>
                <a:gd name="T3" fmla="*/ 9 h 73"/>
                <a:gd name="T4" fmla="*/ 17 w 47"/>
                <a:gd name="T5" fmla="*/ 11 h 73"/>
                <a:gd name="T6" fmla="*/ 14 w 47"/>
                <a:gd name="T7" fmla="*/ 13 h 73"/>
                <a:gd name="T8" fmla="*/ 11 w 47"/>
                <a:gd name="T9" fmla="*/ 22 h 73"/>
                <a:gd name="T10" fmla="*/ 9 w 47"/>
                <a:gd name="T11" fmla="*/ 36 h 73"/>
                <a:gd name="T12" fmla="*/ 11 w 47"/>
                <a:gd name="T13" fmla="*/ 51 h 73"/>
                <a:gd name="T14" fmla="*/ 14 w 47"/>
                <a:gd name="T15" fmla="*/ 59 h 73"/>
                <a:gd name="T16" fmla="*/ 16 w 47"/>
                <a:gd name="T17" fmla="*/ 62 h 73"/>
                <a:gd name="T18" fmla="*/ 20 w 47"/>
                <a:gd name="T19" fmla="*/ 63 h 73"/>
                <a:gd name="T20" fmla="*/ 24 w 47"/>
                <a:gd name="T21" fmla="*/ 65 h 73"/>
                <a:gd name="T22" fmla="*/ 28 w 47"/>
                <a:gd name="T23" fmla="*/ 63 h 73"/>
                <a:gd name="T24" fmla="*/ 31 w 47"/>
                <a:gd name="T25" fmla="*/ 62 h 73"/>
                <a:gd name="T26" fmla="*/ 33 w 47"/>
                <a:gd name="T27" fmla="*/ 59 h 73"/>
                <a:gd name="T28" fmla="*/ 37 w 47"/>
                <a:gd name="T29" fmla="*/ 51 h 73"/>
                <a:gd name="T30" fmla="*/ 38 w 47"/>
                <a:gd name="T31" fmla="*/ 36 h 73"/>
                <a:gd name="T32" fmla="*/ 37 w 47"/>
                <a:gd name="T33" fmla="*/ 22 h 73"/>
                <a:gd name="T34" fmla="*/ 35 w 47"/>
                <a:gd name="T35" fmla="*/ 13 h 73"/>
                <a:gd name="T36" fmla="*/ 31 w 47"/>
                <a:gd name="T37" fmla="*/ 11 h 73"/>
                <a:gd name="T38" fmla="*/ 28 w 47"/>
                <a:gd name="T39" fmla="*/ 9 h 73"/>
                <a:gd name="T40" fmla="*/ 24 w 47"/>
                <a:gd name="T41" fmla="*/ 9 h 73"/>
                <a:gd name="T42" fmla="*/ 24 w 47"/>
                <a:gd name="T43" fmla="*/ 0 h 73"/>
                <a:gd name="T44" fmla="*/ 30 w 47"/>
                <a:gd name="T45" fmla="*/ 1 h 73"/>
                <a:gd name="T46" fmla="*/ 35 w 47"/>
                <a:gd name="T47" fmla="*/ 2 h 73"/>
                <a:gd name="T48" fmla="*/ 38 w 47"/>
                <a:gd name="T49" fmla="*/ 5 h 73"/>
                <a:gd name="T50" fmla="*/ 41 w 47"/>
                <a:gd name="T51" fmla="*/ 9 h 73"/>
                <a:gd name="T52" fmla="*/ 44 w 47"/>
                <a:gd name="T53" fmla="*/ 13 h 73"/>
                <a:gd name="T54" fmla="*/ 46 w 47"/>
                <a:gd name="T55" fmla="*/ 19 h 73"/>
                <a:gd name="T56" fmla="*/ 47 w 47"/>
                <a:gd name="T57" fmla="*/ 25 h 73"/>
                <a:gd name="T58" fmla="*/ 47 w 47"/>
                <a:gd name="T59" fmla="*/ 29 h 73"/>
                <a:gd name="T60" fmla="*/ 47 w 47"/>
                <a:gd name="T61" fmla="*/ 36 h 73"/>
                <a:gd name="T62" fmla="*/ 47 w 47"/>
                <a:gd name="T63" fmla="*/ 47 h 73"/>
                <a:gd name="T64" fmla="*/ 45 w 47"/>
                <a:gd name="T65" fmla="*/ 57 h 73"/>
                <a:gd name="T66" fmla="*/ 42 w 47"/>
                <a:gd name="T67" fmla="*/ 62 h 73"/>
                <a:gd name="T68" fmla="*/ 40 w 47"/>
                <a:gd name="T69" fmla="*/ 66 h 73"/>
                <a:gd name="T70" fmla="*/ 37 w 47"/>
                <a:gd name="T71" fmla="*/ 69 h 73"/>
                <a:gd name="T72" fmla="*/ 33 w 47"/>
                <a:gd name="T73" fmla="*/ 71 h 73"/>
                <a:gd name="T74" fmla="*/ 29 w 47"/>
                <a:gd name="T75" fmla="*/ 73 h 73"/>
                <a:gd name="T76" fmla="*/ 24 w 47"/>
                <a:gd name="T77" fmla="*/ 73 h 73"/>
                <a:gd name="T78" fmla="*/ 19 w 47"/>
                <a:gd name="T79" fmla="*/ 73 h 73"/>
                <a:gd name="T80" fmla="*/ 15 w 47"/>
                <a:gd name="T81" fmla="*/ 71 h 73"/>
                <a:gd name="T82" fmla="*/ 11 w 47"/>
                <a:gd name="T83" fmla="*/ 69 h 73"/>
                <a:gd name="T84" fmla="*/ 7 w 47"/>
                <a:gd name="T85" fmla="*/ 66 h 73"/>
                <a:gd name="T86" fmla="*/ 3 w 47"/>
                <a:gd name="T87" fmla="*/ 54 h 73"/>
                <a:gd name="T88" fmla="*/ 0 w 47"/>
                <a:gd name="T89" fmla="*/ 36 h 73"/>
                <a:gd name="T90" fmla="*/ 1 w 47"/>
                <a:gd name="T91" fmla="*/ 25 h 73"/>
                <a:gd name="T92" fmla="*/ 3 w 47"/>
                <a:gd name="T93" fmla="*/ 16 h 73"/>
                <a:gd name="T94" fmla="*/ 5 w 47"/>
                <a:gd name="T95" fmla="*/ 11 h 73"/>
                <a:gd name="T96" fmla="*/ 8 w 47"/>
                <a:gd name="T97" fmla="*/ 6 h 73"/>
                <a:gd name="T98" fmla="*/ 11 w 47"/>
                <a:gd name="T99" fmla="*/ 4 h 73"/>
                <a:gd name="T100" fmla="*/ 15 w 47"/>
                <a:gd name="T101" fmla="*/ 2 h 73"/>
                <a:gd name="T102" fmla="*/ 19 w 47"/>
                <a:gd name="T103" fmla="*/ 1 h 73"/>
                <a:gd name="T104" fmla="*/ 24 w 47"/>
                <a:gd name="T105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7" h="73">
                  <a:moveTo>
                    <a:pt x="24" y="9"/>
                  </a:moveTo>
                  <a:lnTo>
                    <a:pt x="20" y="9"/>
                  </a:lnTo>
                  <a:lnTo>
                    <a:pt x="17" y="11"/>
                  </a:lnTo>
                  <a:lnTo>
                    <a:pt x="14" y="13"/>
                  </a:lnTo>
                  <a:lnTo>
                    <a:pt x="11" y="22"/>
                  </a:lnTo>
                  <a:lnTo>
                    <a:pt x="9" y="36"/>
                  </a:lnTo>
                  <a:lnTo>
                    <a:pt x="11" y="51"/>
                  </a:lnTo>
                  <a:lnTo>
                    <a:pt x="14" y="59"/>
                  </a:lnTo>
                  <a:lnTo>
                    <a:pt x="16" y="62"/>
                  </a:lnTo>
                  <a:lnTo>
                    <a:pt x="20" y="63"/>
                  </a:lnTo>
                  <a:lnTo>
                    <a:pt x="24" y="65"/>
                  </a:lnTo>
                  <a:lnTo>
                    <a:pt x="28" y="63"/>
                  </a:lnTo>
                  <a:lnTo>
                    <a:pt x="31" y="62"/>
                  </a:lnTo>
                  <a:lnTo>
                    <a:pt x="33" y="59"/>
                  </a:lnTo>
                  <a:lnTo>
                    <a:pt x="37" y="51"/>
                  </a:lnTo>
                  <a:lnTo>
                    <a:pt x="38" y="36"/>
                  </a:lnTo>
                  <a:lnTo>
                    <a:pt x="37" y="22"/>
                  </a:lnTo>
                  <a:lnTo>
                    <a:pt x="35" y="13"/>
                  </a:lnTo>
                  <a:lnTo>
                    <a:pt x="31" y="11"/>
                  </a:lnTo>
                  <a:lnTo>
                    <a:pt x="28" y="9"/>
                  </a:lnTo>
                  <a:lnTo>
                    <a:pt x="24" y="9"/>
                  </a:lnTo>
                  <a:close/>
                  <a:moveTo>
                    <a:pt x="24" y="0"/>
                  </a:moveTo>
                  <a:lnTo>
                    <a:pt x="30" y="1"/>
                  </a:lnTo>
                  <a:lnTo>
                    <a:pt x="35" y="2"/>
                  </a:lnTo>
                  <a:lnTo>
                    <a:pt x="38" y="5"/>
                  </a:lnTo>
                  <a:lnTo>
                    <a:pt x="41" y="9"/>
                  </a:lnTo>
                  <a:lnTo>
                    <a:pt x="44" y="13"/>
                  </a:lnTo>
                  <a:lnTo>
                    <a:pt x="46" y="19"/>
                  </a:lnTo>
                  <a:lnTo>
                    <a:pt x="47" y="25"/>
                  </a:lnTo>
                  <a:lnTo>
                    <a:pt x="47" y="29"/>
                  </a:lnTo>
                  <a:lnTo>
                    <a:pt x="47" y="36"/>
                  </a:lnTo>
                  <a:lnTo>
                    <a:pt x="47" y="47"/>
                  </a:lnTo>
                  <a:lnTo>
                    <a:pt x="45" y="57"/>
                  </a:lnTo>
                  <a:lnTo>
                    <a:pt x="42" y="62"/>
                  </a:lnTo>
                  <a:lnTo>
                    <a:pt x="40" y="66"/>
                  </a:lnTo>
                  <a:lnTo>
                    <a:pt x="37" y="69"/>
                  </a:lnTo>
                  <a:lnTo>
                    <a:pt x="33" y="71"/>
                  </a:lnTo>
                  <a:lnTo>
                    <a:pt x="29" y="73"/>
                  </a:lnTo>
                  <a:lnTo>
                    <a:pt x="24" y="73"/>
                  </a:lnTo>
                  <a:lnTo>
                    <a:pt x="19" y="73"/>
                  </a:lnTo>
                  <a:lnTo>
                    <a:pt x="15" y="71"/>
                  </a:lnTo>
                  <a:lnTo>
                    <a:pt x="11" y="69"/>
                  </a:lnTo>
                  <a:lnTo>
                    <a:pt x="7" y="66"/>
                  </a:lnTo>
                  <a:lnTo>
                    <a:pt x="3" y="54"/>
                  </a:lnTo>
                  <a:lnTo>
                    <a:pt x="0" y="36"/>
                  </a:lnTo>
                  <a:lnTo>
                    <a:pt x="1" y="25"/>
                  </a:lnTo>
                  <a:lnTo>
                    <a:pt x="3" y="16"/>
                  </a:lnTo>
                  <a:lnTo>
                    <a:pt x="5" y="11"/>
                  </a:lnTo>
                  <a:lnTo>
                    <a:pt x="8" y="6"/>
                  </a:lnTo>
                  <a:lnTo>
                    <a:pt x="11" y="4"/>
                  </a:lnTo>
                  <a:lnTo>
                    <a:pt x="15" y="2"/>
                  </a:lnTo>
                  <a:lnTo>
                    <a:pt x="19" y="1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1" name="Freeform 140"/>
            <p:cNvSpPr>
              <a:spLocks noEditPoints="1"/>
            </p:cNvSpPr>
            <p:nvPr/>
          </p:nvSpPr>
          <p:spPr bwMode="auto">
            <a:xfrm>
              <a:off x="1330325" y="4629150"/>
              <a:ext cx="74613" cy="115888"/>
            </a:xfrm>
            <a:custGeom>
              <a:avLst/>
              <a:gdLst>
                <a:gd name="T0" fmla="*/ 23 w 47"/>
                <a:gd name="T1" fmla="*/ 9 h 73"/>
                <a:gd name="T2" fmla="*/ 20 w 47"/>
                <a:gd name="T3" fmla="*/ 9 h 73"/>
                <a:gd name="T4" fmla="*/ 16 w 47"/>
                <a:gd name="T5" fmla="*/ 11 h 73"/>
                <a:gd name="T6" fmla="*/ 13 w 47"/>
                <a:gd name="T7" fmla="*/ 13 h 73"/>
                <a:gd name="T8" fmla="*/ 10 w 47"/>
                <a:gd name="T9" fmla="*/ 22 h 73"/>
                <a:gd name="T10" fmla="*/ 9 w 47"/>
                <a:gd name="T11" fmla="*/ 36 h 73"/>
                <a:gd name="T12" fmla="*/ 10 w 47"/>
                <a:gd name="T13" fmla="*/ 51 h 73"/>
                <a:gd name="T14" fmla="*/ 13 w 47"/>
                <a:gd name="T15" fmla="*/ 59 h 73"/>
                <a:gd name="T16" fmla="*/ 16 w 47"/>
                <a:gd name="T17" fmla="*/ 62 h 73"/>
                <a:gd name="T18" fmla="*/ 20 w 47"/>
                <a:gd name="T19" fmla="*/ 63 h 73"/>
                <a:gd name="T20" fmla="*/ 23 w 47"/>
                <a:gd name="T21" fmla="*/ 65 h 73"/>
                <a:gd name="T22" fmla="*/ 26 w 47"/>
                <a:gd name="T23" fmla="*/ 63 h 73"/>
                <a:gd name="T24" fmla="*/ 30 w 47"/>
                <a:gd name="T25" fmla="*/ 62 h 73"/>
                <a:gd name="T26" fmla="*/ 33 w 47"/>
                <a:gd name="T27" fmla="*/ 59 h 73"/>
                <a:gd name="T28" fmla="*/ 37 w 47"/>
                <a:gd name="T29" fmla="*/ 51 h 73"/>
                <a:gd name="T30" fmla="*/ 37 w 47"/>
                <a:gd name="T31" fmla="*/ 36 h 73"/>
                <a:gd name="T32" fmla="*/ 37 w 47"/>
                <a:gd name="T33" fmla="*/ 22 h 73"/>
                <a:gd name="T34" fmla="*/ 33 w 47"/>
                <a:gd name="T35" fmla="*/ 13 h 73"/>
                <a:gd name="T36" fmla="*/ 30 w 47"/>
                <a:gd name="T37" fmla="*/ 11 h 73"/>
                <a:gd name="T38" fmla="*/ 26 w 47"/>
                <a:gd name="T39" fmla="*/ 9 h 73"/>
                <a:gd name="T40" fmla="*/ 23 w 47"/>
                <a:gd name="T41" fmla="*/ 9 h 73"/>
                <a:gd name="T42" fmla="*/ 23 w 47"/>
                <a:gd name="T43" fmla="*/ 0 h 73"/>
                <a:gd name="T44" fmla="*/ 29 w 47"/>
                <a:gd name="T45" fmla="*/ 1 h 73"/>
                <a:gd name="T46" fmla="*/ 33 w 47"/>
                <a:gd name="T47" fmla="*/ 2 h 73"/>
                <a:gd name="T48" fmla="*/ 38 w 47"/>
                <a:gd name="T49" fmla="*/ 5 h 73"/>
                <a:gd name="T50" fmla="*/ 41 w 47"/>
                <a:gd name="T51" fmla="*/ 9 h 73"/>
                <a:gd name="T52" fmla="*/ 44 w 47"/>
                <a:gd name="T53" fmla="*/ 13 h 73"/>
                <a:gd name="T54" fmla="*/ 45 w 47"/>
                <a:gd name="T55" fmla="*/ 19 h 73"/>
                <a:gd name="T56" fmla="*/ 46 w 47"/>
                <a:gd name="T57" fmla="*/ 25 h 73"/>
                <a:gd name="T58" fmla="*/ 46 w 47"/>
                <a:gd name="T59" fmla="*/ 29 h 73"/>
                <a:gd name="T60" fmla="*/ 47 w 47"/>
                <a:gd name="T61" fmla="*/ 36 h 73"/>
                <a:gd name="T62" fmla="*/ 46 w 47"/>
                <a:gd name="T63" fmla="*/ 47 h 73"/>
                <a:gd name="T64" fmla="*/ 44 w 47"/>
                <a:gd name="T65" fmla="*/ 57 h 73"/>
                <a:gd name="T66" fmla="*/ 42 w 47"/>
                <a:gd name="T67" fmla="*/ 62 h 73"/>
                <a:gd name="T68" fmla="*/ 39 w 47"/>
                <a:gd name="T69" fmla="*/ 66 h 73"/>
                <a:gd name="T70" fmla="*/ 37 w 47"/>
                <a:gd name="T71" fmla="*/ 69 h 73"/>
                <a:gd name="T72" fmla="*/ 32 w 47"/>
                <a:gd name="T73" fmla="*/ 71 h 73"/>
                <a:gd name="T74" fmla="*/ 28 w 47"/>
                <a:gd name="T75" fmla="*/ 73 h 73"/>
                <a:gd name="T76" fmla="*/ 23 w 47"/>
                <a:gd name="T77" fmla="*/ 73 h 73"/>
                <a:gd name="T78" fmla="*/ 18 w 47"/>
                <a:gd name="T79" fmla="*/ 73 h 73"/>
                <a:gd name="T80" fmla="*/ 14 w 47"/>
                <a:gd name="T81" fmla="*/ 71 h 73"/>
                <a:gd name="T82" fmla="*/ 10 w 47"/>
                <a:gd name="T83" fmla="*/ 69 h 73"/>
                <a:gd name="T84" fmla="*/ 7 w 47"/>
                <a:gd name="T85" fmla="*/ 66 h 73"/>
                <a:gd name="T86" fmla="*/ 1 w 47"/>
                <a:gd name="T87" fmla="*/ 54 h 73"/>
                <a:gd name="T88" fmla="*/ 0 w 47"/>
                <a:gd name="T89" fmla="*/ 36 h 73"/>
                <a:gd name="T90" fmla="*/ 0 w 47"/>
                <a:gd name="T91" fmla="*/ 25 h 73"/>
                <a:gd name="T92" fmla="*/ 2 w 47"/>
                <a:gd name="T93" fmla="*/ 16 h 73"/>
                <a:gd name="T94" fmla="*/ 5 w 47"/>
                <a:gd name="T95" fmla="*/ 11 h 73"/>
                <a:gd name="T96" fmla="*/ 7 w 47"/>
                <a:gd name="T97" fmla="*/ 6 h 73"/>
                <a:gd name="T98" fmla="*/ 10 w 47"/>
                <a:gd name="T99" fmla="*/ 4 h 73"/>
                <a:gd name="T100" fmla="*/ 14 w 47"/>
                <a:gd name="T101" fmla="*/ 2 h 73"/>
                <a:gd name="T102" fmla="*/ 18 w 47"/>
                <a:gd name="T103" fmla="*/ 1 h 73"/>
                <a:gd name="T104" fmla="*/ 23 w 47"/>
                <a:gd name="T105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7" h="73">
                  <a:moveTo>
                    <a:pt x="23" y="9"/>
                  </a:moveTo>
                  <a:lnTo>
                    <a:pt x="20" y="9"/>
                  </a:lnTo>
                  <a:lnTo>
                    <a:pt x="16" y="11"/>
                  </a:lnTo>
                  <a:lnTo>
                    <a:pt x="13" y="13"/>
                  </a:lnTo>
                  <a:lnTo>
                    <a:pt x="10" y="22"/>
                  </a:lnTo>
                  <a:lnTo>
                    <a:pt x="9" y="36"/>
                  </a:lnTo>
                  <a:lnTo>
                    <a:pt x="10" y="51"/>
                  </a:lnTo>
                  <a:lnTo>
                    <a:pt x="13" y="59"/>
                  </a:lnTo>
                  <a:lnTo>
                    <a:pt x="16" y="62"/>
                  </a:lnTo>
                  <a:lnTo>
                    <a:pt x="20" y="63"/>
                  </a:lnTo>
                  <a:lnTo>
                    <a:pt x="23" y="65"/>
                  </a:lnTo>
                  <a:lnTo>
                    <a:pt x="26" y="63"/>
                  </a:lnTo>
                  <a:lnTo>
                    <a:pt x="30" y="62"/>
                  </a:lnTo>
                  <a:lnTo>
                    <a:pt x="33" y="59"/>
                  </a:lnTo>
                  <a:lnTo>
                    <a:pt x="37" y="51"/>
                  </a:lnTo>
                  <a:lnTo>
                    <a:pt x="37" y="36"/>
                  </a:lnTo>
                  <a:lnTo>
                    <a:pt x="37" y="22"/>
                  </a:lnTo>
                  <a:lnTo>
                    <a:pt x="33" y="13"/>
                  </a:lnTo>
                  <a:lnTo>
                    <a:pt x="30" y="11"/>
                  </a:lnTo>
                  <a:lnTo>
                    <a:pt x="26" y="9"/>
                  </a:lnTo>
                  <a:lnTo>
                    <a:pt x="23" y="9"/>
                  </a:lnTo>
                  <a:close/>
                  <a:moveTo>
                    <a:pt x="23" y="0"/>
                  </a:moveTo>
                  <a:lnTo>
                    <a:pt x="29" y="1"/>
                  </a:lnTo>
                  <a:lnTo>
                    <a:pt x="33" y="2"/>
                  </a:lnTo>
                  <a:lnTo>
                    <a:pt x="38" y="5"/>
                  </a:lnTo>
                  <a:lnTo>
                    <a:pt x="41" y="9"/>
                  </a:lnTo>
                  <a:lnTo>
                    <a:pt x="44" y="13"/>
                  </a:lnTo>
                  <a:lnTo>
                    <a:pt x="45" y="19"/>
                  </a:lnTo>
                  <a:lnTo>
                    <a:pt x="46" y="25"/>
                  </a:lnTo>
                  <a:lnTo>
                    <a:pt x="46" y="29"/>
                  </a:lnTo>
                  <a:lnTo>
                    <a:pt x="47" y="36"/>
                  </a:lnTo>
                  <a:lnTo>
                    <a:pt x="46" y="47"/>
                  </a:lnTo>
                  <a:lnTo>
                    <a:pt x="44" y="57"/>
                  </a:lnTo>
                  <a:lnTo>
                    <a:pt x="42" y="62"/>
                  </a:lnTo>
                  <a:lnTo>
                    <a:pt x="39" y="66"/>
                  </a:lnTo>
                  <a:lnTo>
                    <a:pt x="37" y="69"/>
                  </a:lnTo>
                  <a:lnTo>
                    <a:pt x="32" y="71"/>
                  </a:lnTo>
                  <a:lnTo>
                    <a:pt x="28" y="73"/>
                  </a:lnTo>
                  <a:lnTo>
                    <a:pt x="23" y="73"/>
                  </a:lnTo>
                  <a:lnTo>
                    <a:pt x="18" y="73"/>
                  </a:lnTo>
                  <a:lnTo>
                    <a:pt x="14" y="71"/>
                  </a:lnTo>
                  <a:lnTo>
                    <a:pt x="10" y="69"/>
                  </a:lnTo>
                  <a:lnTo>
                    <a:pt x="7" y="66"/>
                  </a:lnTo>
                  <a:lnTo>
                    <a:pt x="1" y="54"/>
                  </a:lnTo>
                  <a:lnTo>
                    <a:pt x="0" y="36"/>
                  </a:lnTo>
                  <a:lnTo>
                    <a:pt x="0" y="25"/>
                  </a:lnTo>
                  <a:lnTo>
                    <a:pt x="2" y="16"/>
                  </a:lnTo>
                  <a:lnTo>
                    <a:pt x="5" y="11"/>
                  </a:lnTo>
                  <a:lnTo>
                    <a:pt x="7" y="6"/>
                  </a:lnTo>
                  <a:lnTo>
                    <a:pt x="10" y="4"/>
                  </a:lnTo>
                  <a:lnTo>
                    <a:pt x="14" y="2"/>
                  </a:lnTo>
                  <a:lnTo>
                    <a:pt x="18" y="1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2" name="Freeform 141"/>
            <p:cNvSpPr>
              <a:spLocks noEditPoints="1"/>
            </p:cNvSpPr>
            <p:nvPr/>
          </p:nvSpPr>
          <p:spPr bwMode="auto">
            <a:xfrm>
              <a:off x="1417638" y="4629150"/>
              <a:ext cx="74613" cy="115888"/>
            </a:xfrm>
            <a:custGeom>
              <a:avLst/>
              <a:gdLst>
                <a:gd name="T0" fmla="*/ 23 w 47"/>
                <a:gd name="T1" fmla="*/ 9 h 73"/>
                <a:gd name="T2" fmla="*/ 19 w 47"/>
                <a:gd name="T3" fmla="*/ 9 h 73"/>
                <a:gd name="T4" fmla="*/ 16 w 47"/>
                <a:gd name="T5" fmla="*/ 11 h 73"/>
                <a:gd name="T6" fmla="*/ 14 w 47"/>
                <a:gd name="T7" fmla="*/ 13 h 73"/>
                <a:gd name="T8" fmla="*/ 10 w 47"/>
                <a:gd name="T9" fmla="*/ 22 h 73"/>
                <a:gd name="T10" fmla="*/ 9 w 47"/>
                <a:gd name="T11" fmla="*/ 36 h 73"/>
                <a:gd name="T12" fmla="*/ 10 w 47"/>
                <a:gd name="T13" fmla="*/ 51 h 73"/>
                <a:gd name="T14" fmla="*/ 14 w 47"/>
                <a:gd name="T15" fmla="*/ 59 h 73"/>
                <a:gd name="T16" fmla="*/ 16 w 47"/>
                <a:gd name="T17" fmla="*/ 62 h 73"/>
                <a:gd name="T18" fmla="*/ 19 w 47"/>
                <a:gd name="T19" fmla="*/ 63 h 73"/>
                <a:gd name="T20" fmla="*/ 23 w 47"/>
                <a:gd name="T21" fmla="*/ 65 h 73"/>
                <a:gd name="T22" fmla="*/ 27 w 47"/>
                <a:gd name="T23" fmla="*/ 63 h 73"/>
                <a:gd name="T24" fmla="*/ 31 w 47"/>
                <a:gd name="T25" fmla="*/ 62 h 73"/>
                <a:gd name="T26" fmla="*/ 33 w 47"/>
                <a:gd name="T27" fmla="*/ 59 h 73"/>
                <a:gd name="T28" fmla="*/ 36 w 47"/>
                <a:gd name="T29" fmla="*/ 51 h 73"/>
                <a:gd name="T30" fmla="*/ 38 w 47"/>
                <a:gd name="T31" fmla="*/ 36 h 73"/>
                <a:gd name="T32" fmla="*/ 36 w 47"/>
                <a:gd name="T33" fmla="*/ 22 h 73"/>
                <a:gd name="T34" fmla="*/ 33 w 47"/>
                <a:gd name="T35" fmla="*/ 13 h 73"/>
                <a:gd name="T36" fmla="*/ 31 w 47"/>
                <a:gd name="T37" fmla="*/ 11 h 73"/>
                <a:gd name="T38" fmla="*/ 27 w 47"/>
                <a:gd name="T39" fmla="*/ 9 h 73"/>
                <a:gd name="T40" fmla="*/ 23 w 47"/>
                <a:gd name="T41" fmla="*/ 9 h 73"/>
                <a:gd name="T42" fmla="*/ 23 w 47"/>
                <a:gd name="T43" fmla="*/ 0 h 73"/>
                <a:gd name="T44" fmla="*/ 28 w 47"/>
                <a:gd name="T45" fmla="*/ 1 h 73"/>
                <a:gd name="T46" fmla="*/ 34 w 47"/>
                <a:gd name="T47" fmla="*/ 2 h 73"/>
                <a:gd name="T48" fmla="*/ 38 w 47"/>
                <a:gd name="T49" fmla="*/ 5 h 73"/>
                <a:gd name="T50" fmla="*/ 41 w 47"/>
                <a:gd name="T51" fmla="*/ 9 h 73"/>
                <a:gd name="T52" fmla="*/ 43 w 47"/>
                <a:gd name="T53" fmla="*/ 13 h 73"/>
                <a:gd name="T54" fmla="*/ 46 w 47"/>
                <a:gd name="T55" fmla="*/ 19 h 73"/>
                <a:gd name="T56" fmla="*/ 46 w 47"/>
                <a:gd name="T57" fmla="*/ 25 h 73"/>
                <a:gd name="T58" fmla="*/ 47 w 47"/>
                <a:gd name="T59" fmla="*/ 29 h 73"/>
                <a:gd name="T60" fmla="*/ 47 w 47"/>
                <a:gd name="T61" fmla="*/ 36 h 73"/>
                <a:gd name="T62" fmla="*/ 46 w 47"/>
                <a:gd name="T63" fmla="*/ 47 h 73"/>
                <a:gd name="T64" fmla="*/ 44 w 47"/>
                <a:gd name="T65" fmla="*/ 57 h 73"/>
                <a:gd name="T66" fmla="*/ 42 w 47"/>
                <a:gd name="T67" fmla="*/ 62 h 73"/>
                <a:gd name="T68" fmla="*/ 40 w 47"/>
                <a:gd name="T69" fmla="*/ 66 h 73"/>
                <a:gd name="T70" fmla="*/ 36 w 47"/>
                <a:gd name="T71" fmla="*/ 69 h 73"/>
                <a:gd name="T72" fmla="*/ 33 w 47"/>
                <a:gd name="T73" fmla="*/ 71 h 73"/>
                <a:gd name="T74" fmla="*/ 28 w 47"/>
                <a:gd name="T75" fmla="*/ 73 h 73"/>
                <a:gd name="T76" fmla="*/ 23 w 47"/>
                <a:gd name="T77" fmla="*/ 73 h 73"/>
                <a:gd name="T78" fmla="*/ 18 w 47"/>
                <a:gd name="T79" fmla="*/ 73 h 73"/>
                <a:gd name="T80" fmla="*/ 14 w 47"/>
                <a:gd name="T81" fmla="*/ 71 h 73"/>
                <a:gd name="T82" fmla="*/ 10 w 47"/>
                <a:gd name="T83" fmla="*/ 69 h 73"/>
                <a:gd name="T84" fmla="*/ 7 w 47"/>
                <a:gd name="T85" fmla="*/ 66 h 73"/>
                <a:gd name="T86" fmla="*/ 1 w 47"/>
                <a:gd name="T87" fmla="*/ 54 h 73"/>
                <a:gd name="T88" fmla="*/ 0 w 47"/>
                <a:gd name="T89" fmla="*/ 36 h 73"/>
                <a:gd name="T90" fmla="*/ 0 w 47"/>
                <a:gd name="T91" fmla="*/ 25 h 73"/>
                <a:gd name="T92" fmla="*/ 2 w 47"/>
                <a:gd name="T93" fmla="*/ 16 h 73"/>
                <a:gd name="T94" fmla="*/ 5 w 47"/>
                <a:gd name="T95" fmla="*/ 11 h 73"/>
                <a:gd name="T96" fmla="*/ 7 w 47"/>
                <a:gd name="T97" fmla="*/ 6 h 73"/>
                <a:gd name="T98" fmla="*/ 10 w 47"/>
                <a:gd name="T99" fmla="*/ 4 h 73"/>
                <a:gd name="T100" fmla="*/ 14 w 47"/>
                <a:gd name="T101" fmla="*/ 2 h 73"/>
                <a:gd name="T102" fmla="*/ 18 w 47"/>
                <a:gd name="T103" fmla="*/ 1 h 73"/>
                <a:gd name="T104" fmla="*/ 23 w 47"/>
                <a:gd name="T105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7" h="73">
                  <a:moveTo>
                    <a:pt x="23" y="9"/>
                  </a:moveTo>
                  <a:lnTo>
                    <a:pt x="19" y="9"/>
                  </a:lnTo>
                  <a:lnTo>
                    <a:pt x="16" y="11"/>
                  </a:lnTo>
                  <a:lnTo>
                    <a:pt x="14" y="13"/>
                  </a:lnTo>
                  <a:lnTo>
                    <a:pt x="10" y="22"/>
                  </a:lnTo>
                  <a:lnTo>
                    <a:pt x="9" y="36"/>
                  </a:lnTo>
                  <a:lnTo>
                    <a:pt x="10" y="51"/>
                  </a:lnTo>
                  <a:lnTo>
                    <a:pt x="14" y="59"/>
                  </a:lnTo>
                  <a:lnTo>
                    <a:pt x="16" y="62"/>
                  </a:lnTo>
                  <a:lnTo>
                    <a:pt x="19" y="63"/>
                  </a:lnTo>
                  <a:lnTo>
                    <a:pt x="23" y="65"/>
                  </a:lnTo>
                  <a:lnTo>
                    <a:pt x="27" y="63"/>
                  </a:lnTo>
                  <a:lnTo>
                    <a:pt x="31" y="62"/>
                  </a:lnTo>
                  <a:lnTo>
                    <a:pt x="33" y="59"/>
                  </a:lnTo>
                  <a:lnTo>
                    <a:pt x="36" y="51"/>
                  </a:lnTo>
                  <a:lnTo>
                    <a:pt x="38" y="36"/>
                  </a:lnTo>
                  <a:lnTo>
                    <a:pt x="36" y="22"/>
                  </a:lnTo>
                  <a:lnTo>
                    <a:pt x="33" y="13"/>
                  </a:lnTo>
                  <a:lnTo>
                    <a:pt x="31" y="11"/>
                  </a:lnTo>
                  <a:lnTo>
                    <a:pt x="27" y="9"/>
                  </a:lnTo>
                  <a:lnTo>
                    <a:pt x="23" y="9"/>
                  </a:lnTo>
                  <a:close/>
                  <a:moveTo>
                    <a:pt x="23" y="0"/>
                  </a:moveTo>
                  <a:lnTo>
                    <a:pt x="28" y="1"/>
                  </a:lnTo>
                  <a:lnTo>
                    <a:pt x="34" y="2"/>
                  </a:lnTo>
                  <a:lnTo>
                    <a:pt x="38" y="5"/>
                  </a:lnTo>
                  <a:lnTo>
                    <a:pt x="41" y="9"/>
                  </a:lnTo>
                  <a:lnTo>
                    <a:pt x="43" y="13"/>
                  </a:lnTo>
                  <a:lnTo>
                    <a:pt x="46" y="19"/>
                  </a:lnTo>
                  <a:lnTo>
                    <a:pt x="46" y="25"/>
                  </a:lnTo>
                  <a:lnTo>
                    <a:pt x="47" y="29"/>
                  </a:lnTo>
                  <a:lnTo>
                    <a:pt x="47" y="36"/>
                  </a:lnTo>
                  <a:lnTo>
                    <a:pt x="46" y="47"/>
                  </a:lnTo>
                  <a:lnTo>
                    <a:pt x="44" y="57"/>
                  </a:lnTo>
                  <a:lnTo>
                    <a:pt x="42" y="62"/>
                  </a:lnTo>
                  <a:lnTo>
                    <a:pt x="40" y="66"/>
                  </a:lnTo>
                  <a:lnTo>
                    <a:pt x="36" y="69"/>
                  </a:lnTo>
                  <a:lnTo>
                    <a:pt x="33" y="71"/>
                  </a:lnTo>
                  <a:lnTo>
                    <a:pt x="28" y="73"/>
                  </a:lnTo>
                  <a:lnTo>
                    <a:pt x="23" y="73"/>
                  </a:lnTo>
                  <a:lnTo>
                    <a:pt x="18" y="73"/>
                  </a:lnTo>
                  <a:lnTo>
                    <a:pt x="14" y="71"/>
                  </a:lnTo>
                  <a:lnTo>
                    <a:pt x="10" y="69"/>
                  </a:lnTo>
                  <a:lnTo>
                    <a:pt x="7" y="66"/>
                  </a:lnTo>
                  <a:lnTo>
                    <a:pt x="1" y="54"/>
                  </a:lnTo>
                  <a:lnTo>
                    <a:pt x="0" y="36"/>
                  </a:lnTo>
                  <a:lnTo>
                    <a:pt x="0" y="25"/>
                  </a:lnTo>
                  <a:lnTo>
                    <a:pt x="2" y="16"/>
                  </a:lnTo>
                  <a:lnTo>
                    <a:pt x="5" y="11"/>
                  </a:lnTo>
                  <a:lnTo>
                    <a:pt x="7" y="6"/>
                  </a:lnTo>
                  <a:lnTo>
                    <a:pt x="10" y="4"/>
                  </a:lnTo>
                  <a:lnTo>
                    <a:pt x="14" y="2"/>
                  </a:lnTo>
                  <a:lnTo>
                    <a:pt x="18" y="1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3" name="Freeform 142"/>
            <p:cNvSpPr>
              <a:spLocks/>
            </p:cNvSpPr>
            <p:nvPr/>
          </p:nvSpPr>
          <p:spPr bwMode="auto">
            <a:xfrm>
              <a:off x="4564063" y="1306513"/>
              <a:ext cx="168275" cy="109538"/>
            </a:xfrm>
            <a:custGeom>
              <a:avLst/>
              <a:gdLst>
                <a:gd name="T0" fmla="*/ 0 w 106"/>
                <a:gd name="T1" fmla="*/ 0 h 69"/>
                <a:gd name="T2" fmla="*/ 2 w 106"/>
                <a:gd name="T3" fmla="*/ 0 h 69"/>
                <a:gd name="T4" fmla="*/ 106 w 106"/>
                <a:gd name="T5" fmla="*/ 67 h 69"/>
                <a:gd name="T6" fmla="*/ 106 w 106"/>
                <a:gd name="T7" fmla="*/ 69 h 69"/>
                <a:gd name="T8" fmla="*/ 104 w 106"/>
                <a:gd name="T9" fmla="*/ 69 h 69"/>
                <a:gd name="T10" fmla="*/ 0 w 106"/>
                <a:gd name="T11" fmla="*/ 3 h 69"/>
                <a:gd name="T12" fmla="*/ 0 w 106"/>
                <a:gd name="T13" fmla="*/ 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6" h="69">
                  <a:moveTo>
                    <a:pt x="0" y="0"/>
                  </a:moveTo>
                  <a:lnTo>
                    <a:pt x="2" y="0"/>
                  </a:lnTo>
                  <a:lnTo>
                    <a:pt x="106" y="67"/>
                  </a:lnTo>
                  <a:lnTo>
                    <a:pt x="106" y="69"/>
                  </a:lnTo>
                  <a:lnTo>
                    <a:pt x="104" y="69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4" name="Line 143"/>
            <p:cNvSpPr>
              <a:spLocks noChangeShapeType="1"/>
            </p:cNvSpPr>
            <p:nvPr/>
          </p:nvSpPr>
          <p:spPr bwMode="auto">
            <a:xfrm flipV="1">
              <a:off x="1401763" y="4525963"/>
              <a:ext cx="0" cy="52388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5" name="Line 144"/>
            <p:cNvSpPr>
              <a:spLocks noChangeShapeType="1"/>
            </p:cNvSpPr>
            <p:nvPr/>
          </p:nvSpPr>
          <p:spPr bwMode="auto">
            <a:xfrm flipV="1">
              <a:off x="1487488" y="4525963"/>
              <a:ext cx="0" cy="52388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6" name="Freeform 145"/>
            <p:cNvSpPr>
              <a:spLocks/>
            </p:cNvSpPr>
            <p:nvPr/>
          </p:nvSpPr>
          <p:spPr bwMode="auto">
            <a:xfrm>
              <a:off x="4729163" y="1412875"/>
              <a:ext cx="185738" cy="122238"/>
            </a:xfrm>
            <a:custGeom>
              <a:avLst/>
              <a:gdLst>
                <a:gd name="T0" fmla="*/ 0 w 117"/>
                <a:gd name="T1" fmla="*/ 0 h 77"/>
                <a:gd name="T2" fmla="*/ 2 w 117"/>
                <a:gd name="T3" fmla="*/ 0 h 77"/>
                <a:gd name="T4" fmla="*/ 117 w 117"/>
                <a:gd name="T5" fmla="*/ 75 h 77"/>
                <a:gd name="T6" fmla="*/ 117 w 117"/>
                <a:gd name="T7" fmla="*/ 77 h 77"/>
                <a:gd name="T8" fmla="*/ 114 w 117"/>
                <a:gd name="T9" fmla="*/ 77 h 77"/>
                <a:gd name="T10" fmla="*/ 0 w 117"/>
                <a:gd name="T11" fmla="*/ 2 h 77"/>
                <a:gd name="T12" fmla="*/ 0 w 117"/>
                <a:gd name="T13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7" h="77">
                  <a:moveTo>
                    <a:pt x="0" y="0"/>
                  </a:moveTo>
                  <a:lnTo>
                    <a:pt x="2" y="0"/>
                  </a:lnTo>
                  <a:lnTo>
                    <a:pt x="117" y="75"/>
                  </a:lnTo>
                  <a:lnTo>
                    <a:pt x="117" y="77"/>
                  </a:lnTo>
                  <a:lnTo>
                    <a:pt x="114" y="77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7" name="Line 146"/>
            <p:cNvSpPr>
              <a:spLocks noChangeShapeType="1"/>
            </p:cNvSpPr>
            <p:nvPr/>
          </p:nvSpPr>
          <p:spPr bwMode="auto">
            <a:xfrm flipV="1">
              <a:off x="1585913" y="4525963"/>
              <a:ext cx="0" cy="52388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8" name="Line 147"/>
            <p:cNvSpPr>
              <a:spLocks noChangeShapeType="1"/>
            </p:cNvSpPr>
            <p:nvPr/>
          </p:nvSpPr>
          <p:spPr bwMode="auto">
            <a:xfrm flipV="1">
              <a:off x="1701800" y="4525963"/>
              <a:ext cx="0" cy="52388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9" name="Freeform 148"/>
            <p:cNvSpPr>
              <a:spLocks/>
            </p:cNvSpPr>
            <p:nvPr/>
          </p:nvSpPr>
          <p:spPr bwMode="auto">
            <a:xfrm>
              <a:off x="4910138" y="1531938"/>
              <a:ext cx="169863" cy="115888"/>
            </a:xfrm>
            <a:custGeom>
              <a:avLst/>
              <a:gdLst>
                <a:gd name="T0" fmla="*/ 0 w 107"/>
                <a:gd name="T1" fmla="*/ 0 h 73"/>
                <a:gd name="T2" fmla="*/ 3 w 107"/>
                <a:gd name="T3" fmla="*/ 0 h 73"/>
                <a:gd name="T4" fmla="*/ 107 w 107"/>
                <a:gd name="T5" fmla="*/ 71 h 73"/>
                <a:gd name="T6" fmla="*/ 107 w 107"/>
                <a:gd name="T7" fmla="*/ 73 h 73"/>
                <a:gd name="T8" fmla="*/ 103 w 107"/>
                <a:gd name="T9" fmla="*/ 73 h 73"/>
                <a:gd name="T10" fmla="*/ 0 w 107"/>
                <a:gd name="T11" fmla="*/ 2 h 73"/>
                <a:gd name="T12" fmla="*/ 0 w 107"/>
                <a:gd name="T13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7" h="73">
                  <a:moveTo>
                    <a:pt x="0" y="0"/>
                  </a:moveTo>
                  <a:lnTo>
                    <a:pt x="3" y="0"/>
                  </a:lnTo>
                  <a:lnTo>
                    <a:pt x="107" y="71"/>
                  </a:lnTo>
                  <a:lnTo>
                    <a:pt x="107" y="73"/>
                  </a:lnTo>
                  <a:lnTo>
                    <a:pt x="103" y="73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0" name="Line 149"/>
            <p:cNvSpPr>
              <a:spLocks noChangeShapeType="1"/>
            </p:cNvSpPr>
            <p:nvPr/>
          </p:nvSpPr>
          <p:spPr bwMode="auto">
            <a:xfrm flipV="1">
              <a:off x="1833563" y="4475163"/>
              <a:ext cx="0" cy="103188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1" name="Freeform 150"/>
            <p:cNvSpPr>
              <a:spLocks/>
            </p:cNvSpPr>
            <p:nvPr/>
          </p:nvSpPr>
          <p:spPr bwMode="auto">
            <a:xfrm>
              <a:off x="5073650" y="1644650"/>
              <a:ext cx="304800" cy="214313"/>
            </a:xfrm>
            <a:custGeom>
              <a:avLst/>
              <a:gdLst>
                <a:gd name="T0" fmla="*/ 0 w 192"/>
                <a:gd name="T1" fmla="*/ 0 h 135"/>
                <a:gd name="T2" fmla="*/ 4 w 192"/>
                <a:gd name="T3" fmla="*/ 0 h 135"/>
                <a:gd name="T4" fmla="*/ 192 w 192"/>
                <a:gd name="T5" fmla="*/ 131 h 135"/>
                <a:gd name="T6" fmla="*/ 192 w 192"/>
                <a:gd name="T7" fmla="*/ 135 h 135"/>
                <a:gd name="T8" fmla="*/ 190 w 192"/>
                <a:gd name="T9" fmla="*/ 135 h 135"/>
                <a:gd name="T10" fmla="*/ 0 w 192"/>
                <a:gd name="T11" fmla="*/ 2 h 135"/>
                <a:gd name="T12" fmla="*/ 0 w 192"/>
                <a:gd name="T13" fmla="*/ 0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2" h="135">
                  <a:moveTo>
                    <a:pt x="0" y="0"/>
                  </a:moveTo>
                  <a:lnTo>
                    <a:pt x="4" y="0"/>
                  </a:lnTo>
                  <a:lnTo>
                    <a:pt x="192" y="131"/>
                  </a:lnTo>
                  <a:lnTo>
                    <a:pt x="192" y="135"/>
                  </a:lnTo>
                  <a:lnTo>
                    <a:pt x="190" y="135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2" name="Freeform 151"/>
            <p:cNvSpPr>
              <a:spLocks/>
            </p:cNvSpPr>
            <p:nvPr/>
          </p:nvSpPr>
          <p:spPr bwMode="auto">
            <a:xfrm>
              <a:off x="1709738" y="4630738"/>
              <a:ext cx="73025" cy="114300"/>
            </a:xfrm>
            <a:custGeom>
              <a:avLst/>
              <a:gdLst>
                <a:gd name="T0" fmla="*/ 8 w 46"/>
                <a:gd name="T1" fmla="*/ 0 h 72"/>
                <a:gd name="T2" fmla="*/ 42 w 46"/>
                <a:gd name="T3" fmla="*/ 0 h 72"/>
                <a:gd name="T4" fmla="*/ 42 w 46"/>
                <a:gd name="T5" fmla="*/ 9 h 72"/>
                <a:gd name="T6" fmla="*/ 16 w 46"/>
                <a:gd name="T7" fmla="*/ 9 h 72"/>
                <a:gd name="T8" fmla="*/ 12 w 46"/>
                <a:gd name="T9" fmla="*/ 27 h 72"/>
                <a:gd name="T10" fmla="*/ 16 w 46"/>
                <a:gd name="T11" fmla="*/ 25 h 72"/>
                <a:gd name="T12" fmla="*/ 20 w 46"/>
                <a:gd name="T13" fmla="*/ 24 h 72"/>
                <a:gd name="T14" fmla="*/ 25 w 46"/>
                <a:gd name="T15" fmla="*/ 23 h 72"/>
                <a:gd name="T16" fmla="*/ 30 w 46"/>
                <a:gd name="T17" fmla="*/ 24 h 72"/>
                <a:gd name="T18" fmla="*/ 36 w 46"/>
                <a:gd name="T19" fmla="*/ 26 h 72"/>
                <a:gd name="T20" fmla="*/ 40 w 46"/>
                <a:gd name="T21" fmla="*/ 29 h 72"/>
                <a:gd name="T22" fmla="*/ 44 w 46"/>
                <a:gd name="T23" fmla="*/ 34 h 72"/>
                <a:gd name="T24" fmla="*/ 45 w 46"/>
                <a:gd name="T25" fmla="*/ 40 h 72"/>
                <a:gd name="T26" fmla="*/ 46 w 46"/>
                <a:gd name="T27" fmla="*/ 46 h 72"/>
                <a:gd name="T28" fmla="*/ 45 w 46"/>
                <a:gd name="T29" fmla="*/ 52 h 72"/>
                <a:gd name="T30" fmla="*/ 44 w 46"/>
                <a:gd name="T31" fmla="*/ 58 h 72"/>
                <a:gd name="T32" fmla="*/ 41 w 46"/>
                <a:gd name="T33" fmla="*/ 64 h 72"/>
                <a:gd name="T34" fmla="*/ 33 w 46"/>
                <a:gd name="T35" fmla="*/ 69 h 72"/>
                <a:gd name="T36" fmla="*/ 22 w 46"/>
                <a:gd name="T37" fmla="*/ 72 h 72"/>
                <a:gd name="T38" fmla="*/ 16 w 46"/>
                <a:gd name="T39" fmla="*/ 72 h 72"/>
                <a:gd name="T40" fmla="*/ 11 w 46"/>
                <a:gd name="T41" fmla="*/ 69 h 72"/>
                <a:gd name="T42" fmla="*/ 6 w 46"/>
                <a:gd name="T43" fmla="*/ 66 h 72"/>
                <a:gd name="T44" fmla="*/ 3 w 46"/>
                <a:gd name="T45" fmla="*/ 62 h 72"/>
                <a:gd name="T46" fmla="*/ 1 w 46"/>
                <a:gd name="T47" fmla="*/ 58 h 72"/>
                <a:gd name="T48" fmla="*/ 0 w 46"/>
                <a:gd name="T49" fmla="*/ 52 h 72"/>
                <a:gd name="T50" fmla="*/ 9 w 46"/>
                <a:gd name="T51" fmla="*/ 51 h 72"/>
                <a:gd name="T52" fmla="*/ 10 w 46"/>
                <a:gd name="T53" fmla="*/ 54 h 72"/>
                <a:gd name="T54" fmla="*/ 11 w 46"/>
                <a:gd name="T55" fmla="*/ 58 h 72"/>
                <a:gd name="T56" fmla="*/ 13 w 46"/>
                <a:gd name="T57" fmla="*/ 60 h 72"/>
                <a:gd name="T58" fmla="*/ 16 w 46"/>
                <a:gd name="T59" fmla="*/ 62 h 72"/>
                <a:gd name="T60" fmla="*/ 19 w 46"/>
                <a:gd name="T61" fmla="*/ 64 h 72"/>
                <a:gd name="T62" fmla="*/ 22 w 46"/>
                <a:gd name="T63" fmla="*/ 64 h 72"/>
                <a:gd name="T64" fmla="*/ 27 w 46"/>
                <a:gd name="T65" fmla="*/ 62 h 72"/>
                <a:gd name="T66" fmla="*/ 30 w 46"/>
                <a:gd name="T67" fmla="*/ 61 h 72"/>
                <a:gd name="T68" fmla="*/ 33 w 46"/>
                <a:gd name="T69" fmla="*/ 59 h 72"/>
                <a:gd name="T70" fmla="*/ 35 w 46"/>
                <a:gd name="T71" fmla="*/ 56 h 72"/>
                <a:gd name="T72" fmla="*/ 36 w 46"/>
                <a:gd name="T73" fmla="*/ 51 h 72"/>
                <a:gd name="T74" fmla="*/ 37 w 46"/>
                <a:gd name="T75" fmla="*/ 46 h 72"/>
                <a:gd name="T76" fmla="*/ 36 w 46"/>
                <a:gd name="T77" fmla="*/ 42 h 72"/>
                <a:gd name="T78" fmla="*/ 35 w 46"/>
                <a:gd name="T79" fmla="*/ 39 h 72"/>
                <a:gd name="T80" fmla="*/ 34 w 46"/>
                <a:gd name="T81" fmla="*/ 35 h 72"/>
                <a:gd name="T82" fmla="*/ 30 w 46"/>
                <a:gd name="T83" fmla="*/ 33 h 72"/>
                <a:gd name="T84" fmla="*/ 27 w 46"/>
                <a:gd name="T85" fmla="*/ 32 h 72"/>
                <a:gd name="T86" fmla="*/ 22 w 46"/>
                <a:gd name="T87" fmla="*/ 32 h 72"/>
                <a:gd name="T88" fmla="*/ 18 w 46"/>
                <a:gd name="T89" fmla="*/ 32 h 72"/>
                <a:gd name="T90" fmla="*/ 14 w 46"/>
                <a:gd name="T91" fmla="*/ 33 h 72"/>
                <a:gd name="T92" fmla="*/ 12 w 46"/>
                <a:gd name="T93" fmla="*/ 35 h 72"/>
                <a:gd name="T94" fmla="*/ 10 w 46"/>
                <a:gd name="T95" fmla="*/ 37 h 72"/>
                <a:gd name="T96" fmla="*/ 1 w 46"/>
                <a:gd name="T97" fmla="*/ 36 h 72"/>
                <a:gd name="T98" fmla="*/ 8 w 46"/>
                <a:gd name="T99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46" h="72">
                  <a:moveTo>
                    <a:pt x="8" y="0"/>
                  </a:moveTo>
                  <a:lnTo>
                    <a:pt x="42" y="0"/>
                  </a:lnTo>
                  <a:lnTo>
                    <a:pt x="42" y="9"/>
                  </a:lnTo>
                  <a:lnTo>
                    <a:pt x="16" y="9"/>
                  </a:lnTo>
                  <a:lnTo>
                    <a:pt x="12" y="27"/>
                  </a:lnTo>
                  <a:lnTo>
                    <a:pt x="16" y="25"/>
                  </a:lnTo>
                  <a:lnTo>
                    <a:pt x="20" y="24"/>
                  </a:lnTo>
                  <a:lnTo>
                    <a:pt x="25" y="23"/>
                  </a:lnTo>
                  <a:lnTo>
                    <a:pt x="30" y="24"/>
                  </a:lnTo>
                  <a:lnTo>
                    <a:pt x="36" y="26"/>
                  </a:lnTo>
                  <a:lnTo>
                    <a:pt x="40" y="29"/>
                  </a:lnTo>
                  <a:lnTo>
                    <a:pt x="44" y="34"/>
                  </a:lnTo>
                  <a:lnTo>
                    <a:pt x="45" y="40"/>
                  </a:lnTo>
                  <a:lnTo>
                    <a:pt x="46" y="46"/>
                  </a:lnTo>
                  <a:lnTo>
                    <a:pt x="45" y="52"/>
                  </a:lnTo>
                  <a:lnTo>
                    <a:pt x="44" y="58"/>
                  </a:lnTo>
                  <a:lnTo>
                    <a:pt x="41" y="64"/>
                  </a:lnTo>
                  <a:lnTo>
                    <a:pt x="33" y="69"/>
                  </a:lnTo>
                  <a:lnTo>
                    <a:pt x="22" y="72"/>
                  </a:lnTo>
                  <a:lnTo>
                    <a:pt x="16" y="72"/>
                  </a:lnTo>
                  <a:lnTo>
                    <a:pt x="11" y="69"/>
                  </a:lnTo>
                  <a:lnTo>
                    <a:pt x="6" y="66"/>
                  </a:lnTo>
                  <a:lnTo>
                    <a:pt x="3" y="62"/>
                  </a:lnTo>
                  <a:lnTo>
                    <a:pt x="1" y="58"/>
                  </a:lnTo>
                  <a:lnTo>
                    <a:pt x="0" y="52"/>
                  </a:lnTo>
                  <a:lnTo>
                    <a:pt x="9" y="51"/>
                  </a:lnTo>
                  <a:lnTo>
                    <a:pt x="10" y="54"/>
                  </a:lnTo>
                  <a:lnTo>
                    <a:pt x="11" y="58"/>
                  </a:lnTo>
                  <a:lnTo>
                    <a:pt x="13" y="60"/>
                  </a:lnTo>
                  <a:lnTo>
                    <a:pt x="16" y="62"/>
                  </a:lnTo>
                  <a:lnTo>
                    <a:pt x="19" y="64"/>
                  </a:lnTo>
                  <a:lnTo>
                    <a:pt x="22" y="64"/>
                  </a:lnTo>
                  <a:lnTo>
                    <a:pt x="27" y="62"/>
                  </a:lnTo>
                  <a:lnTo>
                    <a:pt x="30" y="61"/>
                  </a:lnTo>
                  <a:lnTo>
                    <a:pt x="33" y="59"/>
                  </a:lnTo>
                  <a:lnTo>
                    <a:pt x="35" y="56"/>
                  </a:lnTo>
                  <a:lnTo>
                    <a:pt x="36" y="51"/>
                  </a:lnTo>
                  <a:lnTo>
                    <a:pt x="37" y="46"/>
                  </a:lnTo>
                  <a:lnTo>
                    <a:pt x="36" y="42"/>
                  </a:lnTo>
                  <a:lnTo>
                    <a:pt x="35" y="39"/>
                  </a:lnTo>
                  <a:lnTo>
                    <a:pt x="34" y="35"/>
                  </a:lnTo>
                  <a:lnTo>
                    <a:pt x="30" y="33"/>
                  </a:lnTo>
                  <a:lnTo>
                    <a:pt x="27" y="32"/>
                  </a:lnTo>
                  <a:lnTo>
                    <a:pt x="22" y="32"/>
                  </a:lnTo>
                  <a:lnTo>
                    <a:pt x="18" y="32"/>
                  </a:lnTo>
                  <a:lnTo>
                    <a:pt x="14" y="33"/>
                  </a:lnTo>
                  <a:lnTo>
                    <a:pt x="12" y="35"/>
                  </a:lnTo>
                  <a:lnTo>
                    <a:pt x="10" y="37"/>
                  </a:lnTo>
                  <a:lnTo>
                    <a:pt x="1" y="36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3" name="Freeform 152"/>
            <p:cNvSpPr>
              <a:spLocks noEditPoints="1"/>
            </p:cNvSpPr>
            <p:nvPr/>
          </p:nvSpPr>
          <p:spPr bwMode="auto">
            <a:xfrm>
              <a:off x="1795463" y="4629150"/>
              <a:ext cx="74613" cy="115888"/>
            </a:xfrm>
            <a:custGeom>
              <a:avLst/>
              <a:gdLst>
                <a:gd name="T0" fmla="*/ 24 w 47"/>
                <a:gd name="T1" fmla="*/ 9 h 73"/>
                <a:gd name="T2" fmla="*/ 20 w 47"/>
                <a:gd name="T3" fmla="*/ 9 h 73"/>
                <a:gd name="T4" fmla="*/ 18 w 47"/>
                <a:gd name="T5" fmla="*/ 11 h 73"/>
                <a:gd name="T6" fmla="*/ 14 w 47"/>
                <a:gd name="T7" fmla="*/ 13 h 73"/>
                <a:gd name="T8" fmla="*/ 11 w 47"/>
                <a:gd name="T9" fmla="*/ 22 h 73"/>
                <a:gd name="T10" fmla="*/ 10 w 47"/>
                <a:gd name="T11" fmla="*/ 36 h 73"/>
                <a:gd name="T12" fmla="*/ 11 w 47"/>
                <a:gd name="T13" fmla="*/ 51 h 73"/>
                <a:gd name="T14" fmla="*/ 14 w 47"/>
                <a:gd name="T15" fmla="*/ 59 h 73"/>
                <a:gd name="T16" fmla="*/ 18 w 47"/>
                <a:gd name="T17" fmla="*/ 62 h 73"/>
                <a:gd name="T18" fmla="*/ 20 w 47"/>
                <a:gd name="T19" fmla="*/ 63 h 73"/>
                <a:gd name="T20" fmla="*/ 24 w 47"/>
                <a:gd name="T21" fmla="*/ 65 h 73"/>
                <a:gd name="T22" fmla="*/ 28 w 47"/>
                <a:gd name="T23" fmla="*/ 63 h 73"/>
                <a:gd name="T24" fmla="*/ 31 w 47"/>
                <a:gd name="T25" fmla="*/ 62 h 73"/>
                <a:gd name="T26" fmla="*/ 35 w 47"/>
                <a:gd name="T27" fmla="*/ 59 h 73"/>
                <a:gd name="T28" fmla="*/ 37 w 47"/>
                <a:gd name="T29" fmla="*/ 51 h 73"/>
                <a:gd name="T30" fmla="*/ 38 w 47"/>
                <a:gd name="T31" fmla="*/ 36 h 73"/>
                <a:gd name="T32" fmla="*/ 37 w 47"/>
                <a:gd name="T33" fmla="*/ 22 h 73"/>
                <a:gd name="T34" fmla="*/ 35 w 47"/>
                <a:gd name="T35" fmla="*/ 13 h 73"/>
                <a:gd name="T36" fmla="*/ 31 w 47"/>
                <a:gd name="T37" fmla="*/ 11 h 73"/>
                <a:gd name="T38" fmla="*/ 28 w 47"/>
                <a:gd name="T39" fmla="*/ 9 h 73"/>
                <a:gd name="T40" fmla="*/ 24 w 47"/>
                <a:gd name="T41" fmla="*/ 9 h 73"/>
                <a:gd name="T42" fmla="*/ 24 w 47"/>
                <a:gd name="T43" fmla="*/ 0 h 73"/>
                <a:gd name="T44" fmla="*/ 30 w 47"/>
                <a:gd name="T45" fmla="*/ 1 h 73"/>
                <a:gd name="T46" fmla="*/ 35 w 47"/>
                <a:gd name="T47" fmla="*/ 2 h 73"/>
                <a:gd name="T48" fmla="*/ 38 w 47"/>
                <a:gd name="T49" fmla="*/ 5 h 73"/>
                <a:gd name="T50" fmla="*/ 41 w 47"/>
                <a:gd name="T51" fmla="*/ 9 h 73"/>
                <a:gd name="T52" fmla="*/ 44 w 47"/>
                <a:gd name="T53" fmla="*/ 13 h 73"/>
                <a:gd name="T54" fmla="*/ 46 w 47"/>
                <a:gd name="T55" fmla="*/ 19 h 73"/>
                <a:gd name="T56" fmla="*/ 47 w 47"/>
                <a:gd name="T57" fmla="*/ 25 h 73"/>
                <a:gd name="T58" fmla="*/ 47 w 47"/>
                <a:gd name="T59" fmla="*/ 29 h 73"/>
                <a:gd name="T60" fmla="*/ 47 w 47"/>
                <a:gd name="T61" fmla="*/ 36 h 73"/>
                <a:gd name="T62" fmla="*/ 47 w 47"/>
                <a:gd name="T63" fmla="*/ 47 h 73"/>
                <a:gd name="T64" fmla="*/ 45 w 47"/>
                <a:gd name="T65" fmla="*/ 57 h 73"/>
                <a:gd name="T66" fmla="*/ 43 w 47"/>
                <a:gd name="T67" fmla="*/ 62 h 73"/>
                <a:gd name="T68" fmla="*/ 40 w 47"/>
                <a:gd name="T69" fmla="*/ 66 h 73"/>
                <a:gd name="T70" fmla="*/ 37 w 47"/>
                <a:gd name="T71" fmla="*/ 69 h 73"/>
                <a:gd name="T72" fmla="*/ 33 w 47"/>
                <a:gd name="T73" fmla="*/ 71 h 73"/>
                <a:gd name="T74" fmla="*/ 29 w 47"/>
                <a:gd name="T75" fmla="*/ 73 h 73"/>
                <a:gd name="T76" fmla="*/ 24 w 47"/>
                <a:gd name="T77" fmla="*/ 73 h 73"/>
                <a:gd name="T78" fmla="*/ 19 w 47"/>
                <a:gd name="T79" fmla="*/ 73 h 73"/>
                <a:gd name="T80" fmla="*/ 15 w 47"/>
                <a:gd name="T81" fmla="*/ 71 h 73"/>
                <a:gd name="T82" fmla="*/ 11 w 47"/>
                <a:gd name="T83" fmla="*/ 69 h 73"/>
                <a:gd name="T84" fmla="*/ 7 w 47"/>
                <a:gd name="T85" fmla="*/ 66 h 73"/>
                <a:gd name="T86" fmla="*/ 3 w 47"/>
                <a:gd name="T87" fmla="*/ 54 h 73"/>
                <a:gd name="T88" fmla="*/ 0 w 47"/>
                <a:gd name="T89" fmla="*/ 36 h 73"/>
                <a:gd name="T90" fmla="*/ 2 w 47"/>
                <a:gd name="T91" fmla="*/ 25 h 73"/>
                <a:gd name="T92" fmla="*/ 4 w 47"/>
                <a:gd name="T93" fmla="*/ 16 h 73"/>
                <a:gd name="T94" fmla="*/ 5 w 47"/>
                <a:gd name="T95" fmla="*/ 11 h 73"/>
                <a:gd name="T96" fmla="*/ 8 w 47"/>
                <a:gd name="T97" fmla="*/ 6 h 73"/>
                <a:gd name="T98" fmla="*/ 11 w 47"/>
                <a:gd name="T99" fmla="*/ 4 h 73"/>
                <a:gd name="T100" fmla="*/ 15 w 47"/>
                <a:gd name="T101" fmla="*/ 2 h 73"/>
                <a:gd name="T102" fmla="*/ 19 w 47"/>
                <a:gd name="T103" fmla="*/ 1 h 73"/>
                <a:gd name="T104" fmla="*/ 24 w 47"/>
                <a:gd name="T105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7" h="73">
                  <a:moveTo>
                    <a:pt x="24" y="9"/>
                  </a:moveTo>
                  <a:lnTo>
                    <a:pt x="20" y="9"/>
                  </a:lnTo>
                  <a:lnTo>
                    <a:pt x="18" y="11"/>
                  </a:lnTo>
                  <a:lnTo>
                    <a:pt x="14" y="13"/>
                  </a:lnTo>
                  <a:lnTo>
                    <a:pt x="11" y="22"/>
                  </a:lnTo>
                  <a:lnTo>
                    <a:pt x="10" y="36"/>
                  </a:lnTo>
                  <a:lnTo>
                    <a:pt x="11" y="51"/>
                  </a:lnTo>
                  <a:lnTo>
                    <a:pt x="14" y="59"/>
                  </a:lnTo>
                  <a:lnTo>
                    <a:pt x="18" y="62"/>
                  </a:lnTo>
                  <a:lnTo>
                    <a:pt x="20" y="63"/>
                  </a:lnTo>
                  <a:lnTo>
                    <a:pt x="24" y="65"/>
                  </a:lnTo>
                  <a:lnTo>
                    <a:pt x="28" y="63"/>
                  </a:lnTo>
                  <a:lnTo>
                    <a:pt x="31" y="62"/>
                  </a:lnTo>
                  <a:lnTo>
                    <a:pt x="35" y="59"/>
                  </a:lnTo>
                  <a:lnTo>
                    <a:pt x="37" y="51"/>
                  </a:lnTo>
                  <a:lnTo>
                    <a:pt x="38" y="36"/>
                  </a:lnTo>
                  <a:lnTo>
                    <a:pt x="37" y="22"/>
                  </a:lnTo>
                  <a:lnTo>
                    <a:pt x="35" y="13"/>
                  </a:lnTo>
                  <a:lnTo>
                    <a:pt x="31" y="11"/>
                  </a:lnTo>
                  <a:lnTo>
                    <a:pt x="28" y="9"/>
                  </a:lnTo>
                  <a:lnTo>
                    <a:pt x="24" y="9"/>
                  </a:lnTo>
                  <a:close/>
                  <a:moveTo>
                    <a:pt x="24" y="0"/>
                  </a:moveTo>
                  <a:lnTo>
                    <a:pt x="30" y="1"/>
                  </a:lnTo>
                  <a:lnTo>
                    <a:pt x="35" y="2"/>
                  </a:lnTo>
                  <a:lnTo>
                    <a:pt x="38" y="5"/>
                  </a:lnTo>
                  <a:lnTo>
                    <a:pt x="41" y="9"/>
                  </a:lnTo>
                  <a:lnTo>
                    <a:pt x="44" y="13"/>
                  </a:lnTo>
                  <a:lnTo>
                    <a:pt x="46" y="19"/>
                  </a:lnTo>
                  <a:lnTo>
                    <a:pt x="47" y="25"/>
                  </a:lnTo>
                  <a:lnTo>
                    <a:pt x="47" y="29"/>
                  </a:lnTo>
                  <a:lnTo>
                    <a:pt x="47" y="36"/>
                  </a:lnTo>
                  <a:lnTo>
                    <a:pt x="47" y="47"/>
                  </a:lnTo>
                  <a:lnTo>
                    <a:pt x="45" y="57"/>
                  </a:lnTo>
                  <a:lnTo>
                    <a:pt x="43" y="62"/>
                  </a:lnTo>
                  <a:lnTo>
                    <a:pt x="40" y="66"/>
                  </a:lnTo>
                  <a:lnTo>
                    <a:pt x="37" y="69"/>
                  </a:lnTo>
                  <a:lnTo>
                    <a:pt x="33" y="71"/>
                  </a:lnTo>
                  <a:lnTo>
                    <a:pt x="29" y="73"/>
                  </a:lnTo>
                  <a:lnTo>
                    <a:pt x="24" y="73"/>
                  </a:lnTo>
                  <a:lnTo>
                    <a:pt x="19" y="73"/>
                  </a:lnTo>
                  <a:lnTo>
                    <a:pt x="15" y="71"/>
                  </a:lnTo>
                  <a:lnTo>
                    <a:pt x="11" y="69"/>
                  </a:lnTo>
                  <a:lnTo>
                    <a:pt x="7" y="66"/>
                  </a:lnTo>
                  <a:lnTo>
                    <a:pt x="3" y="54"/>
                  </a:lnTo>
                  <a:lnTo>
                    <a:pt x="0" y="36"/>
                  </a:lnTo>
                  <a:lnTo>
                    <a:pt x="2" y="25"/>
                  </a:lnTo>
                  <a:lnTo>
                    <a:pt x="4" y="16"/>
                  </a:lnTo>
                  <a:lnTo>
                    <a:pt x="5" y="11"/>
                  </a:lnTo>
                  <a:lnTo>
                    <a:pt x="8" y="6"/>
                  </a:lnTo>
                  <a:lnTo>
                    <a:pt x="11" y="4"/>
                  </a:lnTo>
                  <a:lnTo>
                    <a:pt x="15" y="2"/>
                  </a:lnTo>
                  <a:lnTo>
                    <a:pt x="19" y="1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4" name="Freeform 153"/>
            <p:cNvSpPr>
              <a:spLocks noEditPoints="1"/>
            </p:cNvSpPr>
            <p:nvPr/>
          </p:nvSpPr>
          <p:spPr bwMode="auto">
            <a:xfrm>
              <a:off x="1884363" y="4629150"/>
              <a:ext cx="74613" cy="115888"/>
            </a:xfrm>
            <a:custGeom>
              <a:avLst/>
              <a:gdLst>
                <a:gd name="T0" fmla="*/ 23 w 47"/>
                <a:gd name="T1" fmla="*/ 9 h 73"/>
                <a:gd name="T2" fmla="*/ 20 w 47"/>
                <a:gd name="T3" fmla="*/ 9 h 73"/>
                <a:gd name="T4" fmla="*/ 16 w 47"/>
                <a:gd name="T5" fmla="*/ 11 h 73"/>
                <a:gd name="T6" fmla="*/ 13 w 47"/>
                <a:gd name="T7" fmla="*/ 13 h 73"/>
                <a:gd name="T8" fmla="*/ 11 w 47"/>
                <a:gd name="T9" fmla="*/ 22 h 73"/>
                <a:gd name="T10" fmla="*/ 9 w 47"/>
                <a:gd name="T11" fmla="*/ 36 h 73"/>
                <a:gd name="T12" fmla="*/ 11 w 47"/>
                <a:gd name="T13" fmla="*/ 51 h 73"/>
                <a:gd name="T14" fmla="*/ 13 w 47"/>
                <a:gd name="T15" fmla="*/ 59 h 73"/>
                <a:gd name="T16" fmla="*/ 16 w 47"/>
                <a:gd name="T17" fmla="*/ 62 h 73"/>
                <a:gd name="T18" fmla="*/ 20 w 47"/>
                <a:gd name="T19" fmla="*/ 63 h 73"/>
                <a:gd name="T20" fmla="*/ 23 w 47"/>
                <a:gd name="T21" fmla="*/ 65 h 73"/>
                <a:gd name="T22" fmla="*/ 27 w 47"/>
                <a:gd name="T23" fmla="*/ 63 h 73"/>
                <a:gd name="T24" fmla="*/ 30 w 47"/>
                <a:gd name="T25" fmla="*/ 62 h 73"/>
                <a:gd name="T26" fmla="*/ 33 w 47"/>
                <a:gd name="T27" fmla="*/ 59 h 73"/>
                <a:gd name="T28" fmla="*/ 37 w 47"/>
                <a:gd name="T29" fmla="*/ 51 h 73"/>
                <a:gd name="T30" fmla="*/ 37 w 47"/>
                <a:gd name="T31" fmla="*/ 36 h 73"/>
                <a:gd name="T32" fmla="*/ 37 w 47"/>
                <a:gd name="T33" fmla="*/ 22 h 73"/>
                <a:gd name="T34" fmla="*/ 33 w 47"/>
                <a:gd name="T35" fmla="*/ 13 h 73"/>
                <a:gd name="T36" fmla="*/ 30 w 47"/>
                <a:gd name="T37" fmla="*/ 11 h 73"/>
                <a:gd name="T38" fmla="*/ 28 w 47"/>
                <a:gd name="T39" fmla="*/ 9 h 73"/>
                <a:gd name="T40" fmla="*/ 23 w 47"/>
                <a:gd name="T41" fmla="*/ 9 h 73"/>
                <a:gd name="T42" fmla="*/ 23 w 47"/>
                <a:gd name="T43" fmla="*/ 0 h 73"/>
                <a:gd name="T44" fmla="*/ 29 w 47"/>
                <a:gd name="T45" fmla="*/ 1 h 73"/>
                <a:gd name="T46" fmla="*/ 33 w 47"/>
                <a:gd name="T47" fmla="*/ 2 h 73"/>
                <a:gd name="T48" fmla="*/ 38 w 47"/>
                <a:gd name="T49" fmla="*/ 5 h 73"/>
                <a:gd name="T50" fmla="*/ 41 w 47"/>
                <a:gd name="T51" fmla="*/ 9 h 73"/>
                <a:gd name="T52" fmla="*/ 44 w 47"/>
                <a:gd name="T53" fmla="*/ 13 h 73"/>
                <a:gd name="T54" fmla="*/ 45 w 47"/>
                <a:gd name="T55" fmla="*/ 19 h 73"/>
                <a:gd name="T56" fmla="*/ 46 w 47"/>
                <a:gd name="T57" fmla="*/ 25 h 73"/>
                <a:gd name="T58" fmla="*/ 47 w 47"/>
                <a:gd name="T59" fmla="*/ 29 h 73"/>
                <a:gd name="T60" fmla="*/ 47 w 47"/>
                <a:gd name="T61" fmla="*/ 36 h 73"/>
                <a:gd name="T62" fmla="*/ 46 w 47"/>
                <a:gd name="T63" fmla="*/ 47 h 73"/>
                <a:gd name="T64" fmla="*/ 44 w 47"/>
                <a:gd name="T65" fmla="*/ 57 h 73"/>
                <a:gd name="T66" fmla="*/ 43 w 47"/>
                <a:gd name="T67" fmla="*/ 62 h 73"/>
                <a:gd name="T68" fmla="*/ 39 w 47"/>
                <a:gd name="T69" fmla="*/ 66 h 73"/>
                <a:gd name="T70" fmla="*/ 37 w 47"/>
                <a:gd name="T71" fmla="*/ 69 h 73"/>
                <a:gd name="T72" fmla="*/ 32 w 47"/>
                <a:gd name="T73" fmla="*/ 71 h 73"/>
                <a:gd name="T74" fmla="*/ 28 w 47"/>
                <a:gd name="T75" fmla="*/ 73 h 73"/>
                <a:gd name="T76" fmla="*/ 23 w 47"/>
                <a:gd name="T77" fmla="*/ 73 h 73"/>
                <a:gd name="T78" fmla="*/ 19 w 47"/>
                <a:gd name="T79" fmla="*/ 73 h 73"/>
                <a:gd name="T80" fmla="*/ 14 w 47"/>
                <a:gd name="T81" fmla="*/ 71 h 73"/>
                <a:gd name="T82" fmla="*/ 11 w 47"/>
                <a:gd name="T83" fmla="*/ 69 h 73"/>
                <a:gd name="T84" fmla="*/ 7 w 47"/>
                <a:gd name="T85" fmla="*/ 66 h 73"/>
                <a:gd name="T86" fmla="*/ 1 w 47"/>
                <a:gd name="T87" fmla="*/ 54 h 73"/>
                <a:gd name="T88" fmla="*/ 0 w 47"/>
                <a:gd name="T89" fmla="*/ 36 h 73"/>
                <a:gd name="T90" fmla="*/ 0 w 47"/>
                <a:gd name="T91" fmla="*/ 25 h 73"/>
                <a:gd name="T92" fmla="*/ 3 w 47"/>
                <a:gd name="T93" fmla="*/ 16 h 73"/>
                <a:gd name="T94" fmla="*/ 5 w 47"/>
                <a:gd name="T95" fmla="*/ 11 h 73"/>
                <a:gd name="T96" fmla="*/ 7 w 47"/>
                <a:gd name="T97" fmla="*/ 6 h 73"/>
                <a:gd name="T98" fmla="*/ 11 w 47"/>
                <a:gd name="T99" fmla="*/ 4 h 73"/>
                <a:gd name="T100" fmla="*/ 14 w 47"/>
                <a:gd name="T101" fmla="*/ 2 h 73"/>
                <a:gd name="T102" fmla="*/ 19 w 47"/>
                <a:gd name="T103" fmla="*/ 1 h 73"/>
                <a:gd name="T104" fmla="*/ 23 w 47"/>
                <a:gd name="T105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7" h="73">
                  <a:moveTo>
                    <a:pt x="23" y="9"/>
                  </a:moveTo>
                  <a:lnTo>
                    <a:pt x="20" y="9"/>
                  </a:lnTo>
                  <a:lnTo>
                    <a:pt x="16" y="11"/>
                  </a:lnTo>
                  <a:lnTo>
                    <a:pt x="13" y="13"/>
                  </a:lnTo>
                  <a:lnTo>
                    <a:pt x="11" y="22"/>
                  </a:lnTo>
                  <a:lnTo>
                    <a:pt x="9" y="36"/>
                  </a:lnTo>
                  <a:lnTo>
                    <a:pt x="11" y="51"/>
                  </a:lnTo>
                  <a:lnTo>
                    <a:pt x="13" y="59"/>
                  </a:lnTo>
                  <a:lnTo>
                    <a:pt x="16" y="62"/>
                  </a:lnTo>
                  <a:lnTo>
                    <a:pt x="20" y="63"/>
                  </a:lnTo>
                  <a:lnTo>
                    <a:pt x="23" y="65"/>
                  </a:lnTo>
                  <a:lnTo>
                    <a:pt x="27" y="63"/>
                  </a:lnTo>
                  <a:lnTo>
                    <a:pt x="30" y="62"/>
                  </a:lnTo>
                  <a:lnTo>
                    <a:pt x="33" y="59"/>
                  </a:lnTo>
                  <a:lnTo>
                    <a:pt x="37" y="51"/>
                  </a:lnTo>
                  <a:lnTo>
                    <a:pt x="37" y="36"/>
                  </a:lnTo>
                  <a:lnTo>
                    <a:pt x="37" y="22"/>
                  </a:lnTo>
                  <a:lnTo>
                    <a:pt x="33" y="13"/>
                  </a:lnTo>
                  <a:lnTo>
                    <a:pt x="30" y="11"/>
                  </a:lnTo>
                  <a:lnTo>
                    <a:pt x="28" y="9"/>
                  </a:lnTo>
                  <a:lnTo>
                    <a:pt x="23" y="9"/>
                  </a:lnTo>
                  <a:close/>
                  <a:moveTo>
                    <a:pt x="23" y="0"/>
                  </a:moveTo>
                  <a:lnTo>
                    <a:pt x="29" y="1"/>
                  </a:lnTo>
                  <a:lnTo>
                    <a:pt x="33" y="2"/>
                  </a:lnTo>
                  <a:lnTo>
                    <a:pt x="38" y="5"/>
                  </a:lnTo>
                  <a:lnTo>
                    <a:pt x="41" y="9"/>
                  </a:lnTo>
                  <a:lnTo>
                    <a:pt x="44" y="13"/>
                  </a:lnTo>
                  <a:lnTo>
                    <a:pt x="45" y="19"/>
                  </a:lnTo>
                  <a:lnTo>
                    <a:pt x="46" y="25"/>
                  </a:lnTo>
                  <a:lnTo>
                    <a:pt x="47" y="29"/>
                  </a:lnTo>
                  <a:lnTo>
                    <a:pt x="47" y="36"/>
                  </a:lnTo>
                  <a:lnTo>
                    <a:pt x="46" y="47"/>
                  </a:lnTo>
                  <a:lnTo>
                    <a:pt x="44" y="57"/>
                  </a:lnTo>
                  <a:lnTo>
                    <a:pt x="43" y="62"/>
                  </a:lnTo>
                  <a:lnTo>
                    <a:pt x="39" y="66"/>
                  </a:lnTo>
                  <a:lnTo>
                    <a:pt x="37" y="69"/>
                  </a:lnTo>
                  <a:lnTo>
                    <a:pt x="32" y="71"/>
                  </a:lnTo>
                  <a:lnTo>
                    <a:pt x="28" y="73"/>
                  </a:lnTo>
                  <a:lnTo>
                    <a:pt x="23" y="73"/>
                  </a:lnTo>
                  <a:lnTo>
                    <a:pt x="19" y="73"/>
                  </a:lnTo>
                  <a:lnTo>
                    <a:pt x="14" y="71"/>
                  </a:lnTo>
                  <a:lnTo>
                    <a:pt x="11" y="69"/>
                  </a:lnTo>
                  <a:lnTo>
                    <a:pt x="7" y="66"/>
                  </a:lnTo>
                  <a:lnTo>
                    <a:pt x="1" y="54"/>
                  </a:lnTo>
                  <a:lnTo>
                    <a:pt x="0" y="36"/>
                  </a:lnTo>
                  <a:lnTo>
                    <a:pt x="0" y="25"/>
                  </a:lnTo>
                  <a:lnTo>
                    <a:pt x="3" y="16"/>
                  </a:lnTo>
                  <a:lnTo>
                    <a:pt x="5" y="11"/>
                  </a:lnTo>
                  <a:lnTo>
                    <a:pt x="7" y="6"/>
                  </a:lnTo>
                  <a:lnTo>
                    <a:pt x="11" y="4"/>
                  </a:lnTo>
                  <a:lnTo>
                    <a:pt x="14" y="2"/>
                  </a:lnTo>
                  <a:lnTo>
                    <a:pt x="19" y="1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5" name="Freeform 154"/>
            <p:cNvSpPr>
              <a:spLocks/>
            </p:cNvSpPr>
            <p:nvPr/>
          </p:nvSpPr>
          <p:spPr bwMode="auto">
            <a:xfrm>
              <a:off x="5375275" y="1852613"/>
              <a:ext cx="217488" cy="153988"/>
            </a:xfrm>
            <a:custGeom>
              <a:avLst/>
              <a:gdLst>
                <a:gd name="T0" fmla="*/ 0 w 137"/>
                <a:gd name="T1" fmla="*/ 0 h 97"/>
                <a:gd name="T2" fmla="*/ 2 w 137"/>
                <a:gd name="T3" fmla="*/ 0 h 97"/>
                <a:gd name="T4" fmla="*/ 137 w 137"/>
                <a:gd name="T5" fmla="*/ 94 h 97"/>
                <a:gd name="T6" fmla="*/ 137 w 137"/>
                <a:gd name="T7" fmla="*/ 97 h 97"/>
                <a:gd name="T8" fmla="*/ 134 w 137"/>
                <a:gd name="T9" fmla="*/ 97 h 97"/>
                <a:gd name="T10" fmla="*/ 0 w 137"/>
                <a:gd name="T11" fmla="*/ 4 h 97"/>
                <a:gd name="T12" fmla="*/ 0 w 137"/>
                <a:gd name="T13" fmla="*/ 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7" h="97">
                  <a:moveTo>
                    <a:pt x="0" y="0"/>
                  </a:moveTo>
                  <a:lnTo>
                    <a:pt x="2" y="0"/>
                  </a:lnTo>
                  <a:lnTo>
                    <a:pt x="137" y="94"/>
                  </a:lnTo>
                  <a:lnTo>
                    <a:pt x="137" y="97"/>
                  </a:lnTo>
                  <a:lnTo>
                    <a:pt x="134" y="97"/>
                  </a:lnTo>
                  <a:lnTo>
                    <a:pt x="0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6" name="Line 155"/>
            <p:cNvSpPr>
              <a:spLocks noChangeShapeType="1"/>
            </p:cNvSpPr>
            <p:nvPr/>
          </p:nvSpPr>
          <p:spPr bwMode="auto">
            <a:xfrm flipV="1">
              <a:off x="1998663" y="4525963"/>
              <a:ext cx="0" cy="52388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7" name="Line 156"/>
            <p:cNvSpPr>
              <a:spLocks noChangeShapeType="1"/>
            </p:cNvSpPr>
            <p:nvPr/>
          </p:nvSpPr>
          <p:spPr bwMode="auto">
            <a:xfrm flipV="1">
              <a:off x="2211388" y="4525963"/>
              <a:ext cx="0" cy="52388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8" name="Freeform 157"/>
            <p:cNvSpPr>
              <a:spLocks/>
            </p:cNvSpPr>
            <p:nvPr/>
          </p:nvSpPr>
          <p:spPr bwMode="auto">
            <a:xfrm>
              <a:off x="5588000" y="2001838"/>
              <a:ext cx="303213" cy="219075"/>
            </a:xfrm>
            <a:custGeom>
              <a:avLst/>
              <a:gdLst>
                <a:gd name="T0" fmla="*/ 0 w 191"/>
                <a:gd name="T1" fmla="*/ 0 h 138"/>
                <a:gd name="T2" fmla="*/ 3 w 191"/>
                <a:gd name="T3" fmla="*/ 0 h 138"/>
                <a:gd name="T4" fmla="*/ 191 w 191"/>
                <a:gd name="T5" fmla="*/ 137 h 138"/>
                <a:gd name="T6" fmla="*/ 191 w 191"/>
                <a:gd name="T7" fmla="*/ 138 h 138"/>
                <a:gd name="T8" fmla="*/ 189 w 191"/>
                <a:gd name="T9" fmla="*/ 138 h 138"/>
                <a:gd name="T10" fmla="*/ 0 w 191"/>
                <a:gd name="T11" fmla="*/ 3 h 138"/>
                <a:gd name="T12" fmla="*/ 0 w 191"/>
                <a:gd name="T13" fmla="*/ 0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1" h="138">
                  <a:moveTo>
                    <a:pt x="0" y="0"/>
                  </a:moveTo>
                  <a:lnTo>
                    <a:pt x="3" y="0"/>
                  </a:lnTo>
                  <a:lnTo>
                    <a:pt x="191" y="137"/>
                  </a:lnTo>
                  <a:lnTo>
                    <a:pt x="191" y="138"/>
                  </a:lnTo>
                  <a:lnTo>
                    <a:pt x="189" y="138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9" name="Line 158"/>
            <p:cNvSpPr>
              <a:spLocks noChangeShapeType="1"/>
            </p:cNvSpPr>
            <p:nvPr/>
          </p:nvSpPr>
          <p:spPr bwMode="auto">
            <a:xfrm flipV="1">
              <a:off x="2511425" y="4475163"/>
              <a:ext cx="0" cy="103188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70" name="Freeform 159"/>
            <p:cNvSpPr>
              <a:spLocks/>
            </p:cNvSpPr>
            <p:nvPr/>
          </p:nvSpPr>
          <p:spPr bwMode="auto">
            <a:xfrm>
              <a:off x="5888038" y="2219325"/>
              <a:ext cx="214313" cy="157163"/>
            </a:xfrm>
            <a:custGeom>
              <a:avLst/>
              <a:gdLst>
                <a:gd name="T0" fmla="*/ 0 w 135"/>
                <a:gd name="T1" fmla="*/ 0 h 99"/>
                <a:gd name="T2" fmla="*/ 2 w 135"/>
                <a:gd name="T3" fmla="*/ 0 h 99"/>
                <a:gd name="T4" fmla="*/ 135 w 135"/>
                <a:gd name="T5" fmla="*/ 97 h 99"/>
                <a:gd name="T6" fmla="*/ 135 w 135"/>
                <a:gd name="T7" fmla="*/ 99 h 99"/>
                <a:gd name="T8" fmla="*/ 133 w 135"/>
                <a:gd name="T9" fmla="*/ 99 h 99"/>
                <a:gd name="T10" fmla="*/ 0 w 135"/>
                <a:gd name="T11" fmla="*/ 1 h 99"/>
                <a:gd name="T12" fmla="*/ 0 w 135"/>
                <a:gd name="T13" fmla="*/ 0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5" h="99">
                  <a:moveTo>
                    <a:pt x="0" y="0"/>
                  </a:moveTo>
                  <a:lnTo>
                    <a:pt x="2" y="0"/>
                  </a:lnTo>
                  <a:lnTo>
                    <a:pt x="135" y="97"/>
                  </a:lnTo>
                  <a:lnTo>
                    <a:pt x="135" y="99"/>
                  </a:lnTo>
                  <a:lnTo>
                    <a:pt x="133" y="99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71" name="Freeform 160"/>
            <p:cNvSpPr>
              <a:spLocks/>
            </p:cNvSpPr>
            <p:nvPr/>
          </p:nvSpPr>
          <p:spPr bwMode="auto">
            <a:xfrm>
              <a:off x="2382838" y="4629150"/>
              <a:ext cx="76200" cy="112713"/>
            </a:xfrm>
            <a:custGeom>
              <a:avLst/>
              <a:gdLst>
                <a:gd name="T0" fmla="*/ 24 w 48"/>
                <a:gd name="T1" fmla="*/ 0 h 71"/>
                <a:gd name="T2" fmla="*/ 31 w 48"/>
                <a:gd name="T3" fmla="*/ 1 h 71"/>
                <a:gd name="T4" fmla="*/ 37 w 48"/>
                <a:gd name="T5" fmla="*/ 3 h 71"/>
                <a:gd name="T6" fmla="*/ 40 w 48"/>
                <a:gd name="T7" fmla="*/ 5 h 71"/>
                <a:gd name="T8" fmla="*/ 43 w 48"/>
                <a:gd name="T9" fmla="*/ 10 h 71"/>
                <a:gd name="T10" fmla="*/ 46 w 48"/>
                <a:gd name="T11" fmla="*/ 14 h 71"/>
                <a:gd name="T12" fmla="*/ 47 w 48"/>
                <a:gd name="T13" fmla="*/ 20 h 71"/>
                <a:gd name="T14" fmla="*/ 46 w 48"/>
                <a:gd name="T15" fmla="*/ 24 h 71"/>
                <a:gd name="T16" fmla="*/ 45 w 48"/>
                <a:gd name="T17" fmla="*/ 28 h 71"/>
                <a:gd name="T18" fmla="*/ 42 w 48"/>
                <a:gd name="T19" fmla="*/ 33 h 71"/>
                <a:gd name="T20" fmla="*/ 40 w 48"/>
                <a:gd name="T21" fmla="*/ 37 h 71"/>
                <a:gd name="T22" fmla="*/ 37 w 48"/>
                <a:gd name="T23" fmla="*/ 41 h 71"/>
                <a:gd name="T24" fmla="*/ 32 w 48"/>
                <a:gd name="T25" fmla="*/ 44 h 71"/>
                <a:gd name="T26" fmla="*/ 26 w 48"/>
                <a:gd name="T27" fmla="*/ 49 h 71"/>
                <a:gd name="T28" fmla="*/ 22 w 48"/>
                <a:gd name="T29" fmla="*/ 53 h 71"/>
                <a:gd name="T30" fmla="*/ 18 w 48"/>
                <a:gd name="T31" fmla="*/ 55 h 71"/>
                <a:gd name="T32" fmla="*/ 16 w 48"/>
                <a:gd name="T33" fmla="*/ 58 h 71"/>
                <a:gd name="T34" fmla="*/ 13 w 48"/>
                <a:gd name="T35" fmla="*/ 62 h 71"/>
                <a:gd name="T36" fmla="*/ 48 w 48"/>
                <a:gd name="T37" fmla="*/ 62 h 71"/>
                <a:gd name="T38" fmla="*/ 48 w 48"/>
                <a:gd name="T39" fmla="*/ 71 h 71"/>
                <a:gd name="T40" fmla="*/ 0 w 48"/>
                <a:gd name="T41" fmla="*/ 71 h 71"/>
                <a:gd name="T42" fmla="*/ 1 w 48"/>
                <a:gd name="T43" fmla="*/ 68 h 71"/>
                <a:gd name="T44" fmla="*/ 1 w 48"/>
                <a:gd name="T45" fmla="*/ 66 h 71"/>
                <a:gd name="T46" fmla="*/ 3 w 48"/>
                <a:gd name="T47" fmla="*/ 60 h 71"/>
                <a:gd name="T48" fmla="*/ 7 w 48"/>
                <a:gd name="T49" fmla="*/ 55 h 71"/>
                <a:gd name="T50" fmla="*/ 9 w 48"/>
                <a:gd name="T51" fmla="*/ 52 h 71"/>
                <a:gd name="T52" fmla="*/ 14 w 48"/>
                <a:gd name="T53" fmla="*/ 49 h 71"/>
                <a:gd name="T54" fmla="*/ 18 w 48"/>
                <a:gd name="T55" fmla="*/ 45 h 71"/>
                <a:gd name="T56" fmla="*/ 23 w 48"/>
                <a:gd name="T57" fmla="*/ 41 h 71"/>
                <a:gd name="T58" fmla="*/ 27 w 48"/>
                <a:gd name="T59" fmla="*/ 36 h 71"/>
                <a:gd name="T60" fmla="*/ 31 w 48"/>
                <a:gd name="T61" fmla="*/ 33 h 71"/>
                <a:gd name="T62" fmla="*/ 33 w 48"/>
                <a:gd name="T63" fmla="*/ 30 h 71"/>
                <a:gd name="T64" fmla="*/ 37 w 48"/>
                <a:gd name="T65" fmla="*/ 25 h 71"/>
                <a:gd name="T66" fmla="*/ 37 w 48"/>
                <a:gd name="T67" fmla="*/ 20 h 71"/>
                <a:gd name="T68" fmla="*/ 37 w 48"/>
                <a:gd name="T69" fmla="*/ 17 h 71"/>
                <a:gd name="T70" fmla="*/ 35 w 48"/>
                <a:gd name="T71" fmla="*/ 14 h 71"/>
                <a:gd name="T72" fmla="*/ 33 w 48"/>
                <a:gd name="T73" fmla="*/ 12 h 71"/>
                <a:gd name="T74" fmla="*/ 31 w 48"/>
                <a:gd name="T75" fmla="*/ 10 h 71"/>
                <a:gd name="T76" fmla="*/ 27 w 48"/>
                <a:gd name="T77" fmla="*/ 9 h 71"/>
                <a:gd name="T78" fmla="*/ 24 w 48"/>
                <a:gd name="T79" fmla="*/ 9 h 71"/>
                <a:gd name="T80" fmla="*/ 21 w 48"/>
                <a:gd name="T81" fmla="*/ 9 h 71"/>
                <a:gd name="T82" fmla="*/ 17 w 48"/>
                <a:gd name="T83" fmla="*/ 10 h 71"/>
                <a:gd name="T84" fmla="*/ 15 w 48"/>
                <a:gd name="T85" fmla="*/ 11 h 71"/>
                <a:gd name="T86" fmla="*/ 13 w 48"/>
                <a:gd name="T87" fmla="*/ 14 h 71"/>
                <a:gd name="T88" fmla="*/ 11 w 48"/>
                <a:gd name="T89" fmla="*/ 17 h 71"/>
                <a:gd name="T90" fmla="*/ 11 w 48"/>
                <a:gd name="T91" fmla="*/ 21 h 71"/>
                <a:gd name="T92" fmla="*/ 1 w 48"/>
                <a:gd name="T93" fmla="*/ 20 h 71"/>
                <a:gd name="T94" fmla="*/ 2 w 48"/>
                <a:gd name="T95" fmla="*/ 13 h 71"/>
                <a:gd name="T96" fmla="*/ 5 w 48"/>
                <a:gd name="T97" fmla="*/ 9 h 71"/>
                <a:gd name="T98" fmla="*/ 8 w 48"/>
                <a:gd name="T99" fmla="*/ 5 h 71"/>
                <a:gd name="T100" fmla="*/ 13 w 48"/>
                <a:gd name="T101" fmla="*/ 2 h 71"/>
                <a:gd name="T102" fmla="*/ 18 w 48"/>
                <a:gd name="T103" fmla="*/ 1 h 71"/>
                <a:gd name="T104" fmla="*/ 24 w 48"/>
                <a:gd name="T105" fmla="*/ 0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8" h="71">
                  <a:moveTo>
                    <a:pt x="24" y="0"/>
                  </a:moveTo>
                  <a:lnTo>
                    <a:pt x="31" y="1"/>
                  </a:lnTo>
                  <a:lnTo>
                    <a:pt x="37" y="3"/>
                  </a:lnTo>
                  <a:lnTo>
                    <a:pt x="40" y="5"/>
                  </a:lnTo>
                  <a:lnTo>
                    <a:pt x="43" y="10"/>
                  </a:lnTo>
                  <a:lnTo>
                    <a:pt x="46" y="14"/>
                  </a:lnTo>
                  <a:lnTo>
                    <a:pt x="47" y="20"/>
                  </a:lnTo>
                  <a:lnTo>
                    <a:pt x="46" y="24"/>
                  </a:lnTo>
                  <a:lnTo>
                    <a:pt x="45" y="28"/>
                  </a:lnTo>
                  <a:lnTo>
                    <a:pt x="42" y="33"/>
                  </a:lnTo>
                  <a:lnTo>
                    <a:pt x="40" y="37"/>
                  </a:lnTo>
                  <a:lnTo>
                    <a:pt x="37" y="41"/>
                  </a:lnTo>
                  <a:lnTo>
                    <a:pt x="32" y="44"/>
                  </a:lnTo>
                  <a:lnTo>
                    <a:pt x="26" y="49"/>
                  </a:lnTo>
                  <a:lnTo>
                    <a:pt x="22" y="53"/>
                  </a:lnTo>
                  <a:lnTo>
                    <a:pt x="18" y="55"/>
                  </a:lnTo>
                  <a:lnTo>
                    <a:pt x="16" y="58"/>
                  </a:lnTo>
                  <a:lnTo>
                    <a:pt x="13" y="62"/>
                  </a:lnTo>
                  <a:lnTo>
                    <a:pt x="48" y="62"/>
                  </a:lnTo>
                  <a:lnTo>
                    <a:pt x="48" y="71"/>
                  </a:lnTo>
                  <a:lnTo>
                    <a:pt x="0" y="71"/>
                  </a:lnTo>
                  <a:lnTo>
                    <a:pt x="1" y="68"/>
                  </a:lnTo>
                  <a:lnTo>
                    <a:pt x="1" y="66"/>
                  </a:lnTo>
                  <a:lnTo>
                    <a:pt x="3" y="60"/>
                  </a:lnTo>
                  <a:lnTo>
                    <a:pt x="7" y="55"/>
                  </a:lnTo>
                  <a:lnTo>
                    <a:pt x="9" y="52"/>
                  </a:lnTo>
                  <a:lnTo>
                    <a:pt x="14" y="49"/>
                  </a:lnTo>
                  <a:lnTo>
                    <a:pt x="18" y="45"/>
                  </a:lnTo>
                  <a:lnTo>
                    <a:pt x="23" y="41"/>
                  </a:lnTo>
                  <a:lnTo>
                    <a:pt x="27" y="36"/>
                  </a:lnTo>
                  <a:lnTo>
                    <a:pt x="31" y="33"/>
                  </a:lnTo>
                  <a:lnTo>
                    <a:pt x="33" y="30"/>
                  </a:lnTo>
                  <a:lnTo>
                    <a:pt x="37" y="25"/>
                  </a:lnTo>
                  <a:lnTo>
                    <a:pt x="37" y="20"/>
                  </a:lnTo>
                  <a:lnTo>
                    <a:pt x="37" y="17"/>
                  </a:lnTo>
                  <a:lnTo>
                    <a:pt x="35" y="14"/>
                  </a:lnTo>
                  <a:lnTo>
                    <a:pt x="33" y="12"/>
                  </a:lnTo>
                  <a:lnTo>
                    <a:pt x="31" y="10"/>
                  </a:lnTo>
                  <a:lnTo>
                    <a:pt x="27" y="9"/>
                  </a:lnTo>
                  <a:lnTo>
                    <a:pt x="24" y="9"/>
                  </a:lnTo>
                  <a:lnTo>
                    <a:pt x="21" y="9"/>
                  </a:lnTo>
                  <a:lnTo>
                    <a:pt x="17" y="10"/>
                  </a:lnTo>
                  <a:lnTo>
                    <a:pt x="15" y="11"/>
                  </a:lnTo>
                  <a:lnTo>
                    <a:pt x="13" y="14"/>
                  </a:lnTo>
                  <a:lnTo>
                    <a:pt x="11" y="17"/>
                  </a:lnTo>
                  <a:lnTo>
                    <a:pt x="11" y="21"/>
                  </a:lnTo>
                  <a:lnTo>
                    <a:pt x="1" y="20"/>
                  </a:lnTo>
                  <a:lnTo>
                    <a:pt x="2" y="13"/>
                  </a:lnTo>
                  <a:lnTo>
                    <a:pt x="5" y="9"/>
                  </a:lnTo>
                  <a:lnTo>
                    <a:pt x="8" y="5"/>
                  </a:lnTo>
                  <a:lnTo>
                    <a:pt x="13" y="2"/>
                  </a:lnTo>
                  <a:lnTo>
                    <a:pt x="18" y="1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72" name="Freeform 161"/>
            <p:cNvSpPr>
              <a:spLocks noEditPoints="1"/>
            </p:cNvSpPr>
            <p:nvPr/>
          </p:nvSpPr>
          <p:spPr bwMode="auto">
            <a:xfrm>
              <a:off x="2473325" y="4629150"/>
              <a:ext cx="74613" cy="115888"/>
            </a:xfrm>
            <a:custGeom>
              <a:avLst/>
              <a:gdLst>
                <a:gd name="T0" fmla="*/ 23 w 47"/>
                <a:gd name="T1" fmla="*/ 9 h 73"/>
                <a:gd name="T2" fmla="*/ 19 w 47"/>
                <a:gd name="T3" fmla="*/ 9 h 73"/>
                <a:gd name="T4" fmla="*/ 16 w 47"/>
                <a:gd name="T5" fmla="*/ 11 h 73"/>
                <a:gd name="T6" fmla="*/ 14 w 47"/>
                <a:gd name="T7" fmla="*/ 13 h 73"/>
                <a:gd name="T8" fmla="*/ 10 w 47"/>
                <a:gd name="T9" fmla="*/ 22 h 73"/>
                <a:gd name="T10" fmla="*/ 9 w 47"/>
                <a:gd name="T11" fmla="*/ 36 h 73"/>
                <a:gd name="T12" fmla="*/ 10 w 47"/>
                <a:gd name="T13" fmla="*/ 51 h 73"/>
                <a:gd name="T14" fmla="*/ 14 w 47"/>
                <a:gd name="T15" fmla="*/ 59 h 73"/>
                <a:gd name="T16" fmla="*/ 16 w 47"/>
                <a:gd name="T17" fmla="*/ 62 h 73"/>
                <a:gd name="T18" fmla="*/ 19 w 47"/>
                <a:gd name="T19" fmla="*/ 63 h 73"/>
                <a:gd name="T20" fmla="*/ 23 w 47"/>
                <a:gd name="T21" fmla="*/ 65 h 73"/>
                <a:gd name="T22" fmla="*/ 27 w 47"/>
                <a:gd name="T23" fmla="*/ 63 h 73"/>
                <a:gd name="T24" fmla="*/ 30 w 47"/>
                <a:gd name="T25" fmla="*/ 62 h 73"/>
                <a:gd name="T26" fmla="*/ 33 w 47"/>
                <a:gd name="T27" fmla="*/ 59 h 73"/>
                <a:gd name="T28" fmla="*/ 37 w 47"/>
                <a:gd name="T29" fmla="*/ 51 h 73"/>
                <a:gd name="T30" fmla="*/ 38 w 47"/>
                <a:gd name="T31" fmla="*/ 36 h 73"/>
                <a:gd name="T32" fmla="*/ 37 w 47"/>
                <a:gd name="T33" fmla="*/ 22 h 73"/>
                <a:gd name="T34" fmla="*/ 33 w 47"/>
                <a:gd name="T35" fmla="*/ 13 h 73"/>
                <a:gd name="T36" fmla="*/ 31 w 47"/>
                <a:gd name="T37" fmla="*/ 11 h 73"/>
                <a:gd name="T38" fmla="*/ 27 w 47"/>
                <a:gd name="T39" fmla="*/ 9 h 73"/>
                <a:gd name="T40" fmla="*/ 23 w 47"/>
                <a:gd name="T41" fmla="*/ 9 h 73"/>
                <a:gd name="T42" fmla="*/ 23 w 47"/>
                <a:gd name="T43" fmla="*/ 0 h 73"/>
                <a:gd name="T44" fmla="*/ 29 w 47"/>
                <a:gd name="T45" fmla="*/ 1 h 73"/>
                <a:gd name="T46" fmla="*/ 33 w 47"/>
                <a:gd name="T47" fmla="*/ 2 h 73"/>
                <a:gd name="T48" fmla="*/ 38 w 47"/>
                <a:gd name="T49" fmla="*/ 5 h 73"/>
                <a:gd name="T50" fmla="*/ 41 w 47"/>
                <a:gd name="T51" fmla="*/ 9 h 73"/>
                <a:gd name="T52" fmla="*/ 43 w 47"/>
                <a:gd name="T53" fmla="*/ 13 h 73"/>
                <a:gd name="T54" fmla="*/ 45 w 47"/>
                <a:gd name="T55" fmla="*/ 19 h 73"/>
                <a:gd name="T56" fmla="*/ 46 w 47"/>
                <a:gd name="T57" fmla="*/ 25 h 73"/>
                <a:gd name="T58" fmla="*/ 47 w 47"/>
                <a:gd name="T59" fmla="*/ 29 h 73"/>
                <a:gd name="T60" fmla="*/ 47 w 47"/>
                <a:gd name="T61" fmla="*/ 36 h 73"/>
                <a:gd name="T62" fmla="*/ 46 w 47"/>
                <a:gd name="T63" fmla="*/ 47 h 73"/>
                <a:gd name="T64" fmla="*/ 45 w 47"/>
                <a:gd name="T65" fmla="*/ 57 h 73"/>
                <a:gd name="T66" fmla="*/ 42 w 47"/>
                <a:gd name="T67" fmla="*/ 62 h 73"/>
                <a:gd name="T68" fmla="*/ 40 w 47"/>
                <a:gd name="T69" fmla="*/ 66 h 73"/>
                <a:gd name="T70" fmla="*/ 37 w 47"/>
                <a:gd name="T71" fmla="*/ 69 h 73"/>
                <a:gd name="T72" fmla="*/ 32 w 47"/>
                <a:gd name="T73" fmla="*/ 71 h 73"/>
                <a:gd name="T74" fmla="*/ 29 w 47"/>
                <a:gd name="T75" fmla="*/ 73 h 73"/>
                <a:gd name="T76" fmla="*/ 23 w 47"/>
                <a:gd name="T77" fmla="*/ 73 h 73"/>
                <a:gd name="T78" fmla="*/ 18 w 47"/>
                <a:gd name="T79" fmla="*/ 73 h 73"/>
                <a:gd name="T80" fmla="*/ 14 w 47"/>
                <a:gd name="T81" fmla="*/ 71 h 73"/>
                <a:gd name="T82" fmla="*/ 10 w 47"/>
                <a:gd name="T83" fmla="*/ 69 h 73"/>
                <a:gd name="T84" fmla="*/ 7 w 47"/>
                <a:gd name="T85" fmla="*/ 66 h 73"/>
                <a:gd name="T86" fmla="*/ 1 w 47"/>
                <a:gd name="T87" fmla="*/ 54 h 73"/>
                <a:gd name="T88" fmla="*/ 0 w 47"/>
                <a:gd name="T89" fmla="*/ 36 h 73"/>
                <a:gd name="T90" fmla="*/ 0 w 47"/>
                <a:gd name="T91" fmla="*/ 25 h 73"/>
                <a:gd name="T92" fmla="*/ 2 w 47"/>
                <a:gd name="T93" fmla="*/ 16 h 73"/>
                <a:gd name="T94" fmla="*/ 5 w 47"/>
                <a:gd name="T95" fmla="*/ 11 h 73"/>
                <a:gd name="T96" fmla="*/ 7 w 47"/>
                <a:gd name="T97" fmla="*/ 6 h 73"/>
                <a:gd name="T98" fmla="*/ 10 w 47"/>
                <a:gd name="T99" fmla="*/ 4 h 73"/>
                <a:gd name="T100" fmla="*/ 14 w 47"/>
                <a:gd name="T101" fmla="*/ 2 h 73"/>
                <a:gd name="T102" fmla="*/ 18 w 47"/>
                <a:gd name="T103" fmla="*/ 1 h 73"/>
                <a:gd name="T104" fmla="*/ 23 w 47"/>
                <a:gd name="T105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7" h="73">
                  <a:moveTo>
                    <a:pt x="23" y="9"/>
                  </a:moveTo>
                  <a:lnTo>
                    <a:pt x="19" y="9"/>
                  </a:lnTo>
                  <a:lnTo>
                    <a:pt x="16" y="11"/>
                  </a:lnTo>
                  <a:lnTo>
                    <a:pt x="14" y="13"/>
                  </a:lnTo>
                  <a:lnTo>
                    <a:pt x="10" y="22"/>
                  </a:lnTo>
                  <a:lnTo>
                    <a:pt x="9" y="36"/>
                  </a:lnTo>
                  <a:lnTo>
                    <a:pt x="10" y="51"/>
                  </a:lnTo>
                  <a:lnTo>
                    <a:pt x="14" y="59"/>
                  </a:lnTo>
                  <a:lnTo>
                    <a:pt x="16" y="62"/>
                  </a:lnTo>
                  <a:lnTo>
                    <a:pt x="19" y="63"/>
                  </a:lnTo>
                  <a:lnTo>
                    <a:pt x="23" y="65"/>
                  </a:lnTo>
                  <a:lnTo>
                    <a:pt x="27" y="63"/>
                  </a:lnTo>
                  <a:lnTo>
                    <a:pt x="30" y="62"/>
                  </a:lnTo>
                  <a:lnTo>
                    <a:pt x="33" y="59"/>
                  </a:lnTo>
                  <a:lnTo>
                    <a:pt x="37" y="51"/>
                  </a:lnTo>
                  <a:lnTo>
                    <a:pt x="38" y="36"/>
                  </a:lnTo>
                  <a:lnTo>
                    <a:pt x="37" y="22"/>
                  </a:lnTo>
                  <a:lnTo>
                    <a:pt x="33" y="13"/>
                  </a:lnTo>
                  <a:lnTo>
                    <a:pt x="31" y="11"/>
                  </a:lnTo>
                  <a:lnTo>
                    <a:pt x="27" y="9"/>
                  </a:lnTo>
                  <a:lnTo>
                    <a:pt x="23" y="9"/>
                  </a:lnTo>
                  <a:close/>
                  <a:moveTo>
                    <a:pt x="23" y="0"/>
                  </a:moveTo>
                  <a:lnTo>
                    <a:pt x="29" y="1"/>
                  </a:lnTo>
                  <a:lnTo>
                    <a:pt x="33" y="2"/>
                  </a:lnTo>
                  <a:lnTo>
                    <a:pt x="38" y="5"/>
                  </a:lnTo>
                  <a:lnTo>
                    <a:pt x="41" y="9"/>
                  </a:lnTo>
                  <a:lnTo>
                    <a:pt x="43" y="13"/>
                  </a:lnTo>
                  <a:lnTo>
                    <a:pt x="45" y="19"/>
                  </a:lnTo>
                  <a:lnTo>
                    <a:pt x="46" y="25"/>
                  </a:lnTo>
                  <a:lnTo>
                    <a:pt x="47" y="29"/>
                  </a:lnTo>
                  <a:lnTo>
                    <a:pt x="47" y="36"/>
                  </a:lnTo>
                  <a:lnTo>
                    <a:pt x="46" y="47"/>
                  </a:lnTo>
                  <a:lnTo>
                    <a:pt x="45" y="57"/>
                  </a:lnTo>
                  <a:lnTo>
                    <a:pt x="42" y="62"/>
                  </a:lnTo>
                  <a:lnTo>
                    <a:pt x="40" y="66"/>
                  </a:lnTo>
                  <a:lnTo>
                    <a:pt x="37" y="69"/>
                  </a:lnTo>
                  <a:lnTo>
                    <a:pt x="32" y="71"/>
                  </a:lnTo>
                  <a:lnTo>
                    <a:pt x="29" y="73"/>
                  </a:lnTo>
                  <a:lnTo>
                    <a:pt x="23" y="73"/>
                  </a:lnTo>
                  <a:lnTo>
                    <a:pt x="18" y="73"/>
                  </a:lnTo>
                  <a:lnTo>
                    <a:pt x="14" y="71"/>
                  </a:lnTo>
                  <a:lnTo>
                    <a:pt x="10" y="69"/>
                  </a:lnTo>
                  <a:lnTo>
                    <a:pt x="7" y="66"/>
                  </a:lnTo>
                  <a:lnTo>
                    <a:pt x="1" y="54"/>
                  </a:lnTo>
                  <a:lnTo>
                    <a:pt x="0" y="36"/>
                  </a:lnTo>
                  <a:lnTo>
                    <a:pt x="0" y="25"/>
                  </a:lnTo>
                  <a:lnTo>
                    <a:pt x="2" y="16"/>
                  </a:lnTo>
                  <a:lnTo>
                    <a:pt x="5" y="11"/>
                  </a:lnTo>
                  <a:lnTo>
                    <a:pt x="7" y="6"/>
                  </a:lnTo>
                  <a:lnTo>
                    <a:pt x="10" y="4"/>
                  </a:lnTo>
                  <a:lnTo>
                    <a:pt x="14" y="2"/>
                  </a:lnTo>
                  <a:lnTo>
                    <a:pt x="18" y="1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73" name="Freeform 162"/>
            <p:cNvSpPr>
              <a:spLocks noEditPoints="1"/>
            </p:cNvSpPr>
            <p:nvPr/>
          </p:nvSpPr>
          <p:spPr bwMode="auto">
            <a:xfrm>
              <a:off x="2560638" y="4629150"/>
              <a:ext cx="74613" cy="115888"/>
            </a:xfrm>
            <a:custGeom>
              <a:avLst/>
              <a:gdLst>
                <a:gd name="T0" fmla="*/ 24 w 47"/>
                <a:gd name="T1" fmla="*/ 9 h 73"/>
                <a:gd name="T2" fmla="*/ 19 w 47"/>
                <a:gd name="T3" fmla="*/ 9 h 73"/>
                <a:gd name="T4" fmla="*/ 16 w 47"/>
                <a:gd name="T5" fmla="*/ 11 h 73"/>
                <a:gd name="T6" fmla="*/ 14 w 47"/>
                <a:gd name="T7" fmla="*/ 13 h 73"/>
                <a:gd name="T8" fmla="*/ 10 w 47"/>
                <a:gd name="T9" fmla="*/ 22 h 73"/>
                <a:gd name="T10" fmla="*/ 9 w 47"/>
                <a:gd name="T11" fmla="*/ 36 h 73"/>
                <a:gd name="T12" fmla="*/ 10 w 47"/>
                <a:gd name="T13" fmla="*/ 51 h 73"/>
                <a:gd name="T14" fmla="*/ 14 w 47"/>
                <a:gd name="T15" fmla="*/ 59 h 73"/>
                <a:gd name="T16" fmla="*/ 16 w 47"/>
                <a:gd name="T17" fmla="*/ 62 h 73"/>
                <a:gd name="T18" fmla="*/ 19 w 47"/>
                <a:gd name="T19" fmla="*/ 63 h 73"/>
                <a:gd name="T20" fmla="*/ 24 w 47"/>
                <a:gd name="T21" fmla="*/ 65 h 73"/>
                <a:gd name="T22" fmla="*/ 27 w 47"/>
                <a:gd name="T23" fmla="*/ 63 h 73"/>
                <a:gd name="T24" fmla="*/ 31 w 47"/>
                <a:gd name="T25" fmla="*/ 62 h 73"/>
                <a:gd name="T26" fmla="*/ 33 w 47"/>
                <a:gd name="T27" fmla="*/ 59 h 73"/>
                <a:gd name="T28" fmla="*/ 36 w 47"/>
                <a:gd name="T29" fmla="*/ 51 h 73"/>
                <a:gd name="T30" fmla="*/ 38 w 47"/>
                <a:gd name="T31" fmla="*/ 36 h 73"/>
                <a:gd name="T32" fmla="*/ 36 w 47"/>
                <a:gd name="T33" fmla="*/ 22 h 73"/>
                <a:gd name="T34" fmla="*/ 34 w 47"/>
                <a:gd name="T35" fmla="*/ 13 h 73"/>
                <a:gd name="T36" fmla="*/ 31 w 47"/>
                <a:gd name="T37" fmla="*/ 11 h 73"/>
                <a:gd name="T38" fmla="*/ 27 w 47"/>
                <a:gd name="T39" fmla="*/ 9 h 73"/>
                <a:gd name="T40" fmla="*/ 24 w 47"/>
                <a:gd name="T41" fmla="*/ 9 h 73"/>
                <a:gd name="T42" fmla="*/ 24 w 47"/>
                <a:gd name="T43" fmla="*/ 0 h 73"/>
                <a:gd name="T44" fmla="*/ 28 w 47"/>
                <a:gd name="T45" fmla="*/ 1 h 73"/>
                <a:gd name="T46" fmla="*/ 34 w 47"/>
                <a:gd name="T47" fmla="*/ 2 h 73"/>
                <a:gd name="T48" fmla="*/ 38 w 47"/>
                <a:gd name="T49" fmla="*/ 5 h 73"/>
                <a:gd name="T50" fmla="*/ 41 w 47"/>
                <a:gd name="T51" fmla="*/ 9 h 73"/>
                <a:gd name="T52" fmla="*/ 43 w 47"/>
                <a:gd name="T53" fmla="*/ 13 h 73"/>
                <a:gd name="T54" fmla="*/ 46 w 47"/>
                <a:gd name="T55" fmla="*/ 19 h 73"/>
                <a:gd name="T56" fmla="*/ 47 w 47"/>
                <a:gd name="T57" fmla="*/ 25 h 73"/>
                <a:gd name="T58" fmla="*/ 47 w 47"/>
                <a:gd name="T59" fmla="*/ 29 h 73"/>
                <a:gd name="T60" fmla="*/ 47 w 47"/>
                <a:gd name="T61" fmla="*/ 36 h 73"/>
                <a:gd name="T62" fmla="*/ 47 w 47"/>
                <a:gd name="T63" fmla="*/ 47 h 73"/>
                <a:gd name="T64" fmla="*/ 44 w 47"/>
                <a:gd name="T65" fmla="*/ 57 h 73"/>
                <a:gd name="T66" fmla="*/ 42 w 47"/>
                <a:gd name="T67" fmla="*/ 62 h 73"/>
                <a:gd name="T68" fmla="*/ 40 w 47"/>
                <a:gd name="T69" fmla="*/ 66 h 73"/>
                <a:gd name="T70" fmla="*/ 36 w 47"/>
                <a:gd name="T71" fmla="*/ 69 h 73"/>
                <a:gd name="T72" fmla="*/ 33 w 47"/>
                <a:gd name="T73" fmla="*/ 71 h 73"/>
                <a:gd name="T74" fmla="*/ 28 w 47"/>
                <a:gd name="T75" fmla="*/ 73 h 73"/>
                <a:gd name="T76" fmla="*/ 24 w 47"/>
                <a:gd name="T77" fmla="*/ 73 h 73"/>
                <a:gd name="T78" fmla="*/ 18 w 47"/>
                <a:gd name="T79" fmla="*/ 73 h 73"/>
                <a:gd name="T80" fmla="*/ 15 w 47"/>
                <a:gd name="T81" fmla="*/ 71 h 73"/>
                <a:gd name="T82" fmla="*/ 10 w 47"/>
                <a:gd name="T83" fmla="*/ 69 h 73"/>
                <a:gd name="T84" fmla="*/ 7 w 47"/>
                <a:gd name="T85" fmla="*/ 66 h 73"/>
                <a:gd name="T86" fmla="*/ 2 w 47"/>
                <a:gd name="T87" fmla="*/ 54 h 73"/>
                <a:gd name="T88" fmla="*/ 0 w 47"/>
                <a:gd name="T89" fmla="*/ 36 h 73"/>
                <a:gd name="T90" fmla="*/ 1 w 47"/>
                <a:gd name="T91" fmla="*/ 25 h 73"/>
                <a:gd name="T92" fmla="*/ 2 w 47"/>
                <a:gd name="T93" fmla="*/ 16 h 73"/>
                <a:gd name="T94" fmla="*/ 4 w 47"/>
                <a:gd name="T95" fmla="*/ 11 h 73"/>
                <a:gd name="T96" fmla="*/ 7 w 47"/>
                <a:gd name="T97" fmla="*/ 6 h 73"/>
                <a:gd name="T98" fmla="*/ 10 w 47"/>
                <a:gd name="T99" fmla="*/ 4 h 73"/>
                <a:gd name="T100" fmla="*/ 15 w 47"/>
                <a:gd name="T101" fmla="*/ 2 h 73"/>
                <a:gd name="T102" fmla="*/ 18 w 47"/>
                <a:gd name="T103" fmla="*/ 1 h 73"/>
                <a:gd name="T104" fmla="*/ 24 w 47"/>
                <a:gd name="T105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7" h="73">
                  <a:moveTo>
                    <a:pt x="24" y="9"/>
                  </a:moveTo>
                  <a:lnTo>
                    <a:pt x="19" y="9"/>
                  </a:lnTo>
                  <a:lnTo>
                    <a:pt x="16" y="11"/>
                  </a:lnTo>
                  <a:lnTo>
                    <a:pt x="14" y="13"/>
                  </a:lnTo>
                  <a:lnTo>
                    <a:pt x="10" y="22"/>
                  </a:lnTo>
                  <a:lnTo>
                    <a:pt x="9" y="36"/>
                  </a:lnTo>
                  <a:lnTo>
                    <a:pt x="10" y="51"/>
                  </a:lnTo>
                  <a:lnTo>
                    <a:pt x="14" y="59"/>
                  </a:lnTo>
                  <a:lnTo>
                    <a:pt x="16" y="62"/>
                  </a:lnTo>
                  <a:lnTo>
                    <a:pt x="19" y="63"/>
                  </a:lnTo>
                  <a:lnTo>
                    <a:pt x="24" y="65"/>
                  </a:lnTo>
                  <a:lnTo>
                    <a:pt x="27" y="63"/>
                  </a:lnTo>
                  <a:lnTo>
                    <a:pt x="31" y="62"/>
                  </a:lnTo>
                  <a:lnTo>
                    <a:pt x="33" y="59"/>
                  </a:lnTo>
                  <a:lnTo>
                    <a:pt x="36" y="51"/>
                  </a:lnTo>
                  <a:lnTo>
                    <a:pt x="38" y="36"/>
                  </a:lnTo>
                  <a:lnTo>
                    <a:pt x="36" y="22"/>
                  </a:lnTo>
                  <a:lnTo>
                    <a:pt x="34" y="13"/>
                  </a:lnTo>
                  <a:lnTo>
                    <a:pt x="31" y="11"/>
                  </a:lnTo>
                  <a:lnTo>
                    <a:pt x="27" y="9"/>
                  </a:lnTo>
                  <a:lnTo>
                    <a:pt x="24" y="9"/>
                  </a:lnTo>
                  <a:close/>
                  <a:moveTo>
                    <a:pt x="24" y="0"/>
                  </a:moveTo>
                  <a:lnTo>
                    <a:pt x="28" y="1"/>
                  </a:lnTo>
                  <a:lnTo>
                    <a:pt x="34" y="2"/>
                  </a:lnTo>
                  <a:lnTo>
                    <a:pt x="38" y="5"/>
                  </a:lnTo>
                  <a:lnTo>
                    <a:pt x="41" y="9"/>
                  </a:lnTo>
                  <a:lnTo>
                    <a:pt x="43" y="13"/>
                  </a:lnTo>
                  <a:lnTo>
                    <a:pt x="46" y="19"/>
                  </a:lnTo>
                  <a:lnTo>
                    <a:pt x="47" y="25"/>
                  </a:lnTo>
                  <a:lnTo>
                    <a:pt x="47" y="29"/>
                  </a:lnTo>
                  <a:lnTo>
                    <a:pt x="47" y="36"/>
                  </a:lnTo>
                  <a:lnTo>
                    <a:pt x="47" y="47"/>
                  </a:lnTo>
                  <a:lnTo>
                    <a:pt x="44" y="57"/>
                  </a:lnTo>
                  <a:lnTo>
                    <a:pt x="42" y="62"/>
                  </a:lnTo>
                  <a:lnTo>
                    <a:pt x="40" y="66"/>
                  </a:lnTo>
                  <a:lnTo>
                    <a:pt x="36" y="69"/>
                  </a:lnTo>
                  <a:lnTo>
                    <a:pt x="33" y="71"/>
                  </a:lnTo>
                  <a:lnTo>
                    <a:pt x="28" y="73"/>
                  </a:lnTo>
                  <a:lnTo>
                    <a:pt x="24" y="73"/>
                  </a:lnTo>
                  <a:lnTo>
                    <a:pt x="18" y="73"/>
                  </a:lnTo>
                  <a:lnTo>
                    <a:pt x="15" y="71"/>
                  </a:lnTo>
                  <a:lnTo>
                    <a:pt x="10" y="69"/>
                  </a:lnTo>
                  <a:lnTo>
                    <a:pt x="7" y="66"/>
                  </a:lnTo>
                  <a:lnTo>
                    <a:pt x="2" y="54"/>
                  </a:lnTo>
                  <a:lnTo>
                    <a:pt x="0" y="36"/>
                  </a:lnTo>
                  <a:lnTo>
                    <a:pt x="1" y="25"/>
                  </a:lnTo>
                  <a:lnTo>
                    <a:pt x="2" y="16"/>
                  </a:lnTo>
                  <a:lnTo>
                    <a:pt x="4" y="11"/>
                  </a:lnTo>
                  <a:lnTo>
                    <a:pt x="7" y="6"/>
                  </a:lnTo>
                  <a:lnTo>
                    <a:pt x="10" y="4"/>
                  </a:lnTo>
                  <a:lnTo>
                    <a:pt x="15" y="2"/>
                  </a:lnTo>
                  <a:lnTo>
                    <a:pt x="18" y="1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74" name="Freeform 163"/>
            <p:cNvSpPr>
              <a:spLocks/>
            </p:cNvSpPr>
            <p:nvPr/>
          </p:nvSpPr>
          <p:spPr bwMode="auto">
            <a:xfrm>
              <a:off x="6099175" y="2373313"/>
              <a:ext cx="169863" cy="122238"/>
            </a:xfrm>
            <a:custGeom>
              <a:avLst/>
              <a:gdLst>
                <a:gd name="T0" fmla="*/ 0 w 107"/>
                <a:gd name="T1" fmla="*/ 0 h 77"/>
                <a:gd name="T2" fmla="*/ 2 w 107"/>
                <a:gd name="T3" fmla="*/ 0 h 77"/>
                <a:gd name="T4" fmla="*/ 107 w 107"/>
                <a:gd name="T5" fmla="*/ 75 h 77"/>
                <a:gd name="T6" fmla="*/ 107 w 107"/>
                <a:gd name="T7" fmla="*/ 77 h 77"/>
                <a:gd name="T8" fmla="*/ 105 w 107"/>
                <a:gd name="T9" fmla="*/ 77 h 77"/>
                <a:gd name="T10" fmla="*/ 0 w 107"/>
                <a:gd name="T11" fmla="*/ 2 h 77"/>
                <a:gd name="T12" fmla="*/ 0 w 107"/>
                <a:gd name="T13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7" h="77">
                  <a:moveTo>
                    <a:pt x="0" y="0"/>
                  </a:moveTo>
                  <a:lnTo>
                    <a:pt x="2" y="0"/>
                  </a:lnTo>
                  <a:lnTo>
                    <a:pt x="107" y="75"/>
                  </a:lnTo>
                  <a:lnTo>
                    <a:pt x="107" y="77"/>
                  </a:lnTo>
                  <a:lnTo>
                    <a:pt x="105" y="77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75" name="Line 164"/>
            <p:cNvSpPr>
              <a:spLocks noChangeShapeType="1"/>
            </p:cNvSpPr>
            <p:nvPr/>
          </p:nvSpPr>
          <p:spPr bwMode="auto">
            <a:xfrm flipV="1">
              <a:off x="2549525" y="4525963"/>
              <a:ext cx="0" cy="52388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76" name="Line 165"/>
            <p:cNvSpPr>
              <a:spLocks noChangeShapeType="1"/>
            </p:cNvSpPr>
            <p:nvPr/>
          </p:nvSpPr>
          <p:spPr bwMode="auto">
            <a:xfrm>
              <a:off x="1328738" y="2492375"/>
              <a:ext cx="0" cy="79375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77" name="Line 166"/>
            <p:cNvSpPr>
              <a:spLocks noChangeShapeType="1"/>
            </p:cNvSpPr>
            <p:nvPr/>
          </p:nvSpPr>
          <p:spPr bwMode="auto">
            <a:xfrm flipV="1">
              <a:off x="2590800" y="4525963"/>
              <a:ext cx="0" cy="52388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78" name="Line 167"/>
            <p:cNvSpPr>
              <a:spLocks noChangeShapeType="1"/>
            </p:cNvSpPr>
            <p:nvPr/>
          </p:nvSpPr>
          <p:spPr bwMode="auto">
            <a:xfrm flipV="1">
              <a:off x="2633663" y="4525963"/>
              <a:ext cx="0" cy="52388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79" name="Line 168"/>
            <p:cNvSpPr>
              <a:spLocks noChangeShapeType="1"/>
            </p:cNvSpPr>
            <p:nvPr/>
          </p:nvSpPr>
          <p:spPr bwMode="auto">
            <a:xfrm>
              <a:off x="1312863" y="2493963"/>
              <a:ext cx="33338" cy="0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0" name="Line 169"/>
            <p:cNvSpPr>
              <a:spLocks noChangeShapeType="1"/>
            </p:cNvSpPr>
            <p:nvPr/>
          </p:nvSpPr>
          <p:spPr bwMode="auto">
            <a:xfrm flipV="1">
              <a:off x="2676525" y="4525963"/>
              <a:ext cx="0" cy="52388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1" name="Line 170"/>
            <p:cNvSpPr>
              <a:spLocks noChangeShapeType="1"/>
            </p:cNvSpPr>
            <p:nvPr/>
          </p:nvSpPr>
          <p:spPr bwMode="auto">
            <a:xfrm>
              <a:off x="1328738" y="2570163"/>
              <a:ext cx="0" cy="114300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2" name="Line 171"/>
            <p:cNvSpPr>
              <a:spLocks noChangeShapeType="1"/>
            </p:cNvSpPr>
            <p:nvPr/>
          </p:nvSpPr>
          <p:spPr bwMode="auto">
            <a:xfrm flipV="1">
              <a:off x="2725738" y="4525963"/>
              <a:ext cx="0" cy="52388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3" name="Line 172"/>
            <p:cNvSpPr>
              <a:spLocks noChangeShapeType="1"/>
            </p:cNvSpPr>
            <p:nvPr/>
          </p:nvSpPr>
          <p:spPr bwMode="auto">
            <a:xfrm flipV="1">
              <a:off x="2776538" y="4525963"/>
              <a:ext cx="0" cy="52388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4" name="Line 173"/>
            <p:cNvSpPr>
              <a:spLocks noChangeShapeType="1"/>
            </p:cNvSpPr>
            <p:nvPr/>
          </p:nvSpPr>
          <p:spPr bwMode="auto">
            <a:xfrm>
              <a:off x="1312863" y="2682875"/>
              <a:ext cx="33338" cy="0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5" name="Line 174"/>
            <p:cNvSpPr>
              <a:spLocks noChangeShapeType="1"/>
            </p:cNvSpPr>
            <p:nvPr/>
          </p:nvSpPr>
          <p:spPr bwMode="auto">
            <a:xfrm flipV="1">
              <a:off x="2830513" y="4525963"/>
              <a:ext cx="0" cy="52388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6" name="Line 175"/>
            <p:cNvSpPr>
              <a:spLocks noChangeShapeType="1"/>
            </p:cNvSpPr>
            <p:nvPr/>
          </p:nvSpPr>
          <p:spPr bwMode="auto">
            <a:xfrm>
              <a:off x="1744663" y="2616200"/>
              <a:ext cx="0" cy="63500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7" name="Line 176"/>
            <p:cNvSpPr>
              <a:spLocks noChangeShapeType="1"/>
            </p:cNvSpPr>
            <p:nvPr/>
          </p:nvSpPr>
          <p:spPr bwMode="auto">
            <a:xfrm flipV="1">
              <a:off x="2890838" y="4525963"/>
              <a:ext cx="0" cy="52388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8" name="Line 177"/>
            <p:cNvSpPr>
              <a:spLocks noChangeShapeType="1"/>
            </p:cNvSpPr>
            <p:nvPr/>
          </p:nvSpPr>
          <p:spPr bwMode="auto">
            <a:xfrm flipV="1">
              <a:off x="2952750" y="4525963"/>
              <a:ext cx="0" cy="52388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9" name="Line 178"/>
            <p:cNvSpPr>
              <a:spLocks noChangeShapeType="1"/>
            </p:cNvSpPr>
            <p:nvPr/>
          </p:nvSpPr>
          <p:spPr bwMode="auto">
            <a:xfrm>
              <a:off x="1727200" y="2617788"/>
              <a:ext cx="36513" cy="0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0" name="Line 179"/>
            <p:cNvSpPr>
              <a:spLocks noChangeShapeType="1"/>
            </p:cNvSpPr>
            <p:nvPr/>
          </p:nvSpPr>
          <p:spPr bwMode="auto">
            <a:xfrm flipV="1">
              <a:off x="3024188" y="4475163"/>
              <a:ext cx="0" cy="103188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1" name="Line 180"/>
            <p:cNvSpPr>
              <a:spLocks noChangeShapeType="1"/>
            </p:cNvSpPr>
            <p:nvPr/>
          </p:nvSpPr>
          <p:spPr bwMode="auto">
            <a:xfrm>
              <a:off x="1744663" y="2676525"/>
              <a:ext cx="0" cy="82550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2" name="Freeform 181"/>
            <p:cNvSpPr>
              <a:spLocks/>
            </p:cNvSpPr>
            <p:nvPr/>
          </p:nvSpPr>
          <p:spPr bwMode="auto">
            <a:xfrm>
              <a:off x="2908300" y="4629150"/>
              <a:ext cx="41275" cy="112713"/>
            </a:xfrm>
            <a:custGeom>
              <a:avLst/>
              <a:gdLst>
                <a:gd name="T0" fmla="*/ 20 w 26"/>
                <a:gd name="T1" fmla="*/ 0 h 71"/>
                <a:gd name="T2" fmla="*/ 26 w 26"/>
                <a:gd name="T3" fmla="*/ 0 h 71"/>
                <a:gd name="T4" fmla="*/ 26 w 26"/>
                <a:gd name="T5" fmla="*/ 71 h 71"/>
                <a:gd name="T6" fmla="*/ 17 w 26"/>
                <a:gd name="T7" fmla="*/ 71 h 71"/>
                <a:gd name="T8" fmla="*/ 17 w 26"/>
                <a:gd name="T9" fmla="*/ 16 h 71"/>
                <a:gd name="T10" fmla="*/ 14 w 26"/>
                <a:gd name="T11" fmla="*/ 19 h 71"/>
                <a:gd name="T12" fmla="*/ 9 w 26"/>
                <a:gd name="T13" fmla="*/ 21 h 71"/>
                <a:gd name="T14" fmla="*/ 4 w 26"/>
                <a:gd name="T15" fmla="*/ 25 h 71"/>
                <a:gd name="T16" fmla="*/ 0 w 26"/>
                <a:gd name="T17" fmla="*/ 26 h 71"/>
                <a:gd name="T18" fmla="*/ 0 w 26"/>
                <a:gd name="T19" fmla="*/ 18 h 71"/>
                <a:gd name="T20" fmla="*/ 7 w 26"/>
                <a:gd name="T21" fmla="*/ 14 h 71"/>
                <a:gd name="T22" fmla="*/ 12 w 26"/>
                <a:gd name="T23" fmla="*/ 10 h 71"/>
                <a:gd name="T24" fmla="*/ 17 w 26"/>
                <a:gd name="T25" fmla="*/ 4 h 71"/>
                <a:gd name="T26" fmla="*/ 20 w 26"/>
                <a:gd name="T27" fmla="*/ 0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6" h="71">
                  <a:moveTo>
                    <a:pt x="20" y="0"/>
                  </a:moveTo>
                  <a:lnTo>
                    <a:pt x="26" y="0"/>
                  </a:lnTo>
                  <a:lnTo>
                    <a:pt x="26" y="71"/>
                  </a:lnTo>
                  <a:lnTo>
                    <a:pt x="17" y="71"/>
                  </a:lnTo>
                  <a:lnTo>
                    <a:pt x="17" y="16"/>
                  </a:lnTo>
                  <a:lnTo>
                    <a:pt x="14" y="19"/>
                  </a:lnTo>
                  <a:lnTo>
                    <a:pt x="9" y="21"/>
                  </a:lnTo>
                  <a:lnTo>
                    <a:pt x="4" y="25"/>
                  </a:lnTo>
                  <a:lnTo>
                    <a:pt x="0" y="26"/>
                  </a:lnTo>
                  <a:lnTo>
                    <a:pt x="0" y="18"/>
                  </a:lnTo>
                  <a:lnTo>
                    <a:pt x="7" y="14"/>
                  </a:lnTo>
                  <a:lnTo>
                    <a:pt x="12" y="10"/>
                  </a:lnTo>
                  <a:lnTo>
                    <a:pt x="17" y="4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3" name="Freeform 182"/>
            <p:cNvSpPr>
              <a:spLocks noEditPoints="1"/>
            </p:cNvSpPr>
            <p:nvPr/>
          </p:nvSpPr>
          <p:spPr bwMode="auto">
            <a:xfrm>
              <a:off x="2986088" y="4629150"/>
              <a:ext cx="74613" cy="115888"/>
            </a:xfrm>
            <a:custGeom>
              <a:avLst/>
              <a:gdLst>
                <a:gd name="T0" fmla="*/ 24 w 47"/>
                <a:gd name="T1" fmla="*/ 9 h 73"/>
                <a:gd name="T2" fmla="*/ 19 w 47"/>
                <a:gd name="T3" fmla="*/ 9 h 73"/>
                <a:gd name="T4" fmla="*/ 17 w 47"/>
                <a:gd name="T5" fmla="*/ 11 h 73"/>
                <a:gd name="T6" fmla="*/ 14 w 47"/>
                <a:gd name="T7" fmla="*/ 13 h 73"/>
                <a:gd name="T8" fmla="*/ 10 w 47"/>
                <a:gd name="T9" fmla="*/ 22 h 73"/>
                <a:gd name="T10" fmla="*/ 10 w 47"/>
                <a:gd name="T11" fmla="*/ 36 h 73"/>
                <a:gd name="T12" fmla="*/ 10 w 47"/>
                <a:gd name="T13" fmla="*/ 51 h 73"/>
                <a:gd name="T14" fmla="*/ 14 w 47"/>
                <a:gd name="T15" fmla="*/ 59 h 73"/>
                <a:gd name="T16" fmla="*/ 17 w 47"/>
                <a:gd name="T17" fmla="*/ 62 h 73"/>
                <a:gd name="T18" fmla="*/ 21 w 47"/>
                <a:gd name="T19" fmla="*/ 63 h 73"/>
                <a:gd name="T20" fmla="*/ 24 w 47"/>
                <a:gd name="T21" fmla="*/ 65 h 73"/>
                <a:gd name="T22" fmla="*/ 27 w 47"/>
                <a:gd name="T23" fmla="*/ 63 h 73"/>
                <a:gd name="T24" fmla="*/ 31 w 47"/>
                <a:gd name="T25" fmla="*/ 62 h 73"/>
                <a:gd name="T26" fmla="*/ 34 w 47"/>
                <a:gd name="T27" fmla="*/ 59 h 73"/>
                <a:gd name="T28" fmla="*/ 36 w 47"/>
                <a:gd name="T29" fmla="*/ 51 h 73"/>
                <a:gd name="T30" fmla="*/ 38 w 47"/>
                <a:gd name="T31" fmla="*/ 36 h 73"/>
                <a:gd name="T32" fmla="*/ 36 w 47"/>
                <a:gd name="T33" fmla="*/ 22 h 73"/>
                <a:gd name="T34" fmla="*/ 34 w 47"/>
                <a:gd name="T35" fmla="*/ 13 h 73"/>
                <a:gd name="T36" fmla="*/ 31 w 47"/>
                <a:gd name="T37" fmla="*/ 11 h 73"/>
                <a:gd name="T38" fmla="*/ 27 w 47"/>
                <a:gd name="T39" fmla="*/ 9 h 73"/>
                <a:gd name="T40" fmla="*/ 24 w 47"/>
                <a:gd name="T41" fmla="*/ 9 h 73"/>
                <a:gd name="T42" fmla="*/ 24 w 47"/>
                <a:gd name="T43" fmla="*/ 0 h 73"/>
                <a:gd name="T44" fmla="*/ 30 w 47"/>
                <a:gd name="T45" fmla="*/ 1 h 73"/>
                <a:gd name="T46" fmla="*/ 34 w 47"/>
                <a:gd name="T47" fmla="*/ 2 h 73"/>
                <a:gd name="T48" fmla="*/ 39 w 47"/>
                <a:gd name="T49" fmla="*/ 5 h 73"/>
                <a:gd name="T50" fmla="*/ 41 w 47"/>
                <a:gd name="T51" fmla="*/ 9 h 73"/>
                <a:gd name="T52" fmla="*/ 43 w 47"/>
                <a:gd name="T53" fmla="*/ 13 h 73"/>
                <a:gd name="T54" fmla="*/ 46 w 47"/>
                <a:gd name="T55" fmla="*/ 19 h 73"/>
                <a:gd name="T56" fmla="*/ 47 w 47"/>
                <a:gd name="T57" fmla="*/ 25 h 73"/>
                <a:gd name="T58" fmla="*/ 47 w 47"/>
                <a:gd name="T59" fmla="*/ 29 h 73"/>
                <a:gd name="T60" fmla="*/ 47 w 47"/>
                <a:gd name="T61" fmla="*/ 36 h 73"/>
                <a:gd name="T62" fmla="*/ 47 w 47"/>
                <a:gd name="T63" fmla="*/ 47 h 73"/>
                <a:gd name="T64" fmla="*/ 44 w 47"/>
                <a:gd name="T65" fmla="*/ 57 h 73"/>
                <a:gd name="T66" fmla="*/ 42 w 47"/>
                <a:gd name="T67" fmla="*/ 62 h 73"/>
                <a:gd name="T68" fmla="*/ 40 w 47"/>
                <a:gd name="T69" fmla="*/ 66 h 73"/>
                <a:gd name="T70" fmla="*/ 36 w 47"/>
                <a:gd name="T71" fmla="*/ 69 h 73"/>
                <a:gd name="T72" fmla="*/ 33 w 47"/>
                <a:gd name="T73" fmla="*/ 71 h 73"/>
                <a:gd name="T74" fmla="*/ 29 w 47"/>
                <a:gd name="T75" fmla="*/ 73 h 73"/>
                <a:gd name="T76" fmla="*/ 24 w 47"/>
                <a:gd name="T77" fmla="*/ 73 h 73"/>
                <a:gd name="T78" fmla="*/ 19 w 47"/>
                <a:gd name="T79" fmla="*/ 73 h 73"/>
                <a:gd name="T80" fmla="*/ 15 w 47"/>
                <a:gd name="T81" fmla="*/ 71 h 73"/>
                <a:gd name="T82" fmla="*/ 10 w 47"/>
                <a:gd name="T83" fmla="*/ 69 h 73"/>
                <a:gd name="T84" fmla="*/ 8 w 47"/>
                <a:gd name="T85" fmla="*/ 66 h 73"/>
                <a:gd name="T86" fmla="*/ 2 w 47"/>
                <a:gd name="T87" fmla="*/ 54 h 73"/>
                <a:gd name="T88" fmla="*/ 0 w 47"/>
                <a:gd name="T89" fmla="*/ 36 h 73"/>
                <a:gd name="T90" fmla="*/ 1 w 47"/>
                <a:gd name="T91" fmla="*/ 25 h 73"/>
                <a:gd name="T92" fmla="*/ 3 w 47"/>
                <a:gd name="T93" fmla="*/ 16 h 73"/>
                <a:gd name="T94" fmla="*/ 5 w 47"/>
                <a:gd name="T95" fmla="*/ 11 h 73"/>
                <a:gd name="T96" fmla="*/ 8 w 47"/>
                <a:gd name="T97" fmla="*/ 6 h 73"/>
                <a:gd name="T98" fmla="*/ 10 w 47"/>
                <a:gd name="T99" fmla="*/ 4 h 73"/>
                <a:gd name="T100" fmla="*/ 15 w 47"/>
                <a:gd name="T101" fmla="*/ 2 h 73"/>
                <a:gd name="T102" fmla="*/ 19 w 47"/>
                <a:gd name="T103" fmla="*/ 1 h 73"/>
                <a:gd name="T104" fmla="*/ 24 w 47"/>
                <a:gd name="T105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7" h="73">
                  <a:moveTo>
                    <a:pt x="24" y="9"/>
                  </a:moveTo>
                  <a:lnTo>
                    <a:pt x="19" y="9"/>
                  </a:lnTo>
                  <a:lnTo>
                    <a:pt x="17" y="11"/>
                  </a:lnTo>
                  <a:lnTo>
                    <a:pt x="14" y="13"/>
                  </a:lnTo>
                  <a:lnTo>
                    <a:pt x="10" y="22"/>
                  </a:lnTo>
                  <a:lnTo>
                    <a:pt x="10" y="36"/>
                  </a:lnTo>
                  <a:lnTo>
                    <a:pt x="10" y="51"/>
                  </a:lnTo>
                  <a:lnTo>
                    <a:pt x="14" y="59"/>
                  </a:lnTo>
                  <a:lnTo>
                    <a:pt x="17" y="62"/>
                  </a:lnTo>
                  <a:lnTo>
                    <a:pt x="21" y="63"/>
                  </a:lnTo>
                  <a:lnTo>
                    <a:pt x="24" y="65"/>
                  </a:lnTo>
                  <a:lnTo>
                    <a:pt x="27" y="63"/>
                  </a:lnTo>
                  <a:lnTo>
                    <a:pt x="31" y="62"/>
                  </a:lnTo>
                  <a:lnTo>
                    <a:pt x="34" y="59"/>
                  </a:lnTo>
                  <a:lnTo>
                    <a:pt x="36" y="51"/>
                  </a:lnTo>
                  <a:lnTo>
                    <a:pt x="38" y="36"/>
                  </a:lnTo>
                  <a:lnTo>
                    <a:pt x="36" y="22"/>
                  </a:lnTo>
                  <a:lnTo>
                    <a:pt x="34" y="13"/>
                  </a:lnTo>
                  <a:lnTo>
                    <a:pt x="31" y="11"/>
                  </a:lnTo>
                  <a:lnTo>
                    <a:pt x="27" y="9"/>
                  </a:lnTo>
                  <a:lnTo>
                    <a:pt x="24" y="9"/>
                  </a:lnTo>
                  <a:close/>
                  <a:moveTo>
                    <a:pt x="24" y="0"/>
                  </a:moveTo>
                  <a:lnTo>
                    <a:pt x="30" y="1"/>
                  </a:lnTo>
                  <a:lnTo>
                    <a:pt x="34" y="2"/>
                  </a:lnTo>
                  <a:lnTo>
                    <a:pt x="39" y="5"/>
                  </a:lnTo>
                  <a:lnTo>
                    <a:pt x="41" y="9"/>
                  </a:lnTo>
                  <a:lnTo>
                    <a:pt x="43" y="13"/>
                  </a:lnTo>
                  <a:lnTo>
                    <a:pt x="46" y="19"/>
                  </a:lnTo>
                  <a:lnTo>
                    <a:pt x="47" y="25"/>
                  </a:lnTo>
                  <a:lnTo>
                    <a:pt x="47" y="29"/>
                  </a:lnTo>
                  <a:lnTo>
                    <a:pt x="47" y="36"/>
                  </a:lnTo>
                  <a:lnTo>
                    <a:pt x="47" y="47"/>
                  </a:lnTo>
                  <a:lnTo>
                    <a:pt x="44" y="57"/>
                  </a:lnTo>
                  <a:lnTo>
                    <a:pt x="42" y="62"/>
                  </a:lnTo>
                  <a:lnTo>
                    <a:pt x="40" y="66"/>
                  </a:lnTo>
                  <a:lnTo>
                    <a:pt x="36" y="69"/>
                  </a:lnTo>
                  <a:lnTo>
                    <a:pt x="33" y="71"/>
                  </a:lnTo>
                  <a:lnTo>
                    <a:pt x="29" y="73"/>
                  </a:lnTo>
                  <a:lnTo>
                    <a:pt x="24" y="73"/>
                  </a:lnTo>
                  <a:lnTo>
                    <a:pt x="19" y="73"/>
                  </a:lnTo>
                  <a:lnTo>
                    <a:pt x="15" y="71"/>
                  </a:lnTo>
                  <a:lnTo>
                    <a:pt x="10" y="69"/>
                  </a:lnTo>
                  <a:lnTo>
                    <a:pt x="8" y="66"/>
                  </a:lnTo>
                  <a:lnTo>
                    <a:pt x="2" y="54"/>
                  </a:lnTo>
                  <a:lnTo>
                    <a:pt x="0" y="36"/>
                  </a:lnTo>
                  <a:lnTo>
                    <a:pt x="1" y="25"/>
                  </a:lnTo>
                  <a:lnTo>
                    <a:pt x="3" y="16"/>
                  </a:lnTo>
                  <a:lnTo>
                    <a:pt x="5" y="11"/>
                  </a:lnTo>
                  <a:lnTo>
                    <a:pt x="8" y="6"/>
                  </a:lnTo>
                  <a:lnTo>
                    <a:pt x="10" y="4"/>
                  </a:lnTo>
                  <a:lnTo>
                    <a:pt x="15" y="2"/>
                  </a:lnTo>
                  <a:lnTo>
                    <a:pt x="19" y="1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4" name="Freeform 183"/>
            <p:cNvSpPr>
              <a:spLocks noEditPoints="1"/>
            </p:cNvSpPr>
            <p:nvPr/>
          </p:nvSpPr>
          <p:spPr bwMode="auto">
            <a:xfrm>
              <a:off x="3074988" y="4629150"/>
              <a:ext cx="74613" cy="115888"/>
            </a:xfrm>
            <a:custGeom>
              <a:avLst/>
              <a:gdLst>
                <a:gd name="T0" fmla="*/ 23 w 47"/>
                <a:gd name="T1" fmla="*/ 9 h 73"/>
                <a:gd name="T2" fmla="*/ 19 w 47"/>
                <a:gd name="T3" fmla="*/ 9 h 73"/>
                <a:gd name="T4" fmla="*/ 16 w 47"/>
                <a:gd name="T5" fmla="*/ 11 h 73"/>
                <a:gd name="T6" fmla="*/ 14 w 47"/>
                <a:gd name="T7" fmla="*/ 13 h 73"/>
                <a:gd name="T8" fmla="*/ 10 w 47"/>
                <a:gd name="T9" fmla="*/ 22 h 73"/>
                <a:gd name="T10" fmla="*/ 9 w 47"/>
                <a:gd name="T11" fmla="*/ 36 h 73"/>
                <a:gd name="T12" fmla="*/ 10 w 47"/>
                <a:gd name="T13" fmla="*/ 51 h 73"/>
                <a:gd name="T14" fmla="*/ 12 w 47"/>
                <a:gd name="T15" fmla="*/ 59 h 73"/>
                <a:gd name="T16" fmla="*/ 16 w 47"/>
                <a:gd name="T17" fmla="*/ 62 h 73"/>
                <a:gd name="T18" fmla="*/ 19 w 47"/>
                <a:gd name="T19" fmla="*/ 63 h 73"/>
                <a:gd name="T20" fmla="*/ 23 w 47"/>
                <a:gd name="T21" fmla="*/ 65 h 73"/>
                <a:gd name="T22" fmla="*/ 27 w 47"/>
                <a:gd name="T23" fmla="*/ 63 h 73"/>
                <a:gd name="T24" fmla="*/ 30 w 47"/>
                <a:gd name="T25" fmla="*/ 62 h 73"/>
                <a:gd name="T26" fmla="*/ 33 w 47"/>
                <a:gd name="T27" fmla="*/ 59 h 73"/>
                <a:gd name="T28" fmla="*/ 36 w 47"/>
                <a:gd name="T29" fmla="*/ 51 h 73"/>
                <a:gd name="T30" fmla="*/ 38 w 47"/>
                <a:gd name="T31" fmla="*/ 36 h 73"/>
                <a:gd name="T32" fmla="*/ 36 w 47"/>
                <a:gd name="T33" fmla="*/ 22 h 73"/>
                <a:gd name="T34" fmla="*/ 33 w 47"/>
                <a:gd name="T35" fmla="*/ 13 h 73"/>
                <a:gd name="T36" fmla="*/ 31 w 47"/>
                <a:gd name="T37" fmla="*/ 11 h 73"/>
                <a:gd name="T38" fmla="*/ 27 w 47"/>
                <a:gd name="T39" fmla="*/ 9 h 73"/>
                <a:gd name="T40" fmla="*/ 23 w 47"/>
                <a:gd name="T41" fmla="*/ 9 h 73"/>
                <a:gd name="T42" fmla="*/ 23 w 47"/>
                <a:gd name="T43" fmla="*/ 0 h 73"/>
                <a:gd name="T44" fmla="*/ 28 w 47"/>
                <a:gd name="T45" fmla="*/ 1 h 73"/>
                <a:gd name="T46" fmla="*/ 33 w 47"/>
                <a:gd name="T47" fmla="*/ 2 h 73"/>
                <a:gd name="T48" fmla="*/ 38 w 47"/>
                <a:gd name="T49" fmla="*/ 5 h 73"/>
                <a:gd name="T50" fmla="*/ 41 w 47"/>
                <a:gd name="T51" fmla="*/ 9 h 73"/>
                <a:gd name="T52" fmla="*/ 43 w 47"/>
                <a:gd name="T53" fmla="*/ 13 h 73"/>
                <a:gd name="T54" fmla="*/ 44 w 47"/>
                <a:gd name="T55" fmla="*/ 19 h 73"/>
                <a:gd name="T56" fmla="*/ 46 w 47"/>
                <a:gd name="T57" fmla="*/ 25 h 73"/>
                <a:gd name="T58" fmla="*/ 47 w 47"/>
                <a:gd name="T59" fmla="*/ 29 h 73"/>
                <a:gd name="T60" fmla="*/ 47 w 47"/>
                <a:gd name="T61" fmla="*/ 36 h 73"/>
                <a:gd name="T62" fmla="*/ 46 w 47"/>
                <a:gd name="T63" fmla="*/ 47 h 73"/>
                <a:gd name="T64" fmla="*/ 43 w 47"/>
                <a:gd name="T65" fmla="*/ 57 h 73"/>
                <a:gd name="T66" fmla="*/ 42 w 47"/>
                <a:gd name="T67" fmla="*/ 62 h 73"/>
                <a:gd name="T68" fmla="*/ 39 w 47"/>
                <a:gd name="T69" fmla="*/ 66 h 73"/>
                <a:gd name="T70" fmla="*/ 36 w 47"/>
                <a:gd name="T71" fmla="*/ 69 h 73"/>
                <a:gd name="T72" fmla="*/ 32 w 47"/>
                <a:gd name="T73" fmla="*/ 71 h 73"/>
                <a:gd name="T74" fmla="*/ 28 w 47"/>
                <a:gd name="T75" fmla="*/ 73 h 73"/>
                <a:gd name="T76" fmla="*/ 23 w 47"/>
                <a:gd name="T77" fmla="*/ 73 h 73"/>
                <a:gd name="T78" fmla="*/ 18 w 47"/>
                <a:gd name="T79" fmla="*/ 73 h 73"/>
                <a:gd name="T80" fmla="*/ 14 w 47"/>
                <a:gd name="T81" fmla="*/ 71 h 73"/>
                <a:gd name="T82" fmla="*/ 10 w 47"/>
                <a:gd name="T83" fmla="*/ 69 h 73"/>
                <a:gd name="T84" fmla="*/ 7 w 47"/>
                <a:gd name="T85" fmla="*/ 66 h 73"/>
                <a:gd name="T86" fmla="*/ 1 w 47"/>
                <a:gd name="T87" fmla="*/ 54 h 73"/>
                <a:gd name="T88" fmla="*/ 0 w 47"/>
                <a:gd name="T89" fmla="*/ 36 h 73"/>
                <a:gd name="T90" fmla="*/ 0 w 47"/>
                <a:gd name="T91" fmla="*/ 25 h 73"/>
                <a:gd name="T92" fmla="*/ 2 w 47"/>
                <a:gd name="T93" fmla="*/ 16 h 73"/>
                <a:gd name="T94" fmla="*/ 4 w 47"/>
                <a:gd name="T95" fmla="*/ 11 h 73"/>
                <a:gd name="T96" fmla="*/ 7 w 47"/>
                <a:gd name="T97" fmla="*/ 6 h 73"/>
                <a:gd name="T98" fmla="*/ 10 w 47"/>
                <a:gd name="T99" fmla="*/ 4 h 73"/>
                <a:gd name="T100" fmla="*/ 14 w 47"/>
                <a:gd name="T101" fmla="*/ 2 h 73"/>
                <a:gd name="T102" fmla="*/ 18 w 47"/>
                <a:gd name="T103" fmla="*/ 1 h 73"/>
                <a:gd name="T104" fmla="*/ 23 w 47"/>
                <a:gd name="T105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7" h="73">
                  <a:moveTo>
                    <a:pt x="23" y="9"/>
                  </a:moveTo>
                  <a:lnTo>
                    <a:pt x="19" y="9"/>
                  </a:lnTo>
                  <a:lnTo>
                    <a:pt x="16" y="11"/>
                  </a:lnTo>
                  <a:lnTo>
                    <a:pt x="14" y="13"/>
                  </a:lnTo>
                  <a:lnTo>
                    <a:pt x="10" y="22"/>
                  </a:lnTo>
                  <a:lnTo>
                    <a:pt x="9" y="36"/>
                  </a:lnTo>
                  <a:lnTo>
                    <a:pt x="10" y="51"/>
                  </a:lnTo>
                  <a:lnTo>
                    <a:pt x="12" y="59"/>
                  </a:lnTo>
                  <a:lnTo>
                    <a:pt x="16" y="62"/>
                  </a:lnTo>
                  <a:lnTo>
                    <a:pt x="19" y="63"/>
                  </a:lnTo>
                  <a:lnTo>
                    <a:pt x="23" y="65"/>
                  </a:lnTo>
                  <a:lnTo>
                    <a:pt x="27" y="63"/>
                  </a:lnTo>
                  <a:lnTo>
                    <a:pt x="30" y="62"/>
                  </a:lnTo>
                  <a:lnTo>
                    <a:pt x="33" y="59"/>
                  </a:lnTo>
                  <a:lnTo>
                    <a:pt x="36" y="51"/>
                  </a:lnTo>
                  <a:lnTo>
                    <a:pt x="38" y="36"/>
                  </a:lnTo>
                  <a:lnTo>
                    <a:pt x="36" y="22"/>
                  </a:lnTo>
                  <a:lnTo>
                    <a:pt x="33" y="13"/>
                  </a:lnTo>
                  <a:lnTo>
                    <a:pt x="31" y="11"/>
                  </a:lnTo>
                  <a:lnTo>
                    <a:pt x="27" y="9"/>
                  </a:lnTo>
                  <a:lnTo>
                    <a:pt x="23" y="9"/>
                  </a:lnTo>
                  <a:close/>
                  <a:moveTo>
                    <a:pt x="23" y="0"/>
                  </a:moveTo>
                  <a:lnTo>
                    <a:pt x="28" y="1"/>
                  </a:lnTo>
                  <a:lnTo>
                    <a:pt x="33" y="2"/>
                  </a:lnTo>
                  <a:lnTo>
                    <a:pt x="38" y="5"/>
                  </a:lnTo>
                  <a:lnTo>
                    <a:pt x="41" y="9"/>
                  </a:lnTo>
                  <a:lnTo>
                    <a:pt x="43" y="13"/>
                  </a:lnTo>
                  <a:lnTo>
                    <a:pt x="44" y="19"/>
                  </a:lnTo>
                  <a:lnTo>
                    <a:pt x="46" y="25"/>
                  </a:lnTo>
                  <a:lnTo>
                    <a:pt x="47" y="29"/>
                  </a:lnTo>
                  <a:lnTo>
                    <a:pt x="47" y="36"/>
                  </a:lnTo>
                  <a:lnTo>
                    <a:pt x="46" y="47"/>
                  </a:lnTo>
                  <a:lnTo>
                    <a:pt x="43" y="57"/>
                  </a:lnTo>
                  <a:lnTo>
                    <a:pt x="42" y="62"/>
                  </a:lnTo>
                  <a:lnTo>
                    <a:pt x="39" y="66"/>
                  </a:lnTo>
                  <a:lnTo>
                    <a:pt x="36" y="69"/>
                  </a:lnTo>
                  <a:lnTo>
                    <a:pt x="32" y="71"/>
                  </a:lnTo>
                  <a:lnTo>
                    <a:pt x="28" y="73"/>
                  </a:lnTo>
                  <a:lnTo>
                    <a:pt x="23" y="73"/>
                  </a:lnTo>
                  <a:lnTo>
                    <a:pt x="18" y="73"/>
                  </a:lnTo>
                  <a:lnTo>
                    <a:pt x="14" y="71"/>
                  </a:lnTo>
                  <a:lnTo>
                    <a:pt x="10" y="69"/>
                  </a:lnTo>
                  <a:lnTo>
                    <a:pt x="7" y="66"/>
                  </a:lnTo>
                  <a:lnTo>
                    <a:pt x="1" y="54"/>
                  </a:lnTo>
                  <a:lnTo>
                    <a:pt x="0" y="36"/>
                  </a:lnTo>
                  <a:lnTo>
                    <a:pt x="0" y="25"/>
                  </a:lnTo>
                  <a:lnTo>
                    <a:pt x="2" y="16"/>
                  </a:lnTo>
                  <a:lnTo>
                    <a:pt x="4" y="11"/>
                  </a:lnTo>
                  <a:lnTo>
                    <a:pt x="7" y="6"/>
                  </a:lnTo>
                  <a:lnTo>
                    <a:pt x="10" y="4"/>
                  </a:lnTo>
                  <a:lnTo>
                    <a:pt x="14" y="2"/>
                  </a:lnTo>
                  <a:lnTo>
                    <a:pt x="18" y="1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5" name="Line 184"/>
            <p:cNvSpPr>
              <a:spLocks noChangeShapeType="1"/>
            </p:cNvSpPr>
            <p:nvPr/>
          </p:nvSpPr>
          <p:spPr bwMode="auto">
            <a:xfrm>
              <a:off x="1727200" y="2759075"/>
              <a:ext cx="36513" cy="0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6" name="Line 185"/>
            <p:cNvSpPr>
              <a:spLocks noChangeShapeType="1"/>
            </p:cNvSpPr>
            <p:nvPr/>
          </p:nvSpPr>
          <p:spPr bwMode="auto">
            <a:xfrm>
              <a:off x="2089150" y="2657475"/>
              <a:ext cx="0" cy="65088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7" name="Line 186"/>
            <p:cNvSpPr>
              <a:spLocks noChangeShapeType="1"/>
            </p:cNvSpPr>
            <p:nvPr/>
          </p:nvSpPr>
          <p:spPr bwMode="auto">
            <a:xfrm flipV="1">
              <a:off x="3103563" y="4525963"/>
              <a:ext cx="0" cy="52388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8" name="Line 187"/>
            <p:cNvSpPr>
              <a:spLocks noChangeShapeType="1"/>
            </p:cNvSpPr>
            <p:nvPr/>
          </p:nvSpPr>
          <p:spPr bwMode="auto">
            <a:xfrm flipV="1">
              <a:off x="3189288" y="4525963"/>
              <a:ext cx="0" cy="52388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9" name="Line 188"/>
            <p:cNvSpPr>
              <a:spLocks noChangeShapeType="1"/>
            </p:cNvSpPr>
            <p:nvPr/>
          </p:nvSpPr>
          <p:spPr bwMode="auto">
            <a:xfrm>
              <a:off x="2070100" y="2659063"/>
              <a:ext cx="38100" cy="0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0" name="Line 189"/>
            <p:cNvSpPr>
              <a:spLocks noChangeShapeType="1"/>
            </p:cNvSpPr>
            <p:nvPr/>
          </p:nvSpPr>
          <p:spPr bwMode="auto">
            <a:xfrm flipV="1">
              <a:off x="3286125" y="4525963"/>
              <a:ext cx="0" cy="52388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1" name="Line 190"/>
            <p:cNvSpPr>
              <a:spLocks noChangeShapeType="1"/>
            </p:cNvSpPr>
            <p:nvPr/>
          </p:nvSpPr>
          <p:spPr bwMode="auto">
            <a:xfrm>
              <a:off x="2089150" y="2720975"/>
              <a:ext cx="0" cy="82550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2" name="Line 191"/>
            <p:cNvSpPr>
              <a:spLocks noChangeShapeType="1"/>
            </p:cNvSpPr>
            <p:nvPr/>
          </p:nvSpPr>
          <p:spPr bwMode="auto">
            <a:xfrm flipV="1">
              <a:off x="3398838" y="4525963"/>
              <a:ext cx="0" cy="52388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3" name="Line 192"/>
            <p:cNvSpPr>
              <a:spLocks noChangeShapeType="1"/>
            </p:cNvSpPr>
            <p:nvPr/>
          </p:nvSpPr>
          <p:spPr bwMode="auto">
            <a:xfrm flipV="1">
              <a:off x="3535363" y="4475163"/>
              <a:ext cx="0" cy="103188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4" name="Line 193"/>
            <p:cNvSpPr>
              <a:spLocks noChangeShapeType="1"/>
            </p:cNvSpPr>
            <p:nvPr/>
          </p:nvSpPr>
          <p:spPr bwMode="auto">
            <a:xfrm>
              <a:off x="2070100" y="2801938"/>
              <a:ext cx="38100" cy="0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5" name="Line 194"/>
            <p:cNvSpPr>
              <a:spLocks noChangeShapeType="1"/>
            </p:cNvSpPr>
            <p:nvPr/>
          </p:nvSpPr>
          <p:spPr bwMode="auto">
            <a:xfrm>
              <a:off x="4814888" y="1457325"/>
              <a:ext cx="0" cy="69850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6" name="Freeform 195"/>
            <p:cNvSpPr>
              <a:spLocks/>
            </p:cNvSpPr>
            <p:nvPr/>
          </p:nvSpPr>
          <p:spPr bwMode="auto">
            <a:xfrm>
              <a:off x="3454400" y="4630738"/>
              <a:ext cx="74613" cy="114300"/>
            </a:xfrm>
            <a:custGeom>
              <a:avLst/>
              <a:gdLst>
                <a:gd name="T0" fmla="*/ 8 w 47"/>
                <a:gd name="T1" fmla="*/ 0 h 72"/>
                <a:gd name="T2" fmla="*/ 43 w 47"/>
                <a:gd name="T3" fmla="*/ 0 h 72"/>
                <a:gd name="T4" fmla="*/ 43 w 47"/>
                <a:gd name="T5" fmla="*/ 9 h 72"/>
                <a:gd name="T6" fmla="*/ 16 w 47"/>
                <a:gd name="T7" fmla="*/ 9 h 72"/>
                <a:gd name="T8" fmla="*/ 12 w 47"/>
                <a:gd name="T9" fmla="*/ 27 h 72"/>
                <a:gd name="T10" fmla="*/ 16 w 47"/>
                <a:gd name="T11" fmla="*/ 25 h 72"/>
                <a:gd name="T12" fmla="*/ 21 w 47"/>
                <a:gd name="T13" fmla="*/ 24 h 72"/>
                <a:gd name="T14" fmla="*/ 26 w 47"/>
                <a:gd name="T15" fmla="*/ 23 h 72"/>
                <a:gd name="T16" fmla="*/ 31 w 47"/>
                <a:gd name="T17" fmla="*/ 24 h 72"/>
                <a:gd name="T18" fmla="*/ 36 w 47"/>
                <a:gd name="T19" fmla="*/ 26 h 72"/>
                <a:gd name="T20" fmla="*/ 40 w 47"/>
                <a:gd name="T21" fmla="*/ 29 h 72"/>
                <a:gd name="T22" fmla="*/ 44 w 47"/>
                <a:gd name="T23" fmla="*/ 34 h 72"/>
                <a:gd name="T24" fmla="*/ 46 w 47"/>
                <a:gd name="T25" fmla="*/ 40 h 72"/>
                <a:gd name="T26" fmla="*/ 47 w 47"/>
                <a:gd name="T27" fmla="*/ 46 h 72"/>
                <a:gd name="T28" fmla="*/ 46 w 47"/>
                <a:gd name="T29" fmla="*/ 52 h 72"/>
                <a:gd name="T30" fmla="*/ 44 w 47"/>
                <a:gd name="T31" fmla="*/ 58 h 72"/>
                <a:gd name="T32" fmla="*/ 42 w 47"/>
                <a:gd name="T33" fmla="*/ 64 h 72"/>
                <a:gd name="T34" fmla="*/ 34 w 47"/>
                <a:gd name="T35" fmla="*/ 69 h 72"/>
                <a:gd name="T36" fmla="*/ 22 w 47"/>
                <a:gd name="T37" fmla="*/ 72 h 72"/>
                <a:gd name="T38" fmla="*/ 16 w 47"/>
                <a:gd name="T39" fmla="*/ 72 h 72"/>
                <a:gd name="T40" fmla="*/ 12 w 47"/>
                <a:gd name="T41" fmla="*/ 69 h 72"/>
                <a:gd name="T42" fmla="*/ 7 w 47"/>
                <a:gd name="T43" fmla="*/ 66 h 72"/>
                <a:gd name="T44" fmla="*/ 4 w 47"/>
                <a:gd name="T45" fmla="*/ 62 h 72"/>
                <a:gd name="T46" fmla="*/ 2 w 47"/>
                <a:gd name="T47" fmla="*/ 58 h 72"/>
                <a:gd name="T48" fmla="*/ 0 w 47"/>
                <a:gd name="T49" fmla="*/ 52 h 72"/>
                <a:gd name="T50" fmla="*/ 10 w 47"/>
                <a:gd name="T51" fmla="*/ 51 h 72"/>
                <a:gd name="T52" fmla="*/ 11 w 47"/>
                <a:gd name="T53" fmla="*/ 54 h 72"/>
                <a:gd name="T54" fmla="*/ 12 w 47"/>
                <a:gd name="T55" fmla="*/ 58 h 72"/>
                <a:gd name="T56" fmla="*/ 14 w 47"/>
                <a:gd name="T57" fmla="*/ 60 h 72"/>
                <a:gd name="T58" fmla="*/ 16 w 47"/>
                <a:gd name="T59" fmla="*/ 62 h 72"/>
                <a:gd name="T60" fmla="*/ 19 w 47"/>
                <a:gd name="T61" fmla="*/ 64 h 72"/>
                <a:gd name="T62" fmla="*/ 23 w 47"/>
                <a:gd name="T63" fmla="*/ 64 h 72"/>
                <a:gd name="T64" fmla="*/ 27 w 47"/>
                <a:gd name="T65" fmla="*/ 62 h 72"/>
                <a:gd name="T66" fmla="*/ 30 w 47"/>
                <a:gd name="T67" fmla="*/ 61 h 72"/>
                <a:gd name="T68" fmla="*/ 34 w 47"/>
                <a:gd name="T69" fmla="*/ 59 h 72"/>
                <a:gd name="T70" fmla="*/ 36 w 47"/>
                <a:gd name="T71" fmla="*/ 56 h 72"/>
                <a:gd name="T72" fmla="*/ 37 w 47"/>
                <a:gd name="T73" fmla="*/ 51 h 72"/>
                <a:gd name="T74" fmla="*/ 37 w 47"/>
                <a:gd name="T75" fmla="*/ 46 h 72"/>
                <a:gd name="T76" fmla="*/ 37 w 47"/>
                <a:gd name="T77" fmla="*/ 42 h 72"/>
                <a:gd name="T78" fmla="*/ 36 w 47"/>
                <a:gd name="T79" fmla="*/ 39 h 72"/>
                <a:gd name="T80" fmla="*/ 34 w 47"/>
                <a:gd name="T81" fmla="*/ 35 h 72"/>
                <a:gd name="T82" fmla="*/ 31 w 47"/>
                <a:gd name="T83" fmla="*/ 33 h 72"/>
                <a:gd name="T84" fmla="*/ 28 w 47"/>
                <a:gd name="T85" fmla="*/ 32 h 72"/>
                <a:gd name="T86" fmla="*/ 23 w 47"/>
                <a:gd name="T87" fmla="*/ 32 h 72"/>
                <a:gd name="T88" fmla="*/ 19 w 47"/>
                <a:gd name="T89" fmla="*/ 32 h 72"/>
                <a:gd name="T90" fmla="*/ 15 w 47"/>
                <a:gd name="T91" fmla="*/ 33 h 72"/>
                <a:gd name="T92" fmla="*/ 13 w 47"/>
                <a:gd name="T93" fmla="*/ 35 h 72"/>
                <a:gd name="T94" fmla="*/ 11 w 47"/>
                <a:gd name="T95" fmla="*/ 37 h 72"/>
                <a:gd name="T96" fmla="*/ 0 w 47"/>
                <a:gd name="T97" fmla="*/ 36 h 72"/>
                <a:gd name="T98" fmla="*/ 8 w 47"/>
                <a:gd name="T99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47" h="72">
                  <a:moveTo>
                    <a:pt x="8" y="0"/>
                  </a:moveTo>
                  <a:lnTo>
                    <a:pt x="43" y="0"/>
                  </a:lnTo>
                  <a:lnTo>
                    <a:pt x="43" y="9"/>
                  </a:lnTo>
                  <a:lnTo>
                    <a:pt x="16" y="9"/>
                  </a:lnTo>
                  <a:lnTo>
                    <a:pt x="12" y="27"/>
                  </a:lnTo>
                  <a:lnTo>
                    <a:pt x="16" y="25"/>
                  </a:lnTo>
                  <a:lnTo>
                    <a:pt x="21" y="24"/>
                  </a:lnTo>
                  <a:lnTo>
                    <a:pt x="26" y="23"/>
                  </a:lnTo>
                  <a:lnTo>
                    <a:pt x="31" y="24"/>
                  </a:lnTo>
                  <a:lnTo>
                    <a:pt x="36" y="26"/>
                  </a:lnTo>
                  <a:lnTo>
                    <a:pt x="40" y="29"/>
                  </a:lnTo>
                  <a:lnTo>
                    <a:pt x="44" y="34"/>
                  </a:lnTo>
                  <a:lnTo>
                    <a:pt x="46" y="40"/>
                  </a:lnTo>
                  <a:lnTo>
                    <a:pt x="47" y="46"/>
                  </a:lnTo>
                  <a:lnTo>
                    <a:pt x="46" y="52"/>
                  </a:lnTo>
                  <a:lnTo>
                    <a:pt x="44" y="58"/>
                  </a:lnTo>
                  <a:lnTo>
                    <a:pt x="42" y="64"/>
                  </a:lnTo>
                  <a:lnTo>
                    <a:pt x="34" y="69"/>
                  </a:lnTo>
                  <a:lnTo>
                    <a:pt x="22" y="72"/>
                  </a:lnTo>
                  <a:lnTo>
                    <a:pt x="16" y="72"/>
                  </a:lnTo>
                  <a:lnTo>
                    <a:pt x="12" y="69"/>
                  </a:lnTo>
                  <a:lnTo>
                    <a:pt x="7" y="66"/>
                  </a:lnTo>
                  <a:lnTo>
                    <a:pt x="4" y="62"/>
                  </a:lnTo>
                  <a:lnTo>
                    <a:pt x="2" y="58"/>
                  </a:lnTo>
                  <a:lnTo>
                    <a:pt x="0" y="52"/>
                  </a:lnTo>
                  <a:lnTo>
                    <a:pt x="10" y="51"/>
                  </a:lnTo>
                  <a:lnTo>
                    <a:pt x="11" y="54"/>
                  </a:lnTo>
                  <a:lnTo>
                    <a:pt x="12" y="58"/>
                  </a:lnTo>
                  <a:lnTo>
                    <a:pt x="14" y="60"/>
                  </a:lnTo>
                  <a:lnTo>
                    <a:pt x="16" y="62"/>
                  </a:lnTo>
                  <a:lnTo>
                    <a:pt x="19" y="64"/>
                  </a:lnTo>
                  <a:lnTo>
                    <a:pt x="23" y="64"/>
                  </a:lnTo>
                  <a:lnTo>
                    <a:pt x="27" y="62"/>
                  </a:lnTo>
                  <a:lnTo>
                    <a:pt x="30" y="61"/>
                  </a:lnTo>
                  <a:lnTo>
                    <a:pt x="34" y="59"/>
                  </a:lnTo>
                  <a:lnTo>
                    <a:pt x="36" y="56"/>
                  </a:lnTo>
                  <a:lnTo>
                    <a:pt x="37" y="51"/>
                  </a:lnTo>
                  <a:lnTo>
                    <a:pt x="37" y="46"/>
                  </a:lnTo>
                  <a:lnTo>
                    <a:pt x="37" y="42"/>
                  </a:lnTo>
                  <a:lnTo>
                    <a:pt x="36" y="39"/>
                  </a:lnTo>
                  <a:lnTo>
                    <a:pt x="34" y="35"/>
                  </a:lnTo>
                  <a:lnTo>
                    <a:pt x="31" y="33"/>
                  </a:lnTo>
                  <a:lnTo>
                    <a:pt x="28" y="32"/>
                  </a:lnTo>
                  <a:lnTo>
                    <a:pt x="23" y="32"/>
                  </a:lnTo>
                  <a:lnTo>
                    <a:pt x="19" y="32"/>
                  </a:lnTo>
                  <a:lnTo>
                    <a:pt x="15" y="33"/>
                  </a:lnTo>
                  <a:lnTo>
                    <a:pt x="13" y="35"/>
                  </a:lnTo>
                  <a:lnTo>
                    <a:pt x="11" y="37"/>
                  </a:lnTo>
                  <a:lnTo>
                    <a:pt x="0" y="36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7" name="Freeform 196"/>
            <p:cNvSpPr>
              <a:spLocks noEditPoints="1"/>
            </p:cNvSpPr>
            <p:nvPr/>
          </p:nvSpPr>
          <p:spPr bwMode="auto">
            <a:xfrm>
              <a:off x="3541713" y="4629150"/>
              <a:ext cx="74613" cy="115888"/>
            </a:xfrm>
            <a:custGeom>
              <a:avLst/>
              <a:gdLst>
                <a:gd name="T0" fmla="*/ 23 w 47"/>
                <a:gd name="T1" fmla="*/ 9 h 73"/>
                <a:gd name="T2" fmla="*/ 20 w 47"/>
                <a:gd name="T3" fmla="*/ 9 h 73"/>
                <a:gd name="T4" fmla="*/ 16 w 47"/>
                <a:gd name="T5" fmla="*/ 11 h 73"/>
                <a:gd name="T6" fmla="*/ 14 w 47"/>
                <a:gd name="T7" fmla="*/ 13 h 73"/>
                <a:gd name="T8" fmla="*/ 11 w 47"/>
                <a:gd name="T9" fmla="*/ 22 h 73"/>
                <a:gd name="T10" fmla="*/ 9 w 47"/>
                <a:gd name="T11" fmla="*/ 36 h 73"/>
                <a:gd name="T12" fmla="*/ 11 w 47"/>
                <a:gd name="T13" fmla="*/ 51 h 73"/>
                <a:gd name="T14" fmla="*/ 14 w 47"/>
                <a:gd name="T15" fmla="*/ 59 h 73"/>
                <a:gd name="T16" fmla="*/ 16 w 47"/>
                <a:gd name="T17" fmla="*/ 62 h 73"/>
                <a:gd name="T18" fmla="*/ 20 w 47"/>
                <a:gd name="T19" fmla="*/ 63 h 73"/>
                <a:gd name="T20" fmla="*/ 23 w 47"/>
                <a:gd name="T21" fmla="*/ 65 h 73"/>
                <a:gd name="T22" fmla="*/ 28 w 47"/>
                <a:gd name="T23" fmla="*/ 63 h 73"/>
                <a:gd name="T24" fmla="*/ 31 w 47"/>
                <a:gd name="T25" fmla="*/ 62 h 73"/>
                <a:gd name="T26" fmla="*/ 33 w 47"/>
                <a:gd name="T27" fmla="*/ 59 h 73"/>
                <a:gd name="T28" fmla="*/ 37 w 47"/>
                <a:gd name="T29" fmla="*/ 51 h 73"/>
                <a:gd name="T30" fmla="*/ 38 w 47"/>
                <a:gd name="T31" fmla="*/ 36 h 73"/>
                <a:gd name="T32" fmla="*/ 37 w 47"/>
                <a:gd name="T33" fmla="*/ 22 h 73"/>
                <a:gd name="T34" fmla="*/ 33 w 47"/>
                <a:gd name="T35" fmla="*/ 13 h 73"/>
                <a:gd name="T36" fmla="*/ 31 w 47"/>
                <a:gd name="T37" fmla="*/ 11 h 73"/>
                <a:gd name="T38" fmla="*/ 28 w 47"/>
                <a:gd name="T39" fmla="*/ 9 h 73"/>
                <a:gd name="T40" fmla="*/ 23 w 47"/>
                <a:gd name="T41" fmla="*/ 9 h 73"/>
                <a:gd name="T42" fmla="*/ 23 w 47"/>
                <a:gd name="T43" fmla="*/ 0 h 73"/>
                <a:gd name="T44" fmla="*/ 29 w 47"/>
                <a:gd name="T45" fmla="*/ 1 h 73"/>
                <a:gd name="T46" fmla="*/ 34 w 47"/>
                <a:gd name="T47" fmla="*/ 2 h 73"/>
                <a:gd name="T48" fmla="*/ 38 w 47"/>
                <a:gd name="T49" fmla="*/ 5 h 73"/>
                <a:gd name="T50" fmla="*/ 41 w 47"/>
                <a:gd name="T51" fmla="*/ 9 h 73"/>
                <a:gd name="T52" fmla="*/ 44 w 47"/>
                <a:gd name="T53" fmla="*/ 13 h 73"/>
                <a:gd name="T54" fmla="*/ 46 w 47"/>
                <a:gd name="T55" fmla="*/ 19 h 73"/>
                <a:gd name="T56" fmla="*/ 46 w 47"/>
                <a:gd name="T57" fmla="*/ 25 h 73"/>
                <a:gd name="T58" fmla="*/ 47 w 47"/>
                <a:gd name="T59" fmla="*/ 29 h 73"/>
                <a:gd name="T60" fmla="*/ 47 w 47"/>
                <a:gd name="T61" fmla="*/ 36 h 73"/>
                <a:gd name="T62" fmla="*/ 46 w 47"/>
                <a:gd name="T63" fmla="*/ 47 h 73"/>
                <a:gd name="T64" fmla="*/ 45 w 47"/>
                <a:gd name="T65" fmla="*/ 57 h 73"/>
                <a:gd name="T66" fmla="*/ 42 w 47"/>
                <a:gd name="T67" fmla="*/ 62 h 73"/>
                <a:gd name="T68" fmla="*/ 40 w 47"/>
                <a:gd name="T69" fmla="*/ 66 h 73"/>
                <a:gd name="T70" fmla="*/ 37 w 47"/>
                <a:gd name="T71" fmla="*/ 69 h 73"/>
                <a:gd name="T72" fmla="*/ 33 w 47"/>
                <a:gd name="T73" fmla="*/ 71 h 73"/>
                <a:gd name="T74" fmla="*/ 29 w 47"/>
                <a:gd name="T75" fmla="*/ 73 h 73"/>
                <a:gd name="T76" fmla="*/ 23 w 47"/>
                <a:gd name="T77" fmla="*/ 73 h 73"/>
                <a:gd name="T78" fmla="*/ 18 w 47"/>
                <a:gd name="T79" fmla="*/ 73 h 73"/>
                <a:gd name="T80" fmla="*/ 14 w 47"/>
                <a:gd name="T81" fmla="*/ 71 h 73"/>
                <a:gd name="T82" fmla="*/ 11 w 47"/>
                <a:gd name="T83" fmla="*/ 69 h 73"/>
                <a:gd name="T84" fmla="*/ 7 w 47"/>
                <a:gd name="T85" fmla="*/ 66 h 73"/>
                <a:gd name="T86" fmla="*/ 3 w 47"/>
                <a:gd name="T87" fmla="*/ 54 h 73"/>
                <a:gd name="T88" fmla="*/ 0 w 47"/>
                <a:gd name="T89" fmla="*/ 36 h 73"/>
                <a:gd name="T90" fmla="*/ 1 w 47"/>
                <a:gd name="T91" fmla="*/ 25 h 73"/>
                <a:gd name="T92" fmla="*/ 3 w 47"/>
                <a:gd name="T93" fmla="*/ 16 h 73"/>
                <a:gd name="T94" fmla="*/ 5 w 47"/>
                <a:gd name="T95" fmla="*/ 11 h 73"/>
                <a:gd name="T96" fmla="*/ 7 w 47"/>
                <a:gd name="T97" fmla="*/ 6 h 73"/>
                <a:gd name="T98" fmla="*/ 11 w 47"/>
                <a:gd name="T99" fmla="*/ 4 h 73"/>
                <a:gd name="T100" fmla="*/ 14 w 47"/>
                <a:gd name="T101" fmla="*/ 2 h 73"/>
                <a:gd name="T102" fmla="*/ 18 w 47"/>
                <a:gd name="T103" fmla="*/ 1 h 73"/>
                <a:gd name="T104" fmla="*/ 23 w 47"/>
                <a:gd name="T105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7" h="73">
                  <a:moveTo>
                    <a:pt x="23" y="9"/>
                  </a:moveTo>
                  <a:lnTo>
                    <a:pt x="20" y="9"/>
                  </a:lnTo>
                  <a:lnTo>
                    <a:pt x="16" y="11"/>
                  </a:lnTo>
                  <a:lnTo>
                    <a:pt x="14" y="13"/>
                  </a:lnTo>
                  <a:lnTo>
                    <a:pt x="11" y="22"/>
                  </a:lnTo>
                  <a:lnTo>
                    <a:pt x="9" y="36"/>
                  </a:lnTo>
                  <a:lnTo>
                    <a:pt x="11" y="51"/>
                  </a:lnTo>
                  <a:lnTo>
                    <a:pt x="14" y="59"/>
                  </a:lnTo>
                  <a:lnTo>
                    <a:pt x="16" y="62"/>
                  </a:lnTo>
                  <a:lnTo>
                    <a:pt x="20" y="63"/>
                  </a:lnTo>
                  <a:lnTo>
                    <a:pt x="23" y="65"/>
                  </a:lnTo>
                  <a:lnTo>
                    <a:pt x="28" y="63"/>
                  </a:lnTo>
                  <a:lnTo>
                    <a:pt x="31" y="62"/>
                  </a:lnTo>
                  <a:lnTo>
                    <a:pt x="33" y="59"/>
                  </a:lnTo>
                  <a:lnTo>
                    <a:pt x="37" y="51"/>
                  </a:lnTo>
                  <a:lnTo>
                    <a:pt x="38" y="36"/>
                  </a:lnTo>
                  <a:lnTo>
                    <a:pt x="37" y="22"/>
                  </a:lnTo>
                  <a:lnTo>
                    <a:pt x="33" y="13"/>
                  </a:lnTo>
                  <a:lnTo>
                    <a:pt x="31" y="11"/>
                  </a:lnTo>
                  <a:lnTo>
                    <a:pt x="28" y="9"/>
                  </a:lnTo>
                  <a:lnTo>
                    <a:pt x="23" y="9"/>
                  </a:lnTo>
                  <a:close/>
                  <a:moveTo>
                    <a:pt x="23" y="0"/>
                  </a:moveTo>
                  <a:lnTo>
                    <a:pt x="29" y="1"/>
                  </a:lnTo>
                  <a:lnTo>
                    <a:pt x="34" y="2"/>
                  </a:lnTo>
                  <a:lnTo>
                    <a:pt x="38" y="5"/>
                  </a:lnTo>
                  <a:lnTo>
                    <a:pt x="41" y="9"/>
                  </a:lnTo>
                  <a:lnTo>
                    <a:pt x="44" y="13"/>
                  </a:lnTo>
                  <a:lnTo>
                    <a:pt x="46" y="19"/>
                  </a:lnTo>
                  <a:lnTo>
                    <a:pt x="46" y="25"/>
                  </a:lnTo>
                  <a:lnTo>
                    <a:pt x="47" y="29"/>
                  </a:lnTo>
                  <a:lnTo>
                    <a:pt x="47" y="36"/>
                  </a:lnTo>
                  <a:lnTo>
                    <a:pt x="46" y="47"/>
                  </a:lnTo>
                  <a:lnTo>
                    <a:pt x="45" y="57"/>
                  </a:lnTo>
                  <a:lnTo>
                    <a:pt x="42" y="62"/>
                  </a:lnTo>
                  <a:lnTo>
                    <a:pt x="40" y="66"/>
                  </a:lnTo>
                  <a:lnTo>
                    <a:pt x="37" y="69"/>
                  </a:lnTo>
                  <a:lnTo>
                    <a:pt x="33" y="71"/>
                  </a:lnTo>
                  <a:lnTo>
                    <a:pt x="29" y="73"/>
                  </a:lnTo>
                  <a:lnTo>
                    <a:pt x="23" y="73"/>
                  </a:lnTo>
                  <a:lnTo>
                    <a:pt x="18" y="73"/>
                  </a:lnTo>
                  <a:lnTo>
                    <a:pt x="14" y="71"/>
                  </a:lnTo>
                  <a:lnTo>
                    <a:pt x="11" y="69"/>
                  </a:lnTo>
                  <a:lnTo>
                    <a:pt x="7" y="66"/>
                  </a:lnTo>
                  <a:lnTo>
                    <a:pt x="3" y="54"/>
                  </a:lnTo>
                  <a:lnTo>
                    <a:pt x="0" y="36"/>
                  </a:lnTo>
                  <a:lnTo>
                    <a:pt x="1" y="25"/>
                  </a:lnTo>
                  <a:lnTo>
                    <a:pt x="3" y="16"/>
                  </a:lnTo>
                  <a:lnTo>
                    <a:pt x="5" y="11"/>
                  </a:lnTo>
                  <a:lnTo>
                    <a:pt x="7" y="6"/>
                  </a:lnTo>
                  <a:lnTo>
                    <a:pt x="11" y="4"/>
                  </a:lnTo>
                  <a:lnTo>
                    <a:pt x="14" y="2"/>
                  </a:lnTo>
                  <a:lnTo>
                    <a:pt x="18" y="1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8" name="Line 197"/>
            <p:cNvSpPr>
              <a:spLocks noChangeShapeType="1"/>
            </p:cNvSpPr>
            <p:nvPr/>
          </p:nvSpPr>
          <p:spPr bwMode="auto">
            <a:xfrm>
              <a:off x="4797425" y="1457325"/>
              <a:ext cx="36513" cy="0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9" name="Line 198"/>
            <p:cNvSpPr>
              <a:spLocks noChangeShapeType="1"/>
            </p:cNvSpPr>
            <p:nvPr/>
          </p:nvSpPr>
          <p:spPr bwMode="auto">
            <a:xfrm flipV="1">
              <a:off x="3702050" y="4525963"/>
              <a:ext cx="0" cy="52388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10" name="Line 199"/>
            <p:cNvSpPr>
              <a:spLocks noChangeShapeType="1"/>
            </p:cNvSpPr>
            <p:nvPr/>
          </p:nvSpPr>
          <p:spPr bwMode="auto">
            <a:xfrm>
              <a:off x="4814888" y="1522413"/>
              <a:ext cx="0" cy="93663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11" name="Line 200"/>
            <p:cNvSpPr>
              <a:spLocks noChangeShapeType="1"/>
            </p:cNvSpPr>
            <p:nvPr/>
          </p:nvSpPr>
          <p:spPr bwMode="auto">
            <a:xfrm flipV="1">
              <a:off x="3913188" y="4525963"/>
              <a:ext cx="0" cy="52388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12" name="Line 201"/>
            <p:cNvSpPr>
              <a:spLocks noChangeShapeType="1"/>
            </p:cNvSpPr>
            <p:nvPr/>
          </p:nvSpPr>
          <p:spPr bwMode="auto">
            <a:xfrm flipV="1">
              <a:off x="4214813" y="4475163"/>
              <a:ext cx="0" cy="103188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13" name="Line 202"/>
            <p:cNvSpPr>
              <a:spLocks noChangeShapeType="1"/>
            </p:cNvSpPr>
            <p:nvPr/>
          </p:nvSpPr>
          <p:spPr bwMode="auto">
            <a:xfrm>
              <a:off x="4797425" y="1614488"/>
              <a:ext cx="36513" cy="0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14" name="Line 203"/>
            <p:cNvSpPr>
              <a:spLocks noChangeShapeType="1"/>
            </p:cNvSpPr>
            <p:nvPr/>
          </p:nvSpPr>
          <p:spPr bwMode="auto">
            <a:xfrm>
              <a:off x="5213350" y="1481138"/>
              <a:ext cx="0" cy="53975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15" name="Freeform 204"/>
            <p:cNvSpPr>
              <a:spLocks/>
            </p:cNvSpPr>
            <p:nvPr/>
          </p:nvSpPr>
          <p:spPr bwMode="auto">
            <a:xfrm>
              <a:off x="4132263" y="4629150"/>
              <a:ext cx="74613" cy="112713"/>
            </a:xfrm>
            <a:custGeom>
              <a:avLst/>
              <a:gdLst>
                <a:gd name="T0" fmla="*/ 24 w 47"/>
                <a:gd name="T1" fmla="*/ 0 h 71"/>
                <a:gd name="T2" fmla="*/ 30 w 47"/>
                <a:gd name="T3" fmla="*/ 1 h 71"/>
                <a:gd name="T4" fmla="*/ 36 w 47"/>
                <a:gd name="T5" fmla="*/ 3 h 71"/>
                <a:gd name="T6" fmla="*/ 40 w 47"/>
                <a:gd name="T7" fmla="*/ 5 h 71"/>
                <a:gd name="T8" fmla="*/ 42 w 47"/>
                <a:gd name="T9" fmla="*/ 10 h 71"/>
                <a:gd name="T10" fmla="*/ 45 w 47"/>
                <a:gd name="T11" fmla="*/ 14 h 71"/>
                <a:gd name="T12" fmla="*/ 46 w 47"/>
                <a:gd name="T13" fmla="*/ 20 h 71"/>
                <a:gd name="T14" fmla="*/ 45 w 47"/>
                <a:gd name="T15" fmla="*/ 24 h 71"/>
                <a:gd name="T16" fmla="*/ 44 w 47"/>
                <a:gd name="T17" fmla="*/ 28 h 71"/>
                <a:gd name="T18" fmla="*/ 42 w 47"/>
                <a:gd name="T19" fmla="*/ 33 h 71"/>
                <a:gd name="T20" fmla="*/ 39 w 47"/>
                <a:gd name="T21" fmla="*/ 37 h 71"/>
                <a:gd name="T22" fmla="*/ 36 w 47"/>
                <a:gd name="T23" fmla="*/ 41 h 71"/>
                <a:gd name="T24" fmla="*/ 31 w 47"/>
                <a:gd name="T25" fmla="*/ 44 h 71"/>
                <a:gd name="T26" fmla="*/ 25 w 47"/>
                <a:gd name="T27" fmla="*/ 49 h 71"/>
                <a:gd name="T28" fmla="*/ 21 w 47"/>
                <a:gd name="T29" fmla="*/ 53 h 71"/>
                <a:gd name="T30" fmla="*/ 17 w 47"/>
                <a:gd name="T31" fmla="*/ 55 h 71"/>
                <a:gd name="T32" fmla="*/ 16 w 47"/>
                <a:gd name="T33" fmla="*/ 58 h 71"/>
                <a:gd name="T34" fmla="*/ 12 w 47"/>
                <a:gd name="T35" fmla="*/ 62 h 71"/>
                <a:gd name="T36" fmla="*/ 47 w 47"/>
                <a:gd name="T37" fmla="*/ 62 h 71"/>
                <a:gd name="T38" fmla="*/ 47 w 47"/>
                <a:gd name="T39" fmla="*/ 71 h 71"/>
                <a:gd name="T40" fmla="*/ 0 w 47"/>
                <a:gd name="T41" fmla="*/ 71 h 71"/>
                <a:gd name="T42" fmla="*/ 0 w 47"/>
                <a:gd name="T43" fmla="*/ 68 h 71"/>
                <a:gd name="T44" fmla="*/ 0 w 47"/>
                <a:gd name="T45" fmla="*/ 66 h 71"/>
                <a:gd name="T46" fmla="*/ 2 w 47"/>
                <a:gd name="T47" fmla="*/ 60 h 71"/>
                <a:gd name="T48" fmla="*/ 6 w 47"/>
                <a:gd name="T49" fmla="*/ 55 h 71"/>
                <a:gd name="T50" fmla="*/ 9 w 47"/>
                <a:gd name="T51" fmla="*/ 52 h 71"/>
                <a:gd name="T52" fmla="*/ 13 w 47"/>
                <a:gd name="T53" fmla="*/ 49 h 71"/>
                <a:gd name="T54" fmla="*/ 17 w 47"/>
                <a:gd name="T55" fmla="*/ 45 h 71"/>
                <a:gd name="T56" fmla="*/ 22 w 47"/>
                <a:gd name="T57" fmla="*/ 41 h 71"/>
                <a:gd name="T58" fmla="*/ 26 w 47"/>
                <a:gd name="T59" fmla="*/ 36 h 71"/>
                <a:gd name="T60" fmla="*/ 30 w 47"/>
                <a:gd name="T61" fmla="*/ 33 h 71"/>
                <a:gd name="T62" fmla="*/ 32 w 47"/>
                <a:gd name="T63" fmla="*/ 30 h 71"/>
                <a:gd name="T64" fmla="*/ 36 w 47"/>
                <a:gd name="T65" fmla="*/ 25 h 71"/>
                <a:gd name="T66" fmla="*/ 37 w 47"/>
                <a:gd name="T67" fmla="*/ 20 h 71"/>
                <a:gd name="T68" fmla="*/ 36 w 47"/>
                <a:gd name="T69" fmla="*/ 17 h 71"/>
                <a:gd name="T70" fmla="*/ 34 w 47"/>
                <a:gd name="T71" fmla="*/ 14 h 71"/>
                <a:gd name="T72" fmla="*/ 32 w 47"/>
                <a:gd name="T73" fmla="*/ 12 h 71"/>
                <a:gd name="T74" fmla="*/ 30 w 47"/>
                <a:gd name="T75" fmla="*/ 10 h 71"/>
                <a:gd name="T76" fmla="*/ 28 w 47"/>
                <a:gd name="T77" fmla="*/ 9 h 71"/>
                <a:gd name="T78" fmla="*/ 23 w 47"/>
                <a:gd name="T79" fmla="*/ 9 h 71"/>
                <a:gd name="T80" fmla="*/ 20 w 47"/>
                <a:gd name="T81" fmla="*/ 9 h 71"/>
                <a:gd name="T82" fmla="*/ 16 w 47"/>
                <a:gd name="T83" fmla="*/ 10 h 71"/>
                <a:gd name="T84" fmla="*/ 14 w 47"/>
                <a:gd name="T85" fmla="*/ 11 h 71"/>
                <a:gd name="T86" fmla="*/ 12 w 47"/>
                <a:gd name="T87" fmla="*/ 14 h 71"/>
                <a:gd name="T88" fmla="*/ 10 w 47"/>
                <a:gd name="T89" fmla="*/ 17 h 71"/>
                <a:gd name="T90" fmla="*/ 10 w 47"/>
                <a:gd name="T91" fmla="*/ 21 h 71"/>
                <a:gd name="T92" fmla="*/ 1 w 47"/>
                <a:gd name="T93" fmla="*/ 20 h 71"/>
                <a:gd name="T94" fmla="*/ 2 w 47"/>
                <a:gd name="T95" fmla="*/ 13 h 71"/>
                <a:gd name="T96" fmla="*/ 5 w 47"/>
                <a:gd name="T97" fmla="*/ 9 h 71"/>
                <a:gd name="T98" fmla="*/ 8 w 47"/>
                <a:gd name="T99" fmla="*/ 5 h 71"/>
                <a:gd name="T100" fmla="*/ 12 w 47"/>
                <a:gd name="T101" fmla="*/ 2 h 71"/>
                <a:gd name="T102" fmla="*/ 17 w 47"/>
                <a:gd name="T103" fmla="*/ 1 h 71"/>
                <a:gd name="T104" fmla="*/ 24 w 47"/>
                <a:gd name="T105" fmla="*/ 0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7" h="71">
                  <a:moveTo>
                    <a:pt x="24" y="0"/>
                  </a:moveTo>
                  <a:lnTo>
                    <a:pt x="30" y="1"/>
                  </a:lnTo>
                  <a:lnTo>
                    <a:pt x="36" y="3"/>
                  </a:lnTo>
                  <a:lnTo>
                    <a:pt x="40" y="5"/>
                  </a:lnTo>
                  <a:lnTo>
                    <a:pt x="42" y="10"/>
                  </a:lnTo>
                  <a:lnTo>
                    <a:pt x="45" y="14"/>
                  </a:lnTo>
                  <a:lnTo>
                    <a:pt x="46" y="20"/>
                  </a:lnTo>
                  <a:lnTo>
                    <a:pt x="45" y="24"/>
                  </a:lnTo>
                  <a:lnTo>
                    <a:pt x="44" y="28"/>
                  </a:lnTo>
                  <a:lnTo>
                    <a:pt x="42" y="33"/>
                  </a:lnTo>
                  <a:lnTo>
                    <a:pt x="39" y="37"/>
                  </a:lnTo>
                  <a:lnTo>
                    <a:pt x="36" y="41"/>
                  </a:lnTo>
                  <a:lnTo>
                    <a:pt x="31" y="44"/>
                  </a:lnTo>
                  <a:lnTo>
                    <a:pt x="25" y="49"/>
                  </a:lnTo>
                  <a:lnTo>
                    <a:pt x="21" y="53"/>
                  </a:lnTo>
                  <a:lnTo>
                    <a:pt x="17" y="55"/>
                  </a:lnTo>
                  <a:lnTo>
                    <a:pt x="16" y="58"/>
                  </a:lnTo>
                  <a:lnTo>
                    <a:pt x="12" y="62"/>
                  </a:lnTo>
                  <a:lnTo>
                    <a:pt x="47" y="62"/>
                  </a:lnTo>
                  <a:lnTo>
                    <a:pt x="47" y="71"/>
                  </a:lnTo>
                  <a:lnTo>
                    <a:pt x="0" y="71"/>
                  </a:lnTo>
                  <a:lnTo>
                    <a:pt x="0" y="68"/>
                  </a:lnTo>
                  <a:lnTo>
                    <a:pt x="0" y="66"/>
                  </a:lnTo>
                  <a:lnTo>
                    <a:pt x="2" y="60"/>
                  </a:lnTo>
                  <a:lnTo>
                    <a:pt x="6" y="55"/>
                  </a:lnTo>
                  <a:lnTo>
                    <a:pt x="9" y="52"/>
                  </a:lnTo>
                  <a:lnTo>
                    <a:pt x="13" y="49"/>
                  </a:lnTo>
                  <a:lnTo>
                    <a:pt x="17" y="45"/>
                  </a:lnTo>
                  <a:lnTo>
                    <a:pt x="22" y="41"/>
                  </a:lnTo>
                  <a:lnTo>
                    <a:pt x="26" y="36"/>
                  </a:lnTo>
                  <a:lnTo>
                    <a:pt x="30" y="33"/>
                  </a:lnTo>
                  <a:lnTo>
                    <a:pt x="32" y="30"/>
                  </a:lnTo>
                  <a:lnTo>
                    <a:pt x="36" y="25"/>
                  </a:lnTo>
                  <a:lnTo>
                    <a:pt x="37" y="20"/>
                  </a:lnTo>
                  <a:lnTo>
                    <a:pt x="36" y="17"/>
                  </a:lnTo>
                  <a:lnTo>
                    <a:pt x="34" y="14"/>
                  </a:lnTo>
                  <a:lnTo>
                    <a:pt x="32" y="12"/>
                  </a:lnTo>
                  <a:lnTo>
                    <a:pt x="30" y="10"/>
                  </a:lnTo>
                  <a:lnTo>
                    <a:pt x="28" y="9"/>
                  </a:lnTo>
                  <a:lnTo>
                    <a:pt x="23" y="9"/>
                  </a:lnTo>
                  <a:lnTo>
                    <a:pt x="20" y="9"/>
                  </a:lnTo>
                  <a:lnTo>
                    <a:pt x="16" y="10"/>
                  </a:lnTo>
                  <a:lnTo>
                    <a:pt x="14" y="11"/>
                  </a:lnTo>
                  <a:lnTo>
                    <a:pt x="12" y="14"/>
                  </a:lnTo>
                  <a:lnTo>
                    <a:pt x="10" y="17"/>
                  </a:lnTo>
                  <a:lnTo>
                    <a:pt x="10" y="21"/>
                  </a:lnTo>
                  <a:lnTo>
                    <a:pt x="1" y="20"/>
                  </a:lnTo>
                  <a:lnTo>
                    <a:pt x="2" y="13"/>
                  </a:lnTo>
                  <a:lnTo>
                    <a:pt x="5" y="9"/>
                  </a:lnTo>
                  <a:lnTo>
                    <a:pt x="8" y="5"/>
                  </a:lnTo>
                  <a:lnTo>
                    <a:pt x="12" y="2"/>
                  </a:lnTo>
                  <a:lnTo>
                    <a:pt x="17" y="1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16" name="Freeform 205"/>
            <p:cNvSpPr>
              <a:spLocks noEditPoints="1"/>
            </p:cNvSpPr>
            <p:nvPr/>
          </p:nvSpPr>
          <p:spPr bwMode="auto">
            <a:xfrm>
              <a:off x="4221163" y="4629150"/>
              <a:ext cx="74613" cy="115888"/>
            </a:xfrm>
            <a:custGeom>
              <a:avLst/>
              <a:gdLst>
                <a:gd name="T0" fmla="*/ 23 w 47"/>
                <a:gd name="T1" fmla="*/ 9 h 73"/>
                <a:gd name="T2" fmla="*/ 19 w 47"/>
                <a:gd name="T3" fmla="*/ 9 h 73"/>
                <a:gd name="T4" fmla="*/ 16 w 47"/>
                <a:gd name="T5" fmla="*/ 11 h 73"/>
                <a:gd name="T6" fmla="*/ 14 w 47"/>
                <a:gd name="T7" fmla="*/ 13 h 73"/>
                <a:gd name="T8" fmla="*/ 10 w 47"/>
                <a:gd name="T9" fmla="*/ 22 h 73"/>
                <a:gd name="T10" fmla="*/ 9 w 47"/>
                <a:gd name="T11" fmla="*/ 36 h 73"/>
                <a:gd name="T12" fmla="*/ 10 w 47"/>
                <a:gd name="T13" fmla="*/ 51 h 73"/>
                <a:gd name="T14" fmla="*/ 14 w 47"/>
                <a:gd name="T15" fmla="*/ 59 h 73"/>
                <a:gd name="T16" fmla="*/ 16 w 47"/>
                <a:gd name="T17" fmla="*/ 62 h 73"/>
                <a:gd name="T18" fmla="*/ 19 w 47"/>
                <a:gd name="T19" fmla="*/ 63 h 73"/>
                <a:gd name="T20" fmla="*/ 23 w 47"/>
                <a:gd name="T21" fmla="*/ 65 h 73"/>
                <a:gd name="T22" fmla="*/ 27 w 47"/>
                <a:gd name="T23" fmla="*/ 63 h 73"/>
                <a:gd name="T24" fmla="*/ 31 w 47"/>
                <a:gd name="T25" fmla="*/ 62 h 73"/>
                <a:gd name="T26" fmla="*/ 33 w 47"/>
                <a:gd name="T27" fmla="*/ 59 h 73"/>
                <a:gd name="T28" fmla="*/ 37 w 47"/>
                <a:gd name="T29" fmla="*/ 51 h 73"/>
                <a:gd name="T30" fmla="*/ 38 w 47"/>
                <a:gd name="T31" fmla="*/ 36 h 73"/>
                <a:gd name="T32" fmla="*/ 37 w 47"/>
                <a:gd name="T33" fmla="*/ 22 h 73"/>
                <a:gd name="T34" fmla="*/ 33 w 47"/>
                <a:gd name="T35" fmla="*/ 13 h 73"/>
                <a:gd name="T36" fmla="*/ 31 w 47"/>
                <a:gd name="T37" fmla="*/ 11 h 73"/>
                <a:gd name="T38" fmla="*/ 27 w 47"/>
                <a:gd name="T39" fmla="*/ 9 h 73"/>
                <a:gd name="T40" fmla="*/ 23 w 47"/>
                <a:gd name="T41" fmla="*/ 9 h 73"/>
                <a:gd name="T42" fmla="*/ 23 w 47"/>
                <a:gd name="T43" fmla="*/ 0 h 73"/>
                <a:gd name="T44" fmla="*/ 29 w 47"/>
                <a:gd name="T45" fmla="*/ 1 h 73"/>
                <a:gd name="T46" fmla="*/ 34 w 47"/>
                <a:gd name="T47" fmla="*/ 2 h 73"/>
                <a:gd name="T48" fmla="*/ 38 w 47"/>
                <a:gd name="T49" fmla="*/ 5 h 73"/>
                <a:gd name="T50" fmla="*/ 41 w 47"/>
                <a:gd name="T51" fmla="*/ 9 h 73"/>
                <a:gd name="T52" fmla="*/ 43 w 47"/>
                <a:gd name="T53" fmla="*/ 13 h 73"/>
                <a:gd name="T54" fmla="*/ 46 w 47"/>
                <a:gd name="T55" fmla="*/ 19 h 73"/>
                <a:gd name="T56" fmla="*/ 46 w 47"/>
                <a:gd name="T57" fmla="*/ 25 h 73"/>
                <a:gd name="T58" fmla="*/ 47 w 47"/>
                <a:gd name="T59" fmla="*/ 29 h 73"/>
                <a:gd name="T60" fmla="*/ 47 w 47"/>
                <a:gd name="T61" fmla="*/ 36 h 73"/>
                <a:gd name="T62" fmla="*/ 46 w 47"/>
                <a:gd name="T63" fmla="*/ 47 h 73"/>
                <a:gd name="T64" fmla="*/ 45 w 47"/>
                <a:gd name="T65" fmla="*/ 57 h 73"/>
                <a:gd name="T66" fmla="*/ 42 w 47"/>
                <a:gd name="T67" fmla="*/ 62 h 73"/>
                <a:gd name="T68" fmla="*/ 40 w 47"/>
                <a:gd name="T69" fmla="*/ 66 h 73"/>
                <a:gd name="T70" fmla="*/ 37 w 47"/>
                <a:gd name="T71" fmla="*/ 69 h 73"/>
                <a:gd name="T72" fmla="*/ 33 w 47"/>
                <a:gd name="T73" fmla="*/ 71 h 73"/>
                <a:gd name="T74" fmla="*/ 29 w 47"/>
                <a:gd name="T75" fmla="*/ 73 h 73"/>
                <a:gd name="T76" fmla="*/ 23 w 47"/>
                <a:gd name="T77" fmla="*/ 73 h 73"/>
                <a:gd name="T78" fmla="*/ 18 w 47"/>
                <a:gd name="T79" fmla="*/ 73 h 73"/>
                <a:gd name="T80" fmla="*/ 14 w 47"/>
                <a:gd name="T81" fmla="*/ 71 h 73"/>
                <a:gd name="T82" fmla="*/ 10 w 47"/>
                <a:gd name="T83" fmla="*/ 69 h 73"/>
                <a:gd name="T84" fmla="*/ 7 w 47"/>
                <a:gd name="T85" fmla="*/ 66 h 73"/>
                <a:gd name="T86" fmla="*/ 1 w 47"/>
                <a:gd name="T87" fmla="*/ 54 h 73"/>
                <a:gd name="T88" fmla="*/ 0 w 47"/>
                <a:gd name="T89" fmla="*/ 36 h 73"/>
                <a:gd name="T90" fmla="*/ 0 w 47"/>
                <a:gd name="T91" fmla="*/ 25 h 73"/>
                <a:gd name="T92" fmla="*/ 2 w 47"/>
                <a:gd name="T93" fmla="*/ 16 h 73"/>
                <a:gd name="T94" fmla="*/ 5 w 47"/>
                <a:gd name="T95" fmla="*/ 11 h 73"/>
                <a:gd name="T96" fmla="*/ 7 w 47"/>
                <a:gd name="T97" fmla="*/ 6 h 73"/>
                <a:gd name="T98" fmla="*/ 10 w 47"/>
                <a:gd name="T99" fmla="*/ 4 h 73"/>
                <a:gd name="T100" fmla="*/ 14 w 47"/>
                <a:gd name="T101" fmla="*/ 2 h 73"/>
                <a:gd name="T102" fmla="*/ 18 w 47"/>
                <a:gd name="T103" fmla="*/ 1 h 73"/>
                <a:gd name="T104" fmla="*/ 23 w 47"/>
                <a:gd name="T105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7" h="73">
                  <a:moveTo>
                    <a:pt x="23" y="9"/>
                  </a:moveTo>
                  <a:lnTo>
                    <a:pt x="19" y="9"/>
                  </a:lnTo>
                  <a:lnTo>
                    <a:pt x="16" y="11"/>
                  </a:lnTo>
                  <a:lnTo>
                    <a:pt x="14" y="13"/>
                  </a:lnTo>
                  <a:lnTo>
                    <a:pt x="10" y="22"/>
                  </a:lnTo>
                  <a:lnTo>
                    <a:pt x="9" y="36"/>
                  </a:lnTo>
                  <a:lnTo>
                    <a:pt x="10" y="51"/>
                  </a:lnTo>
                  <a:lnTo>
                    <a:pt x="14" y="59"/>
                  </a:lnTo>
                  <a:lnTo>
                    <a:pt x="16" y="62"/>
                  </a:lnTo>
                  <a:lnTo>
                    <a:pt x="19" y="63"/>
                  </a:lnTo>
                  <a:lnTo>
                    <a:pt x="23" y="65"/>
                  </a:lnTo>
                  <a:lnTo>
                    <a:pt x="27" y="63"/>
                  </a:lnTo>
                  <a:lnTo>
                    <a:pt x="31" y="62"/>
                  </a:lnTo>
                  <a:lnTo>
                    <a:pt x="33" y="59"/>
                  </a:lnTo>
                  <a:lnTo>
                    <a:pt x="37" y="51"/>
                  </a:lnTo>
                  <a:lnTo>
                    <a:pt x="38" y="36"/>
                  </a:lnTo>
                  <a:lnTo>
                    <a:pt x="37" y="22"/>
                  </a:lnTo>
                  <a:lnTo>
                    <a:pt x="33" y="13"/>
                  </a:lnTo>
                  <a:lnTo>
                    <a:pt x="31" y="11"/>
                  </a:lnTo>
                  <a:lnTo>
                    <a:pt x="27" y="9"/>
                  </a:lnTo>
                  <a:lnTo>
                    <a:pt x="23" y="9"/>
                  </a:lnTo>
                  <a:close/>
                  <a:moveTo>
                    <a:pt x="23" y="0"/>
                  </a:moveTo>
                  <a:lnTo>
                    <a:pt x="29" y="1"/>
                  </a:lnTo>
                  <a:lnTo>
                    <a:pt x="34" y="2"/>
                  </a:lnTo>
                  <a:lnTo>
                    <a:pt x="38" y="5"/>
                  </a:lnTo>
                  <a:lnTo>
                    <a:pt x="41" y="9"/>
                  </a:lnTo>
                  <a:lnTo>
                    <a:pt x="43" y="13"/>
                  </a:lnTo>
                  <a:lnTo>
                    <a:pt x="46" y="19"/>
                  </a:lnTo>
                  <a:lnTo>
                    <a:pt x="46" y="25"/>
                  </a:lnTo>
                  <a:lnTo>
                    <a:pt x="47" y="29"/>
                  </a:lnTo>
                  <a:lnTo>
                    <a:pt x="47" y="36"/>
                  </a:lnTo>
                  <a:lnTo>
                    <a:pt x="46" y="47"/>
                  </a:lnTo>
                  <a:lnTo>
                    <a:pt x="45" y="57"/>
                  </a:lnTo>
                  <a:lnTo>
                    <a:pt x="42" y="62"/>
                  </a:lnTo>
                  <a:lnTo>
                    <a:pt x="40" y="66"/>
                  </a:lnTo>
                  <a:lnTo>
                    <a:pt x="37" y="69"/>
                  </a:lnTo>
                  <a:lnTo>
                    <a:pt x="33" y="71"/>
                  </a:lnTo>
                  <a:lnTo>
                    <a:pt x="29" y="73"/>
                  </a:lnTo>
                  <a:lnTo>
                    <a:pt x="23" y="73"/>
                  </a:lnTo>
                  <a:lnTo>
                    <a:pt x="18" y="73"/>
                  </a:lnTo>
                  <a:lnTo>
                    <a:pt x="14" y="71"/>
                  </a:lnTo>
                  <a:lnTo>
                    <a:pt x="10" y="69"/>
                  </a:lnTo>
                  <a:lnTo>
                    <a:pt x="7" y="66"/>
                  </a:lnTo>
                  <a:lnTo>
                    <a:pt x="1" y="54"/>
                  </a:lnTo>
                  <a:lnTo>
                    <a:pt x="0" y="36"/>
                  </a:lnTo>
                  <a:lnTo>
                    <a:pt x="0" y="25"/>
                  </a:lnTo>
                  <a:lnTo>
                    <a:pt x="2" y="16"/>
                  </a:lnTo>
                  <a:lnTo>
                    <a:pt x="5" y="11"/>
                  </a:lnTo>
                  <a:lnTo>
                    <a:pt x="7" y="6"/>
                  </a:lnTo>
                  <a:lnTo>
                    <a:pt x="10" y="4"/>
                  </a:lnTo>
                  <a:lnTo>
                    <a:pt x="14" y="2"/>
                  </a:lnTo>
                  <a:lnTo>
                    <a:pt x="18" y="1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17" name="Line 207"/>
            <p:cNvSpPr>
              <a:spLocks noChangeShapeType="1"/>
            </p:cNvSpPr>
            <p:nvPr/>
          </p:nvSpPr>
          <p:spPr bwMode="auto">
            <a:xfrm>
              <a:off x="5195888" y="1481138"/>
              <a:ext cx="34925" cy="0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18" name="Line 208"/>
            <p:cNvSpPr>
              <a:spLocks noChangeShapeType="1"/>
            </p:cNvSpPr>
            <p:nvPr/>
          </p:nvSpPr>
          <p:spPr bwMode="auto">
            <a:xfrm flipV="1">
              <a:off x="4249738" y="4525963"/>
              <a:ext cx="0" cy="52388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19" name="Line 209"/>
            <p:cNvSpPr>
              <a:spLocks noChangeShapeType="1"/>
            </p:cNvSpPr>
            <p:nvPr/>
          </p:nvSpPr>
          <p:spPr bwMode="auto">
            <a:xfrm>
              <a:off x="5213350" y="1533526"/>
              <a:ext cx="0" cy="71438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20" name="Line 210"/>
            <p:cNvSpPr>
              <a:spLocks noChangeShapeType="1"/>
            </p:cNvSpPr>
            <p:nvPr/>
          </p:nvSpPr>
          <p:spPr bwMode="auto">
            <a:xfrm flipV="1">
              <a:off x="4289425" y="4525963"/>
              <a:ext cx="0" cy="52388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21" name="Line 211"/>
            <p:cNvSpPr>
              <a:spLocks noChangeShapeType="1"/>
            </p:cNvSpPr>
            <p:nvPr/>
          </p:nvSpPr>
          <p:spPr bwMode="auto">
            <a:xfrm flipV="1">
              <a:off x="4332288" y="4525963"/>
              <a:ext cx="0" cy="52388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22" name="Line 212"/>
            <p:cNvSpPr>
              <a:spLocks noChangeShapeType="1"/>
            </p:cNvSpPr>
            <p:nvPr/>
          </p:nvSpPr>
          <p:spPr bwMode="auto">
            <a:xfrm>
              <a:off x="5195888" y="1603376"/>
              <a:ext cx="34925" cy="0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23" name="Line 213"/>
            <p:cNvSpPr>
              <a:spLocks noChangeShapeType="1"/>
            </p:cNvSpPr>
            <p:nvPr/>
          </p:nvSpPr>
          <p:spPr bwMode="auto">
            <a:xfrm flipV="1">
              <a:off x="4378325" y="4525963"/>
              <a:ext cx="0" cy="52388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24" name="Line 214"/>
            <p:cNvSpPr>
              <a:spLocks noChangeShapeType="1"/>
            </p:cNvSpPr>
            <p:nvPr/>
          </p:nvSpPr>
          <p:spPr bwMode="auto">
            <a:xfrm>
              <a:off x="4567238" y="1522413"/>
              <a:ext cx="0" cy="98425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25" name="Line 215"/>
            <p:cNvSpPr>
              <a:spLocks noChangeShapeType="1"/>
            </p:cNvSpPr>
            <p:nvPr/>
          </p:nvSpPr>
          <p:spPr bwMode="auto">
            <a:xfrm flipV="1">
              <a:off x="4425950" y="4525963"/>
              <a:ext cx="0" cy="52388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26" name="Line 216"/>
            <p:cNvSpPr>
              <a:spLocks noChangeShapeType="1"/>
            </p:cNvSpPr>
            <p:nvPr/>
          </p:nvSpPr>
          <p:spPr bwMode="auto">
            <a:xfrm flipV="1">
              <a:off x="4478338" y="4525963"/>
              <a:ext cx="0" cy="52388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27" name="Line 217"/>
            <p:cNvSpPr>
              <a:spLocks noChangeShapeType="1"/>
            </p:cNvSpPr>
            <p:nvPr/>
          </p:nvSpPr>
          <p:spPr bwMode="auto">
            <a:xfrm>
              <a:off x="4549775" y="1522413"/>
              <a:ext cx="34925" cy="0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28" name="Line 218"/>
            <p:cNvSpPr>
              <a:spLocks noChangeShapeType="1"/>
            </p:cNvSpPr>
            <p:nvPr/>
          </p:nvSpPr>
          <p:spPr bwMode="auto">
            <a:xfrm flipV="1">
              <a:off x="4530725" y="4525963"/>
              <a:ext cx="0" cy="52388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29" name="Line 219"/>
            <p:cNvSpPr>
              <a:spLocks noChangeShapeType="1"/>
            </p:cNvSpPr>
            <p:nvPr/>
          </p:nvSpPr>
          <p:spPr bwMode="auto">
            <a:xfrm>
              <a:off x="4567238" y="1620838"/>
              <a:ext cx="0" cy="152400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30" name="Line 220"/>
            <p:cNvSpPr>
              <a:spLocks noChangeShapeType="1"/>
            </p:cNvSpPr>
            <p:nvPr/>
          </p:nvSpPr>
          <p:spPr bwMode="auto">
            <a:xfrm flipV="1">
              <a:off x="4592638" y="4525963"/>
              <a:ext cx="0" cy="52388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31" name="Line 221"/>
            <p:cNvSpPr>
              <a:spLocks noChangeShapeType="1"/>
            </p:cNvSpPr>
            <p:nvPr/>
          </p:nvSpPr>
          <p:spPr bwMode="auto">
            <a:xfrm flipV="1">
              <a:off x="4656138" y="4525963"/>
              <a:ext cx="0" cy="52388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32" name="Line 222"/>
            <p:cNvSpPr>
              <a:spLocks noChangeShapeType="1"/>
            </p:cNvSpPr>
            <p:nvPr/>
          </p:nvSpPr>
          <p:spPr bwMode="auto">
            <a:xfrm>
              <a:off x="4549775" y="1773238"/>
              <a:ext cx="34925" cy="0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33" name="Line 223"/>
            <p:cNvSpPr>
              <a:spLocks noChangeShapeType="1"/>
            </p:cNvSpPr>
            <p:nvPr/>
          </p:nvSpPr>
          <p:spPr bwMode="auto">
            <a:xfrm flipV="1">
              <a:off x="4724400" y="4475163"/>
              <a:ext cx="0" cy="103188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34" name="Line 224"/>
            <p:cNvSpPr>
              <a:spLocks noChangeShapeType="1"/>
            </p:cNvSpPr>
            <p:nvPr/>
          </p:nvSpPr>
          <p:spPr bwMode="auto">
            <a:xfrm>
              <a:off x="4186238" y="1657351"/>
              <a:ext cx="0" cy="66675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35" name="Freeform 225"/>
            <p:cNvSpPr>
              <a:spLocks/>
            </p:cNvSpPr>
            <p:nvPr/>
          </p:nvSpPr>
          <p:spPr bwMode="auto">
            <a:xfrm>
              <a:off x="4656138" y="4629151"/>
              <a:ext cx="41275" cy="112713"/>
            </a:xfrm>
            <a:custGeom>
              <a:avLst/>
              <a:gdLst>
                <a:gd name="T0" fmla="*/ 20 w 26"/>
                <a:gd name="T1" fmla="*/ 0 h 71"/>
                <a:gd name="T2" fmla="*/ 26 w 26"/>
                <a:gd name="T3" fmla="*/ 0 h 71"/>
                <a:gd name="T4" fmla="*/ 26 w 26"/>
                <a:gd name="T5" fmla="*/ 71 h 71"/>
                <a:gd name="T6" fmla="*/ 17 w 26"/>
                <a:gd name="T7" fmla="*/ 71 h 71"/>
                <a:gd name="T8" fmla="*/ 17 w 26"/>
                <a:gd name="T9" fmla="*/ 16 h 71"/>
                <a:gd name="T10" fmla="*/ 14 w 26"/>
                <a:gd name="T11" fmla="*/ 19 h 71"/>
                <a:gd name="T12" fmla="*/ 9 w 26"/>
                <a:gd name="T13" fmla="*/ 21 h 71"/>
                <a:gd name="T14" fmla="*/ 4 w 26"/>
                <a:gd name="T15" fmla="*/ 25 h 71"/>
                <a:gd name="T16" fmla="*/ 0 w 26"/>
                <a:gd name="T17" fmla="*/ 26 h 71"/>
                <a:gd name="T18" fmla="*/ 0 w 26"/>
                <a:gd name="T19" fmla="*/ 18 h 71"/>
                <a:gd name="T20" fmla="*/ 7 w 26"/>
                <a:gd name="T21" fmla="*/ 14 h 71"/>
                <a:gd name="T22" fmla="*/ 12 w 26"/>
                <a:gd name="T23" fmla="*/ 10 h 71"/>
                <a:gd name="T24" fmla="*/ 17 w 26"/>
                <a:gd name="T25" fmla="*/ 4 h 71"/>
                <a:gd name="T26" fmla="*/ 20 w 26"/>
                <a:gd name="T27" fmla="*/ 0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6" h="71">
                  <a:moveTo>
                    <a:pt x="20" y="0"/>
                  </a:moveTo>
                  <a:lnTo>
                    <a:pt x="26" y="0"/>
                  </a:lnTo>
                  <a:lnTo>
                    <a:pt x="26" y="71"/>
                  </a:lnTo>
                  <a:lnTo>
                    <a:pt x="17" y="71"/>
                  </a:lnTo>
                  <a:lnTo>
                    <a:pt x="17" y="16"/>
                  </a:lnTo>
                  <a:lnTo>
                    <a:pt x="14" y="19"/>
                  </a:lnTo>
                  <a:lnTo>
                    <a:pt x="9" y="21"/>
                  </a:lnTo>
                  <a:lnTo>
                    <a:pt x="4" y="25"/>
                  </a:lnTo>
                  <a:lnTo>
                    <a:pt x="0" y="26"/>
                  </a:lnTo>
                  <a:lnTo>
                    <a:pt x="0" y="18"/>
                  </a:lnTo>
                  <a:lnTo>
                    <a:pt x="7" y="14"/>
                  </a:lnTo>
                  <a:lnTo>
                    <a:pt x="12" y="10"/>
                  </a:lnTo>
                  <a:lnTo>
                    <a:pt x="17" y="4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36" name="Freeform 226"/>
            <p:cNvSpPr>
              <a:spLocks noEditPoints="1"/>
            </p:cNvSpPr>
            <p:nvPr/>
          </p:nvSpPr>
          <p:spPr bwMode="auto">
            <a:xfrm>
              <a:off x="4733925" y="4629151"/>
              <a:ext cx="74613" cy="115888"/>
            </a:xfrm>
            <a:custGeom>
              <a:avLst/>
              <a:gdLst>
                <a:gd name="T0" fmla="*/ 24 w 47"/>
                <a:gd name="T1" fmla="*/ 9 h 73"/>
                <a:gd name="T2" fmla="*/ 19 w 47"/>
                <a:gd name="T3" fmla="*/ 9 h 73"/>
                <a:gd name="T4" fmla="*/ 17 w 47"/>
                <a:gd name="T5" fmla="*/ 11 h 73"/>
                <a:gd name="T6" fmla="*/ 14 w 47"/>
                <a:gd name="T7" fmla="*/ 13 h 73"/>
                <a:gd name="T8" fmla="*/ 10 w 47"/>
                <a:gd name="T9" fmla="*/ 22 h 73"/>
                <a:gd name="T10" fmla="*/ 9 w 47"/>
                <a:gd name="T11" fmla="*/ 36 h 73"/>
                <a:gd name="T12" fmla="*/ 10 w 47"/>
                <a:gd name="T13" fmla="*/ 51 h 73"/>
                <a:gd name="T14" fmla="*/ 14 w 47"/>
                <a:gd name="T15" fmla="*/ 59 h 73"/>
                <a:gd name="T16" fmla="*/ 17 w 47"/>
                <a:gd name="T17" fmla="*/ 62 h 73"/>
                <a:gd name="T18" fmla="*/ 19 w 47"/>
                <a:gd name="T19" fmla="*/ 63 h 73"/>
                <a:gd name="T20" fmla="*/ 24 w 47"/>
                <a:gd name="T21" fmla="*/ 65 h 73"/>
                <a:gd name="T22" fmla="*/ 27 w 47"/>
                <a:gd name="T23" fmla="*/ 63 h 73"/>
                <a:gd name="T24" fmla="*/ 31 w 47"/>
                <a:gd name="T25" fmla="*/ 62 h 73"/>
                <a:gd name="T26" fmla="*/ 33 w 47"/>
                <a:gd name="T27" fmla="*/ 59 h 73"/>
                <a:gd name="T28" fmla="*/ 36 w 47"/>
                <a:gd name="T29" fmla="*/ 51 h 73"/>
                <a:gd name="T30" fmla="*/ 38 w 47"/>
                <a:gd name="T31" fmla="*/ 36 h 73"/>
                <a:gd name="T32" fmla="*/ 36 w 47"/>
                <a:gd name="T33" fmla="*/ 22 h 73"/>
                <a:gd name="T34" fmla="*/ 34 w 47"/>
                <a:gd name="T35" fmla="*/ 13 h 73"/>
                <a:gd name="T36" fmla="*/ 31 w 47"/>
                <a:gd name="T37" fmla="*/ 11 h 73"/>
                <a:gd name="T38" fmla="*/ 27 w 47"/>
                <a:gd name="T39" fmla="*/ 9 h 73"/>
                <a:gd name="T40" fmla="*/ 24 w 47"/>
                <a:gd name="T41" fmla="*/ 9 h 73"/>
                <a:gd name="T42" fmla="*/ 24 w 47"/>
                <a:gd name="T43" fmla="*/ 0 h 73"/>
                <a:gd name="T44" fmla="*/ 30 w 47"/>
                <a:gd name="T45" fmla="*/ 1 h 73"/>
                <a:gd name="T46" fmla="*/ 34 w 47"/>
                <a:gd name="T47" fmla="*/ 2 h 73"/>
                <a:gd name="T48" fmla="*/ 38 w 47"/>
                <a:gd name="T49" fmla="*/ 5 h 73"/>
                <a:gd name="T50" fmla="*/ 41 w 47"/>
                <a:gd name="T51" fmla="*/ 9 h 73"/>
                <a:gd name="T52" fmla="*/ 43 w 47"/>
                <a:gd name="T53" fmla="*/ 13 h 73"/>
                <a:gd name="T54" fmla="*/ 46 w 47"/>
                <a:gd name="T55" fmla="*/ 19 h 73"/>
                <a:gd name="T56" fmla="*/ 47 w 47"/>
                <a:gd name="T57" fmla="*/ 25 h 73"/>
                <a:gd name="T58" fmla="*/ 47 w 47"/>
                <a:gd name="T59" fmla="*/ 29 h 73"/>
                <a:gd name="T60" fmla="*/ 47 w 47"/>
                <a:gd name="T61" fmla="*/ 36 h 73"/>
                <a:gd name="T62" fmla="*/ 47 w 47"/>
                <a:gd name="T63" fmla="*/ 47 h 73"/>
                <a:gd name="T64" fmla="*/ 44 w 47"/>
                <a:gd name="T65" fmla="*/ 57 h 73"/>
                <a:gd name="T66" fmla="*/ 42 w 47"/>
                <a:gd name="T67" fmla="*/ 62 h 73"/>
                <a:gd name="T68" fmla="*/ 40 w 47"/>
                <a:gd name="T69" fmla="*/ 66 h 73"/>
                <a:gd name="T70" fmla="*/ 36 w 47"/>
                <a:gd name="T71" fmla="*/ 69 h 73"/>
                <a:gd name="T72" fmla="*/ 33 w 47"/>
                <a:gd name="T73" fmla="*/ 71 h 73"/>
                <a:gd name="T74" fmla="*/ 28 w 47"/>
                <a:gd name="T75" fmla="*/ 73 h 73"/>
                <a:gd name="T76" fmla="*/ 24 w 47"/>
                <a:gd name="T77" fmla="*/ 73 h 73"/>
                <a:gd name="T78" fmla="*/ 18 w 47"/>
                <a:gd name="T79" fmla="*/ 73 h 73"/>
                <a:gd name="T80" fmla="*/ 15 w 47"/>
                <a:gd name="T81" fmla="*/ 71 h 73"/>
                <a:gd name="T82" fmla="*/ 10 w 47"/>
                <a:gd name="T83" fmla="*/ 69 h 73"/>
                <a:gd name="T84" fmla="*/ 7 w 47"/>
                <a:gd name="T85" fmla="*/ 66 h 73"/>
                <a:gd name="T86" fmla="*/ 2 w 47"/>
                <a:gd name="T87" fmla="*/ 54 h 73"/>
                <a:gd name="T88" fmla="*/ 0 w 47"/>
                <a:gd name="T89" fmla="*/ 36 h 73"/>
                <a:gd name="T90" fmla="*/ 1 w 47"/>
                <a:gd name="T91" fmla="*/ 25 h 73"/>
                <a:gd name="T92" fmla="*/ 2 w 47"/>
                <a:gd name="T93" fmla="*/ 16 h 73"/>
                <a:gd name="T94" fmla="*/ 5 w 47"/>
                <a:gd name="T95" fmla="*/ 11 h 73"/>
                <a:gd name="T96" fmla="*/ 8 w 47"/>
                <a:gd name="T97" fmla="*/ 6 h 73"/>
                <a:gd name="T98" fmla="*/ 10 w 47"/>
                <a:gd name="T99" fmla="*/ 4 h 73"/>
                <a:gd name="T100" fmla="*/ 15 w 47"/>
                <a:gd name="T101" fmla="*/ 2 h 73"/>
                <a:gd name="T102" fmla="*/ 18 w 47"/>
                <a:gd name="T103" fmla="*/ 1 h 73"/>
                <a:gd name="T104" fmla="*/ 24 w 47"/>
                <a:gd name="T105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7" h="73">
                  <a:moveTo>
                    <a:pt x="24" y="9"/>
                  </a:moveTo>
                  <a:lnTo>
                    <a:pt x="19" y="9"/>
                  </a:lnTo>
                  <a:lnTo>
                    <a:pt x="17" y="11"/>
                  </a:lnTo>
                  <a:lnTo>
                    <a:pt x="14" y="13"/>
                  </a:lnTo>
                  <a:lnTo>
                    <a:pt x="10" y="22"/>
                  </a:lnTo>
                  <a:lnTo>
                    <a:pt x="9" y="36"/>
                  </a:lnTo>
                  <a:lnTo>
                    <a:pt x="10" y="51"/>
                  </a:lnTo>
                  <a:lnTo>
                    <a:pt x="14" y="59"/>
                  </a:lnTo>
                  <a:lnTo>
                    <a:pt x="17" y="62"/>
                  </a:lnTo>
                  <a:lnTo>
                    <a:pt x="19" y="63"/>
                  </a:lnTo>
                  <a:lnTo>
                    <a:pt x="24" y="65"/>
                  </a:lnTo>
                  <a:lnTo>
                    <a:pt x="27" y="63"/>
                  </a:lnTo>
                  <a:lnTo>
                    <a:pt x="31" y="62"/>
                  </a:lnTo>
                  <a:lnTo>
                    <a:pt x="33" y="59"/>
                  </a:lnTo>
                  <a:lnTo>
                    <a:pt x="36" y="51"/>
                  </a:lnTo>
                  <a:lnTo>
                    <a:pt x="38" y="36"/>
                  </a:lnTo>
                  <a:lnTo>
                    <a:pt x="36" y="22"/>
                  </a:lnTo>
                  <a:lnTo>
                    <a:pt x="34" y="13"/>
                  </a:lnTo>
                  <a:lnTo>
                    <a:pt x="31" y="11"/>
                  </a:lnTo>
                  <a:lnTo>
                    <a:pt x="27" y="9"/>
                  </a:lnTo>
                  <a:lnTo>
                    <a:pt x="24" y="9"/>
                  </a:lnTo>
                  <a:close/>
                  <a:moveTo>
                    <a:pt x="24" y="0"/>
                  </a:moveTo>
                  <a:lnTo>
                    <a:pt x="30" y="1"/>
                  </a:lnTo>
                  <a:lnTo>
                    <a:pt x="34" y="2"/>
                  </a:lnTo>
                  <a:lnTo>
                    <a:pt x="38" y="5"/>
                  </a:lnTo>
                  <a:lnTo>
                    <a:pt x="41" y="9"/>
                  </a:lnTo>
                  <a:lnTo>
                    <a:pt x="43" y="13"/>
                  </a:lnTo>
                  <a:lnTo>
                    <a:pt x="46" y="19"/>
                  </a:lnTo>
                  <a:lnTo>
                    <a:pt x="47" y="25"/>
                  </a:lnTo>
                  <a:lnTo>
                    <a:pt x="47" y="29"/>
                  </a:lnTo>
                  <a:lnTo>
                    <a:pt x="47" y="36"/>
                  </a:lnTo>
                  <a:lnTo>
                    <a:pt x="47" y="47"/>
                  </a:lnTo>
                  <a:lnTo>
                    <a:pt x="44" y="57"/>
                  </a:lnTo>
                  <a:lnTo>
                    <a:pt x="42" y="62"/>
                  </a:lnTo>
                  <a:lnTo>
                    <a:pt x="40" y="66"/>
                  </a:lnTo>
                  <a:lnTo>
                    <a:pt x="36" y="69"/>
                  </a:lnTo>
                  <a:lnTo>
                    <a:pt x="33" y="71"/>
                  </a:lnTo>
                  <a:lnTo>
                    <a:pt x="28" y="73"/>
                  </a:lnTo>
                  <a:lnTo>
                    <a:pt x="24" y="73"/>
                  </a:lnTo>
                  <a:lnTo>
                    <a:pt x="18" y="73"/>
                  </a:lnTo>
                  <a:lnTo>
                    <a:pt x="15" y="71"/>
                  </a:lnTo>
                  <a:lnTo>
                    <a:pt x="10" y="69"/>
                  </a:lnTo>
                  <a:lnTo>
                    <a:pt x="7" y="66"/>
                  </a:lnTo>
                  <a:lnTo>
                    <a:pt x="2" y="54"/>
                  </a:lnTo>
                  <a:lnTo>
                    <a:pt x="0" y="36"/>
                  </a:lnTo>
                  <a:lnTo>
                    <a:pt x="1" y="25"/>
                  </a:lnTo>
                  <a:lnTo>
                    <a:pt x="2" y="16"/>
                  </a:lnTo>
                  <a:lnTo>
                    <a:pt x="5" y="11"/>
                  </a:lnTo>
                  <a:lnTo>
                    <a:pt x="8" y="6"/>
                  </a:lnTo>
                  <a:lnTo>
                    <a:pt x="10" y="4"/>
                  </a:lnTo>
                  <a:lnTo>
                    <a:pt x="15" y="2"/>
                  </a:lnTo>
                  <a:lnTo>
                    <a:pt x="18" y="1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37" name="Line 227"/>
            <p:cNvSpPr>
              <a:spLocks noChangeShapeType="1"/>
            </p:cNvSpPr>
            <p:nvPr/>
          </p:nvSpPr>
          <p:spPr bwMode="auto">
            <a:xfrm>
              <a:off x="4170363" y="1657351"/>
              <a:ext cx="36513" cy="0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38" name="Line 228"/>
            <p:cNvSpPr>
              <a:spLocks noChangeShapeType="1"/>
            </p:cNvSpPr>
            <p:nvPr/>
          </p:nvSpPr>
          <p:spPr bwMode="auto">
            <a:xfrm>
              <a:off x="4186238" y="1724026"/>
              <a:ext cx="0" cy="88900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39" name="Line 229"/>
            <p:cNvSpPr>
              <a:spLocks noChangeShapeType="1"/>
            </p:cNvSpPr>
            <p:nvPr/>
          </p:nvSpPr>
          <p:spPr bwMode="auto">
            <a:xfrm flipV="1">
              <a:off x="4802188" y="4525963"/>
              <a:ext cx="0" cy="52388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40" name="Line 230"/>
            <p:cNvSpPr>
              <a:spLocks noChangeShapeType="1"/>
            </p:cNvSpPr>
            <p:nvPr/>
          </p:nvSpPr>
          <p:spPr bwMode="auto">
            <a:xfrm flipV="1">
              <a:off x="4889500" y="4525963"/>
              <a:ext cx="0" cy="52388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41" name="Line 231"/>
            <p:cNvSpPr>
              <a:spLocks noChangeShapeType="1"/>
            </p:cNvSpPr>
            <p:nvPr/>
          </p:nvSpPr>
          <p:spPr bwMode="auto">
            <a:xfrm>
              <a:off x="4170363" y="1812926"/>
              <a:ext cx="36513" cy="0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42" name="Line 232"/>
            <p:cNvSpPr>
              <a:spLocks noChangeShapeType="1"/>
            </p:cNvSpPr>
            <p:nvPr/>
          </p:nvSpPr>
          <p:spPr bwMode="auto">
            <a:xfrm flipV="1">
              <a:off x="4987925" y="4525963"/>
              <a:ext cx="0" cy="52388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43" name="Freeform 233"/>
            <p:cNvSpPr>
              <a:spLocks/>
            </p:cNvSpPr>
            <p:nvPr/>
          </p:nvSpPr>
          <p:spPr bwMode="auto">
            <a:xfrm>
              <a:off x="3157538" y="2746376"/>
              <a:ext cx="19050" cy="19050"/>
            </a:xfrm>
            <a:custGeom>
              <a:avLst/>
              <a:gdLst>
                <a:gd name="T0" fmla="*/ 5 w 12"/>
                <a:gd name="T1" fmla="*/ 0 h 12"/>
                <a:gd name="T2" fmla="*/ 12 w 12"/>
                <a:gd name="T3" fmla="*/ 0 h 12"/>
                <a:gd name="T4" fmla="*/ 12 w 12"/>
                <a:gd name="T5" fmla="*/ 8 h 12"/>
                <a:gd name="T6" fmla="*/ 7 w 12"/>
                <a:gd name="T7" fmla="*/ 12 h 12"/>
                <a:gd name="T8" fmla="*/ 0 w 12"/>
                <a:gd name="T9" fmla="*/ 12 h 12"/>
                <a:gd name="T10" fmla="*/ 0 w 12"/>
                <a:gd name="T11" fmla="*/ 3 h 12"/>
                <a:gd name="T12" fmla="*/ 5 w 12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2">
                  <a:moveTo>
                    <a:pt x="5" y="0"/>
                  </a:moveTo>
                  <a:lnTo>
                    <a:pt x="12" y="0"/>
                  </a:lnTo>
                  <a:lnTo>
                    <a:pt x="12" y="8"/>
                  </a:lnTo>
                  <a:lnTo>
                    <a:pt x="7" y="12"/>
                  </a:lnTo>
                  <a:lnTo>
                    <a:pt x="0" y="12"/>
                  </a:lnTo>
                  <a:lnTo>
                    <a:pt x="0" y="3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44" name="Line 234"/>
            <p:cNvSpPr>
              <a:spLocks noChangeShapeType="1"/>
            </p:cNvSpPr>
            <p:nvPr/>
          </p:nvSpPr>
          <p:spPr bwMode="auto">
            <a:xfrm flipV="1">
              <a:off x="5099050" y="4525963"/>
              <a:ext cx="0" cy="52388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45" name="Line 235"/>
            <p:cNvSpPr>
              <a:spLocks noChangeShapeType="1"/>
            </p:cNvSpPr>
            <p:nvPr/>
          </p:nvSpPr>
          <p:spPr bwMode="auto">
            <a:xfrm flipV="1">
              <a:off x="5235575" y="4475163"/>
              <a:ext cx="0" cy="103188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46" name="Freeform 236"/>
            <p:cNvSpPr>
              <a:spLocks/>
            </p:cNvSpPr>
            <p:nvPr/>
          </p:nvSpPr>
          <p:spPr bwMode="auto">
            <a:xfrm>
              <a:off x="3189288" y="2727326"/>
              <a:ext cx="20638" cy="17463"/>
            </a:xfrm>
            <a:custGeom>
              <a:avLst/>
              <a:gdLst>
                <a:gd name="T0" fmla="*/ 5 w 13"/>
                <a:gd name="T1" fmla="*/ 0 h 11"/>
                <a:gd name="T2" fmla="*/ 13 w 13"/>
                <a:gd name="T3" fmla="*/ 0 h 11"/>
                <a:gd name="T4" fmla="*/ 13 w 13"/>
                <a:gd name="T5" fmla="*/ 7 h 11"/>
                <a:gd name="T6" fmla="*/ 8 w 13"/>
                <a:gd name="T7" fmla="*/ 11 h 11"/>
                <a:gd name="T8" fmla="*/ 0 w 13"/>
                <a:gd name="T9" fmla="*/ 11 h 11"/>
                <a:gd name="T10" fmla="*/ 0 w 13"/>
                <a:gd name="T11" fmla="*/ 4 h 11"/>
                <a:gd name="T12" fmla="*/ 5 w 13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1">
                  <a:moveTo>
                    <a:pt x="5" y="0"/>
                  </a:moveTo>
                  <a:lnTo>
                    <a:pt x="13" y="0"/>
                  </a:lnTo>
                  <a:lnTo>
                    <a:pt x="13" y="7"/>
                  </a:lnTo>
                  <a:lnTo>
                    <a:pt x="8" y="11"/>
                  </a:lnTo>
                  <a:lnTo>
                    <a:pt x="0" y="11"/>
                  </a:lnTo>
                  <a:lnTo>
                    <a:pt x="0" y="4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47" name="Freeform 237"/>
            <p:cNvSpPr>
              <a:spLocks/>
            </p:cNvSpPr>
            <p:nvPr/>
          </p:nvSpPr>
          <p:spPr bwMode="auto">
            <a:xfrm>
              <a:off x="3225800" y="2706688"/>
              <a:ext cx="19050" cy="17463"/>
            </a:xfrm>
            <a:custGeom>
              <a:avLst/>
              <a:gdLst>
                <a:gd name="T0" fmla="*/ 4 w 12"/>
                <a:gd name="T1" fmla="*/ 0 h 11"/>
                <a:gd name="T2" fmla="*/ 12 w 12"/>
                <a:gd name="T3" fmla="*/ 0 h 11"/>
                <a:gd name="T4" fmla="*/ 12 w 12"/>
                <a:gd name="T5" fmla="*/ 8 h 11"/>
                <a:gd name="T6" fmla="*/ 6 w 12"/>
                <a:gd name="T7" fmla="*/ 11 h 11"/>
                <a:gd name="T8" fmla="*/ 0 w 12"/>
                <a:gd name="T9" fmla="*/ 11 h 11"/>
                <a:gd name="T10" fmla="*/ 0 w 12"/>
                <a:gd name="T11" fmla="*/ 3 h 11"/>
                <a:gd name="T12" fmla="*/ 4 w 12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1">
                  <a:moveTo>
                    <a:pt x="4" y="0"/>
                  </a:moveTo>
                  <a:lnTo>
                    <a:pt x="12" y="0"/>
                  </a:lnTo>
                  <a:lnTo>
                    <a:pt x="12" y="8"/>
                  </a:lnTo>
                  <a:lnTo>
                    <a:pt x="6" y="11"/>
                  </a:lnTo>
                  <a:lnTo>
                    <a:pt x="0" y="11"/>
                  </a:lnTo>
                  <a:lnTo>
                    <a:pt x="0" y="3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48" name="Freeform 238"/>
            <p:cNvSpPr>
              <a:spLocks/>
            </p:cNvSpPr>
            <p:nvPr/>
          </p:nvSpPr>
          <p:spPr bwMode="auto">
            <a:xfrm>
              <a:off x="5199063" y="4630738"/>
              <a:ext cx="74613" cy="114300"/>
            </a:xfrm>
            <a:custGeom>
              <a:avLst/>
              <a:gdLst>
                <a:gd name="T0" fmla="*/ 8 w 47"/>
                <a:gd name="T1" fmla="*/ 0 h 72"/>
                <a:gd name="T2" fmla="*/ 42 w 47"/>
                <a:gd name="T3" fmla="*/ 0 h 72"/>
                <a:gd name="T4" fmla="*/ 42 w 47"/>
                <a:gd name="T5" fmla="*/ 9 h 72"/>
                <a:gd name="T6" fmla="*/ 16 w 47"/>
                <a:gd name="T7" fmla="*/ 9 h 72"/>
                <a:gd name="T8" fmla="*/ 13 w 47"/>
                <a:gd name="T9" fmla="*/ 27 h 72"/>
                <a:gd name="T10" fmla="*/ 17 w 47"/>
                <a:gd name="T11" fmla="*/ 25 h 72"/>
                <a:gd name="T12" fmla="*/ 21 w 47"/>
                <a:gd name="T13" fmla="*/ 24 h 72"/>
                <a:gd name="T14" fmla="*/ 25 w 47"/>
                <a:gd name="T15" fmla="*/ 23 h 72"/>
                <a:gd name="T16" fmla="*/ 31 w 47"/>
                <a:gd name="T17" fmla="*/ 24 h 72"/>
                <a:gd name="T18" fmla="*/ 37 w 47"/>
                <a:gd name="T19" fmla="*/ 26 h 72"/>
                <a:gd name="T20" fmla="*/ 41 w 47"/>
                <a:gd name="T21" fmla="*/ 29 h 72"/>
                <a:gd name="T22" fmla="*/ 45 w 47"/>
                <a:gd name="T23" fmla="*/ 34 h 72"/>
                <a:gd name="T24" fmla="*/ 46 w 47"/>
                <a:gd name="T25" fmla="*/ 40 h 72"/>
                <a:gd name="T26" fmla="*/ 47 w 47"/>
                <a:gd name="T27" fmla="*/ 46 h 72"/>
                <a:gd name="T28" fmla="*/ 47 w 47"/>
                <a:gd name="T29" fmla="*/ 52 h 72"/>
                <a:gd name="T30" fmla="*/ 45 w 47"/>
                <a:gd name="T31" fmla="*/ 58 h 72"/>
                <a:gd name="T32" fmla="*/ 41 w 47"/>
                <a:gd name="T33" fmla="*/ 64 h 72"/>
                <a:gd name="T34" fmla="*/ 33 w 47"/>
                <a:gd name="T35" fmla="*/ 69 h 72"/>
                <a:gd name="T36" fmla="*/ 23 w 47"/>
                <a:gd name="T37" fmla="*/ 72 h 72"/>
                <a:gd name="T38" fmla="*/ 17 w 47"/>
                <a:gd name="T39" fmla="*/ 72 h 72"/>
                <a:gd name="T40" fmla="*/ 12 w 47"/>
                <a:gd name="T41" fmla="*/ 69 h 72"/>
                <a:gd name="T42" fmla="*/ 7 w 47"/>
                <a:gd name="T43" fmla="*/ 66 h 72"/>
                <a:gd name="T44" fmla="*/ 4 w 47"/>
                <a:gd name="T45" fmla="*/ 62 h 72"/>
                <a:gd name="T46" fmla="*/ 1 w 47"/>
                <a:gd name="T47" fmla="*/ 58 h 72"/>
                <a:gd name="T48" fmla="*/ 0 w 47"/>
                <a:gd name="T49" fmla="*/ 52 h 72"/>
                <a:gd name="T50" fmla="*/ 9 w 47"/>
                <a:gd name="T51" fmla="*/ 51 h 72"/>
                <a:gd name="T52" fmla="*/ 10 w 47"/>
                <a:gd name="T53" fmla="*/ 54 h 72"/>
                <a:gd name="T54" fmla="*/ 12 w 47"/>
                <a:gd name="T55" fmla="*/ 58 h 72"/>
                <a:gd name="T56" fmla="*/ 14 w 47"/>
                <a:gd name="T57" fmla="*/ 60 h 72"/>
                <a:gd name="T58" fmla="*/ 16 w 47"/>
                <a:gd name="T59" fmla="*/ 62 h 72"/>
                <a:gd name="T60" fmla="*/ 20 w 47"/>
                <a:gd name="T61" fmla="*/ 64 h 72"/>
                <a:gd name="T62" fmla="*/ 23 w 47"/>
                <a:gd name="T63" fmla="*/ 64 h 72"/>
                <a:gd name="T64" fmla="*/ 28 w 47"/>
                <a:gd name="T65" fmla="*/ 62 h 72"/>
                <a:gd name="T66" fmla="*/ 31 w 47"/>
                <a:gd name="T67" fmla="*/ 61 h 72"/>
                <a:gd name="T68" fmla="*/ 33 w 47"/>
                <a:gd name="T69" fmla="*/ 59 h 72"/>
                <a:gd name="T70" fmla="*/ 36 w 47"/>
                <a:gd name="T71" fmla="*/ 56 h 72"/>
                <a:gd name="T72" fmla="*/ 37 w 47"/>
                <a:gd name="T73" fmla="*/ 51 h 72"/>
                <a:gd name="T74" fmla="*/ 38 w 47"/>
                <a:gd name="T75" fmla="*/ 46 h 72"/>
                <a:gd name="T76" fmla="*/ 38 w 47"/>
                <a:gd name="T77" fmla="*/ 42 h 72"/>
                <a:gd name="T78" fmla="*/ 36 w 47"/>
                <a:gd name="T79" fmla="*/ 39 h 72"/>
                <a:gd name="T80" fmla="*/ 34 w 47"/>
                <a:gd name="T81" fmla="*/ 35 h 72"/>
                <a:gd name="T82" fmla="*/ 31 w 47"/>
                <a:gd name="T83" fmla="*/ 33 h 72"/>
                <a:gd name="T84" fmla="*/ 28 w 47"/>
                <a:gd name="T85" fmla="*/ 32 h 72"/>
                <a:gd name="T86" fmla="*/ 23 w 47"/>
                <a:gd name="T87" fmla="*/ 32 h 72"/>
                <a:gd name="T88" fmla="*/ 18 w 47"/>
                <a:gd name="T89" fmla="*/ 32 h 72"/>
                <a:gd name="T90" fmla="*/ 15 w 47"/>
                <a:gd name="T91" fmla="*/ 33 h 72"/>
                <a:gd name="T92" fmla="*/ 13 w 47"/>
                <a:gd name="T93" fmla="*/ 35 h 72"/>
                <a:gd name="T94" fmla="*/ 10 w 47"/>
                <a:gd name="T95" fmla="*/ 37 h 72"/>
                <a:gd name="T96" fmla="*/ 1 w 47"/>
                <a:gd name="T97" fmla="*/ 36 h 72"/>
                <a:gd name="T98" fmla="*/ 8 w 47"/>
                <a:gd name="T99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47" h="72">
                  <a:moveTo>
                    <a:pt x="8" y="0"/>
                  </a:moveTo>
                  <a:lnTo>
                    <a:pt x="42" y="0"/>
                  </a:lnTo>
                  <a:lnTo>
                    <a:pt x="42" y="9"/>
                  </a:lnTo>
                  <a:lnTo>
                    <a:pt x="16" y="9"/>
                  </a:lnTo>
                  <a:lnTo>
                    <a:pt x="13" y="27"/>
                  </a:lnTo>
                  <a:lnTo>
                    <a:pt x="17" y="25"/>
                  </a:lnTo>
                  <a:lnTo>
                    <a:pt x="21" y="24"/>
                  </a:lnTo>
                  <a:lnTo>
                    <a:pt x="25" y="23"/>
                  </a:lnTo>
                  <a:lnTo>
                    <a:pt x="31" y="24"/>
                  </a:lnTo>
                  <a:lnTo>
                    <a:pt x="37" y="26"/>
                  </a:lnTo>
                  <a:lnTo>
                    <a:pt x="41" y="29"/>
                  </a:lnTo>
                  <a:lnTo>
                    <a:pt x="45" y="34"/>
                  </a:lnTo>
                  <a:lnTo>
                    <a:pt x="46" y="40"/>
                  </a:lnTo>
                  <a:lnTo>
                    <a:pt x="47" y="46"/>
                  </a:lnTo>
                  <a:lnTo>
                    <a:pt x="47" y="52"/>
                  </a:lnTo>
                  <a:lnTo>
                    <a:pt x="45" y="58"/>
                  </a:lnTo>
                  <a:lnTo>
                    <a:pt x="41" y="64"/>
                  </a:lnTo>
                  <a:lnTo>
                    <a:pt x="33" y="69"/>
                  </a:lnTo>
                  <a:lnTo>
                    <a:pt x="23" y="72"/>
                  </a:lnTo>
                  <a:lnTo>
                    <a:pt x="17" y="72"/>
                  </a:lnTo>
                  <a:lnTo>
                    <a:pt x="12" y="69"/>
                  </a:lnTo>
                  <a:lnTo>
                    <a:pt x="7" y="66"/>
                  </a:lnTo>
                  <a:lnTo>
                    <a:pt x="4" y="62"/>
                  </a:lnTo>
                  <a:lnTo>
                    <a:pt x="1" y="58"/>
                  </a:lnTo>
                  <a:lnTo>
                    <a:pt x="0" y="52"/>
                  </a:lnTo>
                  <a:lnTo>
                    <a:pt x="9" y="51"/>
                  </a:lnTo>
                  <a:lnTo>
                    <a:pt x="10" y="54"/>
                  </a:lnTo>
                  <a:lnTo>
                    <a:pt x="12" y="58"/>
                  </a:lnTo>
                  <a:lnTo>
                    <a:pt x="14" y="60"/>
                  </a:lnTo>
                  <a:lnTo>
                    <a:pt x="16" y="62"/>
                  </a:lnTo>
                  <a:lnTo>
                    <a:pt x="20" y="64"/>
                  </a:lnTo>
                  <a:lnTo>
                    <a:pt x="23" y="64"/>
                  </a:lnTo>
                  <a:lnTo>
                    <a:pt x="28" y="62"/>
                  </a:lnTo>
                  <a:lnTo>
                    <a:pt x="31" y="61"/>
                  </a:lnTo>
                  <a:lnTo>
                    <a:pt x="33" y="59"/>
                  </a:lnTo>
                  <a:lnTo>
                    <a:pt x="36" y="56"/>
                  </a:lnTo>
                  <a:lnTo>
                    <a:pt x="37" y="51"/>
                  </a:lnTo>
                  <a:lnTo>
                    <a:pt x="38" y="46"/>
                  </a:lnTo>
                  <a:lnTo>
                    <a:pt x="38" y="42"/>
                  </a:lnTo>
                  <a:lnTo>
                    <a:pt x="36" y="39"/>
                  </a:lnTo>
                  <a:lnTo>
                    <a:pt x="34" y="35"/>
                  </a:lnTo>
                  <a:lnTo>
                    <a:pt x="31" y="33"/>
                  </a:lnTo>
                  <a:lnTo>
                    <a:pt x="28" y="32"/>
                  </a:lnTo>
                  <a:lnTo>
                    <a:pt x="23" y="32"/>
                  </a:lnTo>
                  <a:lnTo>
                    <a:pt x="18" y="32"/>
                  </a:lnTo>
                  <a:lnTo>
                    <a:pt x="15" y="33"/>
                  </a:lnTo>
                  <a:lnTo>
                    <a:pt x="13" y="35"/>
                  </a:lnTo>
                  <a:lnTo>
                    <a:pt x="10" y="37"/>
                  </a:lnTo>
                  <a:lnTo>
                    <a:pt x="1" y="36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49" name="Freeform 239"/>
            <p:cNvSpPr>
              <a:spLocks/>
            </p:cNvSpPr>
            <p:nvPr/>
          </p:nvSpPr>
          <p:spPr bwMode="auto">
            <a:xfrm>
              <a:off x="3257550" y="2686051"/>
              <a:ext cx="22225" cy="19050"/>
            </a:xfrm>
            <a:custGeom>
              <a:avLst/>
              <a:gdLst>
                <a:gd name="T0" fmla="*/ 6 w 14"/>
                <a:gd name="T1" fmla="*/ 0 h 12"/>
                <a:gd name="T2" fmla="*/ 14 w 14"/>
                <a:gd name="T3" fmla="*/ 0 h 12"/>
                <a:gd name="T4" fmla="*/ 14 w 14"/>
                <a:gd name="T5" fmla="*/ 7 h 12"/>
                <a:gd name="T6" fmla="*/ 8 w 14"/>
                <a:gd name="T7" fmla="*/ 12 h 12"/>
                <a:gd name="T8" fmla="*/ 0 w 14"/>
                <a:gd name="T9" fmla="*/ 12 h 12"/>
                <a:gd name="T10" fmla="*/ 0 w 14"/>
                <a:gd name="T11" fmla="*/ 4 h 12"/>
                <a:gd name="T12" fmla="*/ 6 w 14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12">
                  <a:moveTo>
                    <a:pt x="6" y="0"/>
                  </a:moveTo>
                  <a:lnTo>
                    <a:pt x="14" y="0"/>
                  </a:lnTo>
                  <a:lnTo>
                    <a:pt x="14" y="7"/>
                  </a:lnTo>
                  <a:lnTo>
                    <a:pt x="8" y="12"/>
                  </a:lnTo>
                  <a:lnTo>
                    <a:pt x="0" y="12"/>
                  </a:lnTo>
                  <a:lnTo>
                    <a:pt x="0" y="4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50" name="Line 240"/>
            <p:cNvSpPr>
              <a:spLocks noChangeShapeType="1"/>
            </p:cNvSpPr>
            <p:nvPr/>
          </p:nvSpPr>
          <p:spPr bwMode="auto">
            <a:xfrm flipV="1">
              <a:off x="5400675" y="4525963"/>
              <a:ext cx="0" cy="52388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51" name="Freeform 241"/>
            <p:cNvSpPr>
              <a:spLocks/>
            </p:cNvSpPr>
            <p:nvPr/>
          </p:nvSpPr>
          <p:spPr bwMode="auto">
            <a:xfrm>
              <a:off x="3290888" y="2663826"/>
              <a:ext cx="20638" cy="20638"/>
            </a:xfrm>
            <a:custGeom>
              <a:avLst/>
              <a:gdLst>
                <a:gd name="T0" fmla="*/ 5 w 13"/>
                <a:gd name="T1" fmla="*/ 0 h 13"/>
                <a:gd name="T2" fmla="*/ 13 w 13"/>
                <a:gd name="T3" fmla="*/ 0 h 13"/>
                <a:gd name="T4" fmla="*/ 13 w 13"/>
                <a:gd name="T5" fmla="*/ 8 h 13"/>
                <a:gd name="T6" fmla="*/ 8 w 13"/>
                <a:gd name="T7" fmla="*/ 13 h 13"/>
                <a:gd name="T8" fmla="*/ 0 w 13"/>
                <a:gd name="T9" fmla="*/ 13 h 13"/>
                <a:gd name="T10" fmla="*/ 0 w 13"/>
                <a:gd name="T11" fmla="*/ 6 h 13"/>
                <a:gd name="T12" fmla="*/ 5 w 13"/>
                <a:gd name="T13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3">
                  <a:moveTo>
                    <a:pt x="5" y="0"/>
                  </a:moveTo>
                  <a:lnTo>
                    <a:pt x="13" y="0"/>
                  </a:lnTo>
                  <a:lnTo>
                    <a:pt x="13" y="8"/>
                  </a:lnTo>
                  <a:lnTo>
                    <a:pt x="8" y="13"/>
                  </a:lnTo>
                  <a:lnTo>
                    <a:pt x="0" y="13"/>
                  </a:lnTo>
                  <a:lnTo>
                    <a:pt x="0" y="6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52" name="Line 242"/>
            <p:cNvSpPr>
              <a:spLocks noChangeShapeType="1"/>
            </p:cNvSpPr>
            <p:nvPr/>
          </p:nvSpPr>
          <p:spPr bwMode="auto">
            <a:xfrm flipV="1">
              <a:off x="5613400" y="4525963"/>
              <a:ext cx="0" cy="52388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53" name="Freeform 243"/>
            <p:cNvSpPr>
              <a:spLocks/>
            </p:cNvSpPr>
            <p:nvPr/>
          </p:nvSpPr>
          <p:spPr bwMode="auto">
            <a:xfrm>
              <a:off x="3325813" y="2646363"/>
              <a:ext cx="20638" cy="15875"/>
            </a:xfrm>
            <a:custGeom>
              <a:avLst/>
              <a:gdLst>
                <a:gd name="T0" fmla="*/ 5 w 13"/>
                <a:gd name="T1" fmla="*/ 0 h 10"/>
                <a:gd name="T2" fmla="*/ 13 w 13"/>
                <a:gd name="T3" fmla="*/ 0 h 10"/>
                <a:gd name="T4" fmla="*/ 13 w 13"/>
                <a:gd name="T5" fmla="*/ 7 h 10"/>
                <a:gd name="T6" fmla="*/ 7 w 13"/>
                <a:gd name="T7" fmla="*/ 10 h 10"/>
                <a:gd name="T8" fmla="*/ 0 w 13"/>
                <a:gd name="T9" fmla="*/ 10 h 10"/>
                <a:gd name="T10" fmla="*/ 0 w 13"/>
                <a:gd name="T11" fmla="*/ 3 h 10"/>
                <a:gd name="T12" fmla="*/ 5 w 13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0">
                  <a:moveTo>
                    <a:pt x="5" y="0"/>
                  </a:moveTo>
                  <a:lnTo>
                    <a:pt x="13" y="0"/>
                  </a:lnTo>
                  <a:lnTo>
                    <a:pt x="13" y="7"/>
                  </a:lnTo>
                  <a:lnTo>
                    <a:pt x="7" y="10"/>
                  </a:lnTo>
                  <a:lnTo>
                    <a:pt x="0" y="10"/>
                  </a:lnTo>
                  <a:lnTo>
                    <a:pt x="0" y="3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54" name="Line 244"/>
            <p:cNvSpPr>
              <a:spLocks noChangeShapeType="1"/>
            </p:cNvSpPr>
            <p:nvPr/>
          </p:nvSpPr>
          <p:spPr bwMode="auto">
            <a:xfrm flipV="1">
              <a:off x="5915025" y="4475163"/>
              <a:ext cx="0" cy="103188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55" name="Freeform 245"/>
            <p:cNvSpPr>
              <a:spLocks/>
            </p:cNvSpPr>
            <p:nvPr/>
          </p:nvSpPr>
          <p:spPr bwMode="auto">
            <a:xfrm>
              <a:off x="3360738" y="2624138"/>
              <a:ext cx="20638" cy="19050"/>
            </a:xfrm>
            <a:custGeom>
              <a:avLst/>
              <a:gdLst>
                <a:gd name="T0" fmla="*/ 5 w 13"/>
                <a:gd name="T1" fmla="*/ 0 h 12"/>
                <a:gd name="T2" fmla="*/ 13 w 13"/>
                <a:gd name="T3" fmla="*/ 0 h 12"/>
                <a:gd name="T4" fmla="*/ 13 w 13"/>
                <a:gd name="T5" fmla="*/ 8 h 12"/>
                <a:gd name="T6" fmla="*/ 7 w 13"/>
                <a:gd name="T7" fmla="*/ 12 h 12"/>
                <a:gd name="T8" fmla="*/ 0 w 13"/>
                <a:gd name="T9" fmla="*/ 12 h 12"/>
                <a:gd name="T10" fmla="*/ 0 w 13"/>
                <a:gd name="T11" fmla="*/ 4 h 12"/>
                <a:gd name="T12" fmla="*/ 5 w 13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2">
                  <a:moveTo>
                    <a:pt x="5" y="0"/>
                  </a:moveTo>
                  <a:lnTo>
                    <a:pt x="13" y="0"/>
                  </a:lnTo>
                  <a:lnTo>
                    <a:pt x="13" y="8"/>
                  </a:lnTo>
                  <a:lnTo>
                    <a:pt x="7" y="12"/>
                  </a:lnTo>
                  <a:lnTo>
                    <a:pt x="0" y="12"/>
                  </a:lnTo>
                  <a:lnTo>
                    <a:pt x="0" y="4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56" name="Freeform 246"/>
            <p:cNvSpPr>
              <a:spLocks/>
            </p:cNvSpPr>
            <p:nvPr/>
          </p:nvSpPr>
          <p:spPr bwMode="auto">
            <a:xfrm>
              <a:off x="3394075" y="2605088"/>
              <a:ext cx="19050" cy="17463"/>
            </a:xfrm>
            <a:custGeom>
              <a:avLst/>
              <a:gdLst>
                <a:gd name="T0" fmla="*/ 5 w 12"/>
                <a:gd name="T1" fmla="*/ 0 h 11"/>
                <a:gd name="T2" fmla="*/ 12 w 12"/>
                <a:gd name="T3" fmla="*/ 0 h 11"/>
                <a:gd name="T4" fmla="*/ 12 w 12"/>
                <a:gd name="T5" fmla="*/ 7 h 11"/>
                <a:gd name="T6" fmla="*/ 7 w 12"/>
                <a:gd name="T7" fmla="*/ 11 h 11"/>
                <a:gd name="T8" fmla="*/ 0 w 12"/>
                <a:gd name="T9" fmla="*/ 11 h 11"/>
                <a:gd name="T10" fmla="*/ 0 w 12"/>
                <a:gd name="T11" fmla="*/ 3 h 11"/>
                <a:gd name="T12" fmla="*/ 5 w 12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1">
                  <a:moveTo>
                    <a:pt x="5" y="0"/>
                  </a:moveTo>
                  <a:lnTo>
                    <a:pt x="12" y="0"/>
                  </a:lnTo>
                  <a:lnTo>
                    <a:pt x="12" y="7"/>
                  </a:lnTo>
                  <a:lnTo>
                    <a:pt x="7" y="11"/>
                  </a:lnTo>
                  <a:lnTo>
                    <a:pt x="0" y="11"/>
                  </a:lnTo>
                  <a:lnTo>
                    <a:pt x="0" y="3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57" name="Freeform 247"/>
            <p:cNvSpPr>
              <a:spLocks/>
            </p:cNvSpPr>
            <p:nvPr/>
          </p:nvSpPr>
          <p:spPr bwMode="auto">
            <a:xfrm>
              <a:off x="5875338" y="4629151"/>
              <a:ext cx="76200" cy="112713"/>
            </a:xfrm>
            <a:custGeom>
              <a:avLst/>
              <a:gdLst>
                <a:gd name="T0" fmla="*/ 24 w 48"/>
                <a:gd name="T1" fmla="*/ 0 h 71"/>
                <a:gd name="T2" fmla="*/ 31 w 48"/>
                <a:gd name="T3" fmla="*/ 1 h 71"/>
                <a:gd name="T4" fmla="*/ 36 w 48"/>
                <a:gd name="T5" fmla="*/ 3 h 71"/>
                <a:gd name="T6" fmla="*/ 40 w 48"/>
                <a:gd name="T7" fmla="*/ 5 h 71"/>
                <a:gd name="T8" fmla="*/ 43 w 48"/>
                <a:gd name="T9" fmla="*/ 10 h 71"/>
                <a:gd name="T10" fmla="*/ 45 w 48"/>
                <a:gd name="T11" fmla="*/ 14 h 71"/>
                <a:gd name="T12" fmla="*/ 47 w 48"/>
                <a:gd name="T13" fmla="*/ 20 h 71"/>
                <a:gd name="T14" fmla="*/ 45 w 48"/>
                <a:gd name="T15" fmla="*/ 24 h 71"/>
                <a:gd name="T16" fmla="*/ 44 w 48"/>
                <a:gd name="T17" fmla="*/ 28 h 71"/>
                <a:gd name="T18" fmla="*/ 42 w 48"/>
                <a:gd name="T19" fmla="*/ 33 h 71"/>
                <a:gd name="T20" fmla="*/ 40 w 48"/>
                <a:gd name="T21" fmla="*/ 37 h 71"/>
                <a:gd name="T22" fmla="*/ 36 w 48"/>
                <a:gd name="T23" fmla="*/ 41 h 71"/>
                <a:gd name="T24" fmla="*/ 32 w 48"/>
                <a:gd name="T25" fmla="*/ 44 h 71"/>
                <a:gd name="T26" fmla="*/ 26 w 48"/>
                <a:gd name="T27" fmla="*/ 49 h 71"/>
                <a:gd name="T28" fmla="*/ 21 w 48"/>
                <a:gd name="T29" fmla="*/ 53 h 71"/>
                <a:gd name="T30" fmla="*/ 18 w 48"/>
                <a:gd name="T31" fmla="*/ 55 h 71"/>
                <a:gd name="T32" fmla="*/ 16 w 48"/>
                <a:gd name="T33" fmla="*/ 58 h 71"/>
                <a:gd name="T34" fmla="*/ 12 w 48"/>
                <a:gd name="T35" fmla="*/ 62 h 71"/>
                <a:gd name="T36" fmla="*/ 48 w 48"/>
                <a:gd name="T37" fmla="*/ 62 h 71"/>
                <a:gd name="T38" fmla="*/ 48 w 48"/>
                <a:gd name="T39" fmla="*/ 71 h 71"/>
                <a:gd name="T40" fmla="*/ 0 w 48"/>
                <a:gd name="T41" fmla="*/ 71 h 71"/>
                <a:gd name="T42" fmla="*/ 1 w 48"/>
                <a:gd name="T43" fmla="*/ 68 h 71"/>
                <a:gd name="T44" fmla="*/ 1 w 48"/>
                <a:gd name="T45" fmla="*/ 66 h 71"/>
                <a:gd name="T46" fmla="*/ 3 w 48"/>
                <a:gd name="T47" fmla="*/ 60 h 71"/>
                <a:gd name="T48" fmla="*/ 7 w 48"/>
                <a:gd name="T49" fmla="*/ 55 h 71"/>
                <a:gd name="T50" fmla="*/ 9 w 48"/>
                <a:gd name="T51" fmla="*/ 52 h 71"/>
                <a:gd name="T52" fmla="*/ 13 w 48"/>
                <a:gd name="T53" fmla="*/ 49 h 71"/>
                <a:gd name="T54" fmla="*/ 18 w 48"/>
                <a:gd name="T55" fmla="*/ 45 h 71"/>
                <a:gd name="T56" fmla="*/ 23 w 48"/>
                <a:gd name="T57" fmla="*/ 41 h 71"/>
                <a:gd name="T58" fmla="*/ 27 w 48"/>
                <a:gd name="T59" fmla="*/ 36 h 71"/>
                <a:gd name="T60" fmla="*/ 31 w 48"/>
                <a:gd name="T61" fmla="*/ 33 h 71"/>
                <a:gd name="T62" fmla="*/ 33 w 48"/>
                <a:gd name="T63" fmla="*/ 30 h 71"/>
                <a:gd name="T64" fmla="*/ 36 w 48"/>
                <a:gd name="T65" fmla="*/ 25 h 71"/>
                <a:gd name="T66" fmla="*/ 36 w 48"/>
                <a:gd name="T67" fmla="*/ 20 h 71"/>
                <a:gd name="T68" fmla="*/ 36 w 48"/>
                <a:gd name="T69" fmla="*/ 17 h 71"/>
                <a:gd name="T70" fmla="*/ 35 w 48"/>
                <a:gd name="T71" fmla="*/ 14 h 71"/>
                <a:gd name="T72" fmla="*/ 33 w 48"/>
                <a:gd name="T73" fmla="*/ 12 h 71"/>
                <a:gd name="T74" fmla="*/ 31 w 48"/>
                <a:gd name="T75" fmla="*/ 10 h 71"/>
                <a:gd name="T76" fmla="*/ 27 w 48"/>
                <a:gd name="T77" fmla="*/ 9 h 71"/>
                <a:gd name="T78" fmla="*/ 24 w 48"/>
                <a:gd name="T79" fmla="*/ 9 h 71"/>
                <a:gd name="T80" fmla="*/ 20 w 48"/>
                <a:gd name="T81" fmla="*/ 9 h 71"/>
                <a:gd name="T82" fmla="*/ 17 w 48"/>
                <a:gd name="T83" fmla="*/ 10 h 71"/>
                <a:gd name="T84" fmla="*/ 15 w 48"/>
                <a:gd name="T85" fmla="*/ 11 h 71"/>
                <a:gd name="T86" fmla="*/ 12 w 48"/>
                <a:gd name="T87" fmla="*/ 14 h 71"/>
                <a:gd name="T88" fmla="*/ 11 w 48"/>
                <a:gd name="T89" fmla="*/ 17 h 71"/>
                <a:gd name="T90" fmla="*/ 11 w 48"/>
                <a:gd name="T91" fmla="*/ 21 h 71"/>
                <a:gd name="T92" fmla="*/ 1 w 48"/>
                <a:gd name="T93" fmla="*/ 20 h 71"/>
                <a:gd name="T94" fmla="*/ 2 w 48"/>
                <a:gd name="T95" fmla="*/ 13 h 71"/>
                <a:gd name="T96" fmla="*/ 4 w 48"/>
                <a:gd name="T97" fmla="*/ 9 h 71"/>
                <a:gd name="T98" fmla="*/ 8 w 48"/>
                <a:gd name="T99" fmla="*/ 5 h 71"/>
                <a:gd name="T100" fmla="*/ 12 w 48"/>
                <a:gd name="T101" fmla="*/ 2 h 71"/>
                <a:gd name="T102" fmla="*/ 18 w 48"/>
                <a:gd name="T103" fmla="*/ 1 h 71"/>
                <a:gd name="T104" fmla="*/ 24 w 48"/>
                <a:gd name="T105" fmla="*/ 0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8" h="71">
                  <a:moveTo>
                    <a:pt x="24" y="0"/>
                  </a:moveTo>
                  <a:lnTo>
                    <a:pt x="31" y="1"/>
                  </a:lnTo>
                  <a:lnTo>
                    <a:pt x="36" y="3"/>
                  </a:lnTo>
                  <a:lnTo>
                    <a:pt x="40" y="5"/>
                  </a:lnTo>
                  <a:lnTo>
                    <a:pt x="43" y="10"/>
                  </a:lnTo>
                  <a:lnTo>
                    <a:pt x="45" y="14"/>
                  </a:lnTo>
                  <a:lnTo>
                    <a:pt x="47" y="20"/>
                  </a:lnTo>
                  <a:lnTo>
                    <a:pt x="45" y="24"/>
                  </a:lnTo>
                  <a:lnTo>
                    <a:pt x="44" y="28"/>
                  </a:lnTo>
                  <a:lnTo>
                    <a:pt x="42" y="33"/>
                  </a:lnTo>
                  <a:lnTo>
                    <a:pt x="40" y="37"/>
                  </a:lnTo>
                  <a:lnTo>
                    <a:pt x="36" y="41"/>
                  </a:lnTo>
                  <a:lnTo>
                    <a:pt x="32" y="44"/>
                  </a:lnTo>
                  <a:lnTo>
                    <a:pt x="26" y="49"/>
                  </a:lnTo>
                  <a:lnTo>
                    <a:pt x="21" y="53"/>
                  </a:lnTo>
                  <a:lnTo>
                    <a:pt x="18" y="55"/>
                  </a:lnTo>
                  <a:lnTo>
                    <a:pt x="16" y="58"/>
                  </a:lnTo>
                  <a:lnTo>
                    <a:pt x="12" y="62"/>
                  </a:lnTo>
                  <a:lnTo>
                    <a:pt x="48" y="62"/>
                  </a:lnTo>
                  <a:lnTo>
                    <a:pt x="48" y="71"/>
                  </a:lnTo>
                  <a:lnTo>
                    <a:pt x="0" y="71"/>
                  </a:lnTo>
                  <a:lnTo>
                    <a:pt x="1" y="68"/>
                  </a:lnTo>
                  <a:lnTo>
                    <a:pt x="1" y="66"/>
                  </a:lnTo>
                  <a:lnTo>
                    <a:pt x="3" y="60"/>
                  </a:lnTo>
                  <a:lnTo>
                    <a:pt x="7" y="55"/>
                  </a:lnTo>
                  <a:lnTo>
                    <a:pt x="9" y="52"/>
                  </a:lnTo>
                  <a:lnTo>
                    <a:pt x="13" y="49"/>
                  </a:lnTo>
                  <a:lnTo>
                    <a:pt x="18" y="45"/>
                  </a:lnTo>
                  <a:lnTo>
                    <a:pt x="23" y="41"/>
                  </a:lnTo>
                  <a:lnTo>
                    <a:pt x="27" y="36"/>
                  </a:lnTo>
                  <a:lnTo>
                    <a:pt x="31" y="33"/>
                  </a:lnTo>
                  <a:lnTo>
                    <a:pt x="33" y="30"/>
                  </a:lnTo>
                  <a:lnTo>
                    <a:pt x="36" y="25"/>
                  </a:lnTo>
                  <a:lnTo>
                    <a:pt x="36" y="20"/>
                  </a:lnTo>
                  <a:lnTo>
                    <a:pt x="36" y="17"/>
                  </a:lnTo>
                  <a:lnTo>
                    <a:pt x="35" y="14"/>
                  </a:lnTo>
                  <a:lnTo>
                    <a:pt x="33" y="12"/>
                  </a:lnTo>
                  <a:lnTo>
                    <a:pt x="31" y="10"/>
                  </a:lnTo>
                  <a:lnTo>
                    <a:pt x="27" y="9"/>
                  </a:lnTo>
                  <a:lnTo>
                    <a:pt x="24" y="9"/>
                  </a:lnTo>
                  <a:lnTo>
                    <a:pt x="20" y="9"/>
                  </a:lnTo>
                  <a:lnTo>
                    <a:pt x="17" y="10"/>
                  </a:lnTo>
                  <a:lnTo>
                    <a:pt x="15" y="11"/>
                  </a:lnTo>
                  <a:lnTo>
                    <a:pt x="12" y="14"/>
                  </a:lnTo>
                  <a:lnTo>
                    <a:pt x="11" y="17"/>
                  </a:lnTo>
                  <a:lnTo>
                    <a:pt x="11" y="21"/>
                  </a:lnTo>
                  <a:lnTo>
                    <a:pt x="1" y="20"/>
                  </a:lnTo>
                  <a:lnTo>
                    <a:pt x="2" y="13"/>
                  </a:lnTo>
                  <a:lnTo>
                    <a:pt x="4" y="9"/>
                  </a:lnTo>
                  <a:lnTo>
                    <a:pt x="8" y="5"/>
                  </a:lnTo>
                  <a:lnTo>
                    <a:pt x="12" y="2"/>
                  </a:lnTo>
                  <a:lnTo>
                    <a:pt x="18" y="1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58" name="Freeform 248"/>
            <p:cNvSpPr>
              <a:spLocks/>
            </p:cNvSpPr>
            <p:nvPr/>
          </p:nvSpPr>
          <p:spPr bwMode="auto">
            <a:xfrm>
              <a:off x="3427413" y="2582863"/>
              <a:ext cx="20638" cy="20638"/>
            </a:xfrm>
            <a:custGeom>
              <a:avLst/>
              <a:gdLst>
                <a:gd name="T0" fmla="*/ 6 w 13"/>
                <a:gd name="T1" fmla="*/ 0 h 13"/>
                <a:gd name="T2" fmla="*/ 13 w 13"/>
                <a:gd name="T3" fmla="*/ 0 h 13"/>
                <a:gd name="T4" fmla="*/ 13 w 13"/>
                <a:gd name="T5" fmla="*/ 8 h 13"/>
                <a:gd name="T6" fmla="*/ 7 w 13"/>
                <a:gd name="T7" fmla="*/ 13 h 13"/>
                <a:gd name="T8" fmla="*/ 0 w 13"/>
                <a:gd name="T9" fmla="*/ 13 h 13"/>
                <a:gd name="T10" fmla="*/ 0 w 13"/>
                <a:gd name="T11" fmla="*/ 6 h 13"/>
                <a:gd name="T12" fmla="*/ 6 w 13"/>
                <a:gd name="T13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3">
                  <a:moveTo>
                    <a:pt x="6" y="0"/>
                  </a:moveTo>
                  <a:lnTo>
                    <a:pt x="13" y="0"/>
                  </a:lnTo>
                  <a:lnTo>
                    <a:pt x="13" y="8"/>
                  </a:lnTo>
                  <a:lnTo>
                    <a:pt x="7" y="13"/>
                  </a:lnTo>
                  <a:lnTo>
                    <a:pt x="0" y="13"/>
                  </a:lnTo>
                  <a:lnTo>
                    <a:pt x="0" y="6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59" name="Freeform 249"/>
            <p:cNvSpPr>
              <a:spLocks/>
            </p:cNvSpPr>
            <p:nvPr/>
          </p:nvSpPr>
          <p:spPr bwMode="auto">
            <a:xfrm>
              <a:off x="3460750" y="2565401"/>
              <a:ext cx="19050" cy="17463"/>
            </a:xfrm>
            <a:custGeom>
              <a:avLst/>
              <a:gdLst>
                <a:gd name="T0" fmla="*/ 4 w 12"/>
                <a:gd name="T1" fmla="*/ 0 h 11"/>
                <a:gd name="T2" fmla="*/ 12 w 12"/>
                <a:gd name="T3" fmla="*/ 0 h 11"/>
                <a:gd name="T4" fmla="*/ 12 w 12"/>
                <a:gd name="T5" fmla="*/ 7 h 11"/>
                <a:gd name="T6" fmla="*/ 8 w 12"/>
                <a:gd name="T7" fmla="*/ 11 h 11"/>
                <a:gd name="T8" fmla="*/ 0 w 12"/>
                <a:gd name="T9" fmla="*/ 11 h 11"/>
                <a:gd name="T10" fmla="*/ 0 w 12"/>
                <a:gd name="T11" fmla="*/ 3 h 11"/>
                <a:gd name="T12" fmla="*/ 4 w 12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1">
                  <a:moveTo>
                    <a:pt x="4" y="0"/>
                  </a:moveTo>
                  <a:lnTo>
                    <a:pt x="12" y="0"/>
                  </a:lnTo>
                  <a:lnTo>
                    <a:pt x="12" y="7"/>
                  </a:lnTo>
                  <a:lnTo>
                    <a:pt x="8" y="11"/>
                  </a:lnTo>
                  <a:lnTo>
                    <a:pt x="0" y="11"/>
                  </a:lnTo>
                  <a:lnTo>
                    <a:pt x="0" y="3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60" name="Freeform 250"/>
            <p:cNvSpPr>
              <a:spLocks/>
            </p:cNvSpPr>
            <p:nvPr/>
          </p:nvSpPr>
          <p:spPr bwMode="auto">
            <a:xfrm>
              <a:off x="3495675" y="2543176"/>
              <a:ext cx="19050" cy="17463"/>
            </a:xfrm>
            <a:custGeom>
              <a:avLst/>
              <a:gdLst>
                <a:gd name="T0" fmla="*/ 4 w 12"/>
                <a:gd name="T1" fmla="*/ 0 h 11"/>
                <a:gd name="T2" fmla="*/ 12 w 12"/>
                <a:gd name="T3" fmla="*/ 0 h 11"/>
                <a:gd name="T4" fmla="*/ 12 w 12"/>
                <a:gd name="T5" fmla="*/ 8 h 11"/>
                <a:gd name="T6" fmla="*/ 8 w 12"/>
                <a:gd name="T7" fmla="*/ 11 h 11"/>
                <a:gd name="T8" fmla="*/ 0 w 12"/>
                <a:gd name="T9" fmla="*/ 11 h 11"/>
                <a:gd name="T10" fmla="*/ 0 w 12"/>
                <a:gd name="T11" fmla="*/ 5 h 11"/>
                <a:gd name="T12" fmla="*/ 4 w 12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1">
                  <a:moveTo>
                    <a:pt x="4" y="0"/>
                  </a:moveTo>
                  <a:lnTo>
                    <a:pt x="12" y="0"/>
                  </a:lnTo>
                  <a:lnTo>
                    <a:pt x="12" y="8"/>
                  </a:lnTo>
                  <a:lnTo>
                    <a:pt x="8" y="11"/>
                  </a:lnTo>
                  <a:lnTo>
                    <a:pt x="0" y="11"/>
                  </a:lnTo>
                  <a:lnTo>
                    <a:pt x="0" y="5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61" name="Freeform 251"/>
            <p:cNvSpPr>
              <a:spLocks/>
            </p:cNvSpPr>
            <p:nvPr/>
          </p:nvSpPr>
          <p:spPr bwMode="auto">
            <a:xfrm>
              <a:off x="3529013" y="2522538"/>
              <a:ext cx="20638" cy="19050"/>
            </a:xfrm>
            <a:custGeom>
              <a:avLst/>
              <a:gdLst>
                <a:gd name="T0" fmla="*/ 6 w 13"/>
                <a:gd name="T1" fmla="*/ 0 h 12"/>
                <a:gd name="T2" fmla="*/ 13 w 13"/>
                <a:gd name="T3" fmla="*/ 0 h 12"/>
                <a:gd name="T4" fmla="*/ 13 w 13"/>
                <a:gd name="T5" fmla="*/ 7 h 12"/>
                <a:gd name="T6" fmla="*/ 8 w 13"/>
                <a:gd name="T7" fmla="*/ 12 h 12"/>
                <a:gd name="T8" fmla="*/ 0 w 13"/>
                <a:gd name="T9" fmla="*/ 12 h 12"/>
                <a:gd name="T10" fmla="*/ 0 w 13"/>
                <a:gd name="T11" fmla="*/ 4 h 12"/>
                <a:gd name="T12" fmla="*/ 6 w 13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2">
                  <a:moveTo>
                    <a:pt x="6" y="0"/>
                  </a:moveTo>
                  <a:lnTo>
                    <a:pt x="13" y="0"/>
                  </a:lnTo>
                  <a:lnTo>
                    <a:pt x="13" y="7"/>
                  </a:lnTo>
                  <a:lnTo>
                    <a:pt x="8" y="12"/>
                  </a:lnTo>
                  <a:lnTo>
                    <a:pt x="0" y="12"/>
                  </a:lnTo>
                  <a:lnTo>
                    <a:pt x="0" y="4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62" name="Freeform 252"/>
            <p:cNvSpPr>
              <a:spLocks/>
            </p:cNvSpPr>
            <p:nvPr/>
          </p:nvSpPr>
          <p:spPr bwMode="auto">
            <a:xfrm>
              <a:off x="3562350" y="2501901"/>
              <a:ext cx="19050" cy="19050"/>
            </a:xfrm>
            <a:custGeom>
              <a:avLst/>
              <a:gdLst>
                <a:gd name="T0" fmla="*/ 5 w 12"/>
                <a:gd name="T1" fmla="*/ 0 h 12"/>
                <a:gd name="T2" fmla="*/ 12 w 12"/>
                <a:gd name="T3" fmla="*/ 0 h 12"/>
                <a:gd name="T4" fmla="*/ 12 w 12"/>
                <a:gd name="T5" fmla="*/ 8 h 12"/>
                <a:gd name="T6" fmla="*/ 7 w 12"/>
                <a:gd name="T7" fmla="*/ 12 h 12"/>
                <a:gd name="T8" fmla="*/ 0 w 12"/>
                <a:gd name="T9" fmla="*/ 12 h 12"/>
                <a:gd name="T10" fmla="*/ 0 w 12"/>
                <a:gd name="T11" fmla="*/ 5 h 12"/>
                <a:gd name="T12" fmla="*/ 5 w 12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2">
                  <a:moveTo>
                    <a:pt x="5" y="0"/>
                  </a:moveTo>
                  <a:lnTo>
                    <a:pt x="12" y="0"/>
                  </a:lnTo>
                  <a:lnTo>
                    <a:pt x="12" y="8"/>
                  </a:lnTo>
                  <a:lnTo>
                    <a:pt x="7" y="12"/>
                  </a:lnTo>
                  <a:lnTo>
                    <a:pt x="0" y="12"/>
                  </a:lnTo>
                  <a:lnTo>
                    <a:pt x="0" y="5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63" name="Freeform 253"/>
            <p:cNvSpPr>
              <a:spLocks/>
            </p:cNvSpPr>
            <p:nvPr/>
          </p:nvSpPr>
          <p:spPr bwMode="auto">
            <a:xfrm>
              <a:off x="3595688" y="2482851"/>
              <a:ext cx="20638" cy="19050"/>
            </a:xfrm>
            <a:custGeom>
              <a:avLst/>
              <a:gdLst>
                <a:gd name="T0" fmla="*/ 6 w 13"/>
                <a:gd name="T1" fmla="*/ 0 h 12"/>
                <a:gd name="T2" fmla="*/ 13 w 13"/>
                <a:gd name="T3" fmla="*/ 0 h 12"/>
                <a:gd name="T4" fmla="*/ 13 w 13"/>
                <a:gd name="T5" fmla="*/ 7 h 12"/>
                <a:gd name="T6" fmla="*/ 8 w 13"/>
                <a:gd name="T7" fmla="*/ 12 h 12"/>
                <a:gd name="T8" fmla="*/ 0 w 13"/>
                <a:gd name="T9" fmla="*/ 12 h 12"/>
                <a:gd name="T10" fmla="*/ 0 w 13"/>
                <a:gd name="T11" fmla="*/ 4 h 12"/>
                <a:gd name="T12" fmla="*/ 6 w 13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2">
                  <a:moveTo>
                    <a:pt x="6" y="0"/>
                  </a:moveTo>
                  <a:lnTo>
                    <a:pt x="13" y="0"/>
                  </a:lnTo>
                  <a:lnTo>
                    <a:pt x="13" y="7"/>
                  </a:lnTo>
                  <a:lnTo>
                    <a:pt x="8" y="12"/>
                  </a:lnTo>
                  <a:lnTo>
                    <a:pt x="0" y="12"/>
                  </a:lnTo>
                  <a:lnTo>
                    <a:pt x="0" y="4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64" name="Freeform 254"/>
            <p:cNvSpPr>
              <a:spLocks/>
            </p:cNvSpPr>
            <p:nvPr/>
          </p:nvSpPr>
          <p:spPr bwMode="auto">
            <a:xfrm>
              <a:off x="3630613" y="2462213"/>
              <a:ext cx="22225" cy="17463"/>
            </a:xfrm>
            <a:custGeom>
              <a:avLst/>
              <a:gdLst>
                <a:gd name="T0" fmla="*/ 6 w 14"/>
                <a:gd name="T1" fmla="*/ 0 h 11"/>
                <a:gd name="T2" fmla="*/ 14 w 14"/>
                <a:gd name="T3" fmla="*/ 0 h 11"/>
                <a:gd name="T4" fmla="*/ 14 w 14"/>
                <a:gd name="T5" fmla="*/ 8 h 11"/>
                <a:gd name="T6" fmla="*/ 8 w 14"/>
                <a:gd name="T7" fmla="*/ 11 h 11"/>
                <a:gd name="T8" fmla="*/ 0 w 14"/>
                <a:gd name="T9" fmla="*/ 11 h 11"/>
                <a:gd name="T10" fmla="*/ 0 w 14"/>
                <a:gd name="T11" fmla="*/ 4 h 11"/>
                <a:gd name="T12" fmla="*/ 6 w 14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11">
                  <a:moveTo>
                    <a:pt x="6" y="0"/>
                  </a:moveTo>
                  <a:lnTo>
                    <a:pt x="14" y="0"/>
                  </a:lnTo>
                  <a:lnTo>
                    <a:pt x="14" y="8"/>
                  </a:lnTo>
                  <a:lnTo>
                    <a:pt x="8" y="11"/>
                  </a:lnTo>
                  <a:lnTo>
                    <a:pt x="0" y="11"/>
                  </a:lnTo>
                  <a:lnTo>
                    <a:pt x="0" y="4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65" name="Freeform 255"/>
            <p:cNvSpPr>
              <a:spLocks/>
            </p:cNvSpPr>
            <p:nvPr/>
          </p:nvSpPr>
          <p:spPr bwMode="auto">
            <a:xfrm>
              <a:off x="3663950" y="2441576"/>
              <a:ext cx="19050" cy="17463"/>
            </a:xfrm>
            <a:custGeom>
              <a:avLst/>
              <a:gdLst>
                <a:gd name="T0" fmla="*/ 4 w 12"/>
                <a:gd name="T1" fmla="*/ 0 h 11"/>
                <a:gd name="T2" fmla="*/ 12 w 12"/>
                <a:gd name="T3" fmla="*/ 0 h 11"/>
                <a:gd name="T4" fmla="*/ 12 w 12"/>
                <a:gd name="T5" fmla="*/ 7 h 11"/>
                <a:gd name="T6" fmla="*/ 8 w 12"/>
                <a:gd name="T7" fmla="*/ 11 h 11"/>
                <a:gd name="T8" fmla="*/ 0 w 12"/>
                <a:gd name="T9" fmla="*/ 11 h 11"/>
                <a:gd name="T10" fmla="*/ 0 w 12"/>
                <a:gd name="T11" fmla="*/ 3 h 11"/>
                <a:gd name="T12" fmla="*/ 4 w 12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1">
                  <a:moveTo>
                    <a:pt x="4" y="0"/>
                  </a:moveTo>
                  <a:lnTo>
                    <a:pt x="12" y="0"/>
                  </a:lnTo>
                  <a:lnTo>
                    <a:pt x="12" y="7"/>
                  </a:lnTo>
                  <a:lnTo>
                    <a:pt x="8" y="11"/>
                  </a:lnTo>
                  <a:lnTo>
                    <a:pt x="0" y="11"/>
                  </a:lnTo>
                  <a:lnTo>
                    <a:pt x="0" y="3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66" name="Freeform 256"/>
            <p:cNvSpPr>
              <a:spLocks/>
            </p:cNvSpPr>
            <p:nvPr/>
          </p:nvSpPr>
          <p:spPr bwMode="auto">
            <a:xfrm>
              <a:off x="3697288" y="2419351"/>
              <a:ext cx="20638" cy="20638"/>
            </a:xfrm>
            <a:custGeom>
              <a:avLst/>
              <a:gdLst>
                <a:gd name="T0" fmla="*/ 6 w 13"/>
                <a:gd name="T1" fmla="*/ 0 h 13"/>
                <a:gd name="T2" fmla="*/ 13 w 13"/>
                <a:gd name="T3" fmla="*/ 0 h 13"/>
                <a:gd name="T4" fmla="*/ 13 w 13"/>
                <a:gd name="T5" fmla="*/ 10 h 13"/>
                <a:gd name="T6" fmla="*/ 8 w 13"/>
                <a:gd name="T7" fmla="*/ 13 h 13"/>
                <a:gd name="T8" fmla="*/ 0 w 13"/>
                <a:gd name="T9" fmla="*/ 13 h 13"/>
                <a:gd name="T10" fmla="*/ 0 w 13"/>
                <a:gd name="T11" fmla="*/ 6 h 13"/>
                <a:gd name="T12" fmla="*/ 6 w 13"/>
                <a:gd name="T13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3">
                  <a:moveTo>
                    <a:pt x="6" y="0"/>
                  </a:moveTo>
                  <a:lnTo>
                    <a:pt x="13" y="0"/>
                  </a:lnTo>
                  <a:lnTo>
                    <a:pt x="13" y="10"/>
                  </a:lnTo>
                  <a:lnTo>
                    <a:pt x="8" y="13"/>
                  </a:lnTo>
                  <a:lnTo>
                    <a:pt x="0" y="13"/>
                  </a:lnTo>
                  <a:lnTo>
                    <a:pt x="0" y="6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67" name="Freeform 257"/>
            <p:cNvSpPr>
              <a:spLocks/>
            </p:cNvSpPr>
            <p:nvPr/>
          </p:nvSpPr>
          <p:spPr bwMode="auto">
            <a:xfrm>
              <a:off x="3730625" y="2401888"/>
              <a:ext cx="19050" cy="17463"/>
            </a:xfrm>
            <a:custGeom>
              <a:avLst/>
              <a:gdLst>
                <a:gd name="T0" fmla="*/ 6 w 12"/>
                <a:gd name="T1" fmla="*/ 0 h 11"/>
                <a:gd name="T2" fmla="*/ 12 w 12"/>
                <a:gd name="T3" fmla="*/ 0 h 11"/>
                <a:gd name="T4" fmla="*/ 12 w 12"/>
                <a:gd name="T5" fmla="*/ 7 h 11"/>
                <a:gd name="T6" fmla="*/ 8 w 12"/>
                <a:gd name="T7" fmla="*/ 11 h 11"/>
                <a:gd name="T8" fmla="*/ 0 w 12"/>
                <a:gd name="T9" fmla="*/ 11 h 11"/>
                <a:gd name="T10" fmla="*/ 0 w 12"/>
                <a:gd name="T11" fmla="*/ 3 h 11"/>
                <a:gd name="T12" fmla="*/ 6 w 12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1">
                  <a:moveTo>
                    <a:pt x="6" y="0"/>
                  </a:moveTo>
                  <a:lnTo>
                    <a:pt x="12" y="0"/>
                  </a:lnTo>
                  <a:lnTo>
                    <a:pt x="12" y="7"/>
                  </a:lnTo>
                  <a:lnTo>
                    <a:pt x="8" y="11"/>
                  </a:lnTo>
                  <a:lnTo>
                    <a:pt x="0" y="11"/>
                  </a:lnTo>
                  <a:lnTo>
                    <a:pt x="0" y="3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68" name="Freeform 258"/>
            <p:cNvSpPr>
              <a:spLocks/>
            </p:cNvSpPr>
            <p:nvPr/>
          </p:nvSpPr>
          <p:spPr bwMode="auto">
            <a:xfrm>
              <a:off x="3765550" y="2381251"/>
              <a:ext cx="20638" cy="17463"/>
            </a:xfrm>
            <a:custGeom>
              <a:avLst/>
              <a:gdLst>
                <a:gd name="T0" fmla="*/ 5 w 13"/>
                <a:gd name="T1" fmla="*/ 0 h 11"/>
                <a:gd name="T2" fmla="*/ 13 w 13"/>
                <a:gd name="T3" fmla="*/ 0 h 11"/>
                <a:gd name="T4" fmla="*/ 13 w 13"/>
                <a:gd name="T5" fmla="*/ 7 h 11"/>
                <a:gd name="T6" fmla="*/ 8 w 13"/>
                <a:gd name="T7" fmla="*/ 11 h 11"/>
                <a:gd name="T8" fmla="*/ 0 w 13"/>
                <a:gd name="T9" fmla="*/ 11 h 11"/>
                <a:gd name="T10" fmla="*/ 0 w 13"/>
                <a:gd name="T11" fmla="*/ 4 h 11"/>
                <a:gd name="T12" fmla="*/ 5 w 13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1">
                  <a:moveTo>
                    <a:pt x="5" y="0"/>
                  </a:moveTo>
                  <a:lnTo>
                    <a:pt x="13" y="0"/>
                  </a:lnTo>
                  <a:lnTo>
                    <a:pt x="13" y="7"/>
                  </a:lnTo>
                  <a:lnTo>
                    <a:pt x="8" y="11"/>
                  </a:lnTo>
                  <a:lnTo>
                    <a:pt x="0" y="11"/>
                  </a:lnTo>
                  <a:lnTo>
                    <a:pt x="0" y="4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69" name="Freeform 259"/>
            <p:cNvSpPr>
              <a:spLocks/>
            </p:cNvSpPr>
            <p:nvPr/>
          </p:nvSpPr>
          <p:spPr bwMode="auto">
            <a:xfrm>
              <a:off x="3798888" y="2360613"/>
              <a:ext cx="22225" cy="17463"/>
            </a:xfrm>
            <a:custGeom>
              <a:avLst/>
              <a:gdLst>
                <a:gd name="T0" fmla="*/ 6 w 14"/>
                <a:gd name="T1" fmla="*/ 0 h 11"/>
                <a:gd name="T2" fmla="*/ 14 w 14"/>
                <a:gd name="T3" fmla="*/ 0 h 11"/>
                <a:gd name="T4" fmla="*/ 14 w 14"/>
                <a:gd name="T5" fmla="*/ 8 h 11"/>
                <a:gd name="T6" fmla="*/ 8 w 14"/>
                <a:gd name="T7" fmla="*/ 11 h 11"/>
                <a:gd name="T8" fmla="*/ 0 w 14"/>
                <a:gd name="T9" fmla="*/ 11 h 11"/>
                <a:gd name="T10" fmla="*/ 0 w 14"/>
                <a:gd name="T11" fmla="*/ 3 h 11"/>
                <a:gd name="T12" fmla="*/ 6 w 14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11">
                  <a:moveTo>
                    <a:pt x="6" y="0"/>
                  </a:moveTo>
                  <a:lnTo>
                    <a:pt x="14" y="0"/>
                  </a:lnTo>
                  <a:lnTo>
                    <a:pt x="14" y="8"/>
                  </a:lnTo>
                  <a:lnTo>
                    <a:pt x="8" y="11"/>
                  </a:lnTo>
                  <a:lnTo>
                    <a:pt x="0" y="11"/>
                  </a:lnTo>
                  <a:lnTo>
                    <a:pt x="0" y="3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70" name="Freeform 260"/>
            <p:cNvSpPr>
              <a:spLocks/>
            </p:cNvSpPr>
            <p:nvPr/>
          </p:nvSpPr>
          <p:spPr bwMode="auto">
            <a:xfrm>
              <a:off x="3832225" y="2338388"/>
              <a:ext cx="20638" cy="20638"/>
            </a:xfrm>
            <a:custGeom>
              <a:avLst/>
              <a:gdLst>
                <a:gd name="T0" fmla="*/ 5 w 13"/>
                <a:gd name="T1" fmla="*/ 0 h 13"/>
                <a:gd name="T2" fmla="*/ 13 w 13"/>
                <a:gd name="T3" fmla="*/ 0 h 13"/>
                <a:gd name="T4" fmla="*/ 13 w 13"/>
                <a:gd name="T5" fmla="*/ 9 h 13"/>
                <a:gd name="T6" fmla="*/ 8 w 13"/>
                <a:gd name="T7" fmla="*/ 13 h 13"/>
                <a:gd name="T8" fmla="*/ 0 w 13"/>
                <a:gd name="T9" fmla="*/ 13 h 13"/>
                <a:gd name="T10" fmla="*/ 0 w 13"/>
                <a:gd name="T11" fmla="*/ 6 h 13"/>
                <a:gd name="T12" fmla="*/ 5 w 13"/>
                <a:gd name="T13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3">
                  <a:moveTo>
                    <a:pt x="5" y="0"/>
                  </a:moveTo>
                  <a:lnTo>
                    <a:pt x="13" y="0"/>
                  </a:lnTo>
                  <a:lnTo>
                    <a:pt x="13" y="9"/>
                  </a:lnTo>
                  <a:lnTo>
                    <a:pt x="8" y="13"/>
                  </a:lnTo>
                  <a:lnTo>
                    <a:pt x="0" y="13"/>
                  </a:lnTo>
                  <a:lnTo>
                    <a:pt x="0" y="6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71" name="Freeform 261"/>
            <p:cNvSpPr>
              <a:spLocks/>
            </p:cNvSpPr>
            <p:nvPr/>
          </p:nvSpPr>
          <p:spPr bwMode="auto">
            <a:xfrm>
              <a:off x="3868738" y="2320926"/>
              <a:ext cx="17463" cy="17463"/>
            </a:xfrm>
            <a:custGeom>
              <a:avLst/>
              <a:gdLst>
                <a:gd name="T0" fmla="*/ 4 w 11"/>
                <a:gd name="T1" fmla="*/ 0 h 11"/>
                <a:gd name="T2" fmla="*/ 11 w 11"/>
                <a:gd name="T3" fmla="*/ 0 h 11"/>
                <a:gd name="T4" fmla="*/ 11 w 11"/>
                <a:gd name="T5" fmla="*/ 6 h 11"/>
                <a:gd name="T6" fmla="*/ 8 w 11"/>
                <a:gd name="T7" fmla="*/ 11 h 11"/>
                <a:gd name="T8" fmla="*/ 0 w 11"/>
                <a:gd name="T9" fmla="*/ 11 h 11"/>
                <a:gd name="T10" fmla="*/ 0 w 11"/>
                <a:gd name="T11" fmla="*/ 3 h 11"/>
                <a:gd name="T12" fmla="*/ 4 w 11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11">
                  <a:moveTo>
                    <a:pt x="4" y="0"/>
                  </a:moveTo>
                  <a:lnTo>
                    <a:pt x="11" y="0"/>
                  </a:lnTo>
                  <a:lnTo>
                    <a:pt x="11" y="6"/>
                  </a:lnTo>
                  <a:lnTo>
                    <a:pt x="8" y="11"/>
                  </a:lnTo>
                  <a:lnTo>
                    <a:pt x="0" y="11"/>
                  </a:lnTo>
                  <a:lnTo>
                    <a:pt x="0" y="3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72" name="Freeform 262"/>
            <p:cNvSpPr>
              <a:spLocks/>
            </p:cNvSpPr>
            <p:nvPr/>
          </p:nvSpPr>
          <p:spPr bwMode="auto">
            <a:xfrm>
              <a:off x="3902075" y="2300288"/>
              <a:ext cx="20638" cy="15875"/>
            </a:xfrm>
            <a:custGeom>
              <a:avLst/>
              <a:gdLst>
                <a:gd name="T0" fmla="*/ 5 w 13"/>
                <a:gd name="T1" fmla="*/ 0 h 10"/>
                <a:gd name="T2" fmla="*/ 13 w 13"/>
                <a:gd name="T3" fmla="*/ 0 h 10"/>
                <a:gd name="T4" fmla="*/ 13 w 13"/>
                <a:gd name="T5" fmla="*/ 7 h 10"/>
                <a:gd name="T6" fmla="*/ 7 w 13"/>
                <a:gd name="T7" fmla="*/ 10 h 10"/>
                <a:gd name="T8" fmla="*/ 0 w 13"/>
                <a:gd name="T9" fmla="*/ 10 h 10"/>
                <a:gd name="T10" fmla="*/ 0 w 13"/>
                <a:gd name="T11" fmla="*/ 3 h 10"/>
                <a:gd name="T12" fmla="*/ 5 w 13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0">
                  <a:moveTo>
                    <a:pt x="5" y="0"/>
                  </a:moveTo>
                  <a:lnTo>
                    <a:pt x="13" y="0"/>
                  </a:lnTo>
                  <a:lnTo>
                    <a:pt x="13" y="7"/>
                  </a:lnTo>
                  <a:lnTo>
                    <a:pt x="7" y="10"/>
                  </a:lnTo>
                  <a:lnTo>
                    <a:pt x="0" y="10"/>
                  </a:lnTo>
                  <a:lnTo>
                    <a:pt x="0" y="3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73" name="Freeform 263"/>
            <p:cNvSpPr>
              <a:spLocks/>
            </p:cNvSpPr>
            <p:nvPr/>
          </p:nvSpPr>
          <p:spPr bwMode="auto">
            <a:xfrm>
              <a:off x="3935413" y="2278063"/>
              <a:ext cx="19050" cy="19050"/>
            </a:xfrm>
            <a:custGeom>
              <a:avLst/>
              <a:gdLst>
                <a:gd name="T0" fmla="*/ 4 w 12"/>
                <a:gd name="T1" fmla="*/ 0 h 12"/>
                <a:gd name="T2" fmla="*/ 12 w 12"/>
                <a:gd name="T3" fmla="*/ 0 h 12"/>
                <a:gd name="T4" fmla="*/ 12 w 12"/>
                <a:gd name="T5" fmla="*/ 8 h 12"/>
                <a:gd name="T6" fmla="*/ 7 w 12"/>
                <a:gd name="T7" fmla="*/ 12 h 12"/>
                <a:gd name="T8" fmla="*/ 0 w 12"/>
                <a:gd name="T9" fmla="*/ 12 h 12"/>
                <a:gd name="T10" fmla="*/ 0 w 12"/>
                <a:gd name="T11" fmla="*/ 4 h 12"/>
                <a:gd name="T12" fmla="*/ 4 w 12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2">
                  <a:moveTo>
                    <a:pt x="4" y="0"/>
                  </a:moveTo>
                  <a:lnTo>
                    <a:pt x="12" y="0"/>
                  </a:lnTo>
                  <a:lnTo>
                    <a:pt x="12" y="8"/>
                  </a:lnTo>
                  <a:lnTo>
                    <a:pt x="7" y="12"/>
                  </a:lnTo>
                  <a:lnTo>
                    <a:pt x="0" y="12"/>
                  </a:lnTo>
                  <a:lnTo>
                    <a:pt x="0" y="4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74" name="Freeform 264"/>
            <p:cNvSpPr>
              <a:spLocks/>
            </p:cNvSpPr>
            <p:nvPr/>
          </p:nvSpPr>
          <p:spPr bwMode="auto">
            <a:xfrm>
              <a:off x="3967163" y="2259013"/>
              <a:ext cx="22225" cy="17463"/>
            </a:xfrm>
            <a:custGeom>
              <a:avLst/>
              <a:gdLst>
                <a:gd name="T0" fmla="*/ 6 w 14"/>
                <a:gd name="T1" fmla="*/ 0 h 11"/>
                <a:gd name="T2" fmla="*/ 14 w 14"/>
                <a:gd name="T3" fmla="*/ 0 h 11"/>
                <a:gd name="T4" fmla="*/ 14 w 14"/>
                <a:gd name="T5" fmla="*/ 8 h 11"/>
                <a:gd name="T6" fmla="*/ 8 w 14"/>
                <a:gd name="T7" fmla="*/ 11 h 11"/>
                <a:gd name="T8" fmla="*/ 0 w 14"/>
                <a:gd name="T9" fmla="*/ 11 h 11"/>
                <a:gd name="T10" fmla="*/ 0 w 14"/>
                <a:gd name="T11" fmla="*/ 4 h 11"/>
                <a:gd name="T12" fmla="*/ 6 w 14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11">
                  <a:moveTo>
                    <a:pt x="6" y="0"/>
                  </a:moveTo>
                  <a:lnTo>
                    <a:pt x="14" y="0"/>
                  </a:lnTo>
                  <a:lnTo>
                    <a:pt x="14" y="8"/>
                  </a:lnTo>
                  <a:lnTo>
                    <a:pt x="8" y="11"/>
                  </a:lnTo>
                  <a:lnTo>
                    <a:pt x="0" y="11"/>
                  </a:lnTo>
                  <a:lnTo>
                    <a:pt x="0" y="4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75" name="Freeform 265"/>
            <p:cNvSpPr>
              <a:spLocks/>
            </p:cNvSpPr>
            <p:nvPr/>
          </p:nvSpPr>
          <p:spPr bwMode="auto">
            <a:xfrm>
              <a:off x="4003675" y="2238376"/>
              <a:ext cx="20638" cy="17463"/>
            </a:xfrm>
            <a:custGeom>
              <a:avLst/>
              <a:gdLst>
                <a:gd name="T0" fmla="*/ 5 w 13"/>
                <a:gd name="T1" fmla="*/ 0 h 11"/>
                <a:gd name="T2" fmla="*/ 13 w 13"/>
                <a:gd name="T3" fmla="*/ 0 h 11"/>
                <a:gd name="T4" fmla="*/ 13 w 13"/>
                <a:gd name="T5" fmla="*/ 8 h 11"/>
                <a:gd name="T6" fmla="*/ 8 w 13"/>
                <a:gd name="T7" fmla="*/ 11 h 11"/>
                <a:gd name="T8" fmla="*/ 0 w 13"/>
                <a:gd name="T9" fmla="*/ 11 h 11"/>
                <a:gd name="T10" fmla="*/ 0 w 13"/>
                <a:gd name="T11" fmla="*/ 3 h 11"/>
                <a:gd name="T12" fmla="*/ 5 w 13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1">
                  <a:moveTo>
                    <a:pt x="5" y="0"/>
                  </a:moveTo>
                  <a:lnTo>
                    <a:pt x="13" y="0"/>
                  </a:lnTo>
                  <a:lnTo>
                    <a:pt x="13" y="8"/>
                  </a:lnTo>
                  <a:lnTo>
                    <a:pt x="8" y="11"/>
                  </a:lnTo>
                  <a:lnTo>
                    <a:pt x="0" y="11"/>
                  </a:lnTo>
                  <a:lnTo>
                    <a:pt x="0" y="3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76" name="Freeform 266"/>
            <p:cNvSpPr>
              <a:spLocks/>
            </p:cNvSpPr>
            <p:nvPr/>
          </p:nvSpPr>
          <p:spPr bwMode="auto">
            <a:xfrm>
              <a:off x="4037013" y="2219326"/>
              <a:ext cx="19050" cy="14288"/>
            </a:xfrm>
            <a:custGeom>
              <a:avLst/>
              <a:gdLst>
                <a:gd name="T0" fmla="*/ 4 w 12"/>
                <a:gd name="T1" fmla="*/ 0 h 9"/>
                <a:gd name="T2" fmla="*/ 12 w 12"/>
                <a:gd name="T3" fmla="*/ 0 h 9"/>
                <a:gd name="T4" fmla="*/ 12 w 12"/>
                <a:gd name="T5" fmla="*/ 7 h 9"/>
                <a:gd name="T6" fmla="*/ 8 w 12"/>
                <a:gd name="T7" fmla="*/ 9 h 9"/>
                <a:gd name="T8" fmla="*/ 0 w 12"/>
                <a:gd name="T9" fmla="*/ 9 h 9"/>
                <a:gd name="T10" fmla="*/ 0 w 12"/>
                <a:gd name="T11" fmla="*/ 1 h 9"/>
                <a:gd name="T12" fmla="*/ 4 w 12"/>
                <a:gd name="T13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9">
                  <a:moveTo>
                    <a:pt x="4" y="0"/>
                  </a:moveTo>
                  <a:lnTo>
                    <a:pt x="12" y="0"/>
                  </a:lnTo>
                  <a:lnTo>
                    <a:pt x="12" y="7"/>
                  </a:lnTo>
                  <a:lnTo>
                    <a:pt x="8" y="9"/>
                  </a:lnTo>
                  <a:lnTo>
                    <a:pt x="0" y="9"/>
                  </a:lnTo>
                  <a:lnTo>
                    <a:pt x="0" y="1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77" name="Freeform 267"/>
            <p:cNvSpPr>
              <a:spLocks/>
            </p:cNvSpPr>
            <p:nvPr/>
          </p:nvSpPr>
          <p:spPr bwMode="auto">
            <a:xfrm>
              <a:off x="4070350" y="2197101"/>
              <a:ext cx="20638" cy="15875"/>
            </a:xfrm>
            <a:custGeom>
              <a:avLst/>
              <a:gdLst>
                <a:gd name="T0" fmla="*/ 5 w 13"/>
                <a:gd name="T1" fmla="*/ 0 h 10"/>
                <a:gd name="T2" fmla="*/ 13 w 13"/>
                <a:gd name="T3" fmla="*/ 0 h 10"/>
                <a:gd name="T4" fmla="*/ 13 w 13"/>
                <a:gd name="T5" fmla="*/ 8 h 10"/>
                <a:gd name="T6" fmla="*/ 8 w 13"/>
                <a:gd name="T7" fmla="*/ 10 h 10"/>
                <a:gd name="T8" fmla="*/ 0 w 13"/>
                <a:gd name="T9" fmla="*/ 10 h 10"/>
                <a:gd name="T10" fmla="*/ 0 w 13"/>
                <a:gd name="T11" fmla="*/ 3 h 10"/>
                <a:gd name="T12" fmla="*/ 5 w 13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0">
                  <a:moveTo>
                    <a:pt x="5" y="0"/>
                  </a:moveTo>
                  <a:lnTo>
                    <a:pt x="13" y="0"/>
                  </a:lnTo>
                  <a:lnTo>
                    <a:pt x="13" y="8"/>
                  </a:lnTo>
                  <a:lnTo>
                    <a:pt x="8" y="10"/>
                  </a:lnTo>
                  <a:lnTo>
                    <a:pt x="0" y="10"/>
                  </a:lnTo>
                  <a:lnTo>
                    <a:pt x="0" y="3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78" name="Freeform 268"/>
            <p:cNvSpPr>
              <a:spLocks/>
            </p:cNvSpPr>
            <p:nvPr/>
          </p:nvSpPr>
          <p:spPr bwMode="auto">
            <a:xfrm>
              <a:off x="4105275" y="2176463"/>
              <a:ext cx="20638" cy="17463"/>
            </a:xfrm>
            <a:custGeom>
              <a:avLst/>
              <a:gdLst>
                <a:gd name="T0" fmla="*/ 6 w 13"/>
                <a:gd name="T1" fmla="*/ 0 h 11"/>
                <a:gd name="T2" fmla="*/ 13 w 13"/>
                <a:gd name="T3" fmla="*/ 0 h 11"/>
                <a:gd name="T4" fmla="*/ 13 w 13"/>
                <a:gd name="T5" fmla="*/ 8 h 11"/>
                <a:gd name="T6" fmla="*/ 8 w 13"/>
                <a:gd name="T7" fmla="*/ 11 h 11"/>
                <a:gd name="T8" fmla="*/ 0 w 13"/>
                <a:gd name="T9" fmla="*/ 11 h 11"/>
                <a:gd name="T10" fmla="*/ 0 w 13"/>
                <a:gd name="T11" fmla="*/ 3 h 11"/>
                <a:gd name="T12" fmla="*/ 6 w 13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1">
                  <a:moveTo>
                    <a:pt x="6" y="0"/>
                  </a:moveTo>
                  <a:lnTo>
                    <a:pt x="13" y="0"/>
                  </a:lnTo>
                  <a:lnTo>
                    <a:pt x="13" y="8"/>
                  </a:lnTo>
                  <a:lnTo>
                    <a:pt x="8" y="11"/>
                  </a:lnTo>
                  <a:lnTo>
                    <a:pt x="0" y="11"/>
                  </a:lnTo>
                  <a:lnTo>
                    <a:pt x="0" y="3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79" name="Freeform 269"/>
            <p:cNvSpPr>
              <a:spLocks/>
            </p:cNvSpPr>
            <p:nvPr/>
          </p:nvSpPr>
          <p:spPr bwMode="auto">
            <a:xfrm>
              <a:off x="4138613" y="2157413"/>
              <a:ext cx="19050" cy="15875"/>
            </a:xfrm>
            <a:custGeom>
              <a:avLst/>
              <a:gdLst>
                <a:gd name="T0" fmla="*/ 4 w 12"/>
                <a:gd name="T1" fmla="*/ 0 h 10"/>
                <a:gd name="T2" fmla="*/ 12 w 12"/>
                <a:gd name="T3" fmla="*/ 0 h 10"/>
                <a:gd name="T4" fmla="*/ 12 w 12"/>
                <a:gd name="T5" fmla="*/ 8 h 10"/>
                <a:gd name="T6" fmla="*/ 6 w 12"/>
                <a:gd name="T7" fmla="*/ 10 h 10"/>
                <a:gd name="T8" fmla="*/ 0 w 12"/>
                <a:gd name="T9" fmla="*/ 10 h 10"/>
                <a:gd name="T10" fmla="*/ 0 w 12"/>
                <a:gd name="T11" fmla="*/ 2 h 10"/>
                <a:gd name="T12" fmla="*/ 4 w 12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0">
                  <a:moveTo>
                    <a:pt x="4" y="0"/>
                  </a:moveTo>
                  <a:lnTo>
                    <a:pt x="12" y="0"/>
                  </a:lnTo>
                  <a:lnTo>
                    <a:pt x="12" y="8"/>
                  </a:lnTo>
                  <a:lnTo>
                    <a:pt x="6" y="10"/>
                  </a:lnTo>
                  <a:lnTo>
                    <a:pt x="0" y="10"/>
                  </a:lnTo>
                  <a:lnTo>
                    <a:pt x="0" y="2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80" name="Freeform 270"/>
            <p:cNvSpPr>
              <a:spLocks/>
            </p:cNvSpPr>
            <p:nvPr/>
          </p:nvSpPr>
          <p:spPr bwMode="auto">
            <a:xfrm>
              <a:off x="4171950" y="2136776"/>
              <a:ext cx="20638" cy="14288"/>
            </a:xfrm>
            <a:custGeom>
              <a:avLst/>
              <a:gdLst>
                <a:gd name="T0" fmla="*/ 5 w 13"/>
                <a:gd name="T1" fmla="*/ 0 h 9"/>
                <a:gd name="T2" fmla="*/ 13 w 13"/>
                <a:gd name="T3" fmla="*/ 0 h 9"/>
                <a:gd name="T4" fmla="*/ 13 w 13"/>
                <a:gd name="T5" fmla="*/ 7 h 9"/>
                <a:gd name="T6" fmla="*/ 8 w 13"/>
                <a:gd name="T7" fmla="*/ 9 h 9"/>
                <a:gd name="T8" fmla="*/ 0 w 13"/>
                <a:gd name="T9" fmla="*/ 9 h 9"/>
                <a:gd name="T10" fmla="*/ 0 w 13"/>
                <a:gd name="T11" fmla="*/ 1 h 9"/>
                <a:gd name="T12" fmla="*/ 5 w 13"/>
                <a:gd name="T13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9">
                  <a:moveTo>
                    <a:pt x="5" y="0"/>
                  </a:moveTo>
                  <a:lnTo>
                    <a:pt x="13" y="0"/>
                  </a:lnTo>
                  <a:lnTo>
                    <a:pt x="13" y="7"/>
                  </a:lnTo>
                  <a:lnTo>
                    <a:pt x="8" y="9"/>
                  </a:lnTo>
                  <a:lnTo>
                    <a:pt x="0" y="9"/>
                  </a:lnTo>
                  <a:lnTo>
                    <a:pt x="0" y="1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81" name="Freeform 271"/>
            <p:cNvSpPr>
              <a:spLocks/>
            </p:cNvSpPr>
            <p:nvPr/>
          </p:nvSpPr>
          <p:spPr bwMode="auto">
            <a:xfrm>
              <a:off x="4205288" y="2111376"/>
              <a:ext cx="19050" cy="19050"/>
            </a:xfrm>
            <a:custGeom>
              <a:avLst/>
              <a:gdLst>
                <a:gd name="T0" fmla="*/ 4 w 12"/>
                <a:gd name="T1" fmla="*/ 0 h 12"/>
                <a:gd name="T2" fmla="*/ 12 w 12"/>
                <a:gd name="T3" fmla="*/ 0 h 12"/>
                <a:gd name="T4" fmla="*/ 12 w 12"/>
                <a:gd name="T5" fmla="*/ 8 h 12"/>
                <a:gd name="T6" fmla="*/ 8 w 12"/>
                <a:gd name="T7" fmla="*/ 12 h 12"/>
                <a:gd name="T8" fmla="*/ 0 w 12"/>
                <a:gd name="T9" fmla="*/ 12 h 12"/>
                <a:gd name="T10" fmla="*/ 0 w 12"/>
                <a:gd name="T11" fmla="*/ 4 h 12"/>
                <a:gd name="T12" fmla="*/ 4 w 12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2">
                  <a:moveTo>
                    <a:pt x="4" y="0"/>
                  </a:moveTo>
                  <a:lnTo>
                    <a:pt x="12" y="0"/>
                  </a:lnTo>
                  <a:lnTo>
                    <a:pt x="12" y="8"/>
                  </a:lnTo>
                  <a:lnTo>
                    <a:pt x="8" y="12"/>
                  </a:lnTo>
                  <a:lnTo>
                    <a:pt x="0" y="12"/>
                  </a:lnTo>
                  <a:lnTo>
                    <a:pt x="0" y="4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82" name="Freeform 272"/>
            <p:cNvSpPr>
              <a:spLocks/>
            </p:cNvSpPr>
            <p:nvPr/>
          </p:nvSpPr>
          <p:spPr bwMode="auto">
            <a:xfrm>
              <a:off x="4238625" y="2084388"/>
              <a:ext cx="20638" cy="20638"/>
            </a:xfrm>
            <a:custGeom>
              <a:avLst/>
              <a:gdLst>
                <a:gd name="T0" fmla="*/ 5 w 13"/>
                <a:gd name="T1" fmla="*/ 0 h 13"/>
                <a:gd name="T2" fmla="*/ 13 w 13"/>
                <a:gd name="T3" fmla="*/ 0 h 13"/>
                <a:gd name="T4" fmla="*/ 13 w 13"/>
                <a:gd name="T5" fmla="*/ 8 h 13"/>
                <a:gd name="T6" fmla="*/ 8 w 13"/>
                <a:gd name="T7" fmla="*/ 13 h 13"/>
                <a:gd name="T8" fmla="*/ 0 w 13"/>
                <a:gd name="T9" fmla="*/ 13 h 13"/>
                <a:gd name="T10" fmla="*/ 0 w 13"/>
                <a:gd name="T11" fmla="*/ 5 h 13"/>
                <a:gd name="T12" fmla="*/ 5 w 13"/>
                <a:gd name="T13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3">
                  <a:moveTo>
                    <a:pt x="5" y="0"/>
                  </a:moveTo>
                  <a:lnTo>
                    <a:pt x="13" y="0"/>
                  </a:lnTo>
                  <a:lnTo>
                    <a:pt x="13" y="8"/>
                  </a:lnTo>
                  <a:lnTo>
                    <a:pt x="8" y="13"/>
                  </a:lnTo>
                  <a:lnTo>
                    <a:pt x="0" y="13"/>
                  </a:lnTo>
                  <a:lnTo>
                    <a:pt x="0" y="5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83" name="Freeform 273"/>
            <p:cNvSpPr>
              <a:spLocks/>
            </p:cNvSpPr>
            <p:nvPr/>
          </p:nvSpPr>
          <p:spPr bwMode="auto">
            <a:xfrm>
              <a:off x="4271963" y="2057401"/>
              <a:ext cx="20638" cy="20638"/>
            </a:xfrm>
            <a:custGeom>
              <a:avLst/>
              <a:gdLst>
                <a:gd name="T0" fmla="*/ 6 w 13"/>
                <a:gd name="T1" fmla="*/ 0 h 13"/>
                <a:gd name="T2" fmla="*/ 13 w 13"/>
                <a:gd name="T3" fmla="*/ 0 h 13"/>
                <a:gd name="T4" fmla="*/ 13 w 13"/>
                <a:gd name="T5" fmla="*/ 8 h 13"/>
                <a:gd name="T6" fmla="*/ 7 w 13"/>
                <a:gd name="T7" fmla="*/ 13 h 13"/>
                <a:gd name="T8" fmla="*/ 0 w 13"/>
                <a:gd name="T9" fmla="*/ 13 h 13"/>
                <a:gd name="T10" fmla="*/ 0 w 13"/>
                <a:gd name="T11" fmla="*/ 5 h 13"/>
                <a:gd name="T12" fmla="*/ 6 w 13"/>
                <a:gd name="T13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3">
                  <a:moveTo>
                    <a:pt x="6" y="0"/>
                  </a:moveTo>
                  <a:lnTo>
                    <a:pt x="13" y="0"/>
                  </a:lnTo>
                  <a:lnTo>
                    <a:pt x="13" y="8"/>
                  </a:lnTo>
                  <a:lnTo>
                    <a:pt x="7" y="13"/>
                  </a:lnTo>
                  <a:lnTo>
                    <a:pt x="0" y="13"/>
                  </a:lnTo>
                  <a:lnTo>
                    <a:pt x="0" y="5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84" name="Freeform 274"/>
            <p:cNvSpPr>
              <a:spLocks/>
            </p:cNvSpPr>
            <p:nvPr/>
          </p:nvSpPr>
          <p:spPr bwMode="auto">
            <a:xfrm>
              <a:off x="4306888" y="2032001"/>
              <a:ext cx="20638" cy="19050"/>
            </a:xfrm>
            <a:custGeom>
              <a:avLst/>
              <a:gdLst>
                <a:gd name="T0" fmla="*/ 5 w 13"/>
                <a:gd name="T1" fmla="*/ 0 h 12"/>
                <a:gd name="T2" fmla="*/ 13 w 13"/>
                <a:gd name="T3" fmla="*/ 0 h 12"/>
                <a:gd name="T4" fmla="*/ 13 w 13"/>
                <a:gd name="T5" fmla="*/ 8 h 12"/>
                <a:gd name="T6" fmla="*/ 8 w 13"/>
                <a:gd name="T7" fmla="*/ 12 h 12"/>
                <a:gd name="T8" fmla="*/ 0 w 13"/>
                <a:gd name="T9" fmla="*/ 12 h 12"/>
                <a:gd name="T10" fmla="*/ 0 w 13"/>
                <a:gd name="T11" fmla="*/ 5 h 12"/>
                <a:gd name="T12" fmla="*/ 5 w 13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2">
                  <a:moveTo>
                    <a:pt x="5" y="0"/>
                  </a:moveTo>
                  <a:lnTo>
                    <a:pt x="13" y="0"/>
                  </a:lnTo>
                  <a:lnTo>
                    <a:pt x="13" y="8"/>
                  </a:lnTo>
                  <a:lnTo>
                    <a:pt x="8" y="12"/>
                  </a:lnTo>
                  <a:lnTo>
                    <a:pt x="0" y="12"/>
                  </a:lnTo>
                  <a:lnTo>
                    <a:pt x="0" y="5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85" name="Freeform 275"/>
            <p:cNvSpPr>
              <a:spLocks/>
            </p:cNvSpPr>
            <p:nvPr/>
          </p:nvSpPr>
          <p:spPr bwMode="auto">
            <a:xfrm>
              <a:off x="4340225" y="2006601"/>
              <a:ext cx="22225" cy="19050"/>
            </a:xfrm>
            <a:custGeom>
              <a:avLst/>
              <a:gdLst>
                <a:gd name="T0" fmla="*/ 6 w 14"/>
                <a:gd name="T1" fmla="*/ 0 h 12"/>
                <a:gd name="T2" fmla="*/ 14 w 14"/>
                <a:gd name="T3" fmla="*/ 0 h 12"/>
                <a:gd name="T4" fmla="*/ 14 w 14"/>
                <a:gd name="T5" fmla="*/ 7 h 12"/>
                <a:gd name="T6" fmla="*/ 8 w 14"/>
                <a:gd name="T7" fmla="*/ 12 h 12"/>
                <a:gd name="T8" fmla="*/ 0 w 14"/>
                <a:gd name="T9" fmla="*/ 12 h 12"/>
                <a:gd name="T10" fmla="*/ 0 w 14"/>
                <a:gd name="T11" fmla="*/ 4 h 12"/>
                <a:gd name="T12" fmla="*/ 6 w 14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12">
                  <a:moveTo>
                    <a:pt x="6" y="0"/>
                  </a:moveTo>
                  <a:lnTo>
                    <a:pt x="14" y="0"/>
                  </a:lnTo>
                  <a:lnTo>
                    <a:pt x="14" y="7"/>
                  </a:lnTo>
                  <a:lnTo>
                    <a:pt x="8" y="12"/>
                  </a:lnTo>
                  <a:lnTo>
                    <a:pt x="0" y="12"/>
                  </a:lnTo>
                  <a:lnTo>
                    <a:pt x="0" y="4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86" name="Freeform 276"/>
            <p:cNvSpPr>
              <a:spLocks/>
            </p:cNvSpPr>
            <p:nvPr/>
          </p:nvSpPr>
          <p:spPr bwMode="auto">
            <a:xfrm>
              <a:off x="4373563" y="1979613"/>
              <a:ext cx="19050" cy="17463"/>
            </a:xfrm>
            <a:custGeom>
              <a:avLst/>
              <a:gdLst>
                <a:gd name="T0" fmla="*/ 4 w 12"/>
                <a:gd name="T1" fmla="*/ 0 h 11"/>
                <a:gd name="T2" fmla="*/ 12 w 12"/>
                <a:gd name="T3" fmla="*/ 0 h 11"/>
                <a:gd name="T4" fmla="*/ 12 w 12"/>
                <a:gd name="T5" fmla="*/ 8 h 11"/>
                <a:gd name="T6" fmla="*/ 8 w 12"/>
                <a:gd name="T7" fmla="*/ 11 h 11"/>
                <a:gd name="T8" fmla="*/ 0 w 12"/>
                <a:gd name="T9" fmla="*/ 11 h 11"/>
                <a:gd name="T10" fmla="*/ 0 w 12"/>
                <a:gd name="T11" fmla="*/ 3 h 11"/>
                <a:gd name="T12" fmla="*/ 4 w 12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1">
                  <a:moveTo>
                    <a:pt x="4" y="0"/>
                  </a:moveTo>
                  <a:lnTo>
                    <a:pt x="12" y="0"/>
                  </a:lnTo>
                  <a:lnTo>
                    <a:pt x="12" y="8"/>
                  </a:lnTo>
                  <a:lnTo>
                    <a:pt x="8" y="11"/>
                  </a:lnTo>
                  <a:lnTo>
                    <a:pt x="0" y="11"/>
                  </a:lnTo>
                  <a:lnTo>
                    <a:pt x="0" y="3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87" name="Freeform 277"/>
            <p:cNvSpPr>
              <a:spLocks/>
            </p:cNvSpPr>
            <p:nvPr/>
          </p:nvSpPr>
          <p:spPr bwMode="auto">
            <a:xfrm>
              <a:off x="4410075" y="1952626"/>
              <a:ext cx="19050" cy="17463"/>
            </a:xfrm>
            <a:custGeom>
              <a:avLst/>
              <a:gdLst>
                <a:gd name="T0" fmla="*/ 4 w 12"/>
                <a:gd name="T1" fmla="*/ 0 h 11"/>
                <a:gd name="T2" fmla="*/ 12 w 12"/>
                <a:gd name="T3" fmla="*/ 0 h 11"/>
                <a:gd name="T4" fmla="*/ 12 w 12"/>
                <a:gd name="T5" fmla="*/ 8 h 11"/>
                <a:gd name="T6" fmla="*/ 7 w 12"/>
                <a:gd name="T7" fmla="*/ 11 h 11"/>
                <a:gd name="T8" fmla="*/ 0 w 12"/>
                <a:gd name="T9" fmla="*/ 11 h 11"/>
                <a:gd name="T10" fmla="*/ 0 w 12"/>
                <a:gd name="T11" fmla="*/ 4 h 11"/>
                <a:gd name="T12" fmla="*/ 4 w 12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1">
                  <a:moveTo>
                    <a:pt x="4" y="0"/>
                  </a:moveTo>
                  <a:lnTo>
                    <a:pt x="12" y="0"/>
                  </a:lnTo>
                  <a:lnTo>
                    <a:pt x="12" y="8"/>
                  </a:lnTo>
                  <a:lnTo>
                    <a:pt x="7" y="11"/>
                  </a:lnTo>
                  <a:lnTo>
                    <a:pt x="0" y="11"/>
                  </a:lnTo>
                  <a:lnTo>
                    <a:pt x="0" y="4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88" name="Freeform 278"/>
            <p:cNvSpPr>
              <a:spLocks/>
            </p:cNvSpPr>
            <p:nvPr/>
          </p:nvSpPr>
          <p:spPr bwMode="auto">
            <a:xfrm>
              <a:off x="4443413" y="1927226"/>
              <a:ext cx="19050" cy="17463"/>
            </a:xfrm>
            <a:custGeom>
              <a:avLst/>
              <a:gdLst>
                <a:gd name="T0" fmla="*/ 5 w 12"/>
                <a:gd name="T1" fmla="*/ 0 h 11"/>
                <a:gd name="T2" fmla="*/ 12 w 12"/>
                <a:gd name="T3" fmla="*/ 0 h 11"/>
                <a:gd name="T4" fmla="*/ 12 w 12"/>
                <a:gd name="T5" fmla="*/ 8 h 11"/>
                <a:gd name="T6" fmla="*/ 7 w 12"/>
                <a:gd name="T7" fmla="*/ 11 h 11"/>
                <a:gd name="T8" fmla="*/ 0 w 12"/>
                <a:gd name="T9" fmla="*/ 11 h 11"/>
                <a:gd name="T10" fmla="*/ 0 w 12"/>
                <a:gd name="T11" fmla="*/ 5 h 11"/>
                <a:gd name="T12" fmla="*/ 5 w 12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1">
                  <a:moveTo>
                    <a:pt x="5" y="0"/>
                  </a:moveTo>
                  <a:lnTo>
                    <a:pt x="12" y="0"/>
                  </a:lnTo>
                  <a:lnTo>
                    <a:pt x="12" y="8"/>
                  </a:lnTo>
                  <a:lnTo>
                    <a:pt x="7" y="11"/>
                  </a:lnTo>
                  <a:lnTo>
                    <a:pt x="0" y="11"/>
                  </a:lnTo>
                  <a:lnTo>
                    <a:pt x="0" y="5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89" name="Freeform 279"/>
            <p:cNvSpPr>
              <a:spLocks/>
            </p:cNvSpPr>
            <p:nvPr/>
          </p:nvSpPr>
          <p:spPr bwMode="auto">
            <a:xfrm>
              <a:off x="4475163" y="1903413"/>
              <a:ext cx="19050" cy="15875"/>
            </a:xfrm>
            <a:custGeom>
              <a:avLst/>
              <a:gdLst>
                <a:gd name="T0" fmla="*/ 6 w 12"/>
                <a:gd name="T1" fmla="*/ 0 h 10"/>
                <a:gd name="T2" fmla="*/ 12 w 12"/>
                <a:gd name="T3" fmla="*/ 0 h 10"/>
                <a:gd name="T4" fmla="*/ 12 w 12"/>
                <a:gd name="T5" fmla="*/ 7 h 10"/>
                <a:gd name="T6" fmla="*/ 8 w 12"/>
                <a:gd name="T7" fmla="*/ 10 h 10"/>
                <a:gd name="T8" fmla="*/ 0 w 12"/>
                <a:gd name="T9" fmla="*/ 10 h 10"/>
                <a:gd name="T10" fmla="*/ 0 w 12"/>
                <a:gd name="T11" fmla="*/ 4 h 10"/>
                <a:gd name="T12" fmla="*/ 6 w 12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0">
                  <a:moveTo>
                    <a:pt x="6" y="0"/>
                  </a:moveTo>
                  <a:lnTo>
                    <a:pt x="12" y="0"/>
                  </a:lnTo>
                  <a:lnTo>
                    <a:pt x="12" y="7"/>
                  </a:lnTo>
                  <a:lnTo>
                    <a:pt x="8" y="10"/>
                  </a:lnTo>
                  <a:lnTo>
                    <a:pt x="0" y="10"/>
                  </a:lnTo>
                  <a:lnTo>
                    <a:pt x="0" y="4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90" name="Freeform 280"/>
            <p:cNvSpPr>
              <a:spLocks/>
            </p:cNvSpPr>
            <p:nvPr/>
          </p:nvSpPr>
          <p:spPr bwMode="auto">
            <a:xfrm>
              <a:off x="4508500" y="1874838"/>
              <a:ext cx="23813" cy="19050"/>
            </a:xfrm>
            <a:custGeom>
              <a:avLst/>
              <a:gdLst>
                <a:gd name="T0" fmla="*/ 7 w 15"/>
                <a:gd name="T1" fmla="*/ 0 h 12"/>
                <a:gd name="T2" fmla="*/ 15 w 15"/>
                <a:gd name="T3" fmla="*/ 0 h 12"/>
                <a:gd name="T4" fmla="*/ 15 w 15"/>
                <a:gd name="T5" fmla="*/ 8 h 12"/>
                <a:gd name="T6" fmla="*/ 8 w 15"/>
                <a:gd name="T7" fmla="*/ 12 h 12"/>
                <a:gd name="T8" fmla="*/ 0 w 15"/>
                <a:gd name="T9" fmla="*/ 12 h 12"/>
                <a:gd name="T10" fmla="*/ 0 w 15"/>
                <a:gd name="T11" fmla="*/ 4 h 12"/>
                <a:gd name="T12" fmla="*/ 7 w 15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12">
                  <a:moveTo>
                    <a:pt x="7" y="0"/>
                  </a:moveTo>
                  <a:lnTo>
                    <a:pt x="15" y="0"/>
                  </a:lnTo>
                  <a:lnTo>
                    <a:pt x="15" y="8"/>
                  </a:lnTo>
                  <a:lnTo>
                    <a:pt x="8" y="12"/>
                  </a:lnTo>
                  <a:lnTo>
                    <a:pt x="0" y="12"/>
                  </a:lnTo>
                  <a:lnTo>
                    <a:pt x="0" y="4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91" name="Freeform 281"/>
            <p:cNvSpPr>
              <a:spLocks/>
            </p:cNvSpPr>
            <p:nvPr/>
          </p:nvSpPr>
          <p:spPr bwMode="auto">
            <a:xfrm>
              <a:off x="4549775" y="1846263"/>
              <a:ext cx="22225" cy="17463"/>
            </a:xfrm>
            <a:custGeom>
              <a:avLst/>
              <a:gdLst>
                <a:gd name="T0" fmla="*/ 5 w 14"/>
                <a:gd name="T1" fmla="*/ 0 h 11"/>
                <a:gd name="T2" fmla="*/ 14 w 14"/>
                <a:gd name="T3" fmla="*/ 0 h 11"/>
                <a:gd name="T4" fmla="*/ 14 w 14"/>
                <a:gd name="T5" fmla="*/ 8 h 11"/>
                <a:gd name="T6" fmla="*/ 6 w 14"/>
                <a:gd name="T7" fmla="*/ 11 h 11"/>
                <a:gd name="T8" fmla="*/ 0 w 14"/>
                <a:gd name="T9" fmla="*/ 11 h 11"/>
                <a:gd name="T10" fmla="*/ 0 w 14"/>
                <a:gd name="T11" fmla="*/ 4 h 11"/>
                <a:gd name="T12" fmla="*/ 5 w 14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11">
                  <a:moveTo>
                    <a:pt x="5" y="0"/>
                  </a:moveTo>
                  <a:lnTo>
                    <a:pt x="14" y="0"/>
                  </a:lnTo>
                  <a:lnTo>
                    <a:pt x="14" y="8"/>
                  </a:lnTo>
                  <a:lnTo>
                    <a:pt x="6" y="11"/>
                  </a:lnTo>
                  <a:lnTo>
                    <a:pt x="0" y="11"/>
                  </a:lnTo>
                  <a:lnTo>
                    <a:pt x="0" y="4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92" name="Freeform 282"/>
            <p:cNvSpPr>
              <a:spLocks/>
            </p:cNvSpPr>
            <p:nvPr/>
          </p:nvSpPr>
          <p:spPr bwMode="auto">
            <a:xfrm>
              <a:off x="4583113" y="1827213"/>
              <a:ext cx="20638" cy="15875"/>
            </a:xfrm>
            <a:custGeom>
              <a:avLst/>
              <a:gdLst>
                <a:gd name="T0" fmla="*/ 5 w 13"/>
                <a:gd name="T1" fmla="*/ 0 h 10"/>
                <a:gd name="T2" fmla="*/ 13 w 13"/>
                <a:gd name="T3" fmla="*/ 0 h 10"/>
                <a:gd name="T4" fmla="*/ 13 w 13"/>
                <a:gd name="T5" fmla="*/ 7 h 10"/>
                <a:gd name="T6" fmla="*/ 8 w 13"/>
                <a:gd name="T7" fmla="*/ 10 h 10"/>
                <a:gd name="T8" fmla="*/ 0 w 13"/>
                <a:gd name="T9" fmla="*/ 10 h 10"/>
                <a:gd name="T10" fmla="*/ 0 w 13"/>
                <a:gd name="T11" fmla="*/ 2 h 10"/>
                <a:gd name="T12" fmla="*/ 5 w 13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0">
                  <a:moveTo>
                    <a:pt x="5" y="0"/>
                  </a:moveTo>
                  <a:lnTo>
                    <a:pt x="13" y="0"/>
                  </a:lnTo>
                  <a:lnTo>
                    <a:pt x="13" y="7"/>
                  </a:lnTo>
                  <a:lnTo>
                    <a:pt x="8" y="10"/>
                  </a:lnTo>
                  <a:lnTo>
                    <a:pt x="0" y="10"/>
                  </a:lnTo>
                  <a:lnTo>
                    <a:pt x="0" y="2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93" name="Freeform 283"/>
            <p:cNvSpPr>
              <a:spLocks/>
            </p:cNvSpPr>
            <p:nvPr/>
          </p:nvSpPr>
          <p:spPr bwMode="auto">
            <a:xfrm>
              <a:off x="4614863" y="1808163"/>
              <a:ext cx="20638" cy="17463"/>
            </a:xfrm>
            <a:custGeom>
              <a:avLst/>
              <a:gdLst>
                <a:gd name="T0" fmla="*/ 5 w 13"/>
                <a:gd name="T1" fmla="*/ 0 h 11"/>
                <a:gd name="T2" fmla="*/ 13 w 13"/>
                <a:gd name="T3" fmla="*/ 0 h 11"/>
                <a:gd name="T4" fmla="*/ 13 w 13"/>
                <a:gd name="T5" fmla="*/ 9 h 11"/>
                <a:gd name="T6" fmla="*/ 9 w 13"/>
                <a:gd name="T7" fmla="*/ 11 h 11"/>
                <a:gd name="T8" fmla="*/ 0 w 13"/>
                <a:gd name="T9" fmla="*/ 11 h 11"/>
                <a:gd name="T10" fmla="*/ 0 w 13"/>
                <a:gd name="T11" fmla="*/ 3 h 11"/>
                <a:gd name="T12" fmla="*/ 5 w 13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1">
                  <a:moveTo>
                    <a:pt x="5" y="0"/>
                  </a:moveTo>
                  <a:lnTo>
                    <a:pt x="13" y="0"/>
                  </a:lnTo>
                  <a:lnTo>
                    <a:pt x="13" y="9"/>
                  </a:lnTo>
                  <a:lnTo>
                    <a:pt x="9" y="11"/>
                  </a:lnTo>
                  <a:lnTo>
                    <a:pt x="0" y="11"/>
                  </a:lnTo>
                  <a:lnTo>
                    <a:pt x="0" y="3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94" name="Freeform 284"/>
            <p:cNvSpPr>
              <a:spLocks/>
            </p:cNvSpPr>
            <p:nvPr/>
          </p:nvSpPr>
          <p:spPr bwMode="auto">
            <a:xfrm>
              <a:off x="4648200" y="1793876"/>
              <a:ext cx="20638" cy="14288"/>
            </a:xfrm>
            <a:custGeom>
              <a:avLst/>
              <a:gdLst>
                <a:gd name="T0" fmla="*/ 5 w 13"/>
                <a:gd name="T1" fmla="*/ 0 h 9"/>
                <a:gd name="T2" fmla="*/ 13 w 13"/>
                <a:gd name="T3" fmla="*/ 0 h 9"/>
                <a:gd name="T4" fmla="*/ 13 w 13"/>
                <a:gd name="T5" fmla="*/ 7 h 9"/>
                <a:gd name="T6" fmla="*/ 8 w 13"/>
                <a:gd name="T7" fmla="*/ 9 h 9"/>
                <a:gd name="T8" fmla="*/ 0 w 13"/>
                <a:gd name="T9" fmla="*/ 9 h 9"/>
                <a:gd name="T10" fmla="*/ 0 w 13"/>
                <a:gd name="T11" fmla="*/ 2 h 9"/>
                <a:gd name="T12" fmla="*/ 5 w 13"/>
                <a:gd name="T13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9">
                  <a:moveTo>
                    <a:pt x="5" y="0"/>
                  </a:moveTo>
                  <a:lnTo>
                    <a:pt x="13" y="0"/>
                  </a:lnTo>
                  <a:lnTo>
                    <a:pt x="13" y="7"/>
                  </a:lnTo>
                  <a:lnTo>
                    <a:pt x="8" y="9"/>
                  </a:lnTo>
                  <a:lnTo>
                    <a:pt x="0" y="9"/>
                  </a:lnTo>
                  <a:lnTo>
                    <a:pt x="0" y="2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95" name="Freeform 285"/>
            <p:cNvSpPr>
              <a:spLocks/>
            </p:cNvSpPr>
            <p:nvPr/>
          </p:nvSpPr>
          <p:spPr bwMode="auto">
            <a:xfrm>
              <a:off x="4681538" y="1773238"/>
              <a:ext cx="19050" cy="15875"/>
            </a:xfrm>
            <a:custGeom>
              <a:avLst/>
              <a:gdLst>
                <a:gd name="T0" fmla="*/ 4 w 12"/>
                <a:gd name="T1" fmla="*/ 0 h 10"/>
                <a:gd name="T2" fmla="*/ 12 w 12"/>
                <a:gd name="T3" fmla="*/ 0 h 10"/>
                <a:gd name="T4" fmla="*/ 12 w 12"/>
                <a:gd name="T5" fmla="*/ 8 h 10"/>
                <a:gd name="T6" fmla="*/ 8 w 12"/>
                <a:gd name="T7" fmla="*/ 10 h 10"/>
                <a:gd name="T8" fmla="*/ 0 w 12"/>
                <a:gd name="T9" fmla="*/ 10 h 10"/>
                <a:gd name="T10" fmla="*/ 0 w 12"/>
                <a:gd name="T11" fmla="*/ 3 h 10"/>
                <a:gd name="T12" fmla="*/ 4 w 12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0">
                  <a:moveTo>
                    <a:pt x="4" y="0"/>
                  </a:moveTo>
                  <a:lnTo>
                    <a:pt x="12" y="0"/>
                  </a:lnTo>
                  <a:lnTo>
                    <a:pt x="12" y="8"/>
                  </a:lnTo>
                  <a:lnTo>
                    <a:pt x="8" y="10"/>
                  </a:lnTo>
                  <a:lnTo>
                    <a:pt x="0" y="10"/>
                  </a:lnTo>
                  <a:lnTo>
                    <a:pt x="0" y="3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96" name="Freeform 286"/>
            <p:cNvSpPr>
              <a:spLocks/>
            </p:cNvSpPr>
            <p:nvPr/>
          </p:nvSpPr>
          <p:spPr bwMode="auto">
            <a:xfrm>
              <a:off x="4711700" y="1757363"/>
              <a:ext cx="22225" cy="14288"/>
            </a:xfrm>
            <a:custGeom>
              <a:avLst/>
              <a:gdLst>
                <a:gd name="T0" fmla="*/ 6 w 14"/>
                <a:gd name="T1" fmla="*/ 0 h 9"/>
                <a:gd name="T2" fmla="*/ 14 w 14"/>
                <a:gd name="T3" fmla="*/ 0 h 9"/>
                <a:gd name="T4" fmla="*/ 14 w 14"/>
                <a:gd name="T5" fmla="*/ 7 h 9"/>
                <a:gd name="T6" fmla="*/ 8 w 14"/>
                <a:gd name="T7" fmla="*/ 9 h 9"/>
                <a:gd name="T8" fmla="*/ 0 w 14"/>
                <a:gd name="T9" fmla="*/ 9 h 9"/>
                <a:gd name="T10" fmla="*/ 0 w 14"/>
                <a:gd name="T11" fmla="*/ 1 h 9"/>
                <a:gd name="T12" fmla="*/ 6 w 14"/>
                <a:gd name="T13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9">
                  <a:moveTo>
                    <a:pt x="6" y="0"/>
                  </a:moveTo>
                  <a:lnTo>
                    <a:pt x="14" y="0"/>
                  </a:lnTo>
                  <a:lnTo>
                    <a:pt x="14" y="7"/>
                  </a:lnTo>
                  <a:lnTo>
                    <a:pt x="8" y="9"/>
                  </a:lnTo>
                  <a:lnTo>
                    <a:pt x="0" y="9"/>
                  </a:lnTo>
                  <a:lnTo>
                    <a:pt x="0" y="1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97" name="Freeform 287"/>
            <p:cNvSpPr>
              <a:spLocks/>
            </p:cNvSpPr>
            <p:nvPr/>
          </p:nvSpPr>
          <p:spPr bwMode="auto">
            <a:xfrm>
              <a:off x="4746625" y="1739901"/>
              <a:ext cx="19050" cy="17463"/>
            </a:xfrm>
            <a:custGeom>
              <a:avLst/>
              <a:gdLst>
                <a:gd name="T0" fmla="*/ 5 w 12"/>
                <a:gd name="T1" fmla="*/ 0 h 11"/>
                <a:gd name="T2" fmla="*/ 12 w 12"/>
                <a:gd name="T3" fmla="*/ 0 h 11"/>
                <a:gd name="T4" fmla="*/ 12 w 12"/>
                <a:gd name="T5" fmla="*/ 7 h 11"/>
                <a:gd name="T6" fmla="*/ 8 w 12"/>
                <a:gd name="T7" fmla="*/ 11 h 11"/>
                <a:gd name="T8" fmla="*/ 0 w 12"/>
                <a:gd name="T9" fmla="*/ 11 h 11"/>
                <a:gd name="T10" fmla="*/ 0 w 12"/>
                <a:gd name="T11" fmla="*/ 3 h 11"/>
                <a:gd name="T12" fmla="*/ 5 w 12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1">
                  <a:moveTo>
                    <a:pt x="5" y="0"/>
                  </a:moveTo>
                  <a:lnTo>
                    <a:pt x="12" y="0"/>
                  </a:lnTo>
                  <a:lnTo>
                    <a:pt x="12" y="7"/>
                  </a:lnTo>
                  <a:lnTo>
                    <a:pt x="8" y="11"/>
                  </a:lnTo>
                  <a:lnTo>
                    <a:pt x="0" y="11"/>
                  </a:lnTo>
                  <a:lnTo>
                    <a:pt x="0" y="3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98" name="Freeform 288"/>
            <p:cNvSpPr>
              <a:spLocks/>
            </p:cNvSpPr>
            <p:nvPr/>
          </p:nvSpPr>
          <p:spPr bwMode="auto">
            <a:xfrm>
              <a:off x="4781550" y="1720851"/>
              <a:ext cx="19050" cy="15875"/>
            </a:xfrm>
            <a:custGeom>
              <a:avLst/>
              <a:gdLst>
                <a:gd name="T0" fmla="*/ 4 w 12"/>
                <a:gd name="T1" fmla="*/ 0 h 10"/>
                <a:gd name="T2" fmla="*/ 12 w 12"/>
                <a:gd name="T3" fmla="*/ 0 h 10"/>
                <a:gd name="T4" fmla="*/ 12 w 12"/>
                <a:gd name="T5" fmla="*/ 8 h 10"/>
                <a:gd name="T6" fmla="*/ 6 w 12"/>
                <a:gd name="T7" fmla="*/ 10 h 10"/>
                <a:gd name="T8" fmla="*/ 0 w 12"/>
                <a:gd name="T9" fmla="*/ 10 h 10"/>
                <a:gd name="T10" fmla="*/ 0 w 12"/>
                <a:gd name="T11" fmla="*/ 2 h 10"/>
                <a:gd name="T12" fmla="*/ 4 w 12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0">
                  <a:moveTo>
                    <a:pt x="4" y="0"/>
                  </a:moveTo>
                  <a:lnTo>
                    <a:pt x="12" y="0"/>
                  </a:lnTo>
                  <a:lnTo>
                    <a:pt x="12" y="8"/>
                  </a:lnTo>
                  <a:lnTo>
                    <a:pt x="6" y="10"/>
                  </a:lnTo>
                  <a:lnTo>
                    <a:pt x="0" y="10"/>
                  </a:lnTo>
                  <a:lnTo>
                    <a:pt x="0" y="2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99" name="Freeform 289"/>
            <p:cNvSpPr>
              <a:spLocks/>
            </p:cNvSpPr>
            <p:nvPr/>
          </p:nvSpPr>
          <p:spPr bwMode="auto">
            <a:xfrm>
              <a:off x="4814888" y="1701801"/>
              <a:ext cx="20638" cy="17463"/>
            </a:xfrm>
            <a:custGeom>
              <a:avLst/>
              <a:gdLst>
                <a:gd name="T0" fmla="*/ 6 w 13"/>
                <a:gd name="T1" fmla="*/ 0 h 11"/>
                <a:gd name="T2" fmla="*/ 13 w 13"/>
                <a:gd name="T3" fmla="*/ 0 h 11"/>
                <a:gd name="T4" fmla="*/ 13 w 13"/>
                <a:gd name="T5" fmla="*/ 8 h 11"/>
                <a:gd name="T6" fmla="*/ 8 w 13"/>
                <a:gd name="T7" fmla="*/ 11 h 11"/>
                <a:gd name="T8" fmla="*/ 0 w 13"/>
                <a:gd name="T9" fmla="*/ 11 h 11"/>
                <a:gd name="T10" fmla="*/ 0 w 13"/>
                <a:gd name="T11" fmla="*/ 4 h 11"/>
                <a:gd name="T12" fmla="*/ 6 w 13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1">
                  <a:moveTo>
                    <a:pt x="6" y="0"/>
                  </a:moveTo>
                  <a:lnTo>
                    <a:pt x="13" y="0"/>
                  </a:lnTo>
                  <a:lnTo>
                    <a:pt x="13" y="8"/>
                  </a:lnTo>
                  <a:lnTo>
                    <a:pt x="8" y="11"/>
                  </a:lnTo>
                  <a:lnTo>
                    <a:pt x="0" y="11"/>
                  </a:lnTo>
                  <a:lnTo>
                    <a:pt x="0" y="4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00" name="Freeform 290"/>
            <p:cNvSpPr>
              <a:spLocks/>
            </p:cNvSpPr>
            <p:nvPr/>
          </p:nvSpPr>
          <p:spPr bwMode="auto">
            <a:xfrm>
              <a:off x="4849813" y="1685926"/>
              <a:ext cx="20638" cy="15875"/>
            </a:xfrm>
            <a:custGeom>
              <a:avLst/>
              <a:gdLst>
                <a:gd name="T0" fmla="*/ 5 w 13"/>
                <a:gd name="T1" fmla="*/ 0 h 10"/>
                <a:gd name="T2" fmla="*/ 13 w 13"/>
                <a:gd name="T3" fmla="*/ 0 h 10"/>
                <a:gd name="T4" fmla="*/ 13 w 13"/>
                <a:gd name="T5" fmla="*/ 7 h 10"/>
                <a:gd name="T6" fmla="*/ 8 w 13"/>
                <a:gd name="T7" fmla="*/ 10 h 10"/>
                <a:gd name="T8" fmla="*/ 0 w 13"/>
                <a:gd name="T9" fmla="*/ 10 h 10"/>
                <a:gd name="T10" fmla="*/ 0 w 13"/>
                <a:gd name="T11" fmla="*/ 2 h 10"/>
                <a:gd name="T12" fmla="*/ 5 w 13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0">
                  <a:moveTo>
                    <a:pt x="5" y="0"/>
                  </a:moveTo>
                  <a:lnTo>
                    <a:pt x="13" y="0"/>
                  </a:lnTo>
                  <a:lnTo>
                    <a:pt x="13" y="7"/>
                  </a:lnTo>
                  <a:lnTo>
                    <a:pt x="8" y="10"/>
                  </a:lnTo>
                  <a:lnTo>
                    <a:pt x="0" y="10"/>
                  </a:lnTo>
                  <a:lnTo>
                    <a:pt x="0" y="2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01" name="Freeform 291"/>
            <p:cNvSpPr>
              <a:spLocks/>
            </p:cNvSpPr>
            <p:nvPr/>
          </p:nvSpPr>
          <p:spPr bwMode="auto">
            <a:xfrm>
              <a:off x="4884738" y="1666876"/>
              <a:ext cx="19050" cy="15875"/>
            </a:xfrm>
            <a:custGeom>
              <a:avLst/>
              <a:gdLst>
                <a:gd name="T0" fmla="*/ 4 w 12"/>
                <a:gd name="T1" fmla="*/ 0 h 10"/>
                <a:gd name="T2" fmla="*/ 12 w 12"/>
                <a:gd name="T3" fmla="*/ 0 h 10"/>
                <a:gd name="T4" fmla="*/ 12 w 12"/>
                <a:gd name="T5" fmla="*/ 6 h 10"/>
                <a:gd name="T6" fmla="*/ 8 w 12"/>
                <a:gd name="T7" fmla="*/ 10 h 10"/>
                <a:gd name="T8" fmla="*/ 0 w 12"/>
                <a:gd name="T9" fmla="*/ 10 h 10"/>
                <a:gd name="T10" fmla="*/ 0 w 12"/>
                <a:gd name="T11" fmla="*/ 2 h 10"/>
                <a:gd name="T12" fmla="*/ 4 w 12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0">
                  <a:moveTo>
                    <a:pt x="4" y="0"/>
                  </a:moveTo>
                  <a:lnTo>
                    <a:pt x="12" y="0"/>
                  </a:lnTo>
                  <a:lnTo>
                    <a:pt x="12" y="6"/>
                  </a:lnTo>
                  <a:lnTo>
                    <a:pt x="8" y="10"/>
                  </a:lnTo>
                  <a:lnTo>
                    <a:pt x="0" y="10"/>
                  </a:lnTo>
                  <a:lnTo>
                    <a:pt x="0" y="2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02" name="Freeform 292"/>
            <p:cNvSpPr>
              <a:spLocks/>
            </p:cNvSpPr>
            <p:nvPr/>
          </p:nvSpPr>
          <p:spPr bwMode="auto">
            <a:xfrm>
              <a:off x="4916488" y="1647826"/>
              <a:ext cx="22225" cy="15875"/>
            </a:xfrm>
            <a:custGeom>
              <a:avLst/>
              <a:gdLst>
                <a:gd name="T0" fmla="*/ 6 w 14"/>
                <a:gd name="T1" fmla="*/ 0 h 10"/>
                <a:gd name="T2" fmla="*/ 14 w 14"/>
                <a:gd name="T3" fmla="*/ 0 h 10"/>
                <a:gd name="T4" fmla="*/ 14 w 14"/>
                <a:gd name="T5" fmla="*/ 8 h 10"/>
                <a:gd name="T6" fmla="*/ 8 w 14"/>
                <a:gd name="T7" fmla="*/ 10 h 10"/>
                <a:gd name="T8" fmla="*/ 0 w 14"/>
                <a:gd name="T9" fmla="*/ 10 h 10"/>
                <a:gd name="T10" fmla="*/ 0 w 14"/>
                <a:gd name="T11" fmla="*/ 2 h 10"/>
                <a:gd name="T12" fmla="*/ 6 w 14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10">
                  <a:moveTo>
                    <a:pt x="6" y="0"/>
                  </a:moveTo>
                  <a:lnTo>
                    <a:pt x="14" y="0"/>
                  </a:lnTo>
                  <a:lnTo>
                    <a:pt x="14" y="8"/>
                  </a:lnTo>
                  <a:lnTo>
                    <a:pt x="8" y="10"/>
                  </a:lnTo>
                  <a:lnTo>
                    <a:pt x="0" y="10"/>
                  </a:lnTo>
                  <a:lnTo>
                    <a:pt x="0" y="2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03" name="Line 293"/>
            <p:cNvSpPr>
              <a:spLocks noChangeShapeType="1"/>
            </p:cNvSpPr>
            <p:nvPr/>
          </p:nvSpPr>
          <p:spPr bwMode="auto">
            <a:xfrm>
              <a:off x="4951413" y="1638301"/>
              <a:ext cx="19050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04" name="Line 294"/>
            <p:cNvSpPr>
              <a:spLocks noChangeShapeType="1"/>
            </p:cNvSpPr>
            <p:nvPr/>
          </p:nvSpPr>
          <p:spPr bwMode="auto">
            <a:xfrm>
              <a:off x="4983163" y="1638301"/>
              <a:ext cx="20638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05" name="Line 295"/>
            <p:cNvSpPr>
              <a:spLocks noChangeShapeType="1"/>
            </p:cNvSpPr>
            <p:nvPr/>
          </p:nvSpPr>
          <p:spPr bwMode="auto">
            <a:xfrm>
              <a:off x="5016500" y="1638301"/>
              <a:ext cx="19050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06" name="Line 296"/>
            <p:cNvSpPr>
              <a:spLocks noChangeShapeType="1"/>
            </p:cNvSpPr>
            <p:nvPr/>
          </p:nvSpPr>
          <p:spPr bwMode="auto">
            <a:xfrm>
              <a:off x="5051425" y="1638301"/>
              <a:ext cx="19050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07" name="Line 297"/>
            <p:cNvSpPr>
              <a:spLocks noChangeShapeType="1"/>
            </p:cNvSpPr>
            <p:nvPr/>
          </p:nvSpPr>
          <p:spPr bwMode="auto">
            <a:xfrm>
              <a:off x="5083175" y="1638301"/>
              <a:ext cx="20638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08" name="Line 298"/>
            <p:cNvSpPr>
              <a:spLocks noChangeShapeType="1"/>
            </p:cNvSpPr>
            <p:nvPr/>
          </p:nvSpPr>
          <p:spPr bwMode="auto">
            <a:xfrm>
              <a:off x="5118100" y="1638301"/>
              <a:ext cx="22225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09" name="Line 299"/>
            <p:cNvSpPr>
              <a:spLocks noChangeShapeType="1"/>
            </p:cNvSpPr>
            <p:nvPr/>
          </p:nvSpPr>
          <p:spPr bwMode="auto">
            <a:xfrm>
              <a:off x="5153025" y="1638301"/>
              <a:ext cx="19050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10" name="Line 300"/>
            <p:cNvSpPr>
              <a:spLocks noChangeShapeType="1"/>
            </p:cNvSpPr>
            <p:nvPr/>
          </p:nvSpPr>
          <p:spPr bwMode="auto">
            <a:xfrm>
              <a:off x="5184775" y="1638301"/>
              <a:ext cx="20638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11" name="Line 301"/>
            <p:cNvSpPr>
              <a:spLocks noChangeShapeType="1"/>
            </p:cNvSpPr>
            <p:nvPr/>
          </p:nvSpPr>
          <p:spPr bwMode="auto">
            <a:xfrm>
              <a:off x="5221288" y="1638301"/>
              <a:ext cx="19050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12" name="Line 302"/>
            <p:cNvSpPr>
              <a:spLocks noChangeShapeType="1"/>
            </p:cNvSpPr>
            <p:nvPr/>
          </p:nvSpPr>
          <p:spPr bwMode="auto">
            <a:xfrm>
              <a:off x="5253038" y="1638301"/>
              <a:ext cx="22225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13" name="Line 303"/>
            <p:cNvSpPr>
              <a:spLocks noChangeShapeType="1"/>
            </p:cNvSpPr>
            <p:nvPr/>
          </p:nvSpPr>
          <p:spPr bwMode="auto">
            <a:xfrm>
              <a:off x="5286375" y="1638301"/>
              <a:ext cx="22225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14" name="Line 304"/>
            <p:cNvSpPr>
              <a:spLocks noChangeShapeType="1"/>
            </p:cNvSpPr>
            <p:nvPr/>
          </p:nvSpPr>
          <p:spPr bwMode="auto">
            <a:xfrm>
              <a:off x="5322888" y="1638301"/>
              <a:ext cx="19050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15" name="Line 305"/>
            <p:cNvSpPr>
              <a:spLocks noChangeShapeType="1"/>
            </p:cNvSpPr>
            <p:nvPr/>
          </p:nvSpPr>
          <p:spPr bwMode="auto">
            <a:xfrm>
              <a:off x="5356225" y="1638301"/>
              <a:ext cx="20638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16" name="Line 306"/>
            <p:cNvSpPr>
              <a:spLocks noChangeShapeType="1"/>
            </p:cNvSpPr>
            <p:nvPr/>
          </p:nvSpPr>
          <p:spPr bwMode="auto">
            <a:xfrm>
              <a:off x="5391150" y="1638301"/>
              <a:ext cx="20638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17" name="Line 307"/>
            <p:cNvSpPr>
              <a:spLocks noChangeShapeType="1"/>
            </p:cNvSpPr>
            <p:nvPr/>
          </p:nvSpPr>
          <p:spPr bwMode="auto">
            <a:xfrm>
              <a:off x="5426075" y="1638301"/>
              <a:ext cx="19050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18" name="Line 308"/>
            <p:cNvSpPr>
              <a:spLocks noChangeShapeType="1"/>
            </p:cNvSpPr>
            <p:nvPr/>
          </p:nvSpPr>
          <p:spPr bwMode="auto">
            <a:xfrm>
              <a:off x="5459413" y="1638301"/>
              <a:ext cx="20638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19" name="Freeform 309"/>
            <p:cNvSpPr>
              <a:spLocks/>
            </p:cNvSpPr>
            <p:nvPr/>
          </p:nvSpPr>
          <p:spPr bwMode="auto">
            <a:xfrm>
              <a:off x="5492750" y="1636713"/>
              <a:ext cx="20638" cy="17463"/>
            </a:xfrm>
            <a:custGeom>
              <a:avLst/>
              <a:gdLst>
                <a:gd name="T0" fmla="*/ 0 w 13"/>
                <a:gd name="T1" fmla="*/ 0 h 11"/>
                <a:gd name="T2" fmla="*/ 7 w 13"/>
                <a:gd name="T3" fmla="*/ 0 h 11"/>
                <a:gd name="T4" fmla="*/ 13 w 13"/>
                <a:gd name="T5" fmla="*/ 4 h 11"/>
                <a:gd name="T6" fmla="*/ 13 w 13"/>
                <a:gd name="T7" fmla="*/ 11 h 11"/>
                <a:gd name="T8" fmla="*/ 6 w 13"/>
                <a:gd name="T9" fmla="*/ 11 h 11"/>
                <a:gd name="T10" fmla="*/ 0 w 13"/>
                <a:gd name="T11" fmla="*/ 8 h 11"/>
                <a:gd name="T12" fmla="*/ 0 w 13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1">
                  <a:moveTo>
                    <a:pt x="0" y="0"/>
                  </a:moveTo>
                  <a:lnTo>
                    <a:pt x="7" y="0"/>
                  </a:lnTo>
                  <a:lnTo>
                    <a:pt x="13" y="4"/>
                  </a:lnTo>
                  <a:lnTo>
                    <a:pt x="13" y="11"/>
                  </a:lnTo>
                  <a:lnTo>
                    <a:pt x="6" y="11"/>
                  </a:lnTo>
                  <a:lnTo>
                    <a:pt x="0" y="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20" name="Freeform 310"/>
            <p:cNvSpPr>
              <a:spLocks/>
            </p:cNvSpPr>
            <p:nvPr/>
          </p:nvSpPr>
          <p:spPr bwMode="auto">
            <a:xfrm>
              <a:off x="5526088" y="1657351"/>
              <a:ext cx="19050" cy="15875"/>
            </a:xfrm>
            <a:custGeom>
              <a:avLst/>
              <a:gdLst>
                <a:gd name="T0" fmla="*/ 0 w 12"/>
                <a:gd name="T1" fmla="*/ 0 h 10"/>
                <a:gd name="T2" fmla="*/ 6 w 12"/>
                <a:gd name="T3" fmla="*/ 0 h 10"/>
                <a:gd name="T4" fmla="*/ 12 w 12"/>
                <a:gd name="T5" fmla="*/ 2 h 10"/>
                <a:gd name="T6" fmla="*/ 12 w 12"/>
                <a:gd name="T7" fmla="*/ 10 h 10"/>
                <a:gd name="T8" fmla="*/ 4 w 12"/>
                <a:gd name="T9" fmla="*/ 10 h 10"/>
                <a:gd name="T10" fmla="*/ 0 w 12"/>
                <a:gd name="T11" fmla="*/ 7 h 10"/>
                <a:gd name="T12" fmla="*/ 0 w 12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0">
                  <a:moveTo>
                    <a:pt x="0" y="0"/>
                  </a:moveTo>
                  <a:lnTo>
                    <a:pt x="6" y="0"/>
                  </a:lnTo>
                  <a:lnTo>
                    <a:pt x="12" y="2"/>
                  </a:lnTo>
                  <a:lnTo>
                    <a:pt x="12" y="10"/>
                  </a:lnTo>
                  <a:lnTo>
                    <a:pt x="4" y="10"/>
                  </a:lnTo>
                  <a:lnTo>
                    <a:pt x="0" y="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21" name="Freeform 311"/>
            <p:cNvSpPr>
              <a:spLocks/>
            </p:cNvSpPr>
            <p:nvPr/>
          </p:nvSpPr>
          <p:spPr bwMode="auto">
            <a:xfrm>
              <a:off x="5557838" y="1674813"/>
              <a:ext cx="20638" cy="17463"/>
            </a:xfrm>
            <a:custGeom>
              <a:avLst/>
              <a:gdLst>
                <a:gd name="T0" fmla="*/ 0 w 13"/>
                <a:gd name="T1" fmla="*/ 0 h 11"/>
                <a:gd name="T2" fmla="*/ 7 w 13"/>
                <a:gd name="T3" fmla="*/ 0 h 11"/>
                <a:gd name="T4" fmla="*/ 13 w 13"/>
                <a:gd name="T5" fmla="*/ 1 h 11"/>
                <a:gd name="T6" fmla="*/ 13 w 13"/>
                <a:gd name="T7" fmla="*/ 11 h 11"/>
                <a:gd name="T8" fmla="*/ 6 w 13"/>
                <a:gd name="T9" fmla="*/ 11 h 11"/>
                <a:gd name="T10" fmla="*/ 0 w 13"/>
                <a:gd name="T11" fmla="*/ 7 h 11"/>
                <a:gd name="T12" fmla="*/ 0 w 13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1">
                  <a:moveTo>
                    <a:pt x="0" y="0"/>
                  </a:moveTo>
                  <a:lnTo>
                    <a:pt x="7" y="0"/>
                  </a:lnTo>
                  <a:lnTo>
                    <a:pt x="13" y="1"/>
                  </a:lnTo>
                  <a:lnTo>
                    <a:pt x="13" y="11"/>
                  </a:lnTo>
                  <a:lnTo>
                    <a:pt x="6" y="11"/>
                  </a:lnTo>
                  <a:lnTo>
                    <a:pt x="0" y="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22" name="Freeform 312"/>
            <p:cNvSpPr>
              <a:spLocks/>
            </p:cNvSpPr>
            <p:nvPr/>
          </p:nvSpPr>
          <p:spPr bwMode="auto">
            <a:xfrm>
              <a:off x="5592763" y="1693863"/>
              <a:ext cx="19050" cy="15875"/>
            </a:xfrm>
            <a:custGeom>
              <a:avLst/>
              <a:gdLst>
                <a:gd name="T0" fmla="*/ 0 w 12"/>
                <a:gd name="T1" fmla="*/ 0 h 10"/>
                <a:gd name="T2" fmla="*/ 8 w 12"/>
                <a:gd name="T3" fmla="*/ 0 h 10"/>
                <a:gd name="T4" fmla="*/ 12 w 12"/>
                <a:gd name="T5" fmla="*/ 2 h 10"/>
                <a:gd name="T6" fmla="*/ 12 w 12"/>
                <a:gd name="T7" fmla="*/ 10 h 10"/>
                <a:gd name="T8" fmla="*/ 5 w 12"/>
                <a:gd name="T9" fmla="*/ 10 h 10"/>
                <a:gd name="T10" fmla="*/ 0 w 12"/>
                <a:gd name="T11" fmla="*/ 7 h 10"/>
                <a:gd name="T12" fmla="*/ 0 w 12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0">
                  <a:moveTo>
                    <a:pt x="0" y="0"/>
                  </a:moveTo>
                  <a:lnTo>
                    <a:pt x="8" y="0"/>
                  </a:lnTo>
                  <a:lnTo>
                    <a:pt x="12" y="2"/>
                  </a:lnTo>
                  <a:lnTo>
                    <a:pt x="12" y="10"/>
                  </a:lnTo>
                  <a:lnTo>
                    <a:pt x="5" y="10"/>
                  </a:lnTo>
                  <a:lnTo>
                    <a:pt x="0" y="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23" name="Freeform 313"/>
            <p:cNvSpPr>
              <a:spLocks/>
            </p:cNvSpPr>
            <p:nvPr/>
          </p:nvSpPr>
          <p:spPr bwMode="auto">
            <a:xfrm>
              <a:off x="5624513" y="1711326"/>
              <a:ext cx="20638" cy="14288"/>
            </a:xfrm>
            <a:custGeom>
              <a:avLst/>
              <a:gdLst>
                <a:gd name="T0" fmla="*/ 0 w 13"/>
                <a:gd name="T1" fmla="*/ 0 h 9"/>
                <a:gd name="T2" fmla="*/ 8 w 13"/>
                <a:gd name="T3" fmla="*/ 0 h 9"/>
                <a:gd name="T4" fmla="*/ 13 w 13"/>
                <a:gd name="T5" fmla="*/ 2 h 9"/>
                <a:gd name="T6" fmla="*/ 13 w 13"/>
                <a:gd name="T7" fmla="*/ 9 h 9"/>
                <a:gd name="T8" fmla="*/ 6 w 13"/>
                <a:gd name="T9" fmla="*/ 9 h 9"/>
                <a:gd name="T10" fmla="*/ 0 w 13"/>
                <a:gd name="T11" fmla="*/ 8 h 9"/>
                <a:gd name="T12" fmla="*/ 0 w 13"/>
                <a:gd name="T13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9">
                  <a:moveTo>
                    <a:pt x="0" y="0"/>
                  </a:moveTo>
                  <a:lnTo>
                    <a:pt x="8" y="0"/>
                  </a:lnTo>
                  <a:lnTo>
                    <a:pt x="13" y="2"/>
                  </a:lnTo>
                  <a:lnTo>
                    <a:pt x="13" y="9"/>
                  </a:lnTo>
                  <a:lnTo>
                    <a:pt x="6" y="9"/>
                  </a:lnTo>
                  <a:lnTo>
                    <a:pt x="0" y="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24" name="Freeform 314"/>
            <p:cNvSpPr>
              <a:spLocks/>
            </p:cNvSpPr>
            <p:nvPr/>
          </p:nvSpPr>
          <p:spPr bwMode="auto">
            <a:xfrm>
              <a:off x="5659438" y="1730376"/>
              <a:ext cx="20638" cy="15875"/>
            </a:xfrm>
            <a:custGeom>
              <a:avLst/>
              <a:gdLst>
                <a:gd name="T0" fmla="*/ 0 w 13"/>
                <a:gd name="T1" fmla="*/ 0 h 10"/>
                <a:gd name="T2" fmla="*/ 8 w 13"/>
                <a:gd name="T3" fmla="*/ 0 h 10"/>
                <a:gd name="T4" fmla="*/ 13 w 13"/>
                <a:gd name="T5" fmla="*/ 2 h 10"/>
                <a:gd name="T6" fmla="*/ 13 w 13"/>
                <a:gd name="T7" fmla="*/ 10 h 10"/>
                <a:gd name="T8" fmla="*/ 5 w 13"/>
                <a:gd name="T9" fmla="*/ 10 h 10"/>
                <a:gd name="T10" fmla="*/ 0 w 13"/>
                <a:gd name="T11" fmla="*/ 6 h 10"/>
                <a:gd name="T12" fmla="*/ 0 w 13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0">
                  <a:moveTo>
                    <a:pt x="0" y="0"/>
                  </a:moveTo>
                  <a:lnTo>
                    <a:pt x="8" y="0"/>
                  </a:lnTo>
                  <a:lnTo>
                    <a:pt x="13" y="2"/>
                  </a:lnTo>
                  <a:lnTo>
                    <a:pt x="13" y="10"/>
                  </a:lnTo>
                  <a:lnTo>
                    <a:pt x="5" y="10"/>
                  </a:lnTo>
                  <a:lnTo>
                    <a:pt x="0" y="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25" name="Freeform 315"/>
            <p:cNvSpPr>
              <a:spLocks/>
            </p:cNvSpPr>
            <p:nvPr/>
          </p:nvSpPr>
          <p:spPr bwMode="auto">
            <a:xfrm>
              <a:off x="5694363" y="1747838"/>
              <a:ext cx="19050" cy="15875"/>
            </a:xfrm>
            <a:custGeom>
              <a:avLst/>
              <a:gdLst>
                <a:gd name="T0" fmla="*/ 0 w 12"/>
                <a:gd name="T1" fmla="*/ 0 h 10"/>
                <a:gd name="T2" fmla="*/ 8 w 12"/>
                <a:gd name="T3" fmla="*/ 0 h 10"/>
                <a:gd name="T4" fmla="*/ 12 w 12"/>
                <a:gd name="T5" fmla="*/ 2 h 10"/>
                <a:gd name="T6" fmla="*/ 12 w 12"/>
                <a:gd name="T7" fmla="*/ 10 h 10"/>
                <a:gd name="T8" fmla="*/ 5 w 12"/>
                <a:gd name="T9" fmla="*/ 10 h 10"/>
                <a:gd name="T10" fmla="*/ 0 w 12"/>
                <a:gd name="T11" fmla="*/ 7 h 10"/>
                <a:gd name="T12" fmla="*/ 0 w 12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0">
                  <a:moveTo>
                    <a:pt x="0" y="0"/>
                  </a:moveTo>
                  <a:lnTo>
                    <a:pt x="8" y="0"/>
                  </a:lnTo>
                  <a:lnTo>
                    <a:pt x="12" y="2"/>
                  </a:lnTo>
                  <a:lnTo>
                    <a:pt x="12" y="10"/>
                  </a:lnTo>
                  <a:lnTo>
                    <a:pt x="5" y="10"/>
                  </a:lnTo>
                  <a:lnTo>
                    <a:pt x="0" y="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26" name="Freeform 316"/>
            <p:cNvSpPr>
              <a:spLocks/>
            </p:cNvSpPr>
            <p:nvPr/>
          </p:nvSpPr>
          <p:spPr bwMode="auto">
            <a:xfrm>
              <a:off x="5726113" y="1768476"/>
              <a:ext cx="20638" cy="15875"/>
            </a:xfrm>
            <a:custGeom>
              <a:avLst/>
              <a:gdLst>
                <a:gd name="T0" fmla="*/ 0 w 13"/>
                <a:gd name="T1" fmla="*/ 0 h 10"/>
                <a:gd name="T2" fmla="*/ 7 w 13"/>
                <a:gd name="T3" fmla="*/ 0 h 10"/>
                <a:gd name="T4" fmla="*/ 13 w 13"/>
                <a:gd name="T5" fmla="*/ 2 h 10"/>
                <a:gd name="T6" fmla="*/ 13 w 13"/>
                <a:gd name="T7" fmla="*/ 10 h 10"/>
                <a:gd name="T8" fmla="*/ 6 w 13"/>
                <a:gd name="T9" fmla="*/ 10 h 10"/>
                <a:gd name="T10" fmla="*/ 0 w 13"/>
                <a:gd name="T11" fmla="*/ 6 h 10"/>
                <a:gd name="T12" fmla="*/ 0 w 13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0">
                  <a:moveTo>
                    <a:pt x="0" y="0"/>
                  </a:moveTo>
                  <a:lnTo>
                    <a:pt x="7" y="0"/>
                  </a:lnTo>
                  <a:lnTo>
                    <a:pt x="13" y="2"/>
                  </a:lnTo>
                  <a:lnTo>
                    <a:pt x="13" y="10"/>
                  </a:lnTo>
                  <a:lnTo>
                    <a:pt x="6" y="10"/>
                  </a:lnTo>
                  <a:lnTo>
                    <a:pt x="0" y="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27" name="Freeform 317"/>
            <p:cNvSpPr>
              <a:spLocks/>
            </p:cNvSpPr>
            <p:nvPr/>
          </p:nvSpPr>
          <p:spPr bwMode="auto">
            <a:xfrm>
              <a:off x="5761038" y="1784351"/>
              <a:ext cx="19050" cy="15875"/>
            </a:xfrm>
            <a:custGeom>
              <a:avLst/>
              <a:gdLst>
                <a:gd name="T0" fmla="*/ 0 w 12"/>
                <a:gd name="T1" fmla="*/ 0 h 10"/>
                <a:gd name="T2" fmla="*/ 8 w 12"/>
                <a:gd name="T3" fmla="*/ 0 h 10"/>
                <a:gd name="T4" fmla="*/ 12 w 12"/>
                <a:gd name="T5" fmla="*/ 3 h 10"/>
                <a:gd name="T6" fmla="*/ 12 w 12"/>
                <a:gd name="T7" fmla="*/ 10 h 10"/>
                <a:gd name="T8" fmla="*/ 6 w 12"/>
                <a:gd name="T9" fmla="*/ 10 h 10"/>
                <a:gd name="T10" fmla="*/ 0 w 12"/>
                <a:gd name="T11" fmla="*/ 8 h 10"/>
                <a:gd name="T12" fmla="*/ 0 w 12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0">
                  <a:moveTo>
                    <a:pt x="0" y="0"/>
                  </a:moveTo>
                  <a:lnTo>
                    <a:pt x="8" y="0"/>
                  </a:lnTo>
                  <a:lnTo>
                    <a:pt x="12" y="3"/>
                  </a:lnTo>
                  <a:lnTo>
                    <a:pt x="12" y="10"/>
                  </a:lnTo>
                  <a:lnTo>
                    <a:pt x="6" y="10"/>
                  </a:lnTo>
                  <a:lnTo>
                    <a:pt x="0" y="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28" name="Freeform 318"/>
            <p:cNvSpPr>
              <a:spLocks/>
            </p:cNvSpPr>
            <p:nvPr/>
          </p:nvSpPr>
          <p:spPr bwMode="auto">
            <a:xfrm>
              <a:off x="5795963" y="1801813"/>
              <a:ext cx="20638" cy="20638"/>
            </a:xfrm>
            <a:custGeom>
              <a:avLst/>
              <a:gdLst>
                <a:gd name="T0" fmla="*/ 0 w 13"/>
                <a:gd name="T1" fmla="*/ 0 h 13"/>
                <a:gd name="T2" fmla="*/ 8 w 13"/>
                <a:gd name="T3" fmla="*/ 0 h 13"/>
                <a:gd name="T4" fmla="*/ 13 w 13"/>
                <a:gd name="T5" fmla="*/ 4 h 13"/>
                <a:gd name="T6" fmla="*/ 13 w 13"/>
                <a:gd name="T7" fmla="*/ 13 h 13"/>
                <a:gd name="T8" fmla="*/ 5 w 13"/>
                <a:gd name="T9" fmla="*/ 13 h 13"/>
                <a:gd name="T10" fmla="*/ 0 w 13"/>
                <a:gd name="T11" fmla="*/ 8 h 13"/>
                <a:gd name="T12" fmla="*/ 0 w 13"/>
                <a:gd name="T13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3">
                  <a:moveTo>
                    <a:pt x="0" y="0"/>
                  </a:moveTo>
                  <a:lnTo>
                    <a:pt x="8" y="0"/>
                  </a:lnTo>
                  <a:lnTo>
                    <a:pt x="13" y="4"/>
                  </a:lnTo>
                  <a:lnTo>
                    <a:pt x="13" y="13"/>
                  </a:lnTo>
                  <a:lnTo>
                    <a:pt x="5" y="13"/>
                  </a:lnTo>
                  <a:lnTo>
                    <a:pt x="0" y="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29" name="Freeform 319"/>
            <p:cNvSpPr>
              <a:spLocks/>
            </p:cNvSpPr>
            <p:nvPr/>
          </p:nvSpPr>
          <p:spPr bwMode="auto">
            <a:xfrm>
              <a:off x="5827713" y="1822451"/>
              <a:ext cx="20638" cy="17463"/>
            </a:xfrm>
            <a:custGeom>
              <a:avLst/>
              <a:gdLst>
                <a:gd name="T0" fmla="*/ 0 w 13"/>
                <a:gd name="T1" fmla="*/ 0 h 11"/>
                <a:gd name="T2" fmla="*/ 8 w 13"/>
                <a:gd name="T3" fmla="*/ 0 h 11"/>
                <a:gd name="T4" fmla="*/ 13 w 13"/>
                <a:gd name="T5" fmla="*/ 4 h 11"/>
                <a:gd name="T6" fmla="*/ 13 w 13"/>
                <a:gd name="T7" fmla="*/ 11 h 11"/>
                <a:gd name="T8" fmla="*/ 5 w 13"/>
                <a:gd name="T9" fmla="*/ 11 h 11"/>
                <a:gd name="T10" fmla="*/ 0 w 13"/>
                <a:gd name="T11" fmla="*/ 9 h 11"/>
                <a:gd name="T12" fmla="*/ 0 w 13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1">
                  <a:moveTo>
                    <a:pt x="0" y="0"/>
                  </a:moveTo>
                  <a:lnTo>
                    <a:pt x="8" y="0"/>
                  </a:lnTo>
                  <a:lnTo>
                    <a:pt x="13" y="4"/>
                  </a:lnTo>
                  <a:lnTo>
                    <a:pt x="13" y="11"/>
                  </a:lnTo>
                  <a:lnTo>
                    <a:pt x="5" y="11"/>
                  </a:lnTo>
                  <a:lnTo>
                    <a:pt x="0" y="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30" name="Freeform 320"/>
            <p:cNvSpPr>
              <a:spLocks/>
            </p:cNvSpPr>
            <p:nvPr/>
          </p:nvSpPr>
          <p:spPr bwMode="auto">
            <a:xfrm>
              <a:off x="5862638" y="1843088"/>
              <a:ext cx="19050" cy="17463"/>
            </a:xfrm>
            <a:custGeom>
              <a:avLst/>
              <a:gdLst>
                <a:gd name="T0" fmla="*/ 0 w 12"/>
                <a:gd name="T1" fmla="*/ 0 h 11"/>
                <a:gd name="T2" fmla="*/ 8 w 12"/>
                <a:gd name="T3" fmla="*/ 0 h 11"/>
                <a:gd name="T4" fmla="*/ 12 w 12"/>
                <a:gd name="T5" fmla="*/ 3 h 11"/>
                <a:gd name="T6" fmla="*/ 12 w 12"/>
                <a:gd name="T7" fmla="*/ 11 h 11"/>
                <a:gd name="T8" fmla="*/ 5 w 12"/>
                <a:gd name="T9" fmla="*/ 11 h 11"/>
                <a:gd name="T10" fmla="*/ 0 w 12"/>
                <a:gd name="T11" fmla="*/ 7 h 11"/>
                <a:gd name="T12" fmla="*/ 0 w 12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1">
                  <a:moveTo>
                    <a:pt x="0" y="0"/>
                  </a:moveTo>
                  <a:lnTo>
                    <a:pt x="8" y="0"/>
                  </a:lnTo>
                  <a:lnTo>
                    <a:pt x="12" y="3"/>
                  </a:lnTo>
                  <a:lnTo>
                    <a:pt x="12" y="11"/>
                  </a:lnTo>
                  <a:lnTo>
                    <a:pt x="5" y="11"/>
                  </a:lnTo>
                  <a:lnTo>
                    <a:pt x="0" y="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31" name="Freeform 321"/>
            <p:cNvSpPr>
              <a:spLocks/>
            </p:cNvSpPr>
            <p:nvPr/>
          </p:nvSpPr>
          <p:spPr bwMode="auto">
            <a:xfrm>
              <a:off x="5894388" y="1862138"/>
              <a:ext cx="22225" cy="15875"/>
            </a:xfrm>
            <a:custGeom>
              <a:avLst/>
              <a:gdLst>
                <a:gd name="T0" fmla="*/ 0 w 14"/>
                <a:gd name="T1" fmla="*/ 0 h 10"/>
                <a:gd name="T2" fmla="*/ 8 w 14"/>
                <a:gd name="T3" fmla="*/ 0 h 10"/>
                <a:gd name="T4" fmla="*/ 14 w 14"/>
                <a:gd name="T5" fmla="*/ 2 h 10"/>
                <a:gd name="T6" fmla="*/ 14 w 14"/>
                <a:gd name="T7" fmla="*/ 10 h 10"/>
                <a:gd name="T8" fmla="*/ 6 w 14"/>
                <a:gd name="T9" fmla="*/ 10 h 10"/>
                <a:gd name="T10" fmla="*/ 0 w 14"/>
                <a:gd name="T11" fmla="*/ 8 h 10"/>
                <a:gd name="T12" fmla="*/ 0 w 14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10">
                  <a:moveTo>
                    <a:pt x="0" y="0"/>
                  </a:moveTo>
                  <a:lnTo>
                    <a:pt x="8" y="0"/>
                  </a:lnTo>
                  <a:lnTo>
                    <a:pt x="14" y="2"/>
                  </a:lnTo>
                  <a:lnTo>
                    <a:pt x="14" y="10"/>
                  </a:lnTo>
                  <a:lnTo>
                    <a:pt x="6" y="10"/>
                  </a:lnTo>
                  <a:lnTo>
                    <a:pt x="0" y="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32" name="Freeform 322"/>
            <p:cNvSpPr>
              <a:spLocks/>
            </p:cNvSpPr>
            <p:nvPr/>
          </p:nvSpPr>
          <p:spPr bwMode="auto">
            <a:xfrm>
              <a:off x="5929313" y="1879601"/>
              <a:ext cx="22225" cy="17463"/>
            </a:xfrm>
            <a:custGeom>
              <a:avLst/>
              <a:gdLst>
                <a:gd name="T0" fmla="*/ 0 w 14"/>
                <a:gd name="T1" fmla="*/ 0 h 11"/>
                <a:gd name="T2" fmla="*/ 8 w 14"/>
                <a:gd name="T3" fmla="*/ 0 h 11"/>
                <a:gd name="T4" fmla="*/ 14 w 14"/>
                <a:gd name="T5" fmla="*/ 3 h 11"/>
                <a:gd name="T6" fmla="*/ 14 w 14"/>
                <a:gd name="T7" fmla="*/ 11 h 11"/>
                <a:gd name="T8" fmla="*/ 6 w 14"/>
                <a:gd name="T9" fmla="*/ 11 h 11"/>
                <a:gd name="T10" fmla="*/ 0 w 14"/>
                <a:gd name="T11" fmla="*/ 8 h 11"/>
                <a:gd name="T12" fmla="*/ 0 w 14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11">
                  <a:moveTo>
                    <a:pt x="0" y="0"/>
                  </a:moveTo>
                  <a:lnTo>
                    <a:pt x="8" y="0"/>
                  </a:lnTo>
                  <a:lnTo>
                    <a:pt x="14" y="3"/>
                  </a:lnTo>
                  <a:lnTo>
                    <a:pt x="14" y="11"/>
                  </a:lnTo>
                  <a:lnTo>
                    <a:pt x="6" y="11"/>
                  </a:lnTo>
                  <a:lnTo>
                    <a:pt x="0" y="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33" name="Freeform 323"/>
            <p:cNvSpPr>
              <a:spLocks/>
            </p:cNvSpPr>
            <p:nvPr/>
          </p:nvSpPr>
          <p:spPr bwMode="auto">
            <a:xfrm>
              <a:off x="5964238" y="1898651"/>
              <a:ext cx="20638" cy="15875"/>
            </a:xfrm>
            <a:custGeom>
              <a:avLst/>
              <a:gdLst>
                <a:gd name="T0" fmla="*/ 0 w 13"/>
                <a:gd name="T1" fmla="*/ 0 h 10"/>
                <a:gd name="T2" fmla="*/ 8 w 13"/>
                <a:gd name="T3" fmla="*/ 0 h 10"/>
                <a:gd name="T4" fmla="*/ 13 w 13"/>
                <a:gd name="T5" fmla="*/ 3 h 10"/>
                <a:gd name="T6" fmla="*/ 13 w 13"/>
                <a:gd name="T7" fmla="*/ 10 h 10"/>
                <a:gd name="T8" fmla="*/ 5 w 13"/>
                <a:gd name="T9" fmla="*/ 10 h 10"/>
                <a:gd name="T10" fmla="*/ 0 w 13"/>
                <a:gd name="T11" fmla="*/ 8 h 10"/>
                <a:gd name="T12" fmla="*/ 0 w 13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0">
                  <a:moveTo>
                    <a:pt x="0" y="0"/>
                  </a:moveTo>
                  <a:lnTo>
                    <a:pt x="8" y="0"/>
                  </a:lnTo>
                  <a:lnTo>
                    <a:pt x="13" y="3"/>
                  </a:lnTo>
                  <a:lnTo>
                    <a:pt x="13" y="10"/>
                  </a:lnTo>
                  <a:lnTo>
                    <a:pt x="5" y="10"/>
                  </a:lnTo>
                  <a:lnTo>
                    <a:pt x="0" y="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34" name="Freeform 324"/>
            <p:cNvSpPr>
              <a:spLocks/>
            </p:cNvSpPr>
            <p:nvPr/>
          </p:nvSpPr>
          <p:spPr bwMode="auto">
            <a:xfrm>
              <a:off x="5997575" y="1916113"/>
              <a:ext cx="20638" cy="19050"/>
            </a:xfrm>
            <a:custGeom>
              <a:avLst/>
              <a:gdLst>
                <a:gd name="T0" fmla="*/ 0 w 13"/>
                <a:gd name="T1" fmla="*/ 0 h 12"/>
                <a:gd name="T2" fmla="*/ 7 w 13"/>
                <a:gd name="T3" fmla="*/ 0 h 12"/>
                <a:gd name="T4" fmla="*/ 13 w 13"/>
                <a:gd name="T5" fmla="*/ 2 h 12"/>
                <a:gd name="T6" fmla="*/ 13 w 13"/>
                <a:gd name="T7" fmla="*/ 12 h 12"/>
                <a:gd name="T8" fmla="*/ 5 w 13"/>
                <a:gd name="T9" fmla="*/ 12 h 12"/>
                <a:gd name="T10" fmla="*/ 0 w 13"/>
                <a:gd name="T11" fmla="*/ 8 h 12"/>
                <a:gd name="T12" fmla="*/ 0 w 13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2">
                  <a:moveTo>
                    <a:pt x="0" y="0"/>
                  </a:moveTo>
                  <a:lnTo>
                    <a:pt x="7" y="0"/>
                  </a:lnTo>
                  <a:lnTo>
                    <a:pt x="13" y="2"/>
                  </a:lnTo>
                  <a:lnTo>
                    <a:pt x="13" y="12"/>
                  </a:lnTo>
                  <a:lnTo>
                    <a:pt x="5" y="12"/>
                  </a:lnTo>
                  <a:lnTo>
                    <a:pt x="0" y="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35" name="Freeform 325"/>
            <p:cNvSpPr>
              <a:spLocks/>
            </p:cNvSpPr>
            <p:nvPr/>
          </p:nvSpPr>
          <p:spPr bwMode="auto">
            <a:xfrm>
              <a:off x="6032500" y="1935163"/>
              <a:ext cx="20638" cy="17463"/>
            </a:xfrm>
            <a:custGeom>
              <a:avLst/>
              <a:gdLst>
                <a:gd name="T0" fmla="*/ 0 w 13"/>
                <a:gd name="T1" fmla="*/ 0 h 11"/>
                <a:gd name="T2" fmla="*/ 8 w 13"/>
                <a:gd name="T3" fmla="*/ 0 h 11"/>
                <a:gd name="T4" fmla="*/ 13 w 13"/>
                <a:gd name="T5" fmla="*/ 3 h 11"/>
                <a:gd name="T6" fmla="*/ 13 w 13"/>
                <a:gd name="T7" fmla="*/ 11 h 11"/>
                <a:gd name="T8" fmla="*/ 5 w 13"/>
                <a:gd name="T9" fmla="*/ 11 h 11"/>
                <a:gd name="T10" fmla="*/ 0 w 13"/>
                <a:gd name="T11" fmla="*/ 8 h 11"/>
                <a:gd name="T12" fmla="*/ 0 w 13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1">
                  <a:moveTo>
                    <a:pt x="0" y="0"/>
                  </a:moveTo>
                  <a:lnTo>
                    <a:pt x="8" y="0"/>
                  </a:lnTo>
                  <a:lnTo>
                    <a:pt x="13" y="3"/>
                  </a:lnTo>
                  <a:lnTo>
                    <a:pt x="13" y="11"/>
                  </a:lnTo>
                  <a:lnTo>
                    <a:pt x="5" y="11"/>
                  </a:lnTo>
                  <a:lnTo>
                    <a:pt x="0" y="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36" name="Freeform 326"/>
            <p:cNvSpPr>
              <a:spLocks/>
            </p:cNvSpPr>
            <p:nvPr/>
          </p:nvSpPr>
          <p:spPr bwMode="auto">
            <a:xfrm>
              <a:off x="6067425" y="1952626"/>
              <a:ext cx="19050" cy="17463"/>
            </a:xfrm>
            <a:custGeom>
              <a:avLst/>
              <a:gdLst>
                <a:gd name="T0" fmla="*/ 0 w 12"/>
                <a:gd name="T1" fmla="*/ 0 h 11"/>
                <a:gd name="T2" fmla="*/ 8 w 12"/>
                <a:gd name="T3" fmla="*/ 0 h 11"/>
                <a:gd name="T4" fmla="*/ 12 w 12"/>
                <a:gd name="T5" fmla="*/ 4 h 11"/>
                <a:gd name="T6" fmla="*/ 12 w 12"/>
                <a:gd name="T7" fmla="*/ 11 h 11"/>
                <a:gd name="T8" fmla="*/ 4 w 12"/>
                <a:gd name="T9" fmla="*/ 11 h 11"/>
                <a:gd name="T10" fmla="*/ 0 w 12"/>
                <a:gd name="T11" fmla="*/ 8 h 11"/>
                <a:gd name="T12" fmla="*/ 0 w 12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1">
                  <a:moveTo>
                    <a:pt x="0" y="0"/>
                  </a:moveTo>
                  <a:lnTo>
                    <a:pt x="8" y="0"/>
                  </a:lnTo>
                  <a:lnTo>
                    <a:pt x="12" y="4"/>
                  </a:lnTo>
                  <a:lnTo>
                    <a:pt x="12" y="11"/>
                  </a:lnTo>
                  <a:lnTo>
                    <a:pt x="4" y="11"/>
                  </a:lnTo>
                  <a:lnTo>
                    <a:pt x="0" y="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37" name="Freeform 327"/>
            <p:cNvSpPr>
              <a:spLocks/>
            </p:cNvSpPr>
            <p:nvPr/>
          </p:nvSpPr>
          <p:spPr bwMode="auto">
            <a:xfrm>
              <a:off x="6099175" y="1974851"/>
              <a:ext cx="20638" cy="17463"/>
            </a:xfrm>
            <a:custGeom>
              <a:avLst/>
              <a:gdLst>
                <a:gd name="T0" fmla="*/ 0 w 13"/>
                <a:gd name="T1" fmla="*/ 0 h 11"/>
                <a:gd name="T2" fmla="*/ 7 w 13"/>
                <a:gd name="T3" fmla="*/ 0 h 11"/>
                <a:gd name="T4" fmla="*/ 13 w 13"/>
                <a:gd name="T5" fmla="*/ 3 h 11"/>
                <a:gd name="T6" fmla="*/ 13 w 13"/>
                <a:gd name="T7" fmla="*/ 11 h 11"/>
                <a:gd name="T8" fmla="*/ 5 w 13"/>
                <a:gd name="T9" fmla="*/ 11 h 11"/>
                <a:gd name="T10" fmla="*/ 0 w 13"/>
                <a:gd name="T11" fmla="*/ 6 h 11"/>
                <a:gd name="T12" fmla="*/ 0 w 13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1">
                  <a:moveTo>
                    <a:pt x="0" y="0"/>
                  </a:moveTo>
                  <a:lnTo>
                    <a:pt x="7" y="0"/>
                  </a:lnTo>
                  <a:lnTo>
                    <a:pt x="13" y="3"/>
                  </a:lnTo>
                  <a:lnTo>
                    <a:pt x="13" y="11"/>
                  </a:lnTo>
                  <a:lnTo>
                    <a:pt x="5" y="11"/>
                  </a:lnTo>
                  <a:lnTo>
                    <a:pt x="0" y="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38" name="Freeform 328"/>
            <p:cNvSpPr>
              <a:spLocks/>
            </p:cNvSpPr>
            <p:nvPr/>
          </p:nvSpPr>
          <p:spPr bwMode="auto">
            <a:xfrm>
              <a:off x="6134100" y="1993901"/>
              <a:ext cx="17463" cy="15875"/>
            </a:xfrm>
            <a:custGeom>
              <a:avLst/>
              <a:gdLst>
                <a:gd name="T0" fmla="*/ 0 w 11"/>
                <a:gd name="T1" fmla="*/ 0 h 10"/>
                <a:gd name="T2" fmla="*/ 7 w 11"/>
                <a:gd name="T3" fmla="*/ 0 h 10"/>
                <a:gd name="T4" fmla="*/ 11 w 11"/>
                <a:gd name="T5" fmla="*/ 2 h 10"/>
                <a:gd name="T6" fmla="*/ 11 w 11"/>
                <a:gd name="T7" fmla="*/ 10 h 10"/>
                <a:gd name="T8" fmla="*/ 3 w 11"/>
                <a:gd name="T9" fmla="*/ 10 h 10"/>
                <a:gd name="T10" fmla="*/ 0 w 11"/>
                <a:gd name="T11" fmla="*/ 8 h 10"/>
                <a:gd name="T12" fmla="*/ 0 w 11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10">
                  <a:moveTo>
                    <a:pt x="0" y="0"/>
                  </a:moveTo>
                  <a:lnTo>
                    <a:pt x="7" y="0"/>
                  </a:lnTo>
                  <a:lnTo>
                    <a:pt x="11" y="2"/>
                  </a:lnTo>
                  <a:lnTo>
                    <a:pt x="11" y="10"/>
                  </a:lnTo>
                  <a:lnTo>
                    <a:pt x="3" y="10"/>
                  </a:lnTo>
                  <a:lnTo>
                    <a:pt x="0" y="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39" name="Line 329"/>
            <p:cNvSpPr>
              <a:spLocks noChangeShapeType="1"/>
            </p:cNvSpPr>
            <p:nvPr/>
          </p:nvSpPr>
          <p:spPr bwMode="auto">
            <a:xfrm>
              <a:off x="4937125" y="1419226"/>
              <a:ext cx="0" cy="12700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40" name="Line 330"/>
            <p:cNvSpPr>
              <a:spLocks noChangeShapeType="1"/>
            </p:cNvSpPr>
            <p:nvPr/>
          </p:nvSpPr>
          <p:spPr bwMode="auto">
            <a:xfrm>
              <a:off x="4916488" y="1422401"/>
              <a:ext cx="3810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41" name="Line 331"/>
            <p:cNvSpPr>
              <a:spLocks noChangeShapeType="1"/>
            </p:cNvSpPr>
            <p:nvPr/>
          </p:nvSpPr>
          <p:spPr bwMode="auto">
            <a:xfrm>
              <a:off x="4937125" y="1544638"/>
              <a:ext cx="0" cy="23653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42" name="Line 332"/>
            <p:cNvSpPr>
              <a:spLocks noChangeShapeType="1"/>
            </p:cNvSpPr>
            <p:nvPr/>
          </p:nvSpPr>
          <p:spPr bwMode="auto">
            <a:xfrm>
              <a:off x="4916488" y="1781176"/>
              <a:ext cx="3810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43" name="Line 333"/>
            <p:cNvSpPr>
              <a:spLocks noChangeShapeType="1"/>
            </p:cNvSpPr>
            <p:nvPr/>
          </p:nvSpPr>
          <p:spPr bwMode="auto">
            <a:xfrm>
              <a:off x="5243513" y="1609726"/>
              <a:ext cx="0" cy="4921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44" name="Line 334"/>
            <p:cNvSpPr>
              <a:spLocks noChangeShapeType="1"/>
            </p:cNvSpPr>
            <p:nvPr/>
          </p:nvSpPr>
          <p:spPr bwMode="auto">
            <a:xfrm>
              <a:off x="5226050" y="1609726"/>
              <a:ext cx="3492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45" name="Line 335"/>
            <p:cNvSpPr>
              <a:spLocks noChangeShapeType="1"/>
            </p:cNvSpPr>
            <p:nvPr/>
          </p:nvSpPr>
          <p:spPr bwMode="auto">
            <a:xfrm>
              <a:off x="5243513" y="1657351"/>
              <a:ext cx="0" cy="6191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46" name="Line 336"/>
            <p:cNvSpPr>
              <a:spLocks noChangeShapeType="1"/>
            </p:cNvSpPr>
            <p:nvPr/>
          </p:nvSpPr>
          <p:spPr bwMode="auto">
            <a:xfrm>
              <a:off x="5226050" y="1717676"/>
              <a:ext cx="3492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47" name="Line 337"/>
            <p:cNvSpPr>
              <a:spLocks noChangeShapeType="1"/>
            </p:cNvSpPr>
            <p:nvPr/>
          </p:nvSpPr>
          <p:spPr bwMode="auto">
            <a:xfrm>
              <a:off x="5491163" y="1663701"/>
              <a:ext cx="0" cy="5556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48" name="Line 338"/>
            <p:cNvSpPr>
              <a:spLocks noChangeShapeType="1"/>
            </p:cNvSpPr>
            <p:nvPr/>
          </p:nvSpPr>
          <p:spPr bwMode="auto">
            <a:xfrm>
              <a:off x="5475288" y="1666876"/>
              <a:ext cx="333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49" name="Line 339"/>
            <p:cNvSpPr>
              <a:spLocks noChangeShapeType="1"/>
            </p:cNvSpPr>
            <p:nvPr/>
          </p:nvSpPr>
          <p:spPr bwMode="auto">
            <a:xfrm>
              <a:off x="5491163" y="1719263"/>
              <a:ext cx="0" cy="650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50" name="Line 340"/>
            <p:cNvSpPr>
              <a:spLocks noChangeShapeType="1"/>
            </p:cNvSpPr>
            <p:nvPr/>
          </p:nvSpPr>
          <p:spPr bwMode="auto">
            <a:xfrm>
              <a:off x="5475288" y="1782763"/>
              <a:ext cx="333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51" name="Line 341"/>
            <p:cNvSpPr>
              <a:spLocks noChangeShapeType="1"/>
            </p:cNvSpPr>
            <p:nvPr/>
          </p:nvSpPr>
          <p:spPr bwMode="auto">
            <a:xfrm>
              <a:off x="5754688" y="1771651"/>
              <a:ext cx="0" cy="6191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52" name="Line 342"/>
            <p:cNvSpPr>
              <a:spLocks noChangeShapeType="1"/>
            </p:cNvSpPr>
            <p:nvPr/>
          </p:nvSpPr>
          <p:spPr bwMode="auto">
            <a:xfrm>
              <a:off x="5737225" y="1771651"/>
              <a:ext cx="3651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53" name="Line 343"/>
            <p:cNvSpPr>
              <a:spLocks noChangeShapeType="1"/>
            </p:cNvSpPr>
            <p:nvPr/>
          </p:nvSpPr>
          <p:spPr bwMode="auto">
            <a:xfrm>
              <a:off x="5754688" y="1830388"/>
              <a:ext cx="0" cy="8096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54" name="Line 344"/>
            <p:cNvSpPr>
              <a:spLocks noChangeShapeType="1"/>
            </p:cNvSpPr>
            <p:nvPr/>
          </p:nvSpPr>
          <p:spPr bwMode="auto">
            <a:xfrm>
              <a:off x="5737225" y="1911351"/>
              <a:ext cx="3651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55" name="Freeform 345"/>
            <p:cNvSpPr>
              <a:spLocks/>
            </p:cNvSpPr>
            <p:nvPr/>
          </p:nvSpPr>
          <p:spPr bwMode="auto">
            <a:xfrm>
              <a:off x="5140325" y="3292476"/>
              <a:ext cx="104775" cy="785813"/>
            </a:xfrm>
            <a:custGeom>
              <a:avLst/>
              <a:gdLst>
                <a:gd name="T0" fmla="*/ 63 w 66"/>
                <a:gd name="T1" fmla="*/ 0 h 495"/>
                <a:gd name="T2" fmla="*/ 66 w 66"/>
                <a:gd name="T3" fmla="*/ 0 h 495"/>
                <a:gd name="T4" fmla="*/ 66 w 66"/>
                <a:gd name="T5" fmla="*/ 4 h 495"/>
                <a:gd name="T6" fmla="*/ 2 w 66"/>
                <a:gd name="T7" fmla="*/ 495 h 495"/>
                <a:gd name="T8" fmla="*/ 0 w 66"/>
                <a:gd name="T9" fmla="*/ 495 h 495"/>
                <a:gd name="T10" fmla="*/ 0 w 66"/>
                <a:gd name="T11" fmla="*/ 492 h 495"/>
                <a:gd name="T12" fmla="*/ 63 w 66"/>
                <a:gd name="T13" fmla="*/ 0 h 4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6" h="495">
                  <a:moveTo>
                    <a:pt x="63" y="0"/>
                  </a:moveTo>
                  <a:lnTo>
                    <a:pt x="66" y="0"/>
                  </a:lnTo>
                  <a:lnTo>
                    <a:pt x="66" y="4"/>
                  </a:lnTo>
                  <a:lnTo>
                    <a:pt x="2" y="495"/>
                  </a:lnTo>
                  <a:lnTo>
                    <a:pt x="0" y="495"/>
                  </a:lnTo>
                  <a:lnTo>
                    <a:pt x="0" y="492"/>
                  </a:lnTo>
                  <a:lnTo>
                    <a:pt x="6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56" name="Freeform 346"/>
            <p:cNvSpPr>
              <a:spLocks/>
            </p:cNvSpPr>
            <p:nvPr/>
          </p:nvSpPr>
          <p:spPr bwMode="auto">
            <a:xfrm>
              <a:off x="5240338" y="2484438"/>
              <a:ext cx="138113" cy="814388"/>
            </a:xfrm>
            <a:custGeom>
              <a:avLst/>
              <a:gdLst>
                <a:gd name="T0" fmla="*/ 85 w 87"/>
                <a:gd name="T1" fmla="*/ 0 h 513"/>
                <a:gd name="T2" fmla="*/ 87 w 87"/>
                <a:gd name="T3" fmla="*/ 0 h 513"/>
                <a:gd name="T4" fmla="*/ 87 w 87"/>
                <a:gd name="T5" fmla="*/ 3 h 513"/>
                <a:gd name="T6" fmla="*/ 3 w 87"/>
                <a:gd name="T7" fmla="*/ 513 h 513"/>
                <a:gd name="T8" fmla="*/ 0 w 87"/>
                <a:gd name="T9" fmla="*/ 513 h 513"/>
                <a:gd name="T10" fmla="*/ 0 w 87"/>
                <a:gd name="T11" fmla="*/ 509 h 513"/>
                <a:gd name="T12" fmla="*/ 85 w 87"/>
                <a:gd name="T13" fmla="*/ 0 h 5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7" h="513">
                  <a:moveTo>
                    <a:pt x="85" y="0"/>
                  </a:moveTo>
                  <a:lnTo>
                    <a:pt x="87" y="0"/>
                  </a:lnTo>
                  <a:lnTo>
                    <a:pt x="87" y="3"/>
                  </a:lnTo>
                  <a:lnTo>
                    <a:pt x="3" y="513"/>
                  </a:lnTo>
                  <a:lnTo>
                    <a:pt x="0" y="513"/>
                  </a:lnTo>
                  <a:lnTo>
                    <a:pt x="0" y="509"/>
                  </a:lnTo>
                  <a:lnTo>
                    <a:pt x="8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57" name="Freeform 347"/>
            <p:cNvSpPr>
              <a:spLocks/>
            </p:cNvSpPr>
            <p:nvPr/>
          </p:nvSpPr>
          <p:spPr bwMode="auto">
            <a:xfrm>
              <a:off x="5375275" y="1927226"/>
              <a:ext cx="117475" cy="561975"/>
            </a:xfrm>
            <a:custGeom>
              <a:avLst/>
              <a:gdLst>
                <a:gd name="T0" fmla="*/ 71 w 74"/>
                <a:gd name="T1" fmla="*/ 0 h 354"/>
                <a:gd name="T2" fmla="*/ 74 w 74"/>
                <a:gd name="T3" fmla="*/ 0 h 354"/>
                <a:gd name="T4" fmla="*/ 74 w 74"/>
                <a:gd name="T5" fmla="*/ 2 h 354"/>
                <a:gd name="T6" fmla="*/ 2 w 74"/>
                <a:gd name="T7" fmla="*/ 354 h 354"/>
                <a:gd name="T8" fmla="*/ 0 w 74"/>
                <a:gd name="T9" fmla="*/ 354 h 354"/>
                <a:gd name="T10" fmla="*/ 0 w 74"/>
                <a:gd name="T11" fmla="*/ 351 h 354"/>
                <a:gd name="T12" fmla="*/ 71 w 74"/>
                <a:gd name="T13" fmla="*/ 0 h 3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4" h="354">
                  <a:moveTo>
                    <a:pt x="71" y="0"/>
                  </a:moveTo>
                  <a:lnTo>
                    <a:pt x="74" y="0"/>
                  </a:lnTo>
                  <a:lnTo>
                    <a:pt x="74" y="2"/>
                  </a:lnTo>
                  <a:lnTo>
                    <a:pt x="2" y="354"/>
                  </a:lnTo>
                  <a:lnTo>
                    <a:pt x="0" y="354"/>
                  </a:lnTo>
                  <a:lnTo>
                    <a:pt x="0" y="351"/>
                  </a:lnTo>
                  <a:lnTo>
                    <a:pt x="7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58" name="Freeform 348"/>
            <p:cNvSpPr>
              <a:spLocks/>
            </p:cNvSpPr>
            <p:nvPr/>
          </p:nvSpPr>
          <p:spPr bwMode="auto">
            <a:xfrm>
              <a:off x="5487988" y="1522413"/>
              <a:ext cx="104775" cy="407988"/>
            </a:xfrm>
            <a:custGeom>
              <a:avLst/>
              <a:gdLst>
                <a:gd name="T0" fmla="*/ 63 w 66"/>
                <a:gd name="T1" fmla="*/ 0 h 257"/>
                <a:gd name="T2" fmla="*/ 66 w 66"/>
                <a:gd name="T3" fmla="*/ 0 h 257"/>
                <a:gd name="T4" fmla="*/ 66 w 66"/>
                <a:gd name="T5" fmla="*/ 3 h 257"/>
                <a:gd name="T6" fmla="*/ 3 w 66"/>
                <a:gd name="T7" fmla="*/ 257 h 257"/>
                <a:gd name="T8" fmla="*/ 0 w 66"/>
                <a:gd name="T9" fmla="*/ 257 h 257"/>
                <a:gd name="T10" fmla="*/ 0 w 66"/>
                <a:gd name="T11" fmla="*/ 255 h 257"/>
                <a:gd name="T12" fmla="*/ 63 w 66"/>
                <a:gd name="T13" fmla="*/ 0 h 2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6" h="257">
                  <a:moveTo>
                    <a:pt x="63" y="0"/>
                  </a:moveTo>
                  <a:lnTo>
                    <a:pt x="66" y="0"/>
                  </a:lnTo>
                  <a:lnTo>
                    <a:pt x="66" y="3"/>
                  </a:lnTo>
                  <a:lnTo>
                    <a:pt x="3" y="257"/>
                  </a:lnTo>
                  <a:lnTo>
                    <a:pt x="0" y="257"/>
                  </a:lnTo>
                  <a:lnTo>
                    <a:pt x="0" y="255"/>
                  </a:lnTo>
                  <a:lnTo>
                    <a:pt x="6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59" name="Freeform 349"/>
            <p:cNvSpPr>
              <a:spLocks/>
            </p:cNvSpPr>
            <p:nvPr/>
          </p:nvSpPr>
          <p:spPr bwMode="auto">
            <a:xfrm>
              <a:off x="5588000" y="1219201"/>
              <a:ext cx="88900" cy="307975"/>
            </a:xfrm>
            <a:custGeom>
              <a:avLst/>
              <a:gdLst>
                <a:gd name="T0" fmla="*/ 54 w 56"/>
                <a:gd name="T1" fmla="*/ 0 h 194"/>
                <a:gd name="T2" fmla="*/ 56 w 56"/>
                <a:gd name="T3" fmla="*/ 0 h 194"/>
                <a:gd name="T4" fmla="*/ 56 w 56"/>
                <a:gd name="T5" fmla="*/ 3 h 194"/>
                <a:gd name="T6" fmla="*/ 3 w 56"/>
                <a:gd name="T7" fmla="*/ 194 h 194"/>
                <a:gd name="T8" fmla="*/ 0 w 56"/>
                <a:gd name="T9" fmla="*/ 194 h 194"/>
                <a:gd name="T10" fmla="*/ 0 w 56"/>
                <a:gd name="T11" fmla="*/ 191 h 194"/>
                <a:gd name="T12" fmla="*/ 54 w 56"/>
                <a:gd name="T13" fmla="*/ 0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6" h="194">
                  <a:moveTo>
                    <a:pt x="54" y="0"/>
                  </a:moveTo>
                  <a:lnTo>
                    <a:pt x="56" y="0"/>
                  </a:lnTo>
                  <a:lnTo>
                    <a:pt x="56" y="3"/>
                  </a:lnTo>
                  <a:lnTo>
                    <a:pt x="3" y="194"/>
                  </a:lnTo>
                  <a:lnTo>
                    <a:pt x="0" y="194"/>
                  </a:lnTo>
                  <a:lnTo>
                    <a:pt x="0" y="191"/>
                  </a:lnTo>
                  <a:lnTo>
                    <a:pt x="5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60" name="Freeform 350"/>
            <p:cNvSpPr>
              <a:spLocks/>
            </p:cNvSpPr>
            <p:nvPr/>
          </p:nvSpPr>
          <p:spPr bwMode="auto">
            <a:xfrm>
              <a:off x="5673725" y="985838"/>
              <a:ext cx="84138" cy="238125"/>
            </a:xfrm>
            <a:custGeom>
              <a:avLst/>
              <a:gdLst>
                <a:gd name="T0" fmla="*/ 50 w 53"/>
                <a:gd name="T1" fmla="*/ 0 h 150"/>
                <a:gd name="T2" fmla="*/ 53 w 53"/>
                <a:gd name="T3" fmla="*/ 0 h 150"/>
                <a:gd name="T4" fmla="*/ 53 w 53"/>
                <a:gd name="T5" fmla="*/ 2 h 150"/>
                <a:gd name="T6" fmla="*/ 2 w 53"/>
                <a:gd name="T7" fmla="*/ 150 h 150"/>
                <a:gd name="T8" fmla="*/ 0 w 53"/>
                <a:gd name="T9" fmla="*/ 150 h 150"/>
                <a:gd name="T10" fmla="*/ 0 w 53"/>
                <a:gd name="T11" fmla="*/ 147 h 150"/>
                <a:gd name="T12" fmla="*/ 50 w 53"/>
                <a:gd name="T13" fmla="*/ 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3" h="150">
                  <a:moveTo>
                    <a:pt x="50" y="0"/>
                  </a:moveTo>
                  <a:lnTo>
                    <a:pt x="53" y="0"/>
                  </a:lnTo>
                  <a:lnTo>
                    <a:pt x="53" y="2"/>
                  </a:lnTo>
                  <a:lnTo>
                    <a:pt x="2" y="150"/>
                  </a:lnTo>
                  <a:lnTo>
                    <a:pt x="0" y="150"/>
                  </a:lnTo>
                  <a:lnTo>
                    <a:pt x="0" y="147"/>
                  </a:lnTo>
                  <a:lnTo>
                    <a:pt x="5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61" name="Freeform 351"/>
            <p:cNvSpPr>
              <a:spLocks/>
            </p:cNvSpPr>
            <p:nvPr/>
          </p:nvSpPr>
          <p:spPr bwMode="auto">
            <a:xfrm>
              <a:off x="5753100" y="801688"/>
              <a:ext cx="74613" cy="187325"/>
            </a:xfrm>
            <a:custGeom>
              <a:avLst/>
              <a:gdLst>
                <a:gd name="T0" fmla="*/ 44 w 47"/>
                <a:gd name="T1" fmla="*/ 0 h 118"/>
                <a:gd name="T2" fmla="*/ 47 w 47"/>
                <a:gd name="T3" fmla="*/ 0 h 118"/>
                <a:gd name="T4" fmla="*/ 47 w 47"/>
                <a:gd name="T5" fmla="*/ 3 h 118"/>
                <a:gd name="T6" fmla="*/ 3 w 47"/>
                <a:gd name="T7" fmla="*/ 118 h 118"/>
                <a:gd name="T8" fmla="*/ 0 w 47"/>
                <a:gd name="T9" fmla="*/ 118 h 118"/>
                <a:gd name="T10" fmla="*/ 0 w 47"/>
                <a:gd name="T11" fmla="*/ 116 h 118"/>
                <a:gd name="T12" fmla="*/ 44 w 47"/>
                <a:gd name="T13" fmla="*/ 0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7" h="118">
                  <a:moveTo>
                    <a:pt x="44" y="0"/>
                  </a:moveTo>
                  <a:lnTo>
                    <a:pt x="47" y="0"/>
                  </a:lnTo>
                  <a:lnTo>
                    <a:pt x="47" y="3"/>
                  </a:lnTo>
                  <a:lnTo>
                    <a:pt x="3" y="118"/>
                  </a:lnTo>
                  <a:lnTo>
                    <a:pt x="0" y="118"/>
                  </a:lnTo>
                  <a:lnTo>
                    <a:pt x="0" y="116"/>
                  </a:lnTo>
                  <a:lnTo>
                    <a:pt x="4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62" name="Freeform 352"/>
            <p:cNvSpPr>
              <a:spLocks/>
            </p:cNvSpPr>
            <p:nvPr/>
          </p:nvSpPr>
          <p:spPr bwMode="auto">
            <a:xfrm>
              <a:off x="5822950" y="655638"/>
              <a:ext cx="68263" cy="150813"/>
            </a:xfrm>
            <a:custGeom>
              <a:avLst/>
              <a:gdLst>
                <a:gd name="T0" fmla="*/ 41 w 43"/>
                <a:gd name="T1" fmla="*/ 0 h 95"/>
                <a:gd name="T2" fmla="*/ 43 w 43"/>
                <a:gd name="T3" fmla="*/ 0 h 95"/>
                <a:gd name="T4" fmla="*/ 43 w 43"/>
                <a:gd name="T5" fmla="*/ 2 h 95"/>
                <a:gd name="T6" fmla="*/ 3 w 43"/>
                <a:gd name="T7" fmla="*/ 95 h 95"/>
                <a:gd name="T8" fmla="*/ 0 w 43"/>
                <a:gd name="T9" fmla="*/ 95 h 95"/>
                <a:gd name="T10" fmla="*/ 0 w 43"/>
                <a:gd name="T11" fmla="*/ 92 h 95"/>
                <a:gd name="T12" fmla="*/ 41 w 43"/>
                <a:gd name="T13" fmla="*/ 0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3" h="95">
                  <a:moveTo>
                    <a:pt x="41" y="0"/>
                  </a:moveTo>
                  <a:lnTo>
                    <a:pt x="43" y="0"/>
                  </a:lnTo>
                  <a:lnTo>
                    <a:pt x="43" y="2"/>
                  </a:lnTo>
                  <a:lnTo>
                    <a:pt x="3" y="95"/>
                  </a:lnTo>
                  <a:lnTo>
                    <a:pt x="0" y="95"/>
                  </a:lnTo>
                  <a:lnTo>
                    <a:pt x="0" y="92"/>
                  </a:lnTo>
                  <a:lnTo>
                    <a:pt x="4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63" name="Freeform 353"/>
            <p:cNvSpPr>
              <a:spLocks/>
            </p:cNvSpPr>
            <p:nvPr/>
          </p:nvSpPr>
          <p:spPr bwMode="auto">
            <a:xfrm>
              <a:off x="5888038" y="538163"/>
              <a:ext cx="63500" cy="120650"/>
            </a:xfrm>
            <a:custGeom>
              <a:avLst/>
              <a:gdLst>
                <a:gd name="T0" fmla="*/ 37 w 40"/>
                <a:gd name="T1" fmla="*/ 0 h 76"/>
                <a:gd name="T2" fmla="*/ 40 w 40"/>
                <a:gd name="T3" fmla="*/ 0 h 76"/>
                <a:gd name="T4" fmla="*/ 40 w 40"/>
                <a:gd name="T5" fmla="*/ 2 h 76"/>
                <a:gd name="T6" fmla="*/ 2 w 40"/>
                <a:gd name="T7" fmla="*/ 76 h 76"/>
                <a:gd name="T8" fmla="*/ 0 w 40"/>
                <a:gd name="T9" fmla="*/ 76 h 76"/>
                <a:gd name="T10" fmla="*/ 0 w 40"/>
                <a:gd name="T11" fmla="*/ 74 h 76"/>
                <a:gd name="T12" fmla="*/ 37 w 40"/>
                <a:gd name="T13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0" h="76">
                  <a:moveTo>
                    <a:pt x="37" y="0"/>
                  </a:moveTo>
                  <a:lnTo>
                    <a:pt x="40" y="0"/>
                  </a:lnTo>
                  <a:lnTo>
                    <a:pt x="40" y="2"/>
                  </a:lnTo>
                  <a:lnTo>
                    <a:pt x="2" y="76"/>
                  </a:lnTo>
                  <a:lnTo>
                    <a:pt x="0" y="76"/>
                  </a:lnTo>
                  <a:lnTo>
                    <a:pt x="0" y="74"/>
                  </a:lnTo>
                  <a:lnTo>
                    <a:pt x="37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64" name="Freeform 354"/>
            <p:cNvSpPr>
              <a:spLocks/>
            </p:cNvSpPr>
            <p:nvPr/>
          </p:nvSpPr>
          <p:spPr bwMode="auto">
            <a:xfrm>
              <a:off x="5946775" y="439738"/>
              <a:ext cx="58738" cy="101600"/>
            </a:xfrm>
            <a:custGeom>
              <a:avLst/>
              <a:gdLst>
                <a:gd name="T0" fmla="*/ 35 w 37"/>
                <a:gd name="T1" fmla="*/ 0 h 64"/>
                <a:gd name="T2" fmla="*/ 37 w 37"/>
                <a:gd name="T3" fmla="*/ 0 h 64"/>
                <a:gd name="T4" fmla="*/ 37 w 37"/>
                <a:gd name="T5" fmla="*/ 2 h 64"/>
                <a:gd name="T6" fmla="*/ 3 w 37"/>
                <a:gd name="T7" fmla="*/ 64 h 64"/>
                <a:gd name="T8" fmla="*/ 0 w 37"/>
                <a:gd name="T9" fmla="*/ 64 h 64"/>
                <a:gd name="T10" fmla="*/ 0 w 37"/>
                <a:gd name="T11" fmla="*/ 62 h 64"/>
                <a:gd name="T12" fmla="*/ 35 w 37"/>
                <a:gd name="T13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7" h="64">
                  <a:moveTo>
                    <a:pt x="35" y="0"/>
                  </a:moveTo>
                  <a:lnTo>
                    <a:pt x="37" y="0"/>
                  </a:lnTo>
                  <a:lnTo>
                    <a:pt x="37" y="2"/>
                  </a:lnTo>
                  <a:lnTo>
                    <a:pt x="3" y="64"/>
                  </a:lnTo>
                  <a:lnTo>
                    <a:pt x="0" y="64"/>
                  </a:lnTo>
                  <a:lnTo>
                    <a:pt x="0" y="62"/>
                  </a:lnTo>
                  <a:lnTo>
                    <a:pt x="3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65" name="Freeform 355"/>
            <p:cNvSpPr>
              <a:spLocks/>
            </p:cNvSpPr>
            <p:nvPr/>
          </p:nvSpPr>
          <p:spPr bwMode="auto">
            <a:xfrm>
              <a:off x="6002338" y="360363"/>
              <a:ext cx="53975" cy="82550"/>
            </a:xfrm>
            <a:custGeom>
              <a:avLst/>
              <a:gdLst>
                <a:gd name="T0" fmla="*/ 32 w 34"/>
                <a:gd name="T1" fmla="*/ 0 h 52"/>
                <a:gd name="T2" fmla="*/ 34 w 34"/>
                <a:gd name="T3" fmla="*/ 0 h 52"/>
                <a:gd name="T4" fmla="*/ 34 w 34"/>
                <a:gd name="T5" fmla="*/ 2 h 52"/>
                <a:gd name="T6" fmla="*/ 2 w 34"/>
                <a:gd name="T7" fmla="*/ 52 h 52"/>
                <a:gd name="T8" fmla="*/ 0 w 34"/>
                <a:gd name="T9" fmla="*/ 52 h 52"/>
                <a:gd name="T10" fmla="*/ 0 w 34"/>
                <a:gd name="T11" fmla="*/ 50 h 52"/>
                <a:gd name="T12" fmla="*/ 32 w 34"/>
                <a:gd name="T13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" h="52">
                  <a:moveTo>
                    <a:pt x="32" y="0"/>
                  </a:moveTo>
                  <a:lnTo>
                    <a:pt x="34" y="0"/>
                  </a:lnTo>
                  <a:lnTo>
                    <a:pt x="34" y="2"/>
                  </a:lnTo>
                  <a:lnTo>
                    <a:pt x="2" y="52"/>
                  </a:lnTo>
                  <a:lnTo>
                    <a:pt x="0" y="52"/>
                  </a:lnTo>
                  <a:lnTo>
                    <a:pt x="0" y="50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66" name="Freeform 356"/>
            <p:cNvSpPr>
              <a:spLocks/>
            </p:cNvSpPr>
            <p:nvPr/>
          </p:nvSpPr>
          <p:spPr bwMode="auto">
            <a:xfrm>
              <a:off x="6053138" y="309563"/>
              <a:ext cx="34925" cy="53975"/>
            </a:xfrm>
            <a:custGeom>
              <a:avLst/>
              <a:gdLst>
                <a:gd name="T0" fmla="*/ 20 w 22"/>
                <a:gd name="T1" fmla="*/ 0 h 34"/>
                <a:gd name="T2" fmla="*/ 22 w 22"/>
                <a:gd name="T3" fmla="*/ 0 h 34"/>
                <a:gd name="T4" fmla="*/ 22 w 22"/>
                <a:gd name="T5" fmla="*/ 2 h 34"/>
                <a:gd name="T6" fmla="*/ 2 w 22"/>
                <a:gd name="T7" fmla="*/ 34 h 34"/>
                <a:gd name="T8" fmla="*/ 0 w 22"/>
                <a:gd name="T9" fmla="*/ 34 h 34"/>
                <a:gd name="T10" fmla="*/ 0 w 22"/>
                <a:gd name="T11" fmla="*/ 32 h 34"/>
                <a:gd name="T12" fmla="*/ 20 w 22"/>
                <a:gd name="T13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" h="34">
                  <a:moveTo>
                    <a:pt x="20" y="0"/>
                  </a:moveTo>
                  <a:lnTo>
                    <a:pt x="22" y="0"/>
                  </a:lnTo>
                  <a:lnTo>
                    <a:pt x="22" y="2"/>
                  </a:lnTo>
                  <a:lnTo>
                    <a:pt x="2" y="34"/>
                  </a:lnTo>
                  <a:lnTo>
                    <a:pt x="0" y="34"/>
                  </a:lnTo>
                  <a:lnTo>
                    <a:pt x="0" y="32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67" name="Freeform 357"/>
            <p:cNvSpPr>
              <a:spLocks/>
            </p:cNvSpPr>
            <p:nvPr/>
          </p:nvSpPr>
          <p:spPr bwMode="auto">
            <a:xfrm>
              <a:off x="1162050" y="1990726"/>
              <a:ext cx="168275" cy="36513"/>
            </a:xfrm>
            <a:custGeom>
              <a:avLst/>
              <a:gdLst>
                <a:gd name="T0" fmla="*/ 0 w 106"/>
                <a:gd name="T1" fmla="*/ 0 h 23"/>
                <a:gd name="T2" fmla="*/ 2 w 106"/>
                <a:gd name="T3" fmla="*/ 0 h 23"/>
                <a:gd name="T4" fmla="*/ 106 w 106"/>
                <a:gd name="T5" fmla="*/ 20 h 23"/>
                <a:gd name="T6" fmla="*/ 106 w 106"/>
                <a:gd name="T7" fmla="*/ 23 h 23"/>
                <a:gd name="T8" fmla="*/ 103 w 106"/>
                <a:gd name="T9" fmla="*/ 23 h 23"/>
                <a:gd name="T10" fmla="*/ 0 w 106"/>
                <a:gd name="T11" fmla="*/ 2 h 23"/>
                <a:gd name="T12" fmla="*/ 0 w 106"/>
                <a:gd name="T13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6" h="23">
                  <a:moveTo>
                    <a:pt x="0" y="0"/>
                  </a:moveTo>
                  <a:lnTo>
                    <a:pt x="2" y="0"/>
                  </a:lnTo>
                  <a:lnTo>
                    <a:pt x="106" y="20"/>
                  </a:lnTo>
                  <a:lnTo>
                    <a:pt x="106" y="23"/>
                  </a:lnTo>
                  <a:lnTo>
                    <a:pt x="103" y="23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68" name="Freeform 358"/>
            <p:cNvSpPr>
              <a:spLocks/>
            </p:cNvSpPr>
            <p:nvPr/>
          </p:nvSpPr>
          <p:spPr bwMode="auto">
            <a:xfrm>
              <a:off x="1325563" y="2022476"/>
              <a:ext cx="207963" cy="71438"/>
            </a:xfrm>
            <a:custGeom>
              <a:avLst/>
              <a:gdLst>
                <a:gd name="T0" fmla="*/ 0 w 131"/>
                <a:gd name="T1" fmla="*/ 0 h 45"/>
                <a:gd name="T2" fmla="*/ 3 w 131"/>
                <a:gd name="T3" fmla="*/ 0 h 45"/>
                <a:gd name="T4" fmla="*/ 131 w 131"/>
                <a:gd name="T5" fmla="*/ 42 h 45"/>
                <a:gd name="T6" fmla="*/ 131 w 131"/>
                <a:gd name="T7" fmla="*/ 45 h 45"/>
                <a:gd name="T8" fmla="*/ 129 w 131"/>
                <a:gd name="T9" fmla="*/ 45 h 45"/>
                <a:gd name="T10" fmla="*/ 0 w 131"/>
                <a:gd name="T11" fmla="*/ 3 h 45"/>
                <a:gd name="T12" fmla="*/ 0 w 131"/>
                <a:gd name="T13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1" h="45">
                  <a:moveTo>
                    <a:pt x="0" y="0"/>
                  </a:moveTo>
                  <a:lnTo>
                    <a:pt x="3" y="0"/>
                  </a:lnTo>
                  <a:lnTo>
                    <a:pt x="131" y="42"/>
                  </a:lnTo>
                  <a:lnTo>
                    <a:pt x="131" y="45"/>
                  </a:lnTo>
                  <a:lnTo>
                    <a:pt x="129" y="45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69" name="Freeform 359"/>
            <p:cNvSpPr>
              <a:spLocks/>
            </p:cNvSpPr>
            <p:nvPr/>
          </p:nvSpPr>
          <p:spPr bwMode="auto">
            <a:xfrm>
              <a:off x="1530350" y="2089151"/>
              <a:ext cx="146050" cy="66675"/>
            </a:xfrm>
            <a:custGeom>
              <a:avLst/>
              <a:gdLst>
                <a:gd name="T0" fmla="*/ 0 w 92"/>
                <a:gd name="T1" fmla="*/ 0 h 42"/>
                <a:gd name="T2" fmla="*/ 2 w 92"/>
                <a:gd name="T3" fmla="*/ 0 h 42"/>
                <a:gd name="T4" fmla="*/ 92 w 92"/>
                <a:gd name="T5" fmla="*/ 39 h 42"/>
                <a:gd name="T6" fmla="*/ 92 w 92"/>
                <a:gd name="T7" fmla="*/ 42 h 42"/>
                <a:gd name="T8" fmla="*/ 90 w 92"/>
                <a:gd name="T9" fmla="*/ 42 h 42"/>
                <a:gd name="T10" fmla="*/ 0 w 92"/>
                <a:gd name="T11" fmla="*/ 3 h 42"/>
                <a:gd name="T12" fmla="*/ 0 w 92"/>
                <a:gd name="T13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2" h="42">
                  <a:moveTo>
                    <a:pt x="0" y="0"/>
                  </a:moveTo>
                  <a:lnTo>
                    <a:pt x="2" y="0"/>
                  </a:lnTo>
                  <a:lnTo>
                    <a:pt x="92" y="39"/>
                  </a:lnTo>
                  <a:lnTo>
                    <a:pt x="92" y="42"/>
                  </a:lnTo>
                  <a:lnTo>
                    <a:pt x="90" y="42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70" name="Freeform 360"/>
            <p:cNvSpPr>
              <a:spLocks/>
            </p:cNvSpPr>
            <p:nvPr/>
          </p:nvSpPr>
          <p:spPr bwMode="auto">
            <a:xfrm>
              <a:off x="1673225" y="2151063"/>
              <a:ext cx="74613" cy="34925"/>
            </a:xfrm>
            <a:custGeom>
              <a:avLst/>
              <a:gdLst>
                <a:gd name="T0" fmla="*/ 0 w 47"/>
                <a:gd name="T1" fmla="*/ 0 h 22"/>
                <a:gd name="T2" fmla="*/ 2 w 47"/>
                <a:gd name="T3" fmla="*/ 0 h 22"/>
                <a:gd name="T4" fmla="*/ 47 w 47"/>
                <a:gd name="T5" fmla="*/ 21 h 22"/>
                <a:gd name="T6" fmla="*/ 47 w 47"/>
                <a:gd name="T7" fmla="*/ 22 h 22"/>
                <a:gd name="T8" fmla="*/ 44 w 47"/>
                <a:gd name="T9" fmla="*/ 22 h 22"/>
                <a:gd name="T10" fmla="*/ 0 w 47"/>
                <a:gd name="T11" fmla="*/ 3 h 22"/>
                <a:gd name="T12" fmla="*/ 0 w 47"/>
                <a:gd name="T13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7" h="22">
                  <a:moveTo>
                    <a:pt x="0" y="0"/>
                  </a:moveTo>
                  <a:lnTo>
                    <a:pt x="2" y="0"/>
                  </a:lnTo>
                  <a:lnTo>
                    <a:pt x="47" y="21"/>
                  </a:lnTo>
                  <a:lnTo>
                    <a:pt x="47" y="22"/>
                  </a:lnTo>
                  <a:lnTo>
                    <a:pt x="44" y="22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71" name="Freeform 361"/>
            <p:cNvSpPr>
              <a:spLocks/>
            </p:cNvSpPr>
            <p:nvPr/>
          </p:nvSpPr>
          <p:spPr bwMode="auto">
            <a:xfrm>
              <a:off x="1743075" y="2184401"/>
              <a:ext cx="98425" cy="50800"/>
            </a:xfrm>
            <a:custGeom>
              <a:avLst/>
              <a:gdLst>
                <a:gd name="T0" fmla="*/ 0 w 62"/>
                <a:gd name="T1" fmla="*/ 0 h 32"/>
                <a:gd name="T2" fmla="*/ 3 w 62"/>
                <a:gd name="T3" fmla="*/ 0 h 32"/>
                <a:gd name="T4" fmla="*/ 62 w 62"/>
                <a:gd name="T5" fmla="*/ 31 h 32"/>
                <a:gd name="T6" fmla="*/ 62 w 62"/>
                <a:gd name="T7" fmla="*/ 32 h 32"/>
                <a:gd name="T8" fmla="*/ 59 w 62"/>
                <a:gd name="T9" fmla="*/ 32 h 32"/>
                <a:gd name="T10" fmla="*/ 0 w 62"/>
                <a:gd name="T11" fmla="*/ 1 h 32"/>
                <a:gd name="T12" fmla="*/ 0 w 62"/>
                <a:gd name="T13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2" h="32">
                  <a:moveTo>
                    <a:pt x="0" y="0"/>
                  </a:moveTo>
                  <a:lnTo>
                    <a:pt x="3" y="0"/>
                  </a:lnTo>
                  <a:lnTo>
                    <a:pt x="62" y="31"/>
                  </a:lnTo>
                  <a:lnTo>
                    <a:pt x="62" y="32"/>
                  </a:lnTo>
                  <a:lnTo>
                    <a:pt x="59" y="32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72" name="Freeform 362"/>
            <p:cNvSpPr>
              <a:spLocks/>
            </p:cNvSpPr>
            <p:nvPr/>
          </p:nvSpPr>
          <p:spPr bwMode="auto">
            <a:xfrm>
              <a:off x="1836738" y="2233613"/>
              <a:ext cx="139700" cy="76200"/>
            </a:xfrm>
            <a:custGeom>
              <a:avLst/>
              <a:gdLst>
                <a:gd name="T0" fmla="*/ 0 w 88"/>
                <a:gd name="T1" fmla="*/ 0 h 48"/>
                <a:gd name="T2" fmla="*/ 3 w 88"/>
                <a:gd name="T3" fmla="*/ 0 h 48"/>
                <a:gd name="T4" fmla="*/ 88 w 88"/>
                <a:gd name="T5" fmla="*/ 45 h 48"/>
                <a:gd name="T6" fmla="*/ 88 w 88"/>
                <a:gd name="T7" fmla="*/ 48 h 48"/>
                <a:gd name="T8" fmla="*/ 85 w 88"/>
                <a:gd name="T9" fmla="*/ 48 h 48"/>
                <a:gd name="T10" fmla="*/ 0 w 88"/>
                <a:gd name="T11" fmla="*/ 1 h 48"/>
                <a:gd name="T12" fmla="*/ 0 w 88"/>
                <a:gd name="T13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8" h="48">
                  <a:moveTo>
                    <a:pt x="0" y="0"/>
                  </a:moveTo>
                  <a:lnTo>
                    <a:pt x="3" y="0"/>
                  </a:lnTo>
                  <a:lnTo>
                    <a:pt x="88" y="45"/>
                  </a:lnTo>
                  <a:lnTo>
                    <a:pt x="88" y="48"/>
                  </a:lnTo>
                  <a:lnTo>
                    <a:pt x="85" y="48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73" name="Freeform 363"/>
            <p:cNvSpPr>
              <a:spLocks/>
            </p:cNvSpPr>
            <p:nvPr/>
          </p:nvSpPr>
          <p:spPr bwMode="auto">
            <a:xfrm>
              <a:off x="1971675" y="2305051"/>
              <a:ext cx="52388" cy="31750"/>
            </a:xfrm>
            <a:custGeom>
              <a:avLst/>
              <a:gdLst>
                <a:gd name="T0" fmla="*/ 0 w 33"/>
                <a:gd name="T1" fmla="*/ 0 h 20"/>
                <a:gd name="T2" fmla="*/ 3 w 33"/>
                <a:gd name="T3" fmla="*/ 0 h 20"/>
                <a:gd name="T4" fmla="*/ 33 w 33"/>
                <a:gd name="T5" fmla="*/ 16 h 20"/>
                <a:gd name="T6" fmla="*/ 33 w 33"/>
                <a:gd name="T7" fmla="*/ 20 h 20"/>
                <a:gd name="T8" fmla="*/ 31 w 33"/>
                <a:gd name="T9" fmla="*/ 20 h 20"/>
                <a:gd name="T10" fmla="*/ 0 w 33"/>
                <a:gd name="T11" fmla="*/ 3 h 20"/>
                <a:gd name="T12" fmla="*/ 0 w 33"/>
                <a:gd name="T13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20">
                  <a:moveTo>
                    <a:pt x="0" y="0"/>
                  </a:moveTo>
                  <a:lnTo>
                    <a:pt x="3" y="0"/>
                  </a:lnTo>
                  <a:lnTo>
                    <a:pt x="33" y="16"/>
                  </a:lnTo>
                  <a:lnTo>
                    <a:pt x="33" y="20"/>
                  </a:lnTo>
                  <a:lnTo>
                    <a:pt x="31" y="20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74" name="Freeform 364"/>
            <p:cNvSpPr>
              <a:spLocks/>
            </p:cNvSpPr>
            <p:nvPr/>
          </p:nvSpPr>
          <p:spPr bwMode="auto">
            <a:xfrm>
              <a:off x="2020888" y="2330451"/>
              <a:ext cx="25400" cy="19050"/>
            </a:xfrm>
            <a:custGeom>
              <a:avLst/>
              <a:gdLst>
                <a:gd name="T0" fmla="*/ 0 w 16"/>
                <a:gd name="T1" fmla="*/ 0 h 12"/>
                <a:gd name="T2" fmla="*/ 2 w 16"/>
                <a:gd name="T3" fmla="*/ 0 h 12"/>
                <a:gd name="T4" fmla="*/ 16 w 16"/>
                <a:gd name="T5" fmla="*/ 11 h 12"/>
                <a:gd name="T6" fmla="*/ 16 w 16"/>
                <a:gd name="T7" fmla="*/ 12 h 12"/>
                <a:gd name="T8" fmla="*/ 14 w 16"/>
                <a:gd name="T9" fmla="*/ 12 h 12"/>
                <a:gd name="T10" fmla="*/ 0 w 16"/>
                <a:gd name="T11" fmla="*/ 4 h 12"/>
                <a:gd name="T12" fmla="*/ 0 w 16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12">
                  <a:moveTo>
                    <a:pt x="0" y="0"/>
                  </a:moveTo>
                  <a:lnTo>
                    <a:pt x="2" y="0"/>
                  </a:lnTo>
                  <a:lnTo>
                    <a:pt x="16" y="11"/>
                  </a:lnTo>
                  <a:lnTo>
                    <a:pt x="16" y="12"/>
                  </a:lnTo>
                  <a:lnTo>
                    <a:pt x="14" y="12"/>
                  </a:lnTo>
                  <a:lnTo>
                    <a:pt x="0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75" name="Freeform 365"/>
            <p:cNvSpPr>
              <a:spLocks/>
            </p:cNvSpPr>
            <p:nvPr/>
          </p:nvSpPr>
          <p:spPr bwMode="auto">
            <a:xfrm>
              <a:off x="2043113" y="2347913"/>
              <a:ext cx="26988" cy="14288"/>
            </a:xfrm>
            <a:custGeom>
              <a:avLst/>
              <a:gdLst>
                <a:gd name="T0" fmla="*/ 0 w 17"/>
                <a:gd name="T1" fmla="*/ 0 h 9"/>
                <a:gd name="T2" fmla="*/ 2 w 17"/>
                <a:gd name="T3" fmla="*/ 0 h 9"/>
                <a:gd name="T4" fmla="*/ 17 w 17"/>
                <a:gd name="T5" fmla="*/ 7 h 9"/>
                <a:gd name="T6" fmla="*/ 17 w 17"/>
                <a:gd name="T7" fmla="*/ 9 h 9"/>
                <a:gd name="T8" fmla="*/ 13 w 17"/>
                <a:gd name="T9" fmla="*/ 9 h 9"/>
                <a:gd name="T10" fmla="*/ 0 w 17"/>
                <a:gd name="T11" fmla="*/ 1 h 9"/>
                <a:gd name="T12" fmla="*/ 0 w 17"/>
                <a:gd name="T13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9">
                  <a:moveTo>
                    <a:pt x="0" y="0"/>
                  </a:moveTo>
                  <a:lnTo>
                    <a:pt x="2" y="0"/>
                  </a:lnTo>
                  <a:lnTo>
                    <a:pt x="17" y="7"/>
                  </a:lnTo>
                  <a:lnTo>
                    <a:pt x="17" y="9"/>
                  </a:lnTo>
                  <a:lnTo>
                    <a:pt x="13" y="9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76" name="Freeform 366"/>
            <p:cNvSpPr>
              <a:spLocks/>
            </p:cNvSpPr>
            <p:nvPr/>
          </p:nvSpPr>
          <p:spPr bwMode="auto">
            <a:xfrm>
              <a:off x="2063750" y="2359026"/>
              <a:ext cx="47625" cy="28575"/>
            </a:xfrm>
            <a:custGeom>
              <a:avLst/>
              <a:gdLst>
                <a:gd name="T0" fmla="*/ 0 w 30"/>
                <a:gd name="T1" fmla="*/ 0 h 18"/>
                <a:gd name="T2" fmla="*/ 4 w 30"/>
                <a:gd name="T3" fmla="*/ 0 h 18"/>
                <a:gd name="T4" fmla="*/ 30 w 30"/>
                <a:gd name="T5" fmla="*/ 14 h 18"/>
                <a:gd name="T6" fmla="*/ 30 w 30"/>
                <a:gd name="T7" fmla="*/ 18 h 18"/>
                <a:gd name="T8" fmla="*/ 28 w 30"/>
                <a:gd name="T9" fmla="*/ 18 h 18"/>
                <a:gd name="T10" fmla="*/ 0 w 30"/>
                <a:gd name="T11" fmla="*/ 2 h 18"/>
                <a:gd name="T12" fmla="*/ 0 w 30"/>
                <a:gd name="T13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" h="18">
                  <a:moveTo>
                    <a:pt x="0" y="0"/>
                  </a:moveTo>
                  <a:lnTo>
                    <a:pt x="4" y="0"/>
                  </a:lnTo>
                  <a:lnTo>
                    <a:pt x="30" y="14"/>
                  </a:lnTo>
                  <a:lnTo>
                    <a:pt x="30" y="18"/>
                  </a:lnTo>
                  <a:lnTo>
                    <a:pt x="28" y="18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77" name="Freeform 367"/>
            <p:cNvSpPr>
              <a:spLocks/>
            </p:cNvSpPr>
            <p:nvPr/>
          </p:nvSpPr>
          <p:spPr bwMode="auto">
            <a:xfrm>
              <a:off x="2108200" y="2381251"/>
              <a:ext cx="80963" cy="55563"/>
            </a:xfrm>
            <a:custGeom>
              <a:avLst/>
              <a:gdLst>
                <a:gd name="T0" fmla="*/ 0 w 51"/>
                <a:gd name="T1" fmla="*/ 0 h 35"/>
                <a:gd name="T2" fmla="*/ 2 w 51"/>
                <a:gd name="T3" fmla="*/ 0 h 35"/>
                <a:gd name="T4" fmla="*/ 51 w 51"/>
                <a:gd name="T5" fmla="*/ 31 h 35"/>
                <a:gd name="T6" fmla="*/ 51 w 51"/>
                <a:gd name="T7" fmla="*/ 35 h 35"/>
                <a:gd name="T8" fmla="*/ 49 w 51"/>
                <a:gd name="T9" fmla="*/ 35 h 35"/>
                <a:gd name="T10" fmla="*/ 0 w 51"/>
                <a:gd name="T11" fmla="*/ 4 h 35"/>
                <a:gd name="T12" fmla="*/ 0 w 51"/>
                <a:gd name="T13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1" h="35">
                  <a:moveTo>
                    <a:pt x="0" y="0"/>
                  </a:moveTo>
                  <a:lnTo>
                    <a:pt x="2" y="0"/>
                  </a:lnTo>
                  <a:lnTo>
                    <a:pt x="51" y="31"/>
                  </a:lnTo>
                  <a:lnTo>
                    <a:pt x="51" y="35"/>
                  </a:lnTo>
                  <a:lnTo>
                    <a:pt x="49" y="35"/>
                  </a:lnTo>
                  <a:lnTo>
                    <a:pt x="0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78" name="Freeform 368"/>
            <p:cNvSpPr>
              <a:spLocks/>
            </p:cNvSpPr>
            <p:nvPr/>
          </p:nvSpPr>
          <p:spPr bwMode="auto">
            <a:xfrm>
              <a:off x="2185988" y="2430463"/>
              <a:ext cx="90488" cy="58738"/>
            </a:xfrm>
            <a:custGeom>
              <a:avLst/>
              <a:gdLst>
                <a:gd name="T0" fmla="*/ 0 w 57"/>
                <a:gd name="T1" fmla="*/ 0 h 37"/>
                <a:gd name="T2" fmla="*/ 2 w 57"/>
                <a:gd name="T3" fmla="*/ 0 h 37"/>
                <a:gd name="T4" fmla="*/ 57 w 57"/>
                <a:gd name="T5" fmla="*/ 34 h 37"/>
                <a:gd name="T6" fmla="*/ 57 w 57"/>
                <a:gd name="T7" fmla="*/ 37 h 37"/>
                <a:gd name="T8" fmla="*/ 54 w 57"/>
                <a:gd name="T9" fmla="*/ 37 h 37"/>
                <a:gd name="T10" fmla="*/ 0 w 57"/>
                <a:gd name="T11" fmla="*/ 4 h 37"/>
                <a:gd name="T12" fmla="*/ 0 w 57"/>
                <a:gd name="T13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7" h="37">
                  <a:moveTo>
                    <a:pt x="0" y="0"/>
                  </a:moveTo>
                  <a:lnTo>
                    <a:pt x="2" y="0"/>
                  </a:lnTo>
                  <a:lnTo>
                    <a:pt x="57" y="34"/>
                  </a:lnTo>
                  <a:lnTo>
                    <a:pt x="57" y="37"/>
                  </a:lnTo>
                  <a:lnTo>
                    <a:pt x="54" y="37"/>
                  </a:lnTo>
                  <a:lnTo>
                    <a:pt x="0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79" name="Freeform 369"/>
            <p:cNvSpPr>
              <a:spLocks/>
            </p:cNvSpPr>
            <p:nvPr/>
          </p:nvSpPr>
          <p:spPr bwMode="auto">
            <a:xfrm>
              <a:off x="2271713" y="2484438"/>
              <a:ext cx="82550" cy="50800"/>
            </a:xfrm>
            <a:custGeom>
              <a:avLst/>
              <a:gdLst>
                <a:gd name="T0" fmla="*/ 0 w 52"/>
                <a:gd name="T1" fmla="*/ 0 h 32"/>
                <a:gd name="T2" fmla="*/ 3 w 52"/>
                <a:gd name="T3" fmla="*/ 0 h 32"/>
                <a:gd name="T4" fmla="*/ 52 w 52"/>
                <a:gd name="T5" fmla="*/ 31 h 32"/>
                <a:gd name="T6" fmla="*/ 52 w 52"/>
                <a:gd name="T7" fmla="*/ 32 h 32"/>
                <a:gd name="T8" fmla="*/ 50 w 52"/>
                <a:gd name="T9" fmla="*/ 32 h 32"/>
                <a:gd name="T10" fmla="*/ 0 w 52"/>
                <a:gd name="T11" fmla="*/ 3 h 32"/>
                <a:gd name="T12" fmla="*/ 0 w 52"/>
                <a:gd name="T13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2" h="32">
                  <a:moveTo>
                    <a:pt x="0" y="0"/>
                  </a:moveTo>
                  <a:lnTo>
                    <a:pt x="3" y="0"/>
                  </a:lnTo>
                  <a:lnTo>
                    <a:pt x="52" y="31"/>
                  </a:lnTo>
                  <a:lnTo>
                    <a:pt x="52" y="32"/>
                  </a:lnTo>
                  <a:lnTo>
                    <a:pt x="50" y="32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80" name="Freeform 370"/>
            <p:cNvSpPr>
              <a:spLocks/>
            </p:cNvSpPr>
            <p:nvPr/>
          </p:nvSpPr>
          <p:spPr bwMode="auto">
            <a:xfrm>
              <a:off x="2351088" y="2533651"/>
              <a:ext cx="138113" cy="90488"/>
            </a:xfrm>
            <a:custGeom>
              <a:avLst/>
              <a:gdLst>
                <a:gd name="T0" fmla="*/ 0 w 87"/>
                <a:gd name="T1" fmla="*/ 0 h 57"/>
                <a:gd name="T2" fmla="*/ 2 w 87"/>
                <a:gd name="T3" fmla="*/ 0 h 57"/>
                <a:gd name="T4" fmla="*/ 87 w 87"/>
                <a:gd name="T5" fmla="*/ 55 h 57"/>
                <a:gd name="T6" fmla="*/ 87 w 87"/>
                <a:gd name="T7" fmla="*/ 57 h 57"/>
                <a:gd name="T8" fmla="*/ 85 w 87"/>
                <a:gd name="T9" fmla="*/ 57 h 57"/>
                <a:gd name="T10" fmla="*/ 0 w 87"/>
                <a:gd name="T11" fmla="*/ 1 h 57"/>
                <a:gd name="T12" fmla="*/ 0 w 87"/>
                <a:gd name="T13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7" h="57">
                  <a:moveTo>
                    <a:pt x="0" y="0"/>
                  </a:moveTo>
                  <a:lnTo>
                    <a:pt x="2" y="0"/>
                  </a:lnTo>
                  <a:lnTo>
                    <a:pt x="87" y="55"/>
                  </a:lnTo>
                  <a:lnTo>
                    <a:pt x="87" y="57"/>
                  </a:lnTo>
                  <a:lnTo>
                    <a:pt x="85" y="57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81" name="Freeform 371"/>
            <p:cNvSpPr>
              <a:spLocks/>
            </p:cNvSpPr>
            <p:nvPr/>
          </p:nvSpPr>
          <p:spPr bwMode="auto">
            <a:xfrm>
              <a:off x="2486025" y="2620963"/>
              <a:ext cx="15875" cy="11113"/>
            </a:xfrm>
            <a:custGeom>
              <a:avLst/>
              <a:gdLst>
                <a:gd name="T0" fmla="*/ 0 w 10"/>
                <a:gd name="T1" fmla="*/ 0 h 7"/>
                <a:gd name="T2" fmla="*/ 2 w 10"/>
                <a:gd name="T3" fmla="*/ 0 h 7"/>
                <a:gd name="T4" fmla="*/ 10 w 10"/>
                <a:gd name="T5" fmla="*/ 5 h 7"/>
                <a:gd name="T6" fmla="*/ 10 w 10"/>
                <a:gd name="T7" fmla="*/ 7 h 7"/>
                <a:gd name="T8" fmla="*/ 7 w 10"/>
                <a:gd name="T9" fmla="*/ 7 h 7"/>
                <a:gd name="T10" fmla="*/ 0 w 10"/>
                <a:gd name="T11" fmla="*/ 2 h 7"/>
                <a:gd name="T12" fmla="*/ 0 w 10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7">
                  <a:moveTo>
                    <a:pt x="0" y="0"/>
                  </a:moveTo>
                  <a:lnTo>
                    <a:pt x="2" y="0"/>
                  </a:lnTo>
                  <a:lnTo>
                    <a:pt x="10" y="5"/>
                  </a:lnTo>
                  <a:lnTo>
                    <a:pt x="10" y="7"/>
                  </a:lnTo>
                  <a:lnTo>
                    <a:pt x="7" y="7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82" name="Freeform 372"/>
            <p:cNvSpPr>
              <a:spLocks/>
            </p:cNvSpPr>
            <p:nvPr/>
          </p:nvSpPr>
          <p:spPr bwMode="auto">
            <a:xfrm>
              <a:off x="2497138" y="2628901"/>
              <a:ext cx="15875" cy="12700"/>
            </a:xfrm>
            <a:custGeom>
              <a:avLst/>
              <a:gdLst>
                <a:gd name="T0" fmla="*/ 0 w 10"/>
                <a:gd name="T1" fmla="*/ 0 h 8"/>
                <a:gd name="T2" fmla="*/ 3 w 10"/>
                <a:gd name="T3" fmla="*/ 0 h 8"/>
                <a:gd name="T4" fmla="*/ 10 w 10"/>
                <a:gd name="T5" fmla="*/ 5 h 8"/>
                <a:gd name="T6" fmla="*/ 10 w 10"/>
                <a:gd name="T7" fmla="*/ 8 h 8"/>
                <a:gd name="T8" fmla="*/ 8 w 10"/>
                <a:gd name="T9" fmla="*/ 8 h 8"/>
                <a:gd name="T10" fmla="*/ 0 w 10"/>
                <a:gd name="T11" fmla="*/ 2 h 8"/>
                <a:gd name="T12" fmla="*/ 0 w 10"/>
                <a:gd name="T13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8">
                  <a:moveTo>
                    <a:pt x="0" y="0"/>
                  </a:moveTo>
                  <a:lnTo>
                    <a:pt x="3" y="0"/>
                  </a:lnTo>
                  <a:lnTo>
                    <a:pt x="10" y="5"/>
                  </a:lnTo>
                  <a:lnTo>
                    <a:pt x="10" y="8"/>
                  </a:lnTo>
                  <a:lnTo>
                    <a:pt x="8" y="8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83" name="Freeform 373"/>
            <p:cNvSpPr>
              <a:spLocks/>
            </p:cNvSpPr>
            <p:nvPr/>
          </p:nvSpPr>
          <p:spPr bwMode="auto">
            <a:xfrm>
              <a:off x="2509838" y="2636838"/>
              <a:ext cx="14288" cy="12700"/>
            </a:xfrm>
            <a:custGeom>
              <a:avLst/>
              <a:gdLst>
                <a:gd name="T0" fmla="*/ 0 w 9"/>
                <a:gd name="T1" fmla="*/ 0 h 8"/>
                <a:gd name="T2" fmla="*/ 2 w 9"/>
                <a:gd name="T3" fmla="*/ 0 h 8"/>
                <a:gd name="T4" fmla="*/ 9 w 9"/>
                <a:gd name="T5" fmla="*/ 6 h 8"/>
                <a:gd name="T6" fmla="*/ 9 w 9"/>
                <a:gd name="T7" fmla="*/ 8 h 8"/>
                <a:gd name="T8" fmla="*/ 7 w 9"/>
                <a:gd name="T9" fmla="*/ 8 h 8"/>
                <a:gd name="T10" fmla="*/ 0 w 9"/>
                <a:gd name="T11" fmla="*/ 3 h 8"/>
                <a:gd name="T12" fmla="*/ 0 w 9"/>
                <a:gd name="T13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8">
                  <a:moveTo>
                    <a:pt x="0" y="0"/>
                  </a:moveTo>
                  <a:lnTo>
                    <a:pt x="2" y="0"/>
                  </a:lnTo>
                  <a:lnTo>
                    <a:pt x="9" y="6"/>
                  </a:lnTo>
                  <a:lnTo>
                    <a:pt x="9" y="8"/>
                  </a:lnTo>
                  <a:lnTo>
                    <a:pt x="7" y="8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84" name="Freeform 374"/>
            <p:cNvSpPr>
              <a:spLocks/>
            </p:cNvSpPr>
            <p:nvPr/>
          </p:nvSpPr>
          <p:spPr bwMode="auto">
            <a:xfrm>
              <a:off x="2520950" y="2646363"/>
              <a:ext cx="82550" cy="55563"/>
            </a:xfrm>
            <a:custGeom>
              <a:avLst/>
              <a:gdLst>
                <a:gd name="T0" fmla="*/ 0 w 52"/>
                <a:gd name="T1" fmla="*/ 0 h 35"/>
                <a:gd name="T2" fmla="*/ 2 w 52"/>
                <a:gd name="T3" fmla="*/ 0 h 35"/>
                <a:gd name="T4" fmla="*/ 52 w 52"/>
                <a:gd name="T5" fmla="*/ 32 h 35"/>
                <a:gd name="T6" fmla="*/ 52 w 52"/>
                <a:gd name="T7" fmla="*/ 35 h 35"/>
                <a:gd name="T8" fmla="*/ 50 w 52"/>
                <a:gd name="T9" fmla="*/ 35 h 35"/>
                <a:gd name="T10" fmla="*/ 0 w 52"/>
                <a:gd name="T11" fmla="*/ 2 h 35"/>
                <a:gd name="T12" fmla="*/ 0 w 52"/>
                <a:gd name="T13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2" h="35">
                  <a:moveTo>
                    <a:pt x="0" y="0"/>
                  </a:moveTo>
                  <a:lnTo>
                    <a:pt x="2" y="0"/>
                  </a:lnTo>
                  <a:lnTo>
                    <a:pt x="52" y="32"/>
                  </a:lnTo>
                  <a:lnTo>
                    <a:pt x="52" y="35"/>
                  </a:lnTo>
                  <a:lnTo>
                    <a:pt x="50" y="35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85" name="Freeform 375"/>
            <p:cNvSpPr>
              <a:spLocks/>
            </p:cNvSpPr>
            <p:nvPr/>
          </p:nvSpPr>
          <p:spPr bwMode="auto">
            <a:xfrm>
              <a:off x="2600325" y="2697163"/>
              <a:ext cx="53975" cy="38100"/>
            </a:xfrm>
            <a:custGeom>
              <a:avLst/>
              <a:gdLst>
                <a:gd name="T0" fmla="*/ 0 w 34"/>
                <a:gd name="T1" fmla="*/ 0 h 24"/>
                <a:gd name="T2" fmla="*/ 2 w 34"/>
                <a:gd name="T3" fmla="*/ 0 h 24"/>
                <a:gd name="T4" fmla="*/ 34 w 34"/>
                <a:gd name="T5" fmla="*/ 22 h 24"/>
                <a:gd name="T6" fmla="*/ 34 w 34"/>
                <a:gd name="T7" fmla="*/ 24 h 24"/>
                <a:gd name="T8" fmla="*/ 32 w 34"/>
                <a:gd name="T9" fmla="*/ 24 h 24"/>
                <a:gd name="T10" fmla="*/ 0 w 34"/>
                <a:gd name="T11" fmla="*/ 3 h 24"/>
                <a:gd name="T12" fmla="*/ 0 w 34"/>
                <a:gd name="T13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" h="24">
                  <a:moveTo>
                    <a:pt x="0" y="0"/>
                  </a:moveTo>
                  <a:lnTo>
                    <a:pt x="2" y="0"/>
                  </a:lnTo>
                  <a:lnTo>
                    <a:pt x="34" y="22"/>
                  </a:lnTo>
                  <a:lnTo>
                    <a:pt x="34" y="24"/>
                  </a:lnTo>
                  <a:lnTo>
                    <a:pt x="32" y="24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86" name="Freeform 376"/>
            <p:cNvSpPr>
              <a:spLocks/>
            </p:cNvSpPr>
            <p:nvPr/>
          </p:nvSpPr>
          <p:spPr bwMode="auto">
            <a:xfrm>
              <a:off x="2651125" y="2732088"/>
              <a:ext cx="22225" cy="17463"/>
            </a:xfrm>
            <a:custGeom>
              <a:avLst/>
              <a:gdLst>
                <a:gd name="T0" fmla="*/ 0 w 14"/>
                <a:gd name="T1" fmla="*/ 0 h 11"/>
                <a:gd name="T2" fmla="*/ 2 w 14"/>
                <a:gd name="T3" fmla="*/ 0 h 11"/>
                <a:gd name="T4" fmla="*/ 14 w 14"/>
                <a:gd name="T5" fmla="*/ 8 h 11"/>
                <a:gd name="T6" fmla="*/ 14 w 14"/>
                <a:gd name="T7" fmla="*/ 11 h 11"/>
                <a:gd name="T8" fmla="*/ 11 w 14"/>
                <a:gd name="T9" fmla="*/ 11 h 11"/>
                <a:gd name="T10" fmla="*/ 0 w 14"/>
                <a:gd name="T11" fmla="*/ 2 h 11"/>
                <a:gd name="T12" fmla="*/ 0 w 14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11">
                  <a:moveTo>
                    <a:pt x="0" y="0"/>
                  </a:moveTo>
                  <a:lnTo>
                    <a:pt x="2" y="0"/>
                  </a:lnTo>
                  <a:lnTo>
                    <a:pt x="14" y="8"/>
                  </a:lnTo>
                  <a:lnTo>
                    <a:pt x="14" y="11"/>
                  </a:lnTo>
                  <a:lnTo>
                    <a:pt x="11" y="11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87" name="Freeform 377"/>
            <p:cNvSpPr>
              <a:spLocks/>
            </p:cNvSpPr>
            <p:nvPr/>
          </p:nvSpPr>
          <p:spPr bwMode="auto">
            <a:xfrm>
              <a:off x="2668588" y="2744788"/>
              <a:ext cx="33338" cy="22225"/>
            </a:xfrm>
            <a:custGeom>
              <a:avLst/>
              <a:gdLst>
                <a:gd name="T0" fmla="*/ 0 w 21"/>
                <a:gd name="T1" fmla="*/ 0 h 14"/>
                <a:gd name="T2" fmla="*/ 3 w 21"/>
                <a:gd name="T3" fmla="*/ 0 h 14"/>
                <a:gd name="T4" fmla="*/ 21 w 21"/>
                <a:gd name="T5" fmla="*/ 11 h 14"/>
                <a:gd name="T6" fmla="*/ 21 w 21"/>
                <a:gd name="T7" fmla="*/ 14 h 14"/>
                <a:gd name="T8" fmla="*/ 19 w 21"/>
                <a:gd name="T9" fmla="*/ 14 h 14"/>
                <a:gd name="T10" fmla="*/ 0 w 21"/>
                <a:gd name="T11" fmla="*/ 3 h 14"/>
                <a:gd name="T12" fmla="*/ 0 w 21"/>
                <a:gd name="T13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" h="14">
                  <a:moveTo>
                    <a:pt x="0" y="0"/>
                  </a:moveTo>
                  <a:lnTo>
                    <a:pt x="3" y="0"/>
                  </a:lnTo>
                  <a:lnTo>
                    <a:pt x="21" y="11"/>
                  </a:lnTo>
                  <a:lnTo>
                    <a:pt x="21" y="14"/>
                  </a:lnTo>
                  <a:lnTo>
                    <a:pt x="19" y="14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88" name="Freeform 378"/>
            <p:cNvSpPr>
              <a:spLocks/>
            </p:cNvSpPr>
            <p:nvPr/>
          </p:nvSpPr>
          <p:spPr bwMode="auto">
            <a:xfrm>
              <a:off x="2698750" y="2762251"/>
              <a:ext cx="168275" cy="115888"/>
            </a:xfrm>
            <a:custGeom>
              <a:avLst/>
              <a:gdLst>
                <a:gd name="T0" fmla="*/ 0 w 106"/>
                <a:gd name="T1" fmla="*/ 0 h 73"/>
                <a:gd name="T2" fmla="*/ 2 w 106"/>
                <a:gd name="T3" fmla="*/ 0 h 73"/>
                <a:gd name="T4" fmla="*/ 106 w 106"/>
                <a:gd name="T5" fmla="*/ 71 h 73"/>
                <a:gd name="T6" fmla="*/ 106 w 106"/>
                <a:gd name="T7" fmla="*/ 73 h 73"/>
                <a:gd name="T8" fmla="*/ 102 w 106"/>
                <a:gd name="T9" fmla="*/ 73 h 73"/>
                <a:gd name="T10" fmla="*/ 0 w 106"/>
                <a:gd name="T11" fmla="*/ 3 h 73"/>
                <a:gd name="T12" fmla="*/ 0 w 106"/>
                <a:gd name="T13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6" h="73">
                  <a:moveTo>
                    <a:pt x="0" y="0"/>
                  </a:moveTo>
                  <a:lnTo>
                    <a:pt x="2" y="0"/>
                  </a:lnTo>
                  <a:lnTo>
                    <a:pt x="106" y="71"/>
                  </a:lnTo>
                  <a:lnTo>
                    <a:pt x="106" y="73"/>
                  </a:lnTo>
                  <a:lnTo>
                    <a:pt x="102" y="73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89" name="Freeform 379"/>
            <p:cNvSpPr>
              <a:spLocks/>
            </p:cNvSpPr>
            <p:nvPr/>
          </p:nvSpPr>
          <p:spPr bwMode="auto">
            <a:xfrm>
              <a:off x="2860675" y="2874963"/>
              <a:ext cx="74613" cy="55563"/>
            </a:xfrm>
            <a:custGeom>
              <a:avLst/>
              <a:gdLst>
                <a:gd name="T0" fmla="*/ 0 w 47"/>
                <a:gd name="T1" fmla="*/ 0 h 35"/>
                <a:gd name="T2" fmla="*/ 4 w 47"/>
                <a:gd name="T3" fmla="*/ 0 h 35"/>
                <a:gd name="T4" fmla="*/ 47 w 47"/>
                <a:gd name="T5" fmla="*/ 32 h 35"/>
                <a:gd name="T6" fmla="*/ 47 w 47"/>
                <a:gd name="T7" fmla="*/ 35 h 35"/>
                <a:gd name="T8" fmla="*/ 45 w 47"/>
                <a:gd name="T9" fmla="*/ 35 h 35"/>
                <a:gd name="T10" fmla="*/ 0 w 47"/>
                <a:gd name="T11" fmla="*/ 2 h 35"/>
                <a:gd name="T12" fmla="*/ 0 w 47"/>
                <a:gd name="T13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7" h="35">
                  <a:moveTo>
                    <a:pt x="0" y="0"/>
                  </a:moveTo>
                  <a:lnTo>
                    <a:pt x="4" y="0"/>
                  </a:lnTo>
                  <a:lnTo>
                    <a:pt x="47" y="32"/>
                  </a:lnTo>
                  <a:lnTo>
                    <a:pt x="47" y="35"/>
                  </a:lnTo>
                  <a:lnTo>
                    <a:pt x="45" y="35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90" name="Freeform 380"/>
            <p:cNvSpPr>
              <a:spLocks/>
            </p:cNvSpPr>
            <p:nvPr/>
          </p:nvSpPr>
          <p:spPr bwMode="auto">
            <a:xfrm>
              <a:off x="2932113" y="2925763"/>
              <a:ext cx="23813" cy="15875"/>
            </a:xfrm>
            <a:custGeom>
              <a:avLst/>
              <a:gdLst>
                <a:gd name="T0" fmla="*/ 0 w 15"/>
                <a:gd name="T1" fmla="*/ 0 h 10"/>
                <a:gd name="T2" fmla="*/ 2 w 15"/>
                <a:gd name="T3" fmla="*/ 0 h 10"/>
                <a:gd name="T4" fmla="*/ 15 w 15"/>
                <a:gd name="T5" fmla="*/ 8 h 10"/>
                <a:gd name="T6" fmla="*/ 15 w 15"/>
                <a:gd name="T7" fmla="*/ 10 h 10"/>
                <a:gd name="T8" fmla="*/ 11 w 15"/>
                <a:gd name="T9" fmla="*/ 10 h 10"/>
                <a:gd name="T10" fmla="*/ 0 w 15"/>
                <a:gd name="T11" fmla="*/ 3 h 10"/>
                <a:gd name="T12" fmla="*/ 0 w 15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10">
                  <a:moveTo>
                    <a:pt x="0" y="0"/>
                  </a:moveTo>
                  <a:lnTo>
                    <a:pt x="2" y="0"/>
                  </a:lnTo>
                  <a:lnTo>
                    <a:pt x="15" y="8"/>
                  </a:lnTo>
                  <a:lnTo>
                    <a:pt x="15" y="10"/>
                  </a:lnTo>
                  <a:lnTo>
                    <a:pt x="11" y="10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91" name="Freeform 381"/>
            <p:cNvSpPr>
              <a:spLocks/>
            </p:cNvSpPr>
            <p:nvPr/>
          </p:nvSpPr>
          <p:spPr bwMode="auto">
            <a:xfrm>
              <a:off x="2949575" y="2938463"/>
              <a:ext cx="25400" cy="17463"/>
            </a:xfrm>
            <a:custGeom>
              <a:avLst/>
              <a:gdLst>
                <a:gd name="T0" fmla="*/ 0 w 16"/>
                <a:gd name="T1" fmla="*/ 0 h 11"/>
                <a:gd name="T2" fmla="*/ 4 w 16"/>
                <a:gd name="T3" fmla="*/ 0 h 11"/>
                <a:gd name="T4" fmla="*/ 16 w 16"/>
                <a:gd name="T5" fmla="*/ 9 h 11"/>
                <a:gd name="T6" fmla="*/ 16 w 16"/>
                <a:gd name="T7" fmla="*/ 11 h 11"/>
                <a:gd name="T8" fmla="*/ 14 w 16"/>
                <a:gd name="T9" fmla="*/ 11 h 11"/>
                <a:gd name="T10" fmla="*/ 0 w 16"/>
                <a:gd name="T11" fmla="*/ 2 h 11"/>
                <a:gd name="T12" fmla="*/ 0 w 16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11">
                  <a:moveTo>
                    <a:pt x="0" y="0"/>
                  </a:moveTo>
                  <a:lnTo>
                    <a:pt x="4" y="0"/>
                  </a:lnTo>
                  <a:lnTo>
                    <a:pt x="16" y="9"/>
                  </a:lnTo>
                  <a:lnTo>
                    <a:pt x="16" y="11"/>
                  </a:lnTo>
                  <a:lnTo>
                    <a:pt x="14" y="11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92" name="Freeform 382"/>
            <p:cNvSpPr>
              <a:spLocks/>
            </p:cNvSpPr>
            <p:nvPr/>
          </p:nvSpPr>
          <p:spPr bwMode="auto">
            <a:xfrm>
              <a:off x="2971800" y="2952751"/>
              <a:ext cx="28575" cy="23813"/>
            </a:xfrm>
            <a:custGeom>
              <a:avLst/>
              <a:gdLst>
                <a:gd name="T0" fmla="*/ 0 w 18"/>
                <a:gd name="T1" fmla="*/ 0 h 15"/>
                <a:gd name="T2" fmla="*/ 2 w 18"/>
                <a:gd name="T3" fmla="*/ 0 h 15"/>
                <a:gd name="T4" fmla="*/ 18 w 18"/>
                <a:gd name="T5" fmla="*/ 11 h 15"/>
                <a:gd name="T6" fmla="*/ 18 w 18"/>
                <a:gd name="T7" fmla="*/ 15 h 15"/>
                <a:gd name="T8" fmla="*/ 16 w 18"/>
                <a:gd name="T9" fmla="*/ 15 h 15"/>
                <a:gd name="T10" fmla="*/ 0 w 18"/>
                <a:gd name="T11" fmla="*/ 2 h 15"/>
                <a:gd name="T12" fmla="*/ 0 w 18"/>
                <a:gd name="T13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15">
                  <a:moveTo>
                    <a:pt x="0" y="0"/>
                  </a:moveTo>
                  <a:lnTo>
                    <a:pt x="2" y="0"/>
                  </a:lnTo>
                  <a:lnTo>
                    <a:pt x="18" y="11"/>
                  </a:lnTo>
                  <a:lnTo>
                    <a:pt x="18" y="15"/>
                  </a:lnTo>
                  <a:lnTo>
                    <a:pt x="16" y="15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93" name="Freeform 383"/>
            <p:cNvSpPr>
              <a:spLocks/>
            </p:cNvSpPr>
            <p:nvPr/>
          </p:nvSpPr>
          <p:spPr bwMode="auto">
            <a:xfrm>
              <a:off x="2997200" y="2970213"/>
              <a:ext cx="217488" cy="152400"/>
            </a:xfrm>
            <a:custGeom>
              <a:avLst/>
              <a:gdLst>
                <a:gd name="T0" fmla="*/ 0 w 137"/>
                <a:gd name="T1" fmla="*/ 0 h 96"/>
                <a:gd name="T2" fmla="*/ 2 w 137"/>
                <a:gd name="T3" fmla="*/ 0 h 96"/>
                <a:gd name="T4" fmla="*/ 137 w 137"/>
                <a:gd name="T5" fmla="*/ 94 h 96"/>
                <a:gd name="T6" fmla="*/ 137 w 137"/>
                <a:gd name="T7" fmla="*/ 96 h 96"/>
                <a:gd name="T8" fmla="*/ 134 w 137"/>
                <a:gd name="T9" fmla="*/ 96 h 96"/>
                <a:gd name="T10" fmla="*/ 0 w 137"/>
                <a:gd name="T11" fmla="*/ 4 h 96"/>
                <a:gd name="T12" fmla="*/ 0 w 137"/>
                <a:gd name="T13" fmla="*/ 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7" h="96">
                  <a:moveTo>
                    <a:pt x="0" y="0"/>
                  </a:moveTo>
                  <a:lnTo>
                    <a:pt x="2" y="0"/>
                  </a:lnTo>
                  <a:lnTo>
                    <a:pt x="137" y="94"/>
                  </a:lnTo>
                  <a:lnTo>
                    <a:pt x="137" y="96"/>
                  </a:lnTo>
                  <a:lnTo>
                    <a:pt x="134" y="96"/>
                  </a:lnTo>
                  <a:lnTo>
                    <a:pt x="0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94" name="Freeform 384"/>
            <p:cNvSpPr>
              <a:spLocks/>
            </p:cNvSpPr>
            <p:nvPr/>
          </p:nvSpPr>
          <p:spPr bwMode="auto">
            <a:xfrm>
              <a:off x="3209925" y="3119438"/>
              <a:ext cx="169863" cy="120650"/>
            </a:xfrm>
            <a:custGeom>
              <a:avLst/>
              <a:gdLst>
                <a:gd name="T0" fmla="*/ 0 w 107"/>
                <a:gd name="T1" fmla="*/ 0 h 76"/>
                <a:gd name="T2" fmla="*/ 3 w 107"/>
                <a:gd name="T3" fmla="*/ 0 h 76"/>
                <a:gd name="T4" fmla="*/ 107 w 107"/>
                <a:gd name="T5" fmla="*/ 75 h 76"/>
                <a:gd name="T6" fmla="*/ 107 w 107"/>
                <a:gd name="T7" fmla="*/ 76 h 76"/>
                <a:gd name="T8" fmla="*/ 104 w 107"/>
                <a:gd name="T9" fmla="*/ 76 h 76"/>
                <a:gd name="T10" fmla="*/ 0 w 107"/>
                <a:gd name="T11" fmla="*/ 2 h 76"/>
                <a:gd name="T12" fmla="*/ 0 w 107"/>
                <a:gd name="T13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7" h="76">
                  <a:moveTo>
                    <a:pt x="0" y="0"/>
                  </a:moveTo>
                  <a:lnTo>
                    <a:pt x="3" y="0"/>
                  </a:lnTo>
                  <a:lnTo>
                    <a:pt x="107" y="75"/>
                  </a:lnTo>
                  <a:lnTo>
                    <a:pt x="107" y="76"/>
                  </a:lnTo>
                  <a:lnTo>
                    <a:pt x="104" y="76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95" name="Freeform 385"/>
            <p:cNvSpPr>
              <a:spLocks/>
            </p:cNvSpPr>
            <p:nvPr/>
          </p:nvSpPr>
          <p:spPr bwMode="auto">
            <a:xfrm>
              <a:off x="3375025" y="3238501"/>
              <a:ext cx="168275" cy="120650"/>
            </a:xfrm>
            <a:custGeom>
              <a:avLst/>
              <a:gdLst>
                <a:gd name="T0" fmla="*/ 0 w 106"/>
                <a:gd name="T1" fmla="*/ 0 h 76"/>
                <a:gd name="T2" fmla="*/ 3 w 106"/>
                <a:gd name="T3" fmla="*/ 0 h 76"/>
                <a:gd name="T4" fmla="*/ 106 w 106"/>
                <a:gd name="T5" fmla="*/ 74 h 76"/>
                <a:gd name="T6" fmla="*/ 106 w 106"/>
                <a:gd name="T7" fmla="*/ 76 h 76"/>
                <a:gd name="T8" fmla="*/ 104 w 106"/>
                <a:gd name="T9" fmla="*/ 76 h 76"/>
                <a:gd name="T10" fmla="*/ 0 w 106"/>
                <a:gd name="T11" fmla="*/ 1 h 76"/>
                <a:gd name="T12" fmla="*/ 0 w 106"/>
                <a:gd name="T13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6" h="76">
                  <a:moveTo>
                    <a:pt x="0" y="0"/>
                  </a:moveTo>
                  <a:lnTo>
                    <a:pt x="3" y="0"/>
                  </a:lnTo>
                  <a:lnTo>
                    <a:pt x="106" y="74"/>
                  </a:lnTo>
                  <a:lnTo>
                    <a:pt x="106" y="76"/>
                  </a:lnTo>
                  <a:lnTo>
                    <a:pt x="104" y="76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96" name="Freeform 386"/>
            <p:cNvSpPr>
              <a:spLocks/>
            </p:cNvSpPr>
            <p:nvPr/>
          </p:nvSpPr>
          <p:spPr bwMode="auto">
            <a:xfrm>
              <a:off x="3540125" y="3355976"/>
              <a:ext cx="138113" cy="100013"/>
            </a:xfrm>
            <a:custGeom>
              <a:avLst/>
              <a:gdLst>
                <a:gd name="T0" fmla="*/ 0 w 87"/>
                <a:gd name="T1" fmla="*/ 0 h 63"/>
                <a:gd name="T2" fmla="*/ 2 w 87"/>
                <a:gd name="T3" fmla="*/ 0 h 63"/>
                <a:gd name="T4" fmla="*/ 87 w 87"/>
                <a:gd name="T5" fmla="*/ 61 h 63"/>
                <a:gd name="T6" fmla="*/ 87 w 87"/>
                <a:gd name="T7" fmla="*/ 63 h 63"/>
                <a:gd name="T8" fmla="*/ 85 w 87"/>
                <a:gd name="T9" fmla="*/ 63 h 63"/>
                <a:gd name="T10" fmla="*/ 0 w 87"/>
                <a:gd name="T11" fmla="*/ 2 h 63"/>
                <a:gd name="T12" fmla="*/ 0 w 87"/>
                <a:gd name="T13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7" h="63">
                  <a:moveTo>
                    <a:pt x="0" y="0"/>
                  </a:moveTo>
                  <a:lnTo>
                    <a:pt x="2" y="0"/>
                  </a:lnTo>
                  <a:lnTo>
                    <a:pt x="87" y="61"/>
                  </a:lnTo>
                  <a:lnTo>
                    <a:pt x="87" y="63"/>
                  </a:lnTo>
                  <a:lnTo>
                    <a:pt x="85" y="63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97" name="Freeform 387"/>
            <p:cNvSpPr>
              <a:spLocks/>
            </p:cNvSpPr>
            <p:nvPr/>
          </p:nvSpPr>
          <p:spPr bwMode="auto">
            <a:xfrm>
              <a:off x="3675063" y="3452813"/>
              <a:ext cx="214313" cy="157163"/>
            </a:xfrm>
            <a:custGeom>
              <a:avLst/>
              <a:gdLst>
                <a:gd name="T0" fmla="*/ 0 w 135"/>
                <a:gd name="T1" fmla="*/ 0 h 99"/>
                <a:gd name="T2" fmla="*/ 2 w 135"/>
                <a:gd name="T3" fmla="*/ 0 h 99"/>
                <a:gd name="T4" fmla="*/ 135 w 135"/>
                <a:gd name="T5" fmla="*/ 96 h 99"/>
                <a:gd name="T6" fmla="*/ 135 w 135"/>
                <a:gd name="T7" fmla="*/ 99 h 99"/>
                <a:gd name="T8" fmla="*/ 133 w 135"/>
                <a:gd name="T9" fmla="*/ 99 h 99"/>
                <a:gd name="T10" fmla="*/ 0 w 135"/>
                <a:gd name="T11" fmla="*/ 2 h 99"/>
                <a:gd name="T12" fmla="*/ 0 w 135"/>
                <a:gd name="T13" fmla="*/ 0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5" h="99">
                  <a:moveTo>
                    <a:pt x="0" y="0"/>
                  </a:moveTo>
                  <a:lnTo>
                    <a:pt x="2" y="0"/>
                  </a:lnTo>
                  <a:lnTo>
                    <a:pt x="135" y="96"/>
                  </a:lnTo>
                  <a:lnTo>
                    <a:pt x="135" y="99"/>
                  </a:lnTo>
                  <a:lnTo>
                    <a:pt x="133" y="99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98" name="Freeform 388"/>
            <p:cNvSpPr>
              <a:spLocks/>
            </p:cNvSpPr>
            <p:nvPr/>
          </p:nvSpPr>
          <p:spPr bwMode="auto">
            <a:xfrm>
              <a:off x="3886200" y="3605213"/>
              <a:ext cx="168275" cy="125413"/>
            </a:xfrm>
            <a:custGeom>
              <a:avLst/>
              <a:gdLst>
                <a:gd name="T0" fmla="*/ 0 w 106"/>
                <a:gd name="T1" fmla="*/ 0 h 79"/>
                <a:gd name="T2" fmla="*/ 2 w 106"/>
                <a:gd name="T3" fmla="*/ 0 h 79"/>
                <a:gd name="T4" fmla="*/ 106 w 106"/>
                <a:gd name="T5" fmla="*/ 76 h 79"/>
                <a:gd name="T6" fmla="*/ 106 w 106"/>
                <a:gd name="T7" fmla="*/ 79 h 79"/>
                <a:gd name="T8" fmla="*/ 103 w 106"/>
                <a:gd name="T9" fmla="*/ 79 h 79"/>
                <a:gd name="T10" fmla="*/ 0 w 106"/>
                <a:gd name="T11" fmla="*/ 3 h 79"/>
                <a:gd name="T12" fmla="*/ 0 w 106"/>
                <a:gd name="T13" fmla="*/ 0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6" h="79">
                  <a:moveTo>
                    <a:pt x="0" y="0"/>
                  </a:moveTo>
                  <a:lnTo>
                    <a:pt x="2" y="0"/>
                  </a:lnTo>
                  <a:lnTo>
                    <a:pt x="106" y="76"/>
                  </a:lnTo>
                  <a:lnTo>
                    <a:pt x="106" y="79"/>
                  </a:lnTo>
                  <a:lnTo>
                    <a:pt x="103" y="79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99" name="Freeform 389"/>
            <p:cNvSpPr>
              <a:spLocks/>
            </p:cNvSpPr>
            <p:nvPr/>
          </p:nvSpPr>
          <p:spPr bwMode="auto">
            <a:xfrm>
              <a:off x="4049713" y="3725863"/>
              <a:ext cx="139700" cy="101600"/>
            </a:xfrm>
            <a:custGeom>
              <a:avLst/>
              <a:gdLst>
                <a:gd name="T0" fmla="*/ 0 w 88"/>
                <a:gd name="T1" fmla="*/ 0 h 64"/>
                <a:gd name="T2" fmla="*/ 3 w 88"/>
                <a:gd name="T3" fmla="*/ 0 h 64"/>
                <a:gd name="T4" fmla="*/ 88 w 88"/>
                <a:gd name="T5" fmla="*/ 61 h 64"/>
                <a:gd name="T6" fmla="*/ 88 w 88"/>
                <a:gd name="T7" fmla="*/ 64 h 64"/>
                <a:gd name="T8" fmla="*/ 85 w 88"/>
                <a:gd name="T9" fmla="*/ 64 h 64"/>
                <a:gd name="T10" fmla="*/ 0 w 88"/>
                <a:gd name="T11" fmla="*/ 3 h 64"/>
                <a:gd name="T12" fmla="*/ 0 w 88"/>
                <a:gd name="T13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8" h="64">
                  <a:moveTo>
                    <a:pt x="0" y="0"/>
                  </a:moveTo>
                  <a:lnTo>
                    <a:pt x="3" y="0"/>
                  </a:lnTo>
                  <a:lnTo>
                    <a:pt x="88" y="61"/>
                  </a:lnTo>
                  <a:lnTo>
                    <a:pt x="88" y="64"/>
                  </a:lnTo>
                  <a:lnTo>
                    <a:pt x="85" y="64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00" name="Freeform 390"/>
            <p:cNvSpPr>
              <a:spLocks/>
            </p:cNvSpPr>
            <p:nvPr/>
          </p:nvSpPr>
          <p:spPr bwMode="auto">
            <a:xfrm>
              <a:off x="4184650" y="3822701"/>
              <a:ext cx="217488" cy="158750"/>
            </a:xfrm>
            <a:custGeom>
              <a:avLst/>
              <a:gdLst>
                <a:gd name="T0" fmla="*/ 0 w 137"/>
                <a:gd name="T1" fmla="*/ 0 h 100"/>
                <a:gd name="T2" fmla="*/ 3 w 137"/>
                <a:gd name="T3" fmla="*/ 0 h 100"/>
                <a:gd name="T4" fmla="*/ 137 w 137"/>
                <a:gd name="T5" fmla="*/ 98 h 100"/>
                <a:gd name="T6" fmla="*/ 137 w 137"/>
                <a:gd name="T7" fmla="*/ 100 h 100"/>
                <a:gd name="T8" fmla="*/ 134 w 137"/>
                <a:gd name="T9" fmla="*/ 100 h 100"/>
                <a:gd name="T10" fmla="*/ 0 w 137"/>
                <a:gd name="T11" fmla="*/ 3 h 100"/>
                <a:gd name="T12" fmla="*/ 0 w 137"/>
                <a:gd name="T13" fmla="*/ 0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7" h="100">
                  <a:moveTo>
                    <a:pt x="0" y="0"/>
                  </a:moveTo>
                  <a:lnTo>
                    <a:pt x="3" y="0"/>
                  </a:lnTo>
                  <a:lnTo>
                    <a:pt x="137" y="98"/>
                  </a:lnTo>
                  <a:lnTo>
                    <a:pt x="137" y="100"/>
                  </a:lnTo>
                  <a:lnTo>
                    <a:pt x="134" y="100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01" name="Freeform 391"/>
            <p:cNvSpPr>
              <a:spLocks/>
            </p:cNvSpPr>
            <p:nvPr/>
          </p:nvSpPr>
          <p:spPr bwMode="auto">
            <a:xfrm>
              <a:off x="4397375" y="3978276"/>
              <a:ext cx="134938" cy="100013"/>
            </a:xfrm>
            <a:custGeom>
              <a:avLst/>
              <a:gdLst>
                <a:gd name="T0" fmla="*/ 0 w 85"/>
                <a:gd name="T1" fmla="*/ 0 h 63"/>
                <a:gd name="T2" fmla="*/ 3 w 85"/>
                <a:gd name="T3" fmla="*/ 0 h 63"/>
                <a:gd name="T4" fmla="*/ 85 w 85"/>
                <a:gd name="T5" fmla="*/ 60 h 63"/>
                <a:gd name="T6" fmla="*/ 85 w 85"/>
                <a:gd name="T7" fmla="*/ 63 h 63"/>
                <a:gd name="T8" fmla="*/ 82 w 85"/>
                <a:gd name="T9" fmla="*/ 63 h 63"/>
                <a:gd name="T10" fmla="*/ 0 w 85"/>
                <a:gd name="T11" fmla="*/ 2 h 63"/>
                <a:gd name="T12" fmla="*/ 0 w 85"/>
                <a:gd name="T13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5" h="63">
                  <a:moveTo>
                    <a:pt x="0" y="0"/>
                  </a:moveTo>
                  <a:lnTo>
                    <a:pt x="3" y="0"/>
                  </a:lnTo>
                  <a:lnTo>
                    <a:pt x="85" y="60"/>
                  </a:lnTo>
                  <a:lnTo>
                    <a:pt x="85" y="63"/>
                  </a:lnTo>
                  <a:lnTo>
                    <a:pt x="82" y="63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02" name="Freeform 392"/>
            <p:cNvSpPr>
              <a:spLocks/>
            </p:cNvSpPr>
            <p:nvPr/>
          </p:nvSpPr>
          <p:spPr bwMode="auto">
            <a:xfrm>
              <a:off x="1162050" y="3016251"/>
              <a:ext cx="134938" cy="22225"/>
            </a:xfrm>
            <a:custGeom>
              <a:avLst/>
              <a:gdLst>
                <a:gd name="T0" fmla="*/ 82 w 85"/>
                <a:gd name="T1" fmla="*/ 0 h 14"/>
                <a:gd name="T2" fmla="*/ 85 w 85"/>
                <a:gd name="T3" fmla="*/ 0 h 14"/>
                <a:gd name="T4" fmla="*/ 85 w 85"/>
                <a:gd name="T5" fmla="*/ 2 h 14"/>
                <a:gd name="T6" fmla="*/ 2 w 85"/>
                <a:gd name="T7" fmla="*/ 14 h 14"/>
                <a:gd name="T8" fmla="*/ 0 w 85"/>
                <a:gd name="T9" fmla="*/ 14 h 14"/>
                <a:gd name="T10" fmla="*/ 0 w 85"/>
                <a:gd name="T11" fmla="*/ 11 h 14"/>
                <a:gd name="T12" fmla="*/ 82 w 85"/>
                <a:gd name="T13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5" h="14">
                  <a:moveTo>
                    <a:pt x="82" y="0"/>
                  </a:moveTo>
                  <a:lnTo>
                    <a:pt x="85" y="0"/>
                  </a:lnTo>
                  <a:lnTo>
                    <a:pt x="85" y="2"/>
                  </a:lnTo>
                  <a:lnTo>
                    <a:pt x="2" y="14"/>
                  </a:lnTo>
                  <a:lnTo>
                    <a:pt x="0" y="14"/>
                  </a:lnTo>
                  <a:lnTo>
                    <a:pt x="0" y="11"/>
                  </a:lnTo>
                  <a:lnTo>
                    <a:pt x="8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03" name="Freeform 393"/>
            <p:cNvSpPr>
              <a:spLocks/>
            </p:cNvSpPr>
            <p:nvPr/>
          </p:nvSpPr>
          <p:spPr bwMode="auto">
            <a:xfrm>
              <a:off x="1350963" y="3013076"/>
              <a:ext cx="28575" cy="6350"/>
            </a:xfrm>
            <a:custGeom>
              <a:avLst/>
              <a:gdLst>
                <a:gd name="T0" fmla="*/ 0 w 18"/>
                <a:gd name="T1" fmla="*/ 0 h 4"/>
                <a:gd name="T2" fmla="*/ 2 w 18"/>
                <a:gd name="T3" fmla="*/ 0 h 4"/>
                <a:gd name="T4" fmla="*/ 18 w 18"/>
                <a:gd name="T5" fmla="*/ 2 h 4"/>
                <a:gd name="T6" fmla="*/ 18 w 18"/>
                <a:gd name="T7" fmla="*/ 4 h 4"/>
                <a:gd name="T8" fmla="*/ 15 w 18"/>
                <a:gd name="T9" fmla="*/ 4 h 4"/>
                <a:gd name="T10" fmla="*/ 0 w 18"/>
                <a:gd name="T11" fmla="*/ 3 h 4"/>
                <a:gd name="T12" fmla="*/ 0 w 18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4">
                  <a:moveTo>
                    <a:pt x="0" y="0"/>
                  </a:moveTo>
                  <a:lnTo>
                    <a:pt x="2" y="0"/>
                  </a:lnTo>
                  <a:lnTo>
                    <a:pt x="18" y="2"/>
                  </a:lnTo>
                  <a:lnTo>
                    <a:pt x="18" y="4"/>
                  </a:lnTo>
                  <a:lnTo>
                    <a:pt x="15" y="4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04" name="Freeform 394"/>
            <p:cNvSpPr>
              <a:spLocks/>
            </p:cNvSpPr>
            <p:nvPr/>
          </p:nvSpPr>
          <p:spPr bwMode="auto">
            <a:xfrm>
              <a:off x="1431925" y="3021013"/>
              <a:ext cx="101600" cy="14288"/>
            </a:xfrm>
            <a:custGeom>
              <a:avLst/>
              <a:gdLst>
                <a:gd name="T0" fmla="*/ 0 w 64"/>
                <a:gd name="T1" fmla="*/ 0 h 9"/>
                <a:gd name="T2" fmla="*/ 2 w 64"/>
                <a:gd name="T3" fmla="*/ 0 h 9"/>
                <a:gd name="T4" fmla="*/ 64 w 64"/>
                <a:gd name="T5" fmla="*/ 7 h 9"/>
                <a:gd name="T6" fmla="*/ 64 w 64"/>
                <a:gd name="T7" fmla="*/ 9 h 9"/>
                <a:gd name="T8" fmla="*/ 62 w 64"/>
                <a:gd name="T9" fmla="*/ 9 h 9"/>
                <a:gd name="T10" fmla="*/ 0 w 64"/>
                <a:gd name="T11" fmla="*/ 3 h 9"/>
                <a:gd name="T12" fmla="*/ 0 w 64"/>
                <a:gd name="T13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4" h="9">
                  <a:moveTo>
                    <a:pt x="0" y="0"/>
                  </a:moveTo>
                  <a:lnTo>
                    <a:pt x="2" y="0"/>
                  </a:lnTo>
                  <a:lnTo>
                    <a:pt x="64" y="7"/>
                  </a:lnTo>
                  <a:lnTo>
                    <a:pt x="64" y="9"/>
                  </a:lnTo>
                  <a:lnTo>
                    <a:pt x="62" y="9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05" name="Freeform 395"/>
            <p:cNvSpPr>
              <a:spLocks/>
            </p:cNvSpPr>
            <p:nvPr/>
          </p:nvSpPr>
          <p:spPr bwMode="auto">
            <a:xfrm>
              <a:off x="1530350" y="3032126"/>
              <a:ext cx="36513" cy="11113"/>
            </a:xfrm>
            <a:custGeom>
              <a:avLst/>
              <a:gdLst>
                <a:gd name="T0" fmla="*/ 0 w 23"/>
                <a:gd name="T1" fmla="*/ 0 h 7"/>
                <a:gd name="T2" fmla="*/ 2 w 23"/>
                <a:gd name="T3" fmla="*/ 0 h 7"/>
                <a:gd name="T4" fmla="*/ 23 w 23"/>
                <a:gd name="T5" fmla="*/ 5 h 7"/>
                <a:gd name="T6" fmla="*/ 23 w 23"/>
                <a:gd name="T7" fmla="*/ 7 h 7"/>
                <a:gd name="T8" fmla="*/ 20 w 23"/>
                <a:gd name="T9" fmla="*/ 7 h 7"/>
                <a:gd name="T10" fmla="*/ 0 w 23"/>
                <a:gd name="T11" fmla="*/ 2 h 7"/>
                <a:gd name="T12" fmla="*/ 0 w 23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" h="7">
                  <a:moveTo>
                    <a:pt x="0" y="0"/>
                  </a:moveTo>
                  <a:lnTo>
                    <a:pt x="2" y="0"/>
                  </a:lnTo>
                  <a:lnTo>
                    <a:pt x="23" y="5"/>
                  </a:lnTo>
                  <a:lnTo>
                    <a:pt x="23" y="7"/>
                  </a:lnTo>
                  <a:lnTo>
                    <a:pt x="20" y="7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06" name="Freeform 396"/>
            <p:cNvSpPr>
              <a:spLocks/>
            </p:cNvSpPr>
            <p:nvPr/>
          </p:nvSpPr>
          <p:spPr bwMode="auto">
            <a:xfrm>
              <a:off x="1622425" y="3057526"/>
              <a:ext cx="28575" cy="9525"/>
            </a:xfrm>
            <a:custGeom>
              <a:avLst/>
              <a:gdLst>
                <a:gd name="T0" fmla="*/ 0 w 18"/>
                <a:gd name="T1" fmla="*/ 0 h 6"/>
                <a:gd name="T2" fmla="*/ 1 w 18"/>
                <a:gd name="T3" fmla="*/ 0 h 6"/>
                <a:gd name="T4" fmla="*/ 18 w 18"/>
                <a:gd name="T5" fmla="*/ 4 h 6"/>
                <a:gd name="T6" fmla="*/ 18 w 18"/>
                <a:gd name="T7" fmla="*/ 6 h 6"/>
                <a:gd name="T8" fmla="*/ 16 w 18"/>
                <a:gd name="T9" fmla="*/ 6 h 6"/>
                <a:gd name="T10" fmla="*/ 0 w 18"/>
                <a:gd name="T11" fmla="*/ 1 h 6"/>
                <a:gd name="T12" fmla="*/ 0 w 18"/>
                <a:gd name="T13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6">
                  <a:moveTo>
                    <a:pt x="0" y="0"/>
                  </a:moveTo>
                  <a:lnTo>
                    <a:pt x="1" y="0"/>
                  </a:lnTo>
                  <a:lnTo>
                    <a:pt x="18" y="4"/>
                  </a:lnTo>
                  <a:lnTo>
                    <a:pt x="18" y="6"/>
                  </a:lnTo>
                  <a:lnTo>
                    <a:pt x="16" y="6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07" name="Freeform 397"/>
            <p:cNvSpPr>
              <a:spLocks/>
            </p:cNvSpPr>
            <p:nvPr/>
          </p:nvSpPr>
          <p:spPr bwMode="auto">
            <a:xfrm>
              <a:off x="1703388" y="3078163"/>
              <a:ext cx="44450" cy="19050"/>
            </a:xfrm>
            <a:custGeom>
              <a:avLst/>
              <a:gdLst>
                <a:gd name="T0" fmla="*/ 0 w 28"/>
                <a:gd name="T1" fmla="*/ 0 h 12"/>
                <a:gd name="T2" fmla="*/ 1 w 28"/>
                <a:gd name="T3" fmla="*/ 0 h 12"/>
                <a:gd name="T4" fmla="*/ 28 w 28"/>
                <a:gd name="T5" fmla="*/ 9 h 12"/>
                <a:gd name="T6" fmla="*/ 28 w 28"/>
                <a:gd name="T7" fmla="*/ 12 h 12"/>
                <a:gd name="T8" fmla="*/ 25 w 28"/>
                <a:gd name="T9" fmla="*/ 12 h 12"/>
                <a:gd name="T10" fmla="*/ 0 w 28"/>
                <a:gd name="T11" fmla="*/ 3 h 12"/>
                <a:gd name="T12" fmla="*/ 0 w 28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12">
                  <a:moveTo>
                    <a:pt x="0" y="0"/>
                  </a:moveTo>
                  <a:lnTo>
                    <a:pt x="1" y="0"/>
                  </a:lnTo>
                  <a:lnTo>
                    <a:pt x="28" y="9"/>
                  </a:lnTo>
                  <a:lnTo>
                    <a:pt x="28" y="12"/>
                  </a:lnTo>
                  <a:lnTo>
                    <a:pt x="25" y="12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08" name="Freeform 398"/>
            <p:cNvSpPr>
              <a:spLocks/>
            </p:cNvSpPr>
            <p:nvPr/>
          </p:nvSpPr>
          <p:spPr bwMode="auto">
            <a:xfrm>
              <a:off x="1743075" y="3092451"/>
              <a:ext cx="98425" cy="41275"/>
            </a:xfrm>
            <a:custGeom>
              <a:avLst/>
              <a:gdLst>
                <a:gd name="T0" fmla="*/ 0 w 62"/>
                <a:gd name="T1" fmla="*/ 0 h 26"/>
                <a:gd name="T2" fmla="*/ 3 w 62"/>
                <a:gd name="T3" fmla="*/ 0 h 26"/>
                <a:gd name="T4" fmla="*/ 62 w 62"/>
                <a:gd name="T5" fmla="*/ 24 h 26"/>
                <a:gd name="T6" fmla="*/ 62 w 62"/>
                <a:gd name="T7" fmla="*/ 26 h 26"/>
                <a:gd name="T8" fmla="*/ 59 w 62"/>
                <a:gd name="T9" fmla="*/ 26 h 26"/>
                <a:gd name="T10" fmla="*/ 0 w 62"/>
                <a:gd name="T11" fmla="*/ 3 h 26"/>
                <a:gd name="T12" fmla="*/ 0 w 62"/>
                <a:gd name="T13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2" h="26">
                  <a:moveTo>
                    <a:pt x="0" y="0"/>
                  </a:moveTo>
                  <a:lnTo>
                    <a:pt x="3" y="0"/>
                  </a:lnTo>
                  <a:lnTo>
                    <a:pt x="62" y="24"/>
                  </a:lnTo>
                  <a:lnTo>
                    <a:pt x="62" y="26"/>
                  </a:lnTo>
                  <a:lnTo>
                    <a:pt x="59" y="26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09" name="Freeform 399"/>
            <p:cNvSpPr>
              <a:spLocks/>
            </p:cNvSpPr>
            <p:nvPr/>
          </p:nvSpPr>
          <p:spPr bwMode="auto">
            <a:xfrm>
              <a:off x="1893888" y="3154363"/>
              <a:ext cx="28575" cy="14288"/>
            </a:xfrm>
            <a:custGeom>
              <a:avLst/>
              <a:gdLst>
                <a:gd name="T0" fmla="*/ 0 w 18"/>
                <a:gd name="T1" fmla="*/ 0 h 9"/>
                <a:gd name="T2" fmla="*/ 2 w 18"/>
                <a:gd name="T3" fmla="*/ 0 h 9"/>
                <a:gd name="T4" fmla="*/ 18 w 18"/>
                <a:gd name="T5" fmla="*/ 6 h 9"/>
                <a:gd name="T6" fmla="*/ 18 w 18"/>
                <a:gd name="T7" fmla="*/ 9 h 9"/>
                <a:gd name="T8" fmla="*/ 15 w 18"/>
                <a:gd name="T9" fmla="*/ 9 h 9"/>
                <a:gd name="T10" fmla="*/ 0 w 18"/>
                <a:gd name="T11" fmla="*/ 2 h 9"/>
                <a:gd name="T12" fmla="*/ 0 w 18"/>
                <a:gd name="T13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9">
                  <a:moveTo>
                    <a:pt x="0" y="0"/>
                  </a:moveTo>
                  <a:lnTo>
                    <a:pt x="2" y="0"/>
                  </a:lnTo>
                  <a:lnTo>
                    <a:pt x="18" y="6"/>
                  </a:lnTo>
                  <a:lnTo>
                    <a:pt x="18" y="9"/>
                  </a:lnTo>
                  <a:lnTo>
                    <a:pt x="15" y="9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10" name="Freeform 400"/>
            <p:cNvSpPr>
              <a:spLocks/>
            </p:cNvSpPr>
            <p:nvPr/>
          </p:nvSpPr>
          <p:spPr bwMode="auto">
            <a:xfrm>
              <a:off x="1971675" y="3187701"/>
              <a:ext cx="52388" cy="26988"/>
            </a:xfrm>
            <a:custGeom>
              <a:avLst/>
              <a:gdLst>
                <a:gd name="T0" fmla="*/ 0 w 33"/>
                <a:gd name="T1" fmla="*/ 0 h 17"/>
                <a:gd name="T2" fmla="*/ 3 w 33"/>
                <a:gd name="T3" fmla="*/ 0 h 17"/>
                <a:gd name="T4" fmla="*/ 33 w 33"/>
                <a:gd name="T5" fmla="*/ 15 h 17"/>
                <a:gd name="T6" fmla="*/ 33 w 33"/>
                <a:gd name="T7" fmla="*/ 17 h 17"/>
                <a:gd name="T8" fmla="*/ 31 w 33"/>
                <a:gd name="T9" fmla="*/ 17 h 17"/>
                <a:gd name="T10" fmla="*/ 0 w 33"/>
                <a:gd name="T11" fmla="*/ 4 h 17"/>
                <a:gd name="T12" fmla="*/ 0 w 33"/>
                <a:gd name="T13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17">
                  <a:moveTo>
                    <a:pt x="0" y="0"/>
                  </a:moveTo>
                  <a:lnTo>
                    <a:pt x="3" y="0"/>
                  </a:lnTo>
                  <a:lnTo>
                    <a:pt x="33" y="15"/>
                  </a:lnTo>
                  <a:lnTo>
                    <a:pt x="33" y="17"/>
                  </a:lnTo>
                  <a:lnTo>
                    <a:pt x="31" y="17"/>
                  </a:lnTo>
                  <a:lnTo>
                    <a:pt x="0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11" name="Freeform 401"/>
            <p:cNvSpPr>
              <a:spLocks/>
            </p:cNvSpPr>
            <p:nvPr/>
          </p:nvSpPr>
          <p:spPr bwMode="auto">
            <a:xfrm>
              <a:off x="2020888" y="3211513"/>
              <a:ext cx="25400" cy="15875"/>
            </a:xfrm>
            <a:custGeom>
              <a:avLst/>
              <a:gdLst>
                <a:gd name="T0" fmla="*/ 0 w 16"/>
                <a:gd name="T1" fmla="*/ 0 h 10"/>
                <a:gd name="T2" fmla="*/ 2 w 16"/>
                <a:gd name="T3" fmla="*/ 0 h 10"/>
                <a:gd name="T4" fmla="*/ 16 w 16"/>
                <a:gd name="T5" fmla="*/ 7 h 10"/>
                <a:gd name="T6" fmla="*/ 16 w 16"/>
                <a:gd name="T7" fmla="*/ 10 h 10"/>
                <a:gd name="T8" fmla="*/ 14 w 16"/>
                <a:gd name="T9" fmla="*/ 10 h 10"/>
                <a:gd name="T10" fmla="*/ 0 w 16"/>
                <a:gd name="T11" fmla="*/ 2 h 10"/>
                <a:gd name="T12" fmla="*/ 0 w 16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10">
                  <a:moveTo>
                    <a:pt x="0" y="0"/>
                  </a:moveTo>
                  <a:lnTo>
                    <a:pt x="2" y="0"/>
                  </a:lnTo>
                  <a:lnTo>
                    <a:pt x="16" y="7"/>
                  </a:lnTo>
                  <a:lnTo>
                    <a:pt x="16" y="10"/>
                  </a:lnTo>
                  <a:lnTo>
                    <a:pt x="14" y="10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12" name="Freeform 402"/>
            <p:cNvSpPr>
              <a:spLocks/>
            </p:cNvSpPr>
            <p:nvPr/>
          </p:nvSpPr>
          <p:spPr bwMode="auto">
            <a:xfrm>
              <a:off x="2043113" y="3222626"/>
              <a:ext cx="26988" cy="15875"/>
            </a:xfrm>
            <a:custGeom>
              <a:avLst/>
              <a:gdLst>
                <a:gd name="T0" fmla="*/ 0 w 17"/>
                <a:gd name="T1" fmla="*/ 0 h 10"/>
                <a:gd name="T2" fmla="*/ 2 w 17"/>
                <a:gd name="T3" fmla="*/ 0 h 10"/>
                <a:gd name="T4" fmla="*/ 17 w 17"/>
                <a:gd name="T5" fmla="*/ 7 h 10"/>
                <a:gd name="T6" fmla="*/ 17 w 17"/>
                <a:gd name="T7" fmla="*/ 10 h 10"/>
                <a:gd name="T8" fmla="*/ 13 w 17"/>
                <a:gd name="T9" fmla="*/ 10 h 10"/>
                <a:gd name="T10" fmla="*/ 0 w 17"/>
                <a:gd name="T11" fmla="*/ 3 h 10"/>
                <a:gd name="T12" fmla="*/ 0 w 17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">
                  <a:moveTo>
                    <a:pt x="0" y="0"/>
                  </a:moveTo>
                  <a:lnTo>
                    <a:pt x="2" y="0"/>
                  </a:lnTo>
                  <a:lnTo>
                    <a:pt x="17" y="7"/>
                  </a:lnTo>
                  <a:lnTo>
                    <a:pt x="17" y="10"/>
                  </a:lnTo>
                  <a:lnTo>
                    <a:pt x="13" y="10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13" name="Freeform 403"/>
            <p:cNvSpPr>
              <a:spLocks/>
            </p:cNvSpPr>
            <p:nvPr/>
          </p:nvSpPr>
          <p:spPr bwMode="auto">
            <a:xfrm>
              <a:off x="2063750" y="3233738"/>
              <a:ext cx="47625" cy="26988"/>
            </a:xfrm>
            <a:custGeom>
              <a:avLst/>
              <a:gdLst>
                <a:gd name="T0" fmla="*/ 0 w 30"/>
                <a:gd name="T1" fmla="*/ 0 h 17"/>
                <a:gd name="T2" fmla="*/ 4 w 30"/>
                <a:gd name="T3" fmla="*/ 0 h 17"/>
                <a:gd name="T4" fmla="*/ 30 w 30"/>
                <a:gd name="T5" fmla="*/ 13 h 17"/>
                <a:gd name="T6" fmla="*/ 30 w 30"/>
                <a:gd name="T7" fmla="*/ 17 h 17"/>
                <a:gd name="T8" fmla="*/ 28 w 30"/>
                <a:gd name="T9" fmla="*/ 17 h 17"/>
                <a:gd name="T10" fmla="*/ 0 w 30"/>
                <a:gd name="T11" fmla="*/ 3 h 17"/>
                <a:gd name="T12" fmla="*/ 0 w 30"/>
                <a:gd name="T13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" h="17">
                  <a:moveTo>
                    <a:pt x="0" y="0"/>
                  </a:moveTo>
                  <a:lnTo>
                    <a:pt x="4" y="0"/>
                  </a:lnTo>
                  <a:lnTo>
                    <a:pt x="30" y="13"/>
                  </a:lnTo>
                  <a:lnTo>
                    <a:pt x="30" y="17"/>
                  </a:lnTo>
                  <a:lnTo>
                    <a:pt x="28" y="17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14" name="Freeform 404"/>
            <p:cNvSpPr>
              <a:spLocks/>
            </p:cNvSpPr>
            <p:nvPr/>
          </p:nvSpPr>
          <p:spPr bwMode="auto">
            <a:xfrm>
              <a:off x="2162175" y="3284538"/>
              <a:ext cx="26988" cy="15875"/>
            </a:xfrm>
            <a:custGeom>
              <a:avLst/>
              <a:gdLst>
                <a:gd name="T0" fmla="*/ 0 w 17"/>
                <a:gd name="T1" fmla="*/ 0 h 10"/>
                <a:gd name="T2" fmla="*/ 2 w 17"/>
                <a:gd name="T3" fmla="*/ 0 h 10"/>
                <a:gd name="T4" fmla="*/ 17 w 17"/>
                <a:gd name="T5" fmla="*/ 8 h 10"/>
                <a:gd name="T6" fmla="*/ 17 w 17"/>
                <a:gd name="T7" fmla="*/ 10 h 10"/>
                <a:gd name="T8" fmla="*/ 15 w 17"/>
                <a:gd name="T9" fmla="*/ 10 h 10"/>
                <a:gd name="T10" fmla="*/ 0 w 17"/>
                <a:gd name="T11" fmla="*/ 2 h 10"/>
                <a:gd name="T12" fmla="*/ 0 w 17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">
                  <a:moveTo>
                    <a:pt x="0" y="0"/>
                  </a:moveTo>
                  <a:lnTo>
                    <a:pt x="2" y="0"/>
                  </a:lnTo>
                  <a:lnTo>
                    <a:pt x="17" y="8"/>
                  </a:lnTo>
                  <a:lnTo>
                    <a:pt x="17" y="10"/>
                  </a:lnTo>
                  <a:lnTo>
                    <a:pt x="15" y="10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15" name="Freeform 405"/>
            <p:cNvSpPr>
              <a:spLocks/>
            </p:cNvSpPr>
            <p:nvPr/>
          </p:nvSpPr>
          <p:spPr bwMode="auto">
            <a:xfrm>
              <a:off x="2243138" y="3328988"/>
              <a:ext cx="33338" cy="20638"/>
            </a:xfrm>
            <a:custGeom>
              <a:avLst/>
              <a:gdLst>
                <a:gd name="T0" fmla="*/ 0 w 21"/>
                <a:gd name="T1" fmla="*/ 0 h 13"/>
                <a:gd name="T2" fmla="*/ 2 w 21"/>
                <a:gd name="T3" fmla="*/ 0 h 13"/>
                <a:gd name="T4" fmla="*/ 21 w 21"/>
                <a:gd name="T5" fmla="*/ 9 h 13"/>
                <a:gd name="T6" fmla="*/ 21 w 21"/>
                <a:gd name="T7" fmla="*/ 13 h 13"/>
                <a:gd name="T8" fmla="*/ 18 w 21"/>
                <a:gd name="T9" fmla="*/ 13 h 13"/>
                <a:gd name="T10" fmla="*/ 0 w 21"/>
                <a:gd name="T11" fmla="*/ 3 h 13"/>
                <a:gd name="T12" fmla="*/ 0 w 21"/>
                <a:gd name="T13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" h="13">
                  <a:moveTo>
                    <a:pt x="0" y="0"/>
                  </a:moveTo>
                  <a:lnTo>
                    <a:pt x="2" y="0"/>
                  </a:lnTo>
                  <a:lnTo>
                    <a:pt x="21" y="9"/>
                  </a:lnTo>
                  <a:lnTo>
                    <a:pt x="21" y="13"/>
                  </a:lnTo>
                  <a:lnTo>
                    <a:pt x="18" y="13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16" name="Freeform 406"/>
            <p:cNvSpPr>
              <a:spLocks/>
            </p:cNvSpPr>
            <p:nvPr/>
          </p:nvSpPr>
          <p:spPr bwMode="auto">
            <a:xfrm>
              <a:off x="2271713" y="3343276"/>
              <a:ext cx="82550" cy="53975"/>
            </a:xfrm>
            <a:custGeom>
              <a:avLst/>
              <a:gdLst>
                <a:gd name="T0" fmla="*/ 0 w 52"/>
                <a:gd name="T1" fmla="*/ 0 h 34"/>
                <a:gd name="T2" fmla="*/ 3 w 52"/>
                <a:gd name="T3" fmla="*/ 0 h 34"/>
                <a:gd name="T4" fmla="*/ 52 w 52"/>
                <a:gd name="T5" fmla="*/ 30 h 34"/>
                <a:gd name="T6" fmla="*/ 52 w 52"/>
                <a:gd name="T7" fmla="*/ 34 h 34"/>
                <a:gd name="T8" fmla="*/ 50 w 52"/>
                <a:gd name="T9" fmla="*/ 34 h 34"/>
                <a:gd name="T10" fmla="*/ 0 w 52"/>
                <a:gd name="T11" fmla="*/ 4 h 34"/>
                <a:gd name="T12" fmla="*/ 0 w 52"/>
                <a:gd name="T13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2" h="34">
                  <a:moveTo>
                    <a:pt x="0" y="0"/>
                  </a:moveTo>
                  <a:lnTo>
                    <a:pt x="3" y="0"/>
                  </a:lnTo>
                  <a:lnTo>
                    <a:pt x="52" y="30"/>
                  </a:lnTo>
                  <a:lnTo>
                    <a:pt x="52" y="34"/>
                  </a:lnTo>
                  <a:lnTo>
                    <a:pt x="50" y="34"/>
                  </a:lnTo>
                  <a:lnTo>
                    <a:pt x="0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17" name="Freeform 408"/>
            <p:cNvSpPr>
              <a:spLocks/>
            </p:cNvSpPr>
            <p:nvPr/>
          </p:nvSpPr>
          <p:spPr bwMode="auto">
            <a:xfrm>
              <a:off x="2351088" y="3390900"/>
              <a:ext cx="28575" cy="22225"/>
            </a:xfrm>
            <a:custGeom>
              <a:avLst/>
              <a:gdLst>
                <a:gd name="T0" fmla="*/ 0 w 18"/>
                <a:gd name="T1" fmla="*/ 0 h 14"/>
                <a:gd name="T2" fmla="*/ 2 w 18"/>
                <a:gd name="T3" fmla="*/ 0 h 14"/>
                <a:gd name="T4" fmla="*/ 18 w 18"/>
                <a:gd name="T5" fmla="*/ 10 h 14"/>
                <a:gd name="T6" fmla="*/ 18 w 18"/>
                <a:gd name="T7" fmla="*/ 14 h 14"/>
                <a:gd name="T8" fmla="*/ 17 w 18"/>
                <a:gd name="T9" fmla="*/ 14 h 14"/>
                <a:gd name="T10" fmla="*/ 0 w 18"/>
                <a:gd name="T11" fmla="*/ 4 h 14"/>
                <a:gd name="T12" fmla="*/ 0 w 18"/>
                <a:gd name="T13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14">
                  <a:moveTo>
                    <a:pt x="0" y="0"/>
                  </a:moveTo>
                  <a:lnTo>
                    <a:pt x="2" y="0"/>
                  </a:lnTo>
                  <a:lnTo>
                    <a:pt x="18" y="10"/>
                  </a:lnTo>
                  <a:lnTo>
                    <a:pt x="18" y="14"/>
                  </a:lnTo>
                  <a:lnTo>
                    <a:pt x="17" y="14"/>
                  </a:lnTo>
                  <a:lnTo>
                    <a:pt x="0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18" name="Freeform 409"/>
            <p:cNvSpPr>
              <a:spLocks/>
            </p:cNvSpPr>
            <p:nvPr/>
          </p:nvSpPr>
          <p:spPr bwMode="auto">
            <a:xfrm>
              <a:off x="2435225" y="3441700"/>
              <a:ext cx="28575" cy="22225"/>
            </a:xfrm>
            <a:custGeom>
              <a:avLst/>
              <a:gdLst>
                <a:gd name="T0" fmla="*/ 0 w 18"/>
                <a:gd name="T1" fmla="*/ 0 h 14"/>
                <a:gd name="T2" fmla="*/ 2 w 18"/>
                <a:gd name="T3" fmla="*/ 0 h 14"/>
                <a:gd name="T4" fmla="*/ 18 w 18"/>
                <a:gd name="T5" fmla="*/ 10 h 14"/>
                <a:gd name="T6" fmla="*/ 18 w 18"/>
                <a:gd name="T7" fmla="*/ 14 h 14"/>
                <a:gd name="T8" fmla="*/ 16 w 18"/>
                <a:gd name="T9" fmla="*/ 14 h 14"/>
                <a:gd name="T10" fmla="*/ 0 w 18"/>
                <a:gd name="T11" fmla="*/ 3 h 14"/>
                <a:gd name="T12" fmla="*/ 0 w 18"/>
                <a:gd name="T13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14">
                  <a:moveTo>
                    <a:pt x="0" y="0"/>
                  </a:moveTo>
                  <a:lnTo>
                    <a:pt x="2" y="0"/>
                  </a:lnTo>
                  <a:lnTo>
                    <a:pt x="18" y="10"/>
                  </a:lnTo>
                  <a:lnTo>
                    <a:pt x="18" y="14"/>
                  </a:lnTo>
                  <a:lnTo>
                    <a:pt x="16" y="14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19" name="Freeform 410"/>
            <p:cNvSpPr>
              <a:spLocks/>
            </p:cNvSpPr>
            <p:nvPr/>
          </p:nvSpPr>
          <p:spPr bwMode="auto">
            <a:xfrm>
              <a:off x="2513013" y="3489325"/>
              <a:ext cx="11113" cy="7938"/>
            </a:xfrm>
            <a:custGeom>
              <a:avLst/>
              <a:gdLst>
                <a:gd name="T0" fmla="*/ 0 w 7"/>
                <a:gd name="T1" fmla="*/ 0 h 5"/>
                <a:gd name="T2" fmla="*/ 4 w 7"/>
                <a:gd name="T3" fmla="*/ 0 h 5"/>
                <a:gd name="T4" fmla="*/ 7 w 7"/>
                <a:gd name="T5" fmla="*/ 3 h 5"/>
                <a:gd name="T6" fmla="*/ 7 w 7"/>
                <a:gd name="T7" fmla="*/ 5 h 5"/>
                <a:gd name="T8" fmla="*/ 5 w 7"/>
                <a:gd name="T9" fmla="*/ 5 h 5"/>
                <a:gd name="T10" fmla="*/ 0 w 7"/>
                <a:gd name="T11" fmla="*/ 3 h 5"/>
                <a:gd name="T12" fmla="*/ 0 w 7"/>
                <a:gd name="T1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" h="5">
                  <a:moveTo>
                    <a:pt x="0" y="0"/>
                  </a:moveTo>
                  <a:lnTo>
                    <a:pt x="4" y="0"/>
                  </a:lnTo>
                  <a:lnTo>
                    <a:pt x="7" y="3"/>
                  </a:lnTo>
                  <a:lnTo>
                    <a:pt x="7" y="5"/>
                  </a:lnTo>
                  <a:lnTo>
                    <a:pt x="5" y="5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20" name="Freeform 411"/>
            <p:cNvSpPr>
              <a:spLocks/>
            </p:cNvSpPr>
            <p:nvPr/>
          </p:nvSpPr>
          <p:spPr bwMode="auto">
            <a:xfrm>
              <a:off x="2520950" y="3494088"/>
              <a:ext cx="82550" cy="53975"/>
            </a:xfrm>
            <a:custGeom>
              <a:avLst/>
              <a:gdLst>
                <a:gd name="T0" fmla="*/ 0 w 52"/>
                <a:gd name="T1" fmla="*/ 0 h 34"/>
                <a:gd name="T2" fmla="*/ 2 w 52"/>
                <a:gd name="T3" fmla="*/ 0 h 34"/>
                <a:gd name="T4" fmla="*/ 52 w 52"/>
                <a:gd name="T5" fmla="*/ 32 h 34"/>
                <a:gd name="T6" fmla="*/ 52 w 52"/>
                <a:gd name="T7" fmla="*/ 34 h 34"/>
                <a:gd name="T8" fmla="*/ 50 w 52"/>
                <a:gd name="T9" fmla="*/ 34 h 34"/>
                <a:gd name="T10" fmla="*/ 0 w 52"/>
                <a:gd name="T11" fmla="*/ 2 h 34"/>
                <a:gd name="T12" fmla="*/ 0 w 52"/>
                <a:gd name="T13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2" h="34">
                  <a:moveTo>
                    <a:pt x="0" y="0"/>
                  </a:moveTo>
                  <a:lnTo>
                    <a:pt x="2" y="0"/>
                  </a:lnTo>
                  <a:lnTo>
                    <a:pt x="52" y="32"/>
                  </a:lnTo>
                  <a:lnTo>
                    <a:pt x="52" y="34"/>
                  </a:lnTo>
                  <a:lnTo>
                    <a:pt x="50" y="34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21" name="Freeform 412"/>
            <p:cNvSpPr>
              <a:spLocks/>
            </p:cNvSpPr>
            <p:nvPr/>
          </p:nvSpPr>
          <p:spPr bwMode="auto">
            <a:xfrm>
              <a:off x="2600325" y="3544888"/>
              <a:ext cx="44450" cy="30163"/>
            </a:xfrm>
            <a:custGeom>
              <a:avLst/>
              <a:gdLst>
                <a:gd name="T0" fmla="*/ 0 w 28"/>
                <a:gd name="T1" fmla="*/ 0 h 19"/>
                <a:gd name="T2" fmla="*/ 2 w 28"/>
                <a:gd name="T3" fmla="*/ 0 h 19"/>
                <a:gd name="T4" fmla="*/ 28 w 28"/>
                <a:gd name="T5" fmla="*/ 16 h 19"/>
                <a:gd name="T6" fmla="*/ 28 w 28"/>
                <a:gd name="T7" fmla="*/ 19 h 19"/>
                <a:gd name="T8" fmla="*/ 26 w 28"/>
                <a:gd name="T9" fmla="*/ 19 h 19"/>
                <a:gd name="T10" fmla="*/ 0 w 28"/>
                <a:gd name="T11" fmla="*/ 2 h 19"/>
                <a:gd name="T12" fmla="*/ 0 w 28"/>
                <a:gd name="T13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19">
                  <a:moveTo>
                    <a:pt x="0" y="0"/>
                  </a:moveTo>
                  <a:lnTo>
                    <a:pt x="2" y="0"/>
                  </a:lnTo>
                  <a:lnTo>
                    <a:pt x="28" y="16"/>
                  </a:lnTo>
                  <a:lnTo>
                    <a:pt x="28" y="19"/>
                  </a:lnTo>
                  <a:lnTo>
                    <a:pt x="26" y="19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22" name="Freeform 413"/>
            <p:cNvSpPr>
              <a:spLocks/>
            </p:cNvSpPr>
            <p:nvPr/>
          </p:nvSpPr>
          <p:spPr bwMode="auto">
            <a:xfrm>
              <a:off x="2705100" y="3613150"/>
              <a:ext cx="28575" cy="20638"/>
            </a:xfrm>
            <a:custGeom>
              <a:avLst/>
              <a:gdLst>
                <a:gd name="T0" fmla="*/ 0 w 18"/>
                <a:gd name="T1" fmla="*/ 0 h 13"/>
                <a:gd name="T2" fmla="*/ 2 w 18"/>
                <a:gd name="T3" fmla="*/ 0 h 13"/>
                <a:gd name="T4" fmla="*/ 18 w 18"/>
                <a:gd name="T5" fmla="*/ 11 h 13"/>
                <a:gd name="T6" fmla="*/ 18 w 18"/>
                <a:gd name="T7" fmla="*/ 13 h 13"/>
                <a:gd name="T8" fmla="*/ 16 w 18"/>
                <a:gd name="T9" fmla="*/ 13 h 13"/>
                <a:gd name="T10" fmla="*/ 0 w 18"/>
                <a:gd name="T11" fmla="*/ 3 h 13"/>
                <a:gd name="T12" fmla="*/ 0 w 18"/>
                <a:gd name="T13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13">
                  <a:moveTo>
                    <a:pt x="0" y="0"/>
                  </a:moveTo>
                  <a:lnTo>
                    <a:pt x="2" y="0"/>
                  </a:lnTo>
                  <a:lnTo>
                    <a:pt x="18" y="11"/>
                  </a:lnTo>
                  <a:lnTo>
                    <a:pt x="18" y="13"/>
                  </a:lnTo>
                  <a:lnTo>
                    <a:pt x="16" y="13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23" name="Freeform 414"/>
            <p:cNvSpPr>
              <a:spLocks/>
            </p:cNvSpPr>
            <p:nvPr/>
          </p:nvSpPr>
          <p:spPr bwMode="auto">
            <a:xfrm>
              <a:off x="2784475" y="3663950"/>
              <a:ext cx="82550" cy="55563"/>
            </a:xfrm>
            <a:custGeom>
              <a:avLst/>
              <a:gdLst>
                <a:gd name="T0" fmla="*/ 0 w 52"/>
                <a:gd name="T1" fmla="*/ 0 h 35"/>
                <a:gd name="T2" fmla="*/ 1 w 52"/>
                <a:gd name="T3" fmla="*/ 0 h 35"/>
                <a:gd name="T4" fmla="*/ 52 w 52"/>
                <a:gd name="T5" fmla="*/ 32 h 35"/>
                <a:gd name="T6" fmla="*/ 52 w 52"/>
                <a:gd name="T7" fmla="*/ 35 h 35"/>
                <a:gd name="T8" fmla="*/ 48 w 52"/>
                <a:gd name="T9" fmla="*/ 35 h 35"/>
                <a:gd name="T10" fmla="*/ 0 w 52"/>
                <a:gd name="T11" fmla="*/ 3 h 35"/>
                <a:gd name="T12" fmla="*/ 0 w 52"/>
                <a:gd name="T13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2" h="35">
                  <a:moveTo>
                    <a:pt x="0" y="0"/>
                  </a:moveTo>
                  <a:lnTo>
                    <a:pt x="1" y="0"/>
                  </a:lnTo>
                  <a:lnTo>
                    <a:pt x="52" y="32"/>
                  </a:lnTo>
                  <a:lnTo>
                    <a:pt x="52" y="35"/>
                  </a:lnTo>
                  <a:lnTo>
                    <a:pt x="48" y="35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24" name="Freeform 415"/>
            <p:cNvSpPr>
              <a:spLocks/>
            </p:cNvSpPr>
            <p:nvPr/>
          </p:nvSpPr>
          <p:spPr bwMode="auto">
            <a:xfrm>
              <a:off x="2860675" y="3714750"/>
              <a:ext cx="58738" cy="39688"/>
            </a:xfrm>
            <a:custGeom>
              <a:avLst/>
              <a:gdLst>
                <a:gd name="T0" fmla="*/ 0 w 37"/>
                <a:gd name="T1" fmla="*/ 0 h 25"/>
                <a:gd name="T2" fmla="*/ 4 w 37"/>
                <a:gd name="T3" fmla="*/ 0 h 25"/>
                <a:gd name="T4" fmla="*/ 37 w 37"/>
                <a:gd name="T5" fmla="*/ 22 h 25"/>
                <a:gd name="T6" fmla="*/ 37 w 37"/>
                <a:gd name="T7" fmla="*/ 25 h 25"/>
                <a:gd name="T8" fmla="*/ 34 w 37"/>
                <a:gd name="T9" fmla="*/ 25 h 25"/>
                <a:gd name="T10" fmla="*/ 0 w 37"/>
                <a:gd name="T11" fmla="*/ 3 h 25"/>
                <a:gd name="T12" fmla="*/ 0 w 37"/>
                <a:gd name="T13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7" h="25">
                  <a:moveTo>
                    <a:pt x="0" y="0"/>
                  </a:moveTo>
                  <a:lnTo>
                    <a:pt x="4" y="0"/>
                  </a:lnTo>
                  <a:lnTo>
                    <a:pt x="37" y="22"/>
                  </a:lnTo>
                  <a:lnTo>
                    <a:pt x="37" y="25"/>
                  </a:lnTo>
                  <a:lnTo>
                    <a:pt x="34" y="25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25" name="Freeform 416"/>
            <p:cNvSpPr>
              <a:spLocks/>
            </p:cNvSpPr>
            <p:nvPr/>
          </p:nvSpPr>
          <p:spPr bwMode="auto">
            <a:xfrm>
              <a:off x="2971800" y="3787775"/>
              <a:ext cx="28575" cy="22225"/>
            </a:xfrm>
            <a:custGeom>
              <a:avLst/>
              <a:gdLst>
                <a:gd name="T0" fmla="*/ 0 w 18"/>
                <a:gd name="T1" fmla="*/ 0 h 14"/>
                <a:gd name="T2" fmla="*/ 2 w 18"/>
                <a:gd name="T3" fmla="*/ 0 h 14"/>
                <a:gd name="T4" fmla="*/ 18 w 18"/>
                <a:gd name="T5" fmla="*/ 10 h 14"/>
                <a:gd name="T6" fmla="*/ 18 w 18"/>
                <a:gd name="T7" fmla="*/ 14 h 14"/>
                <a:gd name="T8" fmla="*/ 16 w 18"/>
                <a:gd name="T9" fmla="*/ 14 h 14"/>
                <a:gd name="T10" fmla="*/ 0 w 18"/>
                <a:gd name="T11" fmla="*/ 3 h 14"/>
                <a:gd name="T12" fmla="*/ 0 w 18"/>
                <a:gd name="T13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14">
                  <a:moveTo>
                    <a:pt x="0" y="0"/>
                  </a:moveTo>
                  <a:lnTo>
                    <a:pt x="2" y="0"/>
                  </a:lnTo>
                  <a:lnTo>
                    <a:pt x="18" y="10"/>
                  </a:lnTo>
                  <a:lnTo>
                    <a:pt x="18" y="14"/>
                  </a:lnTo>
                  <a:lnTo>
                    <a:pt x="16" y="14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26" name="Freeform 417"/>
            <p:cNvSpPr>
              <a:spLocks/>
            </p:cNvSpPr>
            <p:nvPr/>
          </p:nvSpPr>
          <p:spPr bwMode="auto">
            <a:xfrm>
              <a:off x="3054350" y="3846513"/>
              <a:ext cx="133350" cy="90488"/>
            </a:xfrm>
            <a:custGeom>
              <a:avLst/>
              <a:gdLst>
                <a:gd name="T0" fmla="*/ 0 w 84"/>
                <a:gd name="T1" fmla="*/ 0 h 57"/>
                <a:gd name="T2" fmla="*/ 4 w 84"/>
                <a:gd name="T3" fmla="*/ 0 h 57"/>
                <a:gd name="T4" fmla="*/ 84 w 84"/>
                <a:gd name="T5" fmla="*/ 54 h 57"/>
                <a:gd name="T6" fmla="*/ 84 w 84"/>
                <a:gd name="T7" fmla="*/ 57 h 57"/>
                <a:gd name="T8" fmla="*/ 81 w 84"/>
                <a:gd name="T9" fmla="*/ 57 h 57"/>
                <a:gd name="T10" fmla="*/ 0 w 84"/>
                <a:gd name="T11" fmla="*/ 2 h 57"/>
                <a:gd name="T12" fmla="*/ 0 w 84"/>
                <a:gd name="T13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4" h="57">
                  <a:moveTo>
                    <a:pt x="0" y="0"/>
                  </a:moveTo>
                  <a:lnTo>
                    <a:pt x="4" y="0"/>
                  </a:lnTo>
                  <a:lnTo>
                    <a:pt x="84" y="54"/>
                  </a:lnTo>
                  <a:lnTo>
                    <a:pt x="84" y="57"/>
                  </a:lnTo>
                  <a:lnTo>
                    <a:pt x="81" y="57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27" name="Freeform 418"/>
            <p:cNvSpPr>
              <a:spLocks/>
            </p:cNvSpPr>
            <p:nvPr/>
          </p:nvSpPr>
          <p:spPr bwMode="auto">
            <a:xfrm>
              <a:off x="3241675" y="3971925"/>
              <a:ext cx="28575" cy="23813"/>
            </a:xfrm>
            <a:custGeom>
              <a:avLst/>
              <a:gdLst>
                <a:gd name="T0" fmla="*/ 0 w 18"/>
                <a:gd name="T1" fmla="*/ 0 h 15"/>
                <a:gd name="T2" fmla="*/ 3 w 18"/>
                <a:gd name="T3" fmla="*/ 0 h 15"/>
                <a:gd name="T4" fmla="*/ 18 w 18"/>
                <a:gd name="T5" fmla="*/ 13 h 15"/>
                <a:gd name="T6" fmla="*/ 18 w 18"/>
                <a:gd name="T7" fmla="*/ 15 h 15"/>
                <a:gd name="T8" fmla="*/ 16 w 18"/>
                <a:gd name="T9" fmla="*/ 15 h 15"/>
                <a:gd name="T10" fmla="*/ 0 w 18"/>
                <a:gd name="T11" fmla="*/ 4 h 15"/>
                <a:gd name="T12" fmla="*/ 0 w 18"/>
                <a:gd name="T13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15">
                  <a:moveTo>
                    <a:pt x="0" y="0"/>
                  </a:moveTo>
                  <a:lnTo>
                    <a:pt x="3" y="0"/>
                  </a:lnTo>
                  <a:lnTo>
                    <a:pt x="18" y="13"/>
                  </a:lnTo>
                  <a:lnTo>
                    <a:pt x="18" y="15"/>
                  </a:lnTo>
                  <a:lnTo>
                    <a:pt x="16" y="15"/>
                  </a:lnTo>
                  <a:lnTo>
                    <a:pt x="0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28" name="Freeform 419"/>
            <p:cNvSpPr>
              <a:spLocks/>
            </p:cNvSpPr>
            <p:nvPr/>
          </p:nvSpPr>
          <p:spPr bwMode="auto">
            <a:xfrm>
              <a:off x="3325813" y="4032250"/>
              <a:ext cx="53975" cy="39688"/>
            </a:xfrm>
            <a:custGeom>
              <a:avLst/>
              <a:gdLst>
                <a:gd name="T0" fmla="*/ 0 w 34"/>
                <a:gd name="T1" fmla="*/ 0 h 25"/>
                <a:gd name="T2" fmla="*/ 3 w 34"/>
                <a:gd name="T3" fmla="*/ 0 h 25"/>
                <a:gd name="T4" fmla="*/ 34 w 34"/>
                <a:gd name="T5" fmla="*/ 22 h 25"/>
                <a:gd name="T6" fmla="*/ 34 w 34"/>
                <a:gd name="T7" fmla="*/ 25 h 25"/>
                <a:gd name="T8" fmla="*/ 31 w 34"/>
                <a:gd name="T9" fmla="*/ 25 h 25"/>
                <a:gd name="T10" fmla="*/ 0 w 34"/>
                <a:gd name="T11" fmla="*/ 4 h 25"/>
                <a:gd name="T12" fmla="*/ 0 w 34"/>
                <a:gd name="T13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" h="25">
                  <a:moveTo>
                    <a:pt x="0" y="0"/>
                  </a:moveTo>
                  <a:lnTo>
                    <a:pt x="3" y="0"/>
                  </a:lnTo>
                  <a:lnTo>
                    <a:pt x="34" y="22"/>
                  </a:lnTo>
                  <a:lnTo>
                    <a:pt x="34" y="25"/>
                  </a:lnTo>
                  <a:lnTo>
                    <a:pt x="31" y="25"/>
                  </a:lnTo>
                  <a:lnTo>
                    <a:pt x="0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29" name="Freeform 420"/>
            <p:cNvSpPr>
              <a:spLocks/>
            </p:cNvSpPr>
            <p:nvPr/>
          </p:nvSpPr>
          <p:spPr bwMode="auto">
            <a:xfrm>
              <a:off x="3375025" y="4067175"/>
              <a:ext cx="11113" cy="11113"/>
            </a:xfrm>
            <a:custGeom>
              <a:avLst/>
              <a:gdLst>
                <a:gd name="T0" fmla="*/ 0 w 7"/>
                <a:gd name="T1" fmla="*/ 0 h 7"/>
                <a:gd name="T2" fmla="*/ 3 w 7"/>
                <a:gd name="T3" fmla="*/ 0 h 7"/>
                <a:gd name="T4" fmla="*/ 7 w 7"/>
                <a:gd name="T5" fmla="*/ 4 h 7"/>
                <a:gd name="T6" fmla="*/ 7 w 7"/>
                <a:gd name="T7" fmla="*/ 7 h 7"/>
                <a:gd name="T8" fmla="*/ 5 w 7"/>
                <a:gd name="T9" fmla="*/ 7 h 7"/>
                <a:gd name="T10" fmla="*/ 0 w 7"/>
                <a:gd name="T11" fmla="*/ 3 h 7"/>
                <a:gd name="T12" fmla="*/ 0 w 7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" h="7">
                  <a:moveTo>
                    <a:pt x="0" y="0"/>
                  </a:moveTo>
                  <a:lnTo>
                    <a:pt x="3" y="0"/>
                  </a:lnTo>
                  <a:lnTo>
                    <a:pt x="7" y="4"/>
                  </a:lnTo>
                  <a:lnTo>
                    <a:pt x="7" y="7"/>
                  </a:lnTo>
                  <a:lnTo>
                    <a:pt x="5" y="7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30" name="Line 421"/>
            <p:cNvSpPr>
              <a:spLocks noChangeShapeType="1"/>
            </p:cNvSpPr>
            <p:nvPr/>
          </p:nvSpPr>
          <p:spPr bwMode="auto">
            <a:xfrm>
              <a:off x="1328738" y="3005138"/>
              <a:ext cx="0" cy="650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31" name="Line 422"/>
            <p:cNvSpPr>
              <a:spLocks noChangeShapeType="1"/>
            </p:cNvSpPr>
            <p:nvPr/>
          </p:nvSpPr>
          <p:spPr bwMode="auto">
            <a:xfrm>
              <a:off x="1312863" y="3006725"/>
              <a:ext cx="333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32" name="Line 423"/>
            <p:cNvSpPr>
              <a:spLocks noChangeShapeType="1"/>
            </p:cNvSpPr>
            <p:nvPr/>
          </p:nvSpPr>
          <p:spPr bwMode="auto">
            <a:xfrm>
              <a:off x="1328738" y="3068638"/>
              <a:ext cx="0" cy="8096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33" name="Line 424"/>
            <p:cNvSpPr>
              <a:spLocks noChangeShapeType="1"/>
            </p:cNvSpPr>
            <p:nvPr/>
          </p:nvSpPr>
          <p:spPr bwMode="auto">
            <a:xfrm>
              <a:off x="1312863" y="3148013"/>
              <a:ext cx="333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34" name="Line 425"/>
            <p:cNvSpPr>
              <a:spLocks noChangeShapeType="1"/>
            </p:cNvSpPr>
            <p:nvPr/>
          </p:nvSpPr>
          <p:spPr bwMode="auto">
            <a:xfrm>
              <a:off x="1533525" y="2954338"/>
              <a:ext cx="0" cy="5873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35" name="Line 426"/>
            <p:cNvSpPr>
              <a:spLocks noChangeShapeType="1"/>
            </p:cNvSpPr>
            <p:nvPr/>
          </p:nvSpPr>
          <p:spPr bwMode="auto">
            <a:xfrm>
              <a:off x="1516063" y="2954338"/>
              <a:ext cx="3492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36" name="Line 427"/>
            <p:cNvSpPr>
              <a:spLocks noChangeShapeType="1"/>
            </p:cNvSpPr>
            <p:nvPr/>
          </p:nvSpPr>
          <p:spPr bwMode="auto">
            <a:xfrm>
              <a:off x="1533525" y="3009900"/>
              <a:ext cx="0" cy="777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37" name="Line 428"/>
            <p:cNvSpPr>
              <a:spLocks noChangeShapeType="1"/>
            </p:cNvSpPr>
            <p:nvPr/>
          </p:nvSpPr>
          <p:spPr bwMode="auto">
            <a:xfrm>
              <a:off x="1516063" y="3086100"/>
              <a:ext cx="3492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38" name="Line 429"/>
            <p:cNvSpPr>
              <a:spLocks noChangeShapeType="1"/>
            </p:cNvSpPr>
            <p:nvPr/>
          </p:nvSpPr>
          <p:spPr bwMode="auto">
            <a:xfrm>
              <a:off x="1744663" y="2917825"/>
              <a:ext cx="0" cy="523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39" name="Line 430"/>
            <p:cNvSpPr>
              <a:spLocks noChangeShapeType="1"/>
            </p:cNvSpPr>
            <p:nvPr/>
          </p:nvSpPr>
          <p:spPr bwMode="auto">
            <a:xfrm>
              <a:off x="1727200" y="2917825"/>
              <a:ext cx="3651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40" name="Line 431"/>
            <p:cNvSpPr>
              <a:spLocks noChangeShapeType="1"/>
            </p:cNvSpPr>
            <p:nvPr/>
          </p:nvSpPr>
          <p:spPr bwMode="auto">
            <a:xfrm>
              <a:off x="1744663" y="2968625"/>
              <a:ext cx="0" cy="650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41" name="Line 432"/>
            <p:cNvSpPr>
              <a:spLocks noChangeShapeType="1"/>
            </p:cNvSpPr>
            <p:nvPr/>
          </p:nvSpPr>
          <p:spPr bwMode="auto">
            <a:xfrm>
              <a:off x="1727200" y="3032125"/>
              <a:ext cx="3651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42" name="Line 433"/>
            <p:cNvSpPr>
              <a:spLocks noChangeShapeType="1"/>
            </p:cNvSpPr>
            <p:nvPr/>
          </p:nvSpPr>
          <p:spPr bwMode="auto">
            <a:xfrm>
              <a:off x="2109788" y="2898775"/>
              <a:ext cx="0" cy="4762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43" name="Line 434"/>
            <p:cNvSpPr>
              <a:spLocks noChangeShapeType="1"/>
            </p:cNvSpPr>
            <p:nvPr/>
          </p:nvSpPr>
          <p:spPr bwMode="auto">
            <a:xfrm>
              <a:off x="2093913" y="2898775"/>
              <a:ext cx="333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44" name="Line 435"/>
            <p:cNvSpPr>
              <a:spLocks noChangeShapeType="1"/>
            </p:cNvSpPr>
            <p:nvPr/>
          </p:nvSpPr>
          <p:spPr bwMode="auto">
            <a:xfrm>
              <a:off x="2109788" y="2943225"/>
              <a:ext cx="0" cy="6350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45" name="Line 436"/>
            <p:cNvSpPr>
              <a:spLocks noChangeShapeType="1"/>
            </p:cNvSpPr>
            <p:nvPr/>
          </p:nvSpPr>
          <p:spPr bwMode="auto">
            <a:xfrm>
              <a:off x="2093913" y="3006725"/>
              <a:ext cx="333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46" name="Line 437"/>
            <p:cNvSpPr>
              <a:spLocks noChangeShapeType="1"/>
            </p:cNvSpPr>
            <p:nvPr/>
          </p:nvSpPr>
          <p:spPr bwMode="auto">
            <a:xfrm>
              <a:off x="2274888" y="2914650"/>
              <a:ext cx="0" cy="4921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47" name="Line 438"/>
            <p:cNvSpPr>
              <a:spLocks noChangeShapeType="1"/>
            </p:cNvSpPr>
            <p:nvPr/>
          </p:nvSpPr>
          <p:spPr bwMode="auto">
            <a:xfrm>
              <a:off x="2255838" y="2916238"/>
              <a:ext cx="3651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48" name="Line 439"/>
            <p:cNvSpPr>
              <a:spLocks noChangeShapeType="1"/>
            </p:cNvSpPr>
            <p:nvPr/>
          </p:nvSpPr>
          <p:spPr bwMode="auto">
            <a:xfrm>
              <a:off x="2274888" y="2963863"/>
              <a:ext cx="0" cy="6191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49" name="Line 440"/>
            <p:cNvSpPr>
              <a:spLocks noChangeShapeType="1"/>
            </p:cNvSpPr>
            <p:nvPr/>
          </p:nvSpPr>
          <p:spPr bwMode="auto">
            <a:xfrm>
              <a:off x="2255838" y="3025775"/>
              <a:ext cx="3651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50" name="Line 441"/>
            <p:cNvSpPr>
              <a:spLocks noChangeShapeType="1"/>
            </p:cNvSpPr>
            <p:nvPr/>
          </p:nvSpPr>
          <p:spPr bwMode="auto">
            <a:xfrm>
              <a:off x="2462213" y="2976563"/>
              <a:ext cx="0" cy="1905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51" name="Line 442"/>
            <p:cNvSpPr>
              <a:spLocks noChangeShapeType="1"/>
            </p:cNvSpPr>
            <p:nvPr/>
          </p:nvSpPr>
          <p:spPr bwMode="auto">
            <a:xfrm>
              <a:off x="2444750" y="2976563"/>
              <a:ext cx="3651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52" name="Line 443"/>
            <p:cNvSpPr>
              <a:spLocks noChangeShapeType="1"/>
            </p:cNvSpPr>
            <p:nvPr/>
          </p:nvSpPr>
          <p:spPr bwMode="auto">
            <a:xfrm>
              <a:off x="2462213" y="2994025"/>
              <a:ext cx="0" cy="2540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53" name="Line 444"/>
            <p:cNvSpPr>
              <a:spLocks noChangeShapeType="1"/>
            </p:cNvSpPr>
            <p:nvPr/>
          </p:nvSpPr>
          <p:spPr bwMode="auto">
            <a:xfrm>
              <a:off x="2444750" y="3019425"/>
              <a:ext cx="3651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54" name="Line 445"/>
            <p:cNvSpPr>
              <a:spLocks noChangeShapeType="1"/>
            </p:cNvSpPr>
            <p:nvPr/>
          </p:nvSpPr>
          <p:spPr bwMode="auto">
            <a:xfrm>
              <a:off x="2700338" y="2913063"/>
              <a:ext cx="0" cy="2540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55" name="Line 446"/>
            <p:cNvSpPr>
              <a:spLocks noChangeShapeType="1"/>
            </p:cNvSpPr>
            <p:nvPr/>
          </p:nvSpPr>
          <p:spPr bwMode="auto">
            <a:xfrm>
              <a:off x="2681288" y="2914650"/>
              <a:ext cx="3651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56" name="Line 447"/>
            <p:cNvSpPr>
              <a:spLocks noChangeShapeType="1"/>
            </p:cNvSpPr>
            <p:nvPr/>
          </p:nvSpPr>
          <p:spPr bwMode="auto">
            <a:xfrm>
              <a:off x="2700338" y="2936875"/>
              <a:ext cx="0" cy="269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57" name="Line 448"/>
            <p:cNvSpPr>
              <a:spLocks noChangeShapeType="1"/>
            </p:cNvSpPr>
            <p:nvPr/>
          </p:nvSpPr>
          <p:spPr bwMode="auto">
            <a:xfrm>
              <a:off x="2681288" y="2962275"/>
              <a:ext cx="3651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58" name="Line 449"/>
            <p:cNvSpPr>
              <a:spLocks noChangeShapeType="1"/>
            </p:cNvSpPr>
            <p:nvPr/>
          </p:nvSpPr>
          <p:spPr bwMode="auto">
            <a:xfrm>
              <a:off x="3163888" y="2720975"/>
              <a:ext cx="0" cy="523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59" name="Line 450"/>
            <p:cNvSpPr>
              <a:spLocks noChangeShapeType="1"/>
            </p:cNvSpPr>
            <p:nvPr/>
          </p:nvSpPr>
          <p:spPr bwMode="auto">
            <a:xfrm>
              <a:off x="3148013" y="2720975"/>
              <a:ext cx="3492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60" name="Line 451"/>
            <p:cNvSpPr>
              <a:spLocks noChangeShapeType="1"/>
            </p:cNvSpPr>
            <p:nvPr/>
          </p:nvSpPr>
          <p:spPr bwMode="auto">
            <a:xfrm>
              <a:off x="3163888" y="2771775"/>
              <a:ext cx="0" cy="650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61" name="Line 452"/>
            <p:cNvSpPr>
              <a:spLocks noChangeShapeType="1"/>
            </p:cNvSpPr>
            <p:nvPr/>
          </p:nvSpPr>
          <p:spPr bwMode="auto">
            <a:xfrm>
              <a:off x="3148013" y="2835275"/>
              <a:ext cx="3492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62" name="Line 453"/>
            <p:cNvSpPr>
              <a:spLocks noChangeShapeType="1"/>
            </p:cNvSpPr>
            <p:nvPr/>
          </p:nvSpPr>
          <p:spPr bwMode="auto">
            <a:xfrm>
              <a:off x="3513138" y="2532063"/>
              <a:ext cx="0" cy="8096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63" name="Line 454"/>
            <p:cNvSpPr>
              <a:spLocks noChangeShapeType="1"/>
            </p:cNvSpPr>
            <p:nvPr/>
          </p:nvSpPr>
          <p:spPr bwMode="auto">
            <a:xfrm>
              <a:off x="3490913" y="2532063"/>
              <a:ext cx="3810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64" name="Line 455"/>
            <p:cNvSpPr>
              <a:spLocks noChangeShapeType="1"/>
            </p:cNvSpPr>
            <p:nvPr/>
          </p:nvSpPr>
          <p:spPr bwMode="auto">
            <a:xfrm>
              <a:off x="3513138" y="2609850"/>
              <a:ext cx="0" cy="11271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65" name="Line 456"/>
            <p:cNvSpPr>
              <a:spLocks noChangeShapeType="1"/>
            </p:cNvSpPr>
            <p:nvPr/>
          </p:nvSpPr>
          <p:spPr bwMode="auto">
            <a:xfrm>
              <a:off x="3490913" y="2720975"/>
              <a:ext cx="3810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66" name="Line 457"/>
            <p:cNvSpPr>
              <a:spLocks noChangeShapeType="1"/>
            </p:cNvSpPr>
            <p:nvPr/>
          </p:nvSpPr>
          <p:spPr bwMode="auto">
            <a:xfrm>
              <a:off x="5676900" y="1773238"/>
              <a:ext cx="0" cy="7302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67" name="Line 458"/>
            <p:cNvSpPr>
              <a:spLocks noChangeShapeType="1"/>
            </p:cNvSpPr>
            <p:nvPr/>
          </p:nvSpPr>
          <p:spPr bwMode="auto">
            <a:xfrm>
              <a:off x="5659438" y="1774825"/>
              <a:ext cx="3492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68" name="Line 459"/>
            <p:cNvSpPr>
              <a:spLocks noChangeShapeType="1"/>
            </p:cNvSpPr>
            <p:nvPr/>
          </p:nvSpPr>
          <p:spPr bwMode="auto">
            <a:xfrm>
              <a:off x="5676900" y="1843088"/>
              <a:ext cx="0" cy="9842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69" name="Line 460"/>
            <p:cNvSpPr>
              <a:spLocks noChangeShapeType="1"/>
            </p:cNvSpPr>
            <p:nvPr/>
          </p:nvSpPr>
          <p:spPr bwMode="auto">
            <a:xfrm>
              <a:off x="5659438" y="1939925"/>
              <a:ext cx="3492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70" name="Line 461"/>
            <p:cNvSpPr>
              <a:spLocks noChangeShapeType="1"/>
            </p:cNvSpPr>
            <p:nvPr/>
          </p:nvSpPr>
          <p:spPr bwMode="auto">
            <a:xfrm>
              <a:off x="6146800" y="2006600"/>
              <a:ext cx="0" cy="920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71" name="Line 462"/>
            <p:cNvSpPr>
              <a:spLocks noChangeShapeType="1"/>
            </p:cNvSpPr>
            <p:nvPr/>
          </p:nvSpPr>
          <p:spPr bwMode="auto">
            <a:xfrm>
              <a:off x="6130925" y="2006600"/>
              <a:ext cx="333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72" name="Line 463"/>
            <p:cNvSpPr>
              <a:spLocks noChangeShapeType="1"/>
            </p:cNvSpPr>
            <p:nvPr/>
          </p:nvSpPr>
          <p:spPr bwMode="auto">
            <a:xfrm>
              <a:off x="6146800" y="2097088"/>
              <a:ext cx="0" cy="1428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73" name="Line 464"/>
            <p:cNvSpPr>
              <a:spLocks noChangeShapeType="1"/>
            </p:cNvSpPr>
            <p:nvPr/>
          </p:nvSpPr>
          <p:spPr bwMode="auto">
            <a:xfrm>
              <a:off x="6130925" y="2238375"/>
              <a:ext cx="333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74" name="Freeform 465"/>
            <p:cNvSpPr>
              <a:spLocks/>
            </p:cNvSpPr>
            <p:nvPr/>
          </p:nvSpPr>
          <p:spPr bwMode="auto">
            <a:xfrm>
              <a:off x="1327150" y="3009900"/>
              <a:ext cx="206375" cy="60325"/>
            </a:xfrm>
            <a:custGeom>
              <a:avLst/>
              <a:gdLst>
                <a:gd name="T0" fmla="*/ 129 w 130"/>
                <a:gd name="T1" fmla="*/ 0 h 38"/>
                <a:gd name="T2" fmla="*/ 130 w 130"/>
                <a:gd name="T3" fmla="*/ 0 h 38"/>
                <a:gd name="T4" fmla="*/ 130 w 130"/>
                <a:gd name="T5" fmla="*/ 2 h 38"/>
                <a:gd name="T6" fmla="*/ 2 w 130"/>
                <a:gd name="T7" fmla="*/ 38 h 38"/>
                <a:gd name="T8" fmla="*/ 0 w 130"/>
                <a:gd name="T9" fmla="*/ 38 h 38"/>
                <a:gd name="T10" fmla="*/ 0 w 130"/>
                <a:gd name="T11" fmla="*/ 37 h 38"/>
                <a:gd name="T12" fmla="*/ 129 w 130"/>
                <a:gd name="T13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0" h="38">
                  <a:moveTo>
                    <a:pt x="129" y="0"/>
                  </a:moveTo>
                  <a:lnTo>
                    <a:pt x="130" y="0"/>
                  </a:lnTo>
                  <a:lnTo>
                    <a:pt x="130" y="2"/>
                  </a:lnTo>
                  <a:lnTo>
                    <a:pt x="2" y="38"/>
                  </a:lnTo>
                  <a:lnTo>
                    <a:pt x="0" y="38"/>
                  </a:lnTo>
                  <a:lnTo>
                    <a:pt x="0" y="37"/>
                  </a:lnTo>
                  <a:lnTo>
                    <a:pt x="129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75" name="Freeform 466"/>
            <p:cNvSpPr>
              <a:spLocks/>
            </p:cNvSpPr>
            <p:nvPr/>
          </p:nvSpPr>
          <p:spPr bwMode="auto">
            <a:xfrm>
              <a:off x="1531938" y="2968625"/>
              <a:ext cx="215900" cy="44450"/>
            </a:xfrm>
            <a:custGeom>
              <a:avLst/>
              <a:gdLst>
                <a:gd name="T0" fmla="*/ 134 w 136"/>
                <a:gd name="T1" fmla="*/ 0 h 28"/>
                <a:gd name="T2" fmla="*/ 136 w 136"/>
                <a:gd name="T3" fmla="*/ 0 h 28"/>
                <a:gd name="T4" fmla="*/ 136 w 136"/>
                <a:gd name="T5" fmla="*/ 1 h 28"/>
                <a:gd name="T6" fmla="*/ 1 w 136"/>
                <a:gd name="T7" fmla="*/ 28 h 28"/>
                <a:gd name="T8" fmla="*/ 0 w 136"/>
                <a:gd name="T9" fmla="*/ 28 h 28"/>
                <a:gd name="T10" fmla="*/ 0 w 136"/>
                <a:gd name="T11" fmla="*/ 26 h 28"/>
                <a:gd name="T12" fmla="*/ 134 w 136"/>
                <a:gd name="T13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6" h="28">
                  <a:moveTo>
                    <a:pt x="134" y="0"/>
                  </a:moveTo>
                  <a:lnTo>
                    <a:pt x="136" y="0"/>
                  </a:lnTo>
                  <a:lnTo>
                    <a:pt x="136" y="1"/>
                  </a:lnTo>
                  <a:lnTo>
                    <a:pt x="1" y="28"/>
                  </a:lnTo>
                  <a:lnTo>
                    <a:pt x="0" y="28"/>
                  </a:lnTo>
                  <a:lnTo>
                    <a:pt x="0" y="26"/>
                  </a:lnTo>
                  <a:lnTo>
                    <a:pt x="13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76" name="Freeform 467"/>
            <p:cNvSpPr>
              <a:spLocks/>
            </p:cNvSpPr>
            <p:nvPr/>
          </p:nvSpPr>
          <p:spPr bwMode="auto">
            <a:xfrm>
              <a:off x="1744663" y="2943225"/>
              <a:ext cx="366713" cy="26988"/>
            </a:xfrm>
            <a:custGeom>
              <a:avLst/>
              <a:gdLst>
                <a:gd name="T0" fmla="*/ 230 w 231"/>
                <a:gd name="T1" fmla="*/ 0 h 17"/>
                <a:gd name="T2" fmla="*/ 231 w 231"/>
                <a:gd name="T3" fmla="*/ 0 h 17"/>
                <a:gd name="T4" fmla="*/ 231 w 231"/>
                <a:gd name="T5" fmla="*/ 2 h 17"/>
                <a:gd name="T6" fmla="*/ 2 w 231"/>
                <a:gd name="T7" fmla="*/ 17 h 17"/>
                <a:gd name="T8" fmla="*/ 0 w 231"/>
                <a:gd name="T9" fmla="*/ 17 h 17"/>
                <a:gd name="T10" fmla="*/ 0 w 231"/>
                <a:gd name="T11" fmla="*/ 16 h 17"/>
                <a:gd name="T12" fmla="*/ 230 w 231"/>
                <a:gd name="T13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1" h="17">
                  <a:moveTo>
                    <a:pt x="230" y="0"/>
                  </a:moveTo>
                  <a:lnTo>
                    <a:pt x="231" y="0"/>
                  </a:lnTo>
                  <a:lnTo>
                    <a:pt x="231" y="2"/>
                  </a:lnTo>
                  <a:lnTo>
                    <a:pt x="2" y="17"/>
                  </a:lnTo>
                  <a:lnTo>
                    <a:pt x="0" y="17"/>
                  </a:lnTo>
                  <a:lnTo>
                    <a:pt x="0" y="16"/>
                  </a:lnTo>
                  <a:lnTo>
                    <a:pt x="23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77" name="Freeform 468"/>
            <p:cNvSpPr>
              <a:spLocks/>
            </p:cNvSpPr>
            <p:nvPr/>
          </p:nvSpPr>
          <p:spPr bwMode="auto">
            <a:xfrm>
              <a:off x="2109788" y="2943225"/>
              <a:ext cx="166688" cy="20638"/>
            </a:xfrm>
            <a:custGeom>
              <a:avLst/>
              <a:gdLst>
                <a:gd name="T0" fmla="*/ 0 w 105"/>
                <a:gd name="T1" fmla="*/ 0 h 13"/>
                <a:gd name="T2" fmla="*/ 1 w 105"/>
                <a:gd name="T3" fmla="*/ 0 h 13"/>
                <a:gd name="T4" fmla="*/ 105 w 105"/>
                <a:gd name="T5" fmla="*/ 13 h 13"/>
                <a:gd name="T6" fmla="*/ 105 w 105"/>
                <a:gd name="T7" fmla="*/ 13 h 13"/>
                <a:gd name="T8" fmla="*/ 104 w 105"/>
                <a:gd name="T9" fmla="*/ 13 h 13"/>
                <a:gd name="T10" fmla="*/ 0 w 105"/>
                <a:gd name="T11" fmla="*/ 2 h 13"/>
                <a:gd name="T12" fmla="*/ 0 w 105"/>
                <a:gd name="T13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5" h="13">
                  <a:moveTo>
                    <a:pt x="0" y="0"/>
                  </a:moveTo>
                  <a:lnTo>
                    <a:pt x="1" y="0"/>
                  </a:lnTo>
                  <a:lnTo>
                    <a:pt x="105" y="13"/>
                  </a:lnTo>
                  <a:lnTo>
                    <a:pt x="105" y="13"/>
                  </a:lnTo>
                  <a:lnTo>
                    <a:pt x="104" y="13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78" name="Freeform 469"/>
            <p:cNvSpPr>
              <a:spLocks/>
            </p:cNvSpPr>
            <p:nvPr/>
          </p:nvSpPr>
          <p:spPr bwMode="auto">
            <a:xfrm>
              <a:off x="2274888" y="2963863"/>
              <a:ext cx="188913" cy="31750"/>
            </a:xfrm>
            <a:custGeom>
              <a:avLst/>
              <a:gdLst>
                <a:gd name="T0" fmla="*/ 0 w 119"/>
                <a:gd name="T1" fmla="*/ 0 h 20"/>
                <a:gd name="T2" fmla="*/ 1 w 119"/>
                <a:gd name="T3" fmla="*/ 0 h 20"/>
                <a:gd name="T4" fmla="*/ 119 w 119"/>
                <a:gd name="T5" fmla="*/ 19 h 20"/>
                <a:gd name="T6" fmla="*/ 119 w 119"/>
                <a:gd name="T7" fmla="*/ 20 h 20"/>
                <a:gd name="T8" fmla="*/ 117 w 119"/>
                <a:gd name="T9" fmla="*/ 20 h 20"/>
                <a:gd name="T10" fmla="*/ 0 w 119"/>
                <a:gd name="T11" fmla="*/ 0 h 20"/>
                <a:gd name="T12" fmla="*/ 0 w 119"/>
                <a:gd name="T13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" h="20">
                  <a:moveTo>
                    <a:pt x="0" y="0"/>
                  </a:moveTo>
                  <a:lnTo>
                    <a:pt x="1" y="0"/>
                  </a:lnTo>
                  <a:lnTo>
                    <a:pt x="119" y="19"/>
                  </a:lnTo>
                  <a:lnTo>
                    <a:pt x="119" y="20"/>
                  </a:lnTo>
                  <a:lnTo>
                    <a:pt x="117" y="2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79" name="Freeform 470"/>
            <p:cNvSpPr>
              <a:spLocks/>
            </p:cNvSpPr>
            <p:nvPr/>
          </p:nvSpPr>
          <p:spPr bwMode="auto">
            <a:xfrm>
              <a:off x="2460625" y="2936875"/>
              <a:ext cx="241300" cy="58738"/>
            </a:xfrm>
            <a:custGeom>
              <a:avLst/>
              <a:gdLst>
                <a:gd name="T0" fmla="*/ 151 w 152"/>
                <a:gd name="T1" fmla="*/ 0 h 37"/>
                <a:gd name="T2" fmla="*/ 152 w 152"/>
                <a:gd name="T3" fmla="*/ 0 h 37"/>
                <a:gd name="T4" fmla="*/ 152 w 152"/>
                <a:gd name="T5" fmla="*/ 1 h 37"/>
                <a:gd name="T6" fmla="*/ 2 w 152"/>
                <a:gd name="T7" fmla="*/ 37 h 37"/>
                <a:gd name="T8" fmla="*/ 0 w 152"/>
                <a:gd name="T9" fmla="*/ 37 h 37"/>
                <a:gd name="T10" fmla="*/ 0 w 152"/>
                <a:gd name="T11" fmla="*/ 36 h 37"/>
                <a:gd name="T12" fmla="*/ 151 w 152"/>
                <a:gd name="T13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2" h="37">
                  <a:moveTo>
                    <a:pt x="151" y="0"/>
                  </a:moveTo>
                  <a:lnTo>
                    <a:pt x="152" y="0"/>
                  </a:lnTo>
                  <a:lnTo>
                    <a:pt x="152" y="1"/>
                  </a:lnTo>
                  <a:lnTo>
                    <a:pt x="2" y="37"/>
                  </a:lnTo>
                  <a:lnTo>
                    <a:pt x="0" y="37"/>
                  </a:lnTo>
                  <a:lnTo>
                    <a:pt x="0" y="36"/>
                  </a:lnTo>
                  <a:lnTo>
                    <a:pt x="15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80" name="Freeform 471"/>
            <p:cNvSpPr>
              <a:spLocks/>
            </p:cNvSpPr>
            <p:nvPr/>
          </p:nvSpPr>
          <p:spPr bwMode="auto">
            <a:xfrm>
              <a:off x="2700338" y="2771775"/>
              <a:ext cx="465138" cy="166688"/>
            </a:xfrm>
            <a:custGeom>
              <a:avLst/>
              <a:gdLst>
                <a:gd name="T0" fmla="*/ 292 w 293"/>
                <a:gd name="T1" fmla="*/ 0 h 105"/>
                <a:gd name="T2" fmla="*/ 293 w 293"/>
                <a:gd name="T3" fmla="*/ 0 h 105"/>
                <a:gd name="T4" fmla="*/ 293 w 293"/>
                <a:gd name="T5" fmla="*/ 1 h 105"/>
                <a:gd name="T6" fmla="*/ 1 w 293"/>
                <a:gd name="T7" fmla="*/ 105 h 105"/>
                <a:gd name="T8" fmla="*/ 0 w 293"/>
                <a:gd name="T9" fmla="*/ 105 h 105"/>
                <a:gd name="T10" fmla="*/ 0 w 293"/>
                <a:gd name="T11" fmla="*/ 104 h 105"/>
                <a:gd name="T12" fmla="*/ 292 w 293"/>
                <a:gd name="T13" fmla="*/ 0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3" h="105">
                  <a:moveTo>
                    <a:pt x="292" y="0"/>
                  </a:moveTo>
                  <a:lnTo>
                    <a:pt x="293" y="0"/>
                  </a:lnTo>
                  <a:lnTo>
                    <a:pt x="293" y="1"/>
                  </a:lnTo>
                  <a:lnTo>
                    <a:pt x="1" y="105"/>
                  </a:lnTo>
                  <a:lnTo>
                    <a:pt x="0" y="105"/>
                  </a:lnTo>
                  <a:lnTo>
                    <a:pt x="0" y="104"/>
                  </a:lnTo>
                  <a:lnTo>
                    <a:pt x="29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81" name="Freeform 472"/>
            <p:cNvSpPr>
              <a:spLocks/>
            </p:cNvSpPr>
            <p:nvPr/>
          </p:nvSpPr>
          <p:spPr bwMode="auto">
            <a:xfrm>
              <a:off x="3163888" y="2609850"/>
              <a:ext cx="349250" cy="163513"/>
            </a:xfrm>
            <a:custGeom>
              <a:avLst/>
              <a:gdLst>
                <a:gd name="T0" fmla="*/ 219 w 220"/>
                <a:gd name="T1" fmla="*/ 0 h 103"/>
                <a:gd name="T2" fmla="*/ 220 w 220"/>
                <a:gd name="T3" fmla="*/ 0 h 103"/>
                <a:gd name="T4" fmla="*/ 220 w 220"/>
                <a:gd name="T5" fmla="*/ 2 h 103"/>
                <a:gd name="T6" fmla="*/ 1 w 220"/>
                <a:gd name="T7" fmla="*/ 103 h 103"/>
                <a:gd name="T8" fmla="*/ 0 w 220"/>
                <a:gd name="T9" fmla="*/ 103 h 103"/>
                <a:gd name="T10" fmla="*/ 0 w 220"/>
                <a:gd name="T11" fmla="*/ 102 h 103"/>
                <a:gd name="T12" fmla="*/ 219 w 220"/>
                <a:gd name="T13" fmla="*/ 0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0" h="103">
                  <a:moveTo>
                    <a:pt x="219" y="0"/>
                  </a:moveTo>
                  <a:lnTo>
                    <a:pt x="220" y="0"/>
                  </a:lnTo>
                  <a:lnTo>
                    <a:pt x="220" y="2"/>
                  </a:lnTo>
                  <a:lnTo>
                    <a:pt x="1" y="103"/>
                  </a:lnTo>
                  <a:lnTo>
                    <a:pt x="0" y="103"/>
                  </a:lnTo>
                  <a:lnTo>
                    <a:pt x="0" y="102"/>
                  </a:lnTo>
                  <a:lnTo>
                    <a:pt x="219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82" name="Freeform 473"/>
            <p:cNvSpPr>
              <a:spLocks/>
            </p:cNvSpPr>
            <p:nvPr/>
          </p:nvSpPr>
          <p:spPr bwMode="auto">
            <a:xfrm>
              <a:off x="3511550" y="2605088"/>
              <a:ext cx="790575" cy="7938"/>
            </a:xfrm>
            <a:custGeom>
              <a:avLst/>
              <a:gdLst>
                <a:gd name="T0" fmla="*/ 496 w 498"/>
                <a:gd name="T1" fmla="*/ 0 h 5"/>
                <a:gd name="T2" fmla="*/ 498 w 498"/>
                <a:gd name="T3" fmla="*/ 0 h 5"/>
                <a:gd name="T4" fmla="*/ 498 w 498"/>
                <a:gd name="T5" fmla="*/ 1 h 5"/>
                <a:gd name="T6" fmla="*/ 1 w 498"/>
                <a:gd name="T7" fmla="*/ 5 h 5"/>
                <a:gd name="T8" fmla="*/ 0 w 498"/>
                <a:gd name="T9" fmla="*/ 5 h 5"/>
                <a:gd name="T10" fmla="*/ 0 w 498"/>
                <a:gd name="T11" fmla="*/ 3 h 5"/>
                <a:gd name="T12" fmla="*/ 496 w 498"/>
                <a:gd name="T1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98" h="5">
                  <a:moveTo>
                    <a:pt x="496" y="0"/>
                  </a:moveTo>
                  <a:lnTo>
                    <a:pt x="498" y="0"/>
                  </a:lnTo>
                  <a:lnTo>
                    <a:pt x="498" y="1"/>
                  </a:lnTo>
                  <a:lnTo>
                    <a:pt x="1" y="5"/>
                  </a:lnTo>
                  <a:lnTo>
                    <a:pt x="0" y="5"/>
                  </a:lnTo>
                  <a:lnTo>
                    <a:pt x="0" y="3"/>
                  </a:lnTo>
                  <a:lnTo>
                    <a:pt x="49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83" name="Freeform 474"/>
            <p:cNvSpPr>
              <a:spLocks/>
            </p:cNvSpPr>
            <p:nvPr/>
          </p:nvSpPr>
          <p:spPr bwMode="auto">
            <a:xfrm>
              <a:off x="4298950" y="2554288"/>
              <a:ext cx="192088" cy="52388"/>
            </a:xfrm>
            <a:custGeom>
              <a:avLst/>
              <a:gdLst>
                <a:gd name="T0" fmla="*/ 119 w 121"/>
                <a:gd name="T1" fmla="*/ 0 h 33"/>
                <a:gd name="T2" fmla="*/ 121 w 121"/>
                <a:gd name="T3" fmla="*/ 0 h 33"/>
                <a:gd name="T4" fmla="*/ 121 w 121"/>
                <a:gd name="T5" fmla="*/ 1 h 33"/>
                <a:gd name="T6" fmla="*/ 2 w 121"/>
                <a:gd name="T7" fmla="*/ 33 h 33"/>
                <a:gd name="T8" fmla="*/ 0 w 121"/>
                <a:gd name="T9" fmla="*/ 33 h 33"/>
                <a:gd name="T10" fmla="*/ 0 w 121"/>
                <a:gd name="T11" fmla="*/ 32 h 33"/>
                <a:gd name="T12" fmla="*/ 119 w 121"/>
                <a:gd name="T13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1" h="33">
                  <a:moveTo>
                    <a:pt x="119" y="0"/>
                  </a:moveTo>
                  <a:lnTo>
                    <a:pt x="121" y="0"/>
                  </a:lnTo>
                  <a:lnTo>
                    <a:pt x="121" y="1"/>
                  </a:lnTo>
                  <a:lnTo>
                    <a:pt x="2" y="33"/>
                  </a:lnTo>
                  <a:lnTo>
                    <a:pt x="0" y="33"/>
                  </a:lnTo>
                  <a:lnTo>
                    <a:pt x="0" y="32"/>
                  </a:lnTo>
                  <a:lnTo>
                    <a:pt x="119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84" name="Freeform 475"/>
            <p:cNvSpPr>
              <a:spLocks/>
            </p:cNvSpPr>
            <p:nvPr/>
          </p:nvSpPr>
          <p:spPr bwMode="auto">
            <a:xfrm>
              <a:off x="4487863" y="2257425"/>
              <a:ext cx="427038" cy="298450"/>
            </a:xfrm>
            <a:custGeom>
              <a:avLst/>
              <a:gdLst>
                <a:gd name="T0" fmla="*/ 268 w 269"/>
                <a:gd name="T1" fmla="*/ 0 h 188"/>
                <a:gd name="T2" fmla="*/ 269 w 269"/>
                <a:gd name="T3" fmla="*/ 0 h 188"/>
                <a:gd name="T4" fmla="*/ 269 w 269"/>
                <a:gd name="T5" fmla="*/ 1 h 188"/>
                <a:gd name="T6" fmla="*/ 2 w 269"/>
                <a:gd name="T7" fmla="*/ 188 h 188"/>
                <a:gd name="T8" fmla="*/ 0 w 269"/>
                <a:gd name="T9" fmla="*/ 188 h 188"/>
                <a:gd name="T10" fmla="*/ 0 w 269"/>
                <a:gd name="T11" fmla="*/ 187 h 188"/>
                <a:gd name="T12" fmla="*/ 268 w 269"/>
                <a:gd name="T13" fmla="*/ 0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9" h="188">
                  <a:moveTo>
                    <a:pt x="268" y="0"/>
                  </a:moveTo>
                  <a:lnTo>
                    <a:pt x="269" y="0"/>
                  </a:lnTo>
                  <a:lnTo>
                    <a:pt x="269" y="1"/>
                  </a:lnTo>
                  <a:lnTo>
                    <a:pt x="2" y="188"/>
                  </a:lnTo>
                  <a:lnTo>
                    <a:pt x="0" y="188"/>
                  </a:lnTo>
                  <a:lnTo>
                    <a:pt x="0" y="187"/>
                  </a:lnTo>
                  <a:lnTo>
                    <a:pt x="268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85" name="Freeform 476"/>
            <p:cNvSpPr>
              <a:spLocks/>
            </p:cNvSpPr>
            <p:nvPr/>
          </p:nvSpPr>
          <p:spPr bwMode="auto">
            <a:xfrm>
              <a:off x="4913313" y="1843088"/>
              <a:ext cx="763588" cy="415925"/>
            </a:xfrm>
            <a:custGeom>
              <a:avLst/>
              <a:gdLst>
                <a:gd name="T0" fmla="*/ 480 w 481"/>
                <a:gd name="T1" fmla="*/ 0 h 262"/>
                <a:gd name="T2" fmla="*/ 481 w 481"/>
                <a:gd name="T3" fmla="*/ 0 h 262"/>
                <a:gd name="T4" fmla="*/ 481 w 481"/>
                <a:gd name="T5" fmla="*/ 2 h 262"/>
                <a:gd name="T6" fmla="*/ 1 w 481"/>
                <a:gd name="T7" fmla="*/ 262 h 262"/>
                <a:gd name="T8" fmla="*/ 0 w 481"/>
                <a:gd name="T9" fmla="*/ 262 h 262"/>
                <a:gd name="T10" fmla="*/ 0 w 481"/>
                <a:gd name="T11" fmla="*/ 261 h 262"/>
                <a:gd name="T12" fmla="*/ 480 w 481"/>
                <a:gd name="T13" fmla="*/ 0 h 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81" h="262">
                  <a:moveTo>
                    <a:pt x="480" y="0"/>
                  </a:moveTo>
                  <a:lnTo>
                    <a:pt x="481" y="0"/>
                  </a:lnTo>
                  <a:lnTo>
                    <a:pt x="481" y="2"/>
                  </a:lnTo>
                  <a:lnTo>
                    <a:pt x="1" y="262"/>
                  </a:lnTo>
                  <a:lnTo>
                    <a:pt x="0" y="262"/>
                  </a:lnTo>
                  <a:lnTo>
                    <a:pt x="0" y="261"/>
                  </a:lnTo>
                  <a:lnTo>
                    <a:pt x="48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86" name="Freeform 477"/>
            <p:cNvSpPr>
              <a:spLocks/>
            </p:cNvSpPr>
            <p:nvPr/>
          </p:nvSpPr>
          <p:spPr bwMode="auto">
            <a:xfrm>
              <a:off x="5675313" y="1843088"/>
              <a:ext cx="473075" cy="255588"/>
            </a:xfrm>
            <a:custGeom>
              <a:avLst/>
              <a:gdLst>
                <a:gd name="T0" fmla="*/ 0 w 298"/>
                <a:gd name="T1" fmla="*/ 0 h 161"/>
                <a:gd name="T2" fmla="*/ 1 w 298"/>
                <a:gd name="T3" fmla="*/ 0 h 161"/>
                <a:gd name="T4" fmla="*/ 298 w 298"/>
                <a:gd name="T5" fmla="*/ 160 h 161"/>
                <a:gd name="T6" fmla="*/ 298 w 298"/>
                <a:gd name="T7" fmla="*/ 161 h 161"/>
                <a:gd name="T8" fmla="*/ 296 w 298"/>
                <a:gd name="T9" fmla="*/ 161 h 161"/>
                <a:gd name="T10" fmla="*/ 0 w 298"/>
                <a:gd name="T11" fmla="*/ 2 h 161"/>
                <a:gd name="T12" fmla="*/ 0 w 298"/>
                <a:gd name="T13" fmla="*/ 0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8" h="161">
                  <a:moveTo>
                    <a:pt x="0" y="0"/>
                  </a:moveTo>
                  <a:lnTo>
                    <a:pt x="1" y="0"/>
                  </a:lnTo>
                  <a:lnTo>
                    <a:pt x="298" y="160"/>
                  </a:lnTo>
                  <a:lnTo>
                    <a:pt x="298" y="161"/>
                  </a:lnTo>
                  <a:lnTo>
                    <a:pt x="296" y="161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87" name="Freeform 478"/>
            <p:cNvSpPr>
              <a:spLocks/>
            </p:cNvSpPr>
            <p:nvPr/>
          </p:nvSpPr>
          <p:spPr bwMode="auto">
            <a:xfrm>
              <a:off x="1162050" y="3262313"/>
              <a:ext cx="134938" cy="34925"/>
            </a:xfrm>
            <a:custGeom>
              <a:avLst/>
              <a:gdLst>
                <a:gd name="T0" fmla="*/ 0 w 85"/>
                <a:gd name="T1" fmla="*/ 0 h 22"/>
                <a:gd name="T2" fmla="*/ 2 w 85"/>
                <a:gd name="T3" fmla="*/ 0 h 22"/>
                <a:gd name="T4" fmla="*/ 85 w 85"/>
                <a:gd name="T5" fmla="*/ 19 h 22"/>
                <a:gd name="T6" fmla="*/ 85 w 85"/>
                <a:gd name="T7" fmla="*/ 22 h 22"/>
                <a:gd name="T8" fmla="*/ 82 w 85"/>
                <a:gd name="T9" fmla="*/ 22 h 22"/>
                <a:gd name="T10" fmla="*/ 0 w 85"/>
                <a:gd name="T11" fmla="*/ 2 h 22"/>
                <a:gd name="T12" fmla="*/ 0 w 85"/>
                <a:gd name="T13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5" h="22">
                  <a:moveTo>
                    <a:pt x="0" y="0"/>
                  </a:moveTo>
                  <a:lnTo>
                    <a:pt x="2" y="0"/>
                  </a:lnTo>
                  <a:lnTo>
                    <a:pt x="85" y="19"/>
                  </a:lnTo>
                  <a:lnTo>
                    <a:pt x="85" y="22"/>
                  </a:lnTo>
                  <a:lnTo>
                    <a:pt x="82" y="22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88" name="Freeform 479"/>
            <p:cNvSpPr>
              <a:spLocks/>
            </p:cNvSpPr>
            <p:nvPr/>
          </p:nvSpPr>
          <p:spPr bwMode="auto">
            <a:xfrm>
              <a:off x="1350963" y="3298825"/>
              <a:ext cx="28575" cy="4763"/>
            </a:xfrm>
            <a:custGeom>
              <a:avLst/>
              <a:gdLst>
                <a:gd name="T0" fmla="*/ 15 w 18"/>
                <a:gd name="T1" fmla="*/ 0 h 3"/>
                <a:gd name="T2" fmla="*/ 18 w 18"/>
                <a:gd name="T3" fmla="*/ 0 h 3"/>
                <a:gd name="T4" fmla="*/ 18 w 18"/>
                <a:gd name="T5" fmla="*/ 2 h 3"/>
                <a:gd name="T6" fmla="*/ 2 w 18"/>
                <a:gd name="T7" fmla="*/ 3 h 3"/>
                <a:gd name="T8" fmla="*/ 0 w 18"/>
                <a:gd name="T9" fmla="*/ 3 h 3"/>
                <a:gd name="T10" fmla="*/ 0 w 18"/>
                <a:gd name="T11" fmla="*/ 1 h 3"/>
                <a:gd name="T12" fmla="*/ 15 w 18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3">
                  <a:moveTo>
                    <a:pt x="15" y="0"/>
                  </a:moveTo>
                  <a:lnTo>
                    <a:pt x="18" y="0"/>
                  </a:lnTo>
                  <a:lnTo>
                    <a:pt x="18" y="2"/>
                  </a:lnTo>
                  <a:lnTo>
                    <a:pt x="2" y="3"/>
                  </a:lnTo>
                  <a:lnTo>
                    <a:pt x="0" y="3"/>
                  </a:lnTo>
                  <a:lnTo>
                    <a:pt x="0" y="1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89" name="Freeform 480"/>
            <p:cNvSpPr>
              <a:spLocks/>
            </p:cNvSpPr>
            <p:nvPr/>
          </p:nvSpPr>
          <p:spPr bwMode="auto">
            <a:xfrm>
              <a:off x="1431925" y="3292475"/>
              <a:ext cx="101600" cy="7938"/>
            </a:xfrm>
            <a:custGeom>
              <a:avLst/>
              <a:gdLst>
                <a:gd name="T0" fmla="*/ 62 w 64"/>
                <a:gd name="T1" fmla="*/ 0 h 5"/>
                <a:gd name="T2" fmla="*/ 64 w 64"/>
                <a:gd name="T3" fmla="*/ 0 h 5"/>
                <a:gd name="T4" fmla="*/ 64 w 64"/>
                <a:gd name="T5" fmla="*/ 3 h 5"/>
                <a:gd name="T6" fmla="*/ 2 w 64"/>
                <a:gd name="T7" fmla="*/ 5 h 5"/>
                <a:gd name="T8" fmla="*/ 0 w 64"/>
                <a:gd name="T9" fmla="*/ 5 h 5"/>
                <a:gd name="T10" fmla="*/ 0 w 64"/>
                <a:gd name="T11" fmla="*/ 3 h 5"/>
                <a:gd name="T12" fmla="*/ 62 w 64"/>
                <a:gd name="T1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4" h="5">
                  <a:moveTo>
                    <a:pt x="62" y="0"/>
                  </a:moveTo>
                  <a:lnTo>
                    <a:pt x="64" y="0"/>
                  </a:lnTo>
                  <a:lnTo>
                    <a:pt x="64" y="3"/>
                  </a:lnTo>
                  <a:lnTo>
                    <a:pt x="2" y="5"/>
                  </a:lnTo>
                  <a:lnTo>
                    <a:pt x="0" y="5"/>
                  </a:lnTo>
                  <a:lnTo>
                    <a:pt x="0" y="3"/>
                  </a:lnTo>
                  <a:lnTo>
                    <a:pt x="6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90" name="Freeform 481"/>
            <p:cNvSpPr>
              <a:spLocks/>
            </p:cNvSpPr>
            <p:nvPr/>
          </p:nvSpPr>
          <p:spPr bwMode="auto">
            <a:xfrm>
              <a:off x="1530350" y="3284538"/>
              <a:ext cx="36513" cy="12700"/>
            </a:xfrm>
            <a:custGeom>
              <a:avLst/>
              <a:gdLst>
                <a:gd name="T0" fmla="*/ 20 w 23"/>
                <a:gd name="T1" fmla="*/ 0 h 8"/>
                <a:gd name="T2" fmla="*/ 23 w 23"/>
                <a:gd name="T3" fmla="*/ 0 h 8"/>
                <a:gd name="T4" fmla="*/ 23 w 23"/>
                <a:gd name="T5" fmla="*/ 2 h 8"/>
                <a:gd name="T6" fmla="*/ 2 w 23"/>
                <a:gd name="T7" fmla="*/ 8 h 8"/>
                <a:gd name="T8" fmla="*/ 0 w 23"/>
                <a:gd name="T9" fmla="*/ 8 h 8"/>
                <a:gd name="T10" fmla="*/ 0 w 23"/>
                <a:gd name="T11" fmla="*/ 5 h 8"/>
                <a:gd name="T12" fmla="*/ 20 w 23"/>
                <a:gd name="T13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" h="8">
                  <a:moveTo>
                    <a:pt x="20" y="0"/>
                  </a:moveTo>
                  <a:lnTo>
                    <a:pt x="23" y="0"/>
                  </a:lnTo>
                  <a:lnTo>
                    <a:pt x="23" y="2"/>
                  </a:lnTo>
                  <a:lnTo>
                    <a:pt x="2" y="8"/>
                  </a:lnTo>
                  <a:lnTo>
                    <a:pt x="0" y="8"/>
                  </a:lnTo>
                  <a:lnTo>
                    <a:pt x="0" y="5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91" name="Freeform 482"/>
            <p:cNvSpPr>
              <a:spLocks/>
            </p:cNvSpPr>
            <p:nvPr/>
          </p:nvSpPr>
          <p:spPr bwMode="auto">
            <a:xfrm>
              <a:off x="1619250" y="3265488"/>
              <a:ext cx="28575" cy="9525"/>
            </a:xfrm>
            <a:custGeom>
              <a:avLst/>
              <a:gdLst>
                <a:gd name="T0" fmla="*/ 16 w 18"/>
                <a:gd name="T1" fmla="*/ 0 h 6"/>
                <a:gd name="T2" fmla="*/ 18 w 18"/>
                <a:gd name="T3" fmla="*/ 0 h 6"/>
                <a:gd name="T4" fmla="*/ 18 w 18"/>
                <a:gd name="T5" fmla="*/ 3 h 6"/>
                <a:gd name="T6" fmla="*/ 3 w 18"/>
                <a:gd name="T7" fmla="*/ 6 h 6"/>
                <a:gd name="T8" fmla="*/ 0 w 18"/>
                <a:gd name="T9" fmla="*/ 6 h 6"/>
                <a:gd name="T10" fmla="*/ 0 w 18"/>
                <a:gd name="T11" fmla="*/ 4 h 6"/>
                <a:gd name="T12" fmla="*/ 16 w 18"/>
                <a:gd name="T13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6">
                  <a:moveTo>
                    <a:pt x="16" y="0"/>
                  </a:moveTo>
                  <a:lnTo>
                    <a:pt x="18" y="0"/>
                  </a:lnTo>
                  <a:lnTo>
                    <a:pt x="18" y="3"/>
                  </a:lnTo>
                  <a:lnTo>
                    <a:pt x="3" y="6"/>
                  </a:lnTo>
                  <a:lnTo>
                    <a:pt x="0" y="6"/>
                  </a:lnTo>
                  <a:lnTo>
                    <a:pt x="0" y="4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92" name="Freeform 483"/>
            <p:cNvSpPr>
              <a:spLocks/>
            </p:cNvSpPr>
            <p:nvPr/>
          </p:nvSpPr>
          <p:spPr bwMode="auto">
            <a:xfrm>
              <a:off x="1703388" y="3244850"/>
              <a:ext cx="44450" cy="12700"/>
            </a:xfrm>
            <a:custGeom>
              <a:avLst/>
              <a:gdLst>
                <a:gd name="T0" fmla="*/ 25 w 28"/>
                <a:gd name="T1" fmla="*/ 0 h 8"/>
                <a:gd name="T2" fmla="*/ 28 w 28"/>
                <a:gd name="T3" fmla="*/ 0 h 8"/>
                <a:gd name="T4" fmla="*/ 28 w 28"/>
                <a:gd name="T5" fmla="*/ 3 h 8"/>
                <a:gd name="T6" fmla="*/ 1 w 28"/>
                <a:gd name="T7" fmla="*/ 8 h 8"/>
                <a:gd name="T8" fmla="*/ 0 w 28"/>
                <a:gd name="T9" fmla="*/ 8 h 8"/>
                <a:gd name="T10" fmla="*/ 0 w 28"/>
                <a:gd name="T11" fmla="*/ 5 h 8"/>
                <a:gd name="T12" fmla="*/ 25 w 28"/>
                <a:gd name="T13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8">
                  <a:moveTo>
                    <a:pt x="25" y="0"/>
                  </a:moveTo>
                  <a:lnTo>
                    <a:pt x="28" y="0"/>
                  </a:lnTo>
                  <a:lnTo>
                    <a:pt x="28" y="3"/>
                  </a:lnTo>
                  <a:lnTo>
                    <a:pt x="1" y="8"/>
                  </a:lnTo>
                  <a:lnTo>
                    <a:pt x="0" y="8"/>
                  </a:lnTo>
                  <a:lnTo>
                    <a:pt x="0" y="5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93" name="Freeform 484"/>
            <p:cNvSpPr>
              <a:spLocks/>
            </p:cNvSpPr>
            <p:nvPr/>
          </p:nvSpPr>
          <p:spPr bwMode="auto">
            <a:xfrm>
              <a:off x="1743075" y="3222625"/>
              <a:ext cx="93663" cy="26988"/>
            </a:xfrm>
            <a:custGeom>
              <a:avLst/>
              <a:gdLst>
                <a:gd name="T0" fmla="*/ 56 w 59"/>
                <a:gd name="T1" fmla="*/ 0 h 17"/>
                <a:gd name="T2" fmla="*/ 59 w 59"/>
                <a:gd name="T3" fmla="*/ 0 h 17"/>
                <a:gd name="T4" fmla="*/ 59 w 59"/>
                <a:gd name="T5" fmla="*/ 3 h 17"/>
                <a:gd name="T6" fmla="*/ 3 w 59"/>
                <a:gd name="T7" fmla="*/ 17 h 17"/>
                <a:gd name="T8" fmla="*/ 0 w 59"/>
                <a:gd name="T9" fmla="*/ 17 h 17"/>
                <a:gd name="T10" fmla="*/ 0 w 59"/>
                <a:gd name="T11" fmla="*/ 14 h 17"/>
                <a:gd name="T12" fmla="*/ 56 w 59"/>
                <a:gd name="T13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9" h="17">
                  <a:moveTo>
                    <a:pt x="56" y="0"/>
                  </a:moveTo>
                  <a:lnTo>
                    <a:pt x="59" y="0"/>
                  </a:lnTo>
                  <a:lnTo>
                    <a:pt x="59" y="3"/>
                  </a:lnTo>
                  <a:lnTo>
                    <a:pt x="3" y="17"/>
                  </a:lnTo>
                  <a:lnTo>
                    <a:pt x="0" y="17"/>
                  </a:lnTo>
                  <a:lnTo>
                    <a:pt x="0" y="14"/>
                  </a:lnTo>
                  <a:lnTo>
                    <a:pt x="5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94" name="Freeform 485"/>
            <p:cNvSpPr>
              <a:spLocks/>
            </p:cNvSpPr>
            <p:nvPr/>
          </p:nvSpPr>
          <p:spPr bwMode="auto">
            <a:xfrm>
              <a:off x="1890713" y="3201988"/>
              <a:ext cx="26988" cy="11113"/>
            </a:xfrm>
            <a:custGeom>
              <a:avLst/>
              <a:gdLst>
                <a:gd name="T0" fmla="*/ 15 w 17"/>
                <a:gd name="T1" fmla="*/ 0 h 7"/>
                <a:gd name="T2" fmla="*/ 17 w 17"/>
                <a:gd name="T3" fmla="*/ 0 h 7"/>
                <a:gd name="T4" fmla="*/ 17 w 17"/>
                <a:gd name="T5" fmla="*/ 3 h 7"/>
                <a:gd name="T6" fmla="*/ 2 w 17"/>
                <a:gd name="T7" fmla="*/ 7 h 7"/>
                <a:gd name="T8" fmla="*/ 0 w 17"/>
                <a:gd name="T9" fmla="*/ 7 h 7"/>
                <a:gd name="T10" fmla="*/ 0 w 17"/>
                <a:gd name="T11" fmla="*/ 4 h 7"/>
                <a:gd name="T12" fmla="*/ 15 w 17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7">
                  <a:moveTo>
                    <a:pt x="15" y="0"/>
                  </a:moveTo>
                  <a:lnTo>
                    <a:pt x="17" y="0"/>
                  </a:lnTo>
                  <a:lnTo>
                    <a:pt x="17" y="3"/>
                  </a:lnTo>
                  <a:lnTo>
                    <a:pt x="2" y="7"/>
                  </a:lnTo>
                  <a:lnTo>
                    <a:pt x="0" y="7"/>
                  </a:lnTo>
                  <a:lnTo>
                    <a:pt x="0" y="4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95" name="Freeform 486"/>
            <p:cNvSpPr>
              <a:spLocks/>
            </p:cNvSpPr>
            <p:nvPr/>
          </p:nvSpPr>
          <p:spPr bwMode="auto">
            <a:xfrm>
              <a:off x="1971675" y="3157538"/>
              <a:ext cx="119063" cy="31750"/>
            </a:xfrm>
            <a:custGeom>
              <a:avLst/>
              <a:gdLst>
                <a:gd name="T0" fmla="*/ 73 w 75"/>
                <a:gd name="T1" fmla="*/ 0 h 20"/>
                <a:gd name="T2" fmla="*/ 75 w 75"/>
                <a:gd name="T3" fmla="*/ 0 h 20"/>
                <a:gd name="T4" fmla="*/ 75 w 75"/>
                <a:gd name="T5" fmla="*/ 1 h 20"/>
                <a:gd name="T6" fmla="*/ 3 w 75"/>
                <a:gd name="T7" fmla="*/ 20 h 20"/>
                <a:gd name="T8" fmla="*/ 0 w 75"/>
                <a:gd name="T9" fmla="*/ 20 h 20"/>
                <a:gd name="T10" fmla="*/ 0 w 75"/>
                <a:gd name="T11" fmla="*/ 18 h 20"/>
                <a:gd name="T12" fmla="*/ 73 w 75"/>
                <a:gd name="T13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5" h="20">
                  <a:moveTo>
                    <a:pt x="73" y="0"/>
                  </a:moveTo>
                  <a:lnTo>
                    <a:pt x="75" y="0"/>
                  </a:lnTo>
                  <a:lnTo>
                    <a:pt x="75" y="1"/>
                  </a:lnTo>
                  <a:lnTo>
                    <a:pt x="3" y="20"/>
                  </a:lnTo>
                  <a:lnTo>
                    <a:pt x="0" y="20"/>
                  </a:lnTo>
                  <a:lnTo>
                    <a:pt x="0" y="18"/>
                  </a:lnTo>
                  <a:lnTo>
                    <a:pt x="7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96" name="Line 487"/>
            <p:cNvSpPr>
              <a:spLocks noChangeShapeType="1"/>
            </p:cNvSpPr>
            <p:nvPr/>
          </p:nvSpPr>
          <p:spPr bwMode="auto">
            <a:xfrm>
              <a:off x="2087563" y="3157538"/>
              <a:ext cx="206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97" name="Line 488"/>
            <p:cNvSpPr>
              <a:spLocks noChangeShapeType="1"/>
            </p:cNvSpPr>
            <p:nvPr/>
          </p:nvSpPr>
          <p:spPr bwMode="auto">
            <a:xfrm>
              <a:off x="2160588" y="3157538"/>
              <a:ext cx="2857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98" name="Freeform 489"/>
            <p:cNvSpPr>
              <a:spLocks/>
            </p:cNvSpPr>
            <p:nvPr/>
          </p:nvSpPr>
          <p:spPr bwMode="auto">
            <a:xfrm>
              <a:off x="2243138" y="3151188"/>
              <a:ext cx="96838" cy="6350"/>
            </a:xfrm>
            <a:custGeom>
              <a:avLst/>
              <a:gdLst>
                <a:gd name="T0" fmla="*/ 58 w 61"/>
                <a:gd name="T1" fmla="*/ 0 h 4"/>
                <a:gd name="T2" fmla="*/ 61 w 61"/>
                <a:gd name="T3" fmla="*/ 0 h 4"/>
                <a:gd name="T4" fmla="*/ 61 w 61"/>
                <a:gd name="T5" fmla="*/ 4 h 4"/>
                <a:gd name="T6" fmla="*/ 2 w 61"/>
                <a:gd name="T7" fmla="*/ 4 h 4"/>
                <a:gd name="T8" fmla="*/ 0 w 61"/>
                <a:gd name="T9" fmla="*/ 4 h 4"/>
                <a:gd name="T10" fmla="*/ 0 w 61"/>
                <a:gd name="T11" fmla="*/ 2 h 4"/>
                <a:gd name="T12" fmla="*/ 58 w 61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1" h="4">
                  <a:moveTo>
                    <a:pt x="58" y="0"/>
                  </a:moveTo>
                  <a:lnTo>
                    <a:pt x="61" y="0"/>
                  </a:lnTo>
                  <a:lnTo>
                    <a:pt x="61" y="4"/>
                  </a:lnTo>
                  <a:lnTo>
                    <a:pt x="2" y="4"/>
                  </a:lnTo>
                  <a:lnTo>
                    <a:pt x="0" y="4"/>
                  </a:lnTo>
                  <a:lnTo>
                    <a:pt x="0" y="2"/>
                  </a:lnTo>
                  <a:lnTo>
                    <a:pt x="58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99" name="Line 490"/>
            <p:cNvSpPr>
              <a:spLocks noChangeShapeType="1"/>
            </p:cNvSpPr>
            <p:nvPr/>
          </p:nvSpPr>
          <p:spPr bwMode="auto">
            <a:xfrm>
              <a:off x="1233488" y="3094038"/>
              <a:ext cx="0" cy="10001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00" name="Line 491"/>
            <p:cNvSpPr>
              <a:spLocks noChangeShapeType="1"/>
            </p:cNvSpPr>
            <p:nvPr/>
          </p:nvSpPr>
          <p:spPr bwMode="auto">
            <a:xfrm>
              <a:off x="1216025" y="3095625"/>
              <a:ext cx="3651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01" name="Line 492"/>
            <p:cNvSpPr>
              <a:spLocks noChangeShapeType="1"/>
            </p:cNvSpPr>
            <p:nvPr/>
          </p:nvSpPr>
          <p:spPr bwMode="auto">
            <a:xfrm>
              <a:off x="1233488" y="3189288"/>
              <a:ext cx="0" cy="158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02" name="Line 493"/>
            <p:cNvSpPr>
              <a:spLocks noChangeShapeType="1"/>
            </p:cNvSpPr>
            <p:nvPr/>
          </p:nvSpPr>
          <p:spPr bwMode="auto">
            <a:xfrm>
              <a:off x="1216025" y="3205163"/>
              <a:ext cx="3651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03" name="Line 494"/>
            <p:cNvSpPr>
              <a:spLocks noChangeShapeType="1"/>
            </p:cNvSpPr>
            <p:nvPr/>
          </p:nvSpPr>
          <p:spPr bwMode="auto">
            <a:xfrm>
              <a:off x="1509713" y="2994025"/>
              <a:ext cx="0" cy="9842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04" name="Line 495"/>
            <p:cNvSpPr>
              <a:spLocks noChangeShapeType="1"/>
            </p:cNvSpPr>
            <p:nvPr/>
          </p:nvSpPr>
          <p:spPr bwMode="auto">
            <a:xfrm>
              <a:off x="1493838" y="2994025"/>
              <a:ext cx="3651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05" name="Line 496"/>
            <p:cNvSpPr>
              <a:spLocks noChangeShapeType="1"/>
            </p:cNvSpPr>
            <p:nvPr/>
          </p:nvSpPr>
          <p:spPr bwMode="auto">
            <a:xfrm>
              <a:off x="1509713" y="3087688"/>
              <a:ext cx="0" cy="158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06" name="Line 497"/>
            <p:cNvSpPr>
              <a:spLocks noChangeShapeType="1"/>
            </p:cNvSpPr>
            <p:nvPr/>
          </p:nvSpPr>
          <p:spPr bwMode="auto">
            <a:xfrm>
              <a:off x="1493838" y="3100388"/>
              <a:ext cx="3651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07" name="Line 498"/>
            <p:cNvSpPr>
              <a:spLocks noChangeShapeType="1"/>
            </p:cNvSpPr>
            <p:nvPr/>
          </p:nvSpPr>
          <p:spPr bwMode="auto">
            <a:xfrm>
              <a:off x="1152525" y="4075113"/>
              <a:ext cx="7302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08" name="Line 499"/>
            <p:cNvSpPr>
              <a:spLocks noChangeShapeType="1"/>
            </p:cNvSpPr>
            <p:nvPr/>
          </p:nvSpPr>
          <p:spPr bwMode="auto">
            <a:xfrm>
              <a:off x="1152525" y="3449638"/>
              <a:ext cx="7302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09" name="Line 500"/>
            <p:cNvSpPr>
              <a:spLocks noChangeShapeType="1"/>
            </p:cNvSpPr>
            <p:nvPr/>
          </p:nvSpPr>
          <p:spPr bwMode="auto">
            <a:xfrm>
              <a:off x="1152525" y="2820988"/>
              <a:ext cx="7302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10" name="Line 501"/>
            <p:cNvSpPr>
              <a:spLocks noChangeShapeType="1"/>
            </p:cNvSpPr>
            <p:nvPr/>
          </p:nvSpPr>
          <p:spPr bwMode="auto">
            <a:xfrm>
              <a:off x="1152525" y="2193925"/>
              <a:ext cx="7302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11" name="Line 502"/>
            <p:cNvSpPr>
              <a:spLocks noChangeShapeType="1"/>
            </p:cNvSpPr>
            <p:nvPr/>
          </p:nvSpPr>
          <p:spPr bwMode="auto">
            <a:xfrm>
              <a:off x="1152525" y="1563688"/>
              <a:ext cx="7302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12" name="Line 503"/>
            <p:cNvSpPr>
              <a:spLocks noChangeShapeType="1"/>
            </p:cNvSpPr>
            <p:nvPr/>
          </p:nvSpPr>
          <p:spPr bwMode="auto">
            <a:xfrm>
              <a:off x="1152525" y="938213"/>
              <a:ext cx="7302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13" name="Line 504"/>
            <p:cNvSpPr>
              <a:spLocks noChangeShapeType="1"/>
            </p:cNvSpPr>
            <p:nvPr/>
          </p:nvSpPr>
          <p:spPr bwMode="auto">
            <a:xfrm>
              <a:off x="1152525" y="311150"/>
              <a:ext cx="7302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14" name="Line 505"/>
            <p:cNvSpPr>
              <a:spLocks noChangeShapeType="1"/>
            </p:cNvSpPr>
            <p:nvPr/>
          </p:nvSpPr>
          <p:spPr bwMode="auto">
            <a:xfrm>
              <a:off x="1152525" y="3889375"/>
              <a:ext cx="460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15" name="Line 506"/>
            <p:cNvSpPr>
              <a:spLocks noChangeShapeType="1"/>
            </p:cNvSpPr>
            <p:nvPr/>
          </p:nvSpPr>
          <p:spPr bwMode="auto">
            <a:xfrm>
              <a:off x="1152525" y="3776663"/>
              <a:ext cx="460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16" name="Line 507"/>
            <p:cNvSpPr>
              <a:spLocks noChangeShapeType="1"/>
            </p:cNvSpPr>
            <p:nvPr/>
          </p:nvSpPr>
          <p:spPr bwMode="auto">
            <a:xfrm>
              <a:off x="1152525" y="3698875"/>
              <a:ext cx="460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17" name="Line 508"/>
            <p:cNvSpPr>
              <a:spLocks noChangeShapeType="1"/>
            </p:cNvSpPr>
            <p:nvPr/>
          </p:nvSpPr>
          <p:spPr bwMode="auto">
            <a:xfrm>
              <a:off x="1152525" y="3635375"/>
              <a:ext cx="460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18" name="Line 509"/>
            <p:cNvSpPr>
              <a:spLocks noChangeShapeType="1"/>
            </p:cNvSpPr>
            <p:nvPr/>
          </p:nvSpPr>
          <p:spPr bwMode="auto">
            <a:xfrm>
              <a:off x="1152525" y="3586163"/>
              <a:ext cx="460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19" name="Line 510"/>
            <p:cNvSpPr>
              <a:spLocks noChangeShapeType="1"/>
            </p:cNvSpPr>
            <p:nvPr/>
          </p:nvSpPr>
          <p:spPr bwMode="auto">
            <a:xfrm>
              <a:off x="1152525" y="3546475"/>
              <a:ext cx="460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20" name="Line 511"/>
            <p:cNvSpPr>
              <a:spLocks noChangeShapeType="1"/>
            </p:cNvSpPr>
            <p:nvPr/>
          </p:nvSpPr>
          <p:spPr bwMode="auto">
            <a:xfrm>
              <a:off x="1152525" y="3509963"/>
              <a:ext cx="460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21" name="Line 512"/>
            <p:cNvSpPr>
              <a:spLocks noChangeShapeType="1"/>
            </p:cNvSpPr>
            <p:nvPr/>
          </p:nvSpPr>
          <p:spPr bwMode="auto">
            <a:xfrm>
              <a:off x="1152525" y="3478213"/>
              <a:ext cx="460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22" name="Line 513"/>
            <p:cNvSpPr>
              <a:spLocks noChangeShapeType="1"/>
            </p:cNvSpPr>
            <p:nvPr/>
          </p:nvSpPr>
          <p:spPr bwMode="auto">
            <a:xfrm>
              <a:off x="1152525" y="3260725"/>
              <a:ext cx="460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23" name="Line 514"/>
            <p:cNvSpPr>
              <a:spLocks noChangeShapeType="1"/>
            </p:cNvSpPr>
            <p:nvPr/>
          </p:nvSpPr>
          <p:spPr bwMode="auto">
            <a:xfrm>
              <a:off x="1152525" y="3148013"/>
              <a:ext cx="460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24" name="Line 515"/>
            <p:cNvSpPr>
              <a:spLocks noChangeShapeType="1"/>
            </p:cNvSpPr>
            <p:nvPr/>
          </p:nvSpPr>
          <p:spPr bwMode="auto">
            <a:xfrm>
              <a:off x="1152525" y="3070225"/>
              <a:ext cx="460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25" name="Line 516"/>
            <p:cNvSpPr>
              <a:spLocks noChangeShapeType="1"/>
            </p:cNvSpPr>
            <p:nvPr/>
          </p:nvSpPr>
          <p:spPr bwMode="auto">
            <a:xfrm>
              <a:off x="1152525" y="3009900"/>
              <a:ext cx="460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26" name="Line 517"/>
            <p:cNvSpPr>
              <a:spLocks noChangeShapeType="1"/>
            </p:cNvSpPr>
            <p:nvPr/>
          </p:nvSpPr>
          <p:spPr bwMode="auto">
            <a:xfrm>
              <a:off x="1152525" y="2959100"/>
              <a:ext cx="460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27" name="Line 518"/>
            <p:cNvSpPr>
              <a:spLocks noChangeShapeType="1"/>
            </p:cNvSpPr>
            <p:nvPr/>
          </p:nvSpPr>
          <p:spPr bwMode="auto">
            <a:xfrm>
              <a:off x="1152525" y="2917825"/>
              <a:ext cx="460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28" name="Line 519"/>
            <p:cNvSpPr>
              <a:spLocks noChangeShapeType="1"/>
            </p:cNvSpPr>
            <p:nvPr/>
          </p:nvSpPr>
          <p:spPr bwMode="auto">
            <a:xfrm>
              <a:off x="1152525" y="2881313"/>
              <a:ext cx="460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29" name="Line 520"/>
            <p:cNvSpPr>
              <a:spLocks noChangeShapeType="1"/>
            </p:cNvSpPr>
            <p:nvPr/>
          </p:nvSpPr>
          <p:spPr bwMode="auto">
            <a:xfrm>
              <a:off x="1152525" y="2849563"/>
              <a:ext cx="460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30" name="Line 521"/>
            <p:cNvSpPr>
              <a:spLocks noChangeShapeType="1"/>
            </p:cNvSpPr>
            <p:nvPr/>
          </p:nvSpPr>
          <p:spPr bwMode="auto">
            <a:xfrm>
              <a:off x="1152525" y="2632075"/>
              <a:ext cx="460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31" name="Line 522"/>
            <p:cNvSpPr>
              <a:spLocks noChangeShapeType="1"/>
            </p:cNvSpPr>
            <p:nvPr/>
          </p:nvSpPr>
          <p:spPr bwMode="auto">
            <a:xfrm>
              <a:off x="1152525" y="2520950"/>
              <a:ext cx="460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32" name="Line 523"/>
            <p:cNvSpPr>
              <a:spLocks noChangeShapeType="1"/>
            </p:cNvSpPr>
            <p:nvPr/>
          </p:nvSpPr>
          <p:spPr bwMode="auto">
            <a:xfrm>
              <a:off x="1152525" y="2443163"/>
              <a:ext cx="460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33" name="Line 524"/>
            <p:cNvSpPr>
              <a:spLocks noChangeShapeType="1"/>
            </p:cNvSpPr>
            <p:nvPr/>
          </p:nvSpPr>
          <p:spPr bwMode="auto">
            <a:xfrm>
              <a:off x="1152525" y="2381250"/>
              <a:ext cx="460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34" name="Line 525"/>
            <p:cNvSpPr>
              <a:spLocks noChangeShapeType="1"/>
            </p:cNvSpPr>
            <p:nvPr/>
          </p:nvSpPr>
          <p:spPr bwMode="auto">
            <a:xfrm>
              <a:off x="1152525" y="2330450"/>
              <a:ext cx="460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35" name="Line 526"/>
            <p:cNvSpPr>
              <a:spLocks noChangeShapeType="1"/>
            </p:cNvSpPr>
            <p:nvPr/>
          </p:nvSpPr>
          <p:spPr bwMode="auto">
            <a:xfrm>
              <a:off x="1152525" y="2290763"/>
              <a:ext cx="460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36" name="Line 527"/>
            <p:cNvSpPr>
              <a:spLocks noChangeShapeType="1"/>
            </p:cNvSpPr>
            <p:nvPr/>
          </p:nvSpPr>
          <p:spPr bwMode="auto">
            <a:xfrm>
              <a:off x="1152525" y="2255838"/>
              <a:ext cx="460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37" name="Line 528"/>
            <p:cNvSpPr>
              <a:spLocks noChangeShapeType="1"/>
            </p:cNvSpPr>
            <p:nvPr/>
          </p:nvSpPr>
          <p:spPr bwMode="auto">
            <a:xfrm>
              <a:off x="1152525" y="2220913"/>
              <a:ext cx="460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38" name="Line 529"/>
            <p:cNvSpPr>
              <a:spLocks noChangeShapeType="1"/>
            </p:cNvSpPr>
            <p:nvPr/>
          </p:nvSpPr>
          <p:spPr bwMode="auto">
            <a:xfrm>
              <a:off x="1152525" y="2003425"/>
              <a:ext cx="460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39" name="Line 530"/>
            <p:cNvSpPr>
              <a:spLocks noChangeShapeType="1"/>
            </p:cNvSpPr>
            <p:nvPr/>
          </p:nvSpPr>
          <p:spPr bwMode="auto">
            <a:xfrm>
              <a:off x="1152525" y="1893888"/>
              <a:ext cx="460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40" name="Line 531"/>
            <p:cNvSpPr>
              <a:spLocks noChangeShapeType="1"/>
            </p:cNvSpPr>
            <p:nvPr/>
          </p:nvSpPr>
          <p:spPr bwMode="auto">
            <a:xfrm>
              <a:off x="1152525" y="1816100"/>
              <a:ext cx="460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41" name="Line 532"/>
            <p:cNvSpPr>
              <a:spLocks noChangeShapeType="1"/>
            </p:cNvSpPr>
            <p:nvPr/>
          </p:nvSpPr>
          <p:spPr bwMode="auto">
            <a:xfrm>
              <a:off x="1152525" y="1755775"/>
              <a:ext cx="460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42" name="Line 533"/>
            <p:cNvSpPr>
              <a:spLocks noChangeShapeType="1"/>
            </p:cNvSpPr>
            <p:nvPr/>
          </p:nvSpPr>
          <p:spPr bwMode="auto">
            <a:xfrm>
              <a:off x="1152525" y="1704975"/>
              <a:ext cx="460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43" name="Line 534"/>
            <p:cNvSpPr>
              <a:spLocks noChangeShapeType="1"/>
            </p:cNvSpPr>
            <p:nvPr/>
          </p:nvSpPr>
          <p:spPr bwMode="auto">
            <a:xfrm>
              <a:off x="1152525" y="1663700"/>
              <a:ext cx="460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44" name="Line 535"/>
            <p:cNvSpPr>
              <a:spLocks noChangeShapeType="1"/>
            </p:cNvSpPr>
            <p:nvPr/>
          </p:nvSpPr>
          <p:spPr bwMode="auto">
            <a:xfrm>
              <a:off x="1152525" y="1628775"/>
              <a:ext cx="460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45" name="Line 536"/>
            <p:cNvSpPr>
              <a:spLocks noChangeShapeType="1"/>
            </p:cNvSpPr>
            <p:nvPr/>
          </p:nvSpPr>
          <p:spPr bwMode="auto">
            <a:xfrm>
              <a:off x="1152525" y="1595438"/>
              <a:ext cx="460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46" name="Line 537"/>
            <p:cNvSpPr>
              <a:spLocks noChangeShapeType="1"/>
            </p:cNvSpPr>
            <p:nvPr/>
          </p:nvSpPr>
          <p:spPr bwMode="auto">
            <a:xfrm>
              <a:off x="1152525" y="1377950"/>
              <a:ext cx="460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47" name="Line 538"/>
            <p:cNvSpPr>
              <a:spLocks noChangeShapeType="1"/>
            </p:cNvSpPr>
            <p:nvPr/>
          </p:nvSpPr>
          <p:spPr bwMode="auto">
            <a:xfrm>
              <a:off x="1152525" y="1265238"/>
              <a:ext cx="460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48" name="Line 539"/>
            <p:cNvSpPr>
              <a:spLocks noChangeShapeType="1"/>
            </p:cNvSpPr>
            <p:nvPr/>
          </p:nvSpPr>
          <p:spPr bwMode="auto">
            <a:xfrm>
              <a:off x="1152525" y="1187450"/>
              <a:ext cx="460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49" name="Line 540"/>
            <p:cNvSpPr>
              <a:spLocks noChangeShapeType="1"/>
            </p:cNvSpPr>
            <p:nvPr/>
          </p:nvSpPr>
          <p:spPr bwMode="auto">
            <a:xfrm>
              <a:off x="1152525" y="1128713"/>
              <a:ext cx="460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50" name="Line 541"/>
            <p:cNvSpPr>
              <a:spLocks noChangeShapeType="1"/>
            </p:cNvSpPr>
            <p:nvPr/>
          </p:nvSpPr>
          <p:spPr bwMode="auto">
            <a:xfrm>
              <a:off x="1152525" y="1076325"/>
              <a:ext cx="460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51" name="Line 542"/>
            <p:cNvSpPr>
              <a:spLocks noChangeShapeType="1"/>
            </p:cNvSpPr>
            <p:nvPr/>
          </p:nvSpPr>
          <p:spPr bwMode="auto">
            <a:xfrm>
              <a:off x="1152525" y="1035050"/>
              <a:ext cx="460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52" name="Line 543"/>
            <p:cNvSpPr>
              <a:spLocks noChangeShapeType="1"/>
            </p:cNvSpPr>
            <p:nvPr/>
          </p:nvSpPr>
          <p:spPr bwMode="auto">
            <a:xfrm>
              <a:off x="1152525" y="996950"/>
              <a:ext cx="460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53" name="Line 544"/>
            <p:cNvSpPr>
              <a:spLocks noChangeShapeType="1"/>
            </p:cNvSpPr>
            <p:nvPr/>
          </p:nvSpPr>
          <p:spPr bwMode="auto">
            <a:xfrm>
              <a:off x="1152525" y="965200"/>
              <a:ext cx="460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54" name="Line 545"/>
            <p:cNvSpPr>
              <a:spLocks noChangeShapeType="1"/>
            </p:cNvSpPr>
            <p:nvPr/>
          </p:nvSpPr>
          <p:spPr bwMode="auto">
            <a:xfrm>
              <a:off x="1152525" y="750888"/>
              <a:ext cx="460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55" name="Line 546"/>
            <p:cNvSpPr>
              <a:spLocks noChangeShapeType="1"/>
            </p:cNvSpPr>
            <p:nvPr/>
          </p:nvSpPr>
          <p:spPr bwMode="auto">
            <a:xfrm>
              <a:off x="1152525" y="639763"/>
              <a:ext cx="460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56" name="Line 547"/>
            <p:cNvSpPr>
              <a:spLocks noChangeShapeType="1"/>
            </p:cNvSpPr>
            <p:nvPr/>
          </p:nvSpPr>
          <p:spPr bwMode="auto">
            <a:xfrm>
              <a:off x="1152525" y="560388"/>
              <a:ext cx="460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57" name="Line 548"/>
            <p:cNvSpPr>
              <a:spLocks noChangeShapeType="1"/>
            </p:cNvSpPr>
            <p:nvPr/>
          </p:nvSpPr>
          <p:spPr bwMode="auto">
            <a:xfrm>
              <a:off x="1152525" y="498475"/>
              <a:ext cx="460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58" name="Line 549"/>
            <p:cNvSpPr>
              <a:spLocks noChangeShapeType="1"/>
            </p:cNvSpPr>
            <p:nvPr/>
          </p:nvSpPr>
          <p:spPr bwMode="auto">
            <a:xfrm>
              <a:off x="1152525" y="449263"/>
              <a:ext cx="460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59" name="Line 550"/>
            <p:cNvSpPr>
              <a:spLocks noChangeShapeType="1"/>
            </p:cNvSpPr>
            <p:nvPr/>
          </p:nvSpPr>
          <p:spPr bwMode="auto">
            <a:xfrm>
              <a:off x="1152525" y="409575"/>
              <a:ext cx="460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60" name="Line 551"/>
            <p:cNvSpPr>
              <a:spLocks noChangeShapeType="1"/>
            </p:cNvSpPr>
            <p:nvPr/>
          </p:nvSpPr>
          <p:spPr bwMode="auto">
            <a:xfrm>
              <a:off x="1152525" y="373063"/>
              <a:ext cx="460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61" name="Line 552"/>
            <p:cNvSpPr>
              <a:spLocks noChangeShapeType="1"/>
            </p:cNvSpPr>
            <p:nvPr/>
          </p:nvSpPr>
          <p:spPr bwMode="auto">
            <a:xfrm>
              <a:off x="1152525" y="339725"/>
              <a:ext cx="460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62" name="Line 553"/>
            <p:cNvSpPr>
              <a:spLocks noChangeShapeType="1"/>
            </p:cNvSpPr>
            <p:nvPr/>
          </p:nvSpPr>
          <p:spPr bwMode="auto">
            <a:xfrm>
              <a:off x="6207125" y="4075113"/>
              <a:ext cx="714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63" name="Line 554"/>
            <p:cNvSpPr>
              <a:spLocks noChangeShapeType="1"/>
            </p:cNvSpPr>
            <p:nvPr/>
          </p:nvSpPr>
          <p:spPr bwMode="auto">
            <a:xfrm>
              <a:off x="6207125" y="3449638"/>
              <a:ext cx="714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64" name="Line 555"/>
            <p:cNvSpPr>
              <a:spLocks noChangeShapeType="1"/>
            </p:cNvSpPr>
            <p:nvPr/>
          </p:nvSpPr>
          <p:spPr bwMode="auto">
            <a:xfrm>
              <a:off x="6207125" y="2820988"/>
              <a:ext cx="714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65" name="Line 556"/>
            <p:cNvSpPr>
              <a:spLocks noChangeShapeType="1"/>
            </p:cNvSpPr>
            <p:nvPr/>
          </p:nvSpPr>
          <p:spPr bwMode="auto">
            <a:xfrm>
              <a:off x="6207125" y="2193925"/>
              <a:ext cx="714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66" name="Line 557"/>
            <p:cNvSpPr>
              <a:spLocks noChangeShapeType="1"/>
            </p:cNvSpPr>
            <p:nvPr/>
          </p:nvSpPr>
          <p:spPr bwMode="auto">
            <a:xfrm>
              <a:off x="6207125" y="1563688"/>
              <a:ext cx="714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67" name="Line 558"/>
            <p:cNvSpPr>
              <a:spLocks noChangeShapeType="1"/>
            </p:cNvSpPr>
            <p:nvPr/>
          </p:nvSpPr>
          <p:spPr bwMode="auto">
            <a:xfrm>
              <a:off x="6207125" y="938213"/>
              <a:ext cx="714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68" name="Line 559"/>
            <p:cNvSpPr>
              <a:spLocks noChangeShapeType="1"/>
            </p:cNvSpPr>
            <p:nvPr/>
          </p:nvSpPr>
          <p:spPr bwMode="auto">
            <a:xfrm>
              <a:off x="6207125" y="311150"/>
              <a:ext cx="714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69" name="Line 560"/>
            <p:cNvSpPr>
              <a:spLocks noChangeShapeType="1"/>
            </p:cNvSpPr>
            <p:nvPr/>
          </p:nvSpPr>
          <p:spPr bwMode="auto">
            <a:xfrm>
              <a:off x="6230938" y="3889375"/>
              <a:ext cx="4762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70" name="Line 561"/>
            <p:cNvSpPr>
              <a:spLocks noChangeShapeType="1"/>
            </p:cNvSpPr>
            <p:nvPr/>
          </p:nvSpPr>
          <p:spPr bwMode="auto">
            <a:xfrm>
              <a:off x="6230938" y="3776663"/>
              <a:ext cx="4762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71" name="Line 562"/>
            <p:cNvSpPr>
              <a:spLocks noChangeShapeType="1"/>
            </p:cNvSpPr>
            <p:nvPr/>
          </p:nvSpPr>
          <p:spPr bwMode="auto">
            <a:xfrm>
              <a:off x="6230938" y="3698875"/>
              <a:ext cx="4762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72" name="Line 563"/>
            <p:cNvSpPr>
              <a:spLocks noChangeShapeType="1"/>
            </p:cNvSpPr>
            <p:nvPr/>
          </p:nvSpPr>
          <p:spPr bwMode="auto">
            <a:xfrm>
              <a:off x="6230938" y="3635375"/>
              <a:ext cx="4762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73" name="Line 564"/>
            <p:cNvSpPr>
              <a:spLocks noChangeShapeType="1"/>
            </p:cNvSpPr>
            <p:nvPr/>
          </p:nvSpPr>
          <p:spPr bwMode="auto">
            <a:xfrm>
              <a:off x="6230938" y="3586163"/>
              <a:ext cx="4762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74" name="Line 565"/>
            <p:cNvSpPr>
              <a:spLocks noChangeShapeType="1"/>
            </p:cNvSpPr>
            <p:nvPr/>
          </p:nvSpPr>
          <p:spPr bwMode="auto">
            <a:xfrm>
              <a:off x="6230938" y="3546475"/>
              <a:ext cx="4762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75" name="Line 566"/>
            <p:cNvSpPr>
              <a:spLocks noChangeShapeType="1"/>
            </p:cNvSpPr>
            <p:nvPr/>
          </p:nvSpPr>
          <p:spPr bwMode="auto">
            <a:xfrm>
              <a:off x="6230938" y="3509963"/>
              <a:ext cx="4762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76" name="Line 567"/>
            <p:cNvSpPr>
              <a:spLocks noChangeShapeType="1"/>
            </p:cNvSpPr>
            <p:nvPr/>
          </p:nvSpPr>
          <p:spPr bwMode="auto">
            <a:xfrm>
              <a:off x="6230938" y="3478213"/>
              <a:ext cx="4762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77" name="Line 568"/>
            <p:cNvSpPr>
              <a:spLocks noChangeShapeType="1"/>
            </p:cNvSpPr>
            <p:nvPr/>
          </p:nvSpPr>
          <p:spPr bwMode="auto">
            <a:xfrm>
              <a:off x="6230938" y="3260725"/>
              <a:ext cx="4762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78" name="Line 569"/>
            <p:cNvSpPr>
              <a:spLocks noChangeShapeType="1"/>
            </p:cNvSpPr>
            <p:nvPr/>
          </p:nvSpPr>
          <p:spPr bwMode="auto">
            <a:xfrm>
              <a:off x="6230938" y="3148013"/>
              <a:ext cx="4762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79" name="Line 570"/>
            <p:cNvSpPr>
              <a:spLocks noChangeShapeType="1"/>
            </p:cNvSpPr>
            <p:nvPr/>
          </p:nvSpPr>
          <p:spPr bwMode="auto">
            <a:xfrm>
              <a:off x="6230938" y="3070225"/>
              <a:ext cx="4762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80" name="Line 571"/>
            <p:cNvSpPr>
              <a:spLocks noChangeShapeType="1"/>
            </p:cNvSpPr>
            <p:nvPr/>
          </p:nvSpPr>
          <p:spPr bwMode="auto">
            <a:xfrm>
              <a:off x="6230938" y="3009900"/>
              <a:ext cx="4762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81" name="Line 572"/>
            <p:cNvSpPr>
              <a:spLocks noChangeShapeType="1"/>
            </p:cNvSpPr>
            <p:nvPr/>
          </p:nvSpPr>
          <p:spPr bwMode="auto">
            <a:xfrm>
              <a:off x="6230938" y="2959100"/>
              <a:ext cx="4762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82" name="Line 573"/>
            <p:cNvSpPr>
              <a:spLocks noChangeShapeType="1"/>
            </p:cNvSpPr>
            <p:nvPr/>
          </p:nvSpPr>
          <p:spPr bwMode="auto">
            <a:xfrm>
              <a:off x="6230938" y="2917825"/>
              <a:ext cx="4762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83" name="Line 574"/>
            <p:cNvSpPr>
              <a:spLocks noChangeShapeType="1"/>
            </p:cNvSpPr>
            <p:nvPr/>
          </p:nvSpPr>
          <p:spPr bwMode="auto">
            <a:xfrm>
              <a:off x="6230938" y="2881313"/>
              <a:ext cx="4762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84" name="Line 575"/>
            <p:cNvSpPr>
              <a:spLocks noChangeShapeType="1"/>
            </p:cNvSpPr>
            <p:nvPr/>
          </p:nvSpPr>
          <p:spPr bwMode="auto">
            <a:xfrm>
              <a:off x="6230938" y="2849563"/>
              <a:ext cx="4762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85" name="Line 576"/>
            <p:cNvSpPr>
              <a:spLocks noChangeShapeType="1"/>
            </p:cNvSpPr>
            <p:nvPr/>
          </p:nvSpPr>
          <p:spPr bwMode="auto">
            <a:xfrm>
              <a:off x="6230938" y="2632075"/>
              <a:ext cx="4762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86" name="Line 577"/>
            <p:cNvSpPr>
              <a:spLocks noChangeShapeType="1"/>
            </p:cNvSpPr>
            <p:nvPr/>
          </p:nvSpPr>
          <p:spPr bwMode="auto">
            <a:xfrm>
              <a:off x="6230938" y="2520950"/>
              <a:ext cx="4762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87" name="Line 578"/>
            <p:cNvSpPr>
              <a:spLocks noChangeShapeType="1"/>
            </p:cNvSpPr>
            <p:nvPr/>
          </p:nvSpPr>
          <p:spPr bwMode="auto">
            <a:xfrm>
              <a:off x="6230938" y="2443163"/>
              <a:ext cx="4762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88" name="Line 579"/>
            <p:cNvSpPr>
              <a:spLocks noChangeShapeType="1"/>
            </p:cNvSpPr>
            <p:nvPr/>
          </p:nvSpPr>
          <p:spPr bwMode="auto">
            <a:xfrm>
              <a:off x="6230938" y="2381250"/>
              <a:ext cx="4762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89" name="Line 580"/>
            <p:cNvSpPr>
              <a:spLocks noChangeShapeType="1"/>
            </p:cNvSpPr>
            <p:nvPr/>
          </p:nvSpPr>
          <p:spPr bwMode="auto">
            <a:xfrm>
              <a:off x="6230938" y="2330450"/>
              <a:ext cx="4762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90" name="Line 581"/>
            <p:cNvSpPr>
              <a:spLocks noChangeShapeType="1"/>
            </p:cNvSpPr>
            <p:nvPr/>
          </p:nvSpPr>
          <p:spPr bwMode="auto">
            <a:xfrm>
              <a:off x="6230938" y="2290763"/>
              <a:ext cx="4762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91" name="Line 582"/>
            <p:cNvSpPr>
              <a:spLocks noChangeShapeType="1"/>
            </p:cNvSpPr>
            <p:nvPr/>
          </p:nvSpPr>
          <p:spPr bwMode="auto">
            <a:xfrm>
              <a:off x="6230938" y="2255838"/>
              <a:ext cx="4762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92" name="Line 583"/>
            <p:cNvSpPr>
              <a:spLocks noChangeShapeType="1"/>
            </p:cNvSpPr>
            <p:nvPr/>
          </p:nvSpPr>
          <p:spPr bwMode="auto">
            <a:xfrm>
              <a:off x="6230938" y="2220913"/>
              <a:ext cx="4762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93" name="Line 584"/>
            <p:cNvSpPr>
              <a:spLocks noChangeShapeType="1"/>
            </p:cNvSpPr>
            <p:nvPr/>
          </p:nvSpPr>
          <p:spPr bwMode="auto">
            <a:xfrm>
              <a:off x="6230938" y="2003425"/>
              <a:ext cx="4762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94" name="Line 585"/>
            <p:cNvSpPr>
              <a:spLocks noChangeShapeType="1"/>
            </p:cNvSpPr>
            <p:nvPr/>
          </p:nvSpPr>
          <p:spPr bwMode="auto">
            <a:xfrm>
              <a:off x="6230938" y="1893888"/>
              <a:ext cx="4762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95" name="Line 586"/>
            <p:cNvSpPr>
              <a:spLocks noChangeShapeType="1"/>
            </p:cNvSpPr>
            <p:nvPr/>
          </p:nvSpPr>
          <p:spPr bwMode="auto">
            <a:xfrm>
              <a:off x="6230938" y="1816100"/>
              <a:ext cx="4762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96" name="Line 587"/>
            <p:cNvSpPr>
              <a:spLocks noChangeShapeType="1"/>
            </p:cNvSpPr>
            <p:nvPr/>
          </p:nvSpPr>
          <p:spPr bwMode="auto">
            <a:xfrm>
              <a:off x="6230938" y="1755775"/>
              <a:ext cx="4762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97" name="Line 588"/>
            <p:cNvSpPr>
              <a:spLocks noChangeShapeType="1"/>
            </p:cNvSpPr>
            <p:nvPr/>
          </p:nvSpPr>
          <p:spPr bwMode="auto">
            <a:xfrm>
              <a:off x="6230938" y="1704975"/>
              <a:ext cx="4762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98" name="Line 589"/>
            <p:cNvSpPr>
              <a:spLocks noChangeShapeType="1"/>
            </p:cNvSpPr>
            <p:nvPr/>
          </p:nvSpPr>
          <p:spPr bwMode="auto">
            <a:xfrm>
              <a:off x="6230938" y="1663700"/>
              <a:ext cx="4762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99" name="Line 590"/>
            <p:cNvSpPr>
              <a:spLocks noChangeShapeType="1"/>
            </p:cNvSpPr>
            <p:nvPr/>
          </p:nvSpPr>
          <p:spPr bwMode="auto">
            <a:xfrm>
              <a:off x="6230938" y="1628775"/>
              <a:ext cx="4762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00" name="Line 591"/>
            <p:cNvSpPr>
              <a:spLocks noChangeShapeType="1"/>
            </p:cNvSpPr>
            <p:nvPr/>
          </p:nvSpPr>
          <p:spPr bwMode="auto">
            <a:xfrm>
              <a:off x="6230938" y="1595438"/>
              <a:ext cx="4762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01" name="Line 592"/>
            <p:cNvSpPr>
              <a:spLocks noChangeShapeType="1"/>
            </p:cNvSpPr>
            <p:nvPr/>
          </p:nvSpPr>
          <p:spPr bwMode="auto">
            <a:xfrm>
              <a:off x="6230938" y="1377950"/>
              <a:ext cx="4762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02" name="Line 593"/>
            <p:cNvSpPr>
              <a:spLocks noChangeShapeType="1"/>
            </p:cNvSpPr>
            <p:nvPr/>
          </p:nvSpPr>
          <p:spPr bwMode="auto">
            <a:xfrm>
              <a:off x="6230938" y="1265238"/>
              <a:ext cx="4762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03" name="Line 594"/>
            <p:cNvSpPr>
              <a:spLocks noChangeShapeType="1"/>
            </p:cNvSpPr>
            <p:nvPr/>
          </p:nvSpPr>
          <p:spPr bwMode="auto">
            <a:xfrm>
              <a:off x="6230938" y="1187450"/>
              <a:ext cx="4762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04" name="Line 595"/>
            <p:cNvSpPr>
              <a:spLocks noChangeShapeType="1"/>
            </p:cNvSpPr>
            <p:nvPr/>
          </p:nvSpPr>
          <p:spPr bwMode="auto">
            <a:xfrm>
              <a:off x="6230938" y="1128713"/>
              <a:ext cx="4762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05" name="Line 596"/>
            <p:cNvSpPr>
              <a:spLocks noChangeShapeType="1"/>
            </p:cNvSpPr>
            <p:nvPr/>
          </p:nvSpPr>
          <p:spPr bwMode="auto">
            <a:xfrm>
              <a:off x="6230938" y="1076325"/>
              <a:ext cx="4762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06" name="Line 597"/>
            <p:cNvSpPr>
              <a:spLocks noChangeShapeType="1"/>
            </p:cNvSpPr>
            <p:nvPr/>
          </p:nvSpPr>
          <p:spPr bwMode="auto">
            <a:xfrm>
              <a:off x="6230938" y="1035050"/>
              <a:ext cx="4762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07" name="Line 598"/>
            <p:cNvSpPr>
              <a:spLocks noChangeShapeType="1"/>
            </p:cNvSpPr>
            <p:nvPr/>
          </p:nvSpPr>
          <p:spPr bwMode="auto">
            <a:xfrm>
              <a:off x="6230938" y="996950"/>
              <a:ext cx="4762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08" name="Line 599"/>
            <p:cNvSpPr>
              <a:spLocks noChangeShapeType="1"/>
            </p:cNvSpPr>
            <p:nvPr/>
          </p:nvSpPr>
          <p:spPr bwMode="auto">
            <a:xfrm>
              <a:off x="6230938" y="965200"/>
              <a:ext cx="4762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09" name="Line 600"/>
            <p:cNvSpPr>
              <a:spLocks noChangeShapeType="1"/>
            </p:cNvSpPr>
            <p:nvPr/>
          </p:nvSpPr>
          <p:spPr bwMode="auto">
            <a:xfrm>
              <a:off x="6230938" y="750888"/>
              <a:ext cx="4762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10" name="Line 601"/>
            <p:cNvSpPr>
              <a:spLocks noChangeShapeType="1"/>
            </p:cNvSpPr>
            <p:nvPr/>
          </p:nvSpPr>
          <p:spPr bwMode="auto">
            <a:xfrm>
              <a:off x="6230938" y="639763"/>
              <a:ext cx="4762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11" name="Line 602"/>
            <p:cNvSpPr>
              <a:spLocks noChangeShapeType="1"/>
            </p:cNvSpPr>
            <p:nvPr/>
          </p:nvSpPr>
          <p:spPr bwMode="auto">
            <a:xfrm>
              <a:off x="6230938" y="560388"/>
              <a:ext cx="4762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12" name="Line 603"/>
            <p:cNvSpPr>
              <a:spLocks noChangeShapeType="1"/>
            </p:cNvSpPr>
            <p:nvPr/>
          </p:nvSpPr>
          <p:spPr bwMode="auto">
            <a:xfrm>
              <a:off x="6230938" y="498475"/>
              <a:ext cx="4762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13" name="Line 604"/>
            <p:cNvSpPr>
              <a:spLocks noChangeShapeType="1"/>
            </p:cNvSpPr>
            <p:nvPr/>
          </p:nvSpPr>
          <p:spPr bwMode="auto">
            <a:xfrm>
              <a:off x="6230938" y="449263"/>
              <a:ext cx="4762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14" name="Line 605"/>
            <p:cNvSpPr>
              <a:spLocks noChangeShapeType="1"/>
            </p:cNvSpPr>
            <p:nvPr/>
          </p:nvSpPr>
          <p:spPr bwMode="auto">
            <a:xfrm>
              <a:off x="6230938" y="409575"/>
              <a:ext cx="4762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15" name="Line 606"/>
            <p:cNvSpPr>
              <a:spLocks noChangeShapeType="1"/>
            </p:cNvSpPr>
            <p:nvPr/>
          </p:nvSpPr>
          <p:spPr bwMode="auto">
            <a:xfrm>
              <a:off x="6230938" y="373063"/>
              <a:ext cx="4762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16" name="Line 607"/>
            <p:cNvSpPr>
              <a:spLocks noChangeShapeType="1"/>
            </p:cNvSpPr>
            <p:nvPr/>
          </p:nvSpPr>
          <p:spPr bwMode="auto">
            <a:xfrm>
              <a:off x="6230938" y="339725"/>
              <a:ext cx="4762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17" name="Line 609"/>
            <p:cNvSpPr>
              <a:spLocks noChangeShapeType="1"/>
            </p:cNvSpPr>
            <p:nvPr/>
          </p:nvSpPr>
          <p:spPr bwMode="auto">
            <a:xfrm>
              <a:off x="1163638" y="4014788"/>
              <a:ext cx="0" cy="7143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18" name="Line 610"/>
            <p:cNvSpPr>
              <a:spLocks noChangeShapeType="1"/>
            </p:cNvSpPr>
            <p:nvPr/>
          </p:nvSpPr>
          <p:spPr bwMode="auto">
            <a:xfrm>
              <a:off x="2865438" y="4014788"/>
              <a:ext cx="0" cy="7143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19" name="Line 611"/>
            <p:cNvSpPr>
              <a:spLocks noChangeShapeType="1"/>
            </p:cNvSpPr>
            <p:nvPr/>
          </p:nvSpPr>
          <p:spPr bwMode="auto">
            <a:xfrm>
              <a:off x="4565650" y="4014788"/>
              <a:ext cx="0" cy="7143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20" name="Line 612"/>
            <p:cNvSpPr>
              <a:spLocks noChangeShapeType="1"/>
            </p:cNvSpPr>
            <p:nvPr/>
          </p:nvSpPr>
          <p:spPr bwMode="auto">
            <a:xfrm>
              <a:off x="6267450" y="4014788"/>
              <a:ext cx="0" cy="7143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21" name="Line 613"/>
            <p:cNvSpPr>
              <a:spLocks noChangeShapeType="1"/>
            </p:cNvSpPr>
            <p:nvPr/>
          </p:nvSpPr>
          <p:spPr bwMode="auto">
            <a:xfrm>
              <a:off x="1673225" y="4038601"/>
              <a:ext cx="0" cy="4762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22" name="Line 614"/>
            <p:cNvSpPr>
              <a:spLocks noChangeShapeType="1"/>
            </p:cNvSpPr>
            <p:nvPr/>
          </p:nvSpPr>
          <p:spPr bwMode="auto">
            <a:xfrm>
              <a:off x="1974850" y="4038601"/>
              <a:ext cx="0" cy="4762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23" name="Line 615"/>
            <p:cNvSpPr>
              <a:spLocks noChangeShapeType="1"/>
            </p:cNvSpPr>
            <p:nvPr/>
          </p:nvSpPr>
          <p:spPr bwMode="auto">
            <a:xfrm>
              <a:off x="2187575" y="4038601"/>
              <a:ext cx="0" cy="4762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24" name="Line 616"/>
            <p:cNvSpPr>
              <a:spLocks noChangeShapeType="1"/>
            </p:cNvSpPr>
            <p:nvPr/>
          </p:nvSpPr>
          <p:spPr bwMode="auto">
            <a:xfrm>
              <a:off x="2352675" y="4038601"/>
              <a:ext cx="0" cy="4762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25" name="Line 617"/>
            <p:cNvSpPr>
              <a:spLocks noChangeShapeType="1"/>
            </p:cNvSpPr>
            <p:nvPr/>
          </p:nvSpPr>
          <p:spPr bwMode="auto">
            <a:xfrm>
              <a:off x="2487613" y="4038601"/>
              <a:ext cx="0" cy="4762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26" name="Line 618"/>
            <p:cNvSpPr>
              <a:spLocks noChangeShapeType="1"/>
            </p:cNvSpPr>
            <p:nvPr/>
          </p:nvSpPr>
          <p:spPr bwMode="auto">
            <a:xfrm>
              <a:off x="2601913" y="4038601"/>
              <a:ext cx="0" cy="4762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27" name="Line 619"/>
            <p:cNvSpPr>
              <a:spLocks noChangeShapeType="1"/>
            </p:cNvSpPr>
            <p:nvPr/>
          </p:nvSpPr>
          <p:spPr bwMode="auto">
            <a:xfrm>
              <a:off x="2700338" y="4038601"/>
              <a:ext cx="0" cy="4762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28" name="Line 620"/>
            <p:cNvSpPr>
              <a:spLocks noChangeShapeType="1"/>
            </p:cNvSpPr>
            <p:nvPr/>
          </p:nvSpPr>
          <p:spPr bwMode="auto">
            <a:xfrm>
              <a:off x="2786063" y="4038601"/>
              <a:ext cx="0" cy="4762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29" name="Line 621"/>
            <p:cNvSpPr>
              <a:spLocks noChangeShapeType="1"/>
            </p:cNvSpPr>
            <p:nvPr/>
          </p:nvSpPr>
          <p:spPr bwMode="auto">
            <a:xfrm>
              <a:off x="3376613" y="4038601"/>
              <a:ext cx="0" cy="4762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30" name="Line 622"/>
            <p:cNvSpPr>
              <a:spLocks noChangeShapeType="1"/>
            </p:cNvSpPr>
            <p:nvPr/>
          </p:nvSpPr>
          <p:spPr bwMode="auto">
            <a:xfrm>
              <a:off x="3676650" y="4038601"/>
              <a:ext cx="0" cy="4762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31" name="Line 623"/>
            <p:cNvSpPr>
              <a:spLocks noChangeShapeType="1"/>
            </p:cNvSpPr>
            <p:nvPr/>
          </p:nvSpPr>
          <p:spPr bwMode="auto">
            <a:xfrm>
              <a:off x="3886200" y="4038601"/>
              <a:ext cx="0" cy="4762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32" name="Line 624"/>
            <p:cNvSpPr>
              <a:spLocks noChangeShapeType="1"/>
            </p:cNvSpPr>
            <p:nvPr/>
          </p:nvSpPr>
          <p:spPr bwMode="auto">
            <a:xfrm>
              <a:off x="4052888" y="4038601"/>
              <a:ext cx="0" cy="4762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33" name="Line 625"/>
            <p:cNvSpPr>
              <a:spLocks noChangeShapeType="1"/>
            </p:cNvSpPr>
            <p:nvPr/>
          </p:nvSpPr>
          <p:spPr bwMode="auto">
            <a:xfrm>
              <a:off x="4186238" y="4038601"/>
              <a:ext cx="0" cy="4762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34" name="Line 626"/>
            <p:cNvSpPr>
              <a:spLocks noChangeShapeType="1"/>
            </p:cNvSpPr>
            <p:nvPr/>
          </p:nvSpPr>
          <p:spPr bwMode="auto">
            <a:xfrm>
              <a:off x="4298950" y="4038601"/>
              <a:ext cx="0" cy="4762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35" name="Line 627"/>
            <p:cNvSpPr>
              <a:spLocks noChangeShapeType="1"/>
            </p:cNvSpPr>
            <p:nvPr/>
          </p:nvSpPr>
          <p:spPr bwMode="auto">
            <a:xfrm>
              <a:off x="4400550" y="4038601"/>
              <a:ext cx="0" cy="4762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36" name="Line 628"/>
            <p:cNvSpPr>
              <a:spLocks noChangeShapeType="1"/>
            </p:cNvSpPr>
            <p:nvPr/>
          </p:nvSpPr>
          <p:spPr bwMode="auto">
            <a:xfrm>
              <a:off x="4487863" y="4038601"/>
              <a:ext cx="0" cy="4762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37" name="Line 629"/>
            <p:cNvSpPr>
              <a:spLocks noChangeShapeType="1"/>
            </p:cNvSpPr>
            <p:nvPr/>
          </p:nvSpPr>
          <p:spPr bwMode="auto">
            <a:xfrm>
              <a:off x="5078413" y="4038601"/>
              <a:ext cx="0" cy="4762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38" name="Line 630"/>
            <p:cNvSpPr>
              <a:spLocks noChangeShapeType="1"/>
            </p:cNvSpPr>
            <p:nvPr/>
          </p:nvSpPr>
          <p:spPr bwMode="auto">
            <a:xfrm>
              <a:off x="5376863" y="4038601"/>
              <a:ext cx="0" cy="4762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39" name="Line 631"/>
            <p:cNvSpPr>
              <a:spLocks noChangeShapeType="1"/>
            </p:cNvSpPr>
            <p:nvPr/>
          </p:nvSpPr>
          <p:spPr bwMode="auto">
            <a:xfrm>
              <a:off x="5591175" y="4038601"/>
              <a:ext cx="0" cy="4762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40" name="Line 632"/>
            <p:cNvSpPr>
              <a:spLocks noChangeShapeType="1"/>
            </p:cNvSpPr>
            <p:nvPr/>
          </p:nvSpPr>
          <p:spPr bwMode="auto">
            <a:xfrm>
              <a:off x="5753100" y="4038601"/>
              <a:ext cx="0" cy="4762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41" name="Line 633"/>
            <p:cNvSpPr>
              <a:spLocks noChangeShapeType="1"/>
            </p:cNvSpPr>
            <p:nvPr/>
          </p:nvSpPr>
          <p:spPr bwMode="auto">
            <a:xfrm>
              <a:off x="5889625" y="4038601"/>
              <a:ext cx="0" cy="4762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42" name="Line 634"/>
            <p:cNvSpPr>
              <a:spLocks noChangeShapeType="1"/>
            </p:cNvSpPr>
            <p:nvPr/>
          </p:nvSpPr>
          <p:spPr bwMode="auto">
            <a:xfrm>
              <a:off x="6003925" y="4038601"/>
              <a:ext cx="0" cy="4762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43" name="Line 635"/>
            <p:cNvSpPr>
              <a:spLocks noChangeShapeType="1"/>
            </p:cNvSpPr>
            <p:nvPr/>
          </p:nvSpPr>
          <p:spPr bwMode="auto">
            <a:xfrm>
              <a:off x="6100763" y="4038601"/>
              <a:ext cx="0" cy="4762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44" name="Line 636"/>
            <p:cNvSpPr>
              <a:spLocks noChangeShapeType="1"/>
            </p:cNvSpPr>
            <p:nvPr/>
          </p:nvSpPr>
          <p:spPr bwMode="auto">
            <a:xfrm>
              <a:off x="6188075" y="4038601"/>
              <a:ext cx="0" cy="4762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45" name="Line 637"/>
            <p:cNvSpPr>
              <a:spLocks noChangeShapeType="1"/>
            </p:cNvSpPr>
            <p:nvPr/>
          </p:nvSpPr>
          <p:spPr bwMode="auto">
            <a:xfrm>
              <a:off x="1163638" y="300038"/>
              <a:ext cx="0" cy="7302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46" name="Line 638"/>
            <p:cNvSpPr>
              <a:spLocks noChangeShapeType="1"/>
            </p:cNvSpPr>
            <p:nvPr/>
          </p:nvSpPr>
          <p:spPr bwMode="auto">
            <a:xfrm>
              <a:off x="2865438" y="300038"/>
              <a:ext cx="0" cy="7302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47" name="Line 639"/>
            <p:cNvSpPr>
              <a:spLocks noChangeShapeType="1"/>
            </p:cNvSpPr>
            <p:nvPr/>
          </p:nvSpPr>
          <p:spPr bwMode="auto">
            <a:xfrm>
              <a:off x="4565650" y="300038"/>
              <a:ext cx="0" cy="7302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48" name="Line 640"/>
            <p:cNvSpPr>
              <a:spLocks noChangeShapeType="1"/>
            </p:cNvSpPr>
            <p:nvPr/>
          </p:nvSpPr>
          <p:spPr bwMode="auto">
            <a:xfrm>
              <a:off x="6267450" y="300038"/>
              <a:ext cx="0" cy="7302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49" name="Line 641"/>
            <p:cNvSpPr>
              <a:spLocks noChangeShapeType="1"/>
            </p:cNvSpPr>
            <p:nvPr/>
          </p:nvSpPr>
          <p:spPr bwMode="auto">
            <a:xfrm>
              <a:off x="1673225" y="300038"/>
              <a:ext cx="0" cy="4603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50" name="Line 642"/>
            <p:cNvSpPr>
              <a:spLocks noChangeShapeType="1"/>
            </p:cNvSpPr>
            <p:nvPr/>
          </p:nvSpPr>
          <p:spPr bwMode="auto">
            <a:xfrm>
              <a:off x="1974850" y="300038"/>
              <a:ext cx="0" cy="4603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51" name="Line 643"/>
            <p:cNvSpPr>
              <a:spLocks noChangeShapeType="1"/>
            </p:cNvSpPr>
            <p:nvPr/>
          </p:nvSpPr>
          <p:spPr bwMode="auto">
            <a:xfrm>
              <a:off x="2187575" y="300038"/>
              <a:ext cx="0" cy="4603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52" name="Line 644"/>
            <p:cNvSpPr>
              <a:spLocks noChangeShapeType="1"/>
            </p:cNvSpPr>
            <p:nvPr/>
          </p:nvSpPr>
          <p:spPr bwMode="auto">
            <a:xfrm>
              <a:off x="2352675" y="300038"/>
              <a:ext cx="0" cy="4603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53" name="Line 645"/>
            <p:cNvSpPr>
              <a:spLocks noChangeShapeType="1"/>
            </p:cNvSpPr>
            <p:nvPr/>
          </p:nvSpPr>
          <p:spPr bwMode="auto">
            <a:xfrm>
              <a:off x="2487613" y="300038"/>
              <a:ext cx="0" cy="4603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54" name="Line 646"/>
            <p:cNvSpPr>
              <a:spLocks noChangeShapeType="1"/>
            </p:cNvSpPr>
            <p:nvPr/>
          </p:nvSpPr>
          <p:spPr bwMode="auto">
            <a:xfrm>
              <a:off x="2601913" y="300038"/>
              <a:ext cx="0" cy="4603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55" name="Line 647"/>
            <p:cNvSpPr>
              <a:spLocks noChangeShapeType="1"/>
            </p:cNvSpPr>
            <p:nvPr/>
          </p:nvSpPr>
          <p:spPr bwMode="auto">
            <a:xfrm>
              <a:off x="2700338" y="300038"/>
              <a:ext cx="0" cy="4603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56" name="Line 648"/>
            <p:cNvSpPr>
              <a:spLocks noChangeShapeType="1"/>
            </p:cNvSpPr>
            <p:nvPr/>
          </p:nvSpPr>
          <p:spPr bwMode="auto">
            <a:xfrm>
              <a:off x="2786063" y="300038"/>
              <a:ext cx="0" cy="4603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57" name="Line 649"/>
            <p:cNvSpPr>
              <a:spLocks noChangeShapeType="1"/>
            </p:cNvSpPr>
            <p:nvPr/>
          </p:nvSpPr>
          <p:spPr bwMode="auto">
            <a:xfrm>
              <a:off x="3376613" y="300038"/>
              <a:ext cx="0" cy="4603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58" name="Line 650"/>
            <p:cNvSpPr>
              <a:spLocks noChangeShapeType="1"/>
            </p:cNvSpPr>
            <p:nvPr/>
          </p:nvSpPr>
          <p:spPr bwMode="auto">
            <a:xfrm>
              <a:off x="3676650" y="300038"/>
              <a:ext cx="0" cy="4603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59" name="Line 651"/>
            <p:cNvSpPr>
              <a:spLocks noChangeShapeType="1"/>
            </p:cNvSpPr>
            <p:nvPr/>
          </p:nvSpPr>
          <p:spPr bwMode="auto">
            <a:xfrm>
              <a:off x="3886200" y="300038"/>
              <a:ext cx="0" cy="4603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60" name="Line 652"/>
            <p:cNvSpPr>
              <a:spLocks noChangeShapeType="1"/>
            </p:cNvSpPr>
            <p:nvPr/>
          </p:nvSpPr>
          <p:spPr bwMode="auto">
            <a:xfrm>
              <a:off x="4052888" y="300038"/>
              <a:ext cx="0" cy="4603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61" name="Line 653"/>
            <p:cNvSpPr>
              <a:spLocks noChangeShapeType="1"/>
            </p:cNvSpPr>
            <p:nvPr/>
          </p:nvSpPr>
          <p:spPr bwMode="auto">
            <a:xfrm>
              <a:off x="4186238" y="300038"/>
              <a:ext cx="0" cy="4603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62" name="Line 654"/>
            <p:cNvSpPr>
              <a:spLocks noChangeShapeType="1"/>
            </p:cNvSpPr>
            <p:nvPr/>
          </p:nvSpPr>
          <p:spPr bwMode="auto">
            <a:xfrm>
              <a:off x="4298950" y="300038"/>
              <a:ext cx="0" cy="4603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63" name="Line 655"/>
            <p:cNvSpPr>
              <a:spLocks noChangeShapeType="1"/>
            </p:cNvSpPr>
            <p:nvPr/>
          </p:nvSpPr>
          <p:spPr bwMode="auto">
            <a:xfrm>
              <a:off x="4400550" y="300038"/>
              <a:ext cx="0" cy="4603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64" name="Line 656"/>
            <p:cNvSpPr>
              <a:spLocks noChangeShapeType="1"/>
            </p:cNvSpPr>
            <p:nvPr/>
          </p:nvSpPr>
          <p:spPr bwMode="auto">
            <a:xfrm>
              <a:off x="4487863" y="300038"/>
              <a:ext cx="0" cy="4603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65" name="Line 657"/>
            <p:cNvSpPr>
              <a:spLocks noChangeShapeType="1"/>
            </p:cNvSpPr>
            <p:nvPr/>
          </p:nvSpPr>
          <p:spPr bwMode="auto">
            <a:xfrm>
              <a:off x="5078413" y="300038"/>
              <a:ext cx="0" cy="4603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66" name="Line 658"/>
            <p:cNvSpPr>
              <a:spLocks noChangeShapeType="1"/>
            </p:cNvSpPr>
            <p:nvPr/>
          </p:nvSpPr>
          <p:spPr bwMode="auto">
            <a:xfrm>
              <a:off x="5376863" y="300038"/>
              <a:ext cx="0" cy="4603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67" name="Line 659"/>
            <p:cNvSpPr>
              <a:spLocks noChangeShapeType="1"/>
            </p:cNvSpPr>
            <p:nvPr/>
          </p:nvSpPr>
          <p:spPr bwMode="auto">
            <a:xfrm>
              <a:off x="5591175" y="300038"/>
              <a:ext cx="0" cy="4603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68" name="Line 660"/>
            <p:cNvSpPr>
              <a:spLocks noChangeShapeType="1"/>
            </p:cNvSpPr>
            <p:nvPr/>
          </p:nvSpPr>
          <p:spPr bwMode="auto">
            <a:xfrm>
              <a:off x="5753100" y="300038"/>
              <a:ext cx="0" cy="4603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69" name="Line 661"/>
            <p:cNvSpPr>
              <a:spLocks noChangeShapeType="1"/>
            </p:cNvSpPr>
            <p:nvPr/>
          </p:nvSpPr>
          <p:spPr bwMode="auto">
            <a:xfrm>
              <a:off x="5889625" y="300038"/>
              <a:ext cx="0" cy="4603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70" name="Line 662"/>
            <p:cNvSpPr>
              <a:spLocks noChangeShapeType="1"/>
            </p:cNvSpPr>
            <p:nvPr/>
          </p:nvSpPr>
          <p:spPr bwMode="auto">
            <a:xfrm>
              <a:off x="6003925" y="300038"/>
              <a:ext cx="0" cy="4603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71" name="Line 663"/>
            <p:cNvSpPr>
              <a:spLocks noChangeShapeType="1"/>
            </p:cNvSpPr>
            <p:nvPr/>
          </p:nvSpPr>
          <p:spPr bwMode="auto">
            <a:xfrm>
              <a:off x="6100763" y="300038"/>
              <a:ext cx="0" cy="4603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72" name="Line 664"/>
            <p:cNvSpPr>
              <a:spLocks noChangeShapeType="1"/>
            </p:cNvSpPr>
            <p:nvPr/>
          </p:nvSpPr>
          <p:spPr bwMode="auto">
            <a:xfrm>
              <a:off x="6188075" y="300038"/>
              <a:ext cx="0" cy="4603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73" name="Line 665"/>
            <p:cNvSpPr>
              <a:spLocks noChangeShapeType="1"/>
            </p:cNvSpPr>
            <p:nvPr/>
          </p:nvSpPr>
          <p:spPr bwMode="auto">
            <a:xfrm>
              <a:off x="1163638" y="300038"/>
              <a:ext cx="0" cy="37861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74" name="Line 666"/>
            <p:cNvSpPr>
              <a:spLocks noChangeShapeType="1"/>
            </p:cNvSpPr>
            <p:nvPr/>
          </p:nvSpPr>
          <p:spPr bwMode="auto">
            <a:xfrm>
              <a:off x="6267450" y="300038"/>
              <a:ext cx="0" cy="37861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75" name="Line 667"/>
            <p:cNvSpPr>
              <a:spLocks noChangeShapeType="1"/>
            </p:cNvSpPr>
            <p:nvPr/>
          </p:nvSpPr>
          <p:spPr bwMode="auto">
            <a:xfrm>
              <a:off x="1152525" y="4075113"/>
              <a:ext cx="51260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76" name="Line 668"/>
            <p:cNvSpPr>
              <a:spLocks noChangeShapeType="1"/>
            </p:cNvSpPr>
            <p:nvPr/>
          </p:nvSpPr>
          <p:spPr bwMode="auto">
            <a:xfrm>
              <a:off x="1152525" y="311151"/>
              <a:ext cx="51260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77" name="Freeform 669"/>
            <p:cNvSpPr>
              <a:spLocks/>
            </p:cNvSpPr>
            <p:nvPr/>
          </p:nvSpPr>
          <p:spPr bwMode="auto">
            <a:xfrm>
              <a:off x="1277938" y="2519363"/>
              <a:ext cx="101600" cy="101600"/>
            </a:xfrm>
            <a:custGeom>
              <a:avLst/>
              <a:gdLst>
                <a:gd name="T0" fmla="*/ 31 w 64"/>
                <a:gd name="T1" fmla="*/ 0 h 64"/>
                <a:gd name="T2" fmla="*/ 64 w 64"/>
                <a:gd name="T3" fmla="*/ 32 h 64"/>
                <a:gd name="T4" fmla="*/ 31 w 64"/>
                <a:gd name="T5" fmla="*/ 64 h 64"/>
                <a:gd name="T6" fmla="*/ 0 w 64"/>
                <a:gd name="T7" fmla="*/ 32 h 64"/>
                <a:gd name="T8" fmla="*/ 31 w 64"/>
                <a:gd name="T9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" h="64">
                  <a:moveTo>
                    <a:pt x="31" y="0"/>
                  </a:moveTo>
                  <a:lnTo>
                    <a:pt x="64" y="32"/>
                  </a:lnTo>
                  <a:lnTo>
                    <a:pt x="31" y="64"/>
                  </a:lnTo>
                  <a:lnTo>
                    <a:pt x="0" y="32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78" name="Freeform 670"/>
            <p:cNvSpPr>
              <a:spLocks/>
            </p:cNvSpPr>
            <p:nvPr/>
          </p:nvSpPr>
          <p:spPr bwMode="auto">
            <a:xfrm>
              <a:off x="1277938" y="2519363"/>
              <a:ext cx="52388" cy="52388"/>
            </a:xfrm>
            <a:custGeom>
              <a:avLst/>
              <a:gdLst>
                <a:gd name="T0" fmla="*/ 31 w 33"/>
                <a:gd name="T1" fmla="*/ 0 h 33"/>
                <a:gd name="T2" fmla="*/ 33 w 33"/>
                <a:gd name="T3" fmla="*/ 0 h 33"/>
                <a:gd name="T4" fmla="*/ 33 w 33"/>
                <a:gd name="T5" fmla="*/ 1 h 33"/>
                <a:gd name="T6" fmla="*/ 1 w 33"/>
                <a:gd name="T7" fmla="*/ 33 h 33"/>
                <a:gd name="T8" fmla="*/ 0 w 33"/>
                <a:gd name="T9" fmla="*/ 33 h 33"/>
                <a:gd name="T10" fmla="*/ 0 w 33"/>
                <a:gd name="T11" fmla="*/ 32 h 33"/>
                <a:gd name="T12" fmla="*/ 31 w 33"/>
                <a:gd name="T13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33">
                  <a:moveTo>
                    <a:pt x="31" y="0"/>
                  </a:moveTo>
                  <a:lnTo>
                    <a:pt x="33" y="0"/>
                  </a:lnTo>
                  <a:lnTo>
                    <a:pt x="33" y="1"/>
                  </a:lnTo>
                  <a:lnTo>
                    <a:pt x="1" y="33"/>
                  </a:lnTo>
                  <a:lnTo>
                    <a:pt x="0" y="33"/>
                  </a:lnTo>
                  <a:lnTo>
                    <a:pt x="0" y="32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79" name="Freeform 671"/>
            <p:cNvSpPr>
              <a:spLocks/>
            </p:cNvSpPr>
            <p:nvPr/>
          </p:nvSpPr>
          <p:spPr bwMode="auto">
            <a:xfrm>
              <a:off x="1327150" y="2519363"/>
              <a:ext cx="53975" cy="52388"/>
            </a:xfrm>
            <a:custGeom>
              <a:avLst/>
              <a:gdLst>
                <a:gd name="T0" fmla="*/ 0 w 34"/>
                <a:gd name="T1" fmla="*/ 0 h 33"/>
                <a:gd name="T2" fmla="*/ 2 w 34"/>
                <a:gd name="T3" fmla="*/ 0 h 33"/>
                <a:gd name="T4" fmla="*/ 34 w 34"/>
                <a:gd name="T5" fmla="*/ 32 h 33"/>
                <a:gd name="T6" fmla="*/ 34 w 34"/>
                <a:gd name="T7" fmla="*/ 33 h 33"/>
                <a:gd name="T8" fmla="*/ 33 w 34"/>
                <a:gd name="T9" fmla="*/ 33 h 33"/>
                <a:gd name="T10" fmla="*/ 0 w 34"/>
                <a:gd name="T11" fmla="*/ 1 h 33"/>
                <a:gd name="T12" fmla="*/ 0 w 34"/>
                <a:gd name="T13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" h="33">
                  <a:moveTo>
                    <a:pt x="0" y="0"/>
                  </a:moveTo>
                  <a:lnTo>
                    <a:pt x="2" y="0"/>
                  </a:lnTo>
                  <a:lnTo>
                    <a:pt x="34" y="32"/>
                  </a:lnTo>
                  <a:lnTo>
                    <a:pt x="34" y="33"/>
                  </a:lnTo>
                  <a:lnTo>
                    <a:pt x="33" y="33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80" name="Freeform 672"/>
            <p:cNvSpPr>
              <a:spLocks/>
            </p:cNvSpPr>
            <p:nvPr/>
          </p:nvSpPr>
          <p:spPr bwMode="auto">
            <a:xfrm>
              <a:off x="1327150" y="2570163"/>
              <a:ext cx="53975" cy="52388"/>
            </a:xfrm>
            <a:custGeom>
              <a:avLst/>
              <a:gdLst>
                <a:gd name="T0" fmla="*/ 33 w 34"/>
                <a:gd name="T1" fmla="*/ 0 h 33"/>
                <a:gd name="T2" fmla="*/ 34 w 34"/>
                <a:gd name="T3" fmla="*/ 0 h 33"/>
                <a:gd name="T4" fmla="*/ 34 w 34"/>
                <a:gd name="T5" fmla="*/ 1 h 33"/>
                <a:gd name="T6" fmla="*/ 2 w 34"/>
                <a:gd name="T7" fmla="*/ 33 h 33"/>
                <a:gd name="T8" fmla="*/ 0 w 34"/>
                <a:gd name="T9" fmla="*/ 33 h 33"/>
                <a:gd name="T10" fmla="*/ 0 w 34"/>
                <a:gd name="T11" fmla="*/ 32 h 33"/>
                <a:gd name="T12" fmla="*/ 33 w 34"/>
                <a:gd name="T13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" h="33">
                  <a:moveTo>
                    <a:pt x="33" y="0"/>
                  </a:moveTo>
                  <a:lnTo>
                    <a:pt x="34" y="0"/>
                  </a:lnTo>
                  <a:lnTo>
                    <a:pt x="34" y="1"/>
                  </a:lnTo>
                  <a:lnTo>
                    <a:pt x="2" y="33"/>
                  </a:lnTo>
                  <a:lnTo>
                    <a:pt x="0" y="33"/>
                  </a:lnTo>
                  <a:lnTo>
                    <a:pt x="0" y="32"/>
                  </a:lnTo>
                  <a:lnTo>
                    <a:pt x="33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81" name="Freeform 673"/>
            <p:cNvSpPr>
              <a:spLocks/>
            </p:cNvSpPr>
            <p:nvPr/>
          </p:nvSpPr>
          <p:spPr bwMode="auto">
            <a:xfrm>
              <a:off x="1277938" y="2570163"/>
              <a:ext cx="52388" cy="52388"/>
            </a:xfrm>
            <a:custGeom>
              <a:avLst/>
              <a:gdLst>
                <a:gd name="T0" fmla="*/ 0 w 33"/>
                <a:gd name="T1" fmla="*/ 0 h 33"/>
                <a:gd name="T2" fmla="*/ 1 w 33"/>
                <a:gd name="T3" fmla="*/ 0 h 33"/>
                <a:gd name="T4" fmla="*/ 33 w 33"/>
                <a:gd name="T5" fmla="*/ 32 h 33"/>
                <a:gd name="T6" fmla="*/ 33 w 33"/>
                <a:gd name="T7" fmla="*/ 33 h 33"/>
                <a:gd name="T8" fmla="*/ 31 w 33"/>
                <a:gd name="T9" fmla="*/ 33 h 33"/>
                <a:gd name="T10" fmla="*/ 0 w 33"/>
                <a:gd name="T11" fmla="*/ 1 h 33"/>
                <a:gd name="T12" fmla="*/ 0 w 33"/>
                <a:gd name="T13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33">
                  <a:moveTo>
                    <a:pt x="0" y="0"/>
                  </a:moveTo>
                  <a:lnTo>
                    <a:pt x="1" y="0"/>
                  </a:lnTo>
                  <a:lnTo>
                    <a:pt x="33" y="32"/>
                  </a:lnTo>
                  <a:lnTo>
                    <a:pt x="33" y="33"/>
                  </a:lnTo>
                  <a:lnTo>
                    <a:pt x="31" y="33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82" name="Freeform 674"/>
            <p:cNvSpPr>
              <a:spLocks/>
            </p:cNvSpPr>
            <p:nvPr/>
          </p:nvSpPr>
          <p:spPr bwMode="auto">
            <a:xfrm>
              <a:off x="1695450" y="2625726"/>
              <a:ext cx="100013" cy="101600"/>
            </a:xfrm>
            <a:custGeom>
              <a:avLst/>
              <a:gdLst>
                <a:gd name="T0" fmla="*/ 31 w 63"/>
                <a:gd name="T1" fmla="*/ 0 h 64"/>
                <a:gd name="T2" fmla="*/ 63 w 63"/>
                <a:gd name="T3" fmla="*/ 32 h 64"/>
                <a:gd name="T4" fmla="*/ 31 w 63"/>
                <a:gd name="T5" fmla="*/ 64 h 64"/>
                <a:gd name="T6" fmla="*/ 0 w 63"/>
                <a:gd name="T7" fmla="*/ 32 h 64"/>
                <a:gd name="T8" fmla="*/ 31 w 63"/>
                <a:gd name="T9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64">
                  <a:moveTo>
                    <a:pt x="31" y="0"/>
                  </a:moveTo>
                  <a:lnTo>
                    <a:pt x="63" y="32"/>
                  </a:lnTo>
                  <a:lnTo>
                    <a:pt x="31" y="64"/>
                  </a:lnTo>
                  <a:lnTo>
                    <a:pt x="0" y="32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83" name="Freeform 675"/>
            <p:cNvSpPr>
              <a:spLocks/>
            </p:cNvSpPr>
            <p:nvPr/>
          </p:nvSpPr>
          <p:spPr bwMode="auto">
            <a:xfrm>
              <a:off x="1695450" y="2625726"/>
              <a:ext cx="52388" cy="53975"/>
            </a:xfrm>
            <a:custGeom>
              <a:avLst/>
              <a:gdLst>
                <a:gd name="T0" fmla="*/ 31 w 33"/>
                <a:gd name="T1" fmla="*/ 0 h 34"/>
                <a:gd name="T2" fmla="*/ 33 w 33"/>
                <a:gd name="T3" fmla="*/ 0 h 34"/>
                <a:gd name="T4" fmla="*/ 33 w 33"/>
                <a:gd name="T5" fmla="*/ 2 h 34"/>
                <a:gd name="T6" fmla="*/ 1 w 33"/>
                <a:gd name="T7" fmla="*/ 34 h 34"/>
                <a:gd name="T8" fmla="*/ 0 w 33"/>
                <a:gd name="T9" fmla="*/ 34 h 34"/>
                <a:gd name="T10" fmla="*/ 0 w 33"/>
                <a:gd name="T11" fmla="*/ 32 h 34"/>
                <a:gd name="T12" fmla="*/ 31 w 33"/>
                <a:gd name="T13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34">
                  <a:moveTo>
                    <a:pt x="31" y="0"/>
                  </a:moveTo>
                  <a:lnTo>
                    <a:pt x="33" y="0"/>
                  </a:lnTo>
                  <a:lnTo>
                    <a:pt x="33" y="2"/>
                  </a:lnTo>
                  <a:lnTo>
                    <a:pt x="1" y="34"/>
                  </a:lnTo>
                  <a:lnTo>
                    <a:pt x="0" y="34"/>
                  </a:lnTo>
                  <a:lnTo>
                    <a:pt x="0" y="32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84" name="Freeform 676"/>
            <p:cNvSpPr>
              <a:spLocks/>
            </p:cNvSpPr>
            <p:nvPr/>
          </p:nvSpPr>
          <p:spPr bwMode="auto">
            <a:xfrm>
              <a:off x="1744663" y="2625726"/>
              <a:ext cx="53975" cy="53975"/>
            </a:xfrm>
            <a:custGeom>
              <a:avLst/>
              <a:gdLst>
                <a:gd name="T0" fmla="*/ 0 w 34"/>
                <a:gd name="T1" fmla="*/ 0 h 34"/>
                <a:gd name="T2" fmla="*/ 2 w 34"/>
                <a:gd name="T3" fmla="*/ 0 h 34"/>
                <a:gd name="T4" fmla="*/ 34 w 34"/>
                <a:gd name="T5" fmla="*/ 32 h 34"/>
                <a:gd name="T6" fmla="*/ 34 w 34"/>
                <a:gd name="T7" fmla="*/ 34 h 34"/>
                <a:gd name="T8" fmla="*/ 32 w 34"/>
                <a:gd name="T9" fmla="*/ 34 h 34"/>
                <a:gd name="T10" fmla="*/ 0 w 34"/>
                <a:gd name="T11" fmla="*/ 2 h 34"/>
                <a:gd name="T12" fmla="*/ 0 w 34"/>
                <a:gd name="T13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" h="34">
                  <a:moveTo>
                    <a:pt x="0" y="0"/>
                  </a:moveTo>
                  <a:lnTo>
                    <a:pt x="2" y="0"/>
                  </a:lnTo>
                  <a:lnTo>
                    <a:pt x="34" y="32"/>
                  </a:lnTo>
                  <a:lnTo>
                    <a:pt x="34" y="34"/>
                  </a:lnTo>
                  <a:lnTo>
                    <a:pt x="32" y="34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85" name="Freeform 677"/>
            <p:cNvSpPr>
              <a:spLocks/>
            </p:cNvSpPr>
            <p:nvPr/>
          </p:nvSpPr>
          <p:spPr bwMode="auto">
            <a:xfrm>
              <a:off x="1744663" y="2676526"/>
              <a:ext cx="53975" cy="55563"/>
            </a:xfrm>
            <a:custGeom>
              <a:avLst/>
              <a:gdLst>
                <a:gd name="T0" fmla="*/ 32 w 34"/>
                <a:gd name="T1" fmla="*/ 0 h 35"/>
                <a:gd name="T2" fmla="*/ 34 w 34"/>
                <a:gd name="T3" fmla="*/ 0 h 35"/>
                <a:gd name="T4" fmla="*/ 34 w 34"/>
                <a:gd name="T5" fmla="*/ 2 h 35"/>
                <a:gd name="T6" fmla="*/ 2 w 34"/>
                <a:gd name="T7" fmla="*/ 35 h 35"/>
                <a:gd name="T8" fmla="*/ 0 w 34"/>
                <a:gd name="T9" fmla="*/ 35 h 35"/>
                <a:gd name="T10" fmla="*/ 0 w 34"/>
                <a:gd name="T11" fmla="*/ 32 h 35"/>
                <a:gd name="T12" fmla="*/ 32 w 34"/>
                <a:gd name="T13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" h="35">
                  <a:moveTo>
                    <a:pt x="32" y="0"/>
                  </a:moveTo>
                  <a:lnTo>
                    <a:pt x="34" y="0"/>
                  </a:lnTo>
                  <a:lnTo>
                    <a:pt x="34" y="2"/>
                  </a:lnTo>
                  <a:lnTo>
                    <a:pt x="2" y="35"/>
                  </a:lnTo>
                  <a:lnTo>
                    <a:pt x="0" y="35"/>
                  </a:lnTo>
                  <a:lnTo>
                    <a:pt x="0" y="32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86" name="Freeform 678"/>
            <p:cNvSpPr>
              <a:spLocks/>
            </p:cNvSpPr>
            <p:nvPr/>
          </p:nvSpPr>
          <p:spPr bwMode="auto">
            <a:xfrm>
              <a:off x="1695450" y="2676526"/>
              <a:ext cx="52388" cy="55563"/>
            </a:xfrm>
            <a:custGeom>
              <a:avLst/>
              <a:gdLst>
                <a:gd name="T0" fmla="*/ 0 w 33"/>
                <a:gd name="T1" fmla="*/ 0 h 35"/>
                <a:gd name="T2" fmla="*/ 1 w 33"/>
                <a:gd name="T3" fmla="*/ 0 h 35"/>
                <a:gd name="T4" fmla="*/ 33 w 33"/>
                <a:gd name="T5" fmla="*/ 32 h 35"/>
                <a:gd name="T6" fmla="*/ 33 w 33"/>
                <a:gd name="T7" fmla="*/ 35 h 35"/>
                <a:gd name="T8" fmla="*/ 31 w 33"/>
                <a:gd name="T9" fmla="*/ 35 h 35"/>
                <a:gd name="T10" fmla="*/ 0 w 33"/>
                <a:gd name="T11" fmla="*/ 2 h 35"/>
                <a:gd name="T12" fmla="*/ 0 w 33"/>
                <a:gd name="T13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35">
                  <a:moveTo>
                    <a:pt x="0" y="0"/>
                  </a:moveTo>
                  <a:lnTo>
                    <a:pt x="1" y="0"/>
                  </a:lnTo>
                  <a:lnTo>
                    <a:pt x="33" y="32"/>
                  </a:lnTo>
                  <a:lnTo>
                    <a:pt x="33" y="35"/>
                  </a:lnTo>
                  <a:lnTo>
                    <a:pt x="31" y="35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87" name="Freeform 679"/>
            <p:cNvSpPr>
              <a:spLocks/>
            </p:cNvSpPr>
            <p:nvPr/>
          </p:nvSpPr>
          <p:spPr bwMode="auto">
            <a:xfrm>
              <a:off x="2036763" y="2670176"/>
              <a:ext cx="103188" cy="101600"/>
            </a:xfrm>
            <a:custGeom>
              <a:avLst/>
              <a:gdLst>
                <a:gd name="T0" fmla="*/ 33 w 65"/>
                <a:gd name="T1" fmla="*/ 0 h 64"/>
                <a:gd name="T2" fmla="*/ 65 w 65"/>
                <a:gd name="T3" fmla="*/ 32 h 64"/>
                <a:gd name="T4" fmla="*/ 33 w 65"/>
                <a:gd name="T5" fmla="*/ 64 h 64"/>
                <a:gd name="T6" fmla="*/ 0 w 65"/>
                <a:gd name="T7" fmla="*/ 32 h 64"/>
                <a:gd name="T8" fmla="*/ 33 w 65"/>
                <a:gd name="T9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64">
                  <a:moveTo>
                    <a:pt x="33" y="0"/>
                  </a:moveTo>
                  <a:lnTo>
                    <a:pt x="65" y="32"/>
                  </a:lnTo>
                  <a:lnTo>
                    <a:pt x="33" y="64"/>
                  </a:lnTo>
                  <a:lnTo>
                    <a:pt x="0" y="32"/>
                  </a:lnTo>
                  <a:lnTo>
                    <a:pt x="33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88" name="Freeform 680"/>
            <p:cNvSpPr>
              <a:spLocks/>
            </p:cNvSpPr>
            <p:nvPr/>
          </p:nvSpPr>
          <p:spPr bwMode="auto">
            <a:xfrm>
              <a:off x="2036763" y="2670176"/>
              <a:ext cx="53975" cy="52388"/>
            </a:xfrm>
            <a:custGeom>
              <a:avLst/>
              <a:gdLst>
                <a:gd name="T0" fmla="*/ 33 w 34"/>
                <a:gd name="T1" fmla="*/ 0 h 33"/>
                <a:gd name="T2" fmla="*/ 34 w 34"/>
                <a:gd name="T3" fmla="*/ 0 h 33"/>
                <a:gd name="T4" fmla="*/ 34 w 34"/>
                <a:gd name="T5" fmla="*/ 2 h 33"/>
                <a:gd name="T6" fmla="*/ 2 w 34"/>
                <a:gd name="T7" fmla="*/ 33 h 33"/>
                <a:gd name="T8" fmla="*/ 0 w 34"/>
                <a:gd name="T9" fmla="*/ 33 h 33"/>
                <a:gd name="T10" fmla="*/ 0 w 34"/>
                <a:gd name="T11" fmla="*/ 32 h 33"/>
                <a:gd name="T12" fmla="*/ 33 w 34"/>
                <a:gd name="T13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" h="33">
                  <a:moveTo>
                    <a:pt x="33" y="0"/>
                  </a:moveTo>
                  <a:lnTo>
                    <a:pt x="34" y="0"/>
                  </a:lnTo>
                  <a:lnTo>
                    <a:pt x="34" y="2"/>
                  </a:lnTo>
                  <a:lnTo>
                    <a:pt x="2" y="33"/>
                  </a:lnTo>
                  <a:lnTo>
                    <a:pt x="0" y="33"/>
                  </a:lnTo>
                  <a:lnTo>
                    <a:pt x="0" y="32"/>
                  </a:lnTo>
                  <a:lnTo>
                    <a:pt x="33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89" name="Freeform 681"/>
            <p:cNvSpPr>
              <a:spLocks/>
            </p:cNvSpPr>
            <p:nvPr/>
          </p:nvSpPr>
          <p:spPr bwMode="auto">
            <a:xfrm>
              <a:off x="2089150" y="2670176"/>
              <a:ext cx="50800" cy="52388"/>
            </a:xfrm>
            <a:custGeom>
              <a:avLst/>
              <a:gdLst>
                <a:gd name="T0" fmla="*/ 0 w 32"/>
                <a:gd name="T1" fmla="*/ 0 h 33"/>
                <a:gd name="T2" fmla="*/ 1 w 32"/>
                <a:gd name="T3" fmla="*/ 0 h 33"/>
                <a:gd name="T4" fmla="*/ 32 w 32"/>
                <a:gd name="T5" fmla="*/ 32 h 33"/>
                <a:gd name="T6" fmla="*/ 32 w 32"/>
                <a:gd name="T7" fmla="*/ 33 h 33"/>
                <a:gd name="T8" fmla="*/ 32 w 32"/>
                <a:gd name="T9" fmla="*/ 33 h 33"/>
                <a:gd name="T10" fmla="*/ 0 w 32"/>
                <a:gd name="T11" fmla="*/ 2 h 33"/>
                <a:gd name="T12" fmla="*/ 0 w 32"/>
                <a:gd name="T13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" h="33">
                  <a:moveTo>
                    <a:pt x="0" y="0"/>
                  </a:moveTo>
                  <a:lnTo>
                    <a:pt x="1" y="0"/>
                  </a:lnTo>
                  <a:lnTo>
                    <a:pt x="32" y="32"/>
                  </a:lnTo>
                  <a:lnTo>
                    <a:pt x="32" y="33"/>
                  </a:lnTo>
                  <a:lnTo>
                    <a:pt x="32" y="33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90" name="Freeform 682"/>
            <p:cNvSpPr>
              <a:spLocks/>
            </p:cNvSpPr>
            <p:nvPr/>
          </p:nvSpPr>
          <p:spPr bwMode="auto">
            <a:xfrm>
              <a:off x="2089150" y="2720976"/>
              <a:ext cx="50800" cy="52388"/>
            </a:xfrm>
            <a:custGeom>
              <a:avLst/>
              <a:gdLst>
                <a:gd name="T0" fmla="*/ 32 w 32"/>
                <a:gd name="T1" fmla="*/ 0 h 33"/>
                <a:gd name="T2" fmla="*/ 32 w 32"/>
                <a:gd name="T3" fmla="*/ 0 h 33"/>
                <a:gd name="T4" fmla="*/ 32 w 32"/>
                <a:gd name="T5" fmla="*/ 1 h 33"/>
                <a:gd name="T6" fmla="*/ 1 w 32"/>
                <a:gd name="T7" fmla="*/ 33 h 33"/>
                <a:gd name="T8" fmla="*/ 0 w 32"/>
                <a:gd name="T9" fmla="*/ 33 h 33"/>
                <a:gd name="T10" fmla="*/ 0 w 32"/>
                <a:gd name="T11" fmla="*/ 32 h 33"/>
                <a:gd name="T12" fmla="*/ 32 w 32"/>
                <a:gd name="T13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" h="33">
                  <a:moveTo>
                    <a:pt x="32" y="0"/>
                  </a:moveTo>
                  <a:lnTo>
                    <a:pt x="32" y="0"/>
                  </a:lnTo>
                  <a:lnTo>
                    <a:pt x="32" y="1"/>
                  </a:lnTo>
                  <a:lnTo>
                    <a:pt x="1" y="33"/>
                  </a:lnTo>
                  <a:lnTo>
                    <a:pt x="0" y="33"/>
                  </a:lnTo>
                  <a:lnTo>
                    <a:pt x="0" y="32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91" name="Freeform 683"/>
            <p:cNvSpPr>
              <a:spLocks/>
            </p:cNvSpPr>
            <p:nvPr/>
          </p:nvSpPr>
          <p:spPr bwMode="auto">
            <a:xfrm>
              <a:off x="2036763" y="2720976"/>
              <a:ext cx="53975" cy="52388"/>
            </a:xfrm>
            <a:custGeom>
              <a:avLst/>
              <a:gdLst>
                <a:gd name="T0" fmla="*/ 0 w 34"/>
                <a:gd name="T1" fmla="*/ 0 h 33"/>
                <a:gd name="T2" fmla="*/ 2 w 34"/>
                <a:gd name="T3" fmla="*/ 0 h 33"/>
                <a:gd name="T4" fmla="*/ 34 w 34"/>
                <a:gd name="T5" fmla="*/ 32 h 33"/>
                <a:gd name="T6" fmla="*/ 34 w 34"/>
                <a:gd name="T7" fmla="*/ 33 h 33"/>
                <a:gd name="T8" fmla="*/ 33 w 34"/>
                <a:gd name="T9" fmla="*/ 33 h 33"/>
                <a:gd name="T10" fmla="*/ 0 w 34"/>
                <a:gd name="T11" fmla="*/ 1 h 33"/>
                <a:gd name="T12" fmla="*/ 0 w 34"/>
                <a:gd name="T13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" h="33">
                  <a:moveTo>
                    <a:pt x="0" y="0"/>
                  </a:moveTo>
                  <a:lnTo>
                    <a:pt x="2" y="0"/>
                  </a:lnTo>
                  <a:lnTo>
                    <a:pt x="34" y="32"/>
                  </a:lnTo>
                  <a:lnTo>
                    <a:pt x="34" y="33"/>
                  </a:lnTo>
                  <a:lnTo>
                    <a:pt x="33" y="33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92" name="Freeform 684"/>
            <p:cNvSpPr>
              <a:spLocks/>
            </p:cNvSpPr>
            <p:nvPr/>
          </p:nvSpPr>
          <p:spPr bwMode="auto">
            <a:xfrm>
              <a:off x="2287588" y="2251076"/>
              <a:ext cx="100013" cy="103188"/>
            </a:xfrm>
            <a:custGeom>
              <a:avLst/>
              <a:gdLst>
                <a:gd name="T0" fmla="*/ 32 w 63"/>
                <a:gd name="T1" fmla="*/ 0 h 65"/>
                <a:gd name="T2" fmla="*/ 63 w 63"/>
                <a:gd name="T3" fmla="*/ 32 h 65"/>
                <a:gd name="T4" fmla="*/ 32 w 63"/>
                <a:gd name="T5" fmla="*/ 65 h 65"/>
                <a:gd name="T6" fmla="*/ 0 w 63"/>
                <a:gd name="T7" fmla="*/ 32 h 65"/>
                <a:gd name="T8" fmla="*/ 32 w 63"/>
                <a:gd name="T9" fmla="*/ 0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65">
                  <a:moveTo>
                    <a:pt x="32" y="0"/>
                  </a:moveTo>
                  <a:lnTo>
                    <a:pt x="63" y="32"/>
                  </a:lnTo>
                  <a:lnTo>
                    <a:pt x="32" y="65"/>
                  </a:lnTo>
                  <a:lnTo>
                    <a:pt x="0" y="32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93" name="Freeform 685"/>
            <p:cNvSpPr>
              <a:spLocks/>
            </p:cNvSpPr>
            <p:nvPr/>
          </p:nvSpPr>
          <p:spPr bwMode="auto">
            <a:xfrm>
              <a:off x="2287588" y="2251076"/>
              <a:ext cx="52388" cy="53975"/>
            </a:xfrm>
            <a:custGeom>
              <a:avLst/>
              <a:gdLst>
                <a:gd name="T0" fmla="*/ 32 w 33"/>
                <a:gd name="T1" fmla="*/ 0 h 34"/>
                <a:gd name="T2" fmla="*/ 33 w 33"/>
                <a:gd name="T3" fmla="*/ 0 h 34"/>
                <a:gd name="T4" fmla="*/ 33 w 33"/>
                <a:gd name="T5" fmla="*/ 3 h 34"/>
                <a:gd name="T6" fmla="*/ 0 w 33"/>
                <a:gd name="T7" fmla="*/ 34 h 34"/>
                <a:gd name="T8" fmla="*/ 0 w 33"/>
                <a:gd name="T9" fmla="*/ 34 h 34"/>
                <a:gd name="T10" fmla="*/ 0 w 33"/>
                <a:gd name="T11" fmla="*/ 32 h 34"/>
                <a:gd name="T12" fmla="*/ 32 w 33"/>
                <a:gd name="T13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34">
                  <a:moveTo>
                    <a:pt x="32" y="0"/>
                  </a:moveTo>
                  <a:lnTo>
                    <a:pt x="33" y="0"/>
                  </a:lnTo>
                  <a:lnTo>
                    <a:pt x="33" y="3"/>
                  </a:lnTo>
                  <a:lnTo>
                    <a:pt x="0" y="34"/>
                  </a:lnTo>
                  <a:lnTo>
                    <a:pt x="0" y="34"/>
                  </a:lnTo>
                  <a:lnTo>
                    <a:pt x="0" y="32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94" name="Freeform 686"/>
            <p:cNvSpPr>
              <a:spLocks/>
            </p:cNvSpPr>
            <p:nvPr/>
          </p:nvSpPr>
          <p:spPr bwMode="auto">
            <a:xfrm>
              <a:off x="2338388" y="2251076"/>
              <a:ext cx="52388" cy="53975"/>
            </a:xfrm>
            <a:custGeom>
              <a:avLst/>
              <a:gdLst>
                <a:gd name="T0" fmla="*/ 0 w 33"/>
                <a:gd name="T1" fmla="*/ 0 h 34"/>
                <a:gd name="T2" fmla="*/ 1 w 33"/>
                <a:gd name="T3" fmla="*/ 0 h 34"/>
                <a:gd name="T4" fmla="*/ 33 w 33"/>
                <a:gd name="T5" fmla="*/ 32 h 34"/>
                <a:gd name="T6" fmla="*/ 33 w 33"/>
                <a:gd name="T7" fmla="*/ 34 h 34"/>
                <a:gd name="T8" fmla="*/ 31 w 33"/>
                <a:gd name="T9" fmla="*/ 34 h 34"/>
                <a:gd name="T10" fmla="*/ 0 w 33"/>
                <a:gd name="T11" fmla="*/ 3 h 34"/>
                <a:gd name="T12" fmla="*/ 0 w 33"/>
                <a:gd name="T13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34">
                  <a:moveTo>
                    <a:pt x="0" y="0"/>
                  </a:moveTo>
                  <a:lnTo>
                    <a:pt x="1" y="0"/>
                  </a:lnTo>
                  <a:lnTo>
                    <a:pt x="33" y="32"/>
                  </a:lnTo>
                  <a:lnTo>
                    <a:pt x="33" y="34"/>
                  </a:lnTo>
                  <a:lnTo>
                    <a:pt x="31" y="34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95" name="Freeform 687"/>
            <p:cNvSpPr>
              <a:spLocks/>
            </p:cNvSpPr>
            <p:nvPr/>
          </p:nvSpPr>
          <p:spPr bwMode="auto">
            <a:xfrm>
              <a:off x="2338388" y="2301876"/>
              <a:ext cx="52388" cy="53975"/>
            </a:xfrm>
            <a:custGeom>
              <a:avLst/>
              <a:gdLst>
                <a:gd name="T0" fmla="*/ 31 w 33"/>
                <a:gd name="T1" fmla="*/ 0 h 34"/>
                <a:gd name="T2" fmla="*/ 33 w 33"/>
                <a:gd name="T3" fmla="*/ 0 h 34"/>
                <a:gd name="T4" fmla="*/ 33 w 33"/>
                <a:gd name="T5" fmla="*/ 2 h 34"/>
                <a:gd name="T6" fmla="*/ 1 w 33"/>
                <a:gd name="T7" fmla="*/ 34 h 34"/>
                <a:gd name="T8" fmla="*/ 0 w 33"/>
                <a:gd name="T9" fmla="*/ 34 h 34"/>
                <a:gd name="T10" fmla="*/ 0 w 33"/>
                <a:gd name="T11" fmla="*/ 33 h 34"/>
                <a:gd name="T12" fmla="*/ 31 w 33"/>
                <a:gd name="T13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34">
                  <a:moveTo>
                    <a:pt x="31" y="0"/>
                  </a:moveTo>
                  <a:lnTo>
                    <a:pt x="33" y="0"/>
                  </a:lnTo>
                  <a:lnTo>
                    <a:pt x="33" y="2"/>
                  </a:lnTo>
                  <a:lnTo>
                    <a:pt x="1" y="34"/>
                  </a:lnTo>
                  <a:lnTo>
                    <a:pt x="0" y="34"/>
                  </a:lnTo>
                  <a:lnTo>
                    <a:pt x="0" y="33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96" name="Freeform 688"/>
            <p:cNvSpPr>
              <a:spLocks/>
            </p:cNvSpPr>
            <p:nvPr/>
          </p:nvSpPr>
          <p:spPr bwMode="auto">
            <a:xfrm>
              <a:off x="2287588" y="2301876"/>
              <a:ext cx="52388" cy="53975"/>
            </a:xfrm>
            <a:custGeom>
              <a:avLst/>
              <a:gdLst>
                <a:gd name="T0" fmla="*/ 0 w 33"/>
                <a:gd name="T1" fmla="*/ 0 h 34"/>
                <a:gd name="T2" fmla="*/ 0 w 33"/>
                <a:gd name="T3" fmla="*/ 0 h 34"/>
                <a:gd name="T4" fmla="*/ 33 w 33"/>
                <a:gd name="T5" fmla="*/ 33 h 34"/>
                <a:gd name="T6" fmla="*/ 33 w 33"/>
                <a:gd name="T7" fmla="*/ 34 h 34"/>
                <a:gd name="T8" fmla="*/ 32 w 33"/>
                <a:gd name="T9" fmla="*/ 34 h 34"/>
                <a:gd name="T10" fmla="*/ 0 w 33"/>
                <a:gd name="T11" fmla="*/ 2 h 34"/>
                <a:gd name="T12" fmla="*/ 0 w 33"/>
                <a:gd name="T13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34">
                  <a:moveTo>
                    <a:pt x="0" y="0"/>
                  </a:moveTo>
                  <a:lnTo>
                    <a:pt x="0" y="0"/>
                  </a:lnTo>
                  <a:lnTo>
                    <a:pt x="33" y="33"/>
                  </a:lnTo>
                  <a:lnTo>
                    <a:pt x="33" y="34"/>
                  </a:lnTo>
                  <a:lnTo>
                    <a:pt x="32" y="34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97" name="Freeform 689"/>
            <p:cNvSpPr>
              <a:spLocks/>
            </p:cNvSpPr>
            <p:nvPr/>
          </p:nvSpPr>
          <p:spPr bwMode="auto">
            <a:xfrm>
              <a:off x="2947988" y="1341438"/>
              <a:ext cx="101600" cy="103188"/>
            </a:xfrm>
            <a:custGeom>
              <a:avLst/>
              <a:gdLst>
                <a:gd name="T0" fmla="*/ 31 w 64"/>
                <a:gd name="T1" fmla="*/ 0 h 65"/>
                <a:gd name="T2" fmla="*/ 64 w 64"/>
                <a:gd name="T3" fmla="*/ 33 h 65"/>
                <a:gd name="T4" fmla="*/ 31 w 64"/>
                <a:gd name="T5" fmla="*/ 65 h 65"/>
                <a:gd name="T6" fmla="*/ 0 w 64"/>
                <a:gd name="T7" fmla="*/ 33 h 65"/>
                <a:gd name="T8" fmla="*/ 31 w 64"/>
                <a:gd name="T9" fmla="*/ 0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" h="65">
                  <a:moveTo>
                    <a:pt x="31" y="0"/>
                  </a:moveTo>
                  <a:lnTo>
                    <a:pt x="64" y="33"/>
                  </a:lnTo>
                  <a:lnTo>
                    <a:pt x="31" y="65"/>
                  </a:lnTo>
                  <a:lnTo>
                    <a:pt x="0" y="33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98" name="Freeform 690"/>
            <p:cNvSpPr>
              <a:spLocks/>
            </p:cNvSpPr>
            <p:nvPr/>
          </p:nvSpPr>
          <p:spPr bwMode="auto">
            <a:xfrm>
              <a:off x="2947988" y="1341438"/>
              <a:ext cx="52388" cy="55563"/>
            </a:xfrm>
            <a:custGeom>
              <a:avLst/>
              <a:gdLst>
                <a:gd name="T0" fmla="*/ 31 w 33"/>
                <a:gd name="T1" fmla="*/ 0 h 35"/>
                <a:gd name="T2" fmla="*/ 33 w 33"/>
                <a:gd name="T3" fmla="*/ 0 h 35"/>
                <a:gd name="T4" fmla="*/ 33 w 33"/>
                <a:gd name="T5" fmla="*/ 3 h 35"/>
                <a:gd name="T6" fmla="*/ 1 w 33"/>
                <a:gd name="T7" fmla="*/ 35 h 35"/>
                <a:gd name="T8" fmla="*/ 0 w 33"/>
                <a:gd name="T9" fmla="*/ 35 h 35"/>
                <a:gd name="T10" fmla="*/ 0 w 33"/>
                <a:gd name="T11" fmla="*/ 33 h 35"/>
                <a:gd name="T12" fmla="*/ 31 w 33"/>
                <a:gd name="T13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35">
                  <a:moveTo>
                    <a:pt x="31" y="0"/>
                  </a:moveTo>
                  <a:lnTo>
                    <a:pt x="33" y="0"/>
                  </a:lnTo>
                  <a:lnTo>
                    <a:pt x="33" y="3"/>
                  </a:lnTo>
                  <a:lnTo>
                    <a:pt x="1" y="35"/>
                  </a:lnTo>
                  <a:lnTo>
                    <a:pt x="0" y="35"/>
                  </a:lnTo>
                  <a:lnTo>
                    <a:pt x="0" y="33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99" name="Freeform 691"/>
            <p:cNvSpPr>
              <a:spLocks/>
            </p:cNvSpPr>
            <p:nvPr/>
          </p:nvSpPr>
          <p:spPr bwMode="auto">
            <a:xfrm>
              <a:off x="2997200" y="1341438"/>
              <a:ext cx="53975" cy="55563"/>
            </a:xfrm>
            <a:custGeom>
              <a:avLst/>
              <a:gdLst>
                <a:gd name="T0" fmla="*/ 0 w 34"/>
                <a:gd name="T1" fmla="*/ 0 h 35"/>
                <a:gd name="T2" fmla="*/ 2 w 34"/>
                <a:gd name="T3" fmla="*/ 0 h 35"/>
                <a:gd name="T4" fmla="*/ 34 w 34"/>
                <a:gd name="T5" fmla="*/ 33 h 35"/>
                <a:gd name="T6" fmla="*/ 34 w 34"/>
                <a:gd name="T7" fmla="*/ 35 h 35"/>
                <a:gd name="T8" fmla="*/ 33 w 34"/>
                <a:gd name="T9" fmla="*/ 35 h 35"/>
                <a:gd name="T10" fmla="*/ 0 w 34"/>
                <a:gd name="T11" fmla="*/ 3 h 35"/>
                <a:gd name="T12" fmla="*/ 0 w 34"/>
                <a:gd name="T13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" h="35">
                  <a:moveTo>
                    <a:pt x="0" y="0"/>
                  </a:moveTo>
                  <a:lnTo>
                    <a:pt x="2" y="0"/>
                  </a:lnTo>
                  <a:lnTo>
                    <a:pt x="34" y="33"/>
                  </a:lnTo>
                  <a:lnTo>
                    <a:pt x="34" y="35"/>
                  </a:lnTo>
                  <a:lnTo>
                    <a:pt x="33" y="35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00" name="Freeform 692"/>
            <p:cNvSpPr>
              <a:spLocks/>
            </p:cNvSpPr>
            <p:nvPr/>
          </p:nvSpPr>
          <p:spPr bwMode="auto">
            <a:xfrm>
              <a:off x="2997200" y="1393826"/>
              <a:ext cx="53975" cy="53975"/>
            </a:xfrm>
            <a:custGeom>
              <a:avLst/>
              <a:gdLst>
                <a:gd name="T0" fmla="*/ 33 w 34"/>
                <a:gd name="T1" fmla="*/ 0 h 34"/>
                <a:gd name="T2" fmla="*/ 34 w 34"/>
                <a:gd name="T3" fmla="*/ 0 h 34"/>
                <a:gd name="T4" fmla="*/ 34 w 34"/>
                <a:gd name="T5" fmla="*/ 2 h 34"/>
                <a:gd name="T6" fmla="*/ 2 w 34"/>
                <a:gd name="T7" fmla="*/ 34 h 34"/>
                <a:gd name="T8" fmla="*/ 0 w 34"/>
                <a:gd name="T9" fmla="*/ 34 h 34"/>
                <a:gd name="T10" fmla="*/ 0 w 34"/>
                <a:gd name="T11" fmla="*/ 32 h 34"/>
                <a:gd name="T12" fmla="*/ 33 w 34"/>
                <a:gd name="T13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" h="34">
                  <a:moveTo>
                    <a:pt x="33" y="0"/>
                  </a:moveTo>
                  <a:lnTo>
                    <a:pt x="34" y="0"/>
                  </a:lnTo>
                  <a:lnTo>
                    <a:pt x="34" y="2"/>
                  </a:lnTo>
                  <a:lnTo>
                    <a:pt x="2" y="34"/>
                  </a:lnTo>
                  <a:lnTo>
                    <a:pt x="0" y="34"/>
                  </a:lnTo>
                  <a:lnTo>
                    <a:pt x="0" y="32"/>
                  </a:lnTo>
                  <a:lnTo>
                    <a:pt x="33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01" name="Freeform 693"/>
            <p:cNvSpPr>
              <a:spLocks/>
            </p:cNvSpPr>
            <p:nvPr/>
          </p:nvSpPr>
          <p:spPr bwMode="auto">
            <a:xfrm>
              <a:off x="2947988" y="1393826"/>
              <a:ext cx="52388" cy="53975"/>
            </a:xfrm>
            <a:custGeom>
              <a:avLst/>
              <a:gdLst>
                <a:gd name="T0" fmla="*/ 0 w 33"/>
                <a:gd name="T1" fmla="*/ 0 h 34"/>
                <a:gd name="T2" fmla="*/ 1 w 33"/>
                <a:gd name="T3" fmla="*/ 0 h 34"/>
                <a:gd name="T4" fmla="*/ 33 w 33"/>
                <a:gd name="T5" fmla="*/ 32 h 34"/>
                <a:gd name="T6" fmla="*/ 33 w 33"/>
                <a:gd name="T7" fmla="*/ 34 h 34"/>
                <a:gd name="T8" fmla="*/ 31 w 33"/>
                <a:gd name="T9" fmla="*/ 34 h 34"/>
                <a:gd name="T10" fmla="*/ 0 w 33"/>
                <a:gd name="T11" fmla="*/ 2 h 34"/>
                <a:gd name="T12" fmla="*/ 0 w 33"/>
                <a:gd name="T13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34">
                  <a:moveTo>
                    <a:pt x="0" y="0"/>
                  </a:moveTo>
                  <a:lnTo>
                    <a:pt x="1" y="0"/>
                  </a:lnTo>
                  <a:lnTo>
                    <a:pt x="33" y="32"/>
                  </a:lnTo>
                  <a:lnTo>
                    <a:pt x="33" y="34"/>
                  </a:lnTo>
                  <a:lnTo>
                    <a:pt x="31" y="34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02" name="Freeform 694"/>
            <p:cNvSpPr>
              <a:spLocks/>
            </p:cNvSpPr>
            <p:nvPr/>
          </p:nvSpPr>
          <p:spPr bwMode="auto">
            <a:xfrm>
              <a:off x="3490913" y="1122363"/>
              <a:ext cx="101600" cy="101600"/>
            </a:xfrm>
            <a:custGeom>
              <a:avLst/>
              <a:gdLst>
                <a:gd name="T0" fmla="*/ 32 w 64"/>
                <a:gd name="T1" fmla="*/ 0 h 64"/>
                <a:gd name="T2" fmla="*/ 64 w 64"/>
                <a:gd name="T3" fmla="*/ 32 h 64"/>
                <a:gd name="T4" fmla="*/ 32 w 64"/>
                <a:gd name="T5" fmla="*/ 64 h 64"/>
                <a:gd name="T6" fmla="*/ 0 w 64"/>
                <a:gd name="T7" fmla="*/ 32 h 64"/>
                <a:gd name="T8" fmla="*/ 32 w 64"/>
                <a:gd name="T9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" h="64">
                  <a:moveTo>
                    <a:pt x="32" y="0"/>
                  </a:moveTo>
                  <a:lnTo>
                    <a:pt x="64" y="32"/>
                  </a:lnTo>
                  <a:lnTo>
                    <a:pt x="32" y="64"/>
                  </a:lnTo>
                  <a:lnTo>
                    <a:pt x="0" y="32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03" name="Freeform 695"/>
            <p:cNvSpPr>
              <a:spLocks/>
            </p:cNvSpPr>
            <p:nvPr/>
          </p:nvSpPr>
          <p:spPr bwMode="auto">
            <a:xfrm>
              <a:off x="3490913" y="1122363"/>
              <a:ext cx="52388" cy="52388"/>
            </a:xfrm>
            <a:custGeom>
              <a:avLst/>
              <a:gdLst>
                <a:gd name="T0" fmla="*/ 32 w 33"/>
                <a:gd name="T1" fmla="*/ 0 h 33"/>
                <a:gd name="T2" fmla="*/ 33 w 33"/>
                <a:gd name="T3" fmla="*/ 0 h 33"/>
                <a:gd name="T4" fmla="*/ 33 w 33"/>
                <a:gd name="T5" fmla="*/ 1 h 33"/>
                <a:gd name="T6" fmla="*/ 0 w 33"/>
                <a:gd name="T7" fmla="*/ 33 h 33"/>
                <a:gd name="T8" fmla="*/ 0 w 33"/>
                <a:gd name="T9" fmla="*/ 33 h 33"/>
                <a:gd name="T10" fmla="*/ 0 w 33"/>
                <a:gd name="T11" fmla="*/ 32 h 33"/>
                <a:gd name="T12" fmla="*/ 32 w 33"/>
                <a:gd name="T13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33">
                  <a:moveTo>
                    <a:pt x="32" y="0"/>
                  </a:moveTo>
                  <a:lnTo>
                    <a:pt x="33" y="0"/>
                  </a:lnTo>
                  <a:lnTo>
                    <a:pt x="33" y="1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2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04" name="Freeform 696"/>
            <p:cNvSpPr>
              <a:spLocks/>
            </p:cNvSpPr>
            <p:nvPr/>
          </p:nvSpPr>
          <p:spPr bwMode="auto">
            <a:xfrm>
              <a:off x="3541713" y="1122363"/>
              <a:ext cx="52388" cy="52388"/>
            </a:xfrm>
            <a:custGeom>
              <a:avLst/>
              <a:gdLst>
                <a:gd name="T0" fmla="*/ 0 w 33"/>
                <a:gd name="T1" fmla="*/ 0 h 33"/>
                <a:gd name="T2" fmla="*/ 1 w 33"/>
                <a:gd name="T3" fmla="*/ 0 h 33"/>
                <a:gd name="T4" fmla="*/ 33 w 33"/>
                <a:gd name="T5" fmla="*/ 32 h 33"/>
                <a:gd name="T6" fmla="*/ 33 w 33"/>
                <a:gd name="T7" fmla="*/ 33 h 33"/>
                <a:gd name="T8" fmla="*/ 32 w 33"/>
                <a:gd name="T9" fmla="*/ 33 h 33"/>
                <a:gd name="T10" fmla="*/ 0 w 33"/>
                <a:gd name="T11" fmla="*/ 1 h 33"/>
                <a:gd name="T12" fmla="*/ 0 w 33"/>
                <a:gd name="T13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33">
                  <a:moveTo>
                    <a:pt x="0" y="0"/>
                  </a:moveTo>
                  <a:lnTo>
                    <a:pt x="1" y="0"/>
                  </a:lnTo>
                  <a:lnTo>
                    <a:pt x="33" y="32"/>
                  </a:lnTo>
                  <a:lnTo>
                    <a:pt x="33" y="33"/>
                  </a:lnTo>
                  <a:lnTo>
                    <a:pt x="32" y="33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05" name="Freeform 697"/>
            <p:cNvSpPr>
              <a:spLocks/>
            </p:cNvSpPr>
            <p:nvPr/>
          </p:nvSpPr>
          <p:spPr bwMode="auto">
            <a:xfrm>
              <a:off x="3541713" y="1173163"/>
              <a:ext cx="52388" cy="52388"/>
            </a:xfrm>
            <a:custGeom>
              <a:avLst/>
              <a:gdLst>
                <a:gd name="T0" fmla="*/ 32 w 33"/>
                <a:gd name="T1" fmla="*/ 0 h 33"/>
                <a:gd name="T2" fmla="*/ 33 w 33"/>
                <a:gd name="T3" fmla="*/ 0 h 33"/>
                <a:gd name="T4" fmla="*/ 33 w 33"/>
                <a:gd name="T5" fmla="*/ 1 h 33"/>
                <a:gd name="T6" fmla="*/ 1 w 33"/>
                <a:gd name="T7" fmla="*/ 33 h 33"/>
                <a:gd name="T8" fmla="*/ 0 w 33"/>
                <a:gd name="T9" fmla="*/ 33 h 33"/>
                <a:gd name="T10" fmla="*/ 0 w 33"/>
                <a:gd name="T11" fmla="*/ 32 h 33"/>
                <a:gd name="T12" fmla="*/ 32 w 33"/>
                <a:gd name="T13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33">
                  <a:moveTo>
                    <a:pt x="32" y="0"/>
                  </a:moveTo>
                  <a:lnTo>
                    <a:pt x="33" y="0"/>
                  </a:lnTo>
                  <a:lnTo>
                    <a:pt x="33" y="1"/>
                  </a:lnTo>
                  <a:lnTo>
                    <a:pt x="1" y="33"/>
                  </a:lnTo>
                  <a:lnTo>
                    <a:pt x="0" y="33"/>
                  </a:lnTo>
                  <a:lnTo>
                    <a:pt x="0" y="32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06" name="Freeform 698"/>
            <p:cNvSpPr>
              <a:spLocks/>
            </p:cNvSpPr>
            <p:nvPr/>
          </p:nvSpPr>
          <p:spPr bwMode="auto">
            <a:xfrm>
              <a:off x="3490913" y="1173163"/>
              <a:ext cx="52388" cy="52388"/>
            </a:xfrm>
            <a:custGeom>
              <a:avLst/>
              <a:gdLst>
                <a:gd name="T0" fmla="*/ 0 w 33"/>
                <a:gd name="T1" fmla="*/ 0 h 33"/>
                <a:gd name="T2" fmla="*/ 0 w 33"/>
                <a:gd name="T3" fmla="*/ 0 h 33"/>
                <a:gd name="T4" fmla="*/ 33 w 33"/>
                <a:gd name="T5" fmla="*/ 32 h 33"/>
                <a:gd name="T6" fmla="*/ 33 w 33"/>
                <a:gd name="T7" fmla="*/ 33 h 33"/>
                <a:gd name="T8" fmla="*/ 32 w 33"/>
                <a:gd name="T9" fmla="*/ 33 h 33"/>
                <a:gd name="T10" fmla="*/ 0 w 33"/>
                <a:gd name="T11" fmla="*/ 1 h 33"/>
                <a:gd name="T12" fmla="*/ 0 w 33"/>
                <a:gd name="T13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33">
                  <a:moveTo>
                    <a:pt x="0" y="0"/>
                  </a:moveTo>
                  <a:lnTo>
                    <a:pt x="0" y="0"/>
                  </a:lnTo>
                  <a:lnTo>
                    <a:pt x="33" y="32"/>
                  </a:lnTo>
                  <a:lnTo>
                    <a:pt x="33" y="33"/>
                  </a:lnTo>
                  <a:lnTo>
                    <a:pt x="32" y="33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07" name="Freeform 699"/>
            <p:cNvSpPr>
              <a:spLocks/>
            </p:cNvSpPr>
            <p:nvPr/>
          </p:nvSpPr>
          <p:spPr bwMode="auto">
            <a:xfrm>
              <a:off x="4762500" y="1474788"/>
              <a:ext cx="101600" cy="101600"/>
            </a:xfrm>
            <a:custGeom>
              <a:avLst/>
              <a:gdLst>
                <a:gd name="T0" fmla="*/ 32 w 64"/>
                <a:gd name="T1" fmla="*/ 0 h 64"/>
                <a:gd name="T2" fmla="*/ 64 w 64"/>
                <a:gd name="T3" fmla="*/ 30 h 64"/>
                <a:gd name="T4" fmla="*/ 32 w 64"/>
                <a:gd name="T5" fmla="*/ 64 h 64"/>
                <a:gd name="T6" fmla="*/ 0 w 64"/>
                <a:gd name="T7" fmla="*/ 30 h 64"/>
                <a:gd name="T8" fmla="*/ 32 w 64"/>
                <a:gd name="T9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" h="64">
                  <a:moveTo>
                    <a:pt x="32" y="0"/>
                  </a:moveTo>
                  <a:lnTo>
                    <a:pt x="64" y="30"/>
                  </a:lnTo>
                  <a:lnTo>
                    <a:pt x="32" y="64"/>
                  </a:lnTo>
                  <a:lnTo>
                    <a:pt x="0" y="30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08" name="Freeform 700"/>
            <p:cNvSpPr>
              <a:spLocks/>
            </p:cNvSpPr>
            <p:nvPr/>
          </p:nvSpPr>
          <p:spPr bwMode="auto">
            <a:xfrm>
              <a:off x="4762500" y="1474788"/>
              <a:ext cx="52388" cy="52388"/>
            </a:xfrm>
            <a:custGeom>
              <a:avLst/>
              <a:gdLst>
                <a:gd name="T0" fmla="*/ 32 w 33"/>
                <a:gd name="T1" fmla="*/ 0 h 33"/>
                <a:gd name="T2" fmla="*/ 33 w 33"/>
                <a:gd name="T3" fmla="*/ 0 h 33"/>
                <a:gd name="T4" fmla="*/ 33 w 33"/>
                <a:gd name="T5" fmla="*/ 0 h 33"/>
                <a:gd name="T6" fmla="*/ 1 w 33"/>
                <a:gd name="T7" fmla="*/ 33 h 33"/>
                <a:gd name="T8" fmla="*/ 0 w 33"/>
                <a:gd name="T9" fmla="*/ 33 h 33"/>
                <a:gd name="T10" fmla="*/ 0 w 33"/>
                <a:gd name="T11" fmla="*/ 30 h 33"/>
                <a:gd name="T12" fmla="*/ 32 w 33"/>
                <a:gd name="T13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33">
                  <a:moveTo>
                    <a:pt x="32" y="0"/>
                  </a:moveTo>
                  <a:lnTo>
                    <a:pt x="33" y="0"/>
                  </a:lnTo>
                  <a:lnTo>
                    <a:pt x="33" y="0"/>
                  </a:lnTo>
                  <a:lnTo>
                    <a:pt x="1" y="33"/>
                  </a:lnTo>
                  <a:lnTo>
                    <a:pt x="0" y="33"/>
                  </a:lnTo>
                  <a:lnTo>
                    <a:pt x="0" y="30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09" name="Freeform 701"/>
            <p:cNvSpPr>
              <a:spLocks/>
            </p:cNvSpPr>
            <p:nvPr/>
          </p:nvSpPr>
          <p:spPr bwMode="auto">
            <a:xfrm>
              <a:off x="4813300" y="1474788"/>
              <a:ext cx="50800" cy="52388"/>
            </a:xfrm>
            <a:custGeom>
              <a:avLst/>
              <a:gdLst>
                <a:gd name="T0" fmla="*/ 0 w 32"/>
                <a:gd name="T1" fmla="*/ 0 h 33"/>
                <a:gd name="T2" fmla="*/ 1 w 32"/>
                <a:gd name="T3" fmla="*/ 0 h 33"/>
                <a:gd name="T4" fmla="*/ 32 w 32"/>
                <a:gd name="T5" fmla="*/ 30 h 33"/>
                <a:gd name="T6" fmla="*/ 32 w 32"/>
                <a:gd name="T7" fmla="*/ 33 h 33"/>
                <a:gd name="T8" fmla="*/ 32 w 32"/>
                <a:gd name="T9" fmla="*/ 33 h 33"/>
                <a:gd name="T10" fmla="*/ 0 w 32"/>
                <a:gd name="T11" fmla="*/ 0 h 33"/>
                <a:gd name="T12" fmla="*/ 0 w 32"/>
                <a:gd name="T13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" h="33">
                  <a:moveTo>
                    <a:pt x="0" y="0"/>
                  </a:moveTo>
                  <a:lnTo>
                    <a:pt x="1" y="0"/>
                  </a:lnTo>
                  <a:lnTo>
                    <a:pt x="32" y="30"/>
                  </a:lnTo>
                  <a:lnTo>
                    <a:pt x="32" y="33"/>
                  </a:lnTo>
                  <a:lnTo>
                    <a:pt x="32" y="33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10" name="Freeform 702"/>
            <p:cNvSpPr>
              <a:spLocks/>
            </p:cNvSpPr>
            <p:nvPr/>
          </p:nvSpPr>
          <p:spPr bwMode="auto">
            <a:xfrm>
              <a:off x="4813300" y="1522413"/>
              <a:ext cx="50800" cy="55563"/>
            </a:xfrm>
            <a:custGeom>
              <a:avLst/>
              <a:gdLst>
                <a:gd name="T0" fmla="*/ 32 w 32"/>
                <a:gd name="T1" fmla="*/ 0 h 35"/>
                <a:gd name="T2" fmla="*/ 32 w 32"/>
                <a:gd name="T3" fmla="*/ 0 h 35"/>
                <a:gd name="T4" fmla="*/ 32 w 32"/>
                <a:gd name="T5" fmla="*/ 3 h 35"/>
                <a:gd name="T6" fmla="*/ 1 w 32"/>
                <a:gd name="T7" fmla="*/ 35 h 35"/>
                <a:gd name="T8" fmla="*/ 0 w 32"/>
                <a:gd name="T9" fmla="*/ 35 h 35"/>
                <a:gd name="T10" fmla="*/ 0 w 32"/>
                <a:gd name="T11" fmla="*/ 34 h 35"/>
                <a:gd name="T12" fmla="*/ 32 w 32"/>
                <a:gd name="T13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" h="35">
                  <a:moveTo>
                    <a:pt x="32" y="0"/>
                  </a:moveTo>
                  <a:lnTo>
                    <a:pt x="32" y="0"/>
                  </a:lnTo>
                  <a:lnTo>
                    <a:pt x="32" y="3"/>
                  </a:lnTo>
                  <a:lnTo>
                    <a:pt x="1" y="35"/>
                  </a:lnTo>
                  <a:lnTo>
                    <a:pt x="0" y="35"/>
                  </a:lnTo>
                  <a:lnTo>
                    <a:pt x="0" y="34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11" name="Freeform 703"/>
            <p:cNvSpPr>
              <a:spLocks/>
            </p:cNvSpPr>
            <p:nvPr/>
          </p:nvSpPr>
          <p:spPr bwMode="auto">
            <a:xfrm>
              <a:off x="4762500" y="1522413"/>
              <a:ext cx="52388" cy="55563"/>
            </a:xfrm>
            <a:custGeom>
              <a:avLst/>
              <a:gdLst>
                <a:gd name="T0" fmla="*/ 0 w 33"/>
                <a:gd name="T1" fmla="*/ 0 h 35"/>
                <a:gd name="T2" fmla="*/ 1 w 33"/>
                <a:gd name="T3" fmla="*/ 0 h 35"/>
                <a:gd name="T4" fmla="*/ 33 w 33"/>
                <a:gd name="T5" fmla="*/ 34 h 35"/>
                <a:gd name="T6" fmla="*/ 33 w 33"/>
                <a:gd name="T7" fmla="*/ 35 h 35"/>
                <a:gd name="T8" fmla="*/ 32 w 33"/>
                <a:gd name="T9" fmla="*/ 35 h 35"/>
                <a:gd name="T10" fmla="*/ 0 w 33"/>
                <a:gd name="T11" fmla="*/ 3 h 35"/>
                <a:gd name="T12" fmla="*/ 0 w 33"/>
                <a:gd name="T13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35">
                  <a:moveTo>
                    <a:pt x="0" y="0"/>
                  </a:moveTo>
                  <a:lnTo>
                    <a:pt x="1" y="0"/>
                  </a:lnTo>
                  <a:lnTo>
                    <a:pt x="33" y="34"/>
                  </a:lnTo>
                  <a:lnTo>
                    <a:pt x="33" y="35"/>
                  </a:lnTo>
                  <a:lnTo>
                    <a:pt x="32" y="35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12" name="Freeform 704"/>
            <p:cNvSpPr>
              <a:spLocks/>
            </p:cNvSpPr>
            <p:nvPr/>
          </p:nvSpPr>
          <p:spPr bwMode="auto">
            <a:xfrm>
              <a:off x="5160963" y="1481138"/>
              <a:ext cx="101600" cy="103188"/>
            </a:xfrm>
            <a:custGeom>
              <a:avLst/>
              <a:gdLst>
                <a:gd name="T0" fmla="*/ 32 w 64"/>
                <a:gd name="T1" fmla="*/ 0 h 65"/>
                <a:gd name="T2" fmla="*/ 64 w 64"/>
                <a:gd name="T3" fmla="*/ 33 h 65"/>
                <a:gd name="T4" fmla="*/ 32 w 64"/>
                <a:gd name="T5" fmla="*/ 65 h 65"/>
                <a:gd name="T6" fmla="*/ 0 w 64"/>
                <a:gd name="T7" fmla="*/ 33 h 65"/>
                <a:gd name="T8" fmla="*/ 32 w 64"/>
                <a:gd name="T9" fmla="*/ 0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" h="65">
                  <a:moveTo>
                    <a:pt x="32" y="0"/>
                  </a:moveTo>
                  <a:lnTo>
                    <a:pt x="64" y="33"/>
                  </a:lnTo>
                  <a:lnTo>
                    <a:pt x="32" y="65"/>
                  </a:lnTo>
                  <a:lnTo>
                    <a:pt x="0" y="33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13" name="Freeform 705"/>
            <p:cNvSpPr>
              <a:spLocks/>
            </p:cNvSpPr>
            <p:nvPr/>
          </p:nvSpPr>
          <p:spPr bwMode="auto">
            <a:xfrm>
              <a:off x="5160963" y="1481138"/>
              <a:ext cx="52388" cy="53975"/>
            </a:xfrm>
            <a:custGeom>
              <a:avLst/>
              <a:gdLst>
                <a:gd name="T0" fmla="*/ 32 w 33"/>
                <a:gd name="T1" fmla="*/ 0 h 34"/>
                <a:gd name="T2" fmla="*/ 33 w 33"/>
                <a:gd name="T3" fmla="*/ 0 h 34"/>
                <a:gd name="T4" fmla="*/ 33 w 33"/>
                <a:gd name="T5" fmla="*/ 2 h 34"/>
                <a:gd name="T6" fmla="*/ 1 w 33"/>
                <a:gd name="T7" fmla="*/ 34 h 34"/>
                <a:gd name="T8" fmla="*/ 0 w 33"/>
                <a:gd name="T9" fmla="*/ 34 h 34"/>
                <a:gd name="T10" fmla="*/ 0 w 33"/>
                <a:gd name="T11" fmla="*/ 33 h 34"/>
                <a:gd name="T12" fmla="*/ 32 w 33"/>
                <a:gd name="T13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34">
                  <a:moveTo>
                    <a:pt x="32" y="0"/>
                  </a:moveTo>
                  <a:lnTo>
                    <a:pt x="33" y="0"/>
                  </a:lnTo>
                  <a:lnTo>
                    <a:pt x="33" y="2"/>
                  </a:lnTo>
                  <a:lnTo>
                    <a:pt x="1" y="34"/>
                  </a:lnTo>
                  <a:lnTo>
                    <a:pt x="0" y="34"/>
                  </a:lnTo>
                  <a:lnTo>
                    <a:pt x="0" y="33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14" name="Freeform 706"/>
            <p:cNvSpPr>
              <a:spLocks/>
            </p:cNvSpPr>
            <p:nvPr/>
          </p:nvSpPr>
          <p:spPr bwMode="auto">
            <a:xfrm>
              <a:off x="5211763" y="1481138"/>
              <a:ext cx="52388" cy="53975"/>
            </a:xfrm>
            <a:custGeom>
              <a:avLst/>
              <a:gdLst>
                <a:gd name="T0" fmla="*/ 0 w 33"/>
                <a:gd name="T1" fmla="*/ 0 h 34"/>
                <a:gd name="T2" fmla="*/ 1 w 33"/>
                <a:gd name="T3" fmla="*/ 0 h 34"/>
                <a:gd name="T4" fmla="*/ 33 w 33"/>
                <a:gd name="T5" fmla="*/ 33 h 34"/>
                <a:gd name="T6" fmla="*/ 33 w 33"/>
                <a:gd name="T7" fmla="*/ 34 h 34"/>
                <a:gd name="T8" fmla="*/ 32 w 33"/>
                <a:gd name="T9" fmla="*/ 34 h 34"/>
                <a:gd name="T10" fmla="*/ 0 w 33"/>
                <a:gd name="T11" fmla="*/ 2 h 34"/>
                <a:gd name="T12" fmla="*/ 0 w 33"/>
                <a:gd name="T13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34">
                  <a:moveTo>
                    <a:pt x="0" y="0"/>
                  </a:moveTo>
                  <a:lnTo>
                    <a:pt x="1" y="0"/>
                  </a:lnTo>
                  <a:lnTo>
                    <a:pt x="33" y="33"/>
                  </a:lnTo>
                  <a:lnTo>
                    <a:pt x="33" y="34"/>
                  </a:lnTo>
                  <a:lnTo>
                    <a:pt x="32" y="34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15" name="Freeform 707"/>
            <p:cNvSpPr>
              <a:spLocks/>
            </p:cNvSpPr>
            <p:nvPr/>
          </p:nvSpPr>
          <p:spPr bwMode="auto">
            <a:xfrm>
              <a:off x="5211763" y="1533526"/>
              <a:ext cx="52388" cy="52388"/>
            </a:xfrm>
            <a:custGeom>
              <a:avLst/>
              <a:gdLst>
                <a:gd name="T0" fmla="*/ 32 w 33"/>
                <a:gd name="T1" fmla="*/ 0 h 33"/>
                <a:gd name="T2" fmla="*/ 33 w 33"/>
                <a:gd name="T3" fmla="*/ 0 h 33"/>
                <a:gd name="T4" fmla="*/ 33 w 33"/>
                <a:gd name="T5" fmla="*/ 1 h 33"/>
                <a:gd name="T6" fmla="*/ 1 w 33"/>
                <a:gd name="T7" fmla="*/ 33 h 33"/>
                <a:gd name="T8" fmla="*/ 0 w 33"/>
                <a:gd name="T9" fmla="*/ 33 h 33"/>
                <a:gd name="T10" fmla="*/ 0 w 33"/>
                <a:gd name="T11" fmla="*/ 32 h 33"/>
                <a:gd name="T12" fmla="*/ 32 w 33"/>
                <a:gd name="T13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33">
                  <a:moveTo>
                    <a:pt x="32" y="0"/>
                  </a:moveTo>
                  <a:lnTo>
                    <a:pt x="33" y="0"/>
                  </a:lnTo>
                  <a:lnTo>
                    <a:pt x="33" y="1"/>
                  </a:lnTo>
                  <a:lnTo>
                    <a:pt x="1" y="33"/>
                  </a:lnTo>
                  <a:lnTo>
                    <a:pt x="0" y="33"/>
                  </a:lnTo>
                  <a:lnTo>
                    <a:pt x="0" y="32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16" name="Freeform 708"/>
            <p:cNvSpPr>
              <a:spLocks/>
            </p:cNvSpPr>
            <p:nvPr/>
          </p:nvSpPr>
          <p:spPr bwMode="auto">
            <a:xfrm>
              <a:off x="5160963" y="1533526"/>
              <a:ext cx="52388" cy="52388"/>
            </a:xfrm>
            <a:custGeom>
              <a:avLst/>
              <a:gdLst>
                <a:gd name="T0" fmla="*/ 0 w 33"/>
                <a:gd name="T1" fmla="*/ 0 h 33"/>
                <a:gd name="T2" fmla="*/ 1 w 33"/>
                <a:gd name="T3" fmla="*/ 0 h 33"/>
                <a:gd name="T4" fmla="*/ 33 w 33"/>
                <a:gd name="T5" fmla="*/ 32 h 33"/>
                <a:gd name="T6" fmla="*/ 33 w 33"/>
                <a:gd name="T7" fmla="*/ 33 h 33"/>
                <a:gd name="T8" fmla="*/ 32 w 33"/>
                <a:gd name="T9" fmla="*/ 33 h 33"/>
                <a:gd name="T10" fmla="*/ 0 w 33"/>
                <a:gd name="T11" fmla="*/ 1 h 33"/>
                <a:gd name="T12" fmla="*/ 0 w 33"/>
                <a:gd name="T13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33">
                  <a:moveTo>
                    <a:pt x="0" y="0"/>
                  </a:moveTo>
                  <a:lnTo>
                    <a:pt x="1" y="0"/>
                  </a:lnTo>
                  <a:lnTo>
                    <a:pt x="33" y="32"/>
                  </a:lnTo>
                  <a:lnTo>
                    <a:pt x="33" y="33"/>
                  </a:lnTo>
                  <a:lnTo>
                    <a:pt x="32" y="33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17" name="Freeform 709"/>
            <p:cNvSpPr>
              <a:spLocks/>
            </p:cNvSpPr>
            <p:nvPr/>
          </p:nvSpPr>
          <p:spPr bwMode="auto">
            <a:xfrm>
              <a:off x="4514850" y="1568451"/>
              <a:ext cx="100013" cy="101600"/>
            </a:xfrm>
            <a:custGeom>
              <a:avLst/>
              <a:gdLst>
                <a:gd name="T0" fmla="*/ 32 w 63"/>
                <a:gd name="T1" fmla="*/ 0 h 64"/>
                <a:gd name="T2" fmla="*/ 63 w 63"/>
                <a:gd name="T3" fmla="*/ 33 h 64"/>
                <a:gd name="T4" fmla="*/ 32 w 63"/>
                <a:gd name="T5" fmla="*/ 64 h 64"/>
                <a:gd name="T6" fmla="*/ 0 w 63"/>
                <a:gd name="T7" fmla="*/ 33 h 64"/>
                <a:gd name="T8" fmla="*/ 32 w 63"/>
                <a:gd name="T9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64">
                  <a:moveTo>
                    <a:pt x="32" y="0"/>
                  </a:moveTo>
                  <a:lnTo>
                    <a:pt x="63" y="33"/>
                  </a:lnTo>
                  <a:lnTo>
                    <a:pt x="32" y="64"/>
                  </a:lnTo>
                  <a:lnTo>
                    <a:pt x="0" y="33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18" name="Freeform 710"/>
            <p:cNvSpPr>
              <a:spLocks/>
            </p:cNvSpPr>
            <p:nvPr/>
          </p:nvSpPr>
          <p:spPr bwMode="auto">
            <a:xfrm>
              <a:off x="4514850" y="1568451"/>
              <a:ext cx="52388" cy="52388"/>
            </a:xfrm>
            <a:custGeom>
              <a:avLst/>
              <a:gdLst>
                <a:gd name="T0" fmla="*/ 32 w 33"/>
                <a:gd name="T1" fmla="*/ 0 h 33"/>
                <a:gd name="T2" fmla="*/ 33 w 33"/>
                <a:gd name="T3" fmla="*/ 0 h 33"/>
                <a:gd name="T4" fmla="*/ 33 w 33"/>
                <a:gd name="T5" fmla="*/ 2 h 33"/>
                <a:gd name="T6" fmla="*/ 1 w 33"/>
                <a:gd name="T7" fmla="*/ 33 h 33"/>
                <a:gd name="T8" fmla="*/ 0 w 33"/>
                <a:gd name="T9" fmla="*/ 33 h 33"/>
                <a:gd name="T10" fmla="*/ 0 w 33"/>
                <a:gd name="T11" fmla="*/ 33 h 33"/>
                <a:gd name="T12" fmla="*/ 32 w 33"/>
                <a:gd name="T13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33">
                  <a:moveTo>
                    <a:pt x="32" y="0"/>
                  </a:moveTo>
                  <a:lnTo>
                    <a:pt x="33" y="0"/>
                  </a:lnTo>
                  <a:lnTo>
                    <a:pt x="33" y="2"/>
                  </a:lnTo>
                  <a:lnTo>
                    <a:pt x="1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19" name="Freeform 711"/>
            <p:cNvSpPr>
              <a:spLocks/>
            </p:cNvSpPr>
            <p:nvPr/>
          </p:nvSpPr>
          <p:spPr bwMode="auto">
            <a:xfrm>
              <a:off x="4565650" y="1568451"/>
              <a:ext cx="52388" cy="52388"/>
            </a:xfrm>
            <a:custGeom>
              <a:avLst/>
              <a:gdLst>
                <a:gd name="T0" fmla="*/ 0 w 33"/>
                <a:gd name="T1" fmla="*/ 0 h 33"/>
                <a:gd name="T2" fmla="*/ 1 w 33"/>
                <a:gd name="T3" fmla="*/ 0 h 33"/>
                <a:gd name="T4" fmla="*/ 33 w 33"/>
                <a:gd name="T5" fmla="*/ 33 h 33"/>
                <a:gd name="T6" fmla="*/ 33 w 33"/>
                <a:gd name="T7" fmla="*/ 33 h 33"/>
                <a:gd name="T8" fmla="*/ 31 w 33"/>
                <a:gd name="T9" fmla="*/ 33 h 33"/>
                <a:gd name="T10" fmla="*/ 0 w 33"/>
                <a:gd name="T11" fmla="*/ 2 h 33"/>
                <a:gd name="T12" fmla="*/ 0 w 33"/>
                <a:gd name="T13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33">
                  <a:moveTo>
                    <a:pt x="0" y="0"/>
                  </a:moveTo>
                  <a:lnTo>
                    <a:pt x="1" y="0"/>
                  </a:lnTo>
                  <a:lnTo>
                    <a:pt x="33" y="33"/>
                  </a:lnTo>
                  <a:lnTo>
                    <a:pt x="33" y="33"/>
                  </a:lnTo>
                  <a:lnTo>
                    <a:pt x="31" y="33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20" name="Freeform 712"/>
            <p:cNvSpPr>
              <a:spLocks/>
            </p:cNvSpPr>
            <p:nvPr/>
          </p:nvSpPr>
          <p:spPr bwMode="auto">
            <a:xfrm>
              <a:off x="4565650" y="1620838"/>
              <a:ext cx="52388" cy="52388"/>
            </a:xfrm>
            <a:custGeom>
              <a:avLst/>
              <a:gdLst>
                <a:gd name="T0" fmla="*/ 31 w 33"/>
                <a:gd name="T1" fmla="*/ 0 h 33"/>
                <a:gd name="T2" fmla="*/ 33 w 33"/>
                <a:gd name="T3" fmla="*/ 0 h 33"/>
                <a:gd name="T4" fmla="*/ 33 w 33"/>
                <a:gd name="T5" fmla="*/ 0 h 33"/>
                <a:gd name="T6" fmla="*/ 1 w 33"/>
                <a:gd name="T7" fmla="*/ 33 h 33"/>
                <a:gd name="T8" fmla="*/ 0 w 33"/>
                <a:gd name="T9" fmla="*/ 33 h 33"/>
                <a:gd name="T10" fmla="*/ 0 w 33"/>
                <a:gd name="T11" fmla="*/ 31 h 33"/>
                <a:gd name="T12" fmla="*/ 31 w 33"/>
                <a:gd name="T13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33">
                  <a:moveTo>
                    <a:pt x="31" y="0"/>
                  </a:moveTo>
                  <a:lnTo>
                    <a:pt x="33" y="0"/>
                  </a:lnTo>
                  <a:lnTo>
                    <a:pt x="33" y="0"/>
                  </a:lnTo>
                  <a:lnTo>
                    <a:pt x="1" y="33"/>
                  </a:lnTo>
                  <a:lnTo>
                    <a:pt x="0" y="33"/>
                  </a:lnTo>
                  <a:lnTo>
                    <a:pt x="0" y="31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21" name="Freeform 713"/>
            <p:cNvSpPr>
              <a:spLocks/>
            </p:cNvSpPr>
            <p:nvPr/>
          </p:nvSpPr>
          <p:spPr bwMode="auto">
            <a:xfrm>
              <a:off x="4514850" y="1620838"/>
              <a:ext cx="52388" cy="52388"/>
            </a:xfrm>
            <a:custGeom>
              <a:avLst/>
              <a:gdLst>
                <a:gd name="T0" fmla="*/ 0 w 33"/>
                <a:gd name="T1" fmla="*/ 0 h 33"/>
                <a:gd name="T2" fmla="*/ 1 w 33"/>
                <a:gd name="T3" fmla="*/ 0 h 33"/>
                <a:gd name="T4" fmla="*/ 33 w 33"/>
                <a:gd name="T5" fmla="*/ 31 h 33"/>
                <a:gd name="T6" fmla="*/ 33 w 33"/>
                <a:gd name="T7" fmla="*/ 33 h 33"/>
                <a:gd name="T8" fmla="*/ 32 w 33"/>
                <a:gd name="T9" fmla="*/ 33 h 33"/>
                <a:gd name="T10" fmla="*/ 0 w 33"/>
                <a:gd name="T11" fmla="*/ 0 h 33"/>
                <a:gd name="T12" fmla="*/ 0 w 33"/>
                <a:gd name="T13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33">
                  <a:moveTo>
                    <a:pt x="0" y="0"/>
                  </a:moveTo>
                  <a:lnTo>
                    <a:pt x="1" y="0"/>
                  </a:lnTo>
                  <a:lnTo>
                    <a:pt x="33" y="31"/>
                  </a:lnTo>
                  <a:lnTo>
                    <a:pt x="33" y="33"/>
                  </a:lnTo>
                  <a:lnTo>
                    <a:pt x="32" y="33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22" name="Freeform 714"/>
            <p:cNvSpPr>
              <a:spLocks/>
            </p:cNvSpPr>
            <p:nvPr/>
          </p:nvSpPr>
          <p:spPr bwMode="auto">
            <a:xfrm>
              <a:off x="4135438" y="1673226"/>
              <a:ext cx="101600" cy="100013"/>
            </a:xfrm>
            <a:custGeom>
              <a:avLst/>
              <a:gdLst>
                <a:gd name="T0" fmla="*/ 32 w 64"/>
                <a:gd name="T1" fmla="*/ 0 h 63"/>
                <a:gd name="T2" fmla="*/ 64 w 64"/>
                <a:gd name="T3" fmla="*/ 32 h 63"/>
                <a:gd name="T4" fmla="*/ 32 w 64"/>
                <a:gd name="T5" fmla="*/ 63 h 63"/>
                <a:gd name="T6" fmla="*/ 0 w 64"/>
                <a:gd name="T7" fmla="*/ 32 h 63"/>
                <a:gd name="T8" fmla="*/ 32 w 64"/>
                <a:gd name="T9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" h="63">
                  <a:moveTo>
                    <a:pt x="32" y="0"/>
                  </a:moveTo>
                  <a:lnTo>
                    <a:pt x="64" y="32"/>
                  </a:lnTo>
                  <a:lnTo>
                    <a:pt x="32" y="63"/>
                  </a:lnTo>
                  <a:lnTo>
                    <a:pt x="0" y="32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23" name="Freeform 715"/>
            <p:cNvSpPr>
              <a:spLocks/>
            </p:cNvSpPr>
            <p:nvPr/>
          </p:nvSpPr>
          <p:spPr bwMode="auto">
            <a:xfrm>
              <a:off x="4135438" y="1673226"/>
              <a:ext cx="53975" cy="50800"/>
            </a:xfrm>
            <a:custGeom>
              <a:avLst/>
              <a:gdLst>
                <a:gd name="T0" fmla="*/ 32 w 34"/>
                <a:gd name="T1" fmla="*/ 0 h 32"/>
                <a:gd name="T2" fmla="*/ 34 w 34"/>
                <a:gd name="T3" fmla="*/ 0 h 32"/>
                <a:gd name="T4" fmla="*/ 34 w 34"/>
                <a:gd name="T5" fmla="*/ 1 h 32"/>
                <a:gd name="T6" fmla="*/ 2 w 34"/>
                <a:gd name="T7" fmla="*/ 32 h 32"/>
                <a:gd name="T8" fmla="*/ 0 w 34"/>
                <a:gd name="T9" fmla="*/ 32 h 32"/>
                <a:gd name="T10" fmla="*/ 0 w 34"/>
                <a:gd name="T11" fmla="*/ 32 h 32"/>
                <a:gd name="T12" fmla="*/ 32 w 34"/>
                <a:gd name="T13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" h="32">
                  <a:moveTo>
                    <a:pt x="32" y="0"/>
                  </a:moveTo>
                  <a:lnTo>
                    <a:pt x="34" y="0"/>
                  </a:lnTo>
                  <a:lnTo>
                    <a:pt x="34" y="1"/>
                  </a:lnTo>
                  <a:lnTo>
                    <a:pt x="2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24" name="Freeform 716"/>
            <p:cNvSpPr>
              <a:spLocks/>
            </p:cNvSpPr>
            <p:nvPr/>
          </p:nvSpPr>
          <p:spPr bwMode="auto">
            <a:xfrm>
              <a:off x="4186238" y="1673226"/>
              <a:ext cx="52388" cy="50800"/>
            </a:xfrm>
            <a:custGeom>
              <a:avLst/>
              <a:gdLst>
                <a:gd name="T0" fmla="*/ 0 w 33"/>
                <a:gd name="T1" fmla="*/ 0 h 32"/>
                <a:gd name="T2" fmla="*/ 2 w 33"/>
                <a:gd name="T3" fmla="*/ 0 h 32"/>
                <a:gd name="T4" fmla="*/ 33 w 33"/>
                <a:gd name="T5" fmla="*/ 32 h 32"/>
                <a:gd name="T6" fmla="*/ 33 w 33"/>
                <a:gd name="T7" fmla="*/ 32 h 32"/>
                <a:gd name="T8" fmla="*/ 32 w 33"/>
                <a:gd name="T9" fmla="*/ 32 h 32"/>
                <a:gd name="T10" fmla="*/ 0 w 33"/>
                <a:gd name="T11" fmla="*/ 1 h 32"/>
                <a:gd name="T12" fmla="*/ 0 w 33"/>
                <a:gd name="T13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32">
                  <a:moveTo>
                    <a:pt x="0" y="0"/>
                  </a:moveTo>
                  <a:lnTo>
                    <a:pt x="2" y="0"/>
                  </a:lnTo>
                  <a:lnTo>
                    <a:pt x="33" y="32"/>
                  </a:lnTo>
                  <a:lnTo>
                    <a:pt x="33" y="32"/>
                  </a:lnTo>
                  <a:lnTo>
                    <a:pt x="32" y="32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25" name="Freeform 717"/>
            <p:cNvSpPr>
              <a:spLocks/>
            </p:cNvSpPr>
            <p:nvPr/>
          </p:nvSpPr>
          <p:spPr bwMode="auto">
            <a:xfrm>
              <a:off x="4186238" y="1724026"/>
              <a:ext cx="52388" cy="52388"/>
            </a:xfrm>
            <a:custGeom>
              <a:avLst/>
              <a:gdLst>
                <a:gd name="T0" fmla="*/ 32 w 33"/>
                <a:gd name="T1" fmla="*/ 0 h 33"/>
                <a:gd name="T2" fmla="*/ 33 w 33"/>
                <a:gd name="T3" fmla="*/ 0 h 33"/>
                <a:gd name="T4" fmla="*/ 33 w 33"/>
                <a:gd name="T5" fmla="*/ 0 h 33"/>
                <a:gd name="T6" fmla="*/ 2 w 33"/>
                <a:gd name="T7" fmla="*/ 33 h 33"/>
                <a:gd name="T8" fmla="*/ 0 w 33"/>
                <a:gd name="T9" fmla="*/ 33 h 33"/>
                <a:gd name="T10" fmla="*/ 0 w 33"/>
                <a:gd name="T11" fmla="*/ 31 h 33"/>
                <a:gd name="T12" fmla="*/ 32 w 33"/>
                <a:gd name="T13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33">
                  <a:moveTo>
                    <a:pt x="32" y="0"/>
                  </a:moveTo>
                  <a:lnTo>
                    <a:pt x="33" y="0"/>
                  </a:lnTo>
                  <a:lnTo>
                    <a:pt x="33" y="0"/>
                  </a:lnTo>
                  <a:lnTo>
                    <a:pt x="2" y="33"/>
                  </a:lnTo>
                  <a:lnTo>
                    <a:pt x="0" y="33"/>
                  </a:lnTo>
                  <a:lnTo>
                    <a:pt x="0" y="31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26" name="Freeform 718"/>
            <p:cNvSpPr>
              <a:spLocks/>
            </p:cNvSpPr>
            <p:nvPr/>
          </p:nvSpPr>
          <p:spPr bwMode="auto">
            <a:xfrm>
              <a:off x="4135438" y="1724026"/>
              <a:ext cx="53975" cy="52388"/>
            </a:xfrm>
            <a:custGeom>
              <a:avLst/>
              <a:gdLst>
                <a:gd name="T0" fmla="*/ 0 w 34"/>
                <a:gd name="T1" fmla="*/ 0 h 33"/>
                <a:gd name="T2" fmla="*/ 2 w 34"/>
                <a:gd name="T3" fmla="*/ 0 h 33"/>
                <a:gd name="T4" fmla="*/ 34 w 34"/>
                <a:gd name="T5" fmla="*/ 31 h 33"/>
                <a:gd name="T6" fmla="*/ 34 w 34"/>
                <a:gd name="T7" fmla="*/ 33 h 33"/>
                <a:gd name="T8" fmla="*/ 32 w 34"/>
                <a:gd name="T9" fmla="*/ 33 h 33"/>
                <a:gd name="T10" fmla="*/ 0 w 34"/>
                <a:gd name="T11" fmla="*/ 0 h 33"/>
                <a:gd name="T12" fmla="*/ 0 w 34"/>
                <a:gd name="T13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" h="33">
                  <a:moveTo>
                    <a:pt x="0" y="0"/>
                  </a:moveTo>
                  <a:lnTo>
                    <a:pt x="2" y="0"/>
                  </a:lnTo>
                  <a:lnTo>
                    <a:pt x="34" y="31"/>
                  </a:lnTo>
                  <a:lnTo>
                    <a:pt x="34" y="33"/>
                  </a:lnTo>
                  <a:lnTo>
                    <a:pt x="32" y="33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27" name="Freeform 719"/>
            <p:cNvSpPr>
              <a:spLocks/>
            </p:cNvSpPr>
            <p:nvPr/>
          </p:nvSpPr>
          <p:spPr bwMode="auto">
            <a:xfrm>
              <a:off x="4249738" y="2043113"/>
              <a:ext cx="101600" cy="80963"/>
            </a:xfrm>
            <a:custGeom>
              <a:avLst/>
              <a:gdLst>
                <a:gd name="T0" fmla="*/ 31 w 64"/>
                <a:gd name="T1" fmla="*/ 0 h 51"/>
                <a:gd name="T2" fmla="*/ 64 w 64"/>
                <a:gd name="T3" fmla="*/ 51 h 51"/>
                <a:gd name="T4" fmla="*/ 0 w 64"/>
                <a:gd name="T5" fmla="*/ 51 h 51"/>
                <a:gd name="T6" fmla="*/ 31 w 64"/>
                <a:gd name="T7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4" h="51">
                  <a:moveTo>
                    <a:pt x="31" y="0"/>
                  </a:moveTo>
                  <a:lnTo>
                    <a:pt x="64" y="51"/>
                  </a:lnTo>
                  <a:lnTo>
                    <a:pt x="0" y="51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28" name="Freeform 720"/>
            <p:cNvSpPr>
              <a:spLocks/>
            </p:cNvSpPr>
            <p:nvPr/>
          </p:nvSpPr>
          <p:spPr bwMode="auto">
            <a:xfrm>
              <a:off x="4249738" y="2043113"/>
              <a:ext cx="52388" cy="82550"/>
            </a:xfrm>
            <a:custGeom>
              <a:avLst/>
              <a:gdLst>
                <a:gd name="T0" fmla="*/ 31 w 33"/>
                <a:gd name="T1" fmla="*/ 0 h 52"/>
                <a:gd name="T2" fmla="*/ 33 w 33"/>
                <a:gd name="T3" fmla="*/ 0 h 52"/>
                <a:gd name="T4" fmla="*/ 33 w 33"/>
                <a:gd name="T5" fmla="*/ 1 h 52"/>
                <a:gd name="T6" fmla="*/ 1 w 33"/>
                <a:gd name="T7" fmla="*/ 52 h 52"/>
                <a:gd name="T8" fmla="*/ 0 w 33"/>
                <a:gd name="T9" fmla="*/ 52 h 52"/>
                <a:gd name="T10" fmla="*/ 0 w 33"/>
                <a:gd name="T11" fmla="*/ 51 h 52"/>
                <a:gd name="T12" fmla="*/ 31 w 33"/>
                <a:gd name="T13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52">
                  <a:moveTo>
                    <a:pt x="31" y="0"/>
                  </a:moveTo>
                  <a:lnTo>
                    <a:pt x="33" y="0"/>
                  </a:lnTo>
                  <a:lnTo>
                    <a:pt x="33" y="1"/>
                  </a:lnTo>
                  <a:lnTo>
                    <a:pt x="1" y="52"/>
                  </a:lnTo>
                  <a:lnTo>
                    <a:pt x="0" y="52"/>
                  </a:lnTo>
                  <a:lnTo>
                    <a:pt x="0" y="51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29" name="Freeform 721"/>
            <p:cNvSpPr>
              <a:spLocks/>
            </p:cNvSpPr>
            <p:nvPr/>
          </p:nvSpPr>
          <p:spPr bwMode="auto">
            <a:xfrm>
              <a:off x="4298950" y="2043113"/>
              <a:ext cx="53975" cy="82550"/>
            </a:xfrm>
            <a:custGeom>
              <a:avLst/>
              <a:gdLst>
                <a:gd name="T0" fmla="*/ 0 w 34"/>
                <a:gd name="T1" fmla="*/ 0 h 52"/>
                <a:gd name="T2" fmla="*/ 2 w 34"/>
                <a:gd name="T3" fmla="*/ 0 h 52"/>
                <a:gd name="T4" fmla="*/ 34 w 34"/>
                <a:gd name="T5" fmla="*/ 51 h 52"/>
                <a:gd name="T6" fmla="*/ 34 w 34"/>
                <a:gd name="T7" fmla="*/ 52 h 52"/>
                <a:gd name="T8" fmla="*/ 33 w 34"/>
                <a:gd name="T9" fmla="*/ 52 h 52"/>
                <a:gd name="T10" fmla="*/ 0 w 34"/>
                <a:gd name="T11" fmla="*/ 1 h 52"/>
                <a:gd name="T12" fmla="*/ 0 w 34"/>
                <a:gd name="T13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" h="52">
                  <a:moveTo>
                    <a:pt x="0" y="0"/>
                  </a:moveTo>
                  <a:lnTo>
                    <a:pt x="2" y="0"/>
                  </a:lnTo>
                  <a:lnTo>
                    <a:pt x="34" y="51"/>
                  </a:lnTo>
                  <a:lnTo>
                    <a:pt x="34" y="52"/>
                  </a:lnTo>
                  <a:lnTo>
                    <a:pt x="33" y="52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30" name="Line 722"/>
            <p:cNvSpPr>
              <a:spLocks noChangeShapeType="1"/>
            </p:cNvSpPr>
            <p:nvPr/>
          </p:nvSpPr>
          <p:spPr bwMode="auto">
            <a:xfrm>
              <a:off x="4249738" y="2125663"/>
              <a:ext cx="1031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31" name="Freeform 723"/>
            <p:cNvSpPr>
              <a:spLocks/>
            </p:cNvSpPr>
            <p:nvPr/>
          </p:nvSpPr>
          <p:spPr bwMode="auto">
            <a:xfrm>
              <a:off x="4862513" y="1676401"/>
              <a:ext cx="101600" cy="82550"/>
            </a:xfrm>
            <a:custGeom>
              <a:avLst/>
              <a:gdLst>
                <a:gd name="T0" fmla="*/ 32 w 64"/>
                <a:gd name="T1" fmla="*/ 0 h 52"/>
                <a:gd name="T2" fmla="*/ 64 w 64"/>
                <a:gd name="T3" fmla="*/ 52 h 52"/>
                <a:gd name="T4" fmla="*/ 0 w 64"/>
                <a:gd name="T5" fmla="*/ 52 h 52"/>
                <a:gd name="T6" fmla="*/ 32 w 64"/>
                <a:gd name="T7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4" h="52">
                  <a:moveTo>
                    <a:pt x="32" y="0"/>
                  </a:moveTo>
                  <a:lnTo>
                    <a:pt x="64" y="52"/>
                  </a:lnTo>
                  <a:lnTo>
                    <a:pt x="0" y="52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32" name="Freeform 724"/>
            <p:cNvSpPr>
              <a:spLocks/>
            </p:cNvSpPr>
            <p:nvPr/>
          </p:nvSpPr>
          <p:spPr bwMode="auto">
            <a:xfrm>
              <a:off x="4862513" y="1676401"/>
              <a:ext cx="52388" cy="85725"/>
            </a:xfrm>
            <a:custGeom>
              <a:avLst/>
              <a:gdLst>
                <a:gd name="T0" fmla="*/ 32 w 33"/>
                <a:gd name="T1" fmla="*/ 0 h 54"/>
                <a:gd name="T2" fmla="*/ 33 w 33"/>
                <a:gd name="T3" fmla="*/ 0 h 54"/>
                <a:gd name="T4" fmla="*/ 33 w 33"/>
                <a:gd name="T5" fmla="*/ 3 h 54"/>
                <a:gd name="T6" fmla="*/ 1 w 33"/>
                <a:gd name="T7" fmla="*/ 54 h 54"/>
                <a:gd name="T8" fmla="*/ 0 w 33"/>
                <a:gd name="T9" fmla="*/ 54 h 54"/>
                <a:gd name="T10" fmla="*/ 0 w 33"/>
                <a:gd name="T11" fmla="*/ 52 h 54"/>
                <a:gd name="T12" fmla="*/ 32 w 33"/>
                <a:gd name="T13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54">
                  <a:moveTo>
                    <a:pt x="32" y="0"/>
                  </a:moveTo>
                  <a:lnTo>
                    <a:pt x="33" y="0"/>
                  </a:lnTo>
                  <a:lnTo>
                    <a:pt x="33" y="3"/>
                  </a:lnTo>
                  <a:lnTo>
                    <a:pt x="1" y="54"/>
                  </a:lnTo>
                  <a:lnTo>
                    <a:pt x="0" y="54"/>
                  </a:lnTo>
                  <a:lnTo>
                    <a:pt x="0" y="52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33" name="Freeform 725"/>
            <p:cNvSpPr>
              <a:spLocks/>
            </p:cNvSpPr>
            <p:nvPr/>
          </p:nvSpPr>
          <p:spPr bwMode="auto">
            <a:xfrm>
              <a:off x="4913313" y="1676401"/>
              <a:ext cx="52388" cy="85725"/>
            </a:xfrm>
            <a:custGeom>
              <a:avLst/>
              <a:gdLst>
                <a:gd name="T0" fmla="*/ 0 w 33"/>
                <a:gd name="T1" fmla="*/ 0 h 54"/>
                <a:gd name="T2" fmla="*/ 1 w 33"/>
                <a:gd name="T3" fmla="*/ 0 h 54"/>
                <a:gd name="T4" fmla="*/ 33 w 33"/>
                <a:gd name="T5" fmla="*/ 52 h 54"/>
                <a:gd name="T6" fmla="*/ 33 w 33"/>
                <a:gd name="T7" fmla="*/ 54 h 54"/>
                <a:gd name="T8" fmla="*/ 32 w 33"/>
                <a:gd name="T9" fmla="*/ 54 h 54"/>
                <a:gd name="T10" fmla="*/ 0 w 33"/>
                <a:gd name="T11" fmla="*/ 3 h 54"/>
                <a:gd name="T12" fmla="*/ 0 w 33"/>
                <a:gd name="T13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54">
                  <a:moveTo>
                    <a:pt x="0" y="0"/>
                  </a:moveTo>
                  <a:lnTo>
                    <a:pt x="1" y="0"/>
                  </a:lnTo>
                  <a:lnTo>
                    <a:pt x="33" y="52"/>
                  </a:lnTo>
                  <a:lnTo>
                    <a:pt x="33" y="54"/>
                  </a:lnTo>
                  <a:lnTo>
                    <a:pt x="32" y="54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34" name="Line 726"/>
            <p:cNvSpPr>
              <a:spLocks noChangeShapeType="1"/>
            </p:cNvSpPr>
            <p:nvPr/>
          </p:nvSpPr>
          <p:spPr bwMode="auto">
            <a:xfrm>
              <a:off x="4862513" y="1760538"/>
              <a:ext cx="1031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35" name="Line 727"/>
            <p:cNvSpPr>
              <a:spLocks noChangeShapeType="1"/>
            </p:cNvSpPr>
            <p:nvPr/>
          </p:nvSpPr>
          <p:spPr bwMode="auto">
            <a:xfrm>
              <a:off x="4135438" y="1912938"/>
              <a:ext cx="1031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36" name="Line 728"/>
            <p:cNvSpPr>
              <a:spLocks noChangeShapeType="1"/>
            </p:cNvSpPr>
            <p:nvPr/>
          </p:nvSpPr>
          <p:spPr bwMode="auto">
            <a:xfrm>
              <a:off x="4437063" y="1339851"/>
              <a:ext cx="10477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37" name="Line 729"/>
            <p:cNvSpPr>
              <a:spLocks noChangeShapeType="1"/>
            </p:cNvSpPr>
            <p:nvPr/>
          </p:nvSpPr>
          <p:spPr bwMode="auto">
            <a:xfrm>
              <a:off x="4884738" y="1544638"/>
              <a:ext cx="1031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38" name="Freeform 730"/>
            <p:cNvSpPr>
              <a:spLocks/>
            </p:cNvSpPr>
            <p:nvPr/>
          </p:nvSpPr>
          <p:spPr bwMode="auto">
            <a:xfrm>
              <a:off x="5200650" y="1616076"/>
              <a:ext cx="85725" cy="82550"/>
            </a:xfrm>
            <a:custGeom>
              <a:avLst/>
              <a:gdLst>
                <a:gd name="T0" fmla="*/ 28 w 54"/>
                <a:gd name="T1" fmla="*/ 0 h 52"/>
                <a:gd name="T2" fmla="*/ 32 w 54"/>
                <a:gd name="T3" fmla="*/ 1 h 52"/>
                <a:gd name="T4" fmla="*/ 36 w 54"/>
                <a:gd name="T5" fmla="*/ 1 h 52"/>
                <a:gd name="T6" fmla="*/ 38 w 54"/>
                <a:gd name="T7" fmla="*/ 2 h 52"/>
                <a:gd name="T8" fmla="*/ 43 w 54"/>
                <a:gd name="T9" fmla="*/ 4 h 52"/>
                <a:gd name="T10" fmla="*/ 46 w 54"/>
                <a:gd name="T11" fmla="*/ 7 h 52"/>
                <a:gd name="T12" fmla="*/ 46 w 54"/>
                <a:gd name="T13" fmla="*/ 8 h 52"/>
                <a:gd name="T14" fmla="*/ 49 w 54"/>
                <a:gd name="T15" fmla="*/ 12 h 52"/>
                <a:gd name="T16" fmla="*/ 51 w 54"/>
                <a:gd name="T17" fmla="*/ 14 h 52"/>
                <a:gd name="T18" fmla="*/ 52 w 54"/>
                <a:gd name="T19" fmla="*/ 18 h 52"/>
                <a:gd name="T20" fmla="*/ 53 w 54"/>
                <a:gd name="T21" fmla="*/ 22 h 52"/>
                <a:gd name="T22" fmla="*/ 54 w 54"/>
                <a:gd name="T23" fmla="*/ 26 h 52"/>
                <a:gd name="T24" fmla="*/ 53 w 54"/>
                <a:gd name="T25" fmla="*/ 32 h 52"/>
                <a:gd name="T26" fmla="*/ 52 w 54"/>
                <a:gd name="T27" fmla="*/ 34 h 52"/>
                <a:gd name="T28" fmla="*/ 51 w 54"/>
                <a:gd name="T29" fmla="*/ 36 h 52"/>
                <a:gd name="T30" fmla="*/ 48 w 54"/>
                <a:gd name="T31" fmla="*/ 41 h 52"/>
                <a:gd name="T32" fmla="*/ 46 w 54"/>
                <a:gd name="T33" fmla="*/ 44 h 52"/>
                <a:gd name="T34" fmla="*/ 45 w 54"/>
                <a:gd name="T35" fmla="*/ 45 h 52"/>
                <a:gd name="T36" fmla="*/ 40 w 54"/>
                <a:gd name="T37" fmla="*/ 49 h 52"/>
                <a:gd name="T38" fmla="*/ 39 w 54"/>
                <a:gd name="T39" fmla="*/ 50 h 52"/>
                <a:gd name="T40" fmla="*/ 36 w 54"/>
                <a:gd name="T41" fmla="*/ 51 h 52"/>
                <a:gd name="T42" fmla="*/ 30 w 54"/>
                <a:gd name="T43" fmla="*/ 52 h 52"/>
                <a:gd name="T44" fmla="*/ 27 w 54"/>
                <a:gd name="T45" fmla="*/ 52 h 52"/>
                <a:gd name="T46" fmla="*/ 21 w 54"/>
                <a:gd name="T47" fmla="*/ 51 h 52"/>
                <a:gd name="T48" fmla="*/ 19 w 54"/>
                <a:gd name="T49" fmla="*/ 51 h 52"/>
                <a:gd name="T50" fmla="*/ 15 w 54"/>
                <a:gd name="T51" fmla="*/ 50 h 52"/>
                <a:gd name="T52" fmla="*/ 12 w 54"/>
                <a:gd name="T53" fmla="*/ 48 h 52"/>
                <a:gd name="T54" fmla="*/ 8 w 54"/>
                <a:gd name="T55" fmla="*/ 44 h 52"/>
                <a:gd name="T56" fmla="*/ 7 w 54"/>
                <a:gd name="T57" fmla="*/ 43 h 52"/>
                <a:gd name="T58" fmla="*/ 5 w 54"/>
                <a:gd name="T59" fmla="*/ 38 h 52"/>
                <a:gd name="T60" fmla="*/ 4 w 54"/>
                <a:gd name="T61" fmla="*/ 37 h 52"/>
                <a:gd name="T62" fmla="*/ 3 w 54"/>
                <a:gd name="T63" fmla="*/ 34 h 52"/>
                <a:gd name="T64" fmla="*/ 1 w 54"/>
                <a:gd name="T65" fmla="*/ 29 h 52"/>
                <a:gd name="T66" fmla="*/ 0 w 54"/>
                <a:gd name="T67" fmla="*/ 26 h 52"/>
                <a:gd name="T68" fmla="*/ 1 w 54"/>
                <a:gd name="T69" fmla="*/ 20 h 52"/>
                <a:gd name="T70" fmla="*/ 3 w 54"/>
                <a:gd name="T71" fmla="*/ 18 h 52"/>
                <a:gd name="T72" fmla="*/ 4 w 54"/>
                <a:gd name="T73" fmla="*/ 14 h 52"/>
                <a:gd name="T74" fmla="*/ 6 w 54"/>
                <a:gd name="T75" fmla="*/ 10 h 52"/>
                <a:gd name="T76" fmla="*/ 8 w 54"/>
                <a:gd name="T77" fmla="*/ 7 h 52"/>
                <a:gd name="T78" fmla="*/ 9 w 54"/>
                <a:gd name="T79" fmla="*/ 7 h 52"/>
                <a:gd name="T80" fmla="*/ 14 w 54"/>
                <a:gd name="T81" fmla="*/ 3 h 52"/>
                <a:gd name="T82" fmla="*/ 15 w 54"/>
                <a:gd name="T83" fmla="*/ 2 h 52"/>
                <a:gd name="T84" fmla="*/ 19 w 54"/>
                <a:gd name="T85" fmla="*/ 1 h 52"/>
                <a:gd name="T86" fmla="*/ 23 w 54"/>
                <a:gd name="T87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54" h="52">
                  <a:moveTo>
                    <a:pt x="25" y="0"/>
                  </a:moveTo>
                  <a:lnTo>
                    <a:pt x="28" y="0"/>
                  </a:lnTo>
                  <a:lnTo>
                    <a:pt x="30" y="0"/>
                  </a:lnTo>
                  <a:lnTo>
                    <a:pt x="32" y="1"/>
                  </a:lnTo>
                  <a:lnTo>
                    <a:pt x="35" y="1"/>
                  </a:lnTo>
                  <a:lnTo>
                    <a:pt x="36" y="1"/>
                  </a:lnTo>
                  <a:lnTo>
                    <a:pt x="37" y="1"/>
                  </a:lnTo>
                  <a:lnTo>
                    <a:pt x="38" y="2"/>
                  </a:lnTo>
                  <a:lnTo>
                    <a:pt x="40" y="3"/>
                  </a:lnTo>
                  <a:lnTo>
                    <a:pt x="43" y="4"/>
                  </a:lnTo>
                  <a:lnTo>
                    <a:pt x="45" y="7"/>
                  </a:lnTo>
                  <a:lnTo>
                    <a:pt x="46" y="7"/>
                  </a:lnTo>
                  <a:lnTo>
                    <a:pt x="46" y="7"/>
                  </a:lnTo>
                  <a:lnTo>
                    <a:pt x="46" y="8"/>
                  </a:lnTo>
                  <a:lnTo>
                    <a:pt x="48" y="10"/>
                  </a:lnTo>
                  <a:lnTo>
                    <a:pt x="49" y="12"/>
                  </a:lnTo>
                  <a:lnTo>
                    <a:pt x="51" y="13"/>
                  </a:lnTo>
                  <a:lnTo>
                    <a:pt x="51" y="14"/>
                  </a:lnTo>
                  <a:lnTo>
                    <a:pt x="51" y="16"/>
                  </a:lnTo>
                  <a:lnTo>
                    <a:pt x="52" y="18"/>
                  </a:lnTo>
                  <a:lnTo>
                    <a:pt x="53" y="21"/>
                  </a:lnTo>
                  <a:lnTo>
                    <a:pt x="53" y="22"/>
                  </a:lnTo>
                  <a:lnTo>
                    <a:pt x="54" y="25"/>
                  </a:lnTo>
                  <a:lnTo>
                    <a:pt x="54" y="26"/>
                  </a:lnTo>
                  <a:lnTo>
                    <a:pt x="53" y="28"/>
                  </a:lnTo>
                  <a:lnTo>
                    <a:pt x="53" y="32"/>
                  </a:lnTo>
                  <a:lnTo>
                    <a:pt x="52" y="34"/>
                  </a:lnTo>
                  <a:lnTo>
                    <a:pt x="52" y="34"/>
                  </a:lnTo>
                  <a:lnTo>
                    <a:pt x="52" y="35"/>
                  </a:lnTo>
                  <a:lnTo>
                    <a:pt x="51" y="36"/>
                  </a:lnTo>
                  <a:lnTo>
                    <a:pt x="49" y="38"/>
                  </a:lnTo>
                  <a:lnTo>
                    <a:pt x="48" y="41"/>
                  </a:lnTo>
                  <a:lnTo>
                    <a:pt x="46" y="43"/>
                  </a:lnTo>
                  <a:lnTo>
                    <a:pt x="46" y="44"/>
                  </a:lnTo>
                  <a:lnTo>
                    <a:pt x="46" y="44"/>
                  </a:lnTo>
                  <a:lnTo>
                    <a:pt x="45" y="45"/>
                  </a:lnTo>
                  <a:lnTo>
                    <a:pt x="43" y="48"/>
                  </a:lnTo>
                  <a:lnTo>
                    <a:pt x="40" y="49"/>
                  </a:lnTo>
                  <a:lnTo>
                    <a:pt x="39" y="50"/>
                  </a:lnTo>
                  <a:lnTo>
                    <a:pt x="39" y="50"/>
                  </a:lnTo>
                  <a:lnTo>
                    <a:pt x="38" y="50"/>
                  </a:lnTo>
                  <a:lnTo>
                    <a:pt x="36" y="51"/>
                  </a:lnTo>
                  <a:lnTo>
                    <a:pt x="32" y="52"/>
                  </a:lnTo>
                  <a:lnTo>
                    <a:pt x="30" y="52"/>
                  </a:lnTo>
                  <a:lnTo>
                    <a:pt x="29" y="52"/>
                  </a:lnTo>
                  <a:lnTo>
                    <a:pt x="27" y="52"/>
                  </a:lnTo>
                  <a:lnTo>
                    <a:pt x="24" y="52"/>
                  </a:lnTo>
                  <a:lnTo>
                    <a:pt x="21" y="51"/>
                  </a:lnTo>
                  <a:lnTo>
                    <a:pt x="19" y="51"/>
                  </a:lnTo>
                  <a:lnTo>
                    <a:pt x="19" y="51"/>
                  </a:lnTo>
                  <a:lnTo>
                    <a:pt x="17" y="51"/>
                  </a:lnTo>
                  <a:lnTo>
                    <a:pt x="15" y="50"/>
                  </a:lnTo>
                  <a:lnTo>
                    <a:pt x="14" y="49"/>
                  </a:lnTo>
                  <a:lnTo>
                    <a:pt x="12" y="48"/>
                  </a:lnTo>
                  <a:lnTo>
                    <a:pt x="9" y="45"/>
                  </a:lnTo>
                  <a:lnTo>
                    <a:pt x="8" y="44"/>
                  </a:lnTo>
                  <a:lnTo>
                    <a:pt x="8" y="44"/>
                  </a:lnTo>
                  <a:lnTo>
                    <a:pt x="7" y="43"/>
                  </a:lnTo>
                  <a:lnTo>
                    <a:pt x="6" y="41"/>
                  </a:lnTo>
                  <a:lnTo>
                    <a:pt x="5" y="38"/>
                  </a:lnTo>
                  <a:lnTo>
                    <a:pt x="4" y="38"/>
                  </a:lnTo>
                  <a:lnTo>
                    <a:pt x="4" y="37"/>
                  </a:lnTo>
                  <a:lnTo>
                    <a:pt x="4" y="36"/>
                  </a:lnTo>
                  <a:lnTo>
                    <a:pt x="3" y="34"/>
                  </a:lnTo>
                  <a:lnTo>
                    <a:pt x="1" y="32"/>
                  </a:lnTo>
                  <a:lnTo>
                    <a:pt x="1" y="29"/>
                  </a:lnTo>
                  <a:lnTo>
                    <a:pt x="0" y="27"/>
                  </a:lnTo>
                  <a:lnTo>
                    <a:pt x="0" y="26"/>
                  </a:lnTo>
                  <a:lnTo>
                    <a:pt x="1" y="24"/>
                  </a:lnTo>
                  <a:lnTo>
                    <a:pt x="1" y="20"/>
                  </a:lnTo>
                  <a:lnTo>
                    <a:pt x="3" y="18"/>
                  </a:lnTo>
                  <a:lnTo>
                    <a:pt x="3" y="18"/>
                  </a:lnTo>
                  <a:lnTo>
                    <a:pt x="3" y="17"/>
                  </a:lnTo>
                  <a:lnTo>
                    <a:pt x="4" y="14"/>
                  </a:lnTo>
                  <a:lnTo>
                    <a:pt x="5" y="13"/>
                  </a:lnTo>
                  <a:lnTo>
                    <a:pt x="6" y="10"/>
                  </a:lnTo>
                  <a:lnTo>
                    <a:pt x="7" y="8"/>
                  </a:lnTo>
                  <a:lnTo>
                    <a:pt x="8" y="7"/>
                  </a:lnTo>
                  <a:lnTo>
                    <a:pt x="8" y="7"/>
                  </a:lnTo>
                  <a:lnTo>
                    <a:pt x="9" y="7"/>
                  </a:lnTo>
                  <a:lnTo>
                    <a:pt x="12" y="4"/>
                  </a:lnTo>
                  <a:lnTo>
                    <a:pt x="14" y="3"/>
                  </a:lnTo>
                  <a:lnTo>
                    <a:pt x="15" y="2"/>
                  </a:lnTo>
                  <a:lnTo>
                    <a:pt x="15" y="2"/>
                  </a:lnTo>
                  <a:lnTo>
                    <a:pt x="16" y="2"/>
                  </a:lnTo>
                  <a:lnTo>
                    <a:pt x="19" y="1"/>
                  </a:lnTo>
                  <a:lnTo>
                    <a:pt x="21" y="1"/>
                  </a:lnTo>
                  <a:lnTo>
                    <a:pt x="23" y="0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39" name="Line 731"/>
            <p:cNvSpPr>
              <a:spLocks noChangeShapeType="1"/>
            </p:cNvSpPr>
            <p:nvPr/>
          </p:nvSpPr>
          <p:spPr bwMode="auto">
            <a:xfrm>
              <a:off x="5284788" y="1657351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40" name="Line 732"/>
            <p:cNvSpPr>
              <a:spLocks noChangeShapeType="1"/>
            </p:cNvSpPr>
            <p:nvPr/>
          </p:nvSpPr>
          <p:spPr bwMode="auto">
            <a:xfrm>
              <a:off x="5284788" y="1657351"/>
              <a:ext cx="0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41" name="Line 733"/>
            <p:cNvSpPr>
              <a:spLocks noChangeShapeType="1"/>
            </p:cNvSpPr>
            <p:nvPr/>
          </p:nvSpPr>
          <p:spPr bwMode="auto">
            <a:xfrm flipH="1">
              <a:off x="5283200" y="1660526"/>
              <a:ext cx="1588" cy="635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42" name="Line 734"/>
            <p:cNvSpPr>
              <a:spLocks noChangeShapeType="1"/>
            </p:cNvSpPr>
            <p:nvPr/>
          </p:nvSpPr>
          <p:spPr bwMode="auto">
            <a:xfrm>
              <a:off x="5283200" y="1666876"/>
              <a:ext cx="0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43" name="Line 735"/>
            <p:cNvSpPr>
              <a:spLocks noChangeShapeType="1"/>
            </p:cNvSpPr>
            <p:nvPr/>
          </p:nvSpPr>
          <p:spPr bwMode="auto">
            <a:xfrm>
              <a:off x="5283200" y="1670051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44" name="Line 736"/>
            <p:cNvSpPr>
              <a:spLocks noChangeShapeType="1"/>
            </p:cNvSpPr>
            <p:nvPr/>
          </p:nvSpPr>
          <p:spPr bwMode="auto">
            <a:xfrm flipH="1">
              <a:off x="5281613" y="1670051"/>
              <a:ext cx="1588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45" name="Line 737"/>
            <p:cNvSpPr>
              <a:spLocks noChangeShapeType="1"/>
            </p:cNvSpPr>
            <p:nvPr/>
          </p:nvSpPr>
          <p:spPr bwMode="auto">
            <a:xfrm>
              <a:off x="5281613" y="1671638"/>
              <a:ext cx="0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46" name="Line 738"/>
            <p:cNvSpPr>
              <a:spLocks noChangeShapeType="1"/>
            </p:cNvSpPr>
            <p:nvPr/>
          </p:nvSpPr>
          <p:spPr bwMode="auto">
            <a:xfrm flipH="1">
              <a:off x="5278438" y="1673226"/>
              <a:ext cx="3175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47" name="Line 739"/>
            <p:cNvSpPr>
              <a:spLocks noChangeShapeType="1"/>
            </p:cNvSpPr>
            <p:nvPr/>
          </p:nvSpPr>
          <p:spPr bwMode="auto">
            <a:xfrm flipH="1">
              <a:off x="5275263" y="1676401"/>
              <a:ext cx="3175" cy="476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48" name="Line 740"/>
            <p:cNvSpPr>
              <a:spLocks noChangeShapeType="1"/>
            </p:cNvSpPr>
            <p:nvPr/>
          </p:nvSpPr>
          <p:spPr bwMode="auto">
            <a:xfrm flipH="1">
              <a:off x="5273675" y="1681163"/>
              <a:ext cx="1588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49" name="Line 741"/>
            <p:cNvSpPr>
              <a:spLocks noChangeShapeType="1"/>
            </p:cNvSpPr>
            <p:nvPr/>
          </p:nvSpPr>
          <p:spPr bwMode="auto">
            <a:xfrm flipH="1">
              <a:off x="5272088" y="1684338"/>
              <a:ext cx="1588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50" name="Line 742"/>
            <p:cNvSpPr>
              <a:spLocks noChangeShapeType="1"/>
            </p:cNvSpPr>
            <p:nvPr/>
          </p:nvSpPr>
          <p:spPr bwMode="auto">
            <a:xfrm>
              <a:off x="5272088" y="1685926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51" name="Line 743"/>
            <p:cNvSpPr>
              <a:spLocks noChangeShapeType="1"/>
            </p:cNvSpPr>
            <p:nvPr/>
          </p:nvSpPr>
          <p:spPr bwMode="auto">
            <a:xfrm flipH="1">
              <a:off x="5270500" y="1685926"/>
              <a:ext cx="1588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52" name="Line 744"/>
            <p:cNvSpPr>
              <a:spLocks noChangeShapeType="1"/>
            </p:cNvSpPr>
            <p:nvPr/>
          </p:nvSpPr>
          <p:spPr bwMode="auto">
            <a:xfrm flipH="1">
              <a:off x="5265738" y="1687513"/>
              <a:ext cx="4763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53" name="Line 745"/>
            <p:cNvSpPr>
              <a:spLocks noChangeShapeType="1"/>
            </p:cNvSpPr>
            <p:nvPr/>
          </p:nvSpPr>
          <p:spPr bwMode="auto">
            <a:xfrm flipH="1">
              <a:off x="5262563" y="1689101"/>
              <a:ext cx="3175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54" name="Line 746"/>
            <p:cNvSpPr>
              <a:spLocks noChangeShapeType="1"/>
            </p:cNvSpPr>
            <p:nvPr/>
          </p:nvSpPr>
          <p:spPr bwMode="auto">
            <a:xfrm>
              <a:off x="5262563" y="1692276"/>
              <a:ext cx="0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55" name="Line 747"/>
            <p:cNvSpPr>
              <a:spLocks noChangeShapeType="1"/>
            </p:cNvSpPr>
            <p:nvPr/>
          </p:nvSpPr>
          <p:spPr bwMode="auto">
            <a:xfrm flipH="1">
              <a:off x="5260975" y="1693863"/>
              <a:ext cx="15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56" name="Line 748"/>
            <p:cNvSpPr>
              <a:spLocks noChangeShapeType="1"/>
            </p:cNvSpPr>
            <p:nvPr/>
          </p:nvSpPr>
          <p:spPr bwMode="auto">
            <a:xfrm flipH="1">
              <a:off x="5257800" y="1693863"/>
              <a:ext cx="3175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57" name="Line 749"/>
            <p:cNvSpPr>
              <a:spLocks noChangeShapeType="1"/>
            </p:cNvSpPr>
            <p:nvPr/>
          </p:nvSpPr>
          <p:spPr bwMode="auto">
            <a:xfrm flipH="1">
              <a:off x="5251450" y="1695451"/>
              <a:ext cx="6350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58" name="Line 750"/>
            <p:cNvSpPr>
              <a:spLocks noChangeShapeType="1"/>
            </p:cNvSpPr>
            <p:nvPr/>
          </p:nvSpPr>
          <p:spPr bwMode="auto">
            <a:xfrm flipH="1">
              <a:off x="5248275" y="1697038"/>
              <a:ext cx="317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59" name="Line 751"/>
            <p:cNvSpPr>
              <a:spLocks noChangeShapeType="1"/>
            </p:cNvSpPr>
            <p:nvPr/>
          </p:nvSpPr>
          <p:spPr bwMode="auto">
            <a:xfrm flipH="1">
              <a:off x="5246688" y="1697038"/>
              <a:ext cx="1588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60" name="Line 752"/>
            <p:cNvSpPr>
              <a:spLocks noChangeShapeType="1"/>
            </p:cNvSpPr>
            <p:nvPr/>
          </p:nvSpPr>
          <p:spPr bwMode="auto">
            <a:xfrm flipH="1">
              <a:off x="5243513" y="1698626"/>
              <a:ext cx="317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61" name="Line 753"/>
            <p:cNvSpPr>
              <a:spLocks noChangeShapeType="1"/>
            </p:cNvSpPr>
            <p:nvPr/>
          </p:nvSpPr>
          <p:spPr bwMode="auto">
            <a:xfrm flipH="1" flipV="1">
              <a:off x="5238750" y="1697038"/>
              <a:ext cx="4763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62" name="Line 754"/>
            <p:cNvSpPr>
              <a:spLocks noChangeShapeType="1"/>
            </p:cNvSpPr>
            <p:nvPr/>
          </p:nvSpPr>
          <p:spPr bwMode="auto">
            <a:xfrm flipH="1">
              <a:off x="5233988" y="1697038"/>
              <a:ext cx="476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63" name="Line 755"/>
            <p:cNvSpPr>
              <a:spLocks noChangeShapeType="1"/>
            </p:cNvSpPr>
            <p:nvPr/>
          </p:nvSpPr>
          <p:spPr bwMode="auto">
            <a:xfrm flipH="1" flipV="1">
              <a:off x="5232400" y="1695451"/>
              <a:ext cx="1588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64" name="Line 756"/>
            <p:cNvSpPr>
              <a:spLocks noChangeShapeType="1"/>
            </p:cNvSpPr>
            <p:nvPr/>
          </p:nvSpPr>
          <p:spPr bwMode="auto">
            <a:xfrm flipH="1">
              <a:off x="5230813" y="1695451"/>
              <a:ext cx="15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65" name="Line 757"/>
            <p:cNvSpPr>
              <a:spLocks noChangeShapeType="1"/>
            </p:cNvSpPr>
            <p:nvPr/>
          </p:nvSpPr>
          <p:spPr bwMode="auto">
            <a:xfrm flipH="1">
              <a:off x="5227638" y="1695451"/>
              <a:ext cx="317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66" name="Line 758"/>
            <p:cNvSpPr>
              <a:spLocks noChangeShapeType="1"/>
            </p:cNvSpPr>
            <p:nvPr/>
          </p:nvSpPr>
          <p:spPr bwMode="auto">
            <a:xfrm flipH="1" flipV="1">
              <a:off x="5226050" y="1693863"/>
              <a:ext cx="1588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67" name="Line 759"/>
            <p:cNvSpPr>
              <a:spLocks noChangeShapeType="1"/>
            </p:cNvSpPr>
            <p:nvPr/>
          </p:nvSpPr>
          <p:spPr bwMode="auto">
            <a:xfrm flipH="1" flipV="1">
              <a:off x="5222875" y="1692276"/>
              <a:ext cx="3175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68" name="Line 760"/>
            <p:cNvSpPr>
              <a:spLocks noChangeShapeType="1"/>
            </p:cNvSpPr>
            <p:nvPr/>
          </p:nvSpPr>
          <p:spPr bwMode="auto">
            <a:xfrm flipH="1" flipV="1">
              <a:off x="5219700" y="1689101"/>
              <a:ext cx="3175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69" name="Line 761"/>
            <p:cNvSpPr>
              <a:spLocks noChangeShapeType="1"/>
            </p:cNvSpPr>
            <p:nvPr/>
          </p:nvSpPr>
          <p:spPr bwMode="auto">
            <a:xfrm flipH="1" flipV="1">
              <a:off x="5214938" y="1687513"/>
              <a:ext cx="4763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70" name="Line 762"/>
            <p:cNvSpPr>
              <a:spLocks noChangeShapeType="1"/>
            </p:cNvSpPr>
            <p:nvPr/>
          </p:nvSpPr>
          <p:spPr bwMode="auto">
            <a:xfrm flipV="1">
              <a:off x="5214938" y="1685926"/>
              <a:ext cx="0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71" name="Line 763"/>
            <p:cNvSpPr>
              <a:spLocks noChangeShapeType="1"/>
            </p:cNvSpPr>
            <p:nvPr/>
          </p:nvSpPr>
          <p:spPr bwMode="auto">
            <a:xfrm flipH="1">
              <a:off x="5213350" y="1685926"/>
              <a:ext cx="15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72" name="Line 764"/>
            <p:cNvSpPr>
              <a:spLocks noChangeShapeType="1"/>
            </p:cNvSpPr>
            <p:nvPr/>
          </p:nvSpPr>
          <p:spPr bwMode="auto">
            <a:xfrm flipV="1">
              <a:off x="5213350" y="1684338"/>
              <a:ext cx="0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73" name="Line 765"/>
            <p:cNvSpPr>
              <a:spLocks noChangeShapeType="1"/>
            </p:cNvSpPr>
            <p:nvPr/>
          </p:nvSpPr>
          <p:spPr bwMode="auto">
            <a:xfrm flipH="1" flipV="1">
              <a:off x="5211763" y="1681163"/>
              <a:ext cx="1588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74" name="Line 766"/>
            <p:cNvSpPr>
              <a:spLocks noChangeShapeType="1"/>
            </p:cNvSpPr>
            <p:nvPr/>
          </p:nvSpPr>
          <p:spPr bwMode="auto">
            <a:xfrm flipH="1" flipV="1">
              <a:off x="5208588" y="1676401"/>
              <a:ext cx="3175" cy="476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75" name="Line 767"/>
            <p:cNvSpPr>
              <a:spLocks noChangeShapeType="1"/>
            </p:cNvSpPr>
            <p:nvPr/>
          </p:nvSpPr>
          <p:spPr bwMode="auto">
            <a:xfrm>
              <a:off x="5208588" y="1676401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76" name="Line 768"/>
            <p:cNvSpPr>
              <a:spLocks noChangeShapeType="1"/>
            </p:cNvSpPr>
            <p:nvPr/>
          </p:nvSpPr>
          <p:spPr bwMode="auto">
            <a:xfrm flipV="1">
              <a:off x="5208588" y="1674813"/>
              <a:ext cx="0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77" name="Line 769"/>
            <p:cNvSpPr>
              <a:spLocks noChangeShapeType="1"/>
            </p:cNvSpPr>
            <p:nvPr/>
          </p:nvSpPr>
          <p:spPr bwMode="auto">
            <a:xfrm flipH="1" flipV="1">
              <a:off x="5207000" y="1673226"/>
              <a:ext cx="1588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78" name="Line 770"/>
            <p:cNvSpPr>
              <a:spLocks noChangeShapeType="1"/>
            </p:cNvSpPr>
            <p:nvPr/>
          </p:nvSpPr>
          <p:spPr bwMode="auto">
            <a:xfrm flipH="1" flipV="1">
              <a:off x="5205413" y="1670051"/>
              <a:ext cx="1588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79" name="Line 771"/>
            <p:cNvSpPr>
              <a:spLocks noChangeShapeType="1"/>
            </p:cNvSpPr>
            <p:nvPr/>
          </p:nvSpPr>
          <p:spPr bwMode="auto">
            <a:xfrm flipH="1" flipV="1">
              <a:off x="5202238" y="1666876"/>
              <a:ext cx="3175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80" name="Line 772"/>
            <p:cNvSpPr>
              <a:spLocks noChangeShapeType="1"/>
            </p:cNvSpPr>
            <p:nvPr/>
          </p:nvSpPr>
          <p:spPr bwMode="auto">
            <a:xfrm flipV="1">
              <a:off x="5202238" y="1662113"/>
              <a:ext cx="0" cy="476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81" name="Line 773"/>
            <p:cNvSpPr>
              <a:spLocks noChangeShapeType="1"/>
            </p:cNvSpPr>
            <p:nvPr/>
          </p:nvSpPr>
          <p:spPr bwMode="auto">
            <a:xfrm flipV="1">
              <a:off x="5202238" y="1658938"/>
              <a:ext cx="0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82" name="Line 774"/>
            <p:cNvSpPr>
              <a:spLocks noChangeShapeType="1"/>
            </p:cNvSpPr>
            <p:nvPr/>
          </p:nvSpPr>
          <p:spPr bwMode="auto">
            <a:xfrm flipV="1">
              <a:off x="5202238" y="1657351"/>
              <a:ext cx="0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83" name="Line 775"/>
            <p:cNvSpPr>
              <a:spLocks noChangeShapeType="1"/>
            </p:cNvSpPr>
            <p:nvPr/>
          </p:nvSpPr>
          <p:spPr bwMode="auto">
            <a:xfrm flipV="1">
              <a:off x="5202238" y="1654176"/>
              <a:ext cx="0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84" name="Line 776"/>
            <p:cNvSpPr>
              <a:spLocks noChangeShapeType="1"/>
            </p:cNvSpPr>
            <p:nvPr/>
          </p:nvSpPr>
          <p:spPr bwMode="auto">
            <a:xfrm flipV="1">
              <a:off x="5202238" y="1647826"/>
              <a:ext cx="3175" cy="635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85" name="Line 777"/>
            <p:cNvSpPr>
              <a:spLocks noChangeShapeType="1"/>
            </p:cNvSpPr>
            <p:nvPr/>
          </p:nvSpPr>
          <p:spPr bwMode="auto">
            <a:xfrm flipV="1">
              <a:off x="5205413" y="1644651"/>
              <a:ext cx="0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86" name="Line 778"/>
            <p:cNvSpPr>
              <a:spLocks noChangeShapeType="1"/>
            </p:cNvSpPr>
            <p:nvPr/>
          </p:nvSpPr>
          <p:spPr bwMode="auto">
            <a:xfrm>
              <a:off x="5205413" y="1644651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87" name="Line 779"/>
            <p:cNvSpPr>
              <a:spLocks noChangeShapeType="1"/>
            </p:cNvSpPr>
            <p:nvPr/>
          </p:nvSpPr>
          <p:spPr bwMode="auto">
            <a:xfrm flipV="1">
              <a:off x="5205413" y="1643063"/>
              <a:ext cx="1588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88" name="Line 780"/>
            <p:cNvSpPr>
              <a:spLocks noChangeShapeType="1"/>
            </p:cNvSpPr>
            <p:nvPr/>
          </p:nvSpPr>
          <p:spPr bwMode="auto">
            <a:xfrm flipV="1">
              <a:off x="5207000" y="1638301"/>
              <a:ext cx="1588" cy="476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89" name="Line 781"/>
            <p:cNvSpPr>
              <a:spLocks noChangeShapeType="1"/>
            </p:cNvSpPr>
            <p:nvPr/>
          </p:nvSpPr>
          <p:spPr bwMode="auto">
            <a:xfrm flipV="1">
              <a:off x="5208588" y="1635126"/>
              <a:ext cx="0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90" name="Line 782"/>
            <p:cNvSpPr>
              <a:spLocks noChangeShapeType="1"/>
            </p:cNvSpPr>
            <p:nvPr/>
          </p:nvSpPr>
          <p:spPr bwMode="auto">
            <a:xfrm flipV="1">
              <a:off x="5208588" y="1631951"/>
              <a:ext cx="3175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91" name="Line 783"/>
            <p:cNvSpPr>
              <a:spLocks noChangeShapeType="1"/>
            </p:cNvSpPr>
            <p:nvPr/>
          </p:nvSpPr>
          <p:spPr bwMode="auto">
            <a:xfrm flipV="1">
              <a:off x="5211763" y="1630363"/>
              <a:ext cx="1588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92" name="Line 784"/>
            <p:cNvSpPr>
              <a:spLocks noChangeShapeType="1"/>
            </p:cNvSpPr>
            <p:nvPr/>
          </p:nvSpPr>
          <p:spPr bwMode="auto">
            <a:xfrm flipV="1">
              <a:off x="5213350" y="1628776"/>
              <a:ext cx="0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93" name="Line 785"/>
            <p:cNvSpPr>
              <a:spLocks noChangeShapeType="1"/>
            </p:cNvSpPr>
            <p:nvPr/>
          </p:nvSpPr>
          <p:spPr bwMode="auto">
            <a:xfrm>
              <a:off x="5213350" y="1628776"/>
              <a:ext cx="15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94" name="Line 786"/>
            <p:cNvSpPr>
              <a:spLocks noChangeShapeType="1"/>
            </p:cNvSpPr>
            <p:nvPr/>
          </p:nvSpPr>
          <p:spPr bwMode="auto">
            <a:xfrm flipV="1">
              <a:off x="5214938" y="1627188"/>
              <a:ext cx="0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95" name="Line 787"/>
            <p:cNvSpPr>
              <a:spLocks noChangeShapeType="1"/>
            </p:cNvSpPr>
            <p:nvPr/>
          </p:nvSpPr>
          <p:spPr bwMode="auto">
            <a:xfrm flipV="1">
              <a:off x="5214938" y="1624013"/>
              <a:ext cx="4763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96" name="Line 788"/>
            <p:cNvSpPr>
              <a:spLocks noChangeShapeType="1"/>
            </p:cNvSpPr>
            <p:nvPr/>
          </p:nvSpPr>
          <p:spPr bwMode="auto">
            <a:xfrm flipV="1">
              <a:off x="5219700" y="1622426"/>
              <a:ext cx="3175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97" name="Line 789"/>
            <p:cNvSpPr>
              <a:spLocks noChangeShapeType="1"/>
            </p:cNvSpPr>
            <p:nvPr/>
          </p:nvSpPr>
          <p:spPr bwMode="auto">
            <a:xfrm>
              <a:off x="5222875" y="1622426"/>
              <a:ext cx="15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98" name="Line 790"/>
            <p:cNvSpPr>
              <a:spLocks noChangeShapeType="1"/>
            </p:cNvSpPr>
            <p:nvPr/>
          </p:nvSpPr>
          <p:spPr bwMode="auto">
            <a:xfrm flipV="1">
              <a:off x="5224463" y="1620838"/>
              <a:ext cx="0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99" name="Line 791"/>
            <p:cNvSpPr>
              <a:spLocks noChangeShapeType="1"/>
            </p:cNvSpPr>
            <p:nvPr/>
          </p:nvSpPr>
          <p:spPr bwMode="auto">
            <a:xfrm>
              <a:off x="5224463" y="1620838"/>
              <a:ext cx="15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00" name="Line 792"/>
            <p:cNvSpPr>
              <a:spLocks noChangeShapeType="1"/>
            </p:cNvSpPr>
            <p:nvPr/>
          </p:nvSpPr>
          <p:spPr bwMode="auto">
            <a:xfrm flipV="1">
              <a:off x="5226050" y="1619251"/>
              <a:ext cx="4763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01" name="Line 793"/>
            <p:cNvSpPr>
              <a:spLocks noChangeShapeType="1"/>
            </p:cNvSpPr>
            <p:nvPr/>
          </p:nvSpPr>
          <p:spPr bwMode="auto">
            <a:xfrm flipV="1">
              <a:off x="5230813" y="1617663"/>
              <a:ext cx="4763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02" name="Line 794"/>
            <p:cNvSpPr>
              <a:spLocks noChangeShapeType="1"/>
            </p:cNvSpPr>
            <p:nvPr/>
          </p:nvSpPr>
          <p:spPr bwMode="auto">
            <a:xfrm>
              <a:off x="5235575" y="1617663"/>
              <a:ext cx="317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03" name="Line 795"/>
            <p:cNvSpPr>
              <a:spLocks noChangeShapeType="1"/>
            </p:cNvSpPr>
            <p:nvPr/>
          </p:nvSpPr>
          <p:spPr bwMode="auto">
            <a:xfrm>
              <a:off x="5238750" y="1617663"/>
              <a:ext cx="15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04" name="Line 796"/>
            <p:cNvSpPr>
              <a:spLocks noChangeShapeType="1"/>
            </p:cNvSpPr>
            <p:nvPr/>
          </p:nvSpPr>
          <p:spPr bwMode="auto">
            <a:xfrm>
              <a:off x="5240338" y="1617663"/>
              <a:ext cx="476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05" name="Line 797"/>
            <p:cNvSpPr>
              <a:spLocks noChangeShapeType="1"/>
            </p:cNvSpPr>
            <p:nvPr/>
          </p:nvSpPr>
          <p:spPr bwMode="auto">
            <a:xfrm>
              <a:off x="5245100" y="1617663"/>
              <a:ext cx="317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06" name="Line 798"/>
            <p:cNvSpPr>
              <a:spLocks noChangeShapeType="1"/>
            </p:cNvSpPr>
            <p:nvPr/>
          </p:nvSpPr>
          <p:spPr bwMode="auto">
            <a:xfrm>
              <a:off x="5248275" y="1617663"/>
              <a:ext cx="317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07" name="Line 799"/>
            <p:cNvSpPr>
              <a:spLocks noChangeShapeType="1"/>
            </p:cNvSpPr>
            <p:nvPr/>
          </p:nvSpPr>
          <p:spPr bwMode="auto">
            <a:xfrm>
              <a:off x="5251450" y="1617663"/>
              <a:ext cx="4763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08" name="Line 800"/>
            <p:cNvSpPr>
              <a:spLocks noChangeShapeType="1"/>
            </p:cNvSpPr>
            <p:nvPr/>
          </p:nvSpPr>
          <p:spPr bwMode="auto">
            <a:xfrm>
              <a:off x="5256213" y="1619251"/>
              <a:ext cx="15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09" name="Line 801"/>
            <p:cNvSpPr>
              <a:spLocks noChangeShapeType="1"/>
            </p:cNvSpPr>
            <p:nvPr/>
          </p:nvSpPr>
          <p:spPr bwMode="auto">
            <a:xfrm>
              <a:off x="5257800" y="1619251"/>
              <a:ext cx="15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10" name="Line 802"/>
            <p:cNvSpPr>
              <a:spLocks noChangeShapeType="1"/>
            </p:cNvSpPr>
            <p:nvPr/>
          </p:nvSpPr>
          <p:spPr bwMode="auto">
            <a:xfrm>
              <a:off x="5259388" y="1619251"/>
              <a:ext cx="1588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11" name="Line 803"/>
            <p:cNvSpPr>
              <a:spLocks noChangeShapeType="1"/>
            </p:cNvSpPr>
            <p:nvPr/>
          </p:nvSpPr>
          <p:spPr bwMode="auto">
            <a:xfrm>
              <a:off x="5260975" y="1620838"/>
              <a:ext cx="1588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12" name="Line 804"/>
            <p:cNvSpPr>
              <a:spLocks noChangeShapeType="1"/>
            </p:cNvSpPr>
            <p:nvPr/>
          </p:nvSpPr>
          <p:spPr bwMode="auto">
            <a:xfrm>
              <a:off x="5262563" y="1622426"/>
              <a:ext cx="3175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13" name="Line 805"/>
            <p:cNvSpPr>
              <a:spLocks noChangeShapeType="1"/>
            </p:cNvSpPr>
            <p:nvPr/>
          </p:nvSpPr>
          <p:spPr bwMode="auto">
            <a:xfrm>
              <a:off x="5265738" y="1624013"/>
              <a:ext cx="4763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14" name="Line 806"/>
            <p:cNvSpPr>
              <a:spLocks noChangeShapeType="1"/>
            </p:cNvSpPr>
            <p:nvPr/>
          </p:nvSpPr>
          <p:spPr bwMode="auto">
            <a:xfrm>
              <a:off x="5270500" y="1627188"/>
              <a:ext cx="1588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15" name="Line 807"/>
            <p:cNvSpPr>
              <a:spLocks noChangeShapeType="1"/>
            </p:cNvSpPr>
            <p:nvPr/>
          </p:nvSpPr>
          <p:spPr bwMode="auto">
            <a:xfrm>
              <a:off x="5272088" y="1628776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16" name="Line 808"/>
            <p:cNvSpPr>
              <a:spLocks noChangeShapeType="1"/>
            </p:cNvSpPr>
            <p:nvPr/>
          </p:nvSpPr>
          <p:spPr bwMode="auto">
            <a:xfrm>
              <a:off x="5272088" y="1628776"/>
              <a:ext cx="1588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17" name="Line 810"/>
            <p:cNvSpPr>
              <a:spLocks noChangeShapeType="1"/>
            </p:cNvSpPr>
            <p:nvPr/>
          </p:nvSpPr>
          <p:spPr bwMode="auto">
            <a:xfrm>
              <a:off x="5273676" y="1630363"/>
              <a:ext cx="1588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18" name="Line 811"/>
            <p:cNvSpPr>
              <a:spLocks noChangeShapeType="1"/>
            </p:cNvSpPr>
            <p:nvPr/>
          </p:nvSpPr>
          <p:spPr bwMode="auto">
            <a:xfrm>
              <a:off x="5275263" y="1631950"/>
              <a:ext cx="3175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19" name="Line 812"/>
            <p:cNvSpPr>
              <a:spLocks noChangeShapeType="1"/>
            </p:cNvSpPr>
            <p:nvPr/>
          </p:nvSpPr>
          <p:spPr bwMode="auto">
            <a:xfrm>
              <a:off x="5278438" y="1635125"/>
              <a:ext cx="0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20" name="Line 813"/>
            <p:cNvSpPr>
              <a:spLocks noChangeShapeType="1"/>
            </p:cNvSpPr>
            <p:nvPr/>
          </p:nvSpPr>
          <p:spPr bwMode="auto">
            <a:xfrm>
              <a:off x="5278438" y="1636713"/>
              <a:ext cx="3175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21" name="Line 814"/>
            <p:cNvSpPr>
              <a:spLocks noChangeShapeType="1"/>
            </p:cNvSpPr>
            <p:nvPr/>
          </p:nvSpPr>
          <p:spPr bwMode="auto">
            <a:xfrm>
              <a:off x="5281613" y="1638300"/>
              <a:ext cx="0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22" name="Line 815"/>
            <p:cNvSpPr>
              <a:spLocks noChangeShapeType="1"/>
            </p:cNvSpPr>
            <p:nvPr/>
          </p:nvSpPr>
          <p:spPr bwMode="auto">
            <a:xfrm>
              <a:off x="5281613" y="1641475"/>
              <a:ext cx="1588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23" name="Line 816"/>
            <p:cNvSpPr>
              <a:spLocks noChangeShapeType="1"/>
            </p:cNvSpPr>
            <p:nvPr/>
          </p:nvSpPr>
          <p:spPr bwMode="auto">
            <a:xfrm>
              <a:off x="5283201" y="1644650"/>
              <a:ext cx="0" cy="476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24" name="Line 817"/>
            <p:cNvSpPr>
              <a:spLocks noChangeShapeType="1"/>
            </p:cNvSpPr>
            <p:nvPr/>
          </p:nvSpPr>
          <p:spPr bwMode="auto">
            <a:xfrm>
              <a:off x="5283201" y="1649413"/>
              <a:ext cx="1588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25" name="Line 818"/>
            <p:cNvSpPr>
              <a:spLocks noChangeShapeType="1"/>
            </p:cNvSpPr>
            <p:nvPr/>
          </p:nvSpPr>
          <p:spPr bwMode="auto">
            <a:xfrm>
              <a:off x="5284788" y="1651000"/>
              <a:ext cx="0" cy="476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26" name="Line 819"/>
            <p:cNvSpPr>
              <a:spLocks noChangeShapeType="1"/>
            </p:cNvSpPr>
            <p:nvPr/>
          </p:nvSpPr>
          <p:spPr bwMode="auto">
            <a:xfrm>
              <a:off x="5284788" y="1655763"/>
              <a:ext cx="0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27" name="Freeform 820"/>
            <p:cNvSpPr>
              <a:spLocks/>
            </p:cNvSpPr>
            <p:nvPr/>
          </p:nvSpPr>
          <p:spPr bwMode="auto">
            <a:xfrm>
              <a:off x="5449888" y="1676400"/>
              <a:ext cx="82550" cy="82550"/>
            </a:xfrm>
            <a:custGeom>
              <a:avLst/>
              <a:gdLst>
                <a:gd name="T0" fmla="*/ 25 w 52"/>
                <a:gd name="T1" fmla="*/ 0 h 52"/>
                <a:gd name="T2" fmla="*/ 28 w 52"/>
                <a:gd name="T3" fmla="*/ 0 h 52"/>
                <a:gd name="T4" fmla="*/ 35 w 52"/>
                <a:gd name="T5" fmla="*/ 0 h 52"/>
                <a:gd name="T6" fmla="*/ 38 w 52"/>
                <a:gd name="T7" fmla="*/ 4 h 52"/>
                <a:gd name="T8" fmla="*/ 44 w 52"/>
                <a:gd name="T9" fmla="*/ 6 h 52"/>
                <a:gd name="T10" fmla="*/ 45 w 52"/>
                <a:gd name="T11" fmla="*/ 7 h 52"/>
                <a:gd name="T12" fmla="*/ 48 w 52"/>
                <a:gd name="T13" fmla="*/ 11 h 52"/>
                <a:gd name="T14" fmla="*/ 50 w 52"/>
                <a:gd name="T15" fmla="*/ 14 h 52"/>
                <a:gd name="T16" fmla="*/ 50 w 52"/>
                <a:gd name="T17" fmla="*/ 15 h 52"/>
                <a:gd name="T18" fmla="*/ 52 w 52"/>
                <a:gd name="T19" fmla="*/ 21 h 52"/>
                <a:gd name="T20" fmla="*/ 52 w 52"/>
                <a:gd name="T21" fmla="*/ 26 h 52"/>
                <a:gd name="T22" fmla="*/ 52 w 52"/>
                <a:gd name="T23" fmla="*/ 29 h 52"/>
                <a:gd name="T24" fmla="*/ 51 w 52"/>
                <a:gd name="T25" fmla="*/ 35 h 52"/>
                <a:gd name="T26" fmla="*/ 51 w 52"/>
                <a:gd name="T27" fmla="*/ 36 h 52"/>
                <a:gd name="T28" fmla="*/ 50 w 52"/>
                <a:gd name="T29" fmla="*/ 40 h 52"/>
                <a:gd name="T30" fmla="*/ 46 w 52"/>
                <a:gd name="T31" fmla="*/ 44 h 52"/>
                <a:gd name="T32" fmla="*/ 44 w 52"/>
                <a:gd name="T33" fmla="*/ 45 h 52"/>
                <a:gd name="T34" fmla="*/ 42 w 52"/>
                <a:gd name="T35" fmla="*/ 47 h 52"/>
                <a:gd name="T36" fmla="*/ 38 w 52"/>
                <a:gd name="T37" fmla="*/ 50 h 52"/>
                <a:gd name="T38" fmla="*/ 37 w 52"/>
                <a:gd name="T39" fmla="*/ 50 h 52"/>
                <a:gd name="T40" fmla="*/ 32 w 52"/>
                <a:gd name="T41" fmla="*/ 52 h 52"/>
                <a:gd name="T42" fmla="*/ 28 w 52"/>
                <a:gd name="T43" fmla="*/ 52 h 52"/>
                <a:gd name="T44" fmla="*/ 24 w 52"/>
                <a:gd name="T45" fmla="*/ 52 h 52"/>
                <a:gd name="T46" fmla="*/ 19 w 52"/>
                <a:gd name="T47" fmla="*/ 51 h 52"/>
                <a:gd name="T48" fmla="*/ 17 w 52"/>
                <a:gd name="T49" fmla="*/ 51 h 52"/>
                <a:gd name="T50" fmla="*/ 13 w 52"/>
                <a:gd name="T51" fmla="*/ 48 h 52"/>
                <a:gd name="T52" fmla="*/ 9 w 52"/>
                <a:gd name="T53" fmla="*/ 46 h 52"/>
                <a:gd name="T54" fmla="*/ 8 w 52"/>
                <a:gd name="T55" fmla="*/ 45 h 52"/>
                <a:gd name="T56" fmla="*/ 5 w 52"/>
                <a:gd name="T57" fmla="*/ 43 h 52"/>
                <a:gd name="T58" fmla="*/ 3 w 52"/>
                <a:gd name="T59" fmla="*/ 39 h 52"/>
                <a:gd name="T60" fmla="*/ 2 w 52"/>
                <a:gd name="T61" fmla="*/ 37 h 52"/>
                <a:gd name="T62" fmla="*/ 1 w 52"/>
                <a:gd name="T63" fmla="*/ 31 h 52"/>
                <a:gd name="T64" fmla="*/ 0 w 52"/>
                <a:gd name="T65" fmla="*/ 28 h 52"/>
                <a:gd name="T66" fmla="*/ 1 w 52"/>
                <a:gd name="T67" fmla="*/ 23 h 52"/>
                <a:gd name="T68" fmla="*/ 1 w 52"/>
                <a:gd name="T69" fmla="*/ 18 h 52"/>
                <a:gd name="T70" fmla="*/ 2 w 52"/>
                <a:gd name="T71" fmla="*/ 16 h 52"/>
                <a:gd name="T72" fmla="*/ 3 w 52"/>
                <a:gd name="T73" fmla="*/ 13 h 52"/>
                <a:gd name="T74" fmla="*/ 6 w 52"/>
                <a:gd name="T75" fmla="*/ 8 h 52"/>
                <a:gd name="T76" fmla="*/ 8 w 52"/>
                <a:gd name="T77" fmla="*/ 7 h 52"/>
                <a:gd name="T78" fmla="*/ 11 w 52"/>
                <a:gd name="T79" fmla="*/ 5 h 52"/>
                <a:gd name="T80" fmla="*/ 14 w 52"/>
                <a:gd name="T81" fmla="*/ 3 h 52"/>
                <a:gd name="T82" fmla="*/ 16 w 52"/>
                <a:gd name="T83" fmla="*/ 2 h 52"/>
                <a:gd name="T84" fmla="*/ 21 w 52"/>
                <a:gd name="T85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52" h="52">
                  <a:moveTo>
                    <a:pt x="21" y="0"/>
                  </a:moveTo>
                  <a:lnTo>
                    <a:pt x="25" y="0"/>
                  </a:lnTo>
                  <a:lnTo>
                    <a:pt x="26" y="0"/>
                  </a:lnTo>
                  <a:lnTo>
                    <a:pt x="28" y="0"/>
                  </a:lnTo>
                  <a:lnTo>
                    <a:pt x="32" y="0"/>
                  </a:lnTo>
                  <a:lnTo>
                    <a:pt x="35" y="0"/>
                  </a:lnTo>
                  <a:lnTo>
                    <a:pt x="36" y="2"/>
                  </a:lnTo>
                  <a:lnTo>
                    <a:pt x="38" y="4"/>
                  </a:lnTo>
                  <a:lnTo>
                    <a:pt x="42" y="5"/>
                  </a:lnTo>
                  <a:lnTo>
                    <a:pt x="44" y="6"/>
                  </a:lnTo>
                  <a:lnTo>
                    <a:pt x="44" y="7"/>
                  </a:lnTo>
                  <a:lnTo>
                    <a:pt x="45" y="7"/>
                  </a:lnTo>
                  <a:lnTo>
                    <a:pt x="46" y="8"/>
                  </a:lnTo>
                  <a:lnTo>
                    <a:pt x="48" y="11"/>
                  </a:lnTo>
                  <a:lnTo>
                    <a:pt x="50" y="13"/>
                  </a:lnTo>
                  <a:lnTo>
                    <a:pt x="50" y="14"/>
                  </a:lnTo>
                  <a:lnTo>
                    <a:pt x="50" y="14"/>
                  </a:lnTo>
                  <a:lnTo>
                    <a:pt x="50" y="15"/>
                  </a:lnTo>
                  <a:lnTo>
                    <a:pt x="51" y="18"/>
                  </a:lnTo>
                  <a:lnTo>
                    <a:pt x="52" y="21"/>
                  </a:lnTo>
                  <a:lnTo>
                    <a:pt x="52" y="23"/>
                  </a:lnTo>
                  <a:lnTo>
                    <a:pt x="52" y="26"/>
                  </a:lnTo>
                  <a:lnTo>
                    <a:pt x="52" y="27"/>
                  </a:lnTo>
                  <a:lnTo>
                    <a:pt x="52" y="29"/>
                  </a:lnTo>
                  <a:lnTo>
                    <a:pt x="52" y="32"/>
                  </a:lnTo>
                  <a:lnTo>
                    <a:pt x="51" y="35"/>
                  </a:lnTo>
                  <a:lnTo>
                    <a:pt x="51" y="35"/>
                  </a:lnTo>
                  <a:lnTo>
                    <a:pt x="51" y="36"/>
                  </a:lnTo>
                  <a:lnTo>
                    <a:pt x="50" y="38"/>
                  </a:lnTo>
                  <a:lnTo>
                    <a:pt x="50" y="40"/>
                  </a:lnTo>
                  <a:lnTo>
                    <a:pt x="48" y="43"/>
                  </a:lnTo>
                  <a:lnTo>
                    <a:pt x="46" y="44"/>
                  </a:lnTo>
                  <a:lnTo>
                    <a:pt x="45" y="45"/>
                  </a:lnTo>
                  <a:lnTo>
                    <a:pt x="44" y="45"/>
                  </a:lnTo>
                  <a:lnTo>
                    <a:pt x="44" y="46"/>
                  </a:lnTo>
                  <a:lnTo>
                    <a:pt x="42" y="47"/>
                  </a:lnTo>
                  <a:lnTo>
                    <a:pt x="40" y="48"/>
                  </a:lnTo>
                  <a:lnTo>
                    <a:pt x="38" y="50"/>
                  </a:lnTo>
                  <a:lnTo>
                    <a:pt x="38" y="50"/>
                  </a:lnTo>
                  <a:lnTo>
                    <a:pt x="37" y="50"/>
                  </a:lnTo>
                  <a:lnTo>
                    <a:pt x="34" y="51"/>
                  </a:lnTo>
                  <a:lnTo>
                    <a:pt x="32" y="52"/>
                  </a:lnTo>
                  <a:lnTo>
                    <a:pt x="29" y="52"/>
                  </a:lnTo>
                  <a:lnTo>
                    <a:pt x="28" y="52"/>
                  </a:lnTo>
                  <a:lnTo>
                    <a:pt x="26" y="52"/>
                  </a:lnTo>
                  <a:lnTo>
                    <a:pt x="24" y="52"/>
                  </a:lnTo>
                  <a:lnTo>
                    <a:pt x="20" y="52"/>
                  </a:lnTo>
                  <a:lnTo>
                    <a:pt x="19" y="51"/>
                  </a:lnTo>
                  <a:lnTo>
                    <a:pt x="18" y="51"/>
                  </a:lnTo>
                  <a:lnTo>
                    <a:pt x="17" y="51"/>
                  </a:lnTo>
                  <a:lnTo>
                    <a:pt x="16" y="50"/>
                  </a:lnTo>
                  <a:lnTo>
                    <a:pt x="13" y="48"/>
                  </a:lnTo>
                  <a:lnTo>
                    <a:pt x="11" y="47"/>
                  </a:lnTo>
                  <a:lnTo>
                    <a:pt x="9" y="46"/>
                  </a:lnTo>
                  <a:lnTo>
                    <a:pt x="8" y="45"/>
                  </a:lnTo>
                  <a:lnTo>
                    <a:pt x="8" y="45"/>
                  </a:lnTo>
                  <a:lnTo>
                    <a:pt x="6" y="44"/>
                  </a:lnTo>
                  <a:lnTo>
                    <a:pt x="5" y="43"/>
                  </a:lnTo>
                  <a:lnTo>
                    <a:pt x="3" y="40"/>
                  </a:lnTo>
                  <a:lnTo>
                    <a:pt x="3" y="39"/>
                  </a:lnTo>
                  <a:lnTo>
                    <a:pt x="3" y="38"/>
                  </a:lnTo>
                  <a:lnTo>
                    <a:pt x="2" y="37"/>
                  </a:lnTo>
                  <a:lnTo>
                    <a:pt x="1" y="35"/>
                  </a:lnTo>
                  <a:lnTo>
                    <a:pt x="1" y="31"/>
                  </a:lnTo>
                  <a:lnTo>
                    <a:pt x="1" y="29"/>
                  </a:lnTo>
                  <a:lnTo>
                    <a:pt x="0" y="28"/>
                  </a:lnTo>
                  <a:lnTo>
                    <a:pt x="0" y="26"/>
                  </a:lnTo>
                  <a:lnTo>
                    <a:pt x="1" y="23"/>
                  </a:lnTo>
                  <a:lnTo>
                    <a:pt x="1" y="20"/>
                  </a:lnTo>
                  <a:lnTo>
                    <a:pt x="1" y="18"/>
                  </a:lnTo>
                  <a:lnTo>
                    <a:pt x="1" y="18"/>
                  </a:lnTo>
                  <a:lnTo>
                    <a:pt x="2" y="16"/>
                  </a:lnTo>
                  <a:lnTo>
                    <a:pt x="2" y="15"/>
                  </a:lnTo>
                  <a:lnTo>
                    <a:pt x="3" y="13"/>
                  </a:lnTo>
                  <a:lnTo>
                    <a:pt x="5" y="11"/>
                  </a:lnTo>
                  <a:lnTo>
                    <a:pt x="6" y="8"/>
                  </a:lnTo>
                  <a:lnTo>
                    <a:pt x="8" y="7"/>
                  </a:lnTo>
                  <a:lnTo>
                    <a:pt x="8" y="7"/>
                  </a:lnTo>
                  <a:lnTo>
                    <a:pt x="9" y="6"/>
                  </a:lnTo>
                  <a:lnTo>
                    <a:pt x="11" y="5"/>
                  </a:lnTo>
                  <a:lnTo>
                    <a:pt x="13" y="4"/>
                  </a:lnTo>
                  <a:lnTo>
                    <a:pt x="14" y="3"/>
                  </a:lnTo>
                  <a:lnTo>
                    <a:pt x="14" y="3"/>
                  </a:lnTo>
                  <a:lnTo>
                    <a:pt x="16" y="2"/>
                  </a:lnTo>
                  <a:lnTo>
                    <a:pt x="18" y="0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28" name="Line 821"/>
            <p:cNvSpPr>
              <a:spLocks noChangeShapeType="1"/>
            </p:cNvSpPr>
            <p:nvPr/>
          </p:nvSpPr>
          <p:spPr bwMode="auto">
            <a:xfrm>
              <a:off x="5532438" y="1719263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29" name="Line 822"/>
            <p:cNvSpPr>
              <a:spLocks noChangeShapeType="1"/>
            </p:cNvSpPr>
            <p:nvPr/>
          </p:nvSpPr>
          <p:spPr bwMode="auto">
            <a:xfrm>
              <a:off x="5532438" y="1719263"/>
              <a:ext cx="0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30" name="Line 823"/>
            <p:cNvSpPr>
              <a:spLocks noChangeShapeType="1"/>
            </p:cNvSpPr>
            <p:nvPr/>
          </p:nvSpPr>
          <p:spPr bwMode="auto">
            <a:xfrm flipH="1">
              <a:off x="5530851" y="1722438"/>
              <a:ext cx="1588" cy="476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31" name="Line 824"/>
            <p:cNvSpPr>
              <a:spLocks noChangeShapeType="1"/>
            </p:cNvSpPr>
            <p:nvPr/>
          </p:nvSpPr>
          <p:spPr bwMode="auto">
            <a:xfrm>
              <a:off x="5530851" y="1727200"/>
              <a:ext cx="0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32" name="Line 825"/>
            <p:cNvSpPr>
              <a:spLocks noChangeShapeType="1"/>
            </p:cNvSpPr>
            <p:nvPr/>
          </p:nvSpPr>
          <p:spPr bwMode="auto">
            <a:xfrm>
              <a:off x="5530851" y="1730375"/>
              <a:ext cx="0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33" name="Line 826"/>
            <p:cNvSpPr>
              <a:spLocks noChangeShapeType="1"/>
            </p:cNvSpPr>
            <p:nvPr/>
          </p:nvSpPr>
          <p:spPr bwMode="auto">
            <a:xfrm flipH="1">
              <a:off x="5529263" y="1731963"/>
              <a:ext cx="1588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34" name="Line 827"/>
            <p:cNvSpPr>
              <a:spLocks noChangeShapeType="1"/>
            </p:cNvSpPr>
            <p:nvPr/>
          </p:nvSpPr>
          <p:spPr bwMode="auto">
            <a:xfrm>
              <a:off x="5529263" y="1733550"/>
              <a:ext cx="0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35" name="Line 828"/>
            <p:cNvSpPr>
              <a:spLocks noChangeShapeType="1"/>
            </p:cNvSpPr>
            <p:nvPr/>
          </p:nvSpPr>
          <p:spPr bwMode="auto">
            <a:xfrm flipH="1">
              <a:off x="5527676" y="1735138"/>
              <a:ext cx="1588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36" name="Line 829"/>
            <p:cNvSpPr>
              <a:spLocks noChangeShapeType="1"/>
            </p:cNvSpPr>
            <p:nvPr/>
          </p:nvSpPr>
          <p:spPr bwMode="auto">
            <a:xfrm flipH="1">
              <a:off x="5522913" y="1738313"/>
              <a:ext cx="4763" cy="476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37" name="Line 830"/>
            <p:cNvSpPr>
              <a:spLocks noChangeShapeType="1"/>
            </p:cNvSpPr>
            <p:nvPr/>
          </p:nvSpPr>
          <p:spPr bwMode="auto">
            <a:xfrm flipH="1">
              <a:off x="5521326" y="1743075"/>
              <a:ext cx="1588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38" name="Line 831"/>
            <p:cNvSpPr>
              <a:spLocks noChangeShapeType="1"/>
            </p:cNvSpPr>
            <p:nvPr/>
          </p:nvSpPr>
          <p:spPr bwMode="auto">
            <a:xfrm flipH="1">
              <a:off x="5519738" y="1746250"/>
              <a:ext cx="1588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39" name="Line 832"/>
            <p:cNvSpPr>
              <a:spLocks noChangeShapeType="1"/>
            </p:cNvSpPr>
            <p:nvPr/>
          </p:nvSpPr>
          <p:spPr bwMode="auto">
            <a:xfrm>
              <a:off x="5519738" y="1747838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40" name="Line 833"/>
            <p:cNvSpPr>
              <a:spLocks noChangeShapeType="1"/>
            </p:cNvSpPr>
            <p:nvPr/>
          </p:nvSpPr>
          <p:spPr bwMode="auto">
            <a:xfrm>
              <a:off x="5519738" y="1747838"/>
              <a:ext cx="0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41" name="Line 834"/>
            <p:cNvSpPr>
              <a:spLocks noChangeShapeType="1"/>
            </p:cNvSpPr>
            <p:nvPr/>
          </p:nvSpPr>
          <p:spPr bwMode="auto">
            <a:xfrm flipH="1">
              <a:off x="5516563" y="1749425"/>
              <a:ext cx="3175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42" name="Line 835"/>
            <p:cNvSpPr>
              <a:spLocks noChangeShapeType="1"/>
            </p:cNvSpPr>
            <p:nvPr/>
          </p:nvSpPr>
          <p:spPr bwMode="auto">
            <a:xfrm flipH="1">
              <a:off x="5513388" y="1751013"/>
              <a:ext cx="3175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43" name="Line 836"/>
            <p:cNvSpPr>
              <a:spLocks noChangeShapeType="1"/>
            </p:cNvSpPr>
            <p:nvPr/>
          </p:nvSpPr>
          <p:spPr bwMode="auto">
            <a:xfrm flipH="1">
              <a:off x="5510213" y="1752600"/>
              <a:ext cx="3175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44" name="Line 837"/>
            <p:cNvSpPr>
              <a:spLocks noChangeShapeType="1"/>
            </p:cNvSpPr>
            <p:nvPr/>
          </p:nvSpPr>
          <p:spPr bwMode="auto">
            <a:xfrm>
              <a:off x="5510213" y="1755775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45" name="Line 838"/>
            <p:cNvSpPr>
              <a:spLocks noChangeShapeType="1"/>
            </p:cNvSpPr>
            <p:nvPr/>
          </p:nvSpPr>
          <p:spPr bwMode="auto">
            <a:xfrm flipH="1">
              <a:off x="5508626" y="1755775"/>
              <a:ext cx="15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46" name="Line 839"/>
            <p:cNvSpPr>
              <a:spLocks noChangeShapeType="1"/>
            </p:cNvSpPr>
            <p:nvPr/>
          </p:nvSpPr>
          <p:spPr bwMode="auto">
            <a:xfrm flipH="1">
              <a:off x="5503863" y="1755775"/>
              <a:ext cx="4763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47" name="Line 840"/>
            <p:cNvSpPr>
              <a:spLocks noChangeShapeType="1"/>
            </p:cNvSpPr>
            <p:nvPr/>
          </p:nvSpPr>
          <p:spPr bwMode="auto">
            <a:xfrm flipH="1">
              <a:off x="5500688" y="1757363"/>
              <a:ext cx="3175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48" name="Line 841"/>
            <p:cNvSpPr>
              <a:spLocks noChangeShapeType="1"/>
            </p:cNvSpPr>
            <p:nvPr/>
          </p:nvSpPr>
          <p:spPr bwMode="auto">
            <a:xfrm flipH="1">
              <a:off x="5495926" y="1758950"/>
              <a:ext cx="476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49" name="Line 842"/>
            <p:cNvSpPr>
              <a:spLocks noChangeShapeType="1"/>
            </p:cNvSpPr>
            <p:nvPr/>
          </p:nvSpPr>
          <p:spPr bwMode="auto">
            <a:xfrm flipH="1">
              <a:off x="5491163" y="1758950"/>
              <a:ext cx="476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50" name="Line 843"/>
            <p:cNvSpPr>
              <a:spLocks noChangeShapeType="1"/>
            </p:cNvSpPr>
            <p:nvPr/>
          </p:nvSpPr>
          <p:spPr bwMode="auto">
            <a:xfrm flipH="1">
              <a:off x="5487988" y="1758950"/>
              <a:ext cx="317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51" name="Line 844"/>
            <p:cNvSpPr>
              <a:spLocks noChangeShapeType="1"/>
            </p:cNvSpPr>
            <p:nvPr/>
          </p:nvSpPr>
          <p:spPr bwMode="auto">
            <a:xfrm flipH="1">
              <a:off x="5481638" y="1758950"/>
              <a:ext cx="635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52" name="Line 845"/>
            <p:cNvSpPr>
              <a:spLocks noChangeShapeType="1"/>
            </p:cNvSpPr>
            <p:nvPr/>
          </p:nvSpPr>
          <p:spPr bwMode="auto">
            <a:xfrm flipH="1" flipV="1">
              <a:off x="5480051" y="1757363"/>
              <a:ext cx="1588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53" name="Line 846"/>
            <p:cNvSpPr>
              <a:spLocks noChangeShapeType="1"/>
            </p:cNvSpPr>
            <p:nvPr/>
          </p:nvSpPr>
          <p:spPr bwMode="auto">
            <a:xfrm flipH="1">
              <a:off x="5478463" y="1757363"/>
              <a:ext cx="15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54" name="Line 847"/>
            <p:cNvSpPr>
              <a:spLocks noChangeShapeType="1"/>
            </p:cNvSpPr>
            <p:nvPr/>
          </p:nvSpPr>
          <p:spPr bwMode="auto">
            <a:xfrm flipH="1">
              <a:off x="5476876" y="1757363"/>
              <a:ext cx="15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55" name="Line 848"/>
            <p:cNvSpPr>
              <a:spLocks noChangeShapeType="1"/>
            </p:cNvSpPr>
            <p:nvPr/>
          </p:nvSpPr>
          <p:spPr bwMode="auto">
            <a:xfrm flipH="1" flipV="1">
              <a:off x="5475288" y="1755775"/>
              <a:ext cx="1588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56" name="Line 849"/>
            <p:cNvSpPr>
              <a:spLocks noChangeShapeType="1"/>
            </p:cNvSpPr>
            <p:nvPr/>
          </p:nvSpPr>
          <p:spPr bwMode="auto">
            <a:xfrm flipH="1">
              <a:off x="5470526" y="1755775"/>
              <a:ext cx="476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57" name="Line 850"/>
            <p:cNvSpPr>
              <a:spLocks noChangeShapeType="1"/>
            </p:cNvSpPr>
            <p:nvPr/>
          </p:nvSpPr>
          <p:spPr bwMode="auto">
            <a:xfrm flipH="1" flipV="1">
              <a:off x="5467351" y="1751013"/>
              <a:ext cx="3175" cy="476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58" name="Line 851"/>
            <p:cNvSpPr>
              <a:spLocks noChangeShapeType="1"/>
            </p:cNvSpPr>
            <p:nvPr/>
          </p:nvSpPr>
          <p:spPr bwMode="auto">
            <a:xfrm flipH="1" flipV="1">
              <a:off x="5464176" y="1749425"/>
              <a:ext cx="3175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59" name="Line 852"/>
            <p:cNvSpPr>
              <a:spLocks noChangeShapeType="1"/>
            </p:cNvSpPr>
            <p:nvPr/>
          </p:nvSpPr>
          <p:spPr bwMode="auto">
            <a:xfrm flipV="1">
              <a:off x="5464176" y="1747838"/>
              <a:ext cx="0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60" name="Line 853"/>
            <p:cNvSpPr>
              <a:spLocks noChangeShapeType="1"/>
            </p:cNvSpPr>
            <p:nvPr/>
          </p:nvSpPr>
          <p:spPr bwMode="auto">
            <a:xfrm flipH="1">
              <a:off x="5462588" y="1747838"/>
              <a:ext cx="15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61" name="Line 854"/>
            <p:cNvSpPr>
              <a:spLocks noChangeShapeType="1"/>
            </p:cNvSpPr>
            <p:nvPr/>
          </p:nvSpPr>
          <p:spPr bwMode="auto">
            <a:xfrm flipV="1">
              <a:off x="5462588" y="1746250"/>
              <a:ext cx="0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62" name="Line 855"/>
            <p:cNvSpPr>
              <a:spLocks noChangeShapeType="1"/>
            </p:cNvSpPr>
            <p:nvPr/>
          </p:nvSpPr>
          <p:spPr bwMode="auto">
            <a:xfrm flipH="1" flipV="1">
              <a:off x="5457826" y="1743075"/>
              <a:ext cx="4763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63" name="Line 856"/>
            <p:cNvSpPr>
              <a:spLocks noChangeShapeType="1"/>
            </p:cNvSpPr>
            <p:nvPr/>
          </p:nvSpPr>
          <p:spPr bwMode="auto">
            <a:xfrm flipH="1" flipV="1">
              <a:off x="5456238" y="1738313"/>
              <a:ext cx="1588" cy="476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64" name="Line 857"/>
            <p:cNvSpPr>
              <a:spLocks noChangeShapeType="1"/>
            </p:cNvSpPr>
            <p:nvPr/>
          </p:nvSpPr>
          <p:spPr bwMode="auto">
            <a:xfrm flipH="1" flipV="1">
              <a:off x="5454651" y="1736725"/>
              <a:ext cx="1588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65" name="Line 858"/>
            <p:cNvSpPr>
              <a:spLocks noChangeShapeType="1"/>
            </p:cNvSpPr>
            <p:nvPr/>
          </p:nvSpPr>
          <p:spPr bwMode="auto">
            <a:xfrm>
              <a:off x="5454651" y="1736725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66" name="Line 859"/>
            <p:cNvSpPr>
              <a:spLocks noChangeShapeType="1"/>
            </p:cNvSpPr>
            <p:nvPr/>
          </p:nvSpPr>
          <p:spPr bwMode="auto">
            <a:xfrm flipV="1">
              <a:off x="5454651" y="1735138"/>
              <a:ext cx="0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67" name="Line 860"/>
            <p:cNvSpPr>
              <a:spLocks noChangeShapeType="1"/>
            </p:cNvSpPr>
            <p:nvPr/>
          </p:nvSpPr>
          <p:spPr bwMode="auto">
            <a:xfrm flipH="1" flipV="1">
              <a:off x="5453063" y="1731963"/>
              <a:ext cx="1588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68" name="Line 861"/>
            <p:cNvSpPr>
              <a:spLocks noChangeShapeType="1"/>
            </p:cNvSpPr>
            <p:nvPr/>
          </p:nvSpPr>
          <p:spPr bwMode="auto">
            <a:xfrm flipH="1" flipV="1">
              <a:off x="5451476" y="1725613"/>
              <a:ext cx="1588" cy="635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69" name="Line 862"/>
            <p:cNvSpPr>
              <a:spLocks noChangeShapeType="1"/>
            </p:cNvSpPr>
            <p:nvPr/>
          </p:nvSpPr>
          <p:spPr bwMode="auto">
            <a:xfrm flipV="1">
              <a:off x="5451476" y="1722438"/>
              <a:ext cx="0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70" name="Line 863"/>
            <p:cNvSpPr>
              <a:spLocks noChangeShapeType="1"/>
            </p:cNvSpPr>
            <p:nvPr/>
          </p:nvSpPr>
          <p:spPr bwMode="auto">
            <a:xfrm flipV="1">
              <a:off x="5451476" y="1720850"/>
              <a:ext cx="0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71" name="Line 864"/>
            <p:cNvSpPr>
              <a:spLocks noChangeShapeType="1"/>
            </p:cNvSpPr>
            <p:nvPr/>
          </p:nvSpPr>
          <p:spPr bwMode="auto">
            <a:xfrm flipV="1">
              <a:off x="5451476" y="1717675"/>
              <a:ext cx="0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72" name="Line 865"/>
            <p:cNvSpPr>
              <a:spLocks noChangeShapeType="1"/>
            </p:cNvSpPr>
            <p:nvPr/>
          </p:nvSpPr>
          <p:spPr bwMode="auto">
            <a:xfrm flipV="1">
              <a:off x="5451476" y="1712913"/>
              <a:ext cx="0" cy="476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73" name="Line 866"/>
            <p:cNvSpPr>
              <a:spLocks noChangeShapeType="1"/>
            </p:cNvSpPr>
            <p:nvPr/>
          </p:nvSpPr>
          <p:spPr bwMode="auto">
            <a:xfrm flipV="1">
              <a:off x="5451476" y="1708150"/>
              <a:ext cx="1588" cy="476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74" name="Line 867"/>
            <p:cNvSpPr>
              <a:spLocks noChangeShapeType="1"/>
            </p:cNvSpPr>
            <p:nvPr/>
          </p:nvSpPr>
          <p:spPr bwMode="auto">
            <a:xfrm flipV="1">
              <a:off x="5453063" y="1704975"/>
              <a:ext cx="0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75" name="Line 868"/>
            <p:cNvSpPr>
              <a:spLocks noChangeShapeType="1"/>
            </p:cNvSpPr>
            <p:nvPr/>
          </p:nvSpPr>
          <p:spPr bwMode="auto">
            <a:xfrm>
              <a:off x="5453063" y="1704975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76" name="Line 869"/>
            <p:cNvSpPr>
              <a:spLocks noChangeShapeType="1"/>
            </p:cNvSpPr>
            <p:nvPr/>
          </p:nvSpPr>
          <p:spPr bwMode="auto">
            <a:xfrm flipV="1">
              <a:off x="5453063" y="1701800"/>
              <a:ext cx="0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77" name="Line 870"/>
            <p:cNvSpPr>
              <a:spLocks noChangeShapeType="1"/>
            </p:cNvSpPr>
            <p:nvPr/>
          </p:nvSpPr>
          <p:spPr bwMode="auto">
            <a:xfrm flipV="1">
              <a:off x="5453063" y="1700213"/>
              <a:ext cx="1588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78" name="Line 871"/>
            <p:cNvSpPr>
              <a:spLocks noChangeShapeType="1"/>
            </p:cNvSpPr>
            <p:nvPr/>
          </p:nvSpPr>
          <p:spPr bwMode="auto">
            <a:xfrm flipV="1">
              <a:off x="5454651" y="1698625"/>
              <a:ext cx="1588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79" name="Line 872"/>
            <p:cNvSpPr>
              <a:spLocks noChangeShapeType="1"/>
            </p:cNvSpPr>
            <p:nvPr/>
          </p:nvSpPr>
          <p:spPr bwMode="auto">
            <a:xfrm flipV="1">
              <a:off x="5456238" y="1695450"/>
              <a:ext cx="1588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80" name="Line 873"/>
            <p:cNvSpPr>
              <a:spLocks noChangeShapeType="1"/>
            </p:cNvSpPr>
            <p:nvPr/>
          </p:nvSpPr>
          <p:spPr bwMode="auto">
            <a:xfrm flipV="1">
              <a:off x="5457826" y="1692275"/>
              <a:ext cx="4763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81" name="Line 874"/>
            <p:cNvSpPr>
              <a:spLocks noChangeShapeType="1"/>
            </p:cNvSpPr>
            <p:nvPr/>
          </p:nvSpPr>
          <p:spPr bwMode="auto">
            <a:xfrm flipV="1">
              <a:off x="5462588" y="1689100"/>
              <a:ext cx="0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82" name="Line 875"/>
            <p:cNvSpPr>
              <a:spLocks noChangeShapeType="1"/>
            </p:cNvSpPr>
            <p:nvPr/>
          </p:nvSpPr>
          <p:spPr bwMode="auto">
            <a:xfrm>
              <a:off x="5462588" y="1689100"/>
              <a:ext cx="15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83" name="Line 876"/>
            <p:cNvSpPr>
              <a:spLocks noChangeShapeType="1"/>
            </p:cNvSpPr>
            <p:nvPr/>
          </p:nvSpPr>
          <p:spPr bwMode="auto">
            <a:xfrm flipV="1">
              <a:off x="5464176" y="1687513"/>
              <a:ext cx="0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84" name="Line 877"/>
            <p:cNvSpPr>
              <a:spLocks noChangeShapeType="1"/>
            </p:cNvSpPr>
            <p:nvPr/>
          </p:nvSpPr>
          <p:spPr bwMode="auto">
            <a:xfrm flipV="1">
              <a:off x="5464176" y="1685925"/>
              <a:ext cx="3175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85" name="Line 878"/>
            <p:cNvSpPr>
              <a:spLocks noChangeShapeType="1"/>
            </p:cNvSpPr>
            <p:nvPr/>
          </p:nvSpPr>
          <p:spPr bwMode="auto">
            <a:xfrm flipV="1">
              <a:off x="5467351" y="1682750"/>
              <a:ext cx="3175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86" name="Line 879"/>
            <p:cNvSpPr>
              <a:spLocks noChangeShapeType="1"/>
            </p:cNvSpPr>
            <p:nvPr/>
          </p:nvSpPr>
          <p:spPr bwMode="auto">
            <a:xfrm>
              <a:off x="5470526" y="1682750"/>
              <a:ext cx="15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87" name="Line 880"/>
            <p:cNvSpPr>
              <a:spLocks noChangeShapeType="1"/>
            </p:cNvSpPr>
            <p:nvPr/>
          </p:nvSpPr>
          <p:spPr bwMode="auto">
            <a:xfrm>
              <a:off x="5472113" y="1682750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88" name="Line 881"/>
            <p:cNvSpPr>
              <a:spLocks noChangeShapeType="1"/>
            </p:cNvSpPr>
            <p:nvPr/>
          </p:nvSpPr>
          <p:spPr bwMode="auto">
            <a:xfrm flipV="1">
              <a:off x="5472113" y="1681163"/>
              <a:ext cx="3175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89" name="Line 882"/>
            <p:cNvSpPr>
              <a:spLocks noChangeShapeType="1"/>
            </p:cNvSpPr>
            <p:nvPr/>
          </p:nvSpPr>
          <p:spPr bwMode="auto">
            <a:xfrm flipV="1">
              <a:off x="5475288" y="1679575"/>
              <a:ext cx="3175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90" name="Line 883"/>
            <p:cNvSpPr>
              <a:spLocks noChangeShapeType="1"/>
            </p:cNvSpPr>
            <p:nvPr/>
          </p:nvSpPr>
          <p:spPr bwMode="auto">
            <a:xfrm>
              <a:off x="5478463" y="1679575"/>
              <a:ext cx="476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91" name="Line 884"/>
            <p:cNvSpPr>
              <a:spLocks noChangeShapeType="1"/>
            </p:cNvSpPr>
            <p:nvPr/>
          </p:nvSpPr>
          <p:spPr bwMode="auto">
            <a:xfrm flipV="1">
              <a:off x="5483226" y="1676400"/>
              <a:ext cx="4763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92" name="Line 885"/>
            <p:cNvSpPr>
              <a:spLocks noChangeShapeType="1"/>
            </p:cNvSpPr>
            <p:nvPr/>
          </p:nvSpPr>
          <p:spPr bwMode="auto">
            <a:xfrm>
              <a:off x="5487988" y="1676400"/>
              <a:ext cx="15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93" name="Line 886"/>
            <p:cNvSpPr>
              <a:spLocks noChangeShapeType="1"/>
            </p:cNvSpPr>
            <p:nvPr/>
          </p:nvSpPr>
          <p:spPr bwMode="auto">
            <a:xfrm>
              <a:off x="5489576" y="1676400"/>
              <a:ext cx="317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94" name="Line 887"/>
            <p:cNvSpPr>
              <a:spLocks noChangeShapeType="1"/>
            </p:cNvSpPr>
            <p:nvPr/>
          </p:nvSpPr>
          <p:spPr bwMode="auto">
            <a:xfrm>
              <a:off x="5492751" y="1676400"/>
              <a:ext cx="15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95" name="Line 888"/>
            <p:cNvSpPr>
              <a:spLocks noChangeShapeType="1"/>
            </p:cNvSpPr>
            <p:nvPr/>
          </p:nvSpPr>
          <p:spPr bwMode="auto">
            <a:xfrm>
              <a:off x="5494338" y="1676400"/>
              <a:ext cx="6350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96" name="Line 889"/>
            <p:cNvSpPr>
              <a:spLocks noChangeShapeType="1"/>
            </p:cNvSpPr>
            <p:nvPr/>
          </p:nvSpPr>
          <p:spPr bwMode="auto">
            <a:xfrm>
              <a:off x="5500688" y="1679575"/>
              <a:ext cx="317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97" name="Line 890"/>
            <p:cNvSpPr>
              <a:spLocks noChangeShapeType="1"/>
            </p:cNvSpPr>
            <p:nvPr/>
          </p:nvSpPr>
          <p:spPr bwMode="auto">
            <a:xfrm>
              <a:off x="5503863" y="1679575"/>
              <a:ext cx="15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98" name="Line 891"/>
            <p:cNvSpPr>
              <a:spLocks noChangeShapeType="1"/>
            </p:cNvSpPr>
            <p:nvPr/>
          </p:nvSpPr>
          <p:spPr bwMode="auto">
            <a:xfrm>
              <a:off x="5505451" y="1679575"/>
              <a:ext cx="1588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99" name="Line 892"/>
            <p:cNvSpPr>
              <a:spLocks noChangeShapeType="1"/>
            </p:cNvSpPr>
            <p:nvPr/>
          </p:nvSpPr>
          <p:spPr bwMode="auto">
            <a:xfrm>
              <a:off x="5507038" y="1681163"/>
              <a:ext cx="15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00" name="Line 893"/>
            <p:cNvSpPr>
              <a:spLocks noChangeShapeType="1"/>
            </p:cNvSpPr>
            <p:nvPr/>
          </p:nvSpPr>
          <p:spPr bwMode="auto">
            <a:xfrm>
              <a:off x="5508626" y="1681163"/>
              <a:ext cx="4763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01" name="Line 894"/>
            <p:cNvSpPr>
              <a:spLocks noChangeShapeType="1"/>
            </p:cNvSpPr>
            <p:nvPr/>
          </p:nvSpPr>
          <p:spPr bwMode="auto">
            <a:xfrm>
              <a:off x="5513388" y="1682750"/>
              <a:ext cx="3175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02" name="Line 895"/>
            <p:cNvSpPr>
              <a:spLocks noChangeShapeType="1"/>
            </p:cNvSpPr>
            <p:nvPr/>
          </p:nvSpPr>
          <p:spPr bwMode="auto">
            <a:xfrm>
              <a:off x="5516563" y="1685925"/>
              <a:ext cx="3175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03" name="Line 896"/>
            <p:cNvSpPr>
              <a:spLocks noChangeShapeType="1"/>
            </p:cNvSpPr>
            <p:nvPr/>
          </p:nvSpPr>
          <p:spPr bwMode="auto">
            <a:xfrm>
              <a:off x="5519738" y="1687513"/>
              <a:ext cx="0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04" name="Line 897"/>
            <p:cNvSpPr>
              <a:spLocks noChangeShapeType="1"/>
            </p:cNvSpPr>
            <p:nvPr/>
          </p:nvSpPr>
          <p:spPr bwMode="auto">
            <a:xfrm>
              <a:off x="5519738" y="1689100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05" name="Line 898"/>
            <p:cNvSpPr>
              <a:spLocks noChangeShapeType="1"/>
            </p:cNvSpPr>
            <p:nvPr/>
          </p:nvSpPr>
          <p:spPr bwMode="auto">
            <a:xfrm>
              <a:off x="5519738" y="1689100"/>
              <a:ext cx="1588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06" name="Line 899"/>
            <p:cNvSpPr>
              <a:spLocks noChangeShapeType="1"/>
            </p:cNvSpPr>
            <p:nvPr/>
          </p:nvSpPr>
          <p:spPr bwMode="auto">
            <a:xfrm>
              <a:off x="5521326" y="1692275"/>
              <a:ext cx="1588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07" name="Line 900"/>
            <p:cNvSpPr>
              <a:spLocks noChangeShapeType="1"/>
            </p:cNvSpPr>
            <p:nvPr/>
          </p:nvSpPr>
          <p:spPr bwMode="auto">
            <a:xfrm>
              <a:off x="5522913" y="1695450"/>
              <a:ext cx="4763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08" name="Line 901"/>
            <p:cNvSpPr>
              <a:spLocks noChangeShapeType="1"/>
            </p:cNvSpPr>
            <p:nvPr/>
          </p:nvSpPr>
          <p:spPr bwMode="auto">
            <a:xfrm>
              <a:off x="5527676" y="1698625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09" name="Line 902"/>
            <p:cNvSpPr>
              <a:spLocks noChangeShapeType="1"/>
            </p:cNvSpPr>
            <p:nvPr/>
          </p:nvSpPr>
          <p:spPr bwMode="auto">
            <a:xfrm>
              <a:off x="5527676" y="1698625"/>
              <a:ext cx="15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10" name="Line 903"/>
            <p:cNvSpPr>
              <a:spLocks noChangeShapeType="1"/>
            </p:cNvSpPr>
            <p:nvPr/>
          </p:nvSpPr>
          <p:spPr bwMode="auto">
            <a:xfrm>
              <a:off x="5529263" y="1698625"/>
              <a:ext cx="0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11" name="Line 904"/>
            <p:cNvSpPr>
              <a:spLocks noChangeShapeType="1"/>
            </p:cNvSpPr>
            <p:nvPr/>
          </p:nvSpPr>
          <p:spPr bwMode="auto">
            <a:xfrm>
              <a:off x="5529263" y="1700213"/>
              <a:ext cx="1588" cy="476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12" name="Line 905"/>
            <p:cNvSpPr>
              <a:spLocks noChangeShapeType="1"/>
            </p:cNvSpPr>
            <p:nvPr/>
          </p:nvSpPr>
          <p:spPr bwMode="auto">
            <a:xfrm>
              <a:off x="5530851" y="1704975"/>
              <a:ext cx="0" cy="476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13" name="Line 906"/>
            <p:cNvSpPr>
              <a:spLocks noChangeShapeType="1"/>
            </p:cNvSpPr>
            <p:nvPr/>
          </p:nvSpPr>
          <p:spPr bwMode="auto">
            <a:xfrm>
              <a:off x="5530851" y="1709738"/>
              <a:ext cx="1588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14" name="Line 907"/>
            <p:cNvSpPr>
              <a:spLocks noChangeShapeType="1"/>
            </p:cNvSpPr>
            <p:nvPr/>
          </p:nvSpPr>
          <p:spPr bwMode="auto">
            <a:xfrm>
              <a:off x="5532438" y="1712913"/>
              <a:ext cx="0" cy="476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15" name="Line 908"/>
            <p:cNvSpPr>
              <a:spLocks noChangeShapeType="1"/>
            </p:cNvSpPr>
            <p:nvPr/>
          </p:nvSpPr>
          <p:spPr bwMode="auto">
            <a:xfrm>
              <a:off x="5532438" y="1717675"/>
              <a:ext cx="0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16" name="Freeform 909"/>
            <p:cNvSpPr>
              <a:spLocks/>
            </p:cNvSpPr>
            <p:nvPr/>
          </p:nvSpPr>
          <p:spPr bwMode="auto">
            <a:xfrm>
              <a:off x="5713413" y="1789113"/>
              <a:ext cx="85725" cy="85725"/>
            </a:xfrm>
            <a:custGeom>
              <a:avLst/>
              <a:gdLst>
                <a:gd name="T0" fmla="*/ 26 w 54"/>
                <a:gd name="T1" fmla="*/ 0 h 54"/>
                <a:gd name="T2" fmla="*/ 33 w 54"/>
                <a:gd name="T3" fmla="*/ 1 h 54"/>
                <a:gd name="T4" fmla="*/ 36 w 54"/>
                <a:gd name="T5" fmla="*/ 3 h 54"/>
                <a:gd name="T6" fmla="*/ 38 w 54"/>
                <a:gd name="T7" fmla="*/ 3 h 54"/>
                <a:gd name="T8" fmla="*/ 42 w 54"/>
                <a:gd name="T9" fmla="*/ 6 h 54"/>
                <a:gd name="T10" fmla="*/ 45 w 54"/>
                <a:gd name="T11" fmla="*/ 8 h 54"/>
                <a:gd name="T12" fmla="*/ 46 w 54"/>
                <a:gd name="T13" fmla="*/ 9 h 54"/>
                <a:gd name="T14" fmla="*/ 49 w 54"/>
                <a:gd name="T15" fmla="*/ 14 h 54"/>
                <a:gd name="T16" fmla="*/ 50 w 54"/>
                <a:gd name="T17" fmla="*/ 15 h 54"/>
                <a:gd name="T18" fmla="*/ 52 w 54"/>
                <a:gd name="T19" fmla="*/ 18 h 54"/>
                <a:gd name="T20" fmla="*/ 53 w 54"/>
                <a:gd name="T21" fmla="*/ 24 h 54"/>
                <a:gd name="T22" fmla="*/ 54 w 54"/>
                <a:gd name="T23" fmla="*/ 26 h 54"/>
                <a:gd name="T24" fmla="*/ 53 w 54"/>
                <a:gd name="T25" fmla="*/ 30 h 54"/>
                <a:gd name="T26" fmla="*/ 52 w 54"/>
                <a:gd name="T27" fmla="*/ 36 h 54"/>
                <a:gd name="T28" fmla="*/ 52 w 54"/>
                <a:gd name="T29" fmla="*/ 37 h 54"/>
                <a:gd name="T30" fmla="*/ 49 w 54"/>
                <a:gd name="T31" fmla="*/ 40 h 54"/>
                <a:gd name="T32" fmla="*/ 46 w 54"/>
                <a:gd name="T33" fmla="*/ 45 h 54"/>
                <a:gd name="T34" fmla="*/ 45 w 54"/>
                <a:gd name="T35" fmla="*/ 46 h 54"/>
                <a:gd name="T36" fmla="*/ 42 w 54"/>
                <a:gd name="T37" fmla="*/ 48 h 54"/>
                <a:gd name="T38" fmla="*/ 39 w 54"/>
                <a:gd name="T39" fmla="*/ 50 h 54"/>
                <a:gd name="T40" fmla="*/ 38 w 54"/>
                <a:gd name="T41" fmla="*/ 52 h 54"/>
                <a:gd name="T42" fmla="*/ 32 w 54"/>
                <a:gd name="T43" fmla="*/ 53 h 54"/>
                <a:gd name="T44" fmla="*/ 29 w 54"/>
                <a:gd name="T45" fmla="*/ 54 h 54"/>
                <a:gd name="T46" fmla="*/ 24 w 54"/>
                <a:gd name="T47" fmla="*/ 53 h 54"/>
                <a:gd name="T48" fmla="*/ 18 w 54"/>
                <a:gd name="T49" fmla="*/ 52 h 54"/>
                <a:gd name="T50" fmla="*/ 17 w 54"/>
                <a:gd name="T51" fmla="*/ 52 h 54"/>
                <a:gd name="T52" fmla="*/ 14 w 54"/>
                <a:gd name="T53" fmla="*/ 50 h 54"/>
                <a:gd name="T54" fmla="*/ 9 w 54"/>
                <a:gd name="T55" fmla="*/ 47 h 54"/>
                <a:gd name="T56" fmla="*/ 8 w 54"/>
                <a:gd name="T57" fmla="*/ 46 h 54"/>
                <a:gd name="T58" fmla="*/ 6 w 54"/>
                <a:gd name="T59" fmla="*/ 42 h 54"/>
                <a:gd name="T60" fmla="*/ 4 w 54"/>
                <a:gd name="T61" fmla="*/ 39 h 54"/>
                <a:gd name="T62" fmla="*/ 4 w 54"/>
                <a:gd name="T63" fmla="*/ 38 h 54"/>
                <a:gd name="T64" fmla="*/ 1 w 54"/>
                <a:gd name="T65" fmla="*/ 32 h 54"/>
                <a:gd name="T66" fmla="*/ 0 w 54"/>
                <a:gd name="T67" fmla="*/ 29 h 54"/>
                <a:gd name="T68" fmla="*/ 0 w 54"/>
                <a:gd name="T69" fmla="*/ 26 h 54"/>
                <a:gd name="T70" fmla="*/ 1 w 54"/>
                <a:gd name="T71" fmla="*/ 21 h 54"/>
                <a:gd name="T72" fmla="*/ 2 w 54"/>
                <a:gd name="T73" fmla="*/ 18 h 54"/>
                <a:gd name="T74" fmla="*/ 4 w 54"/>
                <a:gd name="T75" fmla="*/ 16 h 54"/>
                <a:gd name="T76" fmla="*/ 6 w 54"/>
                <a:gd name="T77" fmla="*/ 12 h 54"/>
                <a:gd name="T78" fmla="*/ 8 w 54"/>
                <a:gd name="T79" fmla="*/ 8 h 54"/>
                <a:gd name="T80" fmla="*/ 9 w 54"/>
                <a:gd name="T81" fmla="*/ 7 h 54"/>
                <a:gd name="T82" fmla="*/ 14 w 54"/>
                <a:gd name="T83" fmla="*/ 4 h 54"/>
                <a:gd name="T84" fmla="*/ 15 w 54"/>
                <a:gd name="T85" fmla="*/ 4 h 54"/>
                <a:gd name="T86" fmla="*/ 18 w 54"/>
                <a:gd name="T87" fmla="*/ 3 h 54"/>
                <a:gd name="T88" fmla="*/ 23 w 54"/>
                <a:gd name="T89" fmla="*/ 1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54" h="54">
                  <a:moveTo>
                    <a:pt x="25" y="0"/>
                  </a:moveTo>
                  <a:lnTo>
                    <a:pt x="26" y="0"/>
                  </a:lnTo>
                  <a:lnTo>
                    <a:pt x="29" y="1"/>
                  </a:lnTo>
                  <a:lnTo>
                    <a:pt x="33" y="1"/>
                  </a:lnTo>
                  <a:lnTo>
                    <a:pt x="36" y="3"/>
                  </a:lnTo>
                  <a:lnTo>
                    <a:pt x="36" y="3"/>
                  </a:lnTo>
                  <a:lnTo>
                    <a:pt x="37" y="3"/>
                  </a:lnTo>
                  <a:lnTo>
                    <a:pt x="38" y="3"/>
                  </a:lnTo>
                  <a:lnTo>
                    <a:pt x="40" y="4"/>
                  </a:lnTo>
                  <a:lnTo>
                    <a:pt x="42" y="6"/>
                  </a:lnTo>
                  <a:lnTo>
                    <a:pt x="45" y="7"/>
                  </a:lnTo>
                  <a:lnTo>
                    <a:pt x="45" y="8"/>
                  </a:lnTo>
                  <a:lnTo>
                    <a:pt x="46" y="8"/>
                  </a:lnTo>
                  <a:lnTo>
                    <a:pt x="46" y="9"/>
                  </a:lnTo>
                  <a:lnTo>
                    <a:pt x="48" y="12"/>
                  </a:lnTo>
                  <a:lnTo>
                    <a:pt x="49" y="14"/>
                  </a:lnTo>
                  <a:lnTo>
                    <a:pt x="50" y="15"/>
                  </a:lnTo>
                  <a:lnTo>
                    <a:pt x="50" y="15"/>
                  </a:lnTo>
                  <a:lnTo>
                    <a:pt x="50" y="16"/>
                  </a:lnTo>
                  <a:lnTo>
                    <a:pt x="52" y="18"/>
                  </a:lnTo>
                  <a:lnTo>
                    <a:pt x="53" y="22"/>
                  </a:lnTo>
                  <a:lnTo>
                    <a:pt x="53" y="24"/>
                  </a:lnTo>
                  <a:lnTo>
                    <a:pt x="53" y="25"/>
                  </a:lnTo>
                  <a:lnTo>
                    <a:pt x="54" y="26"/>
                  </a:lnTo>
                  <a:lnTo>
                    <a:pt x="54" y="26"/>
                  </a:lnTo>
                  <a:lnTo>
                    <a:pt x="53" y="30"/>
                  </a:lnTo>
                  <a:lnTo>
                    <a:pt x="53" y="33"/>
                  </a:lnTo>
                  <a:lnTo>
                    <a:pt x="52" y="36"/>
                  </a:lnTo>
                  <a:lnTo>
                    <a:pt x="52" y="36"/>
                  </a:lnTo>
                  <a:lnTo>
                    <a:pt x="52" y="37"/>
                  </a:lnTo>
                  <a:lnTo>
                    <a:pt x="50" y="38"/>
                  </a:lnTo>
                  <a:lnTo>
                    <a:pt x="49" y="40"/>
                  </a:lnTo>
                  <a:lnTo>
                    <a:pt x="48" y="42"/>
                  </a:lnTo>
                  <a:lnTo>
                    <a:pt x="46" y="45"/>
                  </a:lnTo>
                  <a:lnTo>
                    <a:pt x="46" y="46"/>
                  </a:lnTo>
                  <a:lnTo>
                    <a:pt x="45" y="46"/>
                  </a:lnTo>
                  <a:lnTo>
                    <a:pt x="45" y="47"/>
                  </a:lnTo>
                  <a:lnTo>
                    <a:pt x="42" y="48"/>
                  </a:lnTo>
                  <a:lnTo>
                    <a:pt x="40" y="50"/>
                  </a:lnTo>
                  <a:lnTo>
                    <a:pt x="39" y="50"/>
                  </a:lnTo>
                  <a:lnTo>
                    <a:pt x="39" y="50"/>
                  </a:lnTo>
                  <a:lnTo>
                    <a:pt x="38" y="52"/>
                  </a:lnTo>
                  <a:lnTo>
                    <a:pt x="36" y="52"/>
                  </a:lnTo>
                  <a:lnTo>
                    <a:pt x="32" y="53"/>
                  </a:lnTo>
                  <a:lnTo>
                    <a:pt x="30" y="53"/>
                  </a:lnTo>
                  <a:lnTo>
                    <a:pt x="29" y="54"/>
                  </a:lnTo>
                  <a:lnTo>
                    <a:pt x="26" y="54"/>
                  </a:lnTo>
                  <a:lnTo>
                    <a:pt x="24" y="53"/>
                  </a:lnTo>
                  <a:lnTo>
                    <a:pt x="21" y="53"/>
                  </a:lnTo>
                  <a:lnTo>
                    <a:pt x="18" y="52"/>
                  </a:lnTo>
                  <a:lnTo>
                    <a:pt x="18" y="52"/>
                  </a:lnTo>
                  <a:lnTo>
                    <a:pt x="17" y="52"/>
                  </a:lnTo>
                  <a:lnTo>
                    <a:pt x="15" y="52"/>
                  </a:lnTo>
                  <a:lnTo>
                    <a:pt x="14" y="50"/>
                  </a:lnTo>
                  <a:lnTo>
                    <a:pt x="12" y="48"/>
                  </a:lnTo>
                  <a:lnTo>
                    <a:pt x="9" y="47"/>
                  </a:lnTo>
                  <a:lnTo>
                    <a:pt x="8" y="46"/>
                  </a:lnTo>
                  <a:lnTo>
                    <a:pt x="8" y="46"/>
                  </a:lnTo>
                  <a:lnTo>
                    <a:pt x="7" y="45"/>
                  </a:lnTo>
                  <a:lnTo>
                    <a:pt x="6" y="42"/>
                  </a:lnTo>
                  <a:lnTo>
                    <a:pt x="5" y="40"/>
                  </a:lnTo>
                  <a:lnTo>
                    <a:pt x="4" y="39"/>
                  </a:lnTo>
                  <a:lnTo>
                    <a:pt x="4" y="39"/>
                  </a:lnTo>
                  <a:lnTo>
                    <a:pt x="4" y="38"/>
                  </a:lnTo>
                  <a:lnTo>
                    <a:pt x="2" y="36"/>
                  </a:lnTo>
                  <a:lnTo>
                    <a:pt x="1" y="32"/>
                  </a:lnTo>
                  <a:lnTo>
                    <a:pt x="1" y="30"/>
                  </a:lnTo>
                  <a:lnTo>
                    <a:pt x="0" y="29"/>
                  </a:lnTo>
                  <a:lnTo>
                    <a:pt x="0" y="26"/>
                  </a:lnTo>
                  <a:lnTo>
                    <a:pt x="0" y="26"/>
                  </a:lnTo>
                  <a:lnTo>
                    <a:pt x="1" y="24"/>
                  </a:lnTo>
                  <a:lnTo>
                    <a:pt x="1" y="21"/>
                  </a:lnTo>
                  <a:lnTo>
                    <a:pt x="2" y="18"/>
                  </a:lnTo>
                  <a:lnTo>
                    <a:pt x="2" y="18"/>
                  </a:lnTo>
                  <a:lnTo>
                    <a:pt x="2" y="17"/>
                  </a:lnTo>
                  <a:lnTo>
                    <a:pt x="4" y="16"/>
                  </a:lnTo>
                  <a:lnTo>
                    <a:pt x="5" y="14"/>
                  </a:lnTo>
                  <a:lnTo>
                    <a:pt x="6" y="12"/>
                  </a:lnTo>
                  <a:lnTo>
                    <a:pt x="7" y="9"/>
                  </a:lnTo>
                  <a:lnTo>
                    <a:pt x="8" y="8"/>
                  </a:lnTo>
                  <a:lnTo>
                    <a:pt x="8" y="8"/>
                  </a:lnTo>
                  <a:lnTo>
                    <a:pt x="9" y="7"/>
                  </a:lnTo>
                  <a:lnTo>
                    <a:pt x="12" y="6"/>
                  </a:lnTo>
                  <a:lnTo>
                    <a:pt x="14" y="4"/>
                  </a:lnTo>
                  <a:lnTo>
                    <a:pt x="15" y="4"/>
                  </a:lnTo>
                  <a:lnTo>
                    <a:pt x="15" y="4"/>
                  </a:lnTo>
                  <a:lnTo>
                    <a:pt x="16" y="3"/>
                  </a:lnTo>
                  <a:lnTo>
                    <a:pt x="18" y="3"/>
                  </a:lnTo>
                  <a:lnTo>
                    <a:pt x="22" y="1"/>
                  </a:lnTo>
                  <a:lnTo>
                    <a:pt x="23" y="1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17" name="Line 910"/>
            <p:cNvSpPr>
              <a:spLocks noChangeShapeType="1"/>
            </p:cNvSpPr>
            <p:nvPr/>
          </p:nvSpPr>
          <p:spPr bwMode="auto">
            <a:xfrm>
              <a:off x="5797551" y="1830388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18" name="Line 911"/>
            <p:cNvSpPr>
              <a:spLocks noChangeShapeType="1"/>
            </p:cNvSpPr>
            <p:nvPr/>
          </p:nvSpPr>
          <p:spPr bwMode="auto">
            <a:xfrm flipH="1">
              <a:off x="5795963" y="1830388"/>
              <a:ext cx="1588" cy="476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19" name="Line 912"/>
            <p:cNvSpPr>
              <a:spLocks noChangeShapeType="1"/>
            </p:cNvSpPr>
            <p:nvPr/>
          </p:nvSpPr>
          <p:spPr bwMode="auto">
            <a:xfrm>
              <a:off x="5795963" y="1835150"/>
              <a:ext cx="0" cy="476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20" name="Line 913"/>
            <p:cNvSpPr>
              <a:spLocks noChangeShapeType="1"/>
            </p:cNvSpPr>
            <p:nvPr/>
          </p:nvSpPr>
          <p:spPr bwMode="auto">
            <a:xfrm>
              <a:off x="5795963" y="1839913"/>
              <a:ext cx="0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21" name="Line 914"/>
            <p:cNvSpPr>
              <a:spLocks noChangeShapeType="1"/>
            </p:cNvSpPr>
            <p:nvPr/>
          </p:nvSpPr>
          <p:spPr bwMode="auto">
            <a:xfrm>
              <a:off x="5795963" y="1843088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22" name="Line 915"/>
            <p:cNvSpPr>
              <a:spLocks noChangeShapeType="1"/>
            </p:cNvSpPr>
            <p:nvPr/>
          </p:nvSpPr>
          <p:spPr bwMode="auto">
            <a:xfrm>
              <a:off x="5795963" y="1843088"/>
              <a:ext cx="0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23" name="Line 916"/>
            <p:cNvSpPr>
              <a:spLocks noChangeShapeType="1"/>
            </p:cNvSpPr>
            <p:nvPr/>
          </p:nvSpPr>
          <p:spPr bwMode="auto">
            <a:xfrm flipH="1">
              <a:off x="5792788" y="1846263"/>
              <a:ext cx="3175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24" name="Line 917"/>
            <p:cNvSpPr>
              <a:spLocks noChangeShapeType="1"/>
            </p:cNvSpPr>
            <p:nvPr/>
          </p:nvSpPr>
          <p:spPr bwMode="auto">
            <a:xfrm flipH="1">
              <a:off x="5791201" y="1849438"/>
              <a:ext cx="1588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25" name="Line 918"/>
            <p:cNvSpPr>
              <a:spLocks noChangeShapeType="1"/>
            </p:cNvSpPr>
            <p:nvPr/>
          </p:nvSpPr>
          <p:spPr bwMode="auto">
            <a:xfrm flipH="1">
              <a:off x="5789613" y="1852613"/>
              <a:ext cx="1588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26" name="Line 919"/>
            <p:cNvSpPr>
              <a:spLocks noChangeShapeType="1"/>
            </p:cNvSpPr>
            <p:nvPr/>
          </p:nvSpPr>
          <p:spPr bwMode="auto">
            <a:xfrm flipH="1">
              <a:off x="5786438" y="1855788"/>
              <a:ext cx="3175" cy="476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27" name="Line 920"/>
            <p:cNvSpPr>
              <a:spLocks noChangeShapeType="1"/>
            </p:cNvSpPr>
            <p:nvPr/>
          </p:nvSpPr>
          <p:spPr bwMode="auto">
            <a:xfrm>
              <a:off x="5786438" y="1860550"/>
              <a:ext cx="0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28" name="Line 921"/>
            <p:cNvSpPr>
              <a:spLocks noChangeShapeType="1"/>
            </p:cNvSpPr>
            <p:nvPr/>
          </p:nvSpPr>
          <p:spPr bwMode="auto">
            <a:xfrm flipH="1">
              <a:off x="5784851" y="1862138"/>
              <a:ext cx="15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29" name="Line 922"/>
            <p:cNvSpPr>
              <a:spLocks noChangeShapeType="1"/>
            </p:cNvSpPr>
            <p:nvPr/>
          </p:nvSpPr>
          <p:spPr bwMode="auto">
            <a:xfrm>
              <a:off x="5784851" y="1862138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30" name="Line 923"/>
            <p:cNvSpPr>
              <a:spLocks noChangeShapeType="1"/>
            </p:cNvSpPr>
            <p:nvPr/>
          </p:nvSpPr>
          <p:spPr bwMode="auto">
            <a:xfrm flipH="1">
              <a:off x="5780088" y="1862138"/>
              <a:ext cx="4763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31" name="Line 924"/>
            <p:cNvSpPr>
              <a:spLocks noChangeShapeType="1"/>
            </p:cNvSpPr>
            <p:nvPr/>
          </p:nvSpPr>
          <p:spPr bwMode="auto">
            <a:xfrm flipH="1">
              <a:off x="5776913" y="1865313"/>
              <a:ext cx="3175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32" name="Line 925"/>
            <p:cNvSpPr>
              <a:spLocks noChangeShapeType="1"/>
            </p:cNvSpPr>
            <p:nvPr/>
          </p:nvSpPr>
          <p:spPr bwMode="auto">
            <a:xfrm flipH="1">
              <a:off x="5775326" y="1866900"/>
              <a:ext cx="15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33" name="Line 926"/>
            <p:cNvSpPr>
              <a:spLocks noChangeShapeType="1"/>
            </p:cNvSpPr>
            <p:nvPr/>
          </p:nvSpPr>
          <p:spPr bwMode="auto">
            <a:xfrm>
              <a:off x="5775326" y="1866900"/>
              <a:ext cx="0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34" name="Line 927"/>
            <p:cNvSpPr>
              <a:spLocks noChangeShapeType="1"/>
            </p:cNvSpPr>
            <p:nvPr/>
          </p:nvSpPr>
          <p:spPr bwMode="auto">
            <a:xfrm flipH="1">
              <a:off x="5773738" y="1868488"/>
              <a:ext cx="15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35" name="Line 928"/>
            <p:cNvSpPr>
              <a:spLocks noChangeShapeType="1"/>
            </p:cNvSpPr>
            <p:nvPr/>
          </p:nvSpPr>
          <p:spPr bwMode="auto">
            <a:xfrm flipH="1">
              <a:off x="5767388" y="1868488"/>
              <a:ext cx="6350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36" name="Line 929"/>
            <p:cNvSpPr>
              <a:spLocks noChangeShapeType="1"/>
            </p:cNvSpPr>
            <p:nvPr/>
          </p:nvSpPr>
          <p:spPr bwMode="auto">
            <a:xfrm flipH="1">
              <a:off x="5764213" y="1871663"/>
              <a:ext cx="317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37" name="Line 930"/>
            <p:cNvSpPr>
              <a:spLocks noChangeShapeType="1"/>
            </p:cNvSpPr>
            <p:nvPr/>
          </p:nvSpPr>
          <p:spPr bwMode="auto">
            <a:xfrm flipH="1">
              <a:off x="5761038" y="1871663"/>
              <a:ext cx="3175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38" name="Line 931"/>
            <p:cNvSpPr>
              <a:spLocks noChangeShapeType="1"/>
            </p:cNvSpPr>
            <p:nvPr/>
          </p:nvSpPr>
          <p:spPr bwMode="auto">
            <a:xfrm flipH="1">
              <a:off x="5754688" y="1873250"/>
              <a:ext cx="635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39" name="Line 932"/>
            <p:cNvSpPr>
              <a:spLocks noChangeShapeType="1"/>
            </p:cNvSpPr>
            <p:nvPr/>
          </p:nvSpPr>
          <p:spPr bwMode="auto">
            <a:xfrm flipH="1" flipV="1">
              <a:off x="5751513" y="1871663"/>
              <a:ext cx="3175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40" name="Line 933"/>
            <p:cNvSpPr>
              <a:spLocks noChangeShapeType="1"/>
            </p:cNvSpPr>
            <p:nvPr/>
          </p:nvSpPr>
          <p:spPr bwMode="auto">
            <a:xfrm flipH="1">
              <a:off x="5746751" y="1871663"/>
              <a:ext cx="476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41" name="Line 934"/>
            <p:cNvSpPr>
              <a:spLocks noChangeShapeType="1"/>
            </p:cNvSpPr>
            <p:nvPr/>
          </p:nvSpPr>
          <p:spPr bwMode="auto">
            <a:xfrm flipH="1">
              <a:off x="5741988" y="1871663"/>
              <a:ext cx="476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42" name="Line 935"/>
            <p:cNvSpPr>
              <a:spLocks noChangeShapeType="1"/>
            </p:cNvSpPr>
            <p:nvPr/>
          </p:nvSpPr>
          <p:spPr bwMode="auto">
            <a:xfrm>
              <a:off x="5741988" y="1871663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43" name="Line 936"/>
            <p:cNvSpPr>
              <a:spLocks noChangeShapeType="1"/>
            </p:cNvSpPr>
            <p:nvPr/>
          </p:nvSpPr>
          <p:spPr bwMode="auto">
            <a:xfrm flipH="1">
              <a:off x="5740401" y="1871663"/>
              <a:ext cx="15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44" name="Line 937"/>
            <p:cNvSpPr>
              <a:spLocks noChangeShapeType="1"/>
            </p:cNvSpPr>
            <p:nvPr/>
          </p:nvSpPr>
          <p:spPr bwMode="auto">
            <a:xfrm flipH="1" flipV="1">
              <a:off x="5738813" y="1868488"/>
              <a:ext cx="1588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45" name="Line 938"/>
            <p:cNvSpPr>
              <a:spLocks noChangeShapeType="1"/>
            </p:cNvSpPr>
            <p:nvPr/>
          </p:nvSpPr>
          <p:spPr bwMode="auto">
            <a:xfrm flipH="1" flipV="1">
              <a:off x="5735638" y="1866900"/>
              <a:ext cx="3175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46" name="Line 939"/>
            <p:cNvSpPr>
              <a:spLocks noChangeShapeType="1"/>
            </p:cNvSpPr>
            <p:nvPr/>
          </p:nvSpPr>
          <p:spPr bwMode="auto">
            <a:xfrm flipH="1" flipV="1">
              <a:off x="5732463" y="1865313"/>
              <a:ext cx="3175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47" name="Line 940"/>
            <p:cNvSpPr>
              <a:spLocks noChangeShapeType="1"/>
            </p:cNvSpPr>
            <p:nvPr/>
          </p:nvSpPr>
          <p:spPr bwMode="auto">
            <a:xfrm flipH="1" flipV="1">
              <a:off x="5727701" y="1862138"/>
              <a:ext cx="4763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48" name="Line 941"/>
            <p:cNvSpPr>
              <a:spLocks noChangeShapeType="1"/>
            </p:cNvSpPr>
            <p:nvPr/>
          </p:nvSpPr>
          <p:spPr bwMode="auto">
            <a:xfrm>
              <a:off x="5727701" y="1862138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49" name="Line 942"/>
            <p:cNvSpPr>
              <a:spLocks noChangeShapeType="1"/>
            </p:cNvSpPr>
            <p:nvPr/>
          </p:nvSpPr>
          <p:spPr bwMode="auto">
            <a:xfrm flipH="1">
              <a:off x="5726113" y="1862138"/>
              <a:ext cx="15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50" name="Line 943"/>
            <p:cNvSpPr>
              <a:spLocks noChangeShapeType="1"/>
            </p:cNvSpPr>
            <p:nvPr/>
          </p:nvSpPr>
          <p:spPr bwMode="auto">
            <a:xfrm flipV="1">
              <a:off x="5726113" y="1860550"/>
              <a:ext cx="0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51" name="Line 944"/>
            <p:cNvSpPr>
              <a:spLocks noChangeShapeType="1"/>
            </p:cNvSpPr>
            <p:nvPr/>
          </p:nvSpPr>
          <p:spPr bwMode="auto">
            <a:xfrm flipH="1" flipV="1">
              <a:off x="5722938" y="1855788"/>
              <a:ext cx="3175" cy="476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52" name="Line 945"/>
            <p:cNvSpPr>
              <a:spLocks noChangeShapeType="1"/>
            </p:cNvSpPr>
            <p:nvPr/>
          </p:nvSpPr>
          <p:spPr bwMode="auto">
            <a:xfrm flipH="1" flipV="1">
              <a:off x="5721351" y="1852613"/>
              <a:ext cx="1588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53" name="Line 946"/>
            <p:cNvSpPr>
              <a:spLocks noChangeShapeType="1"/>
            </p:cNvSpPr>
            <p:nvPr/>
          </p:nvSpPr>
          <p:spPr bwMode="auto">
            <a:xfrm flipV="1">
              <a:off x="5721351" y="1851025"/>
              <a:ext cx="0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54" name="Line 947"/>
            <p:cNvSpPr>
              <a:spLocks noChangeShapeType="1"/>
            </p:cNvSpPr>
            <p:nvPr/>
          </p:nvSpPr>
          <p:spPr bwMode="auto">
            <a:xfrm flipH="1" flipV="1">
              <a:off x="5719763" y="1849438"/>
              <a:ext cx="1588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55" name="Line 948"/>
            <p:cNvSpPr>
              <a:spLocks noChangeShapeType="1"/>
            </p:cNvSpPr>
            <p:nvPr/>
          </p:nvSpPr>
          <p:spPr bwMode="auto">
            <a:xfrm>
              <a:off x="5719763" y="1849438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56" name="Line 949"/>
            <p:cNvSpPr>
              <a:spLocks noChangeShapeType="1"/>
            </p:cNvSpPr>
            <p:nvPr/>
          </p:nvSpPr>
          <p:spPr bwMode="auto">
            <a:xfrm flipH="1" flipV="1">
              <a:off x="5716588" y="1843088"/>
              <a:ext cx="3175" cy="635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57" name="Line 950"/>
            <p:cNvSpPr>
              <a:spLocks noChangeShapeType="1"/>
            </p:cNvSpPr>
            <p:nvPr/>
          </p:nvSpPr>
          <p:spPr bwMode="auto">
            <a:xfrm flipH="1" flipV="1">
              <a:off x="5715001" y="1839913"/>
              <a:ext cx="1588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58" name="Line 951"/>
            <p:cNvSpPr>
              <a:spLocks noChangeShapeType="1"/>
            </p:cNvSpPr>
            <p:nvPr/>
          </p:nvSpPr>
          <p:spPr bwMode="auto">
            <a:xfrm flipV="1">
              <a:off x="5715001" y="1836738"/>
              <a:ext cx="0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59" name="Line 952"/>
            <p:cNvSpPr>
              <a:spLocks noChangeShapeType="1"/>
            </p:cNvSpPr>
            <p:nvPr/>
          </p:nvSpPr>
          <p:spPr bwMode="auto">
            <a:xfrm flipV="1">
              <a:off x="5715001" y="1833563"/>
              <a:ext cx="0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60" name="Line 953"/>
            <p:cNvSpPr>
              <a:spLocks noChangeShapeType="1"/>
            </p:cNvSpPr>
            <p:nvPr/>
          </p:nvSpPr>
          <p:spPr bwMode="auto">
            <a:xfrm flipV="1">
              <a:off x="5715001" y="1830388"/>
              <a:ext cx="0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61" name="Line 954"/>
            <p:cNvSpPr>
              <a:spLocks noChangeShapeType="1"/>
            </p:cNvSpPr>
            <p:nvPr/>
          </p:nvSpPr>
          <p:spPr bwMode="auto">
            <a:xfrm flipV="1">
              <a:off x="5715001" y="1827213"/>
              <a:ext cx="0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62" name="Line 955"/>
            <p:cNvSpPr>
              <a:spLocks noChangeShapeType="1"/>
            </p:cNvSpPr>
            <p:nvPr/>
          </p:nvSpPr>
          <p:spPr bwMode="auto">
            <a:xfrm flipV="1">
              <a:off x="5715001" y="1822450"/>
              <a:ext cx="0" cy="476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63" name="Line 956"/>
            <p:cNvSpPr>
              <a:spLocks noChangeShapeType="1"/>
            </p:cNvSpPr>
            <p:nvPr/>
          </p:nvSpPr>
          <p:spPr bwMode="auto">
            <a:xfrm flipV="1">
              <a:off x="5715001" y="1817688"/>
              <a:ext cx="1588" cy="476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64" name="Line 957"/>
            <p:cNvSpPr>
              <a:spLocks noChangeShapeType="1"/>
            </p:cNvSpPr>
            <p:nvPr/>
          </p:nvSpPr>
          <p:spPr bwMode="auto">
            <a:xfrm>
              <a:off x="5716588" y="1817688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65" name="Line 958"/>
            <p:cNvSpPr>
              <a:spLocks noChangeShapeType="1"/>
            </p:cNvSpPr>
            <p:nvPr/>
          </p:nvSpPr>
          <p:spPr bwMode="auto">
            <a:xfrm flipV="1">
              <a:off x="5716588" y="1816100"/>
              <a:ext cx="0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66" name="Line 959"/>
            <p:cNvSpPr>
              <a:spLocks noChangeShapeType="1"/>
            </p:cNvSpPr>
            <p:nvPr/>
          </p:nvSpPr>
          <p:spPr bwMode="auto">
            <a:xfrm flipV="1">
              <a:off x="5716588" y="1814513"/>
              <a:ext cx="3175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67" name="Line 960"/>
            <p:cNvSpPr>
              <a:spLocks noChangeShapeType="1"/>
            </p:cNvSpPr>
            <p:nvPr/>
          </p:nvSpPr>
          <p:spPr bwMode="auto">
            <a:xfrm flipV="1">
              <a:off x="5719763" y="1811338"/>
              <a:ext cx="1588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68" name="Line 961"/>
            <p:cNvSpPr>
              <a:spLocks noChangeShapeType="1"/>
            </p:cNvSpPr>
            <p:nvPr/>
          </p:nvSpPr>
          <p:spPr bwMode="auto">
            <a:xfrm flipV="1">
              <a:off x="5721351" y="1808163"/>
              <a:ext cx="1588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69" name="Line 962"/>
            <p:cNvSpPr>
              <a:spLocks noChangeShapeType="1"/>
            </p:cNvSpPr>
            <p:nvPr/>
          </p:nvSpPr>
          <p:spPr bwMode="auto">
            <a:xfrm flipV="1">
              <a:off x="5722938" y="1804988"/>
              <a:ext cx="3175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70" name="Line 963"/>
            <p:cNvSpPr>
              <a:spLocks noChangeShapeType="1"/>
            </p:cNvSpPr>
            <p:nvPr/>
          </p:nvSpPr>
          <p:spPr bwMode="auto">
            <a:xfrm flipV="1">
              <a:off x="5726113" y="1803400"/>
              <a:ext cx="0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71" name="Line 964"/>
            <p:cNvSpPr>
              <a:spLocks noChangeShapeType="1"/>
            </p:cNvSpPr>
            <p:nvPr/>
          </p:nvSpPr>
          <p:spPr bwMode="auto">
            <a:xfrm>
              <a:off x="5726113" y="1803400"/>
              <a:ext cx="15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72" name="Line 965"/>
            <p:cNvSpPr>
              <a:spLocks noChangeShapeType="1"/>
            </p:cNvSpPr>
            <p:nvPr/>
          </p:nvSpPr>
          <p:spPr bwMode="auto">
            <a:xfrm flipV="1">
              <a:off x="5727701" y="1801813"/>
              <a:ext cx="0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73" name="Line 966"/>
            <p:cNvSpPr>
              <a:spLocks noChangeShapeType="1"/>
            </p:cNvSpPr>
            <p:nvPr/>
          </p:nvSpPr>
          <p:spPr bwMode="auto">
            <a:xfrm flipV="1">
              <a:off x="5727701" y="1800225"/>
              <a:ext cx="4763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74" name="Line 967"/>
            <p:cNvSpPr>
              <a:spLocks noChangeShapeType="1"/>
            </p:cNvSpPr>
            <p:nvPr/>
          </p:nvSpPr>
          <p:spPr bwMode="auto">
            <a:xfrm flipV="1">
              <a:off x="5732463" y="1797050"/>
              <a:ext cx="3175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75" name="Line 968"/>
            <p:cNvSpPr>
              <a:spLocks noChangeShapeType="1"/>
            </p:cNvSpPr>
            <p:nvPr/>
          </p:nvSpPr>
          <p:spPr bwMode="auto">
            <a:xfrm>
              <a:off x="5735638" y="1797050"/>
              <a:ext cx="15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76" name="Line 969"/>
            <p:cNvSpPr>
              <a:spLocks noChangeShapeType="1"/>
            </p:cNvSpPr>
            <p:nvPr/>
          </p:nvSpPr>
          <p:spPr bwMode="auto">
            <a:xfrm>
              <a:off x="5737226" y="1797050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77" name="Line 970"/>
            <p:cNvSpPr>
              <a:spLocks noChangeShapeType="1"/>
            </p:cNvSpPr>
            <p:nvPr/>
          </p:nvSpPr>
          <p:spPr bwMode="auto">
            <a:xfrm flipV="1">
              <a:off x="5737226" y="1795463"/>
              <a:ext cx="1588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78" name="Line 971"/>
            <p:cNvSpPr>
              <a:spLocks noChangeShapeType="1"/>
            </p:cNvSpPr>
            <p:nvPr/>
          </p:nvSpPr>
          <p:spPr bwMode="auto">
            <a:xfrm flipV="1">
              <a:off x="5738813" y="1793875"/>
              <a:ext cx="3175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79" name="Line 972"/>
            <p:cNvSpPr>
              <a:spLocks noChangeShapeType="1"/>
            </p:cNvSpPr>
            <p:nvPr/>
          </p:nvSpPr>
          <p:spPr bwMode="auto">
            <a:xfrm>
              <a:off x="5741988" y="1793875"/>
              <a:ext cx="476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80" name="Line 973"/>
            <p:cNvSpPr>
              <a:spLocks noChangeShapeType="1"/>
            </p:cNvSpPr>
            <p:nvPr/>
          </p:nvSpPr>
          <p:spPr bwMode="auto">
            <a:xfrm flipV="1">
              <a:off x="5746751" y="1790700"/>
              <a:ext cx="3175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81" name="Line 974"/>
            <p:cNvSpPr>
              <a:spLocks noChangeShapeType="1"/>
            </p:cNvSpPr>
            <p:nvPr/>
          </p:nvSpPr>
          <p:spPr bwMode="auto">
            <a:xfrm>
              <a:off x="5749926" y="1790700"/>
              <a:ext cx="317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82" name="Line 975"/>
            <p:cNvSpPr>
              <a:spLocks noChangeShapeType="1"/>
            </p:cNvSpPr>
            <p:nvPr/>
          </p:nvSpPr>
          <p:spPr bwMode="auto">
            <a:xfrm>
              <a:off x="5753101" y="1790700"/>
              <a:ext cx="15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83" name="Line 976"/>
            <p:cNvSpPr>
              <a:spLocks noChangeShapeType="1"/>
            </p:cNvSpPr>
            <p:nvPr/>
          </p:nvSpPr>
          <p:spPr bwMode="auto">
            <a:xfrm>
              <a:off x="5754688" y="1790700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84" name="Line 977"/>
            <p:cNvSpPr>
              <a:spLocks noChangeShapeType="1"/>
            </p:cNvSpPr>
            <p:nvPr/>
          </p:nvSpPr>
          <p:spPr bwMode="auto">
            <a:xfrm>
              <a:off x="5754688" y="1790700"/>
              <a:ext cx="476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85" name="Line 978"/>
            <p:cNvSpPr>
              <a:spLocks noChangeShapeType="1"/>
            </p:cNvSpPr>
            <p:nvPr/>
          </p:nvSpPr>
          <p:spPr bwMode="auto">
            <a:xfrm>
              <a:off x="5759451" y="1790700"/>
              <a:ext cx="4763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86" name="Line 979"/>
            <p:cNvSpPr>
              <a:spLocks noChangeShapeType="1"/>
            </p:cNvSpPr>
            <p:nvPr/>
          </p:nvSpPr>
          <p:spPr bwMode="auto">
            <a:xfrm>
              <a:off x="5764213" y="1793875"/>
              <a:ext cx="317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87" name="Line 980"/>
            <p:cNvSpPr>
              <a:spLocks noChangeShapeType="1"/>
            </p:cNvSpPr>
            <p:nvPr/>
          </p:nvSpPr>
          <p:spPr bwMode="auto">
            <a:xfrm>
              <a:off x="5767388" y="1793875"/>
              <a:ext cx="317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88" name="Line 981"/>
            <p:cNvSpPr>
              <a:spLocks noChangeShapeType="1"/>
            </p:cNvSpPr>
            <p:nvPr/>
          </p:nvSpPr>
          <p:spPr bwMode="auto">
            <a:xfrm>
              <a:off x="5770563" y="1793875"/>
              <a:ext cx="1588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89" name="Line 982"/>
            <p:cNvSpPr>
              <a:spLocks noChangeShapeType="1"/>
            </p:cNvSpPr>
            <p:nvPr/>
          </p:nvSpPr>
          <p:spPr bwMode="auto">
            <a:xfrm>
              <a:off x="5772151" y="1795463"/>
              <a:ext cx="15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90" name="Line 983"/>
            <p:cNvSpPr>
              <a:spLocks noChangeShapeType="1"/>
            </p:cNvSpPr>
            <p:nvPr/>
          </p:nvSpPr>
          <p:spPr bwMode="auto">
            <a:xfrm>
              <a:off x="5773738" y="1795463"/>
              <a:ext cx="3175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91" name="Line 984"/>
            <p:cNvSpPr>
              <a:spLocks noChangeShapeType="1"/>
            </p:cNvSpPr>
            <p:nvPr/>
          </p:nvSpPr>
          <p:spPr bwMode="auto">
            <a:xfrm>
              <a:off x="5776913" y="1797050"/>
              <a:ext cx="3175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92" name="Line 985"/>
            <p:cNvSpPr>
              <a:spLocks noChangeShapeType="1"/>
            </p:cNvSpPr>
            <p:nvPr/>
          </p:nvSpPr>
          <p:spPr bwMode="auto">
            <a:xfrm>
              <a:off x="5780088" y="1800225"/>
              <a:ext cx="4763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93" name="Line 986"/>
            <p:cNvSpPr>
              <a:spLocks noChangeShapeType="1"/>
            </p:cNvSpPr>
            <p:nvPr/>
          </p:nvSpPr>
          <p:spPr bwMode="auto">
            <a:xfrm>
              <a:off x="5784851" y="1801813"/>
              <a:ext cx="0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94" name="Line 987"/>
            <p:cNvSpPr>
              <a:spLocks noChangeShapeType="1"/>
            </p:cNvSpPr>
            <p:nvPr/>
          </p:nvSpPr>
          <p:spPr bwMode="auto">
            <a:xfrm>
              <a:off x="5784851" y="1803400"/>
              <a:ext cx="158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95" name="Line 988"/>
            <p:cNvSpPr>
              <a:spLocks noChangeShapeType="1"/>
            </p:cNvSpPr>
            <p:nvPr/>
          </p:nvSpPr>
          <p:spPr bwMode="auto">
            <a:xfrm>
              <a:off x="5786438" y="1803400"/>
              <a:ext cx="0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96" name="Line 989"/>
            <p:cNvSpPr>
              <a:spLocks noChangeShapeType="1"/>
            </p:cNvSpPr>
            <p:nvPr/>
          </p:nvSpPr>
          <p:spPr bwMode="auto">
            <a:xfrm>
              <a:off x="5786438" y="1804988"/>
              <a:ext cx="3175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97" name="Line 990"/>
            <p:cNvSpPr>
              <a:spLocks noChangeShapeType="1"/>
            </p:cNvSpPr>
            <p:nvPr/>
          </p:nvSpPr>
          <p:spPr bwMode="auto">
            <a:xfrm>
              <a:off x="5789613" y="1808163"/>
              <a:ext cx="1588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98" name="Line 991"/>
            <p:cNvSpPr>
              <a:spLocks noChangeShapeType="1"/>
            </p:cNvSpPr>
            <p:nvPr/>
          </p:nvSpPr>
          <p:spPr bwMode="auto">
            <a:xfrm>
              <a:off x="5791201" y="1811338"/>
              <a:ext cx="1588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99" name="Line 992"/>
            <p:cNvSpPr>
              <a:spLocks noChangeShapeType="1"/>
            </p:cNvSpPr>
            <p:nvPr/>
          </p:nvSpPr>
          <p:spPr bwMode="auto">
            <a:xfrm>
              <a:off x="5792788" y="1812925"/>
              <a:ext cx="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00" name="Line 993"/>
            <p:cNvSpPr>
              <a:spLocks noChangeShapeType="1"/>
            </p:cNvSpPr>
            <p:nvPr/>
          </p:nvSpPr>
          <p:spPr bwMode="auto">
            <a:xfrm>
              <a:off x="5792788" y="1812925"/>
              <a:ext cx="0" cy="1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01" name="Line 994"/>
            <p:cNvSpPr>
              <a:spLocks noChangeShapeType="1"/>
            </p:cNvSpPr>
            <p:nvPr/>
          </p:nvSpPr>
          <p:spPr bwMode="auto">
            <a:xfrm>
              <a:off x="5792788" y="1814513"/>
              <a:ext cx="3175" cy="31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02" name="Line 995"/>
            <p:cNvSpPr>
              <a:spLocks noChangeShapeType="1"/>
            </p:cNvSpPr>
            <p:nvPr/>
          </p:nvSpPr>
          <p:spPr bwMode="auto">
            <a:xfrm>
              <a:off x="5795963" y="1817688"/>
              <a:ext cx="1588" cy="635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03" name="Line 996"/>
            <p:cNvSpPr>
              <a:spLocks noChangeShapeType="1"/>
            </p:cNvSpPr>
            <p:nvPr/>
          </p:nvSpPr>
          <p:spPr bwMode="auto">
            <a:xfrm>
              <a:off x="5797551" y="1824038"/>
              <a:ext cx="0" cy="635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04" name="Freeform 997"/>
            <p:cNvSpPr>
              <a:spLocks/>
            </p:cNvSpPr>
            <p:nvPr/>
          </p:nvSpPr>
          <p:spPr bwMode="auto">
            <a:xfrm>
              <a:off x="1287463" y="3035300"/>
              <a:ext cx="80963" cy="63500"/>
            </a:xfrm>
            <a:custGeom>
              <a:avLst/>
              <a:gdLst>
                <a:gd name="T0" fmla="*/ 25 w 51"/>
                <a:gd name="T1" fmla="*/ 0 h 40"/>
                <a:gd name="T2" fmla="*/ 51 w 51"/>
                <a:gd name="T3" fmla="*/ 40 h 40"/>
                <a:gd name="T4" fmla="*/ 0 w 51"/>
                <a:gd name="T5" fmla="*/ 40 h 40"/>
                <a:gd name="T6" fmla="*/ 25 w 51"/>
                <a:gd name="T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1" h="40">
                  <a:moveTo>
                    <a:pt x="25" y="0"/>
                  </a:moveTo>
                  <a:lnTo>
                    <a:pt x="51" y="40"/>
                  </a:lnTo>
                  <a:lnTo>
                    <a:pt x="0" y="40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05" name="Freeform 998"/>
            <p:cNvSpPr>
              <a:spLocks/>
            </p:cNvSpPr>
            <p:nvPr/>
          </p:nvSpPr>
          <p:spPr bwMode="auto">
            <a:xfrm>
              <a:off x="1287463" y="3035300"/>
              <a:ext cx="42863" cy="68263"/>
            </a:xfrm>
            <a:custGeom>
              <a:avLst/>
              <a:gdLst>
                <a:gd name="T0" fmla="*/ 25 w 27"/>
                <a:gd name="T1" fmla="*/ 0 h 43"/>
                <a:gd name="T2" fmla="*/ 27 w 27"/>
                <a:gd name="T3" fmla="*/ 0 h 43"/>
                <a:gd name="T4" fmla="*/ 27 w 27"/>
                <a:gd name="T5" fmla="*/ 2 h 43"/>
                <a:gd name="T6" fmla="*/ 1 w 27"/>
                <a:gd name="T7" fmla="*/ 43 h 43"/>
                <a:gd name="T8" fmla="*/ 0 w 27"/>
                <a:gd name="T9" fmla="*/ 43 h 43"/>
                <a:gd name="T10" fmla="*/ 0 w 27"/>
                <a:gd name="T11" fmla="*/ 40 h 43"/>
                <a:gd name="T12" fmla="*/ 25 w 27"/>
                <a:gd name="T1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43">
                  <a:moveTo>
                    <a:pt x="25" y="0"/>
                  </a:moveTo>
                  <a:lnTo>
                    <a:pt x="27" y="0"/>
                  </a:lnTo>
                  <a:lnTo>
                    <a:pt x="27" y="2"/>
                  </a:lnTo>
                  <a:lnTo>
                    <a:pt x="1" y="43"/>
                  </a:lnTo>
                  <a:lnTo>
                    <a:pt x="0" y="43"/>
                  </a:lnTo>
                  <a:lnTo>
                    <a:pt x="0" y="40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06" name="Freeform 1011"/>
            <p:cNvSpPr>
              <a:spLocks/>
            </p:cNvSpPr>
            <p:nvPr/>
          </p:nvSpPr>
          <p:spPr bwMode="auto">
            <a:xfrm>
              <a:off x="1152525" y="4148138"/>
              <a:ext cx="42863" cy="114300"/>
            </a:xfrm>
            <a:custGeom>
              <a:avLst/>
              <a:gdLst>
                <a:gd name="T0" fmla="*/ 21 w 27"/>
                <a:gd name="T1" fmla="*/ 0 h 72"/>
                <a:gd name="T2" fmla="*/ 27 w 27"/>
                <a:gd name="T3" fmla="*/ 0 h 72"/>
                <a:gd name="T4" fmla="*/ 27 w 27"/>
                <a:gd name="T5" fmla="*/ 72 h 72"/>
                <a:gd name="T6" fmla="*/ 17 w 27"/>
                <a:gd name="T7" fmla="*/ 72 h 72"/>
                <a:gd name="T8" fmla="*/ 17 w 27"/>
                <a:gd name="T9" fmla="*/ 15 h 72"/>
                <a:gd name="T10" fmla="*/ 14 w 27"/>
                <a:gd name="T11" fmla="*/ 18 h 72"/>
                <a:gd name="T12" fmla="*/ 10 w 27"/>
                <a:gd name="T13" fmla="*/ 22 h 72"/>
                <a:gd name="T14" fmla="*/ 5 w 27"/>
                <a:gd name="T15" fmla="*/ 24 h 72"/>
                <a:gd name="T16" fmla="*/ 0 w 27"/>
                <a:gd name="T17" fmla="*/ 26 h 72"/>
                <a:gd name="T18" fmla="*/ 0 w 27"/>
                <a:gd name="T19" fmla="*/ 17 h 72"/>
                <a:gd name="T20" fmla="*/ 7 w 27"/>
                <a:gd name="T21" fmla="*/ 14 h 72"/>
                <a:gd name="T22" fmla="*/ 13 w 27"/>
                <a:gd name="T23" fmla="*/ 9 h 72"/>
                <a:gd name="T24" fmla="*/ 17 w 27"/>
                <a:gd name="T25" fmla="*/ 5 h 72"/>
                <a:gd name="T26" fmla="*/ 21 w 27"/>
                <a:gd name="T27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7" h="72">
                  <a:moveTo>
                    <a:pt x="21" y="0"/>
                  </a:moveTo>
                  <a:lnTo>
                    <a:pt x="27" y="0"/>
                  </a:lnTo>
                  <a:lnTo>
                    <a:pt x="27" y="72"/>
                  </a:lnTo>
                  <a:lnTo>
                    <a:pt x="17" y="72"/>
                  </a:lnTo>
                  <a:lnTo>
                    <a:pt x="17" y="15"/>
                  </a:lnTo>
                  <a:lnTo>
                    <a:pt x="14" y="18"/>
                  </a:lnTo>
                  <a:lnTo>
                    <a:pt x="10" y="22"/>
                  </a:lnTo>
                  <a:lnTo>
                    <a:pt x="5" y="24"/>
                  </a:lnTo>
                  <a:lnTo>
                    <a:pt x="0" y="26"/>
                  </a:lnTo>
                  <a:lnTo>
                    <a:pt x="0" y="17"/>
                  </a:lnTo>
                  <a:lnTo>
                    <a:pt x="7" y="14"/>
                  </a:lnTo>
                  <a:lnTo>
                    <a:pt x="13" y="9"/>
                  </a:lnTo>
                  <a:lnTo>
                    <a:pt x="17" y="5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07" name="Freeform 1012"/>
            <p:cNvSpPr>
              <a:spLocks/>
            </p:cNvSpPr>
            <p:nvPr/>
          </p:nvSpPr>
          <p:spPr bwMode="auto">
            <a:xfrm>
              <a:off x="2779713" y="4148138"/>
              <a:ext cx="41275" cy="114300"/>
            </a:xfrm>
            <a:custGeom>
              <a:avLst/>
              <a:gdLst>
                <a:gd name="T0" fmla="*/ 20 w 26"/>
                <a:gd name="T1" fmla="*/ 0 h 72"/>
                <a:gd name="T2" fmla="*/ 26 w 26"/>
                <a:gd name="T3" fmla="*/ 0 h 72"/>
                <a:gd name="T4" fmla="*/ 26 w 26"/>
                <a:gd name="T5" fmla="*/ 72 h 72"/>
                <a:gd name="T6" fmla="*/ 17 w 26"/>
                <a:gd name="T7" fmla="*/ 72 h 72"/>
                <a:gd name="T8" fmla="*/ 17 w 26"/>
                <a:gd name="T9" fmla="*/ 15 h 72"/>
                <a:gd name="T10" fmla="*/ 14 w 26"/>
                <a:gd name="T11" fmla="*/ 18 h 72"/>
                <a:gd name="T12" fmla="*/ 9 w 26"/>
                <a:gd name="T13" fmla="*/ 22 h 72"/>
                <a:gd name="T14" fmla="*/ 4 w 26"/>
                <a:gd name="T15" fmla="*/ 24 h 72"/>
                <a:gd name="T16" fmla="*/ 0 w 26"/>
                <a:gd name="T17" fmla="*/ 26 h 72"/>
                <a:gd name="T18" fmla="*/ 0 w 26"/>
                <a:gd name="T19" fmla="*/ 17 h 72"/>
                <a:gd name="T20" fmla="*/ 7 w 26"/>
                <a:gd name="T21" fmla="*/ 14 h 72"/>
                <a:gd name="T22" fmla="*/ 12 w 26"/>
                <a:gd name="T23" fmla="*/ 9 h 72"/>
                <a:gd name="T24" fmla="*/ 17 w 26"/>
                <a:gd name="T25" fmla="*/ 5 h 72"/>
                <a:gd name="T26" fmla="*/ 20 w 26"/>
                <a:gd name="T27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6" h="72">
                  <a:moveTo>
                    <a:pt x="20" y="0"/>
                  </a:moveTo>
                  <a:lnTo>
                    <a:pt x="26" y="0"/>
                  </a:lnTo>
                  <a:lnTo>
                    <a:pt x="26" y="72"/>
                  </a:lnTo>
                  <a:lnTo>
                    <a:pt x="17" y="72"/>
                  </a:lnTo>
                  <a:lnTo>
                    <a:pt x="17" y="15"/>
                  </a:lnTo>
                  <a:lnTo>
                    <a:pt x="14" y="18"/>
                  </a:lnTo>
                  <a:lnTo>
                    <a:pt x="9" y="22"/>
                  </a:lnTo>
                  <a:lnTo>
                    <a:pt x="4" y="24"/>
                  </a:lnTo>
                  <a:lnTo>
                    <a:pt x="0" y="26"/>
                  </a:lnTo>
                  <a:lnTo>
                    <a:pt x="0" y="17"/>
                  </a:lnTo>
                  <a:lnTo>
                    <a:pt x="7" y="14"/>
                  </a:lnTo>
                  <a:lnTo>
                    <a:pt x="12" y="9"/>
                  </a:lnTo>
                  <a:lnTo>
                    <a:pt x="17" y="5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08" name="Freeform 1013"/>
            <p:cNvSpPr>
              <a:spLocks noEditPoints="1"/>
            </p:cNvSpPr>
            <p:nvPr/>
          </p:nvSpPr>
          <p:spPr bwMode="auto">
            <a:xfrm>
              <a:off x="2857500" y="4148138"/>
              <a:ext cx="74613" cy="114300"/>
            </a:xfrm>
            <a:custGeom>
              <a:avLst/>
              <a:gdLst>
                <a:gd name="T0" fmla="*/ 24 w 47"/>
                <a:gd name="T1" fmla="*/ 8 h 72"/>
                <a:gd name="T2" fmla="*/ 19 w 47"/>
                <a:gd name="T3" fmla="*/ 8 h 72"/>
                <a:gd name="T4" fmla="*/ 16 w 47"/>
                <a:gd name="T5" fmla="*/ 10 h 72"/>
                <a:gd name="T6" fmla="*/ 14 w 47"/>
                <a:gd name="T7" fmla="*/ 13 h 72"/>
                <a:gd name="T8" fmla="*/ 10 w 47"/>
                <a:gd name="T9" fmla="*/ 22 h 72"/>
                <a:gd name="T10" fmla="*/ 9 w 47"/>
                <a:gd name="T11" fmla="*/ 36 h 72"/>
                <a:gd name="T12" fmla="*/ 10 w 47"/>
                <a:gd name="T13" fmla="*/ 50 h 72"/>
                <a:gd name="T14" fmla="*/ 14 w 47"/>
                <a:gd name="T15" fmla="*/ 58 h 72"/>
                <a:gd name="T16" fmla="*/ 16 w 47"/>
                <a:gd name="T17" fmla="*/ 62 h 72"/>
                <a:gd name="T18" fmla="*/ 19 w 47"/>
                <a:gd name="T19" fmla="*/ 64 h 72"/>
                <a:gd name="T20" fmla="*/ 24 w 47"/>
                <a:gd name="T21" fmla="*/ 64 h 72"/>
                <a:gd name="T22" fmla="*/ 27 w 47"/>
                <a:gd name="T23" fmla="*/ 64 h 72"/>
                <a:gd name="T24" fmla="*/ 31 w 47"/>
                <a:gd name="T25" fmla="*/ 62 h 72"/>
                <a:gd name="T26" fmla="*/ 33 w 47"/>
                <a:gd name="T27" fmla="*/ 58 h 72"/>
                <a:gd name="T28" fmla="*/ 36 w 47"/>
                <a:gd name="T29" fmla="*/ 50 h 72"/>
                <a:gd name="T30" fmla="*/ 38 w 47"/>
                <a:gd name="T31" fmla="*/ 36 h 72"/>
                <a:gd name="T32" fmla="*/ 36 w 47"/>
                <a:gd name="T33" fmla="*/ 22 h 72"/>
                <a:gd name="T34" fmla="*/ 33 w 47"/>
                <a:gd name="T35" fmla="*/ 14 h 72"/>
                <a:gd name="T36" fmla="*/ 31 w 47"/>
                <a:gd name="T37" fmla="*/ 10 h 72"/>
                <a:gd name="T38" fmla="*/ 27 w 47"/>
                <a:gd name="T39" fmla="*/ 8 h 72"/>
                <a:gd name="T40" fmla="*/ 24 w 47"/>
                <a:gd name="T41" fmla="*/ 8 h 72"/>
                <a:gd name="T42" fmla="*/ 24 w 47"/>
                <a:gd name="T43" fmla="*/ 0 h 72"/>
                <a:gd name="T44" fmla="*/ 28 w 47"/>
                <a:gd name="T45" fmla="*/ 0 h 72"/>
                <a:gd name="T46" fmla="*/ 34 w 47"/>
                <a:gd name="T47" fmla="*/ 2 h 72"/>
                <a:gd name="T48" fmla="*/ 38 w 47"/>
                <a:gd name="T49" fmla="*/ 5 h 72"/>
                <a:gd name="T50" fmla="*/ 41 w 47"/>
                <a:gd name="T51" fmla="*/ 8 h 72"/>
                <a:gd name="T52" fmla="*/ 43 w 47"/>
                <a:gd name="T53" fmla="*/ 14 h 72"/>
                <a:gd name="T54" fmla="*/ 46 w 47"/>
                <a:gd name="T55" fmla="*/ 20 h 72"/>
                <a:gd name="T56" fmla="*/ 46 w 47"/>
                <a:gd name="T57" fmla="*/ 24 h 72"/>
                <a:gd name="T58" fmla="*/ 47 w 47"/>
                <a:gd name="T59" fmla="*/ 30 h 72"/>
                <a:gd name="T60" fmla="*/ 47 w 47"/>
                <a:gd name="T61" fmla="*/ 36 h 72"/>
                <a:gd name="T62" fmla="*/ 47 w 47"/>
                <a:gd name="T63" fmla="*/ 48 h 72"/>
                <a:gd name="T64" fmla="*/ 44 w 47"/>
                <a:gd name="T65" fmla="*/ 56 h 72"/>
                <a:gd name="T66" fmla="*/ 42 w 47"/>
                <a:gd name="T67" fmla="*/ 62 h 72"/>
                <a:gd name="T68" fmla="*/ 40 w 47"/>
                <a:gd name="T69" fmla="*/ 65 h 72"/>
                <a:gd name="T70" fmla="*/ 36 w 47"/>
                <a:gd name="T71" fmla="*/ 69 h 72"/>
                <a:gd name="T72" fmla="*/ 33 w 47"/>
                <a:gd name="T73" fmla="*/ 71 h 72"/>
                <a:gd name="T74" fmla="*/ 28 w 47"/>
                <a:gd name="T75" fmla="*/ 72 h 72"/>
                <a:gd name="T76" fmla="*/ 24 w 47"/>
                <a:gd name="T77" fmla="*/ 72 h 72"/>
                <a:gd name="T78" fmla="*/ 18 w 47"/>
                <a:gd name="T79" fmla="*/ 72 h 72"/>
                <a:gd name="T80" fmla="*/ 14 w 47"/>
                <a:gd name="T81" fmla="*/ 71 h 72"/>
                <a:gd name="T82" fmla="*/ 10 w 47"/>
                <a:gd name="T83" fmla="*/ 69 h 72"/>
                <a:gd name="T84" fmla="*/ 7 w 47"/>
                <a:gd name="T85" fmla="*/ 65 h 72"/>
                <a:gd name="T86" fmla="*/ 2 w 47"/>
                <a:gd name="T87" fmla="*/ 54 h 72"/>
                <a:gd name="T88" fmla="*/ 0 w 47"/>
                <a:gd name="T89" fmla="*/ 36 h 72"/>
                <a:gd name="T90" fmla="*/ 1 w 47"/>
                <a:gd name="T91" fmla="*/ 24 h 72"/>
                <a:gd name="T92" fmla="*/ 2 w 47"/>
                <a:gd name="T93" fmla="*/ 15 h 72"/>
                <a:gd name="T94" fmla="*/ 5 w 47"/>
                <a:gd name="T95" fmla="*/ 10 h 72"/>
                <a:gd name="T96" fmla="*/ 7 w 47"/>
                <a:gd name="T97" fmla="*/ 7 h 72"/>
                <a:gd name="T98" fmla="*/ 10 w 47"/>
                <a:gd name="T99" fmla="*/ 4 h 72"/>
                <a:gd name="T100" fmla="*/ 14 w 47"/>
                <a:gd name="T101" fmla="*/ 1 h 72"/>
                <a:gd name="T102" fmla="*/ 18 w 47"/>
                <a:gd name="T103" fmla="*/ 0 h 72"/>
                <a:gd name="T104" fmla="*/ 24 w 47"/>
                <a:gd name="T105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7" h="72">
                  <a:moveTo>
                    <a:pt x="24" y="8"/>
                  </a:moveTo>
                  <a:lnTo>
                    <a:pt x="19" y="8"/>
                  </a:lnTo>
                  <a:lnTo>
                    <a:pt x="16" y="10"/>
                  </a:lnTo>
                  <a:lnTo>
                    <a:pt x="14" y="13"/>
                  </a:lnTo>
                  <a:lnTo>
                    <a:pt x="10" y="22"/>
                  </a:lnTo>
                  <a:lnTo>
                    <a:pt x="9" y="36"/>
                  </a:lnTo>
                  <a:lnTo>
                    <a:pt x="10" y="50"/>
                  </a:lnTo>
                  <a:lnTo>
                    <a:pt x="14" y="58"/>
                  </a:lnTo>
                  <a:lnTo>
                    <a:pt x="16" y="62"/>
                  </a:lnTo>
                  <a:lnTo>
                    <a:pt x="19" y="64"/>
                  </a:lnTo>
                  <a:lnTo>
                    <a:pt x="24" y="64"/>
                  </a:lnTo>
                  <a:lnTo>
                    <a:pt x="27" y="64"/>
                  </a:lnTo>
                  <a:lnTo>
                    <a:pt x="31" y="62"/>
                  </a:lnTo>
                  <a:lnTo>
                    <a:pt x="33" y="58"/>
                  </a:lnTo>
                  <a:lnTo>
                    <a:pt x="36" y="50"/>
                  </a:lnTo>
                  <a:lnTo>
                    <a:pt x="38" y="36"/>
                  </a:lnTo>
                  <a:lnTo>
                    <a:pt x="36" y="22"/>
                  </a:lnTo>
                  <a:lnTo>
                    <a:pt x="33" y="14"/>
                  </a:lnTo>
                  <a:lnTo>
                    <a:pt x="31" y="10"/>
                  </a:lnTo>
                  <a:lnTo>
                    <a:pt x="27" y="8"/>
                  </a:lnTo>
                  <a:lnTo>
                    <a:pt x="24" y="8"/>
                  </a:lnTo>
                  <a:close/>
                  <a:moveTo>
                    <a:pt x="24" y="0"/>
                  </a:moveTo>
                  <a:lnTo>
                    <a:pt x="28" y="0"/>
                  </a:lnTo>
                  <a:lnTo>
                    <a:pt x="34" y="2"/>
                  </a:lnTo>
                  <a:lnTo>
                    <a:pt x="38" y="5"/>
                  </a:lnTo>
                  <a:lnTo>
                    <a:pt x="41" y="8"/>
                  </a:lnTo>
                  <a:lnTo>
                    <a:pt x="43" y="14"/>
                  </a:lnTo>
                  <a:lnTo>
                    <a:pt x="46" y="20"/>
                  </a:lnTo>
                  <a:lnTo>
                    <a:pt x="46" y="24"/>
                  </a:lnTo>
                  <a:lnTo>
                    <a:pt x="47" y="30"/>
                  </a:lnTo>
                  <a:lnTo>
                    <a:pt x="47" y="36"/>
                  </a:lnTo>
                  <a:lnTo>
                    <a:pt x="47" y="48"/>
                  </a:lnTo>
                  <a:lnTo>
                    <a:pt x="44" y="56"/>
                  </a:lnTo>
                  <a:lnTo>
                    <a:pt x="42" y="62"/>
                  </a:lnTo>
                  <a:lnTo>
                    <a:pt x="40" y="65"/>
                  </a:lnTo>
                  <a:lnTo>
                    <a:pt x="36" y="69"/>
                  </a:lnTo>
                  <a:lnTo>
                    <a:pt x="33" y="71"/>
                  </a:lnTo>
                  <a:lnTo>
                    <a:pt x="28" y="72"/>
                  </a:lnTo>
                  <a:lnTo>
                    <a:pt x="24" y="72"/>
                  </a:lnTo>
                  <a:lnTo>
                    <a:pt x="18" y="72"/>
                  </a:lnTo>
                  <a:lnTo>
                    <a:pt x="14" y="71"/>
                  </a:lnTo>
                  <a:lnTo>
                    <a:pt x="10" y="69"/>
                  </a:lnTo>
                  <a:lnTo>
                    <a:pt x="7" y="65"/>
                  </a:lnTo>
                  <a:lnTo>
                    <a:pt x="2" y="54"/>
                  </a:lnTo>
                  <a:lnTo>
                    <a:pt x="0" y="36"/>
                  </a:lnTo>
                  <a:lnTo>
                    <a:pt x="1" y="24"/>
                  </a:lnTo>
                  <a:lnTo>
                    <a:pt x="2" y="15"/>
                  </a:lnTo>
                  <a:lnTo>
                    <a:pt x="5" y="10"/>
                  </a:lnTo>
                  <a:lnTo>
                    <a:pt x="7" y="7"/>
                  </a:lnTo>
                  <a:lnTo>
                    <a:pt x="10" y="4"/>
                  </a:lnTo>
                  <a:lnTo>
                    <a:pt x="14" y="1"/>
                  </a:lnTo>
                  <a:lnTo>
                    <a:pt x="18" y="0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09" name="Freeform 1014"/>
            <p:cNvSpPr>
              <a:spLocks/>
            </p:cNvSpPr>
            <p:nvPr/>
          </p:nvSpPr>
          <p:spPr bwMode="auto">
            <a:xfrm>
              <a:off x="4446588" y="4148138"/>
              <a:ext cx="41275" cy="114300"/>
            </a:xfrm>
            <a:custGeom>
              <a:avLst/>
              <a:gdLst>
                <a:gd name="T0" fmla="*/ 20 w 26"/>
                <a:gd name="T1" fmla="*/ 0 h 72"/>
                <a:gd name="T2" fmla="*/ 26 w 26"/>
                <a:gd name="T3" fmla="*/ 0 h 72"/>
                <a:gd name="T4" fmla="*/ 26 w 26"/>
                <a:gd name="T5" fmla="*/ 72 h 72"/>
                <a:gd name="T6" fmla="*/ 17 w 26"/>
                <a:gd name="T7" fmla="*/ 72 h 72"/>
                <a:gd name="T8" fmla="*/ 17 w 26"/>
                <a:gd name="T9" fmla="*/ 15 h 72"/>
                <a:gd name="T10" fmla="*/ 13 w 26"/>
                <a:gd name="T11" fmla="*/ 18 h 72"/>
                <a:gd name="T12" fmla="*/ 9 w 26"/>
                <a:gd name="T13" fmla="*/ 22 h 72"/>
                <a:gd name="T14" fmla="*/ 4 w 26"/>
                <a:gd name="T15" fmla="*/ 24 h 72"/>
                <a:gd name="T16" fmla="*/ 0 w 26"/>
                <a:gd name="T17" fmla="*/ 26 h 72"/>
                <a:gd name="T18" fmla="*/ 0 w 26"/>
                <a:gd name="T19" fmla="*/ 17 h 72"/>
                <a:gd name="T20" fmla="*/ 6 w 26"/>
                <a:gd name="T21" fmla="*/ 14 h 72"/>
                <a:gd name="T22" fmla="*/ 12 w 26"/>
                <a:gd name="T23" fmla="*/ 9 h 72"/>
                <a:gd name="T24" fmla="*/ 17 w 26"/>
                <a:gd name="T25" fmla="*/ 5 h 72"/>
                <a:gd name="T26" fmla="*/ 20 w 26"/>
                <a:gd name="T27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6" h="72">
                  <a:moveTo>
                    <a:pt x="20" y="0"/>
                  </a:moveTo>
                  <a:lnTo>
                    <a:pt x="26" y="0"/>
                  </a:lnTo>
                  <a:lnTo>
                    <a:pt x="26" y="72"/>
                  </a:lnTo>
                  <a:lnTo>
                    <a:pt x="17" y="72"/>
                  </a:lnTo>
                  <a:lnTo>
                    <a:pt x="17" y="15"/>
                  </a:lnTo>
                  <a:lnTo>
                    <a:pt x="13" y="18"/>
                  </a:lnTo>
                  <a:lnTo>
                    <a:pt x="9" y="22"/>
                  </a:lnTo>
                  <a:lnTo>
                    <a:pt x="4" y="24"/>
                  </a:lnTo>
                  <a:lnTo>
                    <a:pt x="0" y="26"/>
                  </a:lnTo>
                  <a:lnTo>
                    <a:pt x="0" y="17"/>
                  </a:lnTo>
                  <a:lnTo>
                    <a:pt x="6" y="14"/>
                  </a:lnTo>
                  <a:lnTo>
                    <a:pt x="12" y="9"/>
                  </a:lnTo>
                  <a:lnTo>
                    <a:pt x="17" y="5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10" name="Freeform 1015"/>
            <p:cNvSpPr>
              <a:spLocks noEditPoints="1"/>
            </p:cNvSpPr>
            <p:nvPr/>
          </p:nvSpPr>
          <p:spPr bwMode="auto">
            <a:xfrm>
              <a:off x="4524375" y="4148138"/>
              <a:ext cx="73025" cy="114300"/>
            </a:xfrm>
            <a:custGeom>
              <a:avLst/>
              <a:gdLst>
                <a:gd name="T0" fmla="*/ 22 w 46"/>
                <a:gd name="T1" fmla="*/ 8 h 72"/>
                <a:gd name="T2" fmla="*/ 19 w 46"/>
                <a:gd name="T3" fmla="*/ 8 h 72"/>
                <a:gd name="T4" fmla="*/ 16 w 46"/>
                <a:gd name="T5" fmla="*/ 10 h 72"/>
                <a:gd name="T6" fmla="*/ 13 w 46"/>
                <a:gd name="T7" fmla="*/ 13 h 72"/>
                <a:gd name="T8" fmla="*/ 10 w 46"/>
                <a:gd name="T9" fmla="*/ 22 h 72"/>
                <a:gd name="T10" fmla="*/ 9 w 46"/>
                <a:gd name="T11" fmla="*/ 36 h 72"/>
                <a:gd name="T12" fmla="*/ 10 w 46"/>
                <a:gd name="T13" fmla="*/ 50 h 72"/>
                <a:gd name="T14" fmla="*/ 13 w 46"/>
                <a:gd name="T15" fmla="*/ 58 h 72"/>
                <a:gd name="T16" fmla="*/ 16 w 46"/>
                <a:gd name="T17" fmla="*/ 62 h 72"/>
                <a:gd name="T18" fmla="*/ 19 w 46"/>
                <a:gd name="T19" fmla="*/ 64 h 72"/>
                <a:gd name="T20" fmla="*/ 22 w 46"/>
                <a:gd name="T21" fmla="*/ 64 h 72"/>
                <a:gd name="T22" fmla="*/ 27 w 46"/>
                <a:gd name="T23" fmla="*/ 64 h 72"/>
                <a:gd name="T24" fmla="*/ 30 w 46"/>
                <a:gd name="T25" fmla="*/ 62 h 72"/>
                <a:gd name="T26" fmla="*/ 33 w 46"/>
                <a:gd name="T27" fmla="*/ 58 h 72"/>
                <a:gd name="T28" fmla="*/ 36 w 46"/>
                <a:gd name="T29" fmla="*/ 50 h 72"/>
                <a:gd name="T30" fmla="*/ 37 w 46"/>
                <a:gd name="T31" fmla="*/ 36 h 72"/>
                <a:gd name="T32" fmla="*/ 36 w 46"/>
                <a:gd name="T33" fmla="*/ 22 h 72"/>
                <a:gd name="T34" fmla="*/ 33 w 46"/>
                <a:gd name="T35" fmla="*/ 14 h 72"/>
                <a:gd name="T36" fmla="*/ 30 w 46"/>
                <a:gd name="T37" fmla="*/ 10 h 72"/>
                <a:gd name="T38" fmla="*/ 27 w 46"/>
                <a:gd name="T39" fmla="*/ 8 h 72"/>
                <a:gd name="T40" fmla="*/ 22 w 46"/>
                <a:gd name="T41" fmla="*/ 8 h 72"/>
                <a:gd name="T42" fmla="*/ 22 w 46"/>
                <a:gd name="T43" fmla="*/ 0 h 72"/>
                <a:gd name="T44" fmla="*/ 28 w 46"/>
                <a:gd name="T45" fmla="*/ 0 h 72"/>
                <a:gd name="T46" fmla="*/ 34 w 46"/>
                <a:gd name="T47" fmla="*/ 2 h 72"/>
                <a:gd name="T48" fmla="*/ 37 w 46"/>
                <a:gd name="T49" fmla="*/ 5 h 72"/>
                <a:gd name="T50" fmla="*/ 41 w 46"/>
                <a:gd name="T51" fmla="*/ 8 h 72"/>
                <a:gd name="T52" fmla="*/ 43 w 46"/>
                <a:gd name="T53" fmla="*/ 14 h 72"/>
                <a:gd name="T54" fmla="*/ 45 w 46"/>
                <a:gd name="T55" fmla="*/ 20 h 72"/>
                <a:gd name="T56" fmla="*/ 45 w 46"/>
                <a:gd name="T57" fmla="*/ 24 h 72"/>
                <a:gd name="T58" fmla="*/ 46 w 46"/>
                <a:gd name="T59" fmla="*/ 30 h 72"/>
                <a:gd name="T60" fmla="*/ 46 w 46"/>
                <a:gd name="T61" fmla="*/ 36 h 72"/>
                <a:gd name="T62" fmla="*/ 45 w 46"/>
                <a:gd name="T63" fmla="*/ 48 h 72"/>
                <a:gd name="T64" fmla="*/ 44 w 46"/>
                <a:gd name="T65" fmla="*/ 56 h 72"/>
                <a:gd name="T66" fmla="*/ 42 w 46"/>
                <a:gd name="T67" fmla="*/ 62 h 72"/>
                <a:gd name="T68" fmla="*/ 40 w 46"/>
                <a:gd name="T69" fmla="*/ 65 h 72"/>
                <a:gd name="T70" fmla="*/ 36 w 46"/>
                <a:gd name="T71" fmla="*/ 69 h 72"/>
                <a:gd name="T72" fmla="*/ 33 w 46"/>
                <a:gd name="T73" fmla="*/ 71 h 72"/>
                <a:gd name="T74" fmla="*/ 28 w 46"/>
                <a:gd name="T75" fmla="*/ 72 h 72"/>
                <a:gd name="T76" fmla="*/ 22 w 46"/>
                <a:gd name="T77" fmla="*/ 72 h 72"/>
                <a:gd name="T78" fmla="*/ 18 w 46"/>
                <a:gd name="T79" fmla="*/ 72 h 72"/>
                <a:gd name="T80" fmla="*/ 13 w 46"/>
                <a:gd name="T81" fmla="*/ 71 h 72"/>
                <a:gd name="T82" fmla="*/ 10 w 46"/>
                <a:gd name="T83" fmla="*/ 69 h 72"/>
                <a:gd name="T84" fmla="*/ 6 w 46"/>
                <a:gd name="T85" fmla="*/ 65 h 72"/>
                <a:gd name="T86" fmla="*/ 2 w 46"/>
                <a:gd name="T87" fmla="*/ 54 h 72"/>
                <a:gd name="T88" fmla="*/ 0 w 46"/>
                <a:gd name="T89" fmla="*/ 36 h 72"/>
                <a:gd name="T90" fmla="*/ 1 w 46"/>
                <a:gd name="T91" fmla="*/ 24 h 72"/>
                <a:gd name="T92" fmla="*/ 2 w 46"/>
                <a:gd name="T93" fmla="*/ 15 h 72"/>
                <a:gd name="T94" fmla="*/ 4 w 46"/>
                <a:gd name="T95" fmla="*/ 10 h 72"/>
                <a:gd name="T96" fmla="*/ 6 w 46"/>
                <a:gd name="T97" fmla="*/ 7 h 72"/>
                <a:gd name="T98" fmla="*/ 10 w 46"/>
                <a:gd name="T99" fmla="*/ 4 h 72"/>
                <a:gd name="T100" fmla="*/ 13 w 46"/>
                <a:gd name="T101" fmla="*/ 1 h 72"/>
                <a:gd name="T102" fmla="*/ 18 w 46"/>
                <a:gd name="T103" fmla="*/ 0 h 72"/>
                <a:gd name="T104" fmla="*/ 22 w 46"/>
                <a:gd name="T105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6" h="72">
                  <a:moveTo>
                    <a:pt x="22" y="8"/>
                  </a:moveTo>
                  <a:lnTo>
                    <a:pt x="19" y="8"/>
                  </a:lnTo>
                  <a:lnTo>
                    <a:pt x="16" y="10"/>
                  </a:lnTo>
                  <a:lnTo>
                    <a:pt x="13" y="13"/>
                  </a:lnTo>
                  <a:lnTo>
                    <a:pt x="10" y="22"/>
                  </a:lnTo>
                  <a:lnTo>
                    <a:pt x="9" y="36"/>
                  </a:lnTo>
                  <a:lnTo>
                    <a:pt x="10" y="50"/>
                  </a:lnTo>
                  <a:lnTo>
                    <a:pt x="13" y="58"/>
                  </a:lnTo>
                  <a:lnTo>
                    <a:pt x="16" y="62"/>
                  </a:lnTo>
                  <a:lnTo>
                    <a:pt x="19" y="64"/>
                  </a:lnTo>
                  <a:lnTo>
                    <a:pt x="22" y="64"/>
                  </a:lnTo>
                  <a:lnTo>
                    <a:pt x="27" y="64"/>
                  </a:lnTo>
                  <a:lnTo>
                    <a:pt x="30" y="62"/>
                  </a:lnTo>
                  <a:lnTo>
                    <a:pt x="33" y="58"/>
                  </a:lnTo>
                  <a:lnTo>
                    <a:pt x="36" y="50"/>
                  </a:lnTo>
                  <a:lnTo>
                    <a:pt x="37" y="36"/>
                  </a:lnTo>
                  <a:lnTo>
                    <a:pt x="36" y="22"/>
                  </a:lnTo>
                  <a:lnTo>
                    <a:pt x="33" y="14"/>
                  </a:lnTo>
                  <a:lnTo>
                    <a:pt x="30" y="10"/>
                  </a:lnTo>
                  <a:lnTo>
                    <a:pt x="27" y="8"/>
                  </a:lnTo>
                  <a:lnTo>
                    <a:pt x="22" y="8"/>
                  </a:lnTo>
                  <a:close/>
                  <a:moveTo>
                    <a:pt x="22" y="0"/>
                  </a:moveTo>
                  <a:lnTo>
                    <a:pt x="28" y="0"/>
                  </a:lnTo>
                  <a:lnTo>
                    <a:pt x="34" y="2"/>
                  </a:lnTo>
                  <a:lnTo>
                    <a:pt x="37" y="5"/>
                  </a:lnTo>
                  <a:lnTo>
                    <a:pt x="41" y="8"/>
                  </a:lnTo>
                  <a:lnTo>
                    <a:pt x="43" y="14"/>
                  </a:lnTo>
                  <a:lnTo>
                    <a:pt x="45" y="20"/>
                  </a:lnTo>
                  <a:lnTo>
                    <a:pt x="45" y="24"/>
                  </a:lnTo>
                  <a:lnTo>
                    <a:pt x="46" y="30"/>
                  </a:lnTo>
                  <a:lnTo>
                    <a:pt x="46" y="36"/>
                  </a:lnTo>
                  <a:lnTo>
                    <a:pt x="45" y="48"/>
                  </a:lnTo>
                  <a:lnTo>
                    <a:pt x="44" y="56"/>
                  </a:lnTo>
                  <a:lnTo>
                    <a:pt x="42" y="62"/>
                  </a:lnTo>
                  <a:lnTo>
                    <a:pt x="40" y="65"/>
                  </a:lnTo>
                  <a:lnTo>
                    <a:pt x="36" y="69"/>
                  </a:lnTo>
                  <a:lnTo>
                    <a:pt x="33" y="71"/>
                  </a:lnTo>
                  <a:lnTo>
                    <a:pt x="28" y="72"/>
                  </a:lnTo>
                  <a:lnTo>
                    <a:pt x="22" y="72"/>
                  </a:lnTo>
                  <a:lnTo>
                    <a:pt x="18" y="72"/>
                  </a:lnTo>
                  <a:lnTo>
                    <a:pt x="13" y="71"/>
                  </a:lnTo>
                  <a:lnTo>
                    <a:pt x="10" y="69"/>
                  </a:lnTo>
                  <a:lnTo>
                    <a:pt x="6" y="65"/>
                  </a:lnTo>
                  <a:lnTo>
                    <a:pt x="2" y="54"/>
                  </a:lnTo>
                  <a:lnTo>
                    <a:pt x="0" y="36"/>
                  </a:lnTo>
                  <a:lnTo>
                    <a:pt x="1" y="24"/>
                  </a:lnTo>
                  <a:lnTo>
                    <a:pt x="2" y="15"/>
                  </a:lnTo>
                  <a:lnTo>
                    <a:pt x="4" y="10"/>
                  </a:lnTo>
                  <a:lnTo>
                    <a:pt x="6" y="7"/>
                  </a:lnTo>
                  <a:lnTo>
                    <a:pt x="10" y="4"/>
                  </a:lnTo>
                  <a:lnTo>
                    <a:pt x="13" y="1"/>
                  </a:lnTo>
                  <a:lnTo>
                    <a:pt x="18" y="0"/>
                  </a:lnTo>
                  <a:lnTo>
                    <a:pt x="2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11" name="Freeform 1016"/>
            <p:cNvSpPr>
              <a:spLocks noEditPoints="1"/>
            </p:cNvSpPr>
            <p:nvPr/>
          </p:nvSpPr>
          <p:spPr bwMode="auto">
            <a:xfrm>
              <a:off x="4610100" y="4148138"/>
              <a:ext cx="74613" cy="114300"/>
            </a:xfrm>
            <a:custGeom>
              <a:avLst/>
              <a:gdLst>
                <a:gd name="T0" fmla="*/ 24 w 47"/>
                <a:gd name="T1" fmla="*/ 8 h 72"/>
                <a:gd name="T2" fmla="*/ 21 w 47"/>
                <a:gd name="T3" fmla="*/ 8 h 72"/>
                <a:gd name="T4" fmla="*/ 17 w 47"/>
                <a:gd name="T5" fmla="*/ 10 h 72"/>
                <a:gd name="T6" fmla="*/ 14 w 47"/>
                <a:gd name="T7" fmla="*/ 13 h 72"/>
                <a:gd name="T8" fmla="*/ 11 w 47"/>
                <a:gd name="T9" fmla="*/ 22 h 72"/>
                <a:gd name="T10" fmla="*/ 11 w 47"/>
                <a:gd name="T11" fmla="*/ 36 h 72"/>
                <a:gd name="T12" fmla="*/ 11 w 47"/>
                <a:gd name="T13" fmla="*/ 50 h 72"/>
                <a:gd name="T14" fmla="*/ 14 w 47"/>
                <a:gd name="T15" fmla="*/ 58 h 72"/>
                <a:gd name="T16" fmla="*/ 17 w 47"/>
                <a:gd name="T17" fmla="*/ 62 h 72"/>
                <a:gd name="T18" fmla="*/ 21 w 47"/>
                <a:gd name="T19" fmla="*/ 64 h 72"/>
                <a:gd name="T20" fmla="*/ 24 w 47"/>
                <a:gd name="T21" fmla="*/ 64 h 72"/>
                <a:gd name="T22" fmla="*/ 28 w 47"/>
                <a:gd name="T23" fmla="*/ 64 h 72"/>
                <a:gd name="T24" fmla="*/ 31 w 47"/>
                <a:gd name="T25" fmla="*/ 62 h 72"/>
                <a:gd name="T26" fmla="*/ 35 w 47"/>
                <a:gd name="T27" fmla="*/ 58 h 72"/>
                <a:gd name="T28" fmla="*/ 37 w 47"/>
                <a:gd name="T29" fmla="*/ 50 h 72"/>
                <a:gd name="T30" fmla="*/ 38 w 47"/>
                <a:gd name="T31" fmla="*/ 36 h 72"/>
                <a:gd name="T32" fmla="*/ 37 w 47"/>
                <a:gd name="T33" fmla="*/ 22 h 72"/>
                <a:gd name="T34" fmla="*/ 35 w 47"/>
                <a:gd name="T35" fmla="*/ 14 h 72"/>
                <a:gd name="T36" fmla="*/ 31 w 47"/>
                <a:gd name="T37" fmla="*/ 10 h 72"/>
                <a:gd name="T38" fmla="*/ 28 w 47"/>
                <a:gd name="T39" fmla="*/ 8 h 72"/>
                <a:gd name="T40" fmla="*/ 24 w 47"/>
                <a:gd name="T41" fmla="*/ 8 h 72"/>
                <a:gd name="T42" fmla="*/ 24 w 47"/>
                <a:gd name="T43" fmla="*/ 0 h 72"/>
                <a:gd name="T44" fmla="*/ 30 w 47"/>
                <a:gd name="T45" fmla="*/ 0 h 72"/>
                <a:gd name="T46" fmla="*/ 35 w 47"/>
                <a:gd name="T47" fmla="*/ 2 h 72"/>
                <a:gd name="T48" fmla="*/ 39 w 47"/>
                <a:gd name="T49" fmla="*/ 5 h 72"/>
                <a:gd name="T50" fmla="*/ 41 w 47"/>
                <a:gd name="T51" fmla="*/ 8 h 72"/>
                <a:gd name="T52" fmla="*/ 44 w 47"/>
                <a:gd name="T53" fmla="*/ 14 h 72"/>
                <a:gd name="T54" fmla="*/ 46 w 47"/>
                <a:gd name="T55" fmla="*/ 20 h 72"/>
                <a:gd name="T56" fmla="*/ 47 w 47"/>
                <a:gd name="T57" fmla="*/ 24 h 72"/>
                <a:gd name="T58" fmla="*/ 47 w 47"/>
                <a:gd name="T59" fmla="*/ 30 h 72"/>
                <a:gd name="T60" fmla="*/ 47 w 47"/>
                <a:gd name="T61" fmla="*/ 36 h 72"/>
                <a:gd name="T62" fmla="*/ 47 w 47"/>
                <a:gd name="T63" fmla="*/ 48 h 72"/>
                <a:gd name="T64" fmla="*/ 45 w 47"/>
                <a:gd name="T65" fmla="*/ 56 h 72"/>
                <a:gd name="T66" fmla="*/ 43 w 47"/>
                <a:gd name="T67" fmla="*/ 62 h 72"/>
                <a:gd name="T68" fmla="*/ 40 w 47"/>
                <a:gd name="T69" fmla="*/ 65 h 72"/>
                <a:gd name="T70" fmla="*/ 37 w 47"/>
                <a:gd name="T71" fmla="*/ 69 h 72"/>
                <a:gd name="T72" fmla="*/ 33 w 47"/>
                <a:gd name="T73" fmla="*/ 71 h 72"/>
                <a:gd name="T74" fmla="*/ 29 w 47"/>
                <a:gd name="T75" fmla="*/ 72 h 72"/>
                <a:gd name="T76" fmla="*/ 24 w 47"/>
                <a:gd name="T77" fmla="*/ 72 h 72"/>
                <a:gd name="T78" fmla="*/ 20 w 47"/>
                <a:gd name="T79" fmla="*/ 72 h 72"/>
                <a:gd name="T80" fmla="*/ 15 w 47"/>
                <a:gd name="T81" fmla="*/ 71 h 72"/>
                <a:gd name="T82" fmla="*/ 11 w 47"/>
                <a:gd name="T83" fmla="*/ 69 h 72"/>
                <a:gd name="T84" fmla="*/ 8 w 47"/>
                <a:gd name="T85" fmla="*/ 65 h 72"/>
                <a:gd name="T86" fmla="*/ 3 w 47"/>
                <a:gd name="T87" fmla="*/ 54 h 72"/>
                <a:gd name="T88" fmla="*/ 0 w 47"/>
                <a:gd name="T89" fmla="*/ 36 h 72"/>
                <a:gd name="T90" fmla="*/ 2 w 47"/>
                <a:gd name="T91" fmla="*/ 24 h 72"/>
                <a:gd name="T92" fmla="*/ 4 w 47"/>
                <a:gd name="T93" fmla="*/ 15 h 72"/>
                <a:gd name="T94" fmla="*/ 5 w 47"/>
                <a:gd name="T95" fmla="*/ 10 h 72"/>
                <a:gd name="T96" fmla="*/ 8 w 47"/>
                <a:gd name="T97" fmla="*/ 7 h 72"/>
                <a:gd name="T98" fmla="*/ 11 w 47"/>
                <a:gd name="T99" fmla="*/ 4 h 72"/>
                <a:gd name="T100" fmla="*/ 15 w 47"/>
                <a:gd name="T101" fmla="*/ 1 h 72"/>
                <a:gd name="T102" fmla="*/ 20 w 47"/>
                <a:gd name="T103" fmla="*/ 0 h 72"/>
                <a:gd name="T104" fmla="*/ 24 w 47"/>
                <a:gd name="T105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7" h="72">
                  <a:moveTo>
                    <a:pt x="24" y="8"/>
                  </a:moveTo>
                  <a:lnTo>
                    <a:pt x="21" y="8"/>
                  </a:lnTo>
                  <a:lnTo>
                    <a:pt x="17" y="10"/>
                  </a:lnTo>
                  <a:lnTo>
                    <a:pt x="14" y="13"/>
                  </a:lnTo>
                  <a:lnTo>
                    <a:pt x="11" y="22"/>
                  </a:lnTo>
                  <a:lnTo>
                    <a:pt x="11" y="36"/>
                  </a:lnTo>
                  <a:lnTo>
                    <a:pt x="11" y="50"/>
                  </a:lnTo>
                  <a:lnTo>
                    <a:pt x="14" y="58"/>
                  </a:lnTo>
                  <a:lnTo>
                    <a:pt x="17" y="62"/>
                  </a:lnTo>
                  <a:lnTo>
                    <a:pt x="21" y="64"/>
                  </a:lnTo>
                  <a:lnTo>
                    <a:pt x="24" y="64"/>
                  </a:lnTo>
                  <a:lnTo>
                    <a:pt x="28" y="64"/>
                  </a:lnTo>
                  <a:lnTo>
                    <a:pt x="31" y="62"/>
                  </a:lnTo>
                  <a:lnTo>
                    <a:pt x="35" y="58"/>
                  </a:lnTo>
                  <a:lnTo>
                    <a:pt x="37" y="50"/>
                  </a:lnTo>
                  <a:lnTo>
                    <a:pt x="38" y="36"/>
                  </a:lnTo>
                  <a:lnTo>
                    <a:pt x="37" y="22"/>
                  </a:lnTo>
                  <a:lnTo>
                    <a:pt x="35" y="14"/>
                  </a:lnTo>
                  <a:lnTo>
                    <a:pt x="31" y="10"/>
                  </a:lnTo>
                  <a:lnTo>
                    <a:pt x="28" y="8"/>
                  </a:lnTo>
                  <a:lnTo>
                    <a:pt x="24" y="8"/>
                  </a:lnTo>
                  <a:close/>
                  <a:moveTo>
                    <a:pt x="24" y="0"/>
                  </a:moveTo>
                  <a:lnTo>
                    <a:pt x="30" y="0"/>
                  </a:lnTo>
                  <a:lnTo>
                    <a:pt x="35" y="2"/>
                  </a:lnTo>
                  <a:lnTo>
                    <a:pt x="39" y="5"/>
                  </a:lnTo>
                  <a:lnTo>
                    <a:pt x="41" y="8"/>
                  </a:lnTo>
                  <a:lnTo>
                    <a:pt x="44" y="14"/>
                  </a:lnTo>
                  <a:lnTo>
                    <a:pt x="46" y="20"/>
                  </a:lnTo>
                  <a:lnTo>
                    <a:pt x="47" y="24"/>
                  </a:lnTo>
                  <a:lnTo>
                    <a:pt x="47" y="30"/>
                  </a:lnTo>
                  <a:lnTo>
                    <a:pt x="47" y="36"/>
                  </a:lnTo>
                  <a:lnTo>
                    <a:pt x="47" y="48"/>
                  </a:lnTo>
                  <a:lnTo>
                    <a:pt x="45" y="56"/>
                  </a:lnTo>
                  <a:lnTo>
                    <a:pt x="43" y="62"/>
                  </a:lnTo>
                  <a:lnTo>
                    <a:pt x="40" y="65"/>
                  </a:lnTo>
                  <a:lnTo>
                    <a:pt x="37" y="69"/>
                  </a:lnTo>
                  <a:lnTo>
                    <a:pt x="33" y="71"/>
                  </a:lnTo>
                  <a:lnTo>
                    <a:pt x="29" y="72"/>
                  </a:lnTo>
                  <a:lnTo>
                    <a:pt x="24" y="72"/>
                  </a:lnTo>
                  <a:lnTo>
                    <a:pt x="20" y="72"/>
                  </a:lnTo>
                  <a:lnTo>
                    <a:pt x="15" y="71"/>
                  </a:lnTo>
                  <a:lnTo>
                    <a:pt x="11" y="69"/>
                  </a:lnTo>
                  <a:lnTo>
                    <a:pt x="8" y="65"/>
                  </a:lnTo>
                  <a:lnTo>
                    <a:pt x="3" y="54"/>
                  </a:lnTo>
                  <a:lnTo>
                    <a:pt x="0" y="36"/>
                  </a:lnTo>
                  <a:lnTo>
                    <a:pt x="2" y="24"/>
                  </a:lnTo>
                  <a:lnTo>
                    <a:pt x="4" y="15"/>
                  </a:lnTo>
                  <a:lnTo>
                    <a:pt x="5" y="10"/>
                  </a:lnTo>
                  <a:lnTo>
                    <a:pt x="8" y="7"/>
                  </a:lnTo>
                  <a:lnTo>
                    <a:pt x="11" y="4"/>
                  </a:lnTo>
                  <a:lnTo>
                    <a:pt x="15" y="1"/>
                  </a:lnTo>
                  <a:lnTo>
                    <a:pt x="20" y="0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12" name="Freeform 1017"/>
            <p:cNvSpPr>
              <a:spLocks/>
            </p:cNvSpPr>
            <p:nvPr/>
          </p:nvSpPr>
          <p:spPr bwMode="auto">
            <a:xfrm>
              <a:off x="6072188" y="4148138"/>
              <a:ext cx="41275" cy="114300"/>
            </a:xfrm>
            <a:custGeom>
              <a:avLst/>
              <a:gdLst>
                <a:gd name="T0" fmla="*/ 21 w 26"/>
                <a:gd name="T1" fmla="*/ 0 h 72"/>
                <a:gd name="T2" fmla="*/ 26 w 26"/>
                <a:gd name="T3" fmla="*/ 0 h 72"/>
                <a:gd name="T4" fmla="*/ 26 w 26"/>
                <a:gd name="T5" fmla="*/ 72 h 72"/>
                <a:gd name="T6" fmla="*/ 17 w 26"/>
                <a:gd name="T7" fmla="*/ 72 h 72"/>
                <a:gd name="T8" fmla="*/ 17 w 26"/>
                <a:gd name="T9" fmla="*/ 15 h 72"/>
                <a:gd name="T10" fmla="*/ 14 w 26"/>
                <a:gd name="T11" fmla="*/ 18 h 72"/>
                <a:gd name="T12" fmla="*/ 9 w 26"/>
                <a:gd name="T13" fmla="*/ 22 h 72"/>
                <a:gd name="T14" fmla="*/ 5 w 26"/>
                <a:gd name="T15" fmla="*/ 24 h 72"/>
                <a:gd name="T16" fmla="*/ 0 w 26"/>
                <a:gd name="T17" fmla="*/ 26 h 72"/>
                <a:gd name="T18" fmla="*/ 0 w 26"/>
                <a:gd name="T19" fmla="*/ 17 h 72"/>
                <a:gd name="T20" fmla="*/ 7 w 26"/>
                <a:gd name="T21" fmla="*/ 14 h 72"/>
                <a:gd name="T22" fmla="*/ 13 w 26"/>
                <a:gd name="T23" fmla="*/ 9 h 72"/>
                <a:gd name="T24" fmla="*/ 17 w 26"/>
                <a:gd name="T25" fmla="*/ 5 h 72"/>
                <a:gd name="T26" fmla="*/ 21 w 26"/>
                <a:gd name="T27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6" h="72">
                  <a:moveTo>
                    <a:pt x="21" y="0"/>
                  </a:moveTo>
                  <a:lnTo>
                    <a:pt x="26" y="0"/>
                  </a:lnTo>
                  <a:lnTo>
                    <a:pt x="26" y="72"/>
                  </a:lnTo>
                  <a:lnTo>
                    <a:pt x="17" y="72"/>
                  </a:lnTo>
                  <a:lnTo>
                    <a:pt x="17" y="15"/>
                  </a:lnTo>
                  <a:lnTo>
                    <a:pt x="14" y="18"/>
                  </a:lnTo>
                  <a:lnTo>
                    <a:pt x="9" y="22"/>
                  </a:lnTo>
                  <a:lnTo>
                    <a:pt x="5" y="24"/>
                  </a:lnTo>
                  <a:lnTo>
                    <a:pt x="0" y="26"/>
                  </a:lnTo>
                  <a:lnTo>
                    <a:pt x="0" y="17"/>
                  </a:lnTo>
                  <a:lnTo>
                    <a:pt x="7" y="14"/>
                  </a:lnTo>
                  <a:lnTo>
                    <a:pt x="13" y="9"/>
                  </a:lnTo>
                  <a:lnTo>
                    <a:pt x="17" y="5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13" name="Freeform 1018"/>
            <p:cNvSpPr>
              <a:spLocks noEditPoints="1"/>
            </p:cNvSpPr>
            <p:nvPr/>
          </p:nvSpPr>
          <p:spPr bwMode="auto">
            <a:xfrm>
              <a:off x="6149975" y="4148138"/>
              <a:ext cx="74613" cy="114300"/>
            </a:xfrm>
            <a:custGeom>
              <a:avLst/>
              <a:gdLst>
                <a:gd name="T0" fmla="*/ 23 w 47"/>
                <a:gd name="T1" fmla="*/ 8 h 72"/>
                <a:gd name="T2" fmla="*/ 20 w 47"/>
                <a:gd name="T3" fmla="*/ 8 h 72"/>
                <a:gd name="T4" fmla="*/ 16 w 47"/>
                <a:gd name="T5" fmla="*/ 10 h 72"/>
                <a:gd name="T6" fmla="*/ 14 w 47"/>
                <a:gd name="T7" fmla="*/ 13 h 72"/>
                <a:gd name="T8" fmla="*/ 10 w 47"/>
                <a:gd name="T9" fmla="*/ 22 h 72"/>
                <a:gd name="T10" fmla="*/ 9 w 47"/>
                <a:gd name="T11" fmla="*/ 36 h 72"/>
                <a:gd name="T12" fmla="*/ 10 w 47"/>
                <a:gd name="T13" fmla="*/ 50 h 72"/>
                <a:gd name="T14" fmla="*/ 14 w 47"/>
                <a:gd name="T15" fmla="*/ 58 h 72"/>
                <a:gd name="T16" fmla="*/ 16 w 47"/>
                <a:gd name="T17" fmla="*/ 62 h 72"/>
                <a:gd name="T18" fmla="*/ 20 w 47"/>
                <a:gd name="T19" fmla="*/ 64 h 72"/>
                <a:gd name="T20" fmla="*/ 24 w 47"/>
                <a:gd name="T21" fmla="*/ 64 h 72"/>
                <a:gd name="T22" fmla="*/ 28 w 47"/>
                <a:gd name="T23" fmla="*/ 64 h 72"/>
                <a:gd name="T24" fmla="*/ 31 w 47"/>
                <a:gd name="T25" fmla="*/ 62 h 72"/>
                <a:gd name="T26" fmla="*/ 33 w 47"/>
                <a:gd name="T27" fmla="*/ 58 h 72"/>
                <a:gd name="T28" fmla="*/ 37 w 47"/>
                <a:gd name="T29" fmla="*/ 50 h 72"/>
                <a:gd name="T30" fmla="*/ 38 w 47"/>
                <a:gd name="T31" fmla="*/ 36 h 72"/>
                <a:gd name="T32" fmla="*/ 37 w 47"/>
                <a:gd name="T33" fmla="*/ 22 h 72"/>
                <a:gd name="T34" fmla="*/ 33 w 47"/>
                <a:gd name="T35" fmla="*/ 14 h 72"/>
                <a:gd name="T36" fmla="*/ 31 w 47"/>
                <a:gd name="T37" fmla="*/ 10 h 72"/>
                <a:gd name="T38" fmla="*/ 28 w 47"/>
                <a:gd name="T39" fmla="*/ 8 h 72"/>
                <a:gd name="T40" fmla="*/ 23 w 47"/>
                <a:gd name="T41" fmla="*/ 8 h 72"/>
                <a:gd name="T42" fmla="*/ 24 w 47"/>
                <a:gd name="T43" fmla="*/ 0 h 72"/>
                <a:gd name="T44" fmla="*/ 29 w 47"/>
                <a:gd name="T45" fmla="*/ 0 h 72"/>
                <a:gd name="T46" fmla="*/ 34 w 47"/>
                <a:gd name="T47" fmla="*/ 2 h 72"/>
                <a:gd name="T48" fmla="*/ 38 w 47"/>
                <a:gd name="T49" fmla="*/ 5 h 72"/>
                <a:gd name="T50" fmla="*/ 41 w 47"/>
                <a:gd name="T51" fmla="*/ 8 h 72"/>
                <a:gd name="T52" fmla="*/ 44 w 47"/>
                <a:gd name="T53" fmla="*/ 14 h 72"/>
                <a:gd name="T54" fmla="*/ 46 w 47"/>
                <a:gd name="T55" fmla="*/ 20 h 72"/>
                <a:gd name="T56" fmla="*/ 46 w 47"/>
                <a:gd name="T57" fmla="*/ 24 h 72"/>
                <a:gd name="T58" fmla="*/ 47 w 47"/>
                <a:gd name="T59" fmla="*/ 30 h 72"/>
                <a:gd name="T60" fmla="*/ 47 w 47"/>
                <a:gd name="T61" fmla="*/ 36 h 72"/>
                <a:gd name="T62" fmla="*/ 46 w 47"/>
                <a:gd name="T63" fmla="*/ 48 h 72"/>
                <a:gd name="T64" fmla="*/ 45 w 47"/>
                <a:gd name="T65" fmla="*/ 56 h 72"/>
                <a:gd name="T66" fmla="*/ 42 w 47"/>
                <a:gd name="T67" fmla="*/ 62 h 72"/>
                <a:gd name="T68" fmla="*/ 40 w 47"/>
                <a:gd name="T69" fmla="*/ 65 h 72"/>
                <a:gd name="T70" fmla="*/ 37 w 47"/>
                <a:gd name="T71" fmla="*/ 69 h 72"/>
                <a:gd name="T72" fmla="*/ 33 w 47"/>
                <a:gd name="T73" fmla="*/ 71 h 72"/>
                <a:gd name="T74" fmla="*/ 29 w 47"/>
                <a:gd name="T75" fmla="*/ 72 h 72"/>
                <a:gd name="T76" fmla="*/ 24 w 47"/>
                <a:gd name="T77" fmla="*/ 72 h 72"/>
                <a:gd name="T78" fmla="*/ 18 w 47"/>
                <a:gd name="T79" fmla="*/ 72 h 72"/>
                <a:gd name="T80" fmla="*/ 14 w 47"/>
                <a:gd name="T81" fmla="*/ 71 h 72"/>
                <a:gd name="T82" fmla="*/ 10 w 47"/>
                <a:gd name="T83" fmla="*/ 69 h 72"/>
                <a:gd name="T84" fmla="*/ 7 w 47"/>
                <a:gd name="T85" fmla="*/ 65 h 72"/>
                <a:gd name="T86" fmla="*/ 2 w 47"/>
                <a:gd name="T87" fmla="*/ 54 h 72"/>
                <a:gd name="T88" fmla="*/ 0 w 47"/>
                <a:gd name="T89" fmla="*/ 36 h 72"/>
                <a:gd name="T90" fmla="*/ 1 w 47"/>
                <a:gd name="T91" fmla="*/ 24 h 72"/>
                <a:gd name="T92" fmla="*/ 2 w 47"/>
                <a:gd name="T93" fmla="*/ 15 h 72"/>
                <a:gd name="T94" fmla="*/ 5 w 47"/>
                <a:gd name="T95" fmla="*/ 10 h 72"/>
                <a:gd name="T96" fmla="*/ 7 w 47"/>
                <a:gd name="T97" fmla="*/ 7 h 72"/>
                <a:gd name="T98" fmla="*/ 10 w 47"/>
                <a:gd name="T99" fmla="*/ 4 h 72"/>
                <a:gd name="T100" fmla="*/ 14 w 47"/>
                <a:gd name="T101" fmla="*/ 1 h 72"/>
                <a:gd name="T102" fmla="*/ 18 w 47"/>
                <a:gd name="T103" fmla="*/ 0 h 72"/>
                <a:gd name="T104" fmla="*/ 24 w 47"/>
                <a:gd name="T105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7" h="72">
                  <a:moveTo>
                    <a:pt x="23" y="8"/>
                  </a:moveTo>
                  <a:lnTo>
                    <a:pt x="20" y="8"/>
                  </a:lnTo>
                  <a:lnTo>
                    <a:pt x="16" y="10"/>
                  </a:lnTo>
                  <a:lnTo>
                    <a:pt x="14" y="13"/>
                  </a:lnTo>
                  <a:lnTo>
                    <a:pt x="10" y="22"/>
                  </a:lnTo>
                  <a:lnTo>
                    <a:pt x="9" y="36"/>
                  </a:lnTo>
                  <a:lnTo>
                    <a:pt x="10" y="50"/>
                  </a:lnTo>
                  <a:lnTo>
                    <a:pt x="14" y="58"/>
                  </a:lnTo>
                  <a:lnTo>
                    <a:pt x="16" y="62"/>
                  </a:lnTo>
                  <a:lnTo>
                    <a:pt x="20" y="64"/>
                  </a:lnTo>
                  <a:lnTo>
                    <a:pt x="24" y="64"/>
                  </a:lnTo>
                  <a:lnTo>
                    <a:pt x="28" y="64"/>
                  </a:lnTo>
                  <a:lnTo>
                    <a:pt x="31" y="62"/>
                  </a:lnTo>
                  <a:lnTo>
                    <a:pt x="33" y="58"/>
                  </a:lnTo>
                  <a:lnTo>
                    <a:pt x="37" y="50"/>
                  </a:lnTo>
                  <a:lnTo>
                    <a:pt x="38" y="36"/>
                  </a:lnTo>
                  <a:lnTo>
                    <a:pt x="37" y="22"/>
                  </a:lnTo>
                  <a:lnTo>
                    <a:pt x="33" y="14"/>
                  </a:lnTo>
                  <a:lnTo>
                    <a:pt x="31" y="10"/>
                  </a:lnTo>
                  <a:lnTo>
                    <a:pt x="28" y="8"/>
                  </a:lnTo>
                  <a:lnTo>
                    <a:pt x="23" y="8"/>
                  </a:lnTo>
                  <a:close/>
                  <a:moveTo>
                    <a:pt x="24" y="0"/>
                  </a:moveTo>
                  <a:lnTo>
                    <a:pt x="29" y="0"/>
                  </a:lnTo>
                  <a:lnTo>
                    <a:pt x="34" y="2"/>
                  </a:lnTo>
                  <a:lnTo>
                    <a:pt x="38" y="5"/>
                  </a:lnTo>
                  <a:lnTo>
                    <a:pt x="41" y="8"/>
                  </a:lnTo>
                  <a:lnTo>
                    <a:pt x="44" y="14"/>
                  </a:lnTo>
                  <a:lnTo>
                    <a:pt x="46" y="20"/>
                  </a:lnTo>
                  <a:lnTo>
                    <a:pt x="46" y="24"/>
                  </a:lnTo>
                  <a:lnTo>
                    <a:pt x="47" y="30"/>
                  </a:lnTo>
                  <a:lnTo>
                    <a:pt x="47" y="36"/>
                  </a:lnTo>
                  <a:lnTo>
                    <a:pt x="46" y="48"/>
                  </a:lnTo>
                  <a:lnTo>
                    <a:pt x="45" y="56"/>
                  </a:lnTo>
                  <a:lnTo>
                    <a:pt x="42" y="62"/>
                  </a:lnTo>
                  <a:lnTo>
                    <a:pt x="40" y="65"/>
                  </a:lnTo>
                  <a:lnTo>
                    <a:pt x="37" y="69"/>
                  </a:lnTo>
                  <a:lnTo>
                    <a:pt x="33" y="71"/>
                  </a:lnTo>
                  <a:lnTo>
                    <a:pt x="29" y="72"/>
                  </a:lnTo>
                  <a:lnTo>
                    <a:pt x="24" y="72"/>
                  </a:lnTo>
                  <a:lnTo>
                    <a:pt x="18" y="72"/>
                  </a:lnTo>
                  <a:lnTo>
                    <a:pt x="14" y="71"/>
                  </a:lnTo>
                  <a:lnTo>
                    <a:pt x="10" y="69"/>
                  </a:lnTo>
                  <a:lnTo>
                    <a:pt x="7" y="65"/>
                  </a:lnTo>
                  <a:lnTo>
                    <a:pt x="2" y="54"/>
                  </a:lnTo>
                  <a:lnTo>
                    <a:pt x="0" y="36"/>
                  </a:lnTo>
                  <a:lnTo>
                    <a:pt x="1" y="24"/>
                  </a:lnTo>
                  <a:lnTo>
                    <a:pt x="2" y="15"/>
                  </a:lnTo>
                  <a:lnTo>
                    <a:pt x="5" y="10"/>
                  </a:lnTo>
                  <a:lnTo>
                    <a:pt x="7" y="7"/>
                  </a:lnTo>
                  <a:lnTo>
                    <a:pt x="10" y="4"/>
                  </a:lnTo>
                  <a:lnTo>
                    <a:pt x="14" y="1"/>
                  </a:lnTo>
                  <a:lnTo>
                    <a:pt x="18" y="0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14" name="Freeform 1019"/>
            <p:cNvSpPr>
              <a:spLocks noEditPoints="1"/>
            </p:cNvSpPr>
            <p:nvPr/>
          </p:nvSpPr>
          <p:spPr bwMode="auto">
            <a:xfrm>
              <a:off x="6237288" y="4148138"/>
              <a:ext cx="74613" cy="114300"/>
            </a:xfrm>
            <a:custGeom>
              <a:avLst/>
              <a:gdLst>
                <a:gd name="T0" fmla="*/ 24 w 47"/>
                <a:gd name="T1" fmla="*/ 8 h 72"/>
                <a:gd name="T2" fmla="*/ 20 w 47"/>
                <a:gd name="T3" fmla="*/ 8 h 72"/>
                <a:gd name="T4" fmla="*/ 17 w 47"/>
                <a:gd name="T5" fmla="*/ 10 h 72"/>
                <a:gd name="T6" fmla="*/ 14 w 47"/>
                <a:gd name="T7" fmla="*/ 13 h 72"/>
                <a:gd name="T8" fmla="*/ 10 w 47"/>
                <a:gd name="T9" fmla="*/ 22 h 72"/>
                <a:gd name="T10" fmla="*/ 10 w 47"/>
                <a:gd name="T11" fmla="*/ 36 h 72"/>
                <a:gd name="T12" fmla="*/ 10 w 47"/>
                <a:gd name="T13" fmla="*/ 50 h 72"/>
                <a:gd name="T14" fmla="*/ 14 w 47"/>
                <a:gd name="T15" fmla="*/ 58 h 72"/>
                <a:gd name="T16" fmla="*/ 17 w 47"/>
                <a:gd name="T17" fmla="*/ 62 h 72"/>
                <a:gd name="T18" fmla="*/ 20 w 47"/>
                <a:gd name="T19" fmla="*/ 64 h 72"/>
                <a:gd name="T20" fmla="*/ 24 w 47"/>
                <a:gd name="T21" fmla="*/ 64 h 72"/>
                <a:gd name="T22" fmla="*/ 27 w 47"/>
                <a:gd name="T23" fmla="*/ 64 h 72"/>
                <a:gd name="T24" fmla="*/ 31 w 47"/>
                <a:gd name="T25" fmla="*/ 62 h 72"/>
                <a:gd name="T26" fmla="*/ 34 w 47"/>
                <a:gd name="T27" fmla="*/ 58 h 72"/>
                <a:gd name="T28" fmla="*/ 36 w 47"/>
                <a:gd name="T29" fmla="*/ 50 h 72"/>
                <a:gd name="T30" fmla="*/ 38 w 47"/>
                <a:gd name="T31" fmla="*/ 36 h 72"/>
                <a:gd name="T32" fmla="*/ 36 w 47"/>
                <a:gd name="T33" fmla="*/ 22 h 72"/>
                <a:gd name="T34" fmla="*/ 34 w 47"/>
                <a:gd name="T35" fmla="*/ 14 h 72"/>
                <a:gd name="T36" fmla="*/ 31 w 47"/>
                <a:gd name="T37" fmla="*/ 10 h 72"/>
                <a:gd name="T38" fmla="*/ 27 w 47"/>
                <a:gd name="T39" fmla="*/ 8 h 72"/>
                <a:gd name="T40" fmla="*/ 24 w 47"/>
                <a:gd name="T41" fmla="*/ 8 h 72"/>
                <a:gd name="T42" fmla="*/ 24 w 47"/>
                <a:gd name="T43" fmla="*/ 0 h 72"/>
                <a:gd name="T44" fmla="*/ 30 w 47"/>
                <a:gd name="T45" fmla="*/ 0 h 72"/>
                <a:gd name="T46" fmla="*/ 34 w 47"/>
                <a:gd name="T47" fmla="*/ 2 h 72"/>
                <a:gd name="T48" fmla="*/ 39 w 47"/>
                <a:gd name="T49" fmla="*/ 5 h 72"/>
                <a:gd name="T50" fmla="*/ 41 w 47"/>
                <a:gd name="T51" fmla="*/ 8 h 72"/>
                <a:gd name="T52" fmla="*/ 43 w 47"/>
                <a:gd name="T53" fmla="*/ 14 h 72"/>
                <a:gd name="T54" fmla="*/ 46 w 47"/>
                <a:gd name="T55" fmla="*/ 20 h 72"/>
                <a:gd name="T56" fmla="*/ 47 w 47"/>
                <a:gd name="T57" fmla="*/ 24 h 72"/>
                <a:gd name="T58" fmla="*/ 47 w 47"/>
                <a:gd name="T59" fmla="*/ 30 h 72"/>
                <a:gd name="T60" fmla="*/ 47 w 47"/>
                <a:gd name="T61" fmla="*/ 36 h 72"/>
                <a:gd name="T62" fmla="*/ 47 w 47"/>
                <a:gd name="T63" fmla="*/ 48 h 72"/>
                <a:gd name="T64" fmla="*/ 44 w 47"/>
                <a:gd name="T65" fmla="*/ 56 h 72"/>
                <a:gd name="T66" fmla="*/ 42 w 47"/>
                <a:gd name="T67" fmla="*/ 62 h 72"/>
                <a:gd name="T68" fmla="*/ 40 w 47"/>
                <a:gd name="T69" fmla="*/ 65 h 72"/>
                <a:gd name="T70" fmla="*/ 36 w 47"/>
                <a:gd name="T71" fmla="*/ 69 h 72"/>
                <a:gd name="T72" fmla="*/ 33 w 47"/>
                <a:gd name="T73" fmla="*/ 71 h 72"/>
                <a:gd name="T74" fmla="*/ 28 w 47"/>
                <a:gd name="T75" fmla="*/ 72 h 72"/>
                <a:gd name="T76" fmla="*/ 24 w 47"/>
                <a:gd name="T77" fmla="*/ 72 h 72"/>
                <a:gd name="T78" fmla="*/ 19 w 47"/>
                <a:gd name="T79" fmla="*/ 72 h 72"/>
                <a:gd name="T80" fmla="*/ 15 w 47"/>
                <a:gd name="T81" fmla="*/ 71 h 72"/>
                <a:gd name="T82" fmla="*/ 10 w 47"/>
                <a:gd name="T83" fmla="*/ 69 h 72"/>
                <a:gd name="T84" fmla="*/ 8 w 47"/>
                <a:gd name="T85" fmla="*/ 65 h 72"/>
                <a:gd name="T86" fmla="*/ 2 w 47"/>
                <a:gd name="T87" fmla="*/ 54 h 72"/>
                <a:gd name="T88" fmla="*/ 0 w 47"/>
                <a:gd name="T89" fmla="*/ 36 h 72"/>
                <a:gd name="T90" fmla="*/ 1 w 47"/>
                <a:gd name="T91" fmla="*/ 24 h 72"/>
                <a:gd name="T92" fmla="*/ 3 w 47"/>
                <a:gd name="T93" fmla="*/ 15 h 72"/>
                <a:gd name="T94" fmla="*/ 4 w 47"/>
                <a:gd name="T95" fmla="*/ 10 h 72"/>
                <a:gd name="T96" fmla="*/ 8 w 47"/>
                <a:gd name="T97" fmla="*/ 7 h 72"/>
                <a:gd name="T98" fmla="*/ 10 w 47"/>
                <a:gd name="T99" fmla="*/ 4 h 72"/>
                <a:gd name="T100" fmla="*/ 15 w 47"/>
                <a:gd name="T101" fmla="*/ 1 h 72"/>
                <a:gd name="T102" fmla="*/ 19 w 47"/>
                <a:gd name="T103" fmla="*/ 0 h 72"/>
                <a:gd name="T104" fmla="*/ 24 w 47"/>
                <a:gd name="T105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7" h="72">
                  <a:moveTo>
                    <a:pt x="24" y="8"/>
                  </a:moveTo>
                  <a:lnTo>
                    <a:pt x="20" y="8"/>
                  </a:lnTo>
                  <a:lnTo>
                    <a:pt x="17" y="10"/>
                  </a:lnTo>
                  <a:lnTo>
                    <a:pt x="14" y="13"/>
                  </a:lnTo>
                  <a:lnTo>
                    <a:pt x="10" y="22"/>
                  </a:lnTo>
                  <a:lnTo>
                    <a:pt x="10" y="36"/>
                  </a:lnTo>
                  <a:lnTo>
                    <a:pt x="10" y="50"/>
                  </a:lnTo>
                  <a:lnTo>
                    <a:pt x="14" y="58"/>
                  </a:lnTo>
                  <a:lnTo>
                    <a:pt x="17" y="62"/>
                  </a:lnTo>
                  <a:lnTo>
                    <a:pt x="20" y="64"/>
                  </a:lnTo>
                  <a:lnTo>
                    <a:pt x="24" y="64"/>
                  </a:lnTo>
                  <a:lnTo>
                    <a:pt x="27" y="64"/>
                  </a:lnTo>
                  <a:lnTo>
                    <a:pt x="31" y="62"/>
                  </a:lnTo>
                  <a:lnTo>
                    <a:pt x="34" y="58"/>
                  </a:lnTo>
                  <a:lnTo>
                    <a:pt x="36" y="50"/>
                  </a:lnTo>
                  <a:lnTo>
                    <a:pt x="38" y="36"/>
                  </a:lnTo>
                  <a:lnTo>
                    <a:pt x="36" y="22"/>
                  </a:lnTo>
                  <a:lnTo>
                    <a:pt x="34" y="14"/>
                  </a:lnTo>
                  <a:lnTo>
                    <a:pt x="31" y="10"/>
                  </a:lnTo>
                  <a:lnTo>
                    <a:pt x="27" y="8"/>
                  </a:lnTo>
                  <a:lnTo>
                    <a:pt x="24" y="8"/>
                  </a:lnTo>
                  <a:close/>
                  <a:moveTo>
                    <a:pt x="24" y="0"/>
                  </a:moveTo>
                  <a:lnTo>
                    <a:pt x="30" y="0"/>
                  </a:lnTo>
                  <a:lnTo>
                    <a:pt x="34" y="2"/>
                  </a:lnTo>
                  <a:lnTo>
                    <a:pt x="39" y="5"/>
                  </a:lnTo>
                  <a:lnTo>
                    <a:pt x="41" y="8"/>
                  </a:lnTo>
                  <a:lnTo>
                    <a:pt x="43" y="14"/>
                  </a:lnTo>
                  <a:lnTo>
                    <a:pt x="46" y="20"/>
                  </a:lnTo>
                  <a:lnTo>
                    <a:pt x="47" y="24"/>
                  </a:lnTo>
                  <a:lnTo>
                    <a:pt x="47" y="30"/>
                  </a:lnTo>
                  <a:lnTo>
                    <a:pt x="47" y="36"/>
                  </a:lnTo>
                  <a:lnTo>
                    <a:pt x="47" y="48"/>
                  </a:lnTo>
                  <a:lnTo>
                    <a:pt x="44" y="56"/>
                  </a:lnTo>
                  <a:lnTo>
                    <a:pt x="42" y="62"/>
                  </a:lnTo>
                  <a:lnTo>
                    <a:pt x="40" y="65"/>
                  </a:lnTo>
                  <a:lnTo>
                    <a:pt x="36" y="69"/>
                  </a:lnTo>
                  <a:lnTo>
                    <a:pt x="33" y="71"/>
                  </a:lnTo>
                  <a:lnTo>
                    <a:pt x="28" y="72"/>
                  </a:lnTo>
                  <a:lnTo>
                    <a:pt x="24" y="72"/>
                  </a:lnTo>
                  <a:lnTo>
                    <a:pt x="19" y="72"/>
                  </a:lnTo>
                  <a:lnTo>
                    <a:pt x="15" y="71"/>
                  </a:lnTo>
                  <a:lnTo>
                    <a:pt x="10" y="69"/>
                  </a:lnTo>
                  <a:lnTo>
                    <a:pt x="8" y="65"/>
                  </a:lnTo>
                  <a:lnTo>
                    <a:pt x="2" y="54"/>
                  </a:lnTo>
                  <a:lnTo>
                    <a:pt x="0" y="36"/>
                  </a:lnTo>
                  <a:lnTo>
                    <a:pt x="1" y="24"/>
                  </a:lnTo>
                  <a:lnTo>
                    <a:pt x="3" y="15"/>
                  </a:lnTo>
                  <a:lnTo>
                    <a:pt x="4" y="10"/>
                  </a:lnTo>
                  <a:lnTo>
                    <a:pt x="8" y="7"/>
                  </a:lnTo>
                  <a:lnTo>
                    <a:pt x="10" y="4"/>
                  </a:lnTo>
                  <a:lnTo>
                    <a:pt x="15" y="1"/>
                  </a:lnTo>
                  <a:lnTo>
                    <a:pt x="19" y="0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15" name="Freeform 1020"/>
            <p:cNvSpPr>
              <a:spLocks noEditPoints="1"/>
            </p:cNvSpPr>
            <p:nvPr/>
          </p:nvSpPr>
          <p:spPr bwMode="auto">
            <a:xfrm>
              <a:off x="6326188" y="4148138"/>
              <a:ext cx="74613" cy="114300"/>
            </a:xfrm>
            <a:custGeom>
              <a:avLst/>
              <a:gdLst>
                <a:gd name="T0" fmla="*/ 23 w 47"/>
                <a:gd name="T1" fmla="*/ 8 h 72"/>
                <a:gd name="T2" fmla="*/ 19 w 47"/>
                <a:gd name="T3" fmla="*/ 8 h 72"/>
                <a:gd name="T4" fmla="*/ 16 w 47"/>
                <a:gd name="T5" fmla="*/ 10 h 72"/>
                <a:gd name="T6" fmla="*/ 14 w 47"/>
                <a:gd name="T7" fmla="*/ 13 h 72"/>
                <a:gd name="T8" fmla="*/ 10 w 47"/>
                <a:gd name="T9" fmla="*/ 22 h 72"/>
                <a:gd name="T10" fmla="*/ 9 w 47"/>
                <a:gd name="T11" fmla="*/ 36 h 72"/>
                <a:gd name="T12" fmla="*/ 10 w 47"/>
                <a:gd name="T13" fmla="*/ 50 h 72"/>
                <a:gd name="T14" fmla="*/ 12 w 47"/>
                <a:gd name="T15" fmla="*/ 58 h 72"/>
                <a:gd name="T16" fmla="*/ 16 w 47"/>
                <a:gd name="T17" fmla="*/ 62 h 72"/>
                <a:gd name="T18" fmla="*/ 19 w 47"/>
                <a:gd name="T19" fmla="*/ 64 h 72"/>
                <a:gd name="T20" fmla="*/ 23 w 47"/>
                <a:gd name="T21" fmla="*/ 64 h 72"/>
                <a:gd name="T22" fmla="*/ 27 w 47"/>
                <a:gd name="T23" fmla="*/ 64 h 72"/>
                <a:gd name="T24" fmla="*/ 29 w 47"/>
                <a:gd name="T25" fmla="*/ 62 h 72"/>
                <a:gd name="T26" fmla="*/ 33 w 47"/>
                <a:gd name="T27" fmla="*/ 58 h 72"/>
                <a:gd name="T28" fmla="*/ 36 w 47"/>
                <a:gd name="T29" fmla="*/ 50 h 72"/>
                <a:gd name="T30" fmla="*/ 37 w 47"/>
                <a:gd name="T31" fmla="*/ 36 h 72"/>
                <a:gd name="T32" fmla="*/ 36 w 47"/>
                <a:gd name="T33" fmla="*/ 22 h 72"/>
                <a:gd name="T34" fmla="*/ 33 w 47"/>
                <a:gd name="T35" fmla="*/ 14 h 72"/>
                <a:gd name="T36" fmla="*/ 31 w 47"/>
                <a:gd name="T37" fmla="*/ 10 h 72"/>
                <a:gd name="T38" fmla="*/ 27 w 47"/>
                <a:gd name="T39" fmla="*/ 8 h 72"/>
                <a:gd name="T40" fmla="*/ 23 w 47"/>
                <a:gd name="T41" fmla="*/ 8 h 72"/>
                <a:gd name="T42" fmla="*/ 23 w 47"/>
                <a:gd name="T43" fmla="*/ 0 h 72"/>
                <a:gd name="T44" fmla="*/ 28 w 47"/>
                <a:gd name="T45" fmla="*/ 0 h 72"/>
                <a:gd name="T46" fmla="*/ 33 w 47"/>
                <a:gd name="T47" fmla="*/ 2 h 72"/>
                <a:gd name="T48" fmla="*/ 37 w 47"/>
                <a:gd name="T49" fmla="*/ 5 h 72"/>
                <a:gd name="T50" fmla="*/ 41 w 47"/>
                <a:gd name="T51" fmla="*/ 8 h 72"/>
                <a:gd name="T52" fmla="*/ 43 w 47"/>
                <a:gd name="T53" fmla="*/ 14 h 72"/>
                <a:gd name="T54" fmla="*/ 44 w 47"/>
                <a:gd name="T55" fmla="*/ 20 h 72"/>
                <a:gd name="T56" fmla="*/ 45 w 47"/>
                <a:gd name="T57" fmla="*/ 24 h 72"/>
                <a:gd name="T58" fmla="*/ 47 w 47"/>
                <a:gd name="T59" fmla="*/ 30 h 72"/>
                <a:gd name="T60" fmla="*/ 47 w 47"/>
                <a:gd name="T61" fmla="*/ 36 h 72"/>
                <a:gd name="T62" fmla="*/ 45 w 47"/>
                <a:gd name="T63" fmla="*/ 48 h 72"/>
                <a:gd name="T64" fmla="*/ 44 w 47"/>
                <a:gd name="T65" fmla="*/ 56 h 72"/>
                <a:gd name="T66" fmla="*/ 42 w 47"/>
                <a:gd name="T67" fmla="*/ 62 h 72"/>
                <a:gd name="T68" fmla="*/ 39 w 47"/>
                <a:gd name="T69" fmla="*/ 65 h 72"/>
                <a:gd name="T70" fmla="*/ 36 w 47"/>
                <a:gd name="T71" fmla="*/ 69 h 72"/>
                <a:gd name="T72" fmla="*/ 32 w 47"/>
                <a:gd name="T73" fmla="*/ 71 h 72"/>
                <a:gd name="T74" fmla="*/ 28 w 47"/>
                <a:gd name="T75" fmla="*/ 72 h 72"/>
                <a:gd name="T76" fmla="*/ 23 w 47"/>
                <a:gd name="T77" fmla="*/ 72 h 72"/>
                <a:gd name="T78" fmla="*/ 18 w 47"/>
                <a:gd name="T79" fmla="*/ 72 h 72"/>
                <a:gd name="T80" fmla="*/ 14 w 47"/>
                <a:gd name="T81" fmla="*/ 71 h 72"/>
                <a:gd name="T82" fmla="*/ 10 w 47"/>
                <a:gd name="T83" fmla="*/ 69 h 72"/>
                <a:gd name="T84" fmla="*/ 7 w 47"/>
                <a:gd name="T85" fmla="*/ 65 h 72"/>
                <a:gd name="T86" fmla="*/ 1 w 47"/>
                <a:gd name="T87" fmla="*/ 54 h 72"/>
                <a:gd name="T88" fmla="*/ 0 w 47"/>
                <a:gd name="T89" fmla="*/ 36 h 72"/>
                <a:gd name="T90" fmla="*/ 0 w 47"/>
                <a:gd name="T91" fmla="*/ 24 h 72"/>
                <a:gd name="T92" fmla="*/ 2 w 47"/>
                <a:gd name="T93" fmla="*/ 15 h 72"/>
                <a:gd name="T94" fmla="*/ 4 w 47"/>
                <a:gd name="T95" fmla="*/ 10 h 72"/>
                <a:gd name="T96" fmla="*/ 7 w 47"/>
                <a:gd name="T97" fmla="*/ 7 h 72"/>
                <a:gd name="T98" fmla="*/ 10 w 47"/>
                <a:gd name="T99" fmla="*/ 4 h 72"/>
                <a:gd name="T100" fmla="*/ 14 w 47"/>
                <a:gd name="T101" fmla="*/ 1 h 72"/>
                <a:gd name="T102" fmla="*/ 18 w 47"/>
                <a:gd name="T103" fmla="*/ 0 h 72"/>
                <a:gd name="T104" fmla="*/ 23 w 47"/>
                <a:gd name="T105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7" h="72">
                  <a:moveTo>
                    <a:pt x="23" y="8"/>
                  </a:moveTo>
                  <a:lnTo>
                    <a:pt x="19" y="8"/>
                  </a:lnTo>
                  <a:lnTo>
                    <a:pt x="16" y="10"/>
                  </a:lnTo>
                  <a:lnTo>
                    <a:pt x="14" y="13"/>
                  </a:lnTo>
                  <a:lnTo>
                    <a:pt x="10" y="22"/>
                  </a:lnTo>
                  <a:lnTo>
                    <a:pt x="9" y="36"/>
                  </a:lnTo>
                  <a:lnTo>
                    <a:pt x="10" y="50"/>
                  </a:lnTo>
                  <a:lnTo>
                    <a:pt x="12" y="58"/>
                  </a:lnTo>
                  <a:lnTo>
                    <a:pt x="16" y="62"/>
                  </a:lnTo>
                  <a:lnTo>
                    <a:pt x="19" y="64"/>
                  </a:lnTo>
                  <a:lnTo>
                    <a:pt x="23" y="64"/>
                  </a:lnTo>
                  <a:lnTo>
                    <a:pt x="27" y="64"/>
                  </a:lnTo>
                  <a:lnTo>
                    <a:pt x="29" y="62"/>
                  </a:lnTo>
                  <a:lnTo>
                    <a:pt x="33" y="58"/>
                  </a:lnTo>
                  <a:lnTo>
                    <a:pt x="36" y="50"/>
                  </a:lnTo>
                  <a:lnTo>
                    <a:pt x="37" y="36"/>
                  </a:lnTo>
                  <a:lnTo>
                    <a:pt x="36" y="22"/>
                  </a:lnTo>
                  <a:lnTo>
                    <a:pt x="33" y="14"/>
                  </a:lnTo>
                  <a:lnTo>
                    <a:pt x="31" y="10"/>
                  </a:lnTo>
                  <a:lnTo>
                    <a:pt x="27" y="8"/>
                  </a:lnTo>
                  <a:lnTo>
                    <a:pt x="23" y="8"/>
                  </a:lnTo>
                  <a:close/>
                  <a:moveTo>
                    <a:pt x="23" y="0"/>
                  </a:moveTo>
                  <a:lnTo>
                    <a:pt x="28" y="0"/>
                  </a:lnTo>
                  <a:lnTo>
                    <a:pt x="33" y="2"/>
                  </a:lnTo>
                  <a:lnTo>
                    <a:pt x="37" y="5"/>
                  </a:lnTo>
                  <a:lnTo>
                    <a:pt x="41" y="8"/>
                  </a:lnTo>
                  <a:lnTo>
                    <a:pt x="43" y="14"/>
                  </a:lnTo>
                  <a:lnTo>
                    <a:pt x="44" y="20"/>
                  </a:lnTo>
                  <a:lnTo>
                    <a:pt x="45" y="24"/>
                  </a:lnTo>
                  <a:lnTo>
                    <a:pt x="47" y="30"/>
                  </a:lnTo>
                  <a:lnTo>
                    <a:pt x="47" y="36"/>
                  </a:lnTo>
                  <a:lnTo>
                    <a:pt x="45" y="48"/>
                  </a:lnTo>
                  <a:lnTo>
                    <a:pt x="44" y="56"/>
                  </a:lnTo>
                  <a:lnTo>
                    <a:pt x="42" y="62"/>
                  </a:lnTo>
                  <a:lnTo>
                    <a:pt x="39" y="65"/>
                  </a:lnTo>
                  <a:lnTo>
                    <a:pt x="36" y="69"/>
                  </a:lnTo>
                  <a:lnTo>
                    <a:pt x="32" y="71"/>
                  </a:lnTo>
                  <a:lnTo>
                    <a:pt x="28" y="72"/>
                  </a:lnTo>
                  <a:lnTo>
                    <a:pt x="23" y="72"/>
                  </a:lnTo>
                  <a:lnTo>
                    <a:pt x="18" y="72"/>
                  </a:lnTo>
                  <a:lnTo>
                    <a:pt x="14" y="71"/>
                  </a:lnTo>
                  <a:lnTo>
                    <a:pt x="10" y="69"/>
                  </a:lnTo>
                  <a:lnTo>
                    <a:pt x="7" y="65"/>
                  </a:lnTo>
                  <a:lnTo>
                    <a:pt x="1" y="54"/>
                  </a:lnTo>
                  <a:lnTo>
                    <a:pt x="0" y="36"/>
                  </a:lnTo>
                  <a:lnTo>
                    <a:pt x="0" y="24"/>
                  </a:lnTo>
                  <a:lnTo>
                    <a:pt x="2" y="15"/>
                  </a:lnTo>
                  <a:lnTo>
                    <a:pt x="4" y="10"/>
                  </a:lnTo>
                  <a:lnTo>
                    <a:pt x="7" y="7"/>
                  </a:lnTo>
                  <a:lnTo>
                    <a:pt x="10" y="4"/>
                  </a:lnTo>
                  <a:lnTo>
                    <a:pt x="14" y="1"/>
                  </a:lnTo>
                  <a:lnTo>
                    <a:pt x="18" y="0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16" name="Freeform 1021"/>
            <p:cNvSpPr>
              <a:spLocks/>
            </p:cNvSpPr>
            <p:nvPr/>
          </p:nvSpPr>
          <p:spPr bwMode="auto">
            <a:xfrm>
              <a:off x="995363" y="1489075"/>
              <a:ext cx="39688" cy="114300"/>
            </a:xfrm>
            <a:custGeom>
              <a:avLst/>
              <a:gdLst>
                <a:gd name="T0" fmla="*/ 20 w 25"/>
                <a:gd name="T1" fmla="*/ 0 h 72"/>
                <a:gd name="T2" fmla="*/ 25 w 25"/>
                <a:gd name="T3" fmla="*/ 0 h 72"/>
                <a:gd name="T4" fmla="*/ 25 w 25"/>
                <a:gd name="T5" fmla="*/ 72 h 72"/>
                <a:gd name="T6" fmla="*/ 16 w 25"/>
                <a:gd name="T7" fmla="*/ 72 h 72"/>
                <a:gd name="T8" fmla="*/ 16 w 25"/>
                <a:gd name="T9" fmla="*/ 16 h 72"/>
                <a:gd name="T10" fmla="*/ 13 w 25"/>
                <a:gd name="T11" fmla="*/ 19 h 72"/>
                <a:gd name="T12" fmla="*/ 8 w 25"/>
                <a:gd name="T13" fmla="*/ 21 h 72"/>
                <a:gd name="T14" fmla="*/ 4 w 25"/>
                <a:gd name="T15" fmla="*/ 25 h 72"/>
                <a:gd name="T16" fmla="*/ 0 w 25"/>
                <a:gd name="T17" fmla="*/ 26 h 72"/>
                <a:gd name="T18" fmla="*/ 0 w 25"/>
                <a:gd name="T19" fmla="*/ 18 h 72"/>
                <a:gd name="T20" fmla="*/ 6 w 25"/>
                <a:gd name="T21" fmla="*/ 13 h 72"/>
                <a:gd name="T22" fmla="*/ 12 w 25"/>
                <a:gd name="T23" fmla="*/ 9 h 72"/>
                <a:gd name="T24" fmla="*/ 16 w 25"/>
                <a:gd name="T25" fmla="*/ 4 h 72"/>
                <a:gd name="T26" fmla="*/ 20 w 25"/>
                <a:gd name="T27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5" h="72">
                  <a:moveTo>
                    <a:pt x="20" y="0"/>
                  </a:moveTo>
                  <a:lnTo>
                    <a:pt x="25" y="0"/>
                  </a:lnTo>
                  <a:lnTo>
                    <a:pt x="25" y="72"/>
                  </a:lnTo>
                  <a:lnTo>
                    <a:pt x="16" y="72"/>
                  </a:lnTo>
                  <a:lnTo>
                    <a:pt x="16" y="16"/>
                  </a:lnTo>
                  <a:lnTo>
                    <a:pt x="13" y="19"/>
                  </a:lnTo>
                  <a:lnTo>
                    <a:pt x="8" y="21"/>
                  </a:lnTo>
                  <a:lnTo>
                    <a:pt x="4" y="25"/>
                  </a:lnTo>
                  <a:lnTo>
                    <a:pt x="0" y="26"/>
                  </a:lnTo>
                  <a:lnTo>
                    <a:pt x="0" y="18"/>
                  </a:lnTo>
                  <a:lnTo>
                    <a:pt x="6" y="13"/>
                  </a:lnTo>
                  <a:lnTo>
                    <a:pt x="12" y="9"/>
                  </a:lnTo>
                  <a:lnTo>
                    <a:pt x="16" y="4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17" name="Freeform 1022"/>
            <p:cNvSpPr>
              <a:spLocks noEditPoints="1"/>
            </p:cNvSpPr>
            <p:nvPr/>
          </p:nvSpPr>
          <p:spPr bwMode="auto">
            <a:xfrm>
              <a:off x="865188" y="2122488"/>
              <a:ext cx="74613" cy="115888"/>
            </a:xfrm>
            <a:custGeom>
              <a:avLst/>
              <a:gdLst>
                <a:gd name="T0" fmla="*/ 24 w 47"/>
                <a:gd name="T1" fmla="*/ 9 h 73"/>
                <a:gd name="T2" fmla="*/ 21 w 47"/>
                <a:gd name="T3" fmla="*/ 9 h 73"/>
                <a:gd name="T4" fmla="*/ 17 w 47"/>
                <a:gd name="T5" fmla="*/ 12 h 73"/>
                <a:gd name="T6" fmla="*/ 14 w 47"/>
                <a:gd name="T7" fmla="*/ 14 h 73"/>
                <a:gd name="T8" fmla="*/ 10 w 47"/>
                <a:gd name="T9" fmla="*/ 23 h 73"/>
                <a:gd name="T10" fmla="*/ 10 w 47"/>
                <a:gd name="T11" fmla="*/ 37 h 73"/>
                <a:gd name="T12" fmla="*/ 10 w 47"/>
                <a:gd name="T13" fmla="*/ 52 h 73"/>
                <a:gd name="T14" fmla="*/ 14 w 47"/>
                <a:gd name="T15" fmla="*/ 60 h 73"/>
                <a:gd name="T16" fmla="*/ 17 w 47"/>
                <a:gd name="T17" fmla="*/ 63 h 73"/>
                <a:gd name="T18" fmla="*/ 21 w 47"/>
                <a:gd name="T19" fmla="*/ 65 h 73"/>
                <a:gd name="T20" fmla="*/ 24 w 47"/>
                <a:gd name="T21" fmla="*/ 65 h 73"/>
                <a:gd name="T22" fmla="*/ 27 w 47"/>
                <a:gd name="T23" fmla="*/ 65 h 73"/>
                <a:gd name="T24" fmla="*/ 31 w 47"/>
                <a:gd name="T25" fmla="*/ 63 h 73"/>
                <a:gd name="T26" fmla="*/ 34 w 47"/>
                <a:gd name="T27" fmla="*/ 60 h 73"/>
                <a:gd name="T28" fmla="*/ 36 w 47"/>
                <a:gd name="T29" fmla="*/ 52 h 73"/>
                <a:gd name="T30" fmla="*/ 38 w 47"/>
                <a:gd name="T31" fmla="*/ 37 h 73"/>
                <a:gd name="T32" fmla="*/ 36 w 47"/>
                <a:gd name="T33" fmla="*/ 23 h 73"/>
                <a:gd name="T34" fmla="*/ 34 w 47"/>
                <a:gd name="T35" fmla="*/ 15 h 73"/>
                <a:gd name="T36" fmla="*/ 31 w 47"/>
                <a:gd name="T37" fmla="*/ 12 h 73"/>
                <a:gd name="T38" fmla="*/ 27 w 47"/>
                <a:gd name="T39" fmla="*/ 9 h 73"/>
                <a:gd name="T40" fmla="*/ 24 w 47"/>
                <a:gd name="T41" fmla="*/ 9 h 73"/>
                <a:gd name="T42" fmla="*/ 24 w 47"/>
                <a:gd name="T43" fmla="*/ 0 h 73"/>
                <a:gd name="T44" fmla="*/ 30 w 47"/>
                <a:gd name="T45" fmla="*/ 1 h 73"/>
                <a:gd name="T46" fmla="*/ 34 w 47"/>
                <a:gd name="T47" fmla="*/ 4 h 73"/>
                <a:gd name="T48" fmla="*/ 39 w 47"/>
                <a:gd name="T49" fmla="*/ 6 h 73"/>
                <a:gd name="T50" fmla="*/ 41 w 47"/>
                <a:gd name="T51" fmla="*/ 9 h 73"/>
                <a:gd name="T52" fmla="*/ 43 w 47"/>
                <a:gd name="T53" fmla="*/ 15 h 73"/>
                <a:gd name="T54" fmla="*/ 46 w 47"/>
                <a:gd name="T55" fmla="*/ 21 h 73"/>
                <a:gd name="T56" fmla="*/ 47 w 47"/>
                <a:gd name="T57" fmla="*/ 25 h 73"/>
                <a:gd name="T58" fmla="*/ 47 w 47"/>
                <a:gd name="T59" fmla="*/ 31 h 73"/>
                <a:gd name="T60" fmla="*/ 47 w 47"/>
                <a:gd name="T61" fmla="*/ 37 h 73"/>
                <a:gd name="T62" fmla="*/ 47 w 47"/>
                <a:gd name="T63" fmla="*/ 48 h 73"/>
                <a:gd name="T64" fmla="*/ 44 w 47"/>
                <a:gd name="T65" fmla="*/ 57 h 73"/>
                <a:gd name="T66" fmla="*/ 42 w 47"/>
                <a:gd name="T67" fmla="*/ 63 h 73"/>
                <a:gd name="T68" fmla="*/ 40 w 47"/>
                <a:gd name="T69" fmla="*/ 66 h 73"/>
                <a:gd name="T70" fmla="*/ 36 w 47"/>
                <a:gd name="T71" fmla="*/ 70 h 73"/>
                <a:gd name="T72" fmla="*/ 33 w 47"/>
                <a:gd name="T73" fmla="*/ 72 h 73"/>
                <a:gd name="T74" fmla="*/ 28 w 47"/>
                <a:gd name="T75" fmla="*/ 73 h 73"/>
                <a:gd name="T76" fmla="*/ 24 w 47"/>
                <a:gd name="T77" fmla="*/ 73 h 73"/>
                <a:gd name="T78" fmla="*/ 19 w 47"/>
                <a:gd name="T79" fmla="*/ 73 h 73"/>
                <a:gd name="T80" fmla="*/ 15 w 47"/>
                <a:gd name="T81" fmla="*/ 72 h 73"/>
                <a:gd name="T82" fmla="*/ 10 w 47"/>
                <a:gd name="T83" fmla="*/ 70 h 73"/>
                <a:gd name="T84" fmla="*/ 8 w 47"/>
                <a:gd name="T85" fmla="*/ 66 h 73"/>
                <a:gd name="T86" fmla="*/ 2 w 47"/>
                <a:gd name="T87" fmla="*/ 55 h 73"/>
                <a:gd name="T88" fmla="*/ 0 w 47"/>
                <a:gd name="T89" fmla="*/ 37 h 73"/>
                <a:gd name="T90" fmla="*/ 1 w 47"/>
                <a:gd name="T91" fmla="*/ 25 h 73"/>
                <a:gd name="T92" fmla="*/ 3 w 47"/>
                <a:gd name="T93" fmla="*/ 16 h 73"/>
                <a:gd name="T94" fmla="*/ 5 w 47"/>
                <a:gd name="T95" fmla="*/ 12 h 73"/>
                <a:gd name="T96" fmla="*/ 8 w 47"/>
                <a:gd name="T97" fmla="*/ 8 h 73"/>
                <a:gd name="T98" fmla="*/ 10 w 47"/>
                <a:gd name="T99" fmla="*/ 5 h 73"/>
                <a:gd name="T100" fmla="*/ 15 w 47"/>
                <a:gd name="T101" fmla="*/ 2 h 73"/>
                <a:gd name="T102" fmla="*/ 19 w 47"/>
                <a:gd name="T103" fmla="*/ 1 h 73"/>
                <a:gd name="T104" fmla="*/ 24 w 47"/>
                <a:gd name="T105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7" h="73">
                  <a:moveTo>
                    <a:pt x="24" y="9"/>
                  </a:moveTo>
                  <a:lnTo>
                    <a:pt x="21" y="9"/>
                  </a:lnTo>
                  <a:lnTo>
                    <a:pt x="17" y="12"/>
                  </a:lnTo>
                  <a:lnTo>
                    <a:pt x="14" y="14"/>
                  </a:lnTo>
                  <a:lnTo>
                    <a:pt x="10" y="23"/>
                  </a:lnTo>
                  <a:lnTo>
                    <a:pt x="10" y="37"/>
                  </a:lnTo>
                  <a:lnTo>
                    <a:pt x="10" y="52"/>
                  </a:lnTo>
                  <a:lnTo>
                    <a:pt x="14" y="60"/>
                  </a:lnTo>
                  <a:lnTo>
                    <a:pt x="17" y="63"/>
                  </a:lnTo>
                  <a:lnTo>
                    <a:pt x="21" y="65"/>
                  </a:lnTo>
                  <a:lnTo>
                    <a:pt x="24" y="65"/>
                  </a:lnTo>
                  <a:lnTo>
                    <a:pt x="27" y="65"/>
                  </a:lnTo>
                  <a:lnTo>
                    <a:pt x="31" y="63"/>
                  </a:lnTo>
                  <a:lnTo>
                    <a:pt x="34" y="60"/>
                  </a:lnTo>
                  <a:lnTo>
                    <a:pt x="36" y="52"/>
                  </a:lnTo>
                  <a:lnTo>
                    <a:pt x="38" y="37"/>
                  </a:lnTo>
                  <a:lnTo>
                    <a:pt x="36" y="23"/>
                  </a:lnTo>
                  <a:lnTo>
                    <a:pt x="34" y="15"/>
                  </a:lnTo>
                  <a:lnTo>
                    <a:pt x="31" y="12"/>
                  </a:lnTo>
                  <a:lnTo>
                    <a:pt x="27" y="9"/>
                  </a:lnTo>
                  <a:lnTo>
                    <a:pt x="24" y="9"/>
                  </a:lnTo>
                  <a:close/>
                  <a:moveTo>
                    <a:pt x="24" y="0"/>
                  </a:moveTo>
                  <a:lnTo>
                    <a:pt x="30" y="1"/>
                  </a:lnTo>
                  <a:lnTo>
                    <a:pt x="34" y="4"/>
                  </a:lnTo>
                  <a:lnTo>
                    <a:pt x="39" y="6"/>
                  </a:lnTo>
                  <a:lnTo>
                    <a:pt x="41" y="9"/>
                  </a:lnTo>
                  <a:lnTo>
                    <a:pt x="43" y="15"/>
                  </a:lnTo>
                  <a:lnTo>
                    <a:pt x="46" y="21"/>
                  </a:lnTo>
                  <a:lnTo>
                    <a:pt x="47" y="25"/>
                  </a:lnTo>
                  <a:lnTo>
                    <a:pt x="47" y="31"/>
                  </a:lnTo>
                  <a:lnTo>
                    <a:pt x="47" y="37"/>
                  </a:lnTo>
                  <a:lnTo>
                    <a:pt x="47" y="48"/>
                  </a:lnTo>
                  <a:lnTo>
                    <a:pt x="44" y="57"/>
                  </a:lnTo>
                  <a:lnTo>
                    <a:pt x="42" y="63"/>
                  </a:lnTo>
                  <a:lnTo>
                    <a:pt x="40" y="66"/>
                  </a:lnTo>
                  <a:lnTo>
                    <a:pt x="36" y="70"/>
                  </a:lnTo>
                  <a:lnTo>
                    <a:pt x="33" y="72"/>
                  </a:lnTo>
                  <a:lnTo>
                    <a:pt x="28" y="73"/>
                  </a:lnTo>
                  <a:lnTo>
                    <a:pt x="24" y="73"/>
                  </a:lnTo>
                  <a:lnTo>
                    <a:pt x="19" y="73"/>
                  </a:lnTo>
                  <a:lnTo>
                    <a:pt x="15" y="72"/>
                  </a:lnTo>
                  <a:lnTo>
                    <a:pt x="10" y="70"/>
                  </a:lnTo>
                  <a:lnTo>
                    <a:pt x="8" y="66"/>
                  </a:lnTo>
                  <a:lnTo>
                    <a:pt x="2" y="55"/>
                  </a:lnTo>
                  <a:lnTo>
                    <a:pt x="0" y="37"/>
                  </a:lnTo>
                  <a:lnTo>
                    <a:pt x="1" y="25"/>
                  </a:lnTo>
                  <a:lnTo>
                    <a:pt x="3" y="16"/>
                  </a:lnTo>
                  <a:lnTo>
                    <a:pt x="5" y="12"/>
                  </a:lnTo>
                  <a:lnTo>
                    <a:pt x="8" y="8"/>
                  </a:lnTo>
                  <a:lnTo>
                    <a:pt x="10" y="5"/>
                  </a:lnTo>
                  <a:lnTo>
                    <a:pt x="15" y="2"/>
                  </a:lnTo>
                  <a:lnTo>
                    <a:pt x="19" y="1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18" name="Rectangle 1023"/>
            <p:cNvSpPr>
              <a:spLocks noChangeArrowheads="1"/>
            </p:cNvSpPr>
            <p:nvPr/>
          </p:nvSpPr>
          <p:spPr bwMode="auto">
            <a:xfrm>
              <a:off x="960438" y="2222500"/>
              <a:ext cx="17463" cy="14288"/>
            </a:xfrm>
            <a:prstGeom prst="rect">
              <a:avLst/>
            </a:pr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19" name="Freeform 1024"/>
            <p:cNvSpPr>
              <a:spLocks/>
            </p:cNvSpPr>
            <p:nvPr/>
          </p:nvSpPr>
          <p:spPr bwMode="auto">
            <a:xfrm>
              <a:off x="1008063" y="2122488"/>
              <a:ext cx="41275" cy="114300"/>
            </a:xfrm>
            <a:custGeom>
              <a:avLst/>
              <a:gdLst>
                <a:gd name="T0" fmla="*/ 20 w 26"/>
                <a:gd name="T1" fmla="*/ 0 h 72"/>
                <a:gd name="T2" fmla="*/ 26 w 26"/>
                <a:gd name="T3" fmla="*/ 0 h 72"/>
                <a:gd name="T4" fmla="*/ 26 w 26"/>
                <a:gd name="T5" fmla="*/ 72 h 72"/>
                <a:gd name="T6" fmla="*/ 16 w 26"/>
                <a:gd name="T7" fmla="*/ 72 h 72"/>
                <a:gd name="T8" fmla="*/ 16 w 26"/>
                <a:gd name="T9" fmla="*/ 16 h 72"/>
                <a:gd name="T10" fmla="*/ 13 w 26"/>
                <a:gd name="T11" fmla="*/ 20 h 72"/>
                <a:gd name="T12" fmla="*/ 9 w 26"/>
                <a:gd name="T13" fmla="*/ 23 h 72"/>
                <a:gd name="T14" fmla="*/ 4 w 26"/>
                <a:gd name="T15" fmla="*/ 25 h 72"/>
                <a:gd name="T16" fmla="*/ 0 w 26"/>
                <a:gd name="T17" fmla="*/ 28 h 72"/>
                <a:gd name="T18" fmla="*/ 0 w 26"/>
                <a:gd name="T19" fmla="*/ 18 h 72"/>
                <a:gd name="T20" fmla="*/ 7 w 26"/>
                <a:gd name="T21" fmla="*/ 15 h 72"/>
                <a:gd name="T22" fmla="*/ 13 w 26"/>
                <a:gd name="T23" fmla="*/ 10 h 72"/>
                <a:gd name="T24" fmla="*/ 17 w 26"/>
                <a:gd name="T25" fmla="*/ 6 h 72"/>
                <a:gd name="T26" fmla="*/ 20 w 26"/>
                <a:gd name="T27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6" h="72">
                  <a:moveTo>
                    <a:pt x="20" y="0"/>
                  </a:moveTo>
                  <a:lnTo>
                    <a:pt x="26" y="0"/>
                  </a:lnTo>
                  <a:lnTo>
                    <a:pt x="26" y="72"/>
                  </a:lnTo>
                  <a:lnTo>
                    <a:pt x="16" y="72"/>
                  </a:lnTo>
                  <a:lnTo>
                    <a:pt x="16" y="16"/>
                  </a:lnTo>
                  <a:lnTo>
                    <a:pt x="13" y="20"/>
                  </a:lnTo>
                  <a:lnTo>
                    <a:pt x="9" y="23"/>
                  </a:lnTo>
                  <a:lnTo>
                    <a:pt x="4" y="25"/>
                  </a:lnTo>
                  <a:lnTo>
                    <a:pt x="0" y="28"/>
                  </a:lnTo>
                  <a:lnTo>
                    <a:pt x="0" y="18"/>
                  </a:lnTo>
                  <a:lnTo>
                    <a:pt x="7" y="15"/>
                  </a:lnTo>
                  <a:lnTo>
                    <a:pt x="13" y="10"/>
                  </a:lnTo>
                  <a:lnTo>
                    <a:pt x="17" y="6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20" name="Freeform 1025"/>
            <p:cNvSpPr>
              <a:spLocks noEditPoints="1"/>
            </p:cNvSpPr>
            <p:nvPr/>
          </p:nvSpPr>
          <p:spPr bwMode="auto">
            <a:xfrm>
              <a:off x="787400" y="2759075"/>
              <a:ext cx="74613" cy="115888"/>
            </a:xfrm>
            <a:custGeom>
              <a:avLst/>
              <a:gdLst>
                <a:gd name="T0" fmla="*/ 23 w 47"/>
                <a:gd name="T1" fmla="*/ 8 h 73"/>
                <a:gd name="T2" fmla="*/ 19 w 47"/>
                <a:gd name="T3" fmla="*/ 9 h 73"/>
                <a:gd name="T4" fmla="*/ 16 w 47"/>
                <a:gd name="T5" fmla="*/ 10 h 73"/>
                <a:gd name="T6" fmla="*/ 12 w 47"/>
                <a:gd name="T7" fmla="*/ 13 h 73"/>
                <a:gd name="T8" fmla="*/ 10 w 47"/>
                <a:gd name="T9" fmla="*/ 21 h 73"/>
                <a:gd name="T10" fmla="*/ 9 w 47"/>
                <a:gd name="T11" fmla="*/ 36 h 73"/>
                <a:gd name="T12" fmla="*/ 10 w 47"/>
                <a:gd name="T13" fmla="*/ 51 h 73"/>
                <a:gd name="T14" fmla="*/ 12 w 47"/>
                <a:gd name="T15" fmla="*/ 59 h 73"/>
                <a:gd name="T16" fmla="*/ 16 w 47"/>
                <a:gd name="T17" fmla="*/ 61 h 73"/>
                <a:gd name="T18" fmla="*/ 19 w 47"/>
                <a:gd name="T19" fmla="*/ 64 h 73"/>
                <a:gd name="T20" fmla="*/ 23 w 47"/>
                <a:gd name="T21" fmla="*/ 65 h 73"/>
                <a:gd name="T22" fmla="*/ 26 w 47"/>
                <a:gd name="T23" fmla="*/ 64 h 73"/>
                <a:gd name="T24" fmla="*/ 30 w 47"/>
                <a:gd name="T25" fmla="*/ 61 h 73"/>
                <a:gd name="T26" fmla="*/ 33 w 47"/>
                <a:gd name="T27" fmla="*/ 59 h 73"/>
                <a:gd name="T28" fmla="*/ 36 w 47"/>
                <a:gd name="T29" fmla="*/ 50 h 73"/>
                <a:gd name="T30" fmla="*/ 36 w 47"/>
                <a:gd name="T31" fmla="*/ 36 h 73"/>
                <a:gd name="T32" fmla="*/ 36 w 47"/>
                <a:gd name="T33" fmla="*/ 23 h 73"/>
                <a:gd name="T34" fmla="*/ 33 w 47"/>
                <a:gd name="T35" fmla="*/ 13 h 73"/>
                <a:gd name="T36" fmla="*/ 30 w 47"/>
                <a:gd name="T37" fmla="*/ 10 h 73"/>
                <a:gd name="T38" fmla="*/ 26 w 47"/>
                <a:gd name="T39" fmla="*/ 9 h 73"/>
                <a:gd name="T40" fmla="*/ 23 w 47"/>
                <a:gd name="T41" fmla="*/ 8 h 73"/>
                <a:gd name="T42" fmla="*/ 23 w 47"/>
                <a:gd name="T43" fmla="*/ 0 h 73"/>
                <a:gd name="T44" fmla="*/ 28 w 47"/>
                <a:gd name="T45" fmla="*/ 0 h 73"/>
                <a:gd name="T46" fmla="*/ 33 w 47"/>
                <a:gd name="T47" fmla="*/ 2 h 73"/>
                <a:gd name="T48" fmla="*/ 38 w 47"/>
                <a:gd name="T49" fmla="*/ 4 h 73"/>
                <a:gd name="T50" fmla="*/ 41 w 47"/>
                <a:gd name="T51" fmla="*/ 9 h 73"/>
                <a:gd name="T52" fmla="*/ 43 w 47"/>
                <a:gd name="T53" fmla="*/ 13 h 73"/>
                <a:gd name="T54" fmla="*/ 44 w 47"/>
                <a:gd name="T55" fmla="*/ 19 h 73"/>
                <a:gd name="T56" fmla="*/ 46 w 47"/>
                <a:gd name="T57" fmla="*/ 24 h 73"/>
                <a:gd name="T58" fmla="*/ 46 w 47"/>
                <a:gd name="T59" fmla="*/ 29 h 73"/>
                <a:gd name="T60" fmla="*/ 47 w 47"/>
                <a:gd name="T61" fmla="*/ 36 h 73"/>
                <a:gd name="T62" fmla="*/ 46 w 47"/>
                <a:gd name="T63" fmla="*/ 48 h 73"/>
                <a:gd name="T64" fmla="*/ 43 w 47"/>
                <a:gd name="T65" fmla="*/ 57 h 73"/>
                <a:gd name="T66" fmla="*/ 42 w 47"/>
                <a:gd name="T67" fmla="*/ 61 h 73"/>
                <a:gd name="T68" fmla="*/ 39 w 47"/>
                <a:gd name="T69" fmla="*/ 66 h 73"/>
                <a:gd name="T70" fmla="*/ 36 w 47"/>
                <a:gd name="T71" fmla="*/ 68 h 73"/>
                <a:gd name="T72" fmla="*/ 32 w 47"/>
                <a:gd name="T73" fmla="*/ 71 h 73"/>
                <a:gd name="T74" fmla="*/ 27 w 47"/>
                <a:gd name="T75" fmla="*/ 72 h 73"/>
                <a:gd name="T76" fmla="*/ 23 w 47"/>
                <a:gd name="T77" fmla="*/ 73 h 73"/>
                <a:gd name="T78" fmla="*/ 18 w 47"/>
                <a:gd name="T79" fmla="*/ 72 h 73"/>
                <a:gd name="T80" fmla="*/ 14 w 47"/>
                <a:gd name="T81" fmla="*/ 71 h 73"/>
                <a:gd name="T82" fmla="*/ 10 w 47"/>
                <a:gd name="T83" fmla="*/ 68 h 73"/>
                <a:gd name="T84" fmla="*/ 7 w 47"/>
                <a:gd name="T85" fmla="*/ 66 h 73"/>
                <a:gd name="T86" fmla="*/ 1 w 47"/>
                <a:gd name="T87" fmla="*/ 53 h 73"/>
                <a:gd name="T88" fmla="*/ 0 w 47"/>
                <a:gd name="T89" fmla="*/ 36 h 73"/>
                <a:gd name="T90" fmla="*/ 0 w 47"/>
                <a:gd name="T91" fmla="*/ 25 h 73"/>
                <a:gd name="T92" fmla="*/ 2 w 47"/>
                <a:gd name="T93" fmla="*/ 16 h 73"/>
                <a:gd name="T94" fmla="*/ 4 w 47"/>
                <a:gd name="T95" fmla="*/ 11 h 73"/>
                <a:gd name="T96" fmla="*/ 7 w 47"/>
                <a:gd name="T97" fmla="*/ 7 h 73"/>
                <a:gd name="T98" fmla="*/ 10 w 47"/>
                <a:gd name="T99" fmla="*/ 3 h 73"/>
                <a:gd name="T100" fmla="*/ 14 w 47"/>
                <a:gd name="T101" fmla="*/ 1 h 73"/>
                <a:gd name="T102" fmla="*/ 18 w 47"/>
                <a:gd name="T103" fmla="*/ 0 h 73"/>
                <a:gd name="T104" fmla="*/ 23 w 47"/>
                <a:gd name="T105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7" h="73">
                  <a:moveTo>
                    <a:pt x="23" y="8"/>
                  </a:moveTo>
                  <a:lnTo>
                    <a:pt x="19" y="9"/>
                  </a:lnTo>
                  <a:lnTo>
                    <a:pt x="16" y="10"/>
                  </a:lnTo>
                  <a:lnTo>
                    <a:pt x="12" y="13"/>
                  </a:lnTo>
                  <a:lnTo>
                    <a:pt x="10" y="21"/>
                  </a:lnTo>
                  <a:lnTo>
                    <a:pt x="9" y="36"/>
                  </a:lnTo>
                  <a:lnTo>
                    <a:pt x="10" y="51"/>
                  </a:lnTo>
                  <a:lnTo>
                    <a:pt x="12" y="59"/>
                  </a:lnTo>
                  <a:lnTo>
                    <a:pt x="16" y="61"/>
                  </a:lnTo>
                  <a:lnTo>
                    <a:pt x="19" y="64"/>
                  </a:lnTo>
                  <a:lnTo>
                    <a:pt x="23" y="65"/>
                  </a:lnTo>
                  <a:lnTo>
                    <a:pt x="26" y="64"/>
                  </a:lnTo>
                  <a:lnTo>
                    <a:pt x="30" y="61"/>
                  </a:lnTo>
                  <a:lnTo>
                    <a:pt x="33" y="59"/>
                  </a:lnTo>
                  <a:lnTo>
                    <a:pt x="36" y="50"/>
                  </a:lnTo>
                  <a:lnTo>
                    <a:pt x="36" y="36"/>
                  </a:lnTo>
                  <a:lnTo>
                    <a:pt x="36" y="23"/>
                  </a:lnTo>
                  <a:lnTo>
                    <a:pt x="33" y="13"/>
                  </a:lnTo>
                  <a:lnTo>
                    <a:pt x="30" y="10"/>
                  </a:lnTo>
                  <a:lnTo>
                    <a:pt x="26" y="9"/>
                  </a:lnTo>
                  <a:lnTo>
                    <a:pt x="23" y="8"/>
                  </a:lnTo>
                  <a:close/>
                  <a:moveTo>
                    <a:pt x="23" y="0"/>
                  </a:moveTo>
                  <a:lnTo>
                    <a:pt x="28" y="0"/>
                  </a:lnTo>
                  <a:lnTo>
                    <a:pt x="33" y="2"/>
                  </a:lnTo>
                  <a:lnTo>
                    <a:pt x="38" y="4"/>
                  </a:lnTo>
                  <a:lnTo>
                    <a:pt x="41" y="9"/>
                  </a:lnTo>
                  <a:lnTo>
                    <a:pt x="43" y="13"/>
                  </a:lnTo>
                  <a:lnTo>
                    <a:pt x="44" y="19"/>
                  </a:lnTo>
                  <a:lnTo>
                    <a:pt x="46" y="24"/>
                  </a:lnTo>
                  <a:lnTo>
                    <a:pt x="46" y="29"/>
                  </a:lnTo>
                  <a:lnTo>
                    <a:pt x="47" y="36"/>
                  </a:lnTo>
                  <a:lnTo>
                    <a:pt x="46" y="48"/>
                  </a:lnTo>
                  <a:lnTo>
                    <a:pt x="43" y="57"/>
                  </a:lnTo>
                  <a:lnTo>
                    <a:pt x="42" y="61"/>
                  </a:lnTo>
                  <a:lnTo>
                    <a:pt x="39" y="66"/>
                  </a:lnTo>
                  <a:lnTo>
                    <a:pt x="36" y="68"/>
                  </a:lnTo>
                  <a:lnTo>
                    <a:pt x="32" y="71"/>
                  </a:lnTo>
                  <a:lnTo>
                    <a:pt x="27" y="72"/>
                  </a:lnTo>
                  <a:lnTo>
                    <a:pt x="23" y="73"/>
                  </a:lnTo>
                  <a:lnTo>
                    <a:pt x="18" y="72"/>
                  </a:lnTo>
                  <a:lnTo>
                    <a:pt x="14" y="71"/>
                  </a:lnTo>
                  <a:lnTo>
                    <a:pt x="10" y="68"/>
                  </a:lnTo>
                  <a:lnTo>
                    <a:pt x="7" y="66"/>
                  </a:lnTo>
                  <a:lnTo>
                    <a:pt x="1" y="53"/>
                  </a:lnTo>
                  <a:lnTo>
                    <a:pt x="0" y="36"/>
                  </a:lnTo>
                  <a:lnTo>
                    <a:pt x="0" y="25"/>
                  </a:lnTo>
                  <a:lnTo>
                    <a:pt x="2" y="16"/>
                  </a:lnTo>
                  <a:lnTo>
                    <a:pt x="4" y="11"/>
                  </a:lnTo>
                  <a:lnTo>
                    <a:pt x="7" y="7"/>
                  </a:lnTo>
                  <a:lnTo>
                    <a:pt x="10" y="3"/>
                  </a:lnTo>
                  <a:lnTo>
                    <a:pt x="14" y="1"/>
                  </a:lnTo>
                  <a:lnTo>
                    <a:pt x="18" y="0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21" name="Rectangle 1026"/>
            <p:cNvSpPr>
              <a:spLocks noChangeArrowheads="1"/>
            </p:cNvSpPr>
            <p:nvPr/>
          </p:nvSpPr>
          <p:spPr bwMode="auto">
            <a:xfrm>
              <a:off x="881063" y="2859088"/>
              <a:ext cx="17463" cy="14288"/>
            </a:xfrm>
            <a:prstGeom prst="rect">
              <a:avLst/>
            </a:pr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22" name="Freeform 1027"/>
            <p:cNvSpPr>
              <a:spLocks noEditPoints="1"/>
            </p:cNvSpPr>
            <p:nvPr/>
          </p:nvSpPr>
          <p:spPr bwMode="auto">
            <a:xfrm>
              <a:off x="919163" y="2759075"/>
              <a:ext cx="74613" cy="115888"/>
            </a:xfrm>
            <a:custGeom>
              <a:avLst/>
              <a:gdLst>
                <a:gd name="T0" fmla="*/ 23 w 47"/>
                <a:gd name="T1" fmla="*/ 8 h 73"/>
                <a:gd name="T2" fmla="*/ 20 w 47"/>
                <a:gd name="T3" fmla="*/ 9 h 73"/>
                <a:gd name="T4" fmla="*/ 16 w 47"/>
                <a:gd name="T5" fmla="*/ 10 h 73"/>
                <a:gd name="T6" fmla="*/ 13 w 47"/>
                <a:gd name="T7" fmla="*/ 13 h 73"/>
                <a:gd name="T8" fmla="*/ 10 w 47"/>
                <a:gd name="T9" fmla="*/ 21 h 73"/>
                <a:gd name="T10" fmla="*/ 9 w 47"/>
                <a:gd name="T11" fmla="*/ 36 h 73"/>
                <a:gd name="T12" fmla="*/ 10 w 47"/>
                <a:gd name="T13" fmla="*/ 51 h 73"/>
                <a:gd name="T14" fmla="*/ 13 w 47"/>
                <a:gd name="T15" fmla="*/ 59 h 73"/>
                <a:gd name="T16" fmla="*/ 16 w 47"/>
                <a:gd name="T17" fmla="*/ 61 h 73"/>
                <a:gd name="T18" fmla="*/ 20 w 47"/>
                <a:gd name="T19" fmla="*/ 64 h 73"/>
                <a:gd name="T20" fmla="*/ 23 w 47"/>
                <a:gd name="T21" fmla="*/ 65 h 73"/>
                <a:gd name="T22" fmla="*/ 26 w 47"/>
                <a:gd name="T23" fmla="*/ 64 h 73"/>
                <a:gd name="T24" fmla="*/ 30 w 47"/>
                <a:gd name="T25" fmla="*/ 61 h 73"/>
                <a:gd name="T26" fmla="*/ 33 w 47"/>
                <a:gd name="T27" fmla="*/ 59 h 73"/>
                <a:gd name="T28" fmla="*/ 37 w 47"/>
                <a:gd name="T29" fmla="*/ 50 h 73"/>
                <a:gd name="T30" fmla="*/ 37 w 47"/>
                <a:gd name="T31" fmla="*/ 36 h 73"/>
                <a:gd name="T32" fmla="*/ 37 w 47"/>
                <a:gd name="T33" fmla="*/ 23 h 73"/>
                <a:gd name="T34" fmla="*/ 33 w 47"/>
                <a:gd name="T35" fmla="*/ 13 h 73"/>
                <a:gd name="T36" fmla="*/ 30 w 47"/>
                <a:gd name="T37" fmla="*/ 10 h 73"/>
                <a:gd name="T38" fmla="*/ 26 w 47"/>
                <a:gd name="T39" fmla="*/ 9 h 73"/>
                <a:gd name="T40" fmla="*/ 23 w 47"/>
                <a:gd name="T41" fmla="*/ 8 h 73"/>
                <a:gd name="T42" fmla="*/ 23 w 47"/>
                <a:gd name="T43" fmla="*/ 0 h 73"/>
                <a:gd name="T44" fmla="*/ 29 w 47"/>
                <a:gd name="T45" fmla="*/ 0 h 73"/>
                <a:gd name="T46" fmla="*/ 33 w 47"/>
                <a:gd name="T47" fmla="*/ 2 h 73"/>
                <a:gd name="T48" fmla="*/ 38 w 47"/>
                <a:gd name="T49" fmla="*/ 4 h 73"/>
                <a:gd name="T50" fmla="*/ 41 w 47"/>
                <a:gd name="T51" fmla="*/ 9 h 73"/>
                <a:gd name="T52" fmla="*/ 44 w 47"/>
                <a:gd name="T53" fmla="*/ 13 h 73"/>
                <a:gd name="T54" fmla="*/ 45 w 47"/>
                <a:gd name="T55" fmla="*/ 19 h 73"/>
                <a:gd name="T56" fmla="*/ 46 w 47"/>
                <a:gd name="T57" fmla="*/ 24 h 73"/>
                <a:gd name="T58" fmla="*/ 46 w 47"/>
                <a:gd name="T59" fmla="*/ 29 h 73"/>
                <a:gd name="T60" fmla="*/ 47 w 47"/>
                <a:gd name="T61" fmla="*/ 36 h 73"/>
                <a:gd name="T62" fmla="*/ 46 w 47"/>
                <a:gd name="T63" fmla="*/ 48 h 73"/>
                <a:gd name="T64" fmla="*/ 44 w 47"/>
                <a:gd name="T65" fmla="*/ 57 h 73"/>
                <a:gd name="T66" fmla="*/ 42 w 47"/>
                <a:gd name="T67" fmla="*/ 61 h 73"/>
                <a:gd name="T68" fmla="*/ 39 w 47"/>
                <a:gd name="T69" fmla="*/ 66 h 73"/>
                <a:gd name="T70" fmla="*/ 37 w 47"/>
                <a:gd name="T71" fmla="*/ 68 h 73"/>
                <a:gd name="T72" fmla="*/ 32 w 47"/>
                <a:gd name="T73" fmla="*/ 71 h 73"/>
                <a:gd name="T74" fmla="*/ 28 w 47"/>
                <a:gd name="T75" fmla="*/ 72 h 73"/>
                <a:gd name="T76" fmla="*/ 23 w 47"/>
                <a:gd name="T77" fmla="*/ 73 h 73"/>
                <a:gd name="T78" fmla="*/ 18 w 47"/>
                <a:gd name="T79" fmla="*/ 72 h 73"/>
                <a:gd name="T80" fmla="*/ 14 w 47"/>
                <a:gd name="T81" fmla="*/ 71 h 73"/>
                <a:gd name="T82" fmla="*/ 10 w 47"/>
                <a:gd name="T83" fmla="*/ 68 h 73"/>
                <a:gd name="T84" fmla="*/ 7 w 47"/>
                <a:gd name="T85" fmla="*/ 66 h 73"/>
                <a:gd name="T86" fmla="*/ 1 w 47"/>
                <a:gd name="T87" fmla="*/ 53 h 73"/>
                <a:gd name="T88" fmla="*/ 0 w 47"/>
                <a:gd name="T89" fmla="*/ 36 h 73"/>
                <a:gd name="T90" fmla="*/ 0 w 47"/>
                <a:gd name="T91" fmla="*/ 25 h 73"/>
                <a:gd name="T92" fmla="*/ 2 w 47"/>
                <a:gd name="T93" fmla="*/ 16 h 73"/>
                <a:gd name="T94" fmla="*/ 5 w 47"/>
                <a:gd name="T95" fmla="*/ 11 h 73"/>
                <a:gd name="T96" fmla="*/ 7 w 47"/>
                <a:gd name="T97" fmla="*/ 7 h 73"/>
                <a:gd name="T98" fmla="*/ 10 w 47"/>
                <a:gd name="T99" fmla="*/ 3 h 73"/>
                <a:gd name="T100" fmla="*/ 14 w 47"/>
                <a:gd name="T101" fmla="*/ 1 h 73"/>
                <a:gd name="T102" fmla="*/ 18 w 47"/>
                <a:gd name="T103" fmla="*/ 0 h 73"/>
                <a:gd name="T104" fmla="*/ 23 w 47"/>
                <a:gd name="T105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7" h="73">
                  <a:moveTo>
                    <a:pt x="23" y="8"/>
                  </a:moveTo>
                  <a:lnTo>
                    <a:pt x="20" y="9"/>
                  </a:lnTo>
                  <a:lnTo>
                    <a:pt x="16" y="10"/>
                  </a:lnTo>
                  <a:lnTo>
                    <a:pt x="13" y="13"/>
                  </a:lnTo>
                  <a:lnTo>
                    <a:pt x="10" y="21"/>
                  </a:lnTo>
                  <a:lnTo>
                    <a:pt x="9" y="36"/>
                  </a:lnTo>
                  <a:lnTo>
                    <a:pt x="10" y="51"/>
                  </a:lnTo>
                  <a:lnTo>
                    <a:pt x="13" y="59"/>
                  </a:lnTo>
                  <a:lnTo>
                    <a:pt x="16" y="61"/>
                  </a:lnTo>
                  <a:lnTo>
                    <a:pt x="20" y="64"/>
                  </a:lnTo>
                  <a:lnTo>
                    <a:pt x="23" y="65"/>
                  </a:lnTo>
                  <a:lnTo>
                    <a:pt x="26" y="64"/>
                  </a:lnTo>
                  <a:lnTo>
                    <a:pt x="30" y="61"/>
                  </a:lnTo>
                  <a:lnTo>
                    <a:pt x="33" y="59"/>
                  </a:lnTo>
                  <a:lnTo>
                    <a:pt x="37" y="50"/>
                  </a:lnTo>
                  <a:lnTo>
                    <a:pt x="37" y="36"/>
                  </a:lnTo>
                  <a:lnTo>
                    <a:pt x="37" y="23"/>
                  </a:lnTo>
                  <a:lnTo>
                    <a:pt x="33" y="13"/>
                  </a:lnTo>
                  <a:lnTo>
                    <a:pt x="30" y="10"/>
                  </a:lnTo>
                  <a:lnTo>
                    <a:pt x="26" y="9"/>
                  </a:lnTo>
                  <a:lnTo>
                    <a:pt x="23" y="8"/>
                  </a:lnTo>
                  <a:close/>
                  <a:moveTo>
                    <a:pt x="23" y="0"/>
                  </a:moveTo>
                  <a:lnTo>
                    <a:pt x="29" y="0"/>
                  </a:lnTo>
                  <a:lnTo>
                    <a:pt x="33" y="2"/>
                  </a:lnTo>
                  <a:lnTo>
                    <a:pt x="38" y="4"/>
                  </a:lnTo>
                  <a:lnTo>
                    <a:pt x="41" y="9"/>
                  </a:lnTo>
                  <a:lnTo>
                    <a:pt x="44" y="13"/>
                  </a:lnTo>
                  <a:lnTo>
                    <a:pt x="45" y="19"/>
                  </a:lnTo>
                  <a:lnTo>
                    <a:pt x="46" y="24"/>
                  </a:lnTo>
                  <a:lnTo>
                    <a:pt x="46" y="29"/>
                  </a:lnTo>
                  <a:lnTo>
                    <a:pt x="47" y="36"/>
                  </a:lnTo>
                  <a:lnTo>
                    <a:pt x="46" y="48"/>
                  </a:lnTo>
                  <a:lnTo>
                    <a:pt x="44" y="57"/>
                  </a:lnTo>
                  <a:lnTo>
                    <a:pt x="42" y="61"/>
                  </a:lnTo>
                  <a:lnTo>
                    <a:pt x="39" y="66"/>
                  </a:lnTo>
                  <a:lnTo>
                    <a:pt x="37" y="68"/>
                  </a:lnTo>
                  <a:lnTo>
                    <a:pt x="32" y="71"/>
                  </a:lnTo>
                  <a:lnTo>
                    <a:pt x="28" y="72"/>
                  </a:lnTo>
                  <a:lnTo>
                    <a:pt x="23" y="73"/>
                  </a:lnTo>
                  <a:lnTo>
                    <a:pt x="18" y="72"/>
                  </a:lnTo>
                  <a:lnTo>
                    <a:pt x="14" y="71"/>
                  </a:lnTo>
                  <a:lnTo>
                    <a:pt x="10" y="68"/>
                  </a:lnTo>
                  <a:lnTo>
                    <a:pt x="7" y="66"/>
                  </a:lnTo>
                  <a:lnTo>
                    <a:pt x="1" y="53"/>
                  </a:lnTo>
                  <a:lnTo>
                    <a:pt x="0" y="36"/>
                  </a:lnTo>
                  <a:lnTo>
                    <a:pt x="0" y="25"/>
                  </a:lnTo>
                  <a:lnTo>
                    <a:pt x="2" y="16"/>
                  </a:lnTo>
                  <a:lnTo>
                    <a:pt x="5" y="11"/>
                  </a:lnTo>
                  <a:lnTo>
                    <a:pt x="7" y="7"/>
                  </a:lnTo>
                  <a:lnTo>
                    <a:pt x="10" y="3"/>
                  </a:lnTo>
                  <a:lnTo>
                    <a:pt x="14" y="1"/>
                  </a:lnTo>
                  <a:lnTo>
                    <a:pt x="18" y="0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23" name="Freeform 1028"/>
            <p:cNvSpPr>
              <a:spLocks/>
            </p:cNvSpPr>
            <p:nvPr/>
          </p:nvSpPr>
          <p:spPr bwMode="auto">
            <a:xfrm>
              <a:off x="1016000" y="2759075"/>
              <a:ext cx="41275" cy="114300"/>
            </a:xfrm>
            <a:custGeom>
              <a:avLst/>
              <a:gdLst>
                <a:gd name="T0" fmla="*/ 20 w 26"/>
                <a:gd name="T1" fmla="*/ 0 h 72"/>
                <a:gd name="T2" fmla="*/ 26 w 26"/>
                <a:gd name="T3" fmla="*/ 0 h 72"/>
                <a:gd name="T4" fmla="*/ 26 w 26"/>
                <a:gd name="T5" fmla="*/ 72 h 72"/>
                <a:gd name="T6" fmla="*/ 17 w 26"/>
                <a:gd name="T7" fmla="*/ 72 h 72"/>
                <a:gd name="T8" fmla="*/ 17 w 26"/>
                <a:gd name="T9" fmla="*/ 16 h 72"/>
                <a:gd name="T10" fmla="*/ 13 w 26"/>
                <a:gd name="T11" fmla="*/ 18 h 72"/>
                <a:gd name="T12" fmla="*/ 9 w 26"/>
                <a:gd name="T13" fmla="*/ 21 h 72"/>
                <a:gd name="T14" fmla="*/ 4 w 26"/>
                <a:gd name="T15" fmla="*/ 24 h 72"/>
                <a:gd name="T16" fmla="*/ 0 w 26"/>
                <a:gd name="T17" fmla="*/ 26 h 72"/>
                <a:gd name="T18" fmla="*/ 0 w 26"/>
                <a:gd name="T19" fmla="*/ 18 h 72"/>
                <a:gd name="T20" fmla="*/ 7 w 26"/>
                <a:gd name="T21" fmla="*/ 13 h 72"/>
                <a:gd name="T22" fmla="*/ 12 w 26"/>
                <a:gd name="T23" fmla="*/ 9 h 72"/>
                <a:gd name="T24" fmla="*/ 17 w 26"/>
                <a:gd name="T25" fmla="*/ 4 h 72"/>
                <a:gd name="T26" fmla="*/ 20 w 26"/>
                <a:gd name="T27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6" h="72">
                  <a:moveTo>
                    <a:pt x="20" y="0"/>
                  </a:moveTo>
                  <a:lnTo>
                    <a:pt x="26" y="0"/>
                  </a:lnTo>
                  <a:lnTo>
                    <a:pt x="26" y="72"/>
                  </a:lnTo>
                  <a:lnTo>
                    <a:pt x="17" y="72"/>
                  </a:lnTo>
                  <a:lnTo>
                    <a:pt x="17" y="16"/>
                  </a:lnTo>
                  <a:lnTo>
                    <a:pt x="13" y="18"/>
                  </a:lnTo>
                  <a:lnTo>
                    <a:pt x="9" y="21"/>
                  </a:lnTo>
                  <a:lnTo>
                    <a:pt x="4" y="24"/>
                  </a:lnTo>
                  <a:lnTo>
                    <a:pt x="0" y="26"/>
                  </a:lnTo>
                  <a:lnTo>
                    <a:pt x="0" y="18"/>
                  </a:lnTo>
                  <a:lnTo>
                    <a:pt x="7" y="13"/>
                  </a:lnTo>
                  <a:lnTo>
                    <a:pt x="12" y="9"/>
                  </a:lnTo>
                  <a:lnTo>
                    <a:pt x="17" y="4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24" name="Freeform 1029"/>
            <p:cNvSpPr>
              <a:spLocks noEditPoints="1"/>
            </p:cNvSpPr>
            <p:nvPr/>
          </p:nvSpPr>
          <p:spPr bwMode="auto">
            <a:xfrm>
              <a:off x="708025" y="3392488"/>
              <a:ext cx="73025" cy="115888"/>
            </a:xfrm>
            <a:custGeom>
              <a:avLst/>
              <a:gdLst>
                <a:gd name="T0" fmla="*/ 23 w 46"/>
                <a:gd name="T1" fmla="*/ 9 h 73"/>
                <a:gd name="T2" fmla="*/ 19 w 46"/>
                <a:gd name="T3" fmla="*/ 9 h 73"/>
                <a:gd name="T4" fmla="*/ 16 w 46"/>
                <a:gd name="T5" fmla="*/ 12 h 73"/>
                <a:gd name="T6" fmla="*/ 13 w 46"/>
                <a:gd name="T7" fmla="*/ 14 h 73"/>
                <a:gd name="T8" fmla="*/ 10 w 46"/>
                <a:gd name="T9" fmla="*/ 23 h 73"/>
                <a:gd name="T10" fmla="*/ 9 w 46"/>
                <a:gd name="T11" fmla="*/ 37 h 73"/>
                <a:gd name="T12" fmla="*/ 10 w 46"/>
                <a:gd name="T13" fmla="*/ 52 h 73"/>
                <a:gd name="T14" fmla="*/ 13 w 46"/>
                <a:gd name="T15" fmla="*/ 60 h 73"/>
                <a:gd name="T16" fmla="*/ 16 w 46"/>
                <a:gd name="T17" fmla="*/ 63 h 73"/>
                <a:gd name="T18" fmla="*/ 19 w 46"/>
                <a:gd name="T19" fmla="*/ 64 h 73"/>
                <a:gd name="T20" fmla="*/ 23 w 46"/>
                <a:gd name="T21" fmla="*/ 65 h 73"/>
                <a:gd name="T22" fmla="*/ 27 w 46"/>
                <a:gd name="T23" fmla="*/ 64 h 73"/>
                <a:gd name="T24" fmla="*/ 29 w 46"/>
                <a:gd name="T25" fmla="*/ 63 h 73"/>
                <a:gd name="T26" fmla="*/ 33 w 46"/>
                <a:gd name="T27" fmla="*/ 60 h 73"/>
                <a:gd name="T28" fmla="*/ 36 w 46"/>
                <a:gd name="T29" fmla="*/ 52 h 73"/>
                <a:gd name="T30" fmla="*/ 37 w 46"/>
                <a:gd name="T31" fmla="*/ 37 h 73"/>
                <a:gd name="T32" fmla="*/ 36 w 46"/>
                <a:gd name="T33" fmla="*/ 23 h 73"/>
                <a:gd name="T34" fmla="*/ 33 w 46"/>
                <a:gd name="T35" fmla="*/ 15 h 73"/>
                <a:gd name="T36" fmla="*/ 31 w 46"/>
                <a:gd name="T37" fmla="*/ 12 h 73"/>
                <a:gd name="T38" fmla="*/ 27 w 46"/>
                <a:gd name="T39" fmla="*/ 9 h 73"/>
                <a:gd name="T40" fmla="*/ 23 w 46"/>
                <a:gd name="T41" fmla="*/ 9 h 73"/>
                <a:gd name="T42" fmla="*/ 23 w 46"/>
                <a:gd name="T43" fmla="*/ 0 h 73"/>
                <a:gd name="T44" fmla="*/ 28 w 46"/>
                <a:gd name="T45" fmla="*/ 1 h 73"/>
                <a:gd name="T46" fmla="*/ 33 w 46"/>
                <a:gd name="T47" fmla="*/ 3 h 73"/>
                <a:gd name="T48" fmla="*/ 37 w 46"/>
                <a:gd name="T49" fmla="*/ 6 h 73"/>
                <a:gd name="T50" fmla="*/ 41 w 46"/>
                <a:gd name="T51" fmla="*/ 9 h 73"/>
                <a:gd name="T52" fmla="*/ 43 w 46"/>
                <a:gd name="T53" fmla="*/ 14 h 73"/>
                <a:gd name="T54" fmla="*/ 44 w 46"/>
                <a:gd name="T55" fmla="*/ 21 h 73"/>
                <a:gd name="T56" fmla="*/ 45 w 46"/>
                <a:gd name="T57" fmla="*/ 25 h 73"/>
                <a:gd name="T58" fmla="*/ 46 w 46"/>
                <a:gd name="T59" fmla="*/ 31 h 73"/>
                <a:gd name="T60" fmla="*/ 46 w 46"/>
                <a:gd name="T61" fmla="*/ 37 h 73"/>
                <a:gd name="T62" fmla="*/ 45 w 46"/>
                <a:gd name="T63" fmla="*/ 48 h 73"/>
                <a:gd name="T64" fmla="*/ 44 w 46"/>
                <a:gd name="T65" fmla="*/ 57 h 73"/>
                <a:gd name="T66" fmla="*/ 42 w 46"/>
                <a:gd name="T67" fmla="*/ 63 h 73"/>
                <a:gd name="T68" fmla="*/ 40 w 46"/>
                <a:gd name="T69" fmla="*/ 66 h 73"/>
                <a:gd name="T70" fmla="*/ 36 w 46"/>
                <a:gd name="T71" fmla="*/ 70 h 73"/>
                <a:gd name="T72" fmla="*/ 32 w 46"/>
                <a:gd name="T73" fmla="*/ 72 h 73"/>
                <a:gd name="T74" fmla="*/ 28 w 46"/>
                <a:gd name="T75" fmla="*/ 73 h 73"/>
                <a:gd name="T76" fmla="*/ 23 w 46"/>
                <a:gd name="T77" fmla="*/ 73 h 73"/>
                <a:gd name="T78" fmla="*/ 18 w 46"/>
                <a:gd name="T79" fmla="*/ 73 h 73"/>
                <a:gd name="T80" fmla="*/ 13 w 46"/>
                <a:gd name="T81" fmla="*/ 72 h 73"/>
                <a:gd name="T82" fmla="*/ 10 w 46"/>
                <a:gd name="T83" fmla="*/ 70 h 73"/>
                <a:gd name="T84" fmla="*/ 7 w 46"/>
                <a:gd name="T85" fmla="*/ 66 h 73"/>
                <a:gd name="T86" fmla="*/ 1 w 46"/>
                <a:gd name="T87" fmla="*/ 55 h 73"/>
                <a:gd name="T88" fmla="*/ 0 w 46"/>
                <a:gd name="T89" fmla="*/ 37 h 73"/>
                <a:gd name="T90" fmla="*/ 0 w 46"/>
                <a:gd name="T91" fmla="*/ 25 h 73"/>
                <a:gd name="T92" fmla="*/ 2 w 46"/>
                <a:gd name="T93" fmla="*/ 16 h 73"/>
                <a:gd name="T94" fmla="*/ 4 w 46"/>
                <a:gd name="T95" fmla="*/ 12 h 73"/>
                <a:gd name="T96" fmla="*/ 7 w 46"/>
                <a:gd name="T97" fmla="*/ 8 h 73"/>
                <a:gd name="T98" fmla="*/ 10 w 46"/>
                <a:gd name="T99" fmla="*/ 5 h 73"/>
                <a:gd name="T100" fmla="*/ 13 w 46"/>
                <a:gd name="T101" fmla="*/ 3 h 73"/>
                <a:gd name="T102" fmla="*/ 18 w 46"/>
                <a:gd name="T103" fmla="*/ 1 h 73"/>
                <a:gd name="T104" fmla="*/ 23 w 46"/>
                <a:gd name="T105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6" h="73">
                  <a:moveTo>
                    <a:pt x="23" y="9"/>
                  </a:moveTo>
                  <a:lnTo>
                    <a:pt x="19" y="9"/>
                  </a:lnTo>
                  <a:lnTo>
                    <a:pt x="16" y="12"/>
                  </a:lnTo>
                  <a:lnTo>
                    <a:pt x="13" y="14"/>
                  </a:lnTo>
                  <a:lnTo>
                    <a:pt x="10" y="23"/>
                  </a:lnTo>
                  <a:lnTo>
                    <a:pt x="9" y="37"/>
                  </a:lnTo>
                  <a:lnTo>
                    <a:pt x="10" y="52"/>
                  </a:lnTo>
                  <a:lnTo>
                    <a:pt x="13" y="60"/>
                  </a:lnTo>
                  <a:lnTo>
                    <a:pt x="16" y="63"/>
                  </a:lnTo>
                  <a:lnTo>
                    <a:pt x="19" y="64"/>
                  </a:lnTo>
                  <a:lnTo>
                    <a:pt x="23" y="65"/>
                  </a:lnTo>
                  <a:lnTo>
                    <a:pt x="27" y="64"/>
                  </a:lnTo>
                  <a:lnTo>
                    <a:pt x="29" y="63"/>
                  </a:lnTo>
                  <a:lnTo>
                    <a:pt x="33" y="60"/>
                  </a:lnTo>
                  <a:lnTo>
                    <a:pt x="36" y="52"/>
                  </a:lnTo>
                  <a:lnTo>
                    <a:pt x="37" y="37"/>
                  </a:lnTo>
                  <a:lnTo>
                    <a:pt x="36" y="23"/>
                  </a:lnTo>
                  <a:lnTo>
                    <a:pt x="33" y="15"/>
                  </a:lnTo>
                  <a:lnTo>
                    <a:pt x="31" y="12"/>
                  </a:lnTo>
                  <a:lnTo>
                    <a:pt x="27" y="9"/>
                  </a:lnTo>
                  <a:lnTo>
                    <a:pt x="23" y="9"/>
                  </a:lnTo>
                  <a:close/>
                  <a:moveTo>
                    <a:pt x="23" y="0"/>
                  </a:moveTo>
                  <a:lnTo>
                    <a:pt x="28" y="1"/>
                  </a:lnTo>
                  <a:lnTo>
                    <a:pt x="33" y="3"/>
                  </a:lnTo>
                  <a:lnTo>
                    <a:pt x="37" y="6"/>
                  </a:lnTo>
                  <a:lnTo>
                    <a:pt x="41" y="9"/>
                  </a:lnTo>
                  <a:lnTo>
                    <a:pt x="43" y="14"/>
                  </a:lnTo>
                  <a:lnTo>
                    <a:pt x="44" y="21"/>
                  </a:lnTo>
                  <a:lnTo>
                    <a:pt x="45" y="25"/>
                  </a:lnTo>
                  <a:lnTo>
                    <a:pt x="46" y="31"/>
                  </a:lnTo>
                  <a:lnTo>
                    <a:pt x="46" y="37"/>
                  </a:lnTo>
                  <a:lnTo>
                    <a:pt x="45" y="48"/>
                  </a:lnTo>
                  <a:lnTo>
                    <a:pt x="44" y="57"/>
                  </a:lnTo>
                  <a:lnTo>
                    <a:pt x="42" y="63"/>
                  </a:lnTo>
                  <a:lnTo>
                    <a:pt x="40" y="66"/>
                  </a:lnTo>
                  <a:lnTo>
                    <a:pt x="36" y="70"/>
                  </a:lnTo>
                  <a:lnTo>
                    <a:pt x="32" y="72"/>
                  </a:lnTo>
                  <a:lnTo>
                    <a:pt x="28" y="73"/>
                  </a:lnTo>
                  <a:lnTo>
                    <a:pt x="23" y="73"/>
                  </a:lnTo>
                  <a:lnTo>
                    <a:pt x="18" y="73"/>
                  </a:lnTo>
                  <a:lnTo>
                    <a:pt x="13" y="72"/>
                  </a:lnTo>
                  <a:lnTo>
                    <a:pt x="10" y="70"/>
                  </a:lnTo>
                  <a:lnTo>
                    <a:pt x="7" y="66"/>
                  </a:lnTo>
                  <a:lnTo>
                    <a:pt x="1" y="55"/>
                  </a:lnTo>
                  <a:lnTo>
                    <a:pt x="0" y="37"/>
                  </a:lnTo>
                  <a:lnTo>
                    <a:pt x="0" y="25"/>
                  </a:lnTo>
                  <a:lnTo>
                    <a:pt x="2" y="16"/>
                  </a:lnTo>
                  <a:lnTo>
                    <a:pt x="4" y="12"/>
                  </a:lnTo>
                  <a:lnTo>
                    <a:pt x="7" y="8"/>
                  </a:lnTo>
                  <a:lnTo>
                    <a:pt x="10" y="5"/>
                  </a:lnTo>
                  <a:lnTo>
                    <a:pt x="13" y="3"/>
                  </a:lnTo>
                  <a:lnTo>
                    <a:pt x="18" y="1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25" name="Rectangle 1030"/>
            <p:cNvSpPr>
              <a:spLocks noChangeArrowheads="1"/>
            </p:cNvSpPr>
            <p:nvPr/>
          </p:nvSpPr>
          <p:spPr bwMode="auto">
            <a:xfrm>
              <a:off x="803275" y="3492500"/>
              <a:ext cx="14288" cy="14288"/>
            </a:xfrm>
            <a:prstGeom prst="rect">
              <a:avLst/>
            </a:pr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26" name="Freeform 1031"/>
            <p:cNvSpPr>
              <a:spLocks noEditPoints="1"/>
            </p:cNvSpPr>
            <p:nvPr/>
          </p:nvSpPr>
          <p:spPr bwMode="auto">
            <a:xfrm>
              <a:off x="839788" y="3392488"/>
              <a:ext cx="74613" cy="115888"/>
            </a:xfrm>
            <a:custGeom>
              <a:avLst/>
              <a:gdLst>
                <a:gd name="T0" fmla="*/ 23 w 47"/>
                <a:gd name="T1" fmla="*/ 9 h 73"/>
                <a:gd name="T2" fmla="*/ 19 w 47"/>
                <a:gd name="T3" fmla="*/ 9 h 73"/>
                <a:gd name="T4" fmla="*/ 16 w 47"/>
                <a:gd name="T5" fmla="*/ 12 h 73"/>
                <a:gd name="T6" fmla="*/ 14 w 47"/>
                <a:gd name="T7" fmla="*/ 14 h 73"/>
                <a:gd name="T8" fmla="*/ 10 w 47"/>
                <a:gd name="T9" fmla="*/ 23 h 73"/>
                <a:gd name="T10" fmla="*/ 9 w 47"/>
                <a:gd name="T11" fmla="*/ 37 h 73"/>
                <a:gd name="T12" fmla="*/ 10 w 47"/>
                <a:gd name="T13" fmla="*/ 52 h 73"/>
                <a:gd name="T14" fmla="*/ 14 w 47"/>
                <a:gd name="T15" fmla="*/ 60 h 73"/>
                <a:gd name="T16" fmla="*/ 16 w 47"/>
                <a:gd name="T17" fmla="*/ 63 h 73"/>
                <a:gd name="T18" fmla="*/ 19 w 47"/>
                <a:gd name="T19" fmla="*/ 64 h 73"/>
                <a:gd name="T20" fmla="*/ 23 w 47"/>
                <a:gd name="T21" fmla="*/ 65 h 73"/>
                <a:gd name="T22" fmla="*/ 27 w 47"/>
                <a:gd name="T23" fmla="*/ 64 h 73"/>
                <a:gd name="T24" fmla="*/ 31 w 47"/>
                <a:gd name="T25" fmla="*/ 63 h 73"/>
                <a:gd name="T26" fmla="*/ 33 w 47"/>
                <a:gd name="T27" fmla="*/ 60 h 73"/>
                <a:gd name="T28" fmla="*/ 37 w 47"/>
                <a:gd name="T29" fmla="*/ 52 h 73"/>
                <a:gd name="T30" fmla="*/ 38 w 47"/>
                <a:gd name="T31" fmla="*/ 37 h 73"/>
                <a:gd name="T32" fmla="*/ 37 w 47"/>
                <a:gd name="T33" fmla="*/ 23 h 73"/>
                <a:gd name="T34" fmla="*/ 33 w 47"/>
                <a:gd name="T35" fmla="*/ 15 h 73"/>
                <a:gd name="T36" fmla="*/ 31 w 47"/>
                <a:gd name="T37" fmla="*/ 12 h 73"/>
                <a:gd name="T38" fmla="*/ 27 w 47"/>
                <a:gd name="T39" fmla="*/ 9 h 73"/>
                <a:gd name="T40" fmla="*/ 23 w 47"/>
                <a:gd name="T41" fmla="*/ 9 h 73"/>
                <a:gd name="T42" fmla="*/ 23 w 47"/>
                <a:gd name="T43" fmla="*/ 0 h 73"/>
                <a:gd name="T44" fmla="*/ 29 w 47"/>
                <a:gd name="T45" fmla="*/ 1 h 73"/>
                <a:gd name="T46" fmla="*/ 33 w 47"/>
                <a:gd name="T47" fmla="*/ 3 h 73"/>
                <a:gd name="T48" fmla="*/ 38 w 47"/>
                <a:gd name="T49" fmla="*/ 6 h 73"/>
                <a:gd name="T50" fmla="*/ 41 w 47"/>
                <a:gd name="T51" fmla="*/ 9 h 73"/>
                <a:gd name="T52" fmla="*/ 43 w 47"/>
                <a:gd name="T53" fmla="*/ 14 h 73"/>
                <a:gd name="T54" fmla="*/ 44 w 47"/>
                <a:gd name="T55" fmla="*/ 21 h 73"/>
                <a:gd name="T56" fmla="*/ 46 w 47"/>
                <a:gd name="T57" fmla="*/ 25 h 73"/>
                <a:gd name="T58" fmla="*/ 47 w 47"/>
                <a:gd name="T59" fmla="*/ 31 h 73"/>
                <a:gd name="T60" fmla="*/ 47 w 47"/>
                <a:gd name="T61" fmla="*/ 37 h 73"/>
                <a:gd name="T62" fmla="*/ 46 w 47"/>
                <a:gd name="T63" fmla="*/ 48 h 73"/>
                <a:gd name="T64" fmla="*/ 44 w 47"/>
                <a:gd name="T65" fmla="*/ 57 h 73"/>
                <a:gd name="T66" fmla="*/ 42 w 47"/>
                <a:gd name="T67" fmla="*/ 63 h 73"/>
                <a:gd name="T68" fmla="*/ 40 w 47"/>
                <a:gd name="T69" fmla="*/ 66 h 73"/>
                <a:gd name="T70" fmla="*/ 37 w 47"/>
                <a:gd name="T71" fmla="*/ 70 h 73"/>
                <a:gd name="T72" fmla="*/ 32 w 47"/>
                <a:gd name="T73" fmla="*/ 72 h 73"/>
                <a:gd name="T74" fmla="*/ 29 w 47"/>
                <a:gd name="T75" fmla="*/ 73 h 73"/>
                <a:gd name="T76" fmla="*/ 23 w 47"/>
                <a:gd name="T77" fmla="*/ 73 h 73"/>
                <a:gd name="T78" fmla="*/ 18 w 47"/>
                <a:gd name="T79" fmla="*/ 73 h 73"/>
                <a:gd name="T80" fmla="*/ 14 w 47"/>
                <a:gd name="T81" fmla="*/ 72 h 73"/>
                <a:gd name="T82" fmla="*/ 10 w 47"/>
                <a:gd name="T83" fmla="*/ 70 h 73"/>
                <a:gd name="T84" fmla="*/ 7 w 47"/>
                <a:gd name="T85" fmla="*/ 66 h 73"/>
                <a:gd name="T86" fmla="*/ 1 w 47"/>
                <a:gd name="T87" fmla="*/ 55 h 73"/>
                <a:gd name="T88" fmla="*/ 0 w 47"/>
                <a:gd name="T89" fmla="*/ 37 h 73"/>
                <a:gd name="T90" fmla="*/ 0 w 47"/>
                <a:gd name="T91" fmla="*/ 25 h 73"/>
                <a:gd name="T92" fmla="*/ 2 w 47"/>
                <a:gd name="T93" fmla="*/ 16 h 73"/>
                <a:gd name="T94" fmla="*/ 5 w 47"/>
                <a:gd name="T95" fmla="*/ 12 h 73"/>
                <a:gd name="T96" fmla="*/ 7 w 47"/>
                <a:gd name="T97" fmla="*/ 8 h 73"/>
                <a:gd name="T98" fmla="*/ 10 w 47"/>
                <a:gd name="T99" fmla="*/ 5 h 73"/>
                <a:gd name="T100" fmla="*/ 14 w 47"/>
                <a:gd name="T101" fmla="*/ 3 h 73"/>
                <a:gd name="T102" fmla="*/ 18 w 47"/>
                <a:gd name="T103" fmla="*/ 1 h 73"/>
                <a:gd name="T104" fmla="*/ 23 w 47"/>
                <a:gd name="T105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7" h="73">
                  <a:moveTo>
                    <a:pt x="23" y="9"/>
                  </a:moveTo>
                  <a:lnTo>
                    <a:pt x="19" y="9"/>
                  </a:lnTo>
                  <a:lnTo>
                    <a:pt x="16" y="12"/>
                  </a:lnTo>
                  <a:lnTo>
                    <a:pt x="14" y="14"/>
                  </a:lnTo>
                  <a:lnTo>
                    <a:pt x="10" y="23"/>
                  </a:lnTo>
                  <a:lnTo>
                    <a:pt x="9" y="37"/>
                  </a:lnTo>
                  <a:lnTo>
                    <a:pt x="10" y="52"/>
                  </a:lnTo>
                  <a:lnTo>
                    <a:pt x="14" y="60"/>
                  </a:lnTo>
                  <a:lnTo>
                    <a:pt x="16" y="63"/>
                  </a:lnTo>
                  <a:lnTo>
                    <a:pt x="19" y="64"/>
                  </a:lnTo>
                  <a:lnTo>
                    <a:pt x="23" y="65"/>
                  </a:lnTo>
                  <a:lnTo>
                    <a:pt x="27" y="64"/>
                  </a:lnTo>
                  <a:lnTo>
                    <a:pt x="31" y="63"/>
                  </a:lnTo>
                  <a:lnTo>
                    <a:pt x="33" y="60"/>
                  </a:lnTo>
                  <a:lnTo>
                    <a:pt x="37" y="52"/>
                  </a:lnTo>
                  <a:lnTo>
                    <a:pt x="38" y="37"/>
                  </a:lnTo>
                  <a:lnTo>
                    <a:pt x="37" y="23"/>
                  </a:lnTo>
                  <a:lnTo>
                    <a:pt x="33" y="15"/>
                  </a:lnTo>
                  <a:lnTo>
                    <a:pt x="31" y="12"/>
                  </a:lnTo>
                  <a:lnTo>
                    <a:pt x="27" y="9"/>
                  </a:lnTo>
                  <a:lnTo>
                    <a:pt x="23" y="9"/>
                  </a:lnTo>
                  <a:close/>
                  <a:moveTo>
                    <a:pt x="23" y="0"/>
                  </a:moveTo>
                  <a:lnTo>
                    <a:pt x="29" y="1"/>
                  </a:lnTo>
                  <a:lnTo>
                    <a:pt x="33" y="3"/>
                  </a:lnTo>
                  <a:lnTo>
                    <a:pt x="38" y="6"/>
                  </a:lnTo>
                  <a:lnTo>
                    <a:pt x="41" y="9"/>
                  </a:lnTo>
                  <a:lnTo>
                    <a:pt x="43" y="14"/>
                  </a:lnTo>
                  <a:lnTo>
                    <a:pt x="44" y="21"/>
                  </a:lnTo>
                  <a:lnTo>
                    <a:pt x="46" y="25"/>
                  </a:lnTo>
                  <a:lnTo>
                    <a:pt x="47" y="31"/>
                  </a:lnTo>
                  <a:lnTo>
                    <a:pt x="47" y="37"/>
                  </a:lnTo>
                  <a:lnTo>
                    <a:pt x="46" y="48"/>
                  </a:lnTo>
                  <a:lnTo>
                    <a:pt x="44" y="57"/>
                  </a:lnTo>
                  <a:lnTo>
                    <a:pt x="42" y="63"/>
                  </a:lnTo>
                  <a:lnTo>
                    <a:pt x="40" y="66"/>
                  </a:lnTo>
                  <a:lnTo>
                    <a:pt x="37" y="70"/>
                  </a:lnTo>
                  <a:lnTo>
                    <a:pt x="32" y="72"/>
                  </a:lnTo>
                  <a:lnTo>
                    <a:pt x="29" y="73"/>
                  </a:lnTo>
                  <a:lnTo>
                    <a:pt x="23" y="73"/>
                  </a:lnTo>
                  <a:lnTo>
                    <a:pt x="18" y="73"/>
                  </a:lnTo>
                  <a:lnTo>
                    <a:pt x="14" y="72"/>
                  </a:lnTo>
                  <a:lnTo>
                    <a:pt x="10" y="70"/>
                  </a:lnTo>
                  <a:lnTo>
                    <a:pt x="7" y="66"/>
                  </a:lnTo>
                  <a:lnTo>
                    <a:pt x="1" y="55"/>
                  </a:lnTo>
                  <a:lnTo>
                    <a:pt x="0" y="37"/>
                  </a:lnTo>
                  <a:lnTo>
                    <a:pt x="0" y="25"/>
                  </a:lnTo>
                  <a:lnTo>
                    <a:pt x="2" y="16"/>
                  </a:lnTo>
                  <a:lnTo>
                    <a:pt x="5" y="12"/>
                  </a:lnTo>
                  <a:lnTo>
                    <a:pt x="7" y="8"/>
                  </a:lnTo>
                  <a:lnTo>
                    <a:pt x="10" y="5"/>
                  </a:lnTo>
                  <a:lnTo>
                    <a:pt x="14" y="3"/>
                  </a:lnTo>
                  <a:lnTo>
                    <a:pt x="18" y="1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27" name="Freeform 1032"/>
            <p:cNvSpPr>
              <a:spLocks noEditPoints="1"/>
            </p:cNvSpPr>
            <p:nvPr/>
          </p:nvSpPr>
          <p:spPr bwMode="auto">
            <a:xfrm>
              <a:off x="927100" y="3392488"/>
              <a:ext cx="74613" cy="115888"/>
            </a:xfrm>
            <a:custGeom>
              <a:avLst/>
              <a:gdLst>
                <a:gd name="T0" fmla="*/ 24 w 47"/>
                <a:gd name="T1" fmla="*/ 9 h 73"/>
                <a:gd name="T2" fmla="*/ 19 w 47"/>
                <a:gd name="T3" fmla="*/ 9 h 73"/>
                <a:gd name="T4" fmla="*/ 16 w 47"/>
                <a:gd name="T5" fmla="*/ 12 h 73"/>
                <a:gd name="T6" fmla="*/ 13 w 47"/>
                <a:gd name="T7" fmla="*/ 14 h 73"/>
                <a:gd name="T8" fmla="*/ 10 w 47"/>
                <a:gd name="T9" fmla="*/ 23 h 73"/>
                <a:gd name="T10" fmla="*/ 9 w 47"/>
                <a:gd name="T11" fmla="*/ 37 h 73"/>
                <a:gd name="T12" fmla="*/ 10 w 47"/>
                <a:gd name="T13" fmla="*/ 52 h 73"/>
                <a:gd name="T14" fmla="*/ 13 w 47"/>
                <a:gd name="T15" fmla="*/ 60 h 73"/>
                <a:gd name="T16" fmla="*/ 16 w 47"/>
                <a:gd name="T17" fmla="*/ 63 h 73"/>
                <a:gd name="T18" fmla="*/ 19 w 47"/>
                <a:gd name="T19" fmla="*/ 64 h 73"/>
                <a:gd name="T20" fmla="*/ 24 w 47"/>
                <a:gd name="T21" fmla="*/ 65 h 73"/>
                <a:gd name="T22" fmla="*/ 27 w 47"/>
                <a:gd name="T23" fmla="*/ 64 h 73"/>
                <a:gd name="T24" fmla="*/ 31 w 47"/>
                <a:gd name="T25" fmla="*/ 63 h 73"/>
                <a:gd name="T26" fmla="*/ 33 w 47"/>
                <a:gd name="T27" fmla="*/ 60 h 73"/>
                <a:gd name="T28" fmla="*/ 36 w 47"/>
                <a:gd name="T29" fmla="*/ 52 h 73"/>
                <a:gd name="T30" fmla="*/ 37 w 47"/>
                <a:gd name="T31" fmla="*/ 37 h 73"/>
                <a:gd name="T32" fmla="*/ 36 w 47"/>
                <a:gd name="T33" fmla="*/ 23 h 73"/>
                <a:gd name="T34" fmla="*/ 34 w 47"/>
                <a:gd name="T35" fmla="*/ 15 h 73"/>
                <a:gd name="T36" fmla="*/ 31 w 47"/>
                <a:gd name="T37" fmla="*/ 12 h 73"/>
                <a:gd name="T38" fmla="*/ 27 w 47"/>
                <a:gd name="T39" fmla="*/ 9 h 73"/>
                <a:gd name="T40" fmla="*/ 24 w 47"/>
                <a:gd name="T41" fmla="*/ 9 h 73"/>
                <a:gd name="T42" fmla="*/ 24 w 47"/>
                <a:gd name="T43" fmla="*/ 0 h 73"/>
                <a:gd name="T44" fmla="*/ 28 w 47"/>
                <a:gd name="T45" fmla="*/ 1 h 73"/>
                <a:gd name="T46" fmla="*/ 34 w 47"/>
                <a:gd name="T47" fmla="*/ 3 h 73"/>
                <a:gd name="T48" fmla="*/ 37 w 47"/>
                <a:gd name="T49" fmla="*/ 6 h 73"/>
                <a:gd name="T50" fmla="*/ 41 w 47"/>
                <a:gd name="T51" fmla="*/ 9 h 73"/>
                <a:gd name="T52" fmla="*/ 43 w 47"/>
                <a:gd name="T53" fmla="*/ 14 h 73"/>
                <a:gd name="T54" fmla="*/ 45 w 47"/>
                <a:gd name="T55" fmla="*/ 21 h 73"/>
                <a:gd name="T56" fmla="*/ 47 w 47"/>
                <a:gd name="T57" fmla="*/ 25 h 73"/>
                <a:gd name="T58" fmla="*/ 47 w 47"/>
                <a:gd name="T59" fmla="*/ 31 h 73"/>
                <a:gd name="T60" fmla="*/ 47 w 47"/>
                <a:gd name="T61" fmla="*/ 37 h 73"/>
                <a:gd name="T62" fmla="*/ 47 w 47"/>
                <a:gd name="T63" fmla="*/ 48 h 73"/>
                <a:gd name="T64" fmla="*/ 44 w 47"/>
                <a:gd name="T65" fmla="*/ 57 h 73"/>
                <a:gd name="T66" fmla="*/ 42 w 47"/>
                <a:gd name="T67" fmla="*/ 63 h 73"/>
                <a:gd name="T68" fmla="*/ 40 w 47"/>
                <a:gd name="T69" fmla="*/ 66 h 73"/>
                <a:gd name="T70" fmla="*/ 36 w 47"/>
                <a:gd name="T71" fmla="*/ 70 h 73"/>
                <a:gd name="T72" fmla="*/ 33 w 47"/>
                <a:gd name="T73" fmla="*/ 72 h 73"/>
                <a:gd name="T74" fmla="*/ 28 w 47"/>
                <a:gd name="T75" fmla="*/ 73 h 73"/>
                <a:gd name="T76" fmla="*/ 24 w 47"/>
                <a:gd name="T77" fmla="*/ 73 h 73"/>
                <a:gd name="T78" fmla="*/ 18 w 47"/>
                <a:gd name="T79" fmla="*/ 73 h 73"/>
                <a:gd name="T80" fmla="*/ 15 w 47"/>
                <a:gd name="T81" fmla="*/ 72 h 73"/>
                <a:gd name="T82" fmla="*/ 10 w 47"/>
                <a:gd name="T83" fmla="*/ 70 h 73"/>
                <a:gd name="T84" fmla="*/ 7 w 47"/>
                <a:gd name="T85" fmla="*/ 66 h 73"/>
                <a:gd name="T86" fmla="*/ 2 w 47"/>
                <a:gd name="T87" fmla="*/ 55 h 73"/>
                <a:gd name="T88" fmla="*/ 0 w 47"/>
                <a:gd name="T89" fmla="*/ 37 h 73"/>
                <a:gd name="T90" fmla="*/ 1 w 47"/>
                <a:gd name="T91" fmla="*/ 25 h 73"/>
                <a:gd name="T92" fmla="*/ 2 w 47"/>
                <a:gd name="T93" fmla="*/ 16 h 73"/>
                <a:gd name="T94" fmla="*/ 4 w 47"/>
                <a:gd name="T95" fmla="*/ 12 h 73"/>
                <a:gd name="T96" fmla="*/ 7 w 47"/>
                <a:gd name="T97" fmla="*/ 8 h 73"/>
                <a:gd name="T98" fmla="*/ 10 w 47"/>
                <a:gd name="T99" fmla="*/ 5 h 73"/>
                <a:gd name="T100" fmla="*/ 15 w 47"/>
                <a:gd name="T101" fmla="*/ 3 h 73"/>
                <a:gd name="T102" fmla="*/ 18 w 47"/>
                <a:gd name="T103" fmla="*/ 1 h 73"/>
                <a:gd name="T104" fmla="*/ 24 w 47"/>
                <a:gd name="T105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7" h="73">
                  <a:moveTo>
                    <a:pt x="24" y="9"/>
                  </a:moveTo>
                  <a:lnTo>
                    <a:pt x="19" y="9"/>
                  </a:lnTo>
                  <a:lnTo>
                    <a:pt x="16" y="12"/>
                  </a:lnTo>
                  <a:lnTo>
                    <a:pt x="13" y="14"/>
                  </a:lnTo>
                  <a:lnTo>
                    <a:pt x="10" y="23"/>
                  </a:lnTo>
                  <a:lnTo>
                    <a:pt x="9" y="37"/>
                  </a:lnTo>
                  <a:lnTo>
                    <a:pt x="10" y="52"/>
                  </a:lnTo>
                  <a:lnTo>
                    <a:pt x="13" y="60"/>
                  </a:lnTo>
                  <a:lnTo>
                    <a:pt x="16" y="63"/>
                  </a:lnTo>
                  <a:lnTo>
                    <a:pt x="19" y="64"/>
                  </a:lnTo>
                  <a:lnTo>
                    <a:pt x="24" y="65"/>
                  </a:lnTo>
                  <a:lnTo>
                    <a:pt x="27" y="64"/>
                  </a:lnTo>
                  <a:lnTo>
                    <a:pt x="31" y="63"/>
                  </a:lnTo>
                  <a:lnTo>
                    <a:pt x="33" y="60"/>
                  </a:lnTo>
                  <a:lnTo>
                    <a:pt x="36" y="52"/>
                  </a:lnTo>
                  <a:lnTo>
                    <a:pt x="37" y="37"/>
                  </a:lnTo>
                  <a:lnTo>
                    <a:pt x="36" y="23"/>
                  </a:lnTo>
                  <a:lnTo>
                    <a:pt x="34" y="15"/>
                  </a:lnTo>
                  <a:lnTo>
                    <a:pt x="31" y="12"/>
                  </a:lnTo>
                  <a:lnTo>
                    <a:pt x="27" y="9"/>
                  </a:lnTo>
                  <a:lnTo>
                    <a:pt x="24" y="9"/>
                  </a:lnTo>
                  <a:close/>
                  <a:moveTo>
                    <a:pt x="24" y="0"/>
                  </a:moveTo>
                  <a:lnTo>
                    <a:pt x="28" y="1"/>
                  </a:lnTo>
                  <a:lnTo>
                    <a:pt x="34" y="3"/>
                  </a:lnTo>
                  <a:lnTo>
                    <a:pt x="37" y="6"/>
                  </a:lnTo>
                  <a:lnTo>
                    <a:pt x="41" y="9"/>
                  </a:lnTo>
                  <a:lnTo>
                    <a:pt x="43" y="14"/>
                  </a:lnTo>
                  <a:lnTo>
                    <a:pt x="45" y="21"/>
                  </a:lnTo>
                  <a:lnTo>
                    <a:pt x="47" y="25"/>
                  </a:lnTo>
                  <a:lnTo>
                    <a:pt x="47" y="31"/>
                  </a:lnTo>
                  <a:lnTo>
                    <a:pt x="47" y="37"/>
                  </a:lnTo>
                  <a:lnTo>
                    <a:pt x="47" y="48"/>
                  </a:lnTo>
                  <a:lnTo>
                    <a:pt x="44" y="57"/>
                  </a:lnTo>
                  <a:lnTo>
                    <a:pt x="42" y="63"/>
                  </a:lnTo>
                  <a:lnTo>
                    <a:pt x="40" y="66"/>
                  </a:lnTo>
                  <a:lnTo>
                    <a:pt x="36" y="70"/>
                  </a:lnTo>
                  <a:lnTo>
                    <a:pt x="33" y="72"/>
                  </a:lnTo>
                  <a:lnTo>
                    <a:pt x="28" y="73"/>
                  </a:lnTo>
                  <a:lnTo>
                    <a:pt x="24" y="73"/>
                  </a:lnTo>
                  <a:lnTo>
                    <a:pt x="18" y="73"/>
                  </a:lnTo>
                  <a:lnTo>
                    <a:pt x="15" y="72"/>
                  </a:lnTo>
                  <a:lnTo>
                    <a:pt x="10" y="70"/>
                  </a:lnTo>
                  <a:lnTo>
                    <a:pt x="7" y="66"/>
                  </a:lnTo>
                  <a:lnTo>
                    <a:pt x="2" y="55"/>
                  </a:lnTo>
                  <a:lnTo>
                    <a:pt x="0" y="37"/>
                  </a:lnTo>
                  <a:lnTo>
                    <a:pt x="1" y="25"/>
                  </a:lnTo>
                  <a:lnTo>
                    <a:pt x="2" y="16"/>
                  </a:lnTo>
                  <a:lnTo>
                    <a:pt x="4" y="12"/>
                  </a:lnTo>
                  <a:lnTo>
                    <a:pt x="7" y="8"/>
                  </a:lnTo>
                  <a:lnTo>
                    <a:pt x="10" y="5"/>
                  </a:lnTo>
                  <a:lnTo>
                    <a:pt x="15" y="3"/>
                  </a:lnTo>
                  <a:lnTo>
                    <a:pt x="18" y="1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28" name="Freeform 1033"/>
            <p:cNvSpPr>
              <a:spLocks/>
            </p:cNvSpPr>
            <p:nvPr/>
          </p:nvSpPr>
          <p:spPr bwMode="auto">
            <a:xfrm>
              <a:off x="1023938" y="3392488"/>
              <a:ext cx="42863" cy="114300"/>
            </a:xfrm>
            <a:custGeom>
              <a:avLst/>
              <a:gdLst>
                <a:gd name="T0" fmla="*/ 20 w 27"/>
                <a:gd name="T1" fmla="*/ 0 h 72"/>
                <a:gd name="T2" fmla="*/ 27 w 27"/>
                <a:gd name="T3" fmla="*/ 0 h 72"/>
                <a:gd name="T4" fmla="*/ 27 w 27"/>
                <a:gd name="T5" fmla="*/ 72 h 72"/>
                <a:gd name="T6" fmla="*/ 17 w 27"/>
                <a:gd name="T7" fmla="*/ 72 h 72"/>
                <a:gd name="T8" fmla="*/ 17 w 27"/>
                <a:gd name="T9" fmla="*/ 16 h 72"/>
                <a:gd name="T10" fmla="*/ 14 w 27"/>
                <a:gd name="T11" fmla="*/ 20 h 72"/>
                <a:gd name="T12" fmla="*/ 10 w 27"/>
                <a:gd name="T13" fmla="*/ 23 h 72"/>
                <a:gd name="T14" fmla="*/ 5 w 27"/>
                <a:gd name="T15" fmla="*/ 25 h 72"/>
                <a:gd name="T16" fmla="*/ 0 w 27"/>
                <a:gd name="T17" fmla="*/ 28 h 72"/>
                <a:gd name="T18" fmla="*/ 0 w 27"/>
                <a:gd name="T19" fmla="*/ 18 h 72"/>
                <a:gd name="T20" fmla="*/ 7 w 27"/>
                <a:gd name="T21" fmla="*/ 15 h 72"/>
                <a:gd name="T22" fmla="*/ 13 w 27"/>
                <a:gd name="T23" fmla="*/ 10 h 72"/>
                <a:gd name="T24" fmla="*/ 17 w 27"/>
                <a:gd name="T25" fmla="*/ 6 h 72"/>
                <a:gd name="T26" fmla="*/ 20 w 27"/>
                <a:gd name="T27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7" h="72">
                  <a:moveTo>
                    <a:pt x="20" y="0"/>
                  </a:moveTo>
                  <a:lnTo>
                    <a:pt x="27" y="0"/>
                  </a:lnTo>
                  <a:lnTo>
                    <a:pt x="27" y="72"/>
                  </a:lnTo>
                  <a:lnTo>
                    <a:pt x="17" y="72"/>
                  </a:lnTo>
                  <a:lnTo>
                    <a:pt x="17" y="16"/>
                  </a:lnTo>
                  <a:lnTo>
                    <a:pt x="14" y="20"/>
                  </a:lnTo>
                  <a:lnTo>
                    <a:pt x="10" y="23"/>
                  </a:lnTo>
                  <a:lnTo>
                    <a:pt x="5" y="25"/>
                  </a:lnTo>
                  <a:lnTo>
                    <a:pt x="0" y="28"/>
                  </a:lnTo>
                  <a:lnTo>
                    <a:pt x="0" y="18"/>
                  </a:lnTo>
                  <a:lnTo>
                    <a:pt x="7" y="15"/>
                  </a:lnTo>
                  <a:lnTo>
                    <a:pt x="13" y="10"/>
                  </a:lnTo>
                  <a:lnTo>
                    <a:pt x="17" y="6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29" name="Freeform 1034"/>
            <p:cNvSpPr>
              <a:spLocks noEditPoints="1"/>
            </p:cNvSpPr>
            <p:nvPr/>
          </p:nvSpPr>
          <p:spPr bwMode="auto">
            <a:xfrm>
              <a:off x="628650" y="4029075"/>
              <a:ext cx="73025" cy="115888"/>
            </a:xfrm>
            <a:custGeom>
              <a:avLst/>
              <a:gdLst>
                <a:gd name="T0" fmla="*/ 22 w 46"/>
                <a:gd name="T1" fmla="*/ 8 h 73"/>
                <a:gd name="T2" fmla="*/ 19 w 46"/>
                <a:gd name="T3" fmla="*/ 9 h 73"/>
                <a:gd name="T4" fmla="*/ 15 w 46"/>
                <a:gd name="T5" fmla="*/ 10 h 73"/>
                <a:gd name="T6" fmla="*/ 13 w 46"/>
                <a:gd name="T7" fmla="*/ 12 h 73"/>
                <a:gd name="T8" fmla="*/ 10 w 46"/>
                <a:gd name="T9" fmla="*/ 21 h 73"/>
                <a:gd name="T10" fmla="*/ 9 w 46"/>
                <a:gd name="T11" fmla="*/ 36 h 73"/>
                <a:gd name="T12" fmla="*/ 10 w 46"/>
                <a:gd name="T13" fmla="*/ 50 h 73"/>
                <a:gd name="T14" fmla="*/ 13 w 46"/>
                <a:gd name="T15" fmla="*/ 59 h 73"/>
                <a:gd name="T16" fmla="*/ 15 w 46"/>
                <a:gd name="T17" fmla="*/ 61 h 73"/>
                <a:gd name="T18" fmla="*/ 19 w 46"/>
                <a:gd name="T19" fmla="*/ 64 h 73"/>
                <a:gd name="T20" fmla="*/ 22 w 46"/>
                <a:gd name="T21" fmla="*/ 64 h 73"/>
                <a:gd name="T22" fmla="*/ 27 w 46"/>
                <a:gd name="T23" fmla="*/ 64 h 73"/>
                <a:gd name="T24" fmla="*/ 30 w 46"/>
                <a:gd name="T25" fmla="*/ 61 h 73"/>
                <a:gd name="T26" fmla="*/ 33 w 46"/>
                <a:gd name="T27" fmla="*/ 59 h 73"/>
                <a:gd name="T28" fmla="*/ 36 w 46"/>
                <a:gd name="T29" fmla="*/ 50 h 73"/>
                <a:gd name="T30" fmla="*/ 37 w 46"/>
                <a:gd name="T31" fmla="*/ 36 h 73"/>
                <a:gd name="T32" fmla="*/ 36 w 46"/>
                <a:gd name="T33" fmla="*/ 21 h 73"/>
                <a:gd name="T34" fmla="*/ 33 w 46"/>
                <a:gd name="T35" fmla="*/ 14 h 73"/>
                <a:gd name="T36" fmla="*/ 30 w 46"/>
                <a:gd name="T37" fmla="*/ 10 h 73"/>
                <a:gd name="T38" fmla="*/ 27 w 46"/>
                <a:gd name="T39" fmla="*/ 9 h 73"/>
                <a:gd name="T40" fmla="*/ 22 w 46"/>
                <a:gd name="T41" fmla="*/ 8 h 73"/>
                <a:gd name="T42" fmla="*/ 22 w 46"/>
                <a:gd name="T43" fmla="*/ 0 h 73"/>
                <a:gd name="T44" fmla="*/ 28 w 46"/>
                <a:gd name="T45" fmla="*/ 0 h 73"/>
                <a:gd name="T46" fmla="*/ 34 w 46"/>
                <a:gd name="T47" fmla="*/ 2 h 73"/>
                <a:gd name="T48" fmla="*/ 37 w 46"/>
                <a:gd name="T49" fmla="*/ 4 h 73"/>
                <a:gd name="T50" fmla="*/ 41 w 46"/>
                <a:gd name="T51" fmla="*/ 9 h 73"/>
                <a:gd name="T52" fmla="*/ 43 w 46"/>
                <a:gd name="T53" fmla="*/ 14 h 73"/>
                <a:gd name="T54" fmla="*/ 45 w 46"/>
                <a:gd name="T55" fmla="*/ 19 h 73"/>
                <a:gd name="T56" fmla="*/ 45 w 46"/>
                <a:gd name="T57" fmla="*/ 24 h 73"/>
                <a:gd name="T58" fmla="*/ 46 w 46"/>
                <a:gd name="T59" fmla="*/ 29 h 73"/>
                <a:gd name="T60" fmla="*/ 46 w 46"/>
                <a:gd name="T61" fmla="*/ 36 h 73"/>
                <a:gd name="T62" fmla="*/ 45 w 46"/>
                <a:gd name="T63" fmla="*/ 48 h 73"/>
                <a:gd name="T64" fmla="*/ 44 w 46"/>
                <a:gd name="T65" fmla="*/ 57 h 73"/>
                <a:gd name="T66" fmla="*/ 42 w 46"/>
                <a:gd name="T67" fmla="*/ 61 h 73"/>
                <a:gd name="T68" fmla="*/ 39 w 46"/>
                <a:gd name="T69" fmla="*/ 66 h 73"/>
                <a:gd name="T70" fmla="*/ 36 w 46"/>
                <a:gd name="T71" fmla="*/ 68 h 73"/>
                <a:gd name="T72" fmla="*/ 33 w 46"/>
                <a:gd name="T73" fmla="*/ 71 h 73"/>
                <a:gd name="T74" fmla="*/ 28 w 46"/>
                <a:gd name="T75" fmla="*/ 72 h 73"/>
                <a:gd name="T76" fmla="*/ 22 w 46"/>
                <a:gd name="T77" fmla="*/ 73 h 73"/>
                <a:gd name="T78" fmla="*/ 18 w 46"/>
                <a:gd name="T79" fmla="*/ 72 h 73"/>
                <a:gd name="T80" fmla="*/ 13 w 46"/>
                <a:gd name="T81" fmla="*/ 71 h 73"/>
                <a:gd name="T82" fmla="*/ 10 w 46"/>
                <a:gd name="T83" fmla="*/ 68 h 73"/>
                <a:gd name="T84" fmla="*/ 6 w 46"/>
                <a:gd name="T85" fmla="*/ 66 h 73"/>
                <a:gd name="T86" fmla="*/ 2 w 46"/>
                <a:gd name="T87" fmla="*/ 53 h 73"/>
                <a:gd name="T88" fmla="*/ 0 w 46"/>
                <a:gd name="T89" fmla="*/ 36 h 73"/>
                <a:gd name="T90" fmla="*/ 1 w 46"/>
                <a:gd name="T91" fmla="*/ 25 h 73"/>
                <a:gd name="T92" fmla="*/ 2 w 46"/>
                <a:gd name="T93" fmla="*/ 16 h 73"/>
                <a:gd name="T94" fmla="*/ 4 w 46"/>
                <a:gd name="T95" fmla="*/ 10 h 73"/>
                <a:gd name="T96" fmla="*/ 6 w 46"/>
                <a:gd name="T97" fmla="*/ 7 h 73"/>
                <a:gd name="T98" fmla="*/ 10 w 46"/>
                <a:gd name="T99" fmla="*/ 3 h 73"/>
                <a:gd name="T100" fmla="*/ 13 w 46"/>
                <a:gd name="T101" fmla="*/ 1 h 73"/>
                <a:gd name="T102" fmla="*/ 18 w 46"/>
                <a:gd name="T103" fmla="*/ 0 h 73"/>
                <a:gd name="T104" fmla="*/ 22 w 46"/>
                <a:gd name="T105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6" h="73">
                  <a:moveTo>
                    <a:pt x="22" y="8"/>
                  </a:moveTo>
                  <a:lnTo>
                    <a:pt x="19" y="9"/>
                  </a:lnTo>
                  <a:lnTo>
                    <a:pt x="15" y="10"/>
                  </a:lnTo>
                  <a:lnTo>
                    <a:pt x="13" y="12"/>
                  </a:lnTo>
                  <a:lnTo>
                    <a:pt x="10" y="21"/>
                  </a:lnTo>
                  <a:lnTo>
                    <a:pt x="9" y="36"/>
                  </a:lnTo>
                  <a:lnTo>
                    <a:pt x="10" y="50"/>
                  </a:lnTo>
                  <a:lnTo>
                    <a:pt x="13" y="59"/>
                  </a:lnTo>
                  <a:lnTo>
                    <a:pt x="15" y="61"/>
                  </a:lnTo>
                  <a:lnTo>
                    <a:pt x="19" y="64"/>
                  </a:lnTo>
                  <a:lnTo>
                    <a:pt x="22" y="64"/>
                  </a:lnTo>
                  <a:lnTo>
                    <a:pt x="27" y="64"/>
                  </a:lnTo>
                  <a:lnTo>
                    <a:pt x="30" y="61"/>
                  </a:lnTo>
                  <a:lnTo>
                    <a:pt x="33" y="59"/>
                  </a:lnTo>
                  <a:lnTo>
                    <a:pt x="36" y="50"/>
                  </a:lnTo>
                  <a:lnTo>
                    <a:pt x="37" y="36"/>
                  </a:lnTo>
                  <a:lnTo>
                    <a:pt x="36" y="21"/>
                  </a:lnTo>
                  <a:lnTo>
                    <a:pt x="33" y="14"/>
                  </a:lnTo>
                  <a:lnTo>
                    <a:pt x="30" y="10"/>
                  </a:lnTo>
                  <a:lnTo>
                    <a:pt x="27" y="9"/>
                  </a:lnTo>
                  <a:lnTo>
                    <a:pt x="22" y="8"/>
                  </a:lnTo>
                  <a:close/>
                  <a:moveTo>
                    <a:pt x="22" y="0"/>
                  </a:moveTo>
                  <a:lnTo>
                    <a:pt x="28" y="0"/>
                  </a:lnTo>
                  <a:lnTo>
                    <a:pt x="34" y="2"/>
                  </a:lnTo>
                  <a:lnTo>
                    <a:pt x="37" y="4"/>
                  </a:lnTo>
                  <a:lnTo>
                    <a:pt x="41" y="9"/>
                  </a:lnTo>
                  <a:lnTo>
                    <a:pt x="43" y="14"/>
                  </a:lnTo>
                  <a:lnTo>
                    <a:pt x="45" y="19"/>
                  </a:lnTo>
                  <a:lnTo>
                    <a:pt x="45" y="24"/>
                  </a:lnTo>
                  <a:lnTo>
                    <a:pt x="46" y="29"/>
                  </a:lnTo>
                  <a:lnTo>
                    <a:pt x="46" y="36"/>
                  </a:lnTo>
                  <a:lnTo>
                    <a:pt x="45" y="48"/>
                  </a:lnTo>
                  <a:lnTo>
                    <a:pt x="44" y="57"/>
                  </a:lnTo>
                  <a:lnTo>
                    <a:pt x="42" y="61"/>
                  </a:lnTo>
                  <a:lnTo>
                    <a:pt x="39" y="66"/>
                  </a:lnTo>
                  <a:lnTo>
                    <a:pt x="36" y="68"/>
                  </a:lnTo>
                  <a:lnTo>
                    <a:pt x="33" y="71"/>
                  </a:lnTo>
                  <a:lnTo>
                    <a:pt x="28" y="72"/>
                  </a:lnTo>
                  <a:lnTo>
                    <a:pt x="22" y="73"/>
                  </a:lnTo>
                  <a:lnTo>
                    <a:pt x="18" y="72"/>
                  </a:lnTo>
                  <a:lnTo>
                    <a:pt x="13" y="71"/>
                  </a:lnTo>
                  <a:lnTo>
                    <a:pt x="10" y="68"/>
                  </a:lnTo>
                  <a:lnTo>
                    <a:pt x="6" y="66"/>
                  </a:lnTo>
                  <a:lnTo>
                    <a:pt x="2" y="53"/>
                  </a:lnTo>
                  <a:lnTo>
                    <a:pt x="0" y="36"/>
                  </a:lnTo>
                  <a:lnTo>
                    <a:pt x="1" y="25"/>
                  </a:lnTo>
                  <a:lnTo>
                    <a:pt x="2" y="16"/>
                  </a:lnTo>
                  <a:lnTo>
                    <a:pt x="4" y="10"/>
                  </a:lnTo>
                  <a:lnTo>
                    <a:pt x="6" y="7"/>
                  </a:lnTo>
                  <a:lnTo>
                    <a:pt x="10" y="3"/>
                  </a:lnTo>
                  <a:lnTo>
                    <a:pt x="13" y="1"/>
                  </a:lnTo>
                  <a:lnTo>
                    <a:pt x="18" y="0"/>
                  </a:lnTo>
                  <a:lnTo>
                    <a:pt x="2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30" name="Rectangle 1035"/>
            <p:cNvSpPr>
              <a:spLocks noChangeArrowheads="1"/>
            </p:cNvSpPr>
            <p:nvPr/>
          </p:nvSpPr>
          <p:spPr bwMode="auto">
            <a:xfrm>
              <a:off x="723900" y="4129088"/>
              <a:ext cx="14288" cy="14288"/>
            </a:xfrm>
            <a:prstGeom prst="rect">
              <a:avLst/>
            </a:pr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31" name="Freeform 1036"/>
            <p:cNvSpPr>
              <a:spLocks noEditPoints="1"/>
            </p:cNvSpPr>
            <p:nvPr/>
          </p:nvSpPr>
          <p:spPr bwMode="auto">
            <a:xfrm>
              <a:off x="760413" y="4029075"/>
              <a:ext cx="74613" cy="115888"/>
            </a:xfrm>
            <a:custGeom>
              <a:avLst/>
              <a:gdLst>
                <a:gd name="T0" fmla="*/ 23 w 47"/>
                <a:gd name="T1" fmla="*/ 8 h 73"/>
                <a:gd name="T2" fmla="*/ 19 w 47"/>
                <a:gd name="T3" fmla="*/ 9 h 73"/>
                <a:gd name="T4" fmla="*/ 16 w 47"/>
                <a:gd name="T5" fmla="*/ 10 h 73"/>
                <a:gd name="T6" fmla="*/ 13 w 47"/>
                <a:gd name="T7" fmla="*/ 12 h 73"/>
                <a:gd name="T8" fmla="*/ 10 w 47"/>
                <a:gd name="T9" fmla="*/ 21 h 73"/>
                <a:gd name="T10" fmla="*/ 9 w 47"/>
                <a:gd name="T11" fmla="*/ 36 h 73"/>
                <a:gd name="T12" fmla="*/ 10 w 47"/>
                <a:gd name="T13" fmla="*/ 50 h 73"/>
                <a:gd name="T14" fmla="*/ 13 w 47"/>
                <a:gd name="T15" fmla="*/ 59 h 73"/>
                <a:gd name="T16" fmla="*/ 16 w 47"/>
                <a:gd name="T17" fmla="*/ 61 h 73"/>
                <a:gd name="T18" fmla="*/ 19 w 47"/>
                <a:gd name="T19" fmla="*/ 64 h 73"/>
                <a:gd name="T20" fmla="*/ 23 w 47"/>
                <a:gd name="T21" fmla="*/ 64 h 73"/>
                <a:gd name="T22" fmla="*/ 27 w 47"/>
                <a:gd name="T23" fmla="*/ 64 h 73"/>
                <a:gd name="T24" fmla="*/ 31 w 47"/>
                <a:gd name="T25" fmla="*/ 61 h 73"/>
                <a:gd name="T26" fmla="*/ 33 w 47"/>
                <a:gd name="T27" fmla="*/ 59 h 73"/>
                <a:gd name="T28" fmla="*/ 36 w 47"/>
                <a:gd name="T29" fmla="*/ 50 h 73"/>
                <a:gd name="T30" fmla="*/ 37 w 47"/>
                <a:gd name="T31" fmla="*/ 36 h 73"/>
                <a:gd name="T32" fmla="*/ 36 w 47"/>
                <a:gd name="T33" fmla="*/ 21 h 73"/>
                <a:gd name="T34" fmla="*/ 33 w 47"/>
                <a:gd name="T35" fmla="*/ 14 h 73"/>
                <a:gd name="T36" fmla="*/ 31 w 47"/>
                <a:gd name="T37" fmla="*/ 10 h 73"/>
                <a:gd name="T38" fmla="*/ 27 w 47"/>
                <a:gd name="T39" fmla="*/ 9 h 73"/>
                <a:gd name="T40" fmla="*/ 23 w 47"/>
                <a:gd name="T41" fmla="*/ 8 h 73"/>
                <a:gd name="T42" fmla="*/ 23 w 47"/>
                <a:gd name="T43" fmla="*/ 0 h 73"/>
                <a:gd name="T44" fmla="*/ 28 w 47"/>
                <a:gd name="T45" fmla="*/ 0 h 73"/>
                <a:gd name="T46" fmla="*/ 34 w 47"/>
                <a:gd name="T47" fmla="*/ 2 h 73"/>
                <a:gd name="T48" fmla="*/ 37 w 47"/>
                <a:gd name="T49" fmla="*/ 4 h 73"/>
                <a:gd name="T50" fmla="*/ 41 w 47"/>
                <a:gd name="T51" fmla="*/ 9 h 73"/>
                <a:gd name="T52" fmla="*/ 43 w 47"/>
                <a:gd name="T53" fmla="*/ 14 h 73"/>
                <a:gd name="T54" fmla="*/ 45 w 47"/>
                <a:gd name="T55" fmla="*/ 19 h 73"/>
                <a:gd name="T56" fmla="*/ 45 w 47"/>
                <a:gd name="T57" fmla="*/ 24 h 73"/>
                <a:gd name="T58" fmla="*/ 47 w 47"/>
                <a:gd name="T59" fmla="*/ 29 h 73"/>
                <a:gd name="T60" fmla="*/ 47 w 47"/>
                <a:gd name="T61" fmla="*/ 36 h 73"/>
                <a:gd name="T62" fmla="*/ 45 w 47"/>
                <a:gd name="T63" fmla="*/ 48 h 73"/>
                <a:gd name="T64" fmla="*/ 44 w 47"/>
                <a:gd name="T65" fmla="*/ 57 h 73"/>
                <a:gd name="T66" fmla="*/ 42 w 47"/>
                <a:gd name="T67" fmla="*/ 61 h 73"/>
                <a:gd name="T68" fmla="*/ 40 w 47"/>
                <a:gd name="T69" fmla="*/ 66 h 73"/>
                <a:gd name="T70" fmla="*/ 36 w 47"/>
                <a:gd name="T71" fmla="*/ 68 h 73"/>
                <a:gd name="T72" fmla="*/ 33 w 47"/>
                <a:gd name="T73" fmla="*/ 71 h 73"/>
                <a:gd name="T74" fmla="*/ 28 w 47"/>
                <a:gd name="T75" fmla="*/ 72 h 73"/>
                <a:gd name="T76" fmla="*/ 23 w 47"/>
                <a:gd name="T77" fmla="*/ 73 h 73"/>
                <a:gd name="T78" fmla="*/ 18 w 47"/>
                <a:gd name="T79" fmla="*/ 72 h 73"/>
                <a:gd name="T80" fmla="*/ 13 w 47"/>
                <a:gd name="T81" fmla="*/ 71 h 73"/>
                <a:gd name="T82" fmla="*/ 10 w 47"/>
                <a:gd name="T83" fmla="*/ 68 h 73"/>
                <a:gd name="T84" fmla="*/ 7 w 47"/>
                <a:gd name="T85" fmla="*/ 66 h 73"/>
                <a:gd name="T86" fmla="*/ 2 w 47"/>
                <a:gd name="T87" fmla="*/ 53 h 73"/>
                <a:gd name="T88" fmla="*/ 0 w 47"/>
                <a:gd name="T89" fmla="*/ 36 h 73"/>
                <a:gd name="T90" fmla="*/ 1 w 47"/>
                <a:gd name="T91" fmla="*/ 25 h 73"/>
                <a:gd name="T92" fmla="*/ 2 w 47"/>
                <a:gd name="T93" fmla="*/ 16 h 73"/>
                <a:gd name="T94" fmla="*/ 4 w 47"/>
                <a:gd name="T95" fmla="*/ 10 h 73"/>
                <a:gd name="T96" fmla="*/ 7 w 47"/>
                <a:gd name="T97" fmla="*/ 7 h 73"/>
                <a:gd name="T98" fmla="*/ 10 w 47"/>
                <a:gd name="T99" fmla="*/ 3 h 73"/>
                <a:gd name="T100" fmla="*/ 13 w 47"/>
                <a:gd name="T101" fmla="*/ 1 h 73"/>
                <a:gd name="T102" fmla="*/ 18 w 47"/>
                <a:gd name="T103" fmla="*/ 0 h 73"/>
                <a:gd name="T104" fmla="*/ 23 w 47"/>
                <a:gd name="T105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7" h="73">
                  <a:moveTo>
                    <a:pt x="23" y="8"/>
                  </a:moveTo>
                  <a:lnTo>
                    <a:pt x="19" y="9"/>
                  </a:lnTo>
                  <a:lnTo>
                    <a:pt x="16" y="10"/>
                  </a:lnTo>
                  <a:lnTo>
                    <a:pt x="13" y="12"/>
                  </a:lnTo>
                  <a:lnTo>
                    <a:pt x="10" y="21"/>
                  </a:lnTo>
                  <a:lnTo>
                    <a:pt x="9" y="36"/>
                  </a:lnTo>
                  <a:lnTo>
                    <a:pt x="10" y="50"/>
                  </a:lnTo>
                  <a:lnTo>
                    <a:pt x="13" y="59"/>
                  </a:lnTo>
                  <a:lnTo>
                    <a:pt x="16" y="61"/>
                  </a:lnTo>
                  <a:lnTo>
                    <a:pt x="19" y="64"/>
                  </a:lnTo>
                  <a:lnTo>
                    <a:pt x="23" y="64"/>
                  </a:lnTo>
                  <a:lnTo>
                    <a:pt x="27" y="64"/>
                  </a:lnTo>
                  <a:lnTo>
                    <a:pt x="31" y="61"/>
                  </a:lnTo>
                  <a:lnTo>
                    <a:pt x="33" y="59"/>
                  </a:lnTo>
                  <a:lnTo>
                    <a:pt x="36" y="50"/>
                  </a:lnTo>
                  <a:lnTo>
                    <a:pt x="37" y="36"/>
                  </a:lnTo>
                  <a:lnTo>
                    <a:pt x="36" y="21"/>
                  </a:lnTo>
                  <a:lnTo>
                    <a:pt x="33" y="14"/>
                  </a:lnTo>
                  <a:lnTo>
                    <a:pt x="31" y="10"/>
                  </a:lnTo>
                  <a:lnTo>
                    <a:pt x="27" y="9"/>
                  </a:lnTo>
                  <a:lnTo>
                    <a:pt x="23" y="8"/>
                  </a:lnTo>
                  <a:close/>
                  <a:moveTo>
                    <a:pt x="23" y="0"/>
                  </a:moveTo>
                  <a:lnTo>
                    <a:pt x="28" y="0"/>
                  </a:lnTo>
                  <a:lnTo>
                    <a:pt x="34" y="2"/>
                  </a:lnTo>
                  <a:lnTo>
                    <a:pt x="37" y="4"/>
                  </a:lnTo>
                  <a:lnTo>
                    <a:pt x="41" y="9"/>
                  </a:lnTo>
                  <a:lnTo>
                    <a:pt x="43" y="14"/>
                  </a:lnTo>
                  <a:lnTo>
                    <a:pt x="45" y="19"/>
                  </a:lnTo>
                  <a:lnTo>
                    <a:pt x="45" y="24"/>
                  </a:lnTo>
                  <a:lnTo>
                    <a:pt x="47" y="29"/>
                  </a:lnTo>
                  <a:lnTo>
                    <a:pt x="47" y="36"/>
                  </a:lnTo>
                  <a:lnTo>
                    <a:pt x="45" y="48"/>
                  </a:lnTo>
                  <a:lnTo>
                    <a:pt x="44" y="57"/>
                  </a:lnTo>
                  <a:lnTo>
                    <a:pt x="42" y="61"/>
                  </a:lnTo>
                  <a:lnTo>
                    <a:pt x="40" y="66"/>
                  </a:lnTo>
                  <a:lnTo>
                    <a:pt x="36" y="68"/>
                  </a:lnTo>
                  <a:lnTo>
                    <a:pt x="33" y="71"/>
                  </a:lnTo>
                  <a:lnTo>
                    <a:pt x="28" y="72"/>
                  </a:lnTo>
                  <a:lnTo>
                    <a:pt x="23" y="73"/>
                  </a:lnTo>
                  <a:lnTo>
                    <a:pt x="18" y="72"/>
                  </a:lnTo>
                  <a:lnTo>
                    <a:pt x="13" y="71"/>
                  </a:lnTo>
                  <a:lnTo>
                    <a:pt x="10" y="68"/>
                  </a:lnTo>
                  <a:lnTo>
                    <a:pt x="7" y="66"/>
                  </a:lnTo>
                  <a:lnTo>
                    <a:pt x="2" y="53"/>
                  </a:lnTo>
                  <a:lnTo>
                    <a:pt x="0" y="36"/>
                  </a:lnTo>
                  <a:lnTo>
                    <a:pt x="1" y="25"/>
                  </a:lnTo>
                  <a:lnTo>
                    <a:pt x="2" y="16"/>
                  </a:lnTo>
                  <a:lnTo>
                    <a:pt x="4" y="10"/>
                  </a:lnTo>
                  <a:lnTo>
                    <a:pt x="7" y="7"/>
                  </a:lnTo>
                  <a:lnTo>
                    <a:pt x="10" y="3"/>
                  </a:lnTo>
                  <a:lnTo>
                    <a:pt x="13" y="1"/>
                  </a:lnTo>
                  <a:lnTo>
                    <a:pt x="18" y="0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32" name="Freeform 1037"/>
            <p:cNvSpPr>
              <a:spLocks noEditPoints="1"/>
            </p:cNvSpPr>
            <p:nvPr/>
          </p:nvSpPr>
          <p:spPr bwMode="auto">
            <a:xfrm>
              <a:off x="847725" y="4029075"/>
              <a:ext cx="73025" cy="115888"/>
            </a:xfrm>
            <a:custGeom>
              <a:avLst/>
              <a:gdLst>
                <a:gd name="T0" fmla="*/ 24 w 46"/>
                <a:gd name="T1" fmla="*/ 8 h 73"/>
                <a:gd name="T2" fmla="*/ 19 w 46"/>
                <a:gd name="T3" fmla="*/ 9 h 73"/>
                <a:gd name="T4" fmla="*/ 17 w 46"/>
                <a:gd name="T5" fmla="*/ 10 h 73"/>
                <a:gd name="T6" fmla="*/ 13 w 46"/>
                <a:gd name="T7" fmla="*/ 12 h 73"/>
                <a:gd name="T8" fmla="*/ 10 w 46"/>
                <a:gd name="T9" fmla="*/ 21 h 73"/>
                <a:gd name="T10" fmla="*/ 10 w 46"/>
                <a:gd name="T11" fmla="*/ 36 h 73"/>
                <a:gd name="T12" fmla="*/ 10 w 46"/>
                <a:gd name="T13" fmla="*/ 50 h 73"/>
                <a:gd name="T14" fmla="*/ 13 w 46"/>
                <a:gd name="T15" fmla="*/ 59 h 73"/>
                <a:gd name="T16" fmla="*/ 17 w 46"/>
                <a:gd name="T17" fmla="*/ 61 h 73"/>
                <a:gd name="T18" fmla="*/ 20 w 46"/>
                <a:gd name="T19" fmla="*/ 64 h 73"/>
                <a:gd name="T20" fmla="*/ 24 w 46"/>
                <a:gd name="T21" fmla="*/ 64 h 73"/>
                <a:gd name="T22" fmla="*/ 27 w 46"/>
                <a:gd name="T23" fmla="*/ 64 h 73"/>
                <a:gd name="T24" fmla="*/ 30 w 46"/>
                <a:gd name="T25" fmla="*/ 61 h 73"/>
                <a:gd name="T26" fmla="*/ 34 w 46"/>
                <a:gd name="T27" fmla="*/ 59 h 73"/>
                <a:gd name="T28" fmla="*/ 36 w 46"/>
                <a:gd name="T29" fmla="*/ 50 h 73"/>
                <a:gd name="T30" fmla="*/ 37 w 46"/>
                <a:gd name="T31" fmla="*/ 36 h 73"/>
                <a:gd name="T32" fmla="*/ 36 w 46"/>
                <a:gd name="T33" fmla="*/ 21 h 73"/>
                <a:gd name="T34" fmla="*/ 34 w 46"/>
                <a:gd name="T35" fmla="*/ 14 h 73"/>
                <a:gd name="T36" fmla="*/ 30 w 46"/>
                <a:gd name="T37" fmla="*/ 10 h 73"/>
                <a:gd name="T38" fmla="*/ 27 w 46"/>
                <a:gd name="T39" fmla="*/ 9 h 73"/>
                <a:gd name="T40" fmla="*/ 24 w 46"/>
                <a:gd name="T41" fmla="*/ 8 h 73"/>
                <a:gd name="T42" fmla="*/ 24 w 46"/>
                <a:gd name="T43" fmla="*/ 0 h 73"/>
                <a:gd name="T44" fmla="*/ 29 w 46"/>
                <a:gd name="T45" fmla="*/ 0 h 73"/>
                <a:gd name="T46" fmla="*/ 34 w 46"/>
                <a:gd name="T47" fmla="*/ 2 h 73"/>
                <a:gd name="T48" fmla="*/ 38 w 46"/>
                <a:gd name="T49" fmla="*/ 4 h 73"/>
                <a:gd name="T50" fmla="*/ 41 w 46"/>
                <a:gd name="T51" fmla="*/ 9 h 73"/>
                <a:gd name="T52" fmla="*/ 43 w 46"/>
                <a:gd name="T53" fmla="*/ 14 h 73"/>
                <a:gd name="T54" fmla="*/ 45 w 46"/>
                <a:gd name="T55" fmla="*/ 19 h 73"/>
                <a:gd name="T56" fmla="*/ 46 w 46"/>
                <a:gd name="T57" fmla="*/ 24 h 73"/>
                <a:gd name="T58" fmla="*/ 46 w 46"/>
                <a:gd name="T59" fmla="*/ 29 h 73"/>
                <a:gd name="T60" fmla="*/ 46 w 46"/>
                <a:gd name="T61" fmla="*/ 36 h 73"/>
                <a:gd name="T62" fmla="*/ 46 w 46"/>
                <a:gd name="T63" fmla="*/ 48 h 73"/>
                <a:gd name="T64" fmla="*/ 44 w 46"/>
                <a:gd name="T65" fmla="*/ 57 h 73"/>
                <a:gd name="T66" fmla="*/ 42 w 46"/>
                <a:gd name="T67" fmla="*/ 61 h 73"/>
                <a:gd name="T68" fmla="*/ 39 w 46"/>
                <a:gd name="T69" fmla="*/ 66 h 73"/>
                <a:gd name="T70" fmla="*/ 36 w 46"/>
                <a:gd name="T71" fmla="*/ 68 h 73"/>
                <a:gd name="T72" fmla="*/ 33 w 46"/>
                <a:gd name="T73" fmla="*/ 71 h 73"/>
                <a:gd name="T74" fmla="*/ 28 w 46"/>
                <a:gd name="T75" fmla="*/ 72 h 73"/>
                <a:gd name="T76" fmla="*/ 24 w 46"/>
                <a:gd name="T77" fmla="*/ 73 h 73"/>
                <a:gd name="T78" fmla="*/ 19 w 46"/>
                <a:gd name="T79" fmla="*/ 72 h 73"/>
                <a:gd name="T80" fmla="*/ 14 w 46"/>
                <a:gd name="T81" fmla="*/ 71 h 73"/>
                <a:gd name="T82" fmla="*/ 10 w 46"/>
                <a:gd name="T83" fmla="*/ 68 h 73"/>
                <a:gd name="T84" fmla="*/ 8 w 46"/>
                <a:gd name="T85" fmla="*/ 66 h 73"/>
                <a:gd name="T86" fmla="*/ 2 w 46"/>
                <a:gd name="T87" fmla="*/ 53 h 73"/>
                <a:gd name="T88" fmla="*/ 0 w 46"/>
                <a:gd name="T89" fmla="*/ 36 h 73"/>
                <a:gd name="T90" fmla="*/ 1 w 46"/>
                <a:gd name="T91" fmla="*/ 25 h 73"/>
                <a:gd name="T92" fmla="*/ 3 w 46"/>
                <a:gd name="T93" fmla="*/ 16 h 73"/>
                <a:gd name="T94" fmla="*/ 4 w 46"/>
                <a:gd name="T95" fmla="*/ 10 h 73"/>
                <a:gd name="T96" fmla="*/ 8 w 46"/>
                <a:gd name="T97" fmla="*/ 7 h 73"/>
                <a:gd name="T98" fmla="*/ 10 w 46"/>
                <a:gd name="T99" fmla="*/ 3 h 73"/>
                <a:gd name="T100" fmla="*/ 14 w 46"/>
                <a:gd name="T101" fmla="*/ 1 h 73"/>
                <a:gd name="T102" fmla="*/ 19 w 46"/>
                <a:gd name="T103" fmla="*/ 0 h 73"/>
                <a:gd name="T104" fmla="*/ 24 w 46"/>
                <a:gd name="T105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6" h="73">
                  <a:moveTo>
                    <a:pt x="24" y="8"/>
                  </a:moveTo>
                  <a:lnTo>
                    <a:pt x="19" y="9"/>
                  </a:lnTo>
                  <a:lnTo>
                    <a:pt x="17" y="10"/>
                  </a:lnTo>
                  <a:lnTo>
                    <a:pt x="13" y="12"/>
                  </a:lnTo>
                  <a:lnTo>
                    <a:pt x="10" y="21"/>
                  </a:lnTo>
                  <a:lnTo>
                    <a:pt x="10" y="36"/>
                  </a:lnTo>
                  <a:lnTo>
                    <a:pt x="10" y="50"/>
                  </a:lnTo>
                  <a:lnTo>
                    <a:pt x="13" y="59"/>
                  </a:lnTo>
                  <a:lnTo>
                    <a:pt x="17" y="61"/>
                  </a:lnTo>
                  <a:lnTo>
                    <a:pt x="20" y="64"/>
                  </a:lnTo>
                  <a:lnTo>
                    <a:pt x="24" y="64"/>
                  </a:lnTo>
                  <a:lnTo>
                    <a:pt x="27" y="64"/>
                  </a:lnTo>
                  <a:lnTo>
                    <a:pt x="30" y="61"/>
                  </a:lnTo>
                  <a:lnTo>
                    <a:pt x="34" y="59"/>
                  </a:lnTo>
                  <a:lnTo>
                    <a:pt x="36" y="50"/>
                  </a:lnTo>
                  <a:lnTo>
                    <a:pt x="37" y="36"/>
                  </a:lnTo>
                  <a:lnTo>
                    <a:pt x="36" y="21"/>
                  </a:lnTo>
                  <a:lnTo>
                    <a:pt x="34" y="14"/>
                  </a:lnTo>
                  <a:lnTo>
                    <a:pt x="30" y="10"/>
                  </a:lnTo>
                  <a:lnTo>
                    <a:pt x="27" y="9"/>
                  </a:lnTo>
                  <a:lnTo>
                    <a:pt x="24" y="8"/>
                  </a:lnTo>
                  <a:close/>
                  <a:moveTo>
                    <a:pt x="24" y="0"/>
                  </a:moveTo>
                  <a:lnTo>
                    <a:pt x="29" y="0"/>
                  </a:lnTo>
                  <a:lnTo>
                    <a:pt x="34" y="2"/>
                  </a:lnTo>
                  <a:lnTo>
                    <a:pt x="38" y="4"/>
                  </a:lnTo>
                  <a:lnTo>
                    <a:pt x="41" y="9"/>
                  </a:lnTo>
                  <a:lnTo>
                    <a:pt x="43" y="14"/>
                  </a:lnTo>
                  <a:lnTo>
                    <a:pt x="45" y="19"/>
                  </a:lnTo>
                  <a:lnTo>
                    <a:pt x="46" y="24"/>
                  </a:lnTo>
                  <a:lnTo>
                    <a:pt x="46" y="29"/>
                  </a:lnTo>
                  <a:lnTo>
                    <a:pt x="46" y="36"/>
                  </a:lnTo>
                  <a:lnTo>
                    <a:pt x="46" y="48"/>
                  </a:lnTo>
                  <a:lnTo>
                    <a:pt x="44" y="57"/>
                  </a:lnTo>
                  <a:lnTo>
                    <a:pt x="42" y="61"/>
                  </a:lnTo>
                  <a:lnTo>
                    <a:pt x="39" y="66"/>
                  </a:lnTo>
                  <a:lnTo>
                    <a:pt x="36" y="68"/>
                  </a:lnTo>
                  <a:lnTo>
                    <a:pt x="33" y="71"/>
                  </a:lnTo>
                  <a:lnTo>
                    <a:pt x="28" y="72"/>
                  </a:lnTo>
                  <a:lnTo>
                    <a:pt x="24" y="73"/>
                  </a:lnTo>
                  <a:lnTo>
                    <a:pt x="19" y="72"/>
                  </a:lnTo>
                  <a:lnTo>
                    <a:pt x="14" y="71"/>
                  </a:lnTo>
                  <a:lnTo>
                    <a:pt x="10" y="68"/>
                  </a:lnTo>
                  <a:lnTo>
                    <a:pt x="8" y="66"/>
                  </a:lnTo>
                  <a:lnTo>
                    <a:pt x="2" y="53"/>
                  </a:lnTo>
                  <a:lnTo>
                    <a:pt x="0" y="36"/>
                  </a:lnTo>
                  <a:lnTo>
                    <a:pt x="1" y="25"/>
                  </a:lnTo>
                  <a:lnTo>
                    <a:pt x="3" y="16"/>
                  </a:lnTo>
                  <a:lnTo>
                    <a:pt x="4" y="10"/>
                  </a:lnTo>
                  <a:lnTo>
                    <a:pt x="8" y="7"/>
                  </a:lnTo>
                  <a:lnTo>
                    <a:pt x="10" y="3"/>
                  </a:lnTo>
                  <a:lnTo>
                    <a:pt x="14" y="1"/>
                  </a:lnTo>
                  <a:lnTo>
                    <a:pt x="19" y="0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33" name="Freeform 1038"/>
            <p:cNvSpPr>
              <a:spLocks noEditPoints="1"/>
            </p:cNvSpPr>
            <p:nvPr/>
          </p:nvSpPr>
          <p:spPr bwMode="auto">
            <a:xfrm>
              <a:off x="935038" y="4029075"/>
              <a:ext cx="74613" cy="115888"/>
            </a:xfrm>
            <a:custGeom>
              <a:avLst/>
              <a:gdLst>
                <a:gd name="T0" fmla="*/ 23 w 47"/>
                <a:gd name="T1" fmla="*/ 8 h 73"/>
                <a:gd name="T2" fmla="*/ 20 w 47"/>
                <a:gd name="T3" fmla="*/ 9 h 73"/>
                <a:gd name="T4" fmla="*/ 16 w 47"/>
                <a:gd name="T5" fmla="*/ 10 h 73"/>
                <a:gd name="T6" fmla="*/ 14 w 47"/>
                <a:gd name="T7" fmla="*/ 12 h 73"/>
                <a:gd name="T8" fmla="*/ 11 w 47"/>
                <a:gd name="T9" fmla="*/ 21 h 73"/>
                <a:gd name="T10" fmla="*/ 10 w 47"/>
                <a:gd name="T11" fmla="*/ 36 h 73"/>
                <a:gd name="T12" fmla="*/ 11 w 47"/>
                <a:gd name="T13" fmla="*/ 50 h 73"/>
                <a:gd name="T14" fmla="*/ 13 w 47"/>
                <a:gd name="T15" fmla="*/ 59 h 73"/>
                <a:gd name="T16" fmla="*/ 16 w 47"/>
                <a:gd name="T17" fmla="*/ 61 h 73"/>
                <a:gd name="T18" fmla="*/ 20 w 47"/>
                <a:gd name="T19" fmla="*/ 64 h 73"/>
                <a:gd name="T20" fmla="*/ 23 w 47"/>
                <a:gd name="T21" fmla="*/ 64 h 73"/>
                <a:gd name="T22" fmla="*/ 28 w 47"/>
                <a:gd name="T23" fmla="*/ 64 h 73"/>
                <a:gd name="T24" fmla="*/ 30 w 47"/>
                <a:gd name="T25" fmla="*/ 61 h 73"/>
                <a:gd name="T26" fmla="*/ 34 w 47"/>
                <a:gd name="T27" fmla="*/ 59 h 73"/>
                <a:gd name="T28" fmla="*/ 37 w 47"/>
                <a:gd name="T29" fmla="*/ 50 h 73"/>
                <a:gd name="T30" fmla="*/ 38 w 47"/>
                <a:gd name="T31" fmla="*/ 36 h 73"/>
                <a:gd name="T32" fmla="*/ 37 w 47"/>
                <a:gd name="T33" fmla="*/ 21 h 73"/>
                <a:gd name="T34" fmla="*/ 34 w 47"/>
                <a:gd name="T35" fmla="*/ 14 h 73"/>
                <a:gd name="T36" fmla="*/ 31 w 47"/>
                <a:gd name="T37" fmla="*/ 10 h 73"/>
                <a:gd name="T38" fmla="*/ 28 w 47"/>
                <a:gd name="T39" fmla="*/ 9 h 73"/>
                <a:gd name="T40" fmla="*/ 23 w 47"/>
                <a:gd name="T41" fmla="*/ 8 h 73"/>
                <a:gd name="T42" fmla="*/ 23 w 47"/>
                <a:gd name="T43" fmla="*/ 0 h 73"/>
                <a:gd name="T44" fmla="*/ 29 w 47"/>
                <a:gd name="T45" fmla="*/ 0 h 73"/>
                <a:gd name="T46" fmla="*/ 34 w 47"/>
                <a:gd name="T47" fmla="*/ 2 h 73"/>
                <a:gd name="T48" fmla="*/ 38 w 47"/>
                <a:gd name="T49" fmla="*/ 4 h 73"/>
                <a:gd name="T50" fmla="*/ 42 w 47"/>
                <a:gd name="T51" fmla="*/ 9 h 73"/>
                <a:gd name="T52" fmla="*/ 44 w 47"/>
                <a:gd name="T53" fmla="*/ 14 h 73"/>
                <a:gd name="T54" fmla="*/ 45 w 47"/>
                <a:gd name="T55" fmla="*/ 19 h 73"/>
                <a:gd name="T56" fmla="*/ 46 w 47"/>
                <a:gd name="T57" fmla="*/ 24 h 73"/>
                <a:gd name="T58" fmla="*/ 47 w 47"/>
                <a:gd name="T59" fmla="*/ 29 h 73"/>
                <a:gd name="T60" fmla="*/ 47 w 47"/>
                <a:gd name="T61" fmla="*/ 36 h 73"/>
                <a:gd name="T62" fmla="*/ 46 w 47"/>
                <a:gd name="T63" fmla="*/ 48 h 73"/>
                <a:gd name="T64" fmla="*/ 44 w 47"/>
                <a:gd name="T65" fmla="*/ 57 h 73"/>
                <a:gd name="T66" fmla="*/ 43 w 47"/>
                <a:gd name="T67" fmla="*/ 61 h 73"/>
                <a:gd name="T68" fmla="*/ 39 w 47"/>
                <a:gd name="T69" fmla="*/ 66 h 73"/>
                <a:gd name="T70" fmla="*/ 37 w 47"/>
                <a:gd name="T71" fmla="*/ 68 h 73"/>
                <a:gd name="T72" fmla="*/ 32 w 47"/>
                <a:gd name="T73" fmla="*/ 71 h 73"/>
                <a:gd name="T74" fmla="*/ 29 w 47"/>
                <a:gd name="T75" fmla="*/ 72 h 73"/>
                <a:gd name="T76" fmla="*/ 23 w 47"/>
                <a:gd name="T77" fmla="*/ 73 h 73"/>
                <a:gd name="T78" fmla="*/ 19 w 47"/>
                <a:gd name="T79" fmla="*/ 72 h 73"/>
                <a:gd name="T80" fmla="*/ 14 w 47"/>
                <a:gd name="T81" fmla="*/ 71 h 73"/>
                <a:gd name="T82" fmla="*/ 11 w 47"/>
                <a:gd name="T83" fmla="*/ 68 h 73"/>
                <a:gd name="T84" fmla="*/ 7 w 47"/>
                <a:gd name="T85" fmla="*/ 66 h 73"/>
                <a:gd name="T86" fmla="*/ 2 w 47"/>
                <a:gd name="T87" fmla="*/ 53 h 73"/>
                <a:gd name="T88" fmla="*/ 0 w 47"/>
                <a:gd name="T89" fmla="*/ 36 h 73"/>
                <a:gd name="T90" fmla="*/ 0 w 47"/>
                <a:gd name="T91" fmla="*/ 25 h 73"/>
                <a:gd name="T92" fmla="*/ 3 w 47"/>
                <a:gd name="T93" fmla="*/ 16 h 73"/>
                <a:gd name="T94" fmla="*/ 5 w 47"/>
                <a:gd name="T95" fmla="*/ 10 h 73"/>
                <a:gd name="T96" fmla="*/ 7 w 47"/>
                <a:gd name="T97" fmla="*/ 7 h 73"/>
                <a:gd name="T98" fmla="*/ 11 w 47"/>
                <a:gd name="T99" fmla="*/ 3 h 73"/>
                <a:gd name="T100" fmla="*/ 14 w 47"/>
                <a:gd name="T101" fmla="*/ 1 h 73"/>
                <a:gd name="T102" fmla="*/ 19 w 47"/>
                <a:gd name="T103" fmla="*/ 0 h 73"/>
                <a:gd name="T104" fmla="*/ 23 w 47"/>
                <a:gd name="T105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7" h="73">
                  <a:moveTo>
                    <a:pt x="23" y="8"/>
                  </a:moveTo>
                  <a:lnTo>
                    <a:pt x="20" y="9"/>
                  </a:lnTo>
                  <a:lnTo>
                    <a:pt x="16" y="10"/>
                  </a:lnTo>
                  <a:lnTo>
                    <a:pt x="14" y="12"/>
                  </a:lnTo>
                  <a:lnTo>
                    <a:pt x="11" y="21"/>
                  </a:lnTo>
                  <a:lnTo>
                    <a:pt x="10" y="36"/>
                  </a:lnTo>
                  <a:lnTo>
                    <a:pt x="11" y="50"/>
                  </a:lnTo>
                  <a:lnTo>
                    <a:pt x="13" y="59"/>
                  </a:lnTo>
                  <a:lnTo>
                    <a:pt x="16" y="61"/>
                  </a:lnTo>
                  <a:lnTo>
                    <a:pt x="20" y="64"/>
                  </a:lnTo>
                  <a:lnTo>
                    <a:pt x="23" y="64"/>
                  </a:lnTo>
                  <a:lnTo>
                    <a:pt x="28" y="64"/>
                  </a:lnTo>
                  <a:lnTo>
                    <a:pt x="30" y="61"/>
                  </a:lnTo>
                  <a:lnTo>
                    <a:pt x="34" y="59"/>
                  </a:lnTo>
                  <a:lnTo>
                    <a:pt x="37" y="50"/>
                  </a:lnTo>
                  <a:lnTo>
                    <a:pt x="38" y="36"/>
                  </a:lnTo>
                  <a:lnTo>
                    <a:pt x="37" y="21"/>
                  </a:lnTo>
                  <a:lnTo>
                    <a:pt x="34" y="14"/>
                  </a:lnTo>
                  <a:lnTo>
                    <a:pt x="31" y="10"/>
                  </a:lnTo>
                  <a:lnTo>
                    <a:pt x="28" y="9"/>
                  </a:lnTo>
                  <a:lnTo>
                    <a:pt x="23" y="8"/>
                  </a:lnTo>
                  <a:close/>
                  <a:moveTo>
                    <a:pt x="23" y="0"/>
                  </a:moveTo>
                  <a:lnTo>
                    <a:pt x="29" y="0"/>
                  </a:lnTo>
                  <a:lnTo>
                    <a:pt x="34" y="2"/>
                  </a:lnTo>
                  <a:lnTo>
                    <a:pt x="38" y="4"/>
                  </a:lnTo>
                  <a:lnTo>
                    <a:pt x="42" y="9"/>
                  </a:lnTo>
                  <a:lnTo>
                    <a:pt x="44" y="14"/>
                  </a:lnTo>
                  <a:lnTo>
                    <a:pt x="45" y="19"/>
                  </a:lnTo>
                  <a:lnTo>
                    <a:pt x="46" y="24"/>
                  </a:lnTo>
                  <a:lnTo>
                    <a:pt x="47" y="29"/>
                  </a:lnTo>
                  <a:lnTo>
                    <a:pt x="47" y="36"/>
                  </a:lnTo>
                  <a:lnTo>
                    <a:pt x="46" y="48"/>
                  </a:lnTo>
                  <a:lnTo>
                    <a:pt x="44" y="57"/>
                  </a:lnTo>
                  <a:lnTo>
                    <a:pt x="43" y="61"/>
                  </a:lnTo>
                  <a:lnTo>
                    <a:pt x="39" y="66"/>
                  </a:lnTo>
                  <a:lnTo>
                    <a:pt x="37" y="68"/>
                  </a:lnTo>
                  <a:lnTo>
                    <a:pt x="32" y="71"/>
                  </a:lnTo>
                  <a:lnTo>
                    <a:pt x="29" y="72"/>
                  </a:lnTo>
                  <a:lnTo>
                    <a:pt x="23" y="73"/>
                  </a:lnTo>
                  <a:lnTo>
                    <a:pt x="19" y="72"/>
                  </a:lnTo>
                  <a:lnTo>
                    <a:pt x="14" y="71"/>
                  </a:lnTo>
                  <a:lnTo>
                    <a:pt x="11" y="68"/>
                  </a:lnTo>
                  <a:lnTo>
                    <a:pt x="7" y="66"/>
                  </a:lnTo>
                  <a:lnTo>
                    <a:pt x="2" y="53"/>
                  </a:lnTo>
                  <a:lnTo>
                    <a:pt x="0" y="36"/>
                  </a:lnTo>
                  <a:lnTo>
                    <a:pt x="0" y="25"/>
                  </a:lnTo>
                  <a:lnTo>
                    <a:pt x="3" y="16"/>
                  </a:lnTo>
                  <a:lnTo>
                    <a:pt x="5" y="10"/>
                  </a:lnTo>
                  <a:lnTo>
                    <a:pt x="7" y="7"/>
                  </a:lnTo>
                  <a:lnTo>
                    <a:pt x="11" y="3"/>
                  </a:lnTo>
                  <a:lnTo>
                    <a:pt x="14" y="1"/>
                  </a:lnTo>
                  <a:lnTo>
                    <a:pt x="19" y="0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34" name="Freeform 1039"/>
            <p:cNvSpPr>
              <a:spLocks/>
            </p:cNvSpPr>
            <p:nvPr/>
          </p:nvSpPr>
          <p:spPr bwMode="auto">
            <a:xfrm>
              <a:off x="1033463" y="4029075"/>
              <a:ext cx="39688" cy="114300"/>
            </a:xfrm>
            <a:custGeom>
              <a:avLst/>
              <a:gdLst>
                <a:gd name="T0" fmla="*/ 19 w 25"/>
                <a:gd name="T1" fmla="*/ 0 h 72"/>
                <a:gd name="T2" fmla="*/ 25 w 25"/>
                <a:gd name="T3" fmla="*/ 0 h 72"/>
                <a:gd name="T4" fmla="*/ 25 w 25"/>
                <a:gd name="T5" fmla="*/ 72 h 72"/>
                <a:gd name="T6" fmla="*/ 16 w 25"/>
                <a:gd name="T7" fmla="*/ 72 h 72"/>
                <a:gd name="T8" fmla="*/ 16 w 25"/>
                <a:gd name="T9" fmla="*/ 16 h 72"/>
                <a:gd name="T10" fmla="*/ 13 w 25"/>
                <a:gd name="T11" fmla="*/ 18 h 72"/>
                <a:gd name="T12" fmla="*/ 8 w 25"/>
                <a:gd name="T13" fmla="*/ 21 h 72"/>
                <a:gd name="T14" fmla="*/ 4 w 25"/>
                <a:gd name="T15" fmla="*/ 24 h 72"/>
                <a:gd name="T16" fmla="*/ 0 w 25"/>
                <a:gd name="T17" fmla="*/ 26 h 72"/>
                <a:gd name="T18" fmla="*/ 0 w 25"/>
                <a:gd name="T19" fmla="*/ 18 h 72"/>
                <a:gd name="T20" fmla="*/ 6 w 25"/>
                <a:gd name="T21" fmla="*/ 14 h 72"/>
                <a:gd name="T22" fmla="*/ 11 w 25"/>
                <a:gd name="T23" fmla="*/ 9 h 72"/>
                <a:gd name="T24" fmla="*/ 16 w 25"/>
                <a:gd name="T25" fmla="*/ 4 h 72"/>
                <a:gd name="T26" fmla="*/ 19 w 25"/>
                <a:gd name="T27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5" h="72">
                  <a:moveTo>
                    <a:pt x="19" y="0"/>
                  </a:moveTo>
                  <a:lnTo>
                    <a:pt x="25" y="0"/>
                  </a:lnTo>
                  <a:lnTo>
                    <a:pt x="25" y="72"/>
                  </a:lnTo>
                  <a:lnTo>
                    <a:pt x="16" y="72"/>
                  </a:lnTo>
                  <a:lnTo>
                    <a:pt x="16" y="16"/>
                  </a:lnTo>
                  <a:lnTo>
                    <a:pt x="13" y="18"/>
                  </a:lnTo>
                  <a:lnTo>
                    <a:pt x="8" y="21"/>
                  </a:lnTo>
                  <a:lnTo>
                    <a:pt x="4" y="24"/>
                  </a:lnTo>
                  <a:lnTo>
                    <a:pt x="0" y="26"/>
                  </a:lnTo>
                  <a:lnTo>
                    <a:pt x="0" y="18"/>
                  </a:lnTo>
                  <a:lnTo>
                    <a:pt x="6" y="14"/>
                  </a:lnTo>
                  <a:lnTo>
                    <a:pt x="11" y="9"/>
                  </a:lnTo>
                  <a:lnTo>
                    <a:pt x="16" y="4"/>
                  </a:lnTo>
                  <a:lnTo>
                    <a:pt x="19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35" name="Freeform 1040"/>
            <p:cNvSpPr>
              <a:spLocks/>
            </p:cNvSpPr>
            <p:nvPr/>
          </p:nvSpPr>
          <p:spPr bwMode="auto">
            <a:xfrm>
              <a:off x="915988" y="893763"/>
              <a:ext cx="41275" cy="112713"/>
            </a:xfrm>
            <a:custGeom>
              <a:avLst/>
              <a:gdLst>
                <a:gd name="T0" fmla="*/ 19 w 26"/>
                <a:gd name="T1" fmla="*/ 0 h 71"/>
                <a:gd name="T2" fmla="*/ 26 w 26"/>
                <a:gd name="T3" fmla="*/ 0 h 71"/>
                <a:gd name="T4" fmla="*/ 26 w 26"/>
                <a:gd name="T5" fmla="*/ 71 h 71"/>
                <a:gd name="T6" fmla="*/ 16 w 26"/>
                <a:gd name="T7" fmla="*/ 71 h 71"/>
                <a:gd name="T8" fmla="*/ 16 w 26"/>
                <a:gd name="T9" fmla="*/ 15 h 71"/>
                <a:gd name="T10" fmla="*/ 12 w 26"/>
                <a:gd name="T11" fmla="*/ 19 h 71"/>
                <a:gd name="T12" fmla="*/ 8 w 26"/>
                <a:gd name="T13" fmla="*/ 22 h 71"/>
                <a:gd name="T14" fmla="*/ 3 w 26"/>
                <a:gd name="T15" fmla="*/ 24 h 71"/>
                <a:gd name="T16" fmla="*/ 0 w 26"/>
                <a:gd name="T17" fmla="*/ 27 h 71"/>
                <a:gd name="T18" fmla="*/ 0 w 26"/>
                <a:gd name="T19" fmla="*/ 18 h 71"/>
                <a:gd name="T20" fmla="*/ 7 w 26"/>
                <a:gd name="T21" fmla="*/ 14 h 71"/>
                <a:gd name="T22" fmla="*/ 12 w 26"/>
                <a:gd name="T23" fmla="*/ 10 h 71"/>
                <a:gd name="T24" fmla="*/ 17 w 26"/>
                <a:gd name="T25" fmla="*/ 5 h 71"/>
                <a:gd name="T26" fmla="*/ 19 w 26"/>
                <a:gd name="T27" fmla="*/ 0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6" h="71">
                  <a:moveTo>
                    <a:pt x="19" y="0"/>
                  </a:moveTo>
                  <a:lnTo>
                    <a:pt x="26" y="0"/>
                  </a:lnTo>
                  <a:lnTo>
                    <a:pt x="26" y="71"/>
                  </a:lnTo>
                  <a:lnTo>
                    <a:pt x="16" y="71"/>
                  </a:lnTo>
                  <a:lnTo>
                    <a:pt x="16" y="15"/>
                  </a:lnTo>
                  <a:lnTo>
                    <a:pt x="12" y="19"/>
                  </a:lnTo>
                  <a:lnTo>
                    <a:pt x="8" y="22"/>
                  </a:lnTo>
                  <a:lnTo>
                    <a:pt x="3" y="24"/>
                  </a:lnTo>
                  <a:lnTo>
                    <a:pt x="0" y="27"/>
                  </a:lnTo>
                  <a:lnTo>
                    <a:pt x="0" y="18"/>
                  </a:lnTo>
                  <a:lnTo>
                    <a:pt x="7" y="14"/>
                  </a:lnTo>
                  <a:lnTo>
                    <a:pt x="12" y="10"/>
                  </a:lnTo>
                  <a:lnTo>
                    <a:pt x="17" y="5"/>
                  </a:lnTo>
                  <a:lnTo>
                    <a:pt x="19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36" name="Freeform 1041"/>
            <p:cNvSpPr>
              <a:spLocks noEditPoints="1"/>
            </p:cNvSpPr>
            <p:nvPr/>
          </p:nvSpPr>
          <p:spPr bwMode="auto">
            <a:xfrm>
              <a:off x="993775" y="893763"/>
              <a:ext cx="74613" cy="114300"/>
            </a:xfrm>
            <a:custGeom>
              <a:avLst/>
              <a:gdLst>
                <a:gd name="T0" fmla="*/ 23 w 47"/>
                <a:gd name="T1" fmla="*/ 8 h 72"/>
                <a:gd name="T2" fmla="*/ 19 w 47"/>
                <a:gd name="T3" fmla="*/ 8 h 72"/>
                <a:gd name="T4" fmla="*/ 16 w 47"/>
                <a:gd name="T5" fmla="*/ 11 h 72"/>
                <a:gd name="T6" fmla="*/ 14 w 47"/>
                <a:gd name="T7" fmla="*/ 13 h 72"/>
                <a:gd name="T8" fmla="*/ 10 w 47"/>
                <a:gd name="T9" fmla="*/ 22 h 72"/>
                <a:gd name="T10" fmla="*/ 9 w 47"/>
                <a:gd name="T11" fmla="*/ 36 h 72"/>
                <a:gd name="T12" fmla="*/ 10 w 47"/>
                <a:gd name="T13" fmla="*/ 51 h 72"/>
                <a:gd name="T14" fmla="*/ 13 w 47"/>
                <a:gd name="T15" fmla="*/ 59 h 72"/>
                <a:gd name="T16" fmla="*/ 16 w 47"/>
                <a:gd name="T17" fmla="*/ 62 h 72"/>
                <a:gd name="T18" fmla="*/ 19 w 47"/>
                <a:gd name="T19" fmla="*/ 64 h 72"/>
                <a:gd name="T20" fmla="*/ 23 w 47"/>
                <a:gd name="T21" fmla="*/ 64 h 72"/>
                <a:gd name="T22" fmla="*/ 26 w 47"/>
                <a:gd name="T23" fmla="*/ 64 h 72"/>
                <a:gd name="T24" fmla="*/ 30 w 47"/>
                <a:gd name="T25" fmla="*/ 62 h 72"/>
                <a:gd name="T26" fmla="*/ 33 w 47"/>
                <a:gd name="T27" fmla="*/ 59 h 72"/>
                <a:gd name="T28" fmla="*/ 36 w 47"/>
                <a:gd name="T29" fmla="*/ 51 h 72"/>
                <a:gd name="T30" fmla="*/ 36 w 47"/>
                <a:gd name="T31" fmla="*/ 36 h 72"/>
                <a:gd name="T32" fmla="*/ 36 w 47"/>
                <a:gd name="T33" fmla="*/ 22 h 72"/>
                <a:gd name="T34" fmla="*/ 33 w 47"/>
                <a:gd name="T35" fmla="*/ 14 h 72"/>
                <a:gd name="T36" fmla="*/ 31 w 47"/>
                <a:gd name="T37" fmla="*/ 11 h 72"/>
                <a:gd name="T38" fmla="*/ 27 w 47"/>
                <a:gd name="T39" fmla="*/ 8 h 72"/>
                <a:gd name="T40" fmla="*/ 23 w 47"/>
                <a:gd name="T41" fmla="*/ 8 h 72"/>
                <a:gd name="T42" fmla="*/ 23 w 47"/>
                <a:gd name="T43" fmla="*/ 0 h 72"/>
                <a:gd name="T44" fmla="*/ 29 w 47"/>
                <a:gd name="T45" fmla="*/ 0 h 72"/>
                <a:gd name="T46" fmla="*/ 33 w 47"/>
                <a:gd name="T47" fmla="*/ 3 h 72"/>
                <a:gd name="T48" fmla="*/ 38 w 47"/>
                <a:gd name="T49" fmla="*/ 5 h 72"/>
                <a:gd name="T50" fmla="*/ 41 w 47"/>
                <a:gd name="T51" fmla="*/ 8 h 72"/>
                <a:gd name="T52" fmla="*/ 43 w 47"/>
                <a:gd name="T53" fmla="*/ 14 h 72"/>
                <a:gd name="T54" fmla="*/ 44 w 47"/>
                <a:gd name="T55" fmla="*/ 20 h 72"/>
                <a:gd name="T56" fmla="*/ 46 w 47"/>
                <a:gd name="T57" fmla="*/ 24 h 72"/>
                <a:gd name="T58" fmla="*/ 47 w 47"/>
                <a:gd name="T59" fmla="*/ 30 h 72"/>
                <a:gd name="T60" fmla="*/ 47 w 47"/>
                <a:gd name="T61" fmla="*/ 36 h 72"/>
                <a:gd name="T62" fmla="*/ 46 w 47"/>
                <a:gd name="T63" fmla="*/ 47 h 72"/>
                <a:gd name="T64" fmla="*/ 43 w 47"/>
                <a:gd name="T65" fmla="*/ 56 h 72"/>
                <a:gd name="T66" fmla="*/ 42 w 47"/>
                <a:gd name="T67" fmla="*/ 62 h 72"/>
                <a:gd name="T68" fmla="*/ 39 w 47"/>
                <a:gd name="T69" fmla="*/ 65 h 72"/>
                <a:gd name="T70" fmla="*/ 36 w 47"/>
                <a:gd name="T71" fmla="*/ 69 h 72"/>
                <a:gd name="T72" fmla="*/ 32 w 47"/>
                <a:gd name="T73" fmla="*/ 71 h 72"/>
                <a:gd name="T74" fmla="*/ 29 w 47"/>
                <a:gd name="T75" fmla="*/ 72 h 72"/>
                <a:gd name="T76" fmla="*/ 23 w 47"/>
                <a:gd name="T77" fmla="*/ 72 h 72"/>
                <a:gd name="T78" fmla="*/ 18 w 47"/>
                <a:gd name="T79" fmla="*/ 72 h 72"/>
                <a:gd name="T80" fmla="*/ 14 w 47"/>
                <a:gd name="T81" fmla="*/ 71 h 72"/>
                <a:gd name="T82" fmla="*/ 10 w 47"/>
                <a:gd name="T83" fmla="*/ 69 h 72"/>
                <a:gd name="T84" fmla="*/ 7 w 47"/>
                <a:gd name="T85" fmla="*/ 65 h 72"/>
                <a:gd name="T86" fmla="*/ 1 w 47"/>
                <a:gd name="T87" fmla="*/ 54 h 72"/>
                <a:gd name="T88" fmla="*/ 0 w 47"/>
                <a:gd name="T89" fmla="*/ 36 h 72"/>
                <a:gd name="T90" fmla="*/ 0 w 47"/>
                <a:gd name="T91" fmla="*/ 24 h 72"/>
                <a:gd name="T92" fmla="*/ 2 w 47"/>
                <a:gd name="T93" fmla="*/ 15 h 72"/>
                <a:gd name="T94" fmla="*/ 5 w 47"/>
                <a:gd name="T95" fmla="*/ 11 h 72"/>
                <a:gd name="T96" fmla="*/ 7 w 47"/>
                <a:gd name="T97" fmla="*/ 7 h 72"/>
                <a:gd name="T98" fmla="*/ 10 w 47"/>
                <a:gd name="T99" fmla="*/ 4 h 72"/>
                <a:gd name="T100" fmla="*/ 14 w 47"/>
                <a:gd name="T101" fmla="*/ 2 h 72"/>
                <a:gd name="T102" fmla="*/ 18 w 47"/>
                <a:gd name="T103" fmla="*/ 0 h 72"/>
                <a:gd name="T104" fmla="*/ 23 w 47"/>
                <a:gd name="T105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7" h="72">
                  <a:moveTo>
                    <a:pt x="23" y="8"/>
                  </a:moveTo>
                  <a:lnTo>
                    <a:pt x="19" y="8"/>
                  </a:lnTo>
                  <a:lnTo>
                    <a:pt x="16" y="11"/>
                  </a:lnTo>
                  <a:lnTo>
                    <a:pt x="14" y="13"/>
                  </a:lnTo>
                  <a:lnTo>
                    <a:pt x="10" y="22"/>
                  </a:lnTo>
                  <a:lnTo>
                    <a:pt x="9" y="36"/>
                  </a:lnTo>
                  <a:lnTo>
                    <a:pt x="10" y="51"/>
                  </a:lnTo>
                  <a:lnTo>
                    <a:pt x="13" y="59"/>
                  </a:lnTo>
                  <a:lnTo>
                    <a:pt x="16" y="62"/>
                  </a:lnTo>
                  <a:lnTo>
                    <a:pt x="19" y="64"/>
                  </a:lnTo>
                  <a:lnTo>
                    <a:pt x="23" y="64"/>
                  </a:lnTo>
                  <a:lnTo>
                    <a:pt x="26" y="64"/>
                  </a:lnTo>
                  <a:lnTo>
                    <a:pt x="30" y="62"/>
                  </a:lnTo>
                  <a:lnTo>
                    <a:pt x="33" y="59"/>
                  </a:lnTo>
                  <a:lnTo>
                    <a:pt x="36" y="51"/>
                  </a:lnTo>
                  <a:lnTo>
                    <a:pt x="36" y="36"/>
                  </a:lnTo>
                  <a:lnTo>
                    <a:pt x="36" y="22"/>
                  </a:lnTo>
                  <a:lnTo>
                    <a:pt x="33" y="14"/>
                  </a:lnTo>
                  <a:lnTo>
                    <a:pt x="31" y="11"/>
                  </a:lnTo>
                  <a:lnTo>
                    <a:pt x="27" y="8"/>
                  </a:lnTo>
                  <a:lnTo>
                    <a:pt x="23" y="8"/>
                  </a:lnTo>
                  <a:close/>
                  <a:moveTo>
                    <a:pt x="23" y="0"/>
                  </a:moveTo>
                  <a:lnTo>
                    <a:pt x="29" y="0"/>
                  </a:lnTo>
                  <a:lnTo>
                    <a:pt x="33" y="3"/>
                  </a:lnTo>
                  <a:lnTo>
                    <a:pt x="38" y="5"/>
                  </a:lnTo>
                  <a:lnTo>
                    <a:pt x="41" y="8"/>
                  </a:lnTo>
                  <a:lnTo>
                    <a:pt x="43" y="14"/>
                  </a:lnTo>
                  <a:lnTo>
                    <a:pt x="44" y="20"/>
                  </a:lnTo>
                  <a:lnTo>
                    <a:pt x="46" y="24"/>
                  </a:lnTo>
                  <a:lnTo>
                    <a:pt x="47" y="30"/>
                  </a:lnTo>
                  <a:lnTo>
                    <a:pt x="47" y="36"/>
                  </a:lnTo>
                  <a:lnTo>
                    <a:pt x="46" y="47"/>
                  </a:lnTo>
                  <a:lnTo>
                    <a:pt x="43" y="56"/>
                  </a:lnTo>
                  <a:lnTo>
                    <a:pt x="42" y="62"/>
                  </a:lnTo>
                  <a:lnTo>
                    <a:pt x="39" y="65"/>
                  </a:lnTo>
                  <a:lnTo>
                    <a:pt x="36" y="69"/>
                  </a:lnTo>
                  <a:lnTo>
                    <a:pt x="32" y="71"/>
                  </a:lnTo>
                  <a:lnTo>
                    <a:pt x="29" y="72"/>
                  </a:lnTo>
                  <a:lnTo>
                    <a:pt x="23" y="72"/>
                  </a:lnTo>
                  <a:lnTo>
                    <a:pt x="18" y="72"/>
                  </a:lnTo>
                  <a:lnTo>
                    <a:pt x="14" y="71"/>
                  </a:lnTo>
                  <a:lnTo>
                    <a:pt x="10" y="69"/>
                  </a:lnTo>
                  <a:lnTo>
                    <a:pt x="7" y="65"/>
                  </a:lnTo>
                  <a:lnTo>
                    <a:pt x="1" y="54"/>
                  </a:lnTo>
                  <a:lnTo>
                    <a:pt x="0" y="36"/>
                  </a:lnTo>
                  <a:lnTo>
                    <a:pt x="0" y="24"/>
                  </a:lnTo>
                  <a:lnTo>
                    <a:pt x="2" y="15"/>
                  </a:lnTo>
                  <a:lnTo>
                    <a:pt x="5" y="11"/>
                  </a:lnTo>
                  <a:lnTo>
                    <a:pt x="7" y="7"/>
                  </a:lnTo>
                  <a:lnTo>
                    <a:pt x="10" y="4"/>
                  </a:lnTo>
                  <a:lnTo>
                    <a:pt x="14" y="2"/>
                  </a:lnTo>
                  <a:lnTo>
                    <a:pt x="18" y="0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37" name="Freeform 1042"/>
            <p:cNvSpPr>
              <a:spLocks/>
            </p:cNvSpPr>
            <p:nvPr/>
          </p:nvSpPr>
          <p:spPr bwMode="auto">
            <a:xfrm>
              <a:off x="836613" y="260350"/>
              <a:ext cx="41275" cy="112713"/>
            </a:xfrm>
            <a:custGeom>
              <a:avLst/>
              <a:gdLst>
                <a:gd name="T0" fmla="*/ 19 w 26"/>
                <a:gd name="T1" fmla="*/ 0 h 71"/>
                <a:gd name="T2" fmla="*/ 26 w 26"/>
                <a:gd name="T3" fmla="*/ 0 h 71"/>
                <a:gd name="T4" fmla="*/ 26 w 26"/>
                <a:gd name="T5" fmla="*/ 71 h 71"/>
                <a:gd name="T6" fmla="*/ 17 w 26"/>
                <a:gd name="T7" fmla="*/ 71 h 71"/>
                <a:gd name="T8" fmla="*/ 17 w 26"/>
                <a:gd name="T9" fmla="*/ 15 h 71"/>
                <a:gd name="T10" fmla="*/ 12 w 26"/>
                <a:gd name="T11" fmla="*/ 18 h 71"/>
                <a:gd name="T12" fmla="*/ 9 w 26"/>
                <a:gd name="T13" fmla="*/ 21 h 71"/>
                <a:gd name="T14" fmla="*/ 4 w 26"/>
                <a:gd name="T15" fmla="*/ 24 h 71"/>
                <a:gd name="T16" fmla="*/ 0 w 26"/>
                <a:gd name="T17" fmla="*/ 25 h 71"/>
                <a:gd name="T18" fmla="*/ 0 w 26"/>
                <a:gd name="T19" fmla="*/ 17 h 71"/>
                <a:gd name="T20" fmla="*/ 7 w 26"/>
                <a:gd name="T21" fmla="*/ 13 h 71"/>
                <a:gd name="T22" fmla="*/ 12 w 26"/>
                <a:gd name="T23" fmla="*/ 8 h 71"/>
                <a:gd name="T24" fmla="*/ 17 w 26"/>
                <a:gd name="T25" fmla="*/ 3 h 71"/>
                <a:gd name="T26" fmla="*/ 19 w 26"/>
                <a:gd name="T27" fmla="*/ 0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6" h="71">
                  <a:moveTo>
                    <a:pt x="19" y="0"/>
                  </a:moveTo>
                  <a:lnTo>
                    <a:pt x="26" y="0"/>
                  </a:lnTo>
                  <a:lnTo>
                    <a:pt x="26" y="71"/>
                  </a:lnTo>
                  <a:lnTo>
                    <a:pt x="17" y="71"/>
                  </a:lnTo>
                  <a:lnTo>
                    <a:pt x="17" y="15"/>
                  </a:lnTo>
                  <a:lnTo>
                    <a:pt x="12" y="18"/>
                  </a:lnTo>
                  <a:lnTo>
                    <a:pt x="9" y="21"/>
                  </a:lnTo>
                  <a:lnTo>
                    <a:pt x="4" y="24"/>
                  </a:lnTo>
                  <a:lnTo>
                    <a:pt x="0" y="25"/>
                  </a:lnTo>
                  <a:lnTo>
                    <a:pt x="0" y="17"/>
                  </a:lnTo>
                  <a:lnTo>
                    <a:pt x="7" y="13"/>
                  </a:lnTo>
                  <a:lnTo>
                    <a:pt x="12" y="8"/>
                  </a:lnTo>
                  <a:lnTo>
                    <a:pt x="17" y="3"/>
                  </a:lnTo>
                  <a:lnTo>
                    <a:pt x="19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38" name="Freeform 1043"/>
            <p:cNvSpPr>
              <a:spLocks noEditPoints="1"/>
            </p:cNvSpPr>
            <p:nvPr/>
          </p:nvSpPr>
          <p:spPr bwMode="auto">
            <a:xfrm>
              <a:off x="914400" y="260350"/>
              <a:ext cx="74613" cy="114300"/>
            </a:xfrm>
            <a:custGeom>
              <a:avLst/>
              <a:gdLst>
                <a:gd name="T0" fmla="*/ 23 w 47"/>
                <a:gd name="T1" fmla="*/ 7 h 72"/>
                <a:gd name="T2" fmla="*/ 19 w 47"/>
                <a:gd name="T3" fmla="*/ 8 h 72"/>
                <a:gd name="T4" fmla="*/ 16 w 47"/>
                <a:gd name="T5" fmla="*/ 9 h 72"/>
                <a:gd name="T6" fmla="*/ 13 w 47"/>
                <a:gd name="T7" fmla="*/ 13 h 72"/>
                <a:gd name="T8" fmla="*/ 10 w 47"/>
                <a:gd name="T9" fmla="*/ 22 h 72"/>
                <a:gd name="T10" fmla="*/ 9 w 47"/>
                <a:gd name="T11" fmla="*/ 35 h 72"/>
                <a:gd name="T12" fmla="*/ 10 w 47"/>
                <a:gd name="T13" fmla="*/ 50 h 72"/>
                <a:gd name="T14" fmla="*/ 13 w 47"/>
                <a:gd name="T15" fmla="*/ 58 h 72"/>
                <a:gd name="T16" fmla="*/ 16 w 47"/>
                <a:gd name="T17" fmla="*/ 62 h 72"/>
                <a:gd name="T18" fmla="*/ 19 w 47"/>
                <a:gd name="T19" fmla="*/ 63 h 72"/>
                <a:gd name="T20" fmla="*/ 23 w 47"/>
                <a:gd name="T21" fmla="*/ 64 h 72"/>
                <a:gd name="T22" fmla="*/ 27 w 47"/>
                <a:gd name="T23" fmla="*/ 63 h 72"/>
                <a:gd name="T24" fmla="*/ 31 w 47"/>
                <a:gd name="T25" fmla="*/ 62 h 72"/>
                <a:gd name="T26" fmla="*/ 33 w 47"/>
                <a:gd name="T27" fmla="*/ 58 h 72"/>
                <a:gd name="T28" fmla="*/ 36 w 47"/>
                <a:gd name="T29" fmla="*/ 50 h 72"/>
                <a:gd name="T30" fmla="*/ 37 w 47"/>
                <a:gd name="T31" fmla="*/ 35 h 72"/>
                <a:gd name="T32" fmla="*/ 36 w 47"/>
                <a:gd name="T33" fmla="*/ 22 h 72"/>
                <a:gd name="T34" fmla="*/ 33 w 47"/>
                <a:gd name="T35" fmla="*/ 13 h 72"/>
                <a:gd name="T36" fmla="*/ 31 w 47"/>
                <a:gd name="T37" fmla="*/ 10 h 72"/>
                <a:gd name="T38" fmla="*/ 27 w 47"/>
                <a:gd name="T39" fmla="*/ 8 h 72"/>
                <a:gd name="T40" fmla="*/ 23 w 47"/>
                <a:gd name="T41" fmla="*/ 7 h 72"/>
                <a:gd name="T42" fmla="*/ 17 w 47"/>
                <a:gd name="T43" fmla="*/ 0 h 72"/>
                <a:gd name="T44" fmla="*/ 29 w 47"/>
                <a:gd name="T45" fmla="*/ 0 h 72"/>
                <a:gd name="T46" fmla="*/ 33 w 47"/>
                <a:gd name="T47" fmla="*/ 1 h 72"/>
                <a:gd name="T48" fmla="*/ 37 w 47"/>
                <a:gd name="T49" fmla="*/ 5 h 72"/>
                <a:gd name="T50" fmla="*/ 41 w 47"/>
                <a:gd name="T51" fmla="*/ 8 h 72"/>
                <a:gd name="T52" fmla="*/ 43 w 47"/>
                <a:gd name="T53" fmla="*/ 13 h 72"/>
                <a:gd name="T54" fmla="*/ 44 w 47"/>
                <a:gd name="T55" fmla="*/ 18 h 72"/>
                <a:gd name="T56" fmla="*/ 45 w 47"/>
                <a:gd name="T57" fmla="*/ 23 h 72"/>
                <a:gd name="T58" fmla="*/ 47 w 47"/>
                <a:gd name="T59" fmla="*/ 29 h 72"/>
                <a:gd name="T60" fmla="*/ 47 w 47"/>
                <a:gd name="T61" fmla="*/ 35 h 72"/>
                <a:gd name="T62" fmla="*/ 45 w 47"/>
                <a:gd name="T63" fmla="*/ 47 h 72"/>
                <a:gd name="T64" fmla="*/ 44 w 47"/>
                <a:gd name="T65" fmla="*/ 56 h 72"/>
                <a:gd name="T66" fmla="*/ 42 w 47"/>
                <a:gd name="T67" fmla="*/ 60 h 72"/>
                <a:gd name="T68" fmla="*/ 40 w 47"/>
                <a:gd name="T69" fmla="*/ 65 h 72"/>
                <a:gd name="T70" fmla="*/ 36 w 47"/>
                <a:gd name="T71" fmla="*/ 67 h 72"/>
                <a:gd name="T72" fmla="*/ 33 w 47"/>
                <a:gd name="T73" fmla="*/ 70 h 72"/>
                <a:gd name="T74" fmla="*/ 28 w 47"/>
                <a:gd name="T75" fmla="*/ 72 h 72"/>
                <a:gd name="T76" fmla="*/ 23 w 47"/>
                <a:gd name="T77" fmla="*/ 72 h 72"/>
                <a:gd name="T78" fmla="*/ 18 w 47"/>
                <a:gd name="T79" fmla="*/ 72 h 72"/>
                <a:gd name="T80" fmla="*/ 13 w 47"/>
                <a:gd name="T81" fmla="*/ 70 h 72"/>
                <a:gd name="T82" fmla="*/ 10 w 47"/>
                <a:gd name="T83" fmla="*/ 68 h 72"/>
                <a:gd name="T84" fmla="*/ 7 w 47"/>
                <a:gd name="T85" fmla="*/ 65 h 72"/>
                <a:gd name="T86" fmla="*/ 1 w 47"/>
                <a:gd name="T87" fmla="*/ 52 h 72"/>
                <a:gd name="T88" fmla="*/ 0 w 47"/>
                <a:gd name="T89" fmla="*/ 35 h 72"/>
                <a:gd name="T90" fmla="*/ 0 w 47"/>
                <a:gd name="T91" fmla="*/ 24 h 72"/>
                <a:gd name="T92" fmla="*/ 2 w 47"/>
                <a:gd name="T93" fmla="*/ 15 h 72"/>
                <a:gd name="T94" fmla="*/ 4 w 47"/>
                <a:gd name="T95" fmla="*/ 10 h 72"/>
                <a:gd name="T96" fmla="*/ 7 w 47"/>
                <a:gd name="T97" fmla="*/ 6 h 72"/>
                <a:gd name="T98" fmla="*/ 10 w 47"/>
                <a:gd name="T99" fmla="*/ 3 h 72"/>
                <a:gd name="T100" fmla="*/ 13 w 47"/>
                <a:gd name="T101" fmla="*/ 1 h 72"/>
                <a:gd name="T102" fmla="*/ 17 w 47"/>
                <a:gd name="T103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47" h="72">
                  <a:moveTo>
                    <a:pt x="23" y="7"/>
                  </a:moveTo>
                  <a:lnTo>
                    <a:pt x="19" y="8"/>
                  </a:lnTo>
                  <a:lnTo>
                    <a:pt x="16" y="9"/>
                  </a:lnTo>
                  <a:lnTo>
                    <a:pt x="13" y="13"/>
                  </a:lnTo>
                  <a:lnTo>
                    <a:pt x="10" y="22"/>
                  </a:lnTo>
                  <a:lnTo>
                    <a:pt x="9" y="35"/>
                  </a:lnTo>
                  <a:lnTo>
                    <a:pt x="10" y="50"/>
                  </a:lnTo>
                  <a:lnTo>
                    <a:pt x="13" y="58"/>
                  </a:lnTo>
                  <a:lnTo>
                    <a:pt x="16" y="62"/>
                  </a:lnTo>
                  <a:lnTo>
                    <a:pt x="19" y="63"/>
                  </a:lnTo>
                  <a:lnTo>
                    <a:pt x="23" y="64"/>
                  </a:lnTo>
                  <a:lnTo>
                    <a:pt x="27" y="63"/>
                  </a:lnTo>
                  <a:lnTo>
                    <a:pt x="31" y="62"/>
                  </a:lnTo>
                  <a:lnTo>
                    <a:pt x="33" y="58"/>
                  </a:lnTo>
                  <a:lnTo>
                    <a:pt x="36" y="50"/>
                  </a:lnTo>
                  <a:lnTo>
                    <a:pt x="37" y="35"/>
                  </a:lnTo>
                  <a:lnTo>
                    <a:pt x="36" y="22"/>
                  </a:lnTo>
                  <a:lnTo>
                    <a:pt x="33" y="13"/>
                  </a:lnTo>
                  <a:lnTo>
                    <a:pt x="31" y="10"/>
                  </a:lnTo>
                  <a:lnTo>
                    <a:pt x="27" y="8"/>
                  </a:lnTo>
                  <a:lnTo>
                    <a:pt x="23" y="7"/>
                  </a:lnTo>
                  <a:close/>
                  <a:moveTo>
                    <a:pt x="17" y="0"/>
                  </a:moveTo>
                  <a:lnTo>
                    <a:pt x="29" y="0"/>
                  </a:lnTo>
                  <a:lnTo>
                    <a:pt x="33" y="1"/>
                  </a:lnTo>
                  <a:lnTo>
                    <a:pt x="37" y="5"/>
                  </a:lnTo>
                  <a:lnTo>
                    <a:pt x="41" y="8"/>
                  </a:lnTo>
                  <a:lnTo>
                    <a:pt x="43" y="13"/>
                  </a:lnTo>
                  <a:lnTo>
                    <a:pt x="44" y="18"/>
                  </a:lnTo>
                  <a:lnTo>
                    <a:pt x="45" y="23"/>
                  </a:lnTo>
                  <a:lnTo>
                    <a:pt x="47" y="29"/>
                  </a:lnTo>
                  <a:lnTo>
                    <a:pt x="47" y="35"/>
                  </a:lnTo>
                  <a:lnTo>
                    <a:pt x="45" y="47"/>
                  </a:lnTo>
                  <a:lnTo>
                    <a:pt x="44" y="56"/>
                  </a:lnTo>
                  <a:lnTo>
                    <a:pt x="42" y="60"/>
                  </a:lnTo>
                  <a:lnTo>
                    <a:pt x="40" y="65"/>
                  </a:lnTo>
                  <a:lnTo>
                    <a:pt x="36" y="67"/>
                  </a:lnTo>
                  <a:lnTo>
                    <a:pt x="33" y="70"/>
                  </a:lnTo>
                  <a:lnTo>
                    <a:pt x="28" y="72"/>
                  </a:lnTo>
                  <a:lnTo>
                    <a:pt x="23" y="72"/>
                  </a:lnTo>
                  <a:lnTo>
                    <a:pt x="18" y="72"/>
                  </a:lnTo>
                  <a:lnTo>
                    <a:pt x="13" y="70"/>
                  </a:lnTo>
                  <a:lnTo>
                    <a:pt x="10" y="68"/>
                  </a:lnTo>
                  <a:lnTo>
                    <a:pt x="7" y="65"/>
                  </a:lnTo>
                  <a:lnTo>
                    <a:pt x="1" y="52"/>
                  </a:lnTo>
                  <a:lnTo>
                    <a:pt x="0" y="35"/>
                  </a:lnTo>
                  <a:lnTo>
                    <a:pt x="0" y="24"/>
                  </a:lnTo>
                  <a:lnTo>
                    <a:pt x="2" y="15"/>
                  </a:lnTo>
                  <a:lnTo>
                    <a:pt x="4" y="10"/>
                  </a:lnTo>
                  <a:lnTo>
                    <a:pt x="7" y="6"/>
                  </a:lnTo>
                  <a:lnTo>
                    <a:pt x="10" y="3"/>
                  </a:lnTo>
                  <a:lnTo>
                    <a:pt x="13" y="1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39" name="Freeform 1044"/>
            <p:cNvSpPr>
              <a:spLocks noEditPoints="1"/>
            </p:cNvSpPr>
            <p:nvPr/>
          </p:nvSpPr>
          <p:spPr bwMode="auto">
            <a:xfrm>
              <a:off x="1001713" y="260350"/>
              <a:ext cx="73025" cy="114300"/>
            </a:xfrm>
            <a:custGeom>
              <a:avLst/>
              <a:gdLst>
                <a:gd name="T0" fmla="*/ 24 w 46"/>
                <a:gd name="T1" fmla="*/ 7 h 72"/>
                <a:gd name="T2" fmla="*/ 19 w 46"/>
                <a:gd name="T3" fmla="*/ 8 h 72"/>
                <a:gd name="T4" fmla="*/ 17 w 46"/>
                <a:gd name="T5" fmla="*/ 9 h 72"/>
                <a:gd name="T6" fmla="*/ 13 w 46"/>
                <a:gd name="T7" fmla="*/ 13 h 72"/>
                <a:gd name="T8" fmla="*/ 10 w 46"/>
                <a:gd name="T9" fmla="*/ 22 h 72"/>
                <a:gd name="T10" fmla="*/ 9 w 46"/>
                <a:gd name="T11" fmla="*/ 35 h 72"/>
                <a:gd name="T12" fmla="*/ 10 w 46"/>
                <a:gd name="T13" fmla="*/ 50 h 72"/>
                <a:gd name="T14" fmla="*/ 13 w 46"/>
                <a:gd name="T15" fmla="*/ 58 h 72"/>
                <a:gd name="T16" fmla="*/ 17 w 46"/>
                <a:gd name="T17" fmla="*/ 62 h 72"/>
                <a:gd name="T18" fmla="*/ 19 w 46"/>
                <a:gd name="T19" fmla="*/ 63 h 72"/>
                <a:gd name="T20" fmla="*/ 24 w 46"/>
                <a:gd name="T21" fmla="*/ 64 h 72"/>
                <a:gd name="T22" fmla="*/ 27 w 46"/>
                <a:gd name="T23" fmla="*/ 63 h 72"/>
                <a:gd name="T24" fmla="*/ 30 w 46"/>
                <a:gd name="T25" fmla="*/ 62 h 72"/>
                <a:gd name="T26" fmla="*/ 33 w 46"/>
                <a:gd name="T27" fmla="*/ 58 h 72"/>
                <a:gd name="T28" fmla="*/ 36 w 46"/>
                <a:gd name="T29" fmla="*/ 50 h 72"/>
                <a:gd name="T30" fmla="*/ 37 w 46"/>
                <a:gd name="T31" fmla="*/ 35 h 72"/>
                <a:gd name="T32" fmla="*/ 36 w 46"/>
                <a:gd name="T33" fmla="*/ 22 h 72"/>
                <a:gd name="T34" fmla="*/ 34 w 46"/>
                <a:gd name="T35" fmla="*/ 13 h 72"/>
                <a:gd name="T36" fmla="*/ 30 w 46"/>
                <a:gd name="T37" fmla="*/ 10 h 72"/>
                <a:gd name="T38" fmla="*/ 27 w 46"/>
                <a:gd name="T39" fmla="*/ 8 h 72"/>
                <a:gd name="T40" fmla="*/ 24 w 46"/>
                <a:gd name="T41" fmla="*/ 7 h 72"/>
                <a:gd name="T42" fmla="*/ 17 w 46"/>
                <a:gd name="T43" fmla="*/ 0 h 72"/>
                <a:gd name="T44" fmla="*/ 29 w 46"/>
                <a:gd name="T45" fmla="*/ 0 h 72"/>
                <a:gd name="T46" fmla="*/ 34 w 46"/>
                <a:gd name="T47" fmla="*/ 1 h 72"/>
                <a:gd name="T48" fmla="*/ 37 w 46"/>
                <a:gd name="T49" fmla="*/ 5 h 72"/>
                <a:gd name="T50" fmla="*/ 41 w 46"/>
                <a:gd name="T51" fmla="*/ 8 h 72"/>
                <a:gd name="T52" fmla="*/ 43 w 46"/>
                <a:gd name="T53" fmla="*/ 13 h 72"/>
                <a:gd name="T54" fmla="*/ 45 w 46"/>
                <a:gd name="T55" fmla="*/ 18 h 72"/>
                <a:gd name="T56" fmla="*/ 46 w 46"/>
                <a:gd name="T57" fmla="*/ 23 h 72"/>
                <a:gd name="T58" fmla="*/ 46 w 46"/>
                <a:gd name="T59" fmla="*/ 29 h 72"/>
                <a:gd name="T60" fmla="*/ 46 w 46"/>
                <a:gd name="T61" fmla="*/ 35 h 72"/>
                <a:gd name="T62" fmla="*/ 46 w 46"/>
                <a:gd name="T63" fmla="*/ 47 h 72"/>
                <a:gd name="T64" fmla="*/ 44 w 46"/>
                <a:gd name="T65" fmla="*/ 56 h 72"/>
                <a:gd name="T66" fmla="*/ 42 w 46"/>
                <a:gd name="T67" fmla="*/ 60 h 72"/>
                <a:gd name="T68" fmla="*/ 39 w 46"/>
                <a:gd name="T69" fmla="*/ 65 h 72"/>
                <a:gd name="T70" fmla="*/ 36 w 46"/>
                <a:gd name="T71" fmla="*/ 67 h 72"/>
                <a:gd name="T72" fmla="*/ 33 w 46"/>
                <a:gd name="T73" fmla="*/ 70 h 72"/>
                <a:gd name="T74" fmla="*/ 28 w 46"/>
                <a:gd name="T75" fmla="*/ 72 h 72"/>
                <a:gd name="T76" fmla="*/ 24 w 46"/>
                <a:gd name="T77" fmla="*/ 72 h 72"/>
                <a:gd name="T78" fmla="*/ 18 w 46"/>
                <a:gd name="T79" fmla="*/ 72 h 72"/>
                <a:gd name="T80" fmla="*/ 14 w 46"/>
                <a:gd name="T81" fmla="*/ 70 h 72"/>
                <a:gd name="T82" fmla="*/ 10 w 46"/>
                <a:gd name="T83" fmla="*/ 68 h 72"/>
                <a:gd name="T84" fmla="*/ 6 w 46"/>
                <a:gd name="T85" fmla="*/ 65 h 72"/>
                <a:gd name="T86" fmla="*/ 2 w 46"/>
                <a:gd name="T87" fmla="*/ 52 h 72"/>
                <a:gd name="T88" fmla="*/ 0 w 46"/>
                <a:gd name="T89" fmla="*/ 35 h 72"/>
                <a:gd name="T90" fmla="*/ 1 w 46"/>
                <a:gd name="T91" fmla="*/ 24 h 72"/>
                <a:gd name="T92" fmla="*/ 2 w 46"/>
                <a:gd name="T93" fmla="*/ 15 h 72"/>
                <a:gd name="T94" fmla="*/ 4 w 46"/>
                <a:gd name="T95" fmla="*/ 10 h 72"/>
                <a:gd name="T96" fmla="*/ 8 w 46"/>
                <a:gd name="T97" fmla="*/ 6 h 72"/>
                <a:gd name="T98" fmla="*/ 10 w 46"/>
                <a:gd name="T99" fmla="*/ 3 h 72"/>
                <a:gd name="T100" fmla="*/ 14 w 46"/>
                <a:gd name="T101" fmla="*/ 1 h 72"/>
                <a:gd name="T102" fmla="*/ 17 w 46"/>
                <a:gd name="T103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46" h="72">
                  <a:moveTo>
                    <a:pt x="24" y="7"/>
                  </a:moveTo>
                  <a:lnTo>
                    <a:pt x="19" y="8"/>
                  </a:lnTo>
                  <a:lnTo>
                    <a:pt x="17" y="9"/>
                  </a:lnTo>
                  <a:lnTo>
                    <a:pt x="13" y="13"/>
                  </a:lnTo>
                  <a:lnTo>
                    <a:pt x="10" y="22"/>
                  </a:lnTo>
                  <a:lnTo>
                    <a:pt x="9" y="35"/>
                  </a:lnTo>
                  <a:lnTo>
                    <a:pt x="10" y="50"/>
                  </a:lnTo>
                  <a:lnTo>
                    <a:pt x="13" y="58"/>
                  </a:lnTo>
                  <a:lnTo>
                    <a:pt x="17" y="62"/>
                  </a:lnTo>
                  <a:lnTo>
                    <a:pt x="19" y="63"/>
                  </a:lnTo>
                  <a:lnTo>
                    <a:pt x="24" y="64"/>
                  </a:lnTo>
                  <a:lnTo>
                    <a:pt x="27" y="63"/>
                  </a:lnTo>
                  <a:lnTo>
                    <a:pt x="30" y="62"/>
                  </a:lnTo>
                  <a:lnTo>
                    <a:pt x="33" y="58"/>
                  </a:lnTo>
                  <a:lnTo>
                    <a:pt x="36" y="50"/>
                  </a:lnTo>
                  <a:lnTo>
                    <a:pt x="37" y="35"/>
                  </a:lnTo>
                  <a:lnTo>
                    <a:pt x="36" y="22"/>
                  </a:lnTo>
                  <a:lnTo>
                    <a:pt x="34" y="13"/>
                  </a:lnTo>
                  <a:lnTo>
                    <a:pt x="30" y="10"/>
                  </a:lnTo>
                  <a:lnTo>
                    <a:pt x="27" y="8"/>
                  </a:lnTo>
                  <a:lnTo>
                    <a:pt x="24" y="7"/>
                  </a:lnTo>
                  <a:close/>
                  <a:moveTo>
                    <a:pt x="17" y="0"/>
                  </a:moveTo>
                  <a:lnTo>
                    <a:pt x="29" y="0"/>
                  </a:lnTo>
                  <a:lnTo>
                    <a:pt x="34" y="1"/>
                  </a:lnTo>
                  <a:lnTo>
                    <a:pt x="37" y="5"/>
                  </a:lnTo>
                  <a:lnTo>
                    <a:pt x="41" y="8"/>
                  </a:lnTo>
                  <a:lnTo>
                    <a:pt x="43" y="13"/>
                  </a:lnTo>
                  <a:lnTo>
                    <a:pt x="45" y="18"/>
                  </a:lnTo>
                  <a:lnTo>
                    <a:pt x="46" y="23"/>
                  </a:lnTo>
                  <a:lnTo>
                    <a:pt x="46" y="29"/>
                  </a:lnTo>
                  <a:lnTo>
                    <a:pt x="46" y="35"/>
                  </a:lnTo>
                  <a:lnTo>
                    <a:pt x="46" y="47"/>
                  </a:lnTo>
                  <a:lnTo>
                    <a:pt x="44" y="56"/>
                  </a:lnTo>
                  <a:lnTo>
                    <a:pt x="42" y="60"/>
                  </a:lnTo>
                  <a:lnTo>
                    <a:pt x="39" y="65"/>
                  </a:lnTo>
                  <a:lnTo>
                    <a:pt x="36" y="67"/>
                  </a:lnTo>
                  <a:lnTo>
                    <a:pt x="33" y="70"/>
                  </a:lnTo>
                  <a:lnTo>
                    <a:pt x="28" y="72"/>
                  </a:lnTo>
                  <a:lnTo>
                    <a:pt x="24" y="72"/>
                  </a:lnTo>
                  <a:lnTo>
                    <a:pt x="18" y="72"/>
                  </a:lnTo>
                  <a:lnTo>
                    <a:pt x="14" y="70"/>
                  </a:lnTo>
                  <a:lnTo>
                    <a:pt x="10" y="68"/>
                  </a:lnTo>
                  <a:lnTo>
                    <a:pt x="6" y="65"/>
                  </a:lnTo>
                  <a:lnTo>
                    <a:pt x="2" y="52"/>
                  </a:lnTo>
                  <a:lnTo>
                    <a:pt x="0" y="35"/>
                  </a:lnTo>
                  <a:lnTo>
                    <a:pt x="1" y="24"/>
                  </a:lnTo>
                  <a:lnTo>
                    <a:pt x="2" y="15"/>
                  </a:lnTo>
                  <a:lnTo>
                    <a:pt x="4" y="10"/>
                  </a:lnTo>
                  <a:lnTo>
                    <a:pt x="8" y="6"/>
                  </a:lnTo>
                  <a:lnTo>
                    <a:pt x="10" y="3"/>
                  </a:lnTo>
                  <a:lnTo>
                    <a:pt x="14" y="1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40" name="Freeform 1091"/>
            <p:cNvSpPr>
              <a:spLocks/>
            </p:cNvSpPr>
            <p:nvPr/>
          </p:nvSpPr>
          <p:spPr bwMode="auto">
            <a:xfrm>
              <a:off x="1327150" y="3035300"/>
              <a:ext cx="42863" cy="68263"/>
            </a:xfrm>
            <a:custGeom>
              <a:avLst/>
              <a:gdLst>
                <a:gd name="T0" fmla="*/ 0 w 27"/>
                <a:gd name="T1" fmla="*/ 0 h 43"/>
                <a:gd name="T2" fmla="*/ 2 w 27"/>
                <a:gd name="T3" fmla="*/ 0 h 43"/>
                <a:gd name="T4" fmla="*/ 27 w 27"/>
                <a:gd name="T5" fmla="*/ 40 h 43"/>
                <a:gd name="T6" fmla="*/ 27 w 27"/>
                <a:gd name="T7" fmla="*/ 43 h 43"/>
                <a:gd name="T8" fmla="*/ 26 w 27"/>
                <a:gd name="T9" fmla="*/ 43 h 43"/>
                <a:gd name="T10" fmla="*/ 0 w 27"/>
                <a:gd name="T11" fmla="*/ 2 h 43"/>
                <a:gd name="T12" fmla="*/ 0 w 27"/>
                <a:gd name="T1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43">
                  <a:moveTo>
                    <a:pt x="0" y="0"/>
                  </a:moveTo>
                  <a:lnTo>
                    <a:pt x="2" y="0"/>
                  </a:lnTo>
                  <a:lnTo>
                    <a:pt x="27" y="40"/>
                  </a:lnTo>
                  <a:lnTo>
                    <a:pt x="27" y="43"/>
                  </a:lnTo>
                  <a:lnTo>
                    <a:pt x="26" y="43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41" name="Line 1092"/>
            <p:cNvSpPr>
              <a:spLocks noChangeShapeType="1"/>
            </p:cNvSpPr>
            <p:nvPr/>
          </p:nvSpPr>
          <p:spPr bwMode="auto">
            <a:xfrm>
              <a:off x="1287463" y="3100388"/>
              <a:ext cx="8255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42" name="Freeform 1093"/>
            <p:cNvSpPr>
              <a:spLocks/>
            </p:cNvSpPr>
            <p:nvPr/>
          </p:nvSpPr>
          <p:spPr bwMode="auto">
            <a:xfrm>
              <a:off x="1490663" y="2979738"/>
              <a:ext cx="80963" cy="63500"/>
            </a:xfrm>
            <a:custGeom>
              <a:avLst/>
              <a:gdLst>
                <a:gd name="T0" fmla="*/ 26 w 51"/>
                <a:gd name="T1" fmla="*/ 0 h 40"/>
                <a:gd name="T2" fmla="*/ 51 w 51"/>
                <a:gd name="T3" fmla="*/ 40 h 40"/>
                <a:gd name="T4" fmla="*/ 0 w 51"/>
                <a:gd name="T5" fmla="*/ 40 h 40"/>
                <a:gd name="T6" fmla="*/ 26 w 51"/>
                <a:gd name="T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1" h="40">
                  <a:moveTo>
                    <a:pt x="26" y="0"/>
                  </a:moveTo>
                  <a:lnTo>
                    <a:pt x="51" y="40"/>
                  </a:lnTo>
                  <a:lnTo>
                    <a:pt x="0" y="4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43" name="Freeform 1094"/>
            <p:cNvSpPr>
              <a:spLocks/>
            </p:cNvSpPr>
            <p:nvPr/>
          </p:nvSpPr>
          <p:spPr bwMode="auto">
            <a:xfrm>
              <a:off x="1490663" y="2979738"/>
              <a:ext cx="42863" cy="65088"/>
            </a:xfrm>
            <a:custGeom>
              <a:avLst/>
              <a:gdLst>
                <a:gd name="T0" fmla="*/ 26 w 27"/>
                <a:gd name="T1" fmla="*/ 0 h 41"/>
                <a:gd name="T2" fmla="*/ 27 w 27"/>
                <a:gd name="T3" fmla="*/ 0 h 41"/>
                <a:gd name="T4" fmla="*/ 27 w 27"/>
                <a:gd name="T5" fmla="*/ 1 h 41"/>
                <a:gd name="T6" fmla="*/ 2 w 27"/>
                <a:gd name="T7" fmla="*/ 41 h 41"/>
                <a:gd name="T8" fmla="*/ 0 w 27"/>
                <a:gd name="T9" fmla="*/ 41 h 41"/>
                <a:gd name="T10" fmla="*/ 0 w 27"/>
                <a:gd name="T11" fmla="*/ 40 h 41"/>
                <a:gd name="T12" fmla="*/ 26 w 27"/>
                <a:gd name="T13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41">
                  <a:moveTo>
                    <a:pt x="26" y="0"/>
                  </a:moveTo>
                  <a:lnTo>
                    <a:pt x="27" y="0"/>
                  </a:lnTo>
                  <a:lnTo>
                    <a:pt x="27" y="1"/>
                  </a:lnTo>
                  <a:lnTo>
                    <a:pt x="2" y="41"/>
                  </a:lnTo>
                  <a:lnTo>
                    <a:pt x="0" y="41"/>
                  </a:lnTo>
                  <a:lnTo>
                    <a:pt x="0" y="4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44" name="Freeform 1095"/>
            <p:cNvSpPr>
              <a:spLocks/>
            </p:cNvSpPr>
            <p:nvPr/>
          </p:nvSpPr>
          <p:spPr bwMode="auto">
            <a:xfrm>
              <a:off x="1531938" y="2979738"/>
              <a:ext cx="42863" cy="65088"/>
            </a:xfrm>
            <a:custGeom>
              <a:avLst/>
              <a:gdLst>
                <a:gd name="T0" fmla="*/ 0 w 27"/>
                <a:gd name="T1" fmla="*/ 0 h 41"/>
                <a:gd name="T2" fmla="*/ 1 w 27"/>
                <a:gd name="T3" fmla="*/ 0 h 41"/>
                <a:gd name="T4" fmla="*/ 27 w 27"/>
                <a:gd name="T5" fmla="*/ 40 h 41"/>
                <a:gd name="T6" fmla="*/ 27 w 27"/>
                <a:gd name="T7" fmla="*/ 41 h 41"/>
                <a:gd name="T8" fmla="*/ 25 w 27"/>
                <a:gd name="T9" fmla="*/ 41 h 41"/>
                <a:gd name="T10" fmla="*/ 0 w 27"/>
                <a:gd name="T11" fmla="*/ 1 h 41"/>
                <a:gd name="T12" fmla="*/ 0 w 27"/>
                <a:gd name="T13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41">
                  <a:moveTo>
                    <a:pt x="0" y="0"/>
                  </a:moveTo>
                  <a:lnTo>
                    <a:pt x="1" y="0"/>
                  </a:lnTo>
                  <a:lnTo>
                    <a:pt x="27" y="40"/>
                  </a:lnTo>
                  <a:lnTo>
                    <a:pt x="27" y="41"/>
                  </a:lnTo>
                  <a:lnTo>
                    <a:pt x="25" y="41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45" name="Line 1096"/>
            <p:cNvSpPr>
              <a:spLocks noChangeShapeType="1"/>
            </p:cNvSpPr>
            <p:nvPr/>
          </p:nvSpPr>
          <p:spPr bwMode="auto">
            <a:xfrm>
              <a:off x="1490663" y="3044825"/>
              <a:ext cx="841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46" name="Freeform 1097"/>
            <p:cNvSpPr>
              <a:spLocks/>
            </p:cNvSpPr>
            <p:nvPr/>
          </p:nvSpPr>
          <p:spPr bwMode="auto">
            <a:xfrm>
              <a:off x="1704975" y="2936875"/>
              <a:ext cx="80963" cy="65088"/>
            </a:xfrm>
            <a:custGeom>
              <a:avLst/>
              <a:gdLst>
                <a:gd name="T0" fmla="*/ 25 w 51"/>
                <a:gd name="T1" fmla="*/ 0 h 41"/>
                <a:gd name="T2" fmla="*/ 51 w 51"/>
                <a:gd name="T3" fmla="*/ 41 h 41"/>
                <a:gd name="T4" fmla="*/ 0 w 51"/>
                <a:gd name="T5" fmla="*/ 41 h 41"/>
                <a:gd name="T6" fmla="*/ 25 w 51"/>
                <a:gd name="T7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1" h="41">
                  <a:moveTo>
                    <a:pt x="25" y="0"/>
                  </a:moveTo>
                  <a:lnTo>
                    <a:pt x="51" y="41"/>
                  </a:lnTo>
                  <a:lnTo>
                    <a:pt x="0" y="41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47" name="Freeform 1098"/>
            <p:cNvSpPr>
              <a:spLocks/>
            </p:cNvSpPr>
            <p:nvPr/>
          </p:nvSpPr>
          <p:spPr bwMode="auto">
            <a:xfrm>
              <a:off x="1704975" y="2936875"/>
              <a:ext cx="42863" cy="66675"/>
            </a:xfrm>
            <a:custGeom>
              <a:avLst/>
              <a:gdLst>
                <a:gd name="T0" fmla="*/ 25 w 27"/>
                <a:gd name="T1" fmla="*/ 0 h 42"/>
                <a:gd name="T2" fmla="*/ 27 w 27"/>
                <a:gd name="T3" fmla="*/ 0 h 42"/>
                <a:gd name="T4" fmla="*/ 27 w 27"/>
                <a:gd name="T5" fmla="*/ 1 h 42"/>
                <a:gd name="T6" fmla="*/ 0 w 27"/>
                <a:gd name="T7" fmla="*/ 42 h 42"/>
                <a:gd name="T8" fmla="*/ 0 w 27"/>
                <a:gd name="T9" fmla="*/ 42 h 42"/>
                <a:gd name="T10" fmla="*/ 0 w 27"/>
                <a:gd name="T11" fmla="*/ 41 h 42"/>
                <a:gd name="T12" fmla="*/ 25 w 27"/>
                <a:gd name="T13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42">
                  <a:moveTo>
                    <a:pt x="25" y="0"/>
                  </a:moveTo>
                  <a:lnTo>
                    <a:pt x="27" y="0"/>
                  </a:lnTo>
                  <a:lnTo>
                    <a:pt x="27" y="1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0" y="41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48" name="Freeform 1099"/>
            <p:cNvSpPr>
              <a:spLocks/>
            </p:cNvSpPr>
            <p:nvPr/>
          </p:nvSpPr>
          <p:spPr bwMode="auto">
            <a:xfrm>
              <a:off x="1744663" y="2936875"/>
              <a:ext cx="42863" cy="66675"/>
            </a:xfrm>
            <a:custGeom>
              <a:avLst/>
              <a:gdLst>
                <a:gd name="T0" fmla="*/ 0 w 27"/>
                <a:gd name="T1" fmla="*/ 0 h 42"/>
                <a:gd name="T2" fmla="*/ 2 w 27"/>
                <a:gd name="T3" fmla="*/ 0 h 42"/>
                <a:gd name="T4" fmla="*/ 27 w 27"/>
                <a:gd name="T5" fmla="*/ 41 h 42"/>
                <a:gd name="T6" fmla="*/ 27 w 27"/>
                <a:gd name="T7" fmla="*/ 42 h 42"/>
                <a:gd name="T8" fmla="*/ 26 w 27"/>
                <a:gd name="T9" fmla="*/ 42 h 42"/>
                <a:gd name="T10" fmla="*/ 0 w 27"/>
                <a:gd name="T11" fmla="*/ 1 h 42"/>
                <a:gd name="T12" fmla="*/ 0 w 27"/>
                <a:gd name="T13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42">
                  <a:moveTo>
                    <a:pt x="0" y="0"/>
                  </a:moveTo>
                  <a:lnTo>
                    <a:pt x="2" y="0"/>
                  </a:lnTo>
                  <a:lnTo>
                    <a:pt x="27" y="41"/>
                  </a:lnTo>
                  <a:lnTo>
                    <a:pt x="27" y="42"/>
                  </a:lnTo>
                  <a:lnTo>
                    <a:pt x="26" y="42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49" name="Line 1100"/>
            <p:cNvSpPr>
              <a:spLocks noChangeShapeType="1"/>
            </p:cNvSpPr>
            <p:nvPr/>
          </p:nvSpPr>
          <p:spPr bwMode="auto">
            <a:xfrm>
              <a:off x="1704975" y="3003550"/>
              <a:ext cx="8255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50" name="Freeform 1101"/>
            <p:cNvSpPr>
              <a:spLocks/>
            </p:cNvSpPr>
            <p:nvPr/>
          </p:nvSpPr>
          <p:spPr bwMode="auto">
            <a:xfrm>
              <a:off x="2070100" y="2913063"/>
              <a:ext cx="79375" cy="63500"/>
            </a:xfrm>
            <a:custGeom>
              <a:avLst/>
              <a:gdLst>
                <a:gd name="T0" fmla="*/ 25 w 50"/>
                <a:gd name="T1" fmla="*/ 0 h 40"/>
                <a:gd name="T2" fmla="*/ 50 w 50"/>
                <a:gd name="T3" fmla="*/ 40 h 40"/>
                <a:gd name="T4" fmla="*/ 0 w 50"/>
                <a:gd name="T5" fmla="*/ 40 h 40"/>
                <a:gd name="T6" fmla="*/ 25 w 50"/>
                <a:gd name="T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0" h="40">
                  <a:moveTo>
                    <a:pt x="25" y="0"/>
                  </a:moveTo>
                  <a:lnTo>
                    <a:pt x="50" y="40"/>
                  </a:lnTo>
                  <a:lnTo>
                    <a:pt x="0" y="40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51" name="Freeform 1102"/>
            <p:cNvSpPr>
              <a:spLocks/>
            </p:cNvSpPr>
            <p:nvPr/>
          </p:nvSpPr>
          <p:spPr bwMode="auto">
            <a:xfrm>
              <a:off x="2070100" y="2913063"/>
              <a:ext cx="41275" cy="66675"/>
            </a:xfrm>
            <a:custGeom>
              <a:avLst/>
              <a:gdLst>
                <a:gd name="T0" fmla="*/ 25 w 26"/>
                <a:gd name="T1" fmla="*/ 0 h 42"/>
                <a:gd name="T2" fmla="*/ 26 w 26"/>
                <a:gd name="T3" fmla="*/ 0 h 42"/>
                <a:gd name="T4" fmla="*/ 26 w 26"/>
                <a:gd name="T5" fmla="*/ 0 h 42"/>
                <a:gd name="T6" fmla="*/ 0 w 26"/>
                <a:gd name="T7" fmla="*/ 42 h 42"/>
                <a:gd name="T8" fmla="*/ 0 w 26"/>
                <a:gd name="T9" fmla="*/ 42 h 42"/>
                <a:gd name="T10" fmla="*/ 0 w 26"/>
                <a:gd name="T11" fmla="*/ 40 h 42"/>
                <a:gd name="T12" fmla="*/ 25 w 26"/>
                <a:gd name="T13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42">
                  <a:moveTo>
                    <a:pt x="25" y="0"/>
                  </a:moveTo>
                  <a:lnTo>
                    <a:pt x="26" y="0"/>
                  </a:lnTo>
                  <a:lnTo>
                    <a:pt x="26" y="0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0" y="40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52" name="Freeform 1103"/>
            <p:cNvSpPr>
              <a:spLocks/>
            </p:cNvSpPr>
            <p:nvPr/>
          </p:nvSpPr>
          <p:spPr bwMode="auto">
            <a:xfrm>
              <a:off x="2109788" y="2913063"/>
              <a:ext cx="41275" cy="66675"/>
            </a:xfrm>
            <a:custGeom>
              <a:avLst/>
              <a:gdLst>
                <a:gd name="T0" fmla="*/ 0 w 26"/>
                <a:gd name="T1" fmla="*/ 0 h 42"/>
                <a:gd name="T2" fmla="*/ 1 w 26"/>
                <a:gd name="T3" fmla="*/ 0 h 42"/>
                <a:gd name="T4" fmla="*/ 26 w 26"/>
                <a:gd name="T5" fmla="*/ 40 h 42"/>
                <a:gd name="T6" fmla="*/ 26 w 26"/>
                <a:gd name="T7" fmla="*/ 42 h 42"/>
                <a:gd name="T8" fmla="*/ 25 w 26"/>
                <a:gd name="T9" fmla="*/ 42 h 42"/>
                <a:gd name="T10" fmla="*/ 0 w 26"/>
                <a:gd name="T11" fmla="*/ 0 h 42"/>
                <a:gd name="T12" fmla="*/ 0 w 26"/>
                <a:gd name="T13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42">
                  <a:moveTo>
                    <a:pt x="0" y="0"/>
                  </a:moveTo>
                  <a:lnTo>
                    <a:pt x="1" y="0"/>
                  </a:lnTo>
                  <a:lnTo>
                    <a:pt x="26" y="40"/>
                  </a:lnTo>
                  <a:lnTo>
                    <a:pt x="26" y="42"/>
                  </a:lnTo>
                  <a:lnTo>
                    <a:pt x="25" y="4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53" name="Line 1104"/>
            <p:cNvSpPr>
              <a:spLocks noChangeShapeType="1"/>
            </p:cNvSpPr>
            <p:nvPr/>
          </p:nvSpPr>
          <p:spPr bwMode="auto">
            <a:xfrm>
              <a:off x="2070100" y="2978150"/>
              <a:ext cx="8096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54" name="Freeform 1105"/>
            <p:cNvSpPr>
              <a:spLocks/>
            </p:cNvSpPr>
            <p:nvPr/>
          </p:nvSpPr>
          <p:spPr bwMode="auto">
            <a:xfrm>
              <a:off x="2232025" y="2930525"/>
              <a:ext cx="82550" cy="63500"/>
            </a:xfrm>
            <a:custGeom>
              <a:avLst/>
              <a:gdLst>
                <a:gd name="T0" fmla="*/ 27 w 52"/>
                <a:gd name="T1" fmla="*/ 0 h 40"/>
                <a:gd name="T2" fmla="*/ 52 w 52"/>
                <a:gd name="T3" fmla="*/ 40 h 40"/>
                <a:gd name="T4" fmla="*/ 0 w 52"/>
                <a:gd name="T5" fmla="*/ 40 h 40"/>
                <a:gd name="T6" fmla="*/ 27 w 52"/>
                <a:gd name="T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2" h="40">
                  <a:moveTo>
                    <a:pt x="27" y="0"/>
                  </a:moveTo>
                  <a:lnTo>
                    <a:pt x="52" y="40"/>
                  </a:lnTo>
                  <a:lnTo>
                    <a:pt x="0" y="40"/>
                  </a:lnTo>
                  <a:lnTo>
                    <a:pt x="27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55" name="Freeform 1106"/>
            <p:cNvSpPr>
              <a:spLocks/>
            </p:cNvSpPr>
            <p:nvPr/>
          </p:nvSpPr>
          <p:spPr bwMode="auto">
            <a:xfrm>
              <a:off x="2232025" y="2930525"/>
              <a:ext cx="44450" cy="65088"/>
            </a:xfrm>
            <a:custGeom>
              <a:avLst/>
              <a:gdLst>
                <a:gd name="T0" fmla="*/ 27 w 28"/>
                <a:gd name="T1" fmla="*/ 0 h 41"/>
                <a:gd name="T2" fmla="*/ 28 w 28"/>
                <a:gd name="T3" fmla="*/ 0 h 41"/>
                <a:gd name="T4" fmla="*/ 28 w 28"/>
                <a:gd name="T5" fmla="*/ 0 h 41"/>
                <a:gd name="T6" fmla="*/ 3 w 28"/>
                <a:gd name="T7" fmla="*/ 41 h 41"/>
                <a:gd name="T8" fmla="*/ 0 w 28"/>
                <a:gd name="T9" fmla="*/ 41 h 41"/>
                <a:gd name="T10" fmla="*/ 0 w 28"/>
                <a:gd name="T11" fmla="*/ 40 h 41"/>
                <a:gd name="T12" fmla="*/ 27 w 28"/>
                <a:gd name="T13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41">
                  <a:moveTo>
                    <a:pt x="27" y="0"/>
                  </a:moveTo>
                  <a:lnTo>
                    <a:pt x="28" y="0"/>
                  </a:lnTo>
                  <a:lnTo>
                    <a:pt x="28" y="0"/>
                  </a:lnTo>
                  <a:lnTo>
                    <a:pt x="3" y="41"/>
                  </a:lnTo>
                  <a:lnTo>
                    <a:pt x="0" y="41"/>
                  </a:lnTo>
                  <a:lnTo>
                    <a:pt x="0" y="40"/>
                  </a:lnTo>
                  <a:lnTo>
                    <a:pt x="27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56" name="Freeform 1107"/>
            <p:cNvSpPr>
              <a:spLocks/>
            </p:cNvSpPr>
            <p:nvPr/>
          </p:nvSpPr>
          <p:spPr bwMode="auto">
            <a:xfrm>
              <a:off x="2274888" y="2930525"/>
              <a:ext cx="42863" cy="65088"/>
            </a:xfrm>
            <a:custGeom>
              <a:avLst/>
              <a:gdLst>
                <a:gd name="T0" fmla="*/ 0 w 27"/>
                <a:gd name="T1" fmla="*/ 0 h 41"/>
                <a:gd name="T2" fmla="*/ 1 w 27"/>
                <a:gd name="T3" fmla="*/ 0 h 41"/>
                <a:gd name="T4" fmla="*/ 27 w 27"/>
                <a:gd name="T5" fmla="*/ 40 h 41"/>
                <a:gd name="T6" fmla="*/ 27 w 27"/>
                <a:gd name="T7" fmla="*/ 41 h 41"/>
                <a:gd name="T8" fmla="*/ 25 w 27"/>
                <a:gd name="T9" fmla="*/ 41 h 41"/>
                <a:gd name="T10" fmla="*/ 0 w 27"/>
                <a:gd name="T11" fmla="*/ 0 h 41"/>
                <a:gd name="T12" fmla="*/ 0 w 27"/>
                <a:gd name="T13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41">
                  <a:moveTo>
                    <a:pt x="0" y="0"/>
                  </a:moveTo>
                  <a:lnTo>
                    <a:pt x="1" y="0"/>
                  </a:lnTo>
                  <a:lnTo>
                    <a:pt x="27" y="40"/>
                  </a:lnTo>
                  <a:lnTo>
                    <a:pt x="27" y="41"/>
                  </a:lnTo>
                  <a:lnTo>
                    <a:pt x="25" y="4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57" name="Line 1108"/>
            <p:cNvSpPr>
              <a:spLocks noChangeShapeType="1"/>
            </p:cNvSpPr>
            <p:nvPr/>
          </p:nvSpPr>
          <p:spPr bwMode="auto">
            <a:xfrm>
              <a:off x="2232025" y="2995613"/>
              <a:ext cx="8572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58" name="Freeform 1109"/>
            <p:cNvSpPr>
              <a:spLocks/>
            </p:cNvSpPr>
            <p:nvPr/>
          </p:nvSpPr>
          <p:spPr bwMode="auto">
            <a:xfrm>
              <a:off x="2420938" y="2963863"/>
              <a:ext cx="80963" cy="63500"/>
            </a:xfrm>
            <a:custGeom>
              <a:avLst/>
              <a:gdLst>
                <a:gd name="T0" fmla="*/ 25 w 51"/>
                <a:gd name="T1" fmla="*/ 0 h 40"/>
                <a:gd name="T2" fmla="*/ 51 w 51"/>
                <a:gd name="T3" fmla="*/ 40 h 40"/>
                <a:gd name="T4" fmla="*/ 0 w 51"/>
                <a:gd name="T5" fmla="*/ 40 h 40"/>
                <a:gd name="T6" fmla="*/ 25 w 51"/>
                <a:gd name="T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1" h="40">
                  <a:moveTo>
                    <a:pt x="25" y="0"/>
                  </a:moveTo>
                  <a:lnTo>
                    <a:pt x="51" y="40"/>
                  </a:lnTo>
                  <a:lnTo>
                    <a:pt x="0" y="40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59" name="Freeform 1110"/>
            <p:cNvSpPr>
              <a:spLocks/>
            </p:cNvSpPr>
            <p:nvPr/>
          </p:nvSpPr>
          <p:spPr bwMode="auto">
            <a:xfrm>
              <a:off x="2420938" y="2963863"/>
              <a:ext cx="42863" cy="66675"/>
            </a:xfrm>
            <a:custGeom>
              <a:avLst/>
              <a:gdLst>
                <a:gd name="T0" fmla="*/ 25 w 27"/>
                <a:gd name="T1" fmla="*/ 0 h 42"/>
                <a:gd name="T2" fmla="*/ 27 w 27"/>
                <a:gd name="T3" fmla="*/ 0 h 42"/>
                <a:gd name="T4" fmla="*/ 27 w 27"/>
                <a:gd name="T5" fmla="*/ 0 h 42"/>
                <a:gd name="T6" fmla="*/ 1 w 27"/>
                <a:gd name="T7" fmla="*/ 42 h 42"/>
                <a:gd name="T8" fmla="*/ 0 w 27"/>
                <a:gd name="T9" fmla="*/ 42 h 42"/>
                <a:gd name="T10" fmla="*/ 0 w 27"/>
                <a:gd name="T11" fmla="*/ 40 h 42"/>
                <a:gd name="T12" fmla="*/ 25 w 27"/>
                <a:gd name="T13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42">
                  <a:moveTo>
                    <a:pt x="25" y="0"/>
                  </a:moveTo>
                  <a:lnTo>
                    <a:pt x="27" y="0"/>
                  </a:lnTo>
                  <a:lnTo>
                    <a:pt x="27" y="0"/>
                  </a:lnTo>
                  <a:lnTo>
                    <a:pt x="1" y="42"/>
                  </a:lnTo>
                  <a:lnTo>
                    <a:pt x="0" y="42"/>
                  </a:lnTo>
                  <a:lnTo>
                    <a:pt x="0" y="40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60" name="Freeform 1111"/>
            <p:cNvSpPr>
              <a:spLocks/>
            </p:cNvSpPr>
            <p:nvPr/>
          </p:nvSpPr>
          <p:spPr bwMode="auto">
            <a:xfrm>
              <a:off x="2460625" y="2963863"/>
              <a:ext cx="42863" cy="66675"/>
            </a:xfrm>
            <a:custGeom>
              <a:avLst/>
              <a:gdLst>
                <a:gd name="T0" fmla="*/ 0 w 27"/>
                <a:gd name="T1" fmla="*/ 0 h 42"/>
                <a:gd name="T2" fmla="*/ 2 w 27"/>
                <a:gd name="T3" fmla="*/ 0 h 42"/>
                <a:gd name="T4" fmla="*/ 27 w 27"/>
                <a:gd name="T5" fmla="*/ 40 h 42"/>
                <a:gd name="T6" fmla="*/ 27 w 27"/>
                <a:gd name="T7" fmla="*/ 42 h 42"/>
                <a:gd name="T8" fmla="*/ 26 w 27"/>
                <a:gd name="T9" fmla="*/ 42 h 42"/>
                <a:gd name="T10" fmla="*/ 0 w 27"/>
                <a:gd name="T11" fmla="*/ 0 h 42"/>
                <a:gd name="T12" fmla="*/ 0 w 27"/>
                <a:gd name="T13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42">
                  <a:moveTo>
                    <a:pt x="0" y="0"/>
                  </a:moveTo>
                  <a:lnTo>
                    <a:pt x="2" y="0"/>
                  </a:lnTo>
                  <a:lnTo>
                    <a:pt x="27" y="40"/>
                  </a:lnTo>
                  <a:lnTo>
                    <a:pt x="27" y="42"/>
                  </a:lnTo>
                  <a:lnTo>
                    <a:pt x="26" y="4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61" name="Line 1112"/>
            <p:cNvSpPr>
              <a:spLocks noChangeShapeType="1"/>
            </p:cNvSpPr>
            <p:nvPr/>
          </p:nvSpPr>
          <p:spPr bwMode="auto">
            <a:xfrm>
              <a:off x="2420938" y="3028950"/>
              <a:ext cx="8255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62" name="Freeform 1113"/>
            <p:cNvSpPr>
              <a:spLocks/>
            </p:cNvSpPr>
            <p:nvPr/>
          </p:nvSpPr>
          <p:spPr bwMode="auto">
            <a:xfrm>
              <a:off x="2660650" y="2903538"/>
              <a:ext cx="79375" cy="65088"/>
            </a:xfrm>
            <a:custGeom>
              <a:avLst/>
              <a:gdLst>
                <a:gd name="T0" fmla="*/ 25 w 50"/>
                <a:gd name="T1" fmla="*/ 0 h 41"/>
                <a:gd name="T2" fmla="*/ 50 w 50"/>
                <a:gd name="T3" fmla="*/ 41 h 41"/>
                <a:gd name="T4" fmla="*/ 0 w 50"/>
                <a:gd name="T5" fmla="*/ 41 h 41"/>
                <a:gd name="T6" fmla="*/ 25 w 50"/>
                <a:gd name="T7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0" h="41">
                  <a:moveTo>
                    <a:pt x="25" y="0"/>
                  </a:moveTo>
                  <a:lnTo>
                    <a:pt x="50" y="41"/>
                  </a:lnTo>
                  <a:lnTo>
                    <a:pt x="0" y="41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63" name="Freeform 1114"/>
            <p:cNvSpPr>
              <a:spLocks/>
            </p:cNvSpPr>
            <p:nvPr/>
          </p:nvSpPr>
          <p:spPr bwMode="auto">
            <a:xfrm>
              <a:off x="2660650" y="2903538"/>
              <a:ext cx="41275" cy="66675"/>
            </a:xfrm>
            <a:custGeom>
              <a:avLst/>
              <a:gdLst>
                <a:gd name="T0" fmla="*/ 25 w 26"/>
                <a:gd name="T1" fmla="*/ 0 h 42"/>
                <a:gd name="T2" fmla="*/ 26 w 26"/>
                <a:gd name="T3" fmla="*/ 0 h 42"/>
                <a:gd name="T4" fmla="*/ 26 w 26"/>
                <a:gd name="T5" fmla="*/ 1 h 42"/>
                <a:gd name="T6" fmla="*/ 0 w 26"/>
                <a:gd name="T7" fmla="*/ 42 h 42"/>
                <a:gd name="T8" fmla="*/ 0 w 26"/>
                <a:gd name="T9" fmla="*/ 42 h 42"/>
                <a:gd name="T10" fmla="*/ 0 w 26"/>
                <a:gd name="T11" fmla="*/ 41 h 42"/>
                <a:gd name="T12" fmla="*/ 25 w 26"/>
                <a:gd name="T13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42">
                  <a:moveTo>
                    <a:pt x="25" y="0"/>
                  </a:moveTo>
                  <a:lnTo>
                    <a:pt x="26" y="0"/>
                  </a:lnTo>
                  <a:lnTo>
                    <a:pt x="26" y="1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0" y="41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64" name="Freeform 1115"/>
            <p:cNvSpPr>
              <a:spLocks/>
            </p:cNvSpPr>
            <p:nvPr/>
          </p:nvSpPr>
          <p:spPr bwMode="auto">
            <a:xfrm>
              <a:off x="2700338" y="2903538"/>
              <a:ext cx="41275" cy="66675"/>
            </a:xfrm>
            <a:custGeom>
              <a:avLst/>
              <a:gdLst>
                <a:gd name="T0" fmla="*/ 0 w 26"/>
                <a:gd name="T1" fmla="*/ 0 h 42"/>
                <a:gd name="T2" fmla="*/ 1 w 26"/>
                <a:gd name="T3" fmla="*/ 0 h 42"/>
                <a:gd name="T4" fmla="*/ 26 w 26"/>
                <a:gd name="T5" fmla="*/ 41 h 42"/>
                <a:gd name="T6" fmla="*/ 26 w 26"/>
                <a:gd name="T7" fmla="*/ 42 h 42"/>
                <a:gd name="T8" fmla="*/ 25 w 26"/>
                <a:gd name="T9" fmla="*/ 42 h 42"/>
                <a:gd name="T10" fmla="*/ 0 w 26"/>
                <a:gd name="T11" fmla="*/ 1 h 42"/>
                <a:gd name="T12" fmla="*/ 0 w 26"/>
                <a:gd name="T13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42">
                  <a:moveTo>
                    <a:pt x="0" y="0"/>
                  </a:moveTo>
                  <a:lnTo>
                    <a:pt x="1" y="0"/>
                  </a:lnTo>
                  <a:lnTo>
                    <a:pt x="26" y="41"/>
                  </a:lnTo>
                  <a:lnTo>
                    <a:pt x="26" y="42"/>
                  </a:lnTo>
                  <a:lnTo>
                    <a:pt x="25" y="42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65" name="Line 1116"/>
            <p:cNvSpPr>
              <a:spLocks noChangeShapeType="1"/>
            </p:cNvSpPr>
            <p:nvPr/>
          </p:nvSpPr>
          <p:spPr bwMode="auto">
            <a:xfrm>
              <a:off x="2660650" y="2970213"/>
              <a:ext cx="8096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66" name="Freeform 1117"/>
            <p:cNvSpPr>
              <a:spLocks/>
            </p:cNvSpPr>
            <p:nvPr/>
          </p:nvSpPr>
          <p:spPr bwMode="auto">
            <a:xfrm>
              <a:off x="3122613" y="2738438"/>
              <a:ext cx="80963" cy="65088"/>
            </a:xfrm>
            <a:custGeom>
              <a:avLst/>
              <a:gdLst>
                <a:gd name="T0" fmla="*/ 26 w 51"/>
                <a:gd name="T1" fmla="*/ 0 h 41"/>
                <a:gd name="T2" fmla="*/ 51 w 51"/>
                <a:gd name="T3" fmla="*/ 41 h 41"/>
                <a:gd name="T4" fmla="*/ 0 w 51"/>
                <a:gd name="T5" fmla="*/ 41 h 41"/>
                <a:gd name="T6" fmla="*/ 26 w 51"/>
                <a:gd name="T7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1" h="41">
                  <a:moveTo>
                    <a:pt x="26" y="0"/>
                  </a:moveTo>
                  <a:lnTo>
                    <a:pt x="51" y="41"/>
                  </a:lnTo>
                  <a:lnTo>
                    <a:pt x="0" y="41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67" name="Freeform 1118"/>
            <p:cNvSpPr>
              <a:spLocks/>
            </p:cNvSpPr>
            <p:nvPr/>
          </p:nvSpPr>
          <p:spPr bwMode="auto">
            <a:xfrm>
              <a:off x="3122613" y="2738438"/>
              <a:ext cx="42863" cy="66675"/>
            </a:xfrm>
            <a:custGeom>
              <a:avLst/>
              <a:gdLst>
                <a:gd name="T0" fmla="*/ 26 w 27"/>
                <a:gd name="T1" fmla="*/ 0 h 42"/>
                <a:gd name="T2" fmla="*/ 27 w 27"/>
                <a:gd name="T3" fmla="*/ 0 h 42"/>
                <a:gd name="T4" fmla="*/ 27 w 27"/>
                <a:gd name="T5" fmla="*/ 1 h 42"/>
                <a:gd name="T6" fmla="*/ 1 w 27"/>
                <a:gd name="T7" fmla="*/ 42 h 42"/>
                <a:gd name="T8" fmla="*/ 0 w 27"/>
                <a:gd name="T9" fmla="*/ 42 h 42"/>
                <a:gd name="T10" fmla="*/ 0 w 27"/>
                <a:gd name="T11" fmla="*/ 41 h 42"/>
                <a:gd name="T12" fmla="*/ 26 w 27"/>
                <a:gd name="T13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42">
                  <a:moveTo>
                    <a:pt x="26" y="0"/>
                  </a:moveTo>
                  <a:lnTo>
                    <a:pt x="27" y="0"/>
                  </a:lnTo>
                  <a:lnTo>
                    <a:pt x="27" y="1"/>
                  </a:lnTo>
                  <a:lnTo>
                    <a:pt x="1" y="42"/>
                  </a:lnTo>
                  <a:lnTo>
                    <a:pt x="0" y="42"/>
                  </a:lnTo>
                  <a:lnTo>
                    <a:pt x="0" y="41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68" name="Freeform 1119"/>
            <p:cNvSpPr>
              <a:spLocks/>
            </p:cNvSpPr>
            <p:nvPr/>
          </p:nvSpPr>
          <p:spPr bwMode="auto">
            <a:xfrm>
              <a:off x="2952750" y="1490663"/>
              <a:ext cx="82550" cy="107950"/>
            </a:xfrm>
            <a:custGeom>
              <a:avLst/>
              <a:gdLst>
                <a:gd name="T0" fmla="*/ 0 w 52"/>
                <a:gd name="T1" fmla="*/ 0 h 68"/>
                <a:gd name="T2" fmla="*/ 27 w 52"/>
                <a:gd name="T3" fmla="*/ 25 h 68"/>
                <a:gd name="T4" fmla="*/ 52 w 52"/>
                <a:gd name="T5" fmla="*/ 0 h 68"/>
                <a:gd name="T6" fmla="*/ 27 w 52"/>
                <a:gd name="T7" fmla="*/ 68 h 68"/>
                <a:gd name="T8" fmla="*/ 0 w 52"/>
                <a:gd name="T9" fmla="*/ 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" h="68">
                  <a:moveTo>
                    <a:pt x="0" y="0"/>
                  </a:moveTo>
                  <a:lnTo>
                    <a:pt x="27" y="25"/>
                  </a:lnTo>
                  <a:lnTo>
                    <a:pt x="52" y="0"/>
                  </a:lnTo>
                  <a:lnTo>
                    <a:pt x="27" y="6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69" name="Line 1120"/>
            <p:cNvSpPr>
              <a:spLocks noChangeShapeType="1"/>
            </p:cNvSpPr>
            <p:nvPr/>
          </p:nvSpPr>
          <p:spPr bwMode="auto">
            <a:xfrm>
              <a:off x="2995613" y="1443038"/>
              <a:ext cx="0" cy="90488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70" name="Freeform 1121"/>
            <p:cNvSpPr>
              <a:spLocks/>
            </p:cNvSpPr>
            <p:nvPr/>
          </p:nvSpPr>
          <p:spPr bwMode="auto">
            <a:xfrm>
              <a:off x="3497263" y="1270000"/>
              <a:ext cx="80963" cy="107950"/>
            </a:xfrm>
            <a:custGeom>
              <a:avLst/>
              <a:gdLst>
                <a:gd name="T0" fmla="*/ 0 w 51"/>
                <a:gd name="T1" fmla="*/ 0 h 68"/>
                <a:gd name="T2" fmla="*/ 26 w 51"/>
                <a:gd name="T3" fmla="*/ 26 h 68"/>
                <a:gd name="T4" fmla="*/ 51 w 51"/>
                <a:gd name="T5" fmla="*/ 0 h 68"/>
                <a:gd name="T6" fmla="*/ 26 w 51"/>
                <a:gd name="T7" fmla="*/ 68 h 68"/>
                <a:gd name="T8" fmla="*/ 0 w 51"/>
                <a:gd name="T9" fmla="*/ 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" h="68">
                  <a:moveTo>
                    <a:pt x="0" y="0"/>
                  </a:moveTo>
                  <a:lnTo>
                    <a:pt x="26" y="26"/>
                  </a:lnTo>
                  <a:lnTo>
                    <a:pt x="51" y="0"/>
                  </a:lnTo>
                  <a:lnTo>
                    <a:pt x="26" y="6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71" name="Line 1122"/>
            <p:cNvSpPr>
              <a:spLocks noChangeShapeType="1"/>
            </p:cNvSpPr>
            <p:nvPr/>
          </p:nvSpPr>
          <p:spPr bwMode="auto">
            <a:xfrm>
              <a:off x="3538538" y="1223963"/>
              <a:ext cx="0" cy="90488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72" name="Freeform 1123"/>
            <p:cNvSpPr>
              <a:spLocks/>
            </p:cNvSpPr>
            <p:nvPr/>
          </p:nvSpPr>
          <p:spPr bwMode="auto">
            <a:xfrm>
              <a:off x="2301875" y="2397125"/>
              <a:ext cx="80963" cy="109538"/>
            </a:xfrm>
            <a:custGeom>
              <a:avLst/>
              <a:gdLst>
                <a:gd name="T0" fmla="*/ 0 w 51"/>
                <a:gd name="T1" fmla="*/ 0 h 69"/>
                <a:gd name="T2" fmla="*/ 25 w 51"/>
                <a:gd name="T3" fmla="*/ 26 h 69"/>
                <a:gd name="T4" fmla="*/ 51 w 51"/>
                <a:gd name="T5" fmla="*/ 0 h 69"/>
                <a:gd name="T6" fmla="*/ 25 w 51"/>
                <a:gd name="T7" fmla="*/ 69 h 69"/>
                <a:gd name="T8" fmla="*/ 0 w 51"/>
                <a:gd name="T9" fmla="*/ 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" h="69">
                  <a:moveTo>
                    <a:pt x="0" y="0"/>
                  </a:moveTo>
                  <a:lnTo>
                    <a:pt x="25" y="26"/>
                  </a:lnTo>
                  <a:lnTo>
                    <a:pt x="51" y="0"/>
                  </a:lnTo>
                  <a:lnTo>
                    <a:pt x="25" y="6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73" name="Line 1124"/>
            <p:cNvSpPr>
              <a:spLocks noChangeShapeType="1"/>
            </p:cNvSpPr>
            <p:nvPr/>
          </p:nvSpPr>
          <p:spPr bwMode="auto">
            <a:xfrm>
              <a:off x="2341563" y="2349500"/>
              <a:ext cx="0" cy="92075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74" name="Freeform 1125"/>
            <p:cNvSpPr>
              <a:spLocks/>
            </p:cNvSpPr>
            <p:nvPr/>
          </p:nvSpPr>
          <p:spPr bwMode="auto">
            <a:xfrm>
              <a:off x="3163888" y="2738438"/>
              <a:ext cx="41275" cy="66675"/>
            </a:xfrm>
            <a:custGeom>
              <a:avLst/>
              <a:gdLst>
                <a:gd name="T0" fmla="*/ 0 w 26"/>
                <a:gd name="T1" fmla="*/ 0 h 42"/>
                <a:gd name="T2" fmla="*/ 1 w 26"/>
                <a:gd name="T3" fmla="*/ 0 h 42"/>
                <a:gd name="T4" fmla="*/ 26 w 26"/>
                <a:gd name="T5" fmla="*/ 41 h 42"/>
                <a:gd name="T6" fmla="*/ 26 w 26"/>
                <a:gd name="T7" fmla="*/ 42 h 42"/>
                <a:gd name="T8" fmla="*/ 25 w 26"/>
                <a:gd name="T9" fmla="*/ 42 h 42"/>
                <a:gd name="T10" fmla="*/ 0 w 26"/>
                <a:gd name="T11" fmla="*/ 1 h 42"/>
                <a:gd name="T12" fmla="*/ 0 w 26"/>
                <a:gd name="T13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42">
                  <a:moveTo>
                    <a:pt x="0" y="0"/>
                  </a:moveTo>
                  <a:lnTo>
                    <a:pt x="1" y="0"/>
                  </a:lnTo>
                  <a:lnTo>
                    <a:pt x="26" y="41"/>
                  </a:lnTo>
                  <a:lnTo>
                    <a:pt x="26" y="42"/>
                  </a:lnTo>
                  <a:lnTo>
                    <a:pt x="25" y="42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75" name="Line 1126"/>
            <p:cNvSpPr>
              <a:spLocks noChangeShapeType="1"/>
            </p:cNvSpPr>
            <p:nvPr/>
          </p:nvSpPr>
          <p:spPr bwMode="auto">
            <a:xfrm>
              <a:off x="3122613" y="2803525"/>
              <a:ext cx="8255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76" name="Freeform 1127"/>
            <p:cNvSpPr>
              <a:spLocks/>
            </p:cNvSpPr>
            <p:nvPr/>
          </p:nvSpPr>
          <p:spPr bwMode="auto">
            <a:xfrm>
              <a:off x="3470275" y="2578100"/>
              <a:ext cx="80963" cy="65088"/>
            </a:xfrm>
            <a:custGeom>
              <a:avLst/>
              <a:gdLst>
                <a:gd name="T0" fmla="*/ 26 w 51"/>
                <a:gd name="T1" fmla="*/ 0 h 41"/>
                <a:gd name="T2" fmla="*/ 51 w 51"/>
                <a:gd name="T3" fmla="*/ 41 h 41"/>
                <a:gd name="T4" fmla="*/ 0 w 51"/>
                <a:gd name="T5" fmla="*/ 41 h 41"/>
                <a:gd name="T6" fmla="*/ 26 w 51"/>
                <a:gd name="T7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1" h="41">
                  <a:moveTo>
                    <a:pt x="26" y="0"/>
                  </a:moveTo>
                  <a:lnTo>
                    <a:pt x="51" y="41"/>
                  </a:lnTo>
                  <a:lnTo>
                    <a:pt x="0" y="41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77" name="Freeform 1128"/>
            <p:cNvSpPr>
              <a:spLocks/>
            </p:cNvSpPr>
            <p:nvPr/>
          </p:nvSpPr>
          <p:spPr bwMode="auto">
            <a:xfrm>
              <a:off x="3470275" y="2578100"/>
              <a:ext cx="42863" cy="68263"/>
            </a:xfrm>
            <a:custGeom>
              <a:avLst/>
              <a:gdLst>
                <a:gd name="T0" fmla="*/ 26 w 27"/>
                <a:gd name="T1" fmla="*/ 0 h 43"/>
                <a:gd name="T2" fmla="*/ 27 w 27"/>
                <a:gd name="T3" fmla="*/ 0 h 43"/>
                <a:gd name="T4" fmla="*/ 27 w 27"/>
                <a:gd name="T5" fmla="*/ 2 h 43"/>
                <a:gd name="T6" fmla="*/ 2 w 27"/>
                <a:gd name="T7" fmla="*/ 43 h 43"/>
                <a:gd name="T8" fmla="*/ 0 w 27"/>
                <a:gd name="T9" fmla="*/ 43 h 43"/>
                <a:gd name="T10" fmla="*/ 0 w 27"/>
                <a:gd name="T11" fmla="*/ 41 h 43"/>
                <a:gd name="T12" fmla="*/ 26 w 27"/>
                <a:gd name="T1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43">
                  <a:moveTo>
                    <a:pt x="26" y="0"/>
                  </a:moveTo>
                  <a:lnTo>
                    <a:pt x="27" y="0"/>
                  </a:lnTo>
                  <a:lnTo>
                    <a:pt x="27" y="2"/>
                  </a:lnTo>
                  <a:lnTo>
                    <a:pt x="2" y="43"/>
                  </a:lnTo>
                  <a:lnTo>
                    <a:pt x="0" y="43"/>
                  </a:lnTo>
                  <a:lnTo>
                    <a:pt x="0" y="41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78" name="Freeform 1129"/>
            <p:cNvSpPr>
              <a:spLocks/>
            </p:cNvSpPr>
            <p:nvPr/>
          </p:nvSpPr>
          <p:spPr bwMode="auto">
            <a:xfrm>
              <a:off x="3511550" y="2578100"/>
              <a:ext cx="42863" cy="68263"/>
            </a:xfrm>
            <a:custGeom>
              <a:avLst/>
              <a:gdLst>
                <a:gd name="T0" fmla="*/ 0 w 27"/>
                <a:gd name="T1" fmla="*/ 0 h 43"/>
                <a:gd name="T2" fmla="*/ 1 w 27"/>
                <a:gd name="T3" fmla="*/ 0 h 43"/>
                <a:gd name="T4" fmla="*/ 27 w 27"/>
                <a:gd name="T5" fmla="*/ 41 h 43"/>
                <a:gd name="T6" fmla="*/ 27 w 27"/>
                <a:gd name="T7" fmla="*/ 43 h 43"/>
                <a:gd name="T8" fmla="*/ 25 w 27"/>
                <a:gd name="T9" fmla="*/ 43 h 43"/>
                <a:gd name="T10" fmla="*/ 0 w 27"/>
                <a:gd name="T11" fmla="*/ 2 h 43"/>
                <a:gd name="T12" fmla="*/ 0 w 27"/>
                <a:gd name="T1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43">
                  <a:moveTo>
                    <a:pt x="0" y="0"/>
                  </a:moveTo>
                  <a:lnTo>
                    <a:pt x="1" y="0"/>
                  </a:lnTo>
                  <a:lnTo>
                    <a:pt x="27" y="41"/>
                  </a:lnTo>
                  <a:lnTo>
                    <a:pt x="27" y="43"/>
                  </a:lnTo>
                  <a:lnTo>
                    <a:pt x="25" y="43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79" name="Line 1130"/>
            <p:cNvSpPr>
              <a:spLocks noChangeShapeType="1"/>
            </p:cNvSpPr>
            <p:nvPr/>
          </p:nvSpPr>
          <p:spPr bwMode="auto">
            <a:xfrm>
              <a:off x="3470275" y="2644775"/>
              <a:ext cx="841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80" name="Freeform 1131"/>
            <p:cNvSpPr>
              <a:spLocks/>
            </p:cNvSpPr>
            <p:nvPr/>
          </p:nvSpPr>
          <p:spPr bwMode="auto">
            <a:xfrm>
              <a:off x="4259263" y="2571750"/>
              <a:ext cx="80963" cy="65088"/>
            </a:xfrm>
            <a:custGeom>
              <a:avLst/>
              <a:gdLst>
                <a:gd name="T0" fmla="*/ 25 w 51"/>
                <a:gd name="T1" fmla="*/ 0 h 41"/>
                <a:gd name="T2" fmla="*/ 51 w 51"/>
                <a:gd name="T3" fmla="*/ 41 h 41"/>
                <a:gd name="T4" fmla="*/ 0 w 51"/>
                <a:gd name="T5" fmla="*/ 41 h 41"/>
                <a:gd name="T6" fmla="*/ 25 w 51"/>
                <a:gd name="T7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1" h="41">
                  <a:moveTo>
                    <a:pt x="25" y="0"/>
                  </a:moveTo>
                  <a:lnTo>
                    <a:pt x="51" y="41"/>
                  </a:lnTo>
                  <a:lnTo>
                    <a:pt x="0" y="41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81" name="Freeform 1132"/>
            <p:cNvSpPr>
              <a:spLocks/>
            </p:cNvSpPr>
            <p:nvPr/>
          </p:nvSpPr>
          <p:spPr bwMode="auto">
            <a:xfrm>
              <a:off x="4259263" y="2571750"/>
              <a:ext cx="42863" cy="66675"/>
            </a:xfrm>
            <a:custGeom>
              <a:avLst/>
              <a:gdLst>
                <a:gd name="T0" fmla="*/ 25 w 27"/>
                <a:gd name="T1" fmla="*/ 0 h 42"/>
                <a:gd name="T2" fmla="*/ 27 w 27"/>
                <a:gd name="T3" fmla="*/ 0 h 42"/>
                <a:gd name="T4" fmla="*/ 27 w 27"/>
                <a:gd name="T5" fmla="*/ 1 h 42"/>
                <a:gd name="T6" fmla="*/ 1 w 27"/>
                <a:gd name="T7" fmla="*/ 42 h 42"/>
                <a:gd name="T8" fmla="*/ 0 w 27"/>
                <a:gd name="T9" fmla="*/ 42 h 42"/>
                <a:gd name="T10" fmla="*/ 0 w 27"/>
                <a:gd name="T11" fmla="*/ 41 h 42"/>
                <a:gd name="T12" fmla="*/ 25 w 27"/>
                <a:gd name="T13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42">
                  <a:moveTo>
                    <a:pt x="25" y="0"/>
                  </a:moveTo>
                  <a:lnTo>
                    <a:pt x="27" y="0"/>
                  </a:lnTo>
                  <a:lnTo>
                    <a:pt x="27" y="1"/>
                  </a:lnTo>
                  <a:lnTo>
                    <a:pt x="1" y="42"/>
                  </a:lnTo>
                  <a:lnTo>
                    <a:pt x="0" y="42"/>
                  </a:lnTo>
                  <a:lnTo>
                    <a:pt x="0" y="41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82" name="Freeform 1133"/>
            <p:cNvSpPr>
              <a:spLocks/>
            </p:cNvSpPr>
            <p:nvPr/>
          </p:nvSpPr>
          <p:spPr bwMode="auto">
            <a:xfrm>
              <a:off x="4298950" y="2571750"/>
              <a:ext cx="44450" cy="66675"/>
            </a:xfrm>
            <a:custGeom>
              <a:avLst/>
              <a:gdLst>
                <a:gd name="T0" fmla="*/ 0 w 28"/>
                <a:gd name="T1" fmla="*/ 0 h 42"/>
                <a:gd name="T2" fmla="*/ 2 w 28"/>
                <a:gd name="T3" fmla="*/ 0 h 42"/>
                <a:gd name="T4" fmla="*/ 28 w 28"/>
                <a:gd name="T5" fmla="*/ 41 h 42"/>
                <a:gd name="T6" fmla="*/ 28 w 28"/>
                <a:gd name="T7" fmla="*/ 42 h 42"/>
                <a:gd name="T8" fmla="*/ 26 w 28"/>
                <a:gd name="T9" fmla="*/ 42 h 42"/>
                <a:gd name="T10" fmla="*/ 0 w 28"/>
                <a:gd name="T11" fmla="*/ 1 h 42"/>
                <a:gd name="T12" fmla="*/ 0 w 28"/>
                <a:gd name="T13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42">
                  <a:moveTo>
                    <a:pt x="0" y="0"/>
                  </a:moveTo>
                  <a:lnTo>
                    <a:pt x="2" y="0"/>
                  </a:lnTo>
                  <a:lnTo>
                    <a:pt x="28" y="41"/>
                  </a:lnTo>
                  <a:lnTo>
                    <a:pt x="28" y="42"/>
                  </a:lnTo>
                  <a:lnTo>
                    <a:pt x="26" y="42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83" name="Line 1134"/>
            <p:cNvSpPr>
              <a:spLocks noChangeShapeType="1"/>
            </p:cNvSpPr>
            <p:nvPr/>
          </p:nvSpPr>
          <p:spPr bwMode="auto">
            <a:xfrm>
              <a:off x="4259263" y="2638425"/>
              <a:ext cx="841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84" name="Freeform 1135"/>
            <p:cNvSpPr>
              <a:spLocks/>
            </p:cNvSpPr>
            <p:nvPr/>
          </p:nvSpPr>
          <p:spPr bwMode="auto">
            <a:xfrm>
              <a:off x="4446588" y="2520950"/>
              <a:ext cx="80963" cy="65088"/>
            </a:xfrm>
            <a:custGeom>
              <a:avLst/>
              <a:gdLst>
                <a:gd name="T0" fmla="*/ 26 w 51"/>
                <a:gd name="T1" fmla="*/ 0 h 41"/>
                <a:gd name="T2" fmla="*/ 51 w 51"/>
                <a:gd name="T3" fmla="*/ 41 h 41"/>
                <a:gd name="T4" fmla="*/ 0 w 51"/>
                <a:gd name="T5" fmla="*/ 41 h 41"/>
                <a:gd name="T6" fmla="*/ 26 w 51"/>
                <a:gd name="T7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1" h="41">
                  <a:moveTo>
                    <a:pt x="26" y="0"/>
                  </a:moveTo>
                  <a:lnTo>
                    <a:pt x="51" y="41"/>
                  </a:lnTo>
                  <a:lnTo>
                    <a:pt x="0" y="41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85" name="Freeform 1136"/>
            <p:cNvSpPr>
              <a:spLocks/>
            </p:cNvSpPr>
            <p:nvPr/>
          </p:nvSpPr>
          <p:spPr bwMode="auto">
            <a:xfrm>
              <a:off x="4446588" y="2520950"/>
              <a:ext cx="44450" cy="68263"/>
            </a:xfrm>
            <a:custGeom>
              <a:avLst/>
              <a:gdLst>
                <a:gd name="T0" fmla="*/ 26 w 28"/>
                <a:gd name="T1" fmla="*/ 0 h 43"/>
                <a:gd name="T2" fmla="*/ 28 w 28"/>
                <a:gd name="T3" fmla="*/ 0 h 43"/>
                <a:gd name="T4" fmla="*/ 28 w 28"/>
                <a:gd name="T5" fmla="*/ 1 h 43"/>
                <a:gd name="T6" fmla="*/ 2 w 28"/>
                <a:gd name="T7" fmla="*/ 43 h 43"/>
                <a:gd name="T8" fmla="*/ 0 w 28"/>
                <a:gd name="T9" fmla="*/ 43 h 43"/>
                <a:gd name="T10" fmla="*/ 0 w 28"/>
                <a:gd name="T11" fmla="*/ 41 h 43"/>
                <a:gd name="T12" fmla="*/ 26 w 28"/>
                <a:gd name="T1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43">
                  <a:moveTo>
                    <a:pt x="26" y="0"/>
                  </a:moveTo>
                  <a:lnTo>
                    <a:pt x="28" y="0"/>
                  </a:lnTo>
                  <a:lnTo>
                    <a:pt x="28" y="1"/>
                  </a:lnTo>
                  <a:lnTo>
                    <a:pt x="2" y="43"/>
                  </a:lnTo>
                  <a:lnTo>
                    <a:pt x="0" y="43"/>
                  </a:lnTo>
                  <a:lnTo>
                    <a:pt x="0" y="41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86" name="Freeform 1137"/>
            <p:cNvSpPr>
              <a:spLocks/>
            </p:cNvSpPr>
            <p:nvPr/>
          </p:nvSpPr>
          <p:spPr bwMode="auto">
            <a:xfrm>
              <a:off x="4487863" y="2520950"/>
              <a:ext cx="42863" cy="68263"/>
            </a:xfrm>
            <a:custGeom>
              <a:avLst/>
              <a:gdLst>
                <a:gd name="T0" fmla="*/ 0 w 27"/>
                <a:gd name="T1" fmla="*/ 0 h 43"/>
                <a:gd name="T2" fmla="*/ 2 w 27"/>
                <a:gd name="T3" fmla="*/ 0 h 43"/>
                <a:gd name="T4" fmla="*/ 27 w 27"/>
                <a:gd name="T5" fmla="*/ 41 h 43"/>
                <a:gd name="T6" fmla="*/ 27 w 27"/>
                <a:gd name="T7" fmla="*/ 43 h 43"/>
                <a:gd name="T8" fmla="*/ 25 w 27"/>
                <a:gd name="T9" fmla="*/ 43 h 43"/>
                <a:gd name="T10" fmla="*/ 0 w 27"/>
                <a:gd name="T11" fmla="*/ 1 h 43"/>
                <a:gd name="T12" fmla="*/ 0 w 27"/>
                <a:gd name="T1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43">
                  <a:moveTo>
                    <a:pt x="0" y="0"/>
                  </a:moveTo>
                  <a:lnTo>
                    <a:pt x="2" y="0"/>
                  </a:lnTo>
                  <a:lnTo>
                    <a:pt x="27" y="41"/>
                  </a:lnTo>
                  <a:lnTo>
                    <a:pt x="27" y="43"/>
                  </a:lnTo>
                  <a:lnTo>
                    <a:pt x="25" y="43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87" name="Line 1138"/>
            <p:cNvSpPr>
              <a:spLocks noChangeShapeType="1"/>
            </p:cNvSpPr>
            <p:nvPr/>
          </p:nvSpPr>
          <p:spPr bwMode="auto">
            <a:xfrm>
              <a:off x="4446588" y="2586038"/>
              <a:ext cx="841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88" name="Freeform 1139"/>
            <p:cNvSpPr>
              <a:spLocks/>
            </p:cNvSpPr>
            <p:nvPr/>
          </p:nvSpPr>
          <p:spPr bwMode="auto">
            <a:xfrm>
              <a:off x="4873625" y="2224088"/>
              <a:ext cx="80963" cy="65088"/>
            </a:xfrm>
            <a:custGeom>
              <a:avLst/>
              <a:gdLst>
                <a:gd name="T0" fmla="*/ 25 w 51"/>
                <a:gd name="T1" fmla="*/ 0 h 41"/>
                <a:gd name="T2" fmla="*/ 51 w 51"/>
                <a:gd name="T3" fmla="*/ 41 h 41"/>
                <a:gd name="T4" fmla="*/ 0 w 51"/>
                <a:gd name="T5" fmla="*/ 41 h 41"/>
                <a:gd name="T6" fmla="*/ 25 w 51"/>
                <a:gd name="T7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1" h="41">
                  <a:moveTo>
                    <a:pt x="25" y="0"/>
                  </a:moveTo>
                  <a:lnTo>
                    <a:pt x="51" y="41"/>
                  </a:lnTo>
                  <a:lnTo>
                    <a:pt x="0" y="41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89" name="Freeform 1140"/>
            <p:cNvSpPr>
              <a:spLocks/>
            </p:cNvSpPr>
            <p:nvPr/>
          </p:nvSpPr>
          <p:spPr bwMode="auto">
            <a:xfrm>
              <a:off x="4873625" y="2224088"/>
              <a:ext cx="41275" cy="66675"/>
            </a:xfrm>
            <a:custGeom>
              <a:avLst/>
              <a:gdLst>
                <a:gd name="T0" fmla="*/ 25 w 26"/>
                <a:gd name="T1" fmla="*/ 0 h 42"/>
                <a:gd name="T2" fmla="*/ 26 w 26"/>
                <a:gd name="T3" fmla="*/ 0 h 42"/>
                <a:gd name="T4" fmla="*/ 26 w 26"/>
                <a:gd name="T5" fmla="*/ 1 h 42"/>
                <a:gd name="T6" fmla="*/ 0 w 26"/>
                <a:gd name="T7" fmla="*/ 42 h 42"/>
                <a:gd name="T8" fmla="*/ 0 w 26"/>
                <a:gd name="T9" fmla="*/ 42 h 42"/>
                <a:gd name="T10" fmla="*/ 0 w 26"/>
                <a:gd name="T11" fmla="*/ 41 h 42"/>
                <a:gd name="T12" fmla="*/ 25 w 26"/>
                <a:gd name="T13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42">
                  <a:moveTo>
                    <a:pt x="25" y="0"/>
                  </a:moveTo>
                  <a:lnTo>
                    <a:pt x="26" y="0"/>
                  </a:lnTo>
                  <a:lnTo>
                    <a:pt x="26" y="1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0" y="41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90" name="Freeform 1141"/>
            <p:cNvSpPr>
              <a:spLocks/>
            </p:cNvSpPr>
            <p:nvPr/>
          </p:nvSpPr>
          <p:spPr bwMode="auto">
            <a:xfrm>
              <a:off x="4913313" y="2224088"/>
              <a:ext cx="41275" cy="66675"/>
            </a:xfrm>
            <a:custGeom>
              <a:avLst/>
              <a:gdLst>
                <a:gd name="T0" fmla="*/ 0 w 26"/>
                <a:gd name="T1" fmla="*/ 0 h 42"/>
                <a:gd name="T2" fmla="*/ 1 w 26"/>
                <a:gd name="T3" fmla="*/ 0 h 42"/>
                <a:gd name="T4" fmla="*/ 26 w 26"/>
                <a:gd name="T5" fmla="*/ 41 h 42"/>
                <a:gd name="T6" fmla="*/ 26 w 26"/>
                <a:gd name="T7" fmla="*/ 42 h 42"/>
                <a:gd name="T8" fmla="*/ 26 w 26"/>
                <a:gd name="T9" fmla="*/ 42 h 42"/>
                <a:gd name="T10" fmla="*/ 0 w 26"/>
                <a:gd name="T11" fmla="*/ 1 h 42"/>
                <a:gd name="T12" fmla="*/ 0 w 26"/>
                <a:gd name="T13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42">
                  <a:moveTo>
                    <a:pt x="0" y="0"/>
                  </a:moveTo>
                  <a:lnTo>
                    <a:pt x="1" y="0"/>
                  </a:lnTo>
                  <a:lnTo>
                    <a:pt x="26" y="41"/>
                  </a:lnTo>
                  <a:lnTo>
                    <a:pt x="26" y="42"/>
                  </a:lnTo>
                  <a:lnTo>
                    <a:pt x="26" y="42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91" name="Line 1142"/>
            <p:cNvSpPr>
              <a:spLocks noChangeShapeType="1"/>
            </p:cNvSpPr>
            <p:nvPr/>
          </p:nvSpPr>
          <p:spPr bwMode="auto">
            <a:xfrm>
              <a:off x="4873625" y="2290763"/>
              <a:ext cx="80963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92" name="Freeform 1143"/>
            <p:cNvSpPr>
              <a:spLocks/>
            </p:cNvSpPr>
            <p:nvPr/>
          </p:nvSpPr>
          <p:spPr bwMode="auto">
            <a:xfrm>
              <a:off x="5635625" y="1811338"/>
              <a:ext cx="80963" cy="65088"/>
            </a:xfrm>
            <a:custGeom>
              <a:avLst/>
              <a:gdLst>
                <a:gd name="T0" fmla="*/ 25 w 51"/>
                <a:gd name="T1" fmla="*/ 0 h 41"/>
                <a:gd name="T2" fmla="*/ 51 w 51"/>
                <a:gd name="T3" fmla="*/ 41 h 41"/>
                <a:gd name="T4" fmla="*/ 0 w 51"/>
                <a:gd name="T5" fmla="*/ 41 h 41"/>
                <a:gd name="T6" fmla="*/ 25 w 51"/>
                <a:gd name="T7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1" h="41">
                  <a:moveTo>
                    <a:pt x="25" y="0"/>
                  </a:moveTo>
                  <a:lnTo>
                    <a:pt x="51" y="41"/>
                  </a:lnTo>
                  <a:lnTo>
                    <a:pt x="0" y="41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93" name="Freeform 1144"/>
            <p:cNvSpPr>
              <a:spLocks/>
            </p:cNvSpPr>
            <p:nvPr/>
          </p:nvSpPr>
          <p:spPr bwMode="auto">
            <a:xfrm>
              <a:off x="5635625" y="1811338"/>
              <a:ext cx="41275" cy="66675"/>
            </a:xfrm>
            <a:custGeom>
              <a:avLst/>
              <a:gdLst>
                <a:gd name="T0" fmla="*/ 25 w 26"/>
                <a:gd name="T1" fmla="*/ 0 h 42"/>
                <a:gd name="T2" fmla="*/ 26 w 26"/>
                <a:gd name="T3" fmla="*/ 0 h 42"/>
                <a:gd name="T4" fmla="*/ 26 w 26"/>
                <a:gd name="T5" fmla="*/ 1 h 42"/>
                <a:gd name="T6" fmla="*/ 1 w 26"/>
                <a:gd name="T7" fmla="*/ 42 h 42"/>
                <a:gd name="T8" fmla="*/ 0 w 26"/>
                <a:gd name="T9" fmla="*/ 42 h 42"/>
                <a:gd name="T10" fmla="*/ 0 w 26"/>
                <a:gd name="T11" fmla="*/ 41 h 42"/>
                <a:gd name="T12" fmla="*/ 25 w 26"/>
                <a:gd name="T13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42">
                  <a:moveTo>
                    <a:pt x="25" y="0"/>
                  </a:moveTo>
                  <a:lnTo>
                    <a:pt x="26" y="0"/>
                  </a:lnTo>
                  <a:lnTo>
                    <a:pt x="26" y="1"/>
                  </a:lnTo>
                  <a:lnTo>
                    <a:pt x="1" y="42"/>
                  </a:lnTo>
                  <a:lnTo>
                    <a:pt x="0" y="42"/>
                  </a:lnTo>
                  <a:lnTo>
                    <a:pt x="0" y="41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94" name="Freeform 1145"/>
            <p:cNvSpPr>
              <a:spLocks/>
            </p:cNvSpPr>
            <p:nvPr/>
          </p:nvSpPr>
          <p:spPr bwMode="auto">
            <a:xfrm>
              <a:off x="5675313" y="1811338"/>
              <a:ext cx="44450" cy="66675"/>
            </a:xfrm>
            <a:custGeom>
              <a:avLst/>
              <a:gdLst>
                <a:gd name="T0" fmla="*/ 0 w 28"/>
                <a:gd name="T1" fmla="*/ 0 h 42"/>
                <a:gd name="T2" fmla="*/ 1 w 28"/>
                <a:gd name="T3" fmla="*/ 0 h 42"/>
                <a:gd name="T4" fmla="*/ 28 w 28"/>
                <a:gd name="T5" fmla="*/ 41 h 42"/>
                <a:gd name="T6" fmla="*/ 28 w 28"/>
                <a:gd name="T7" fmla="*/ 42 h 42"/>
                <a:gd name="T8" fmla="*/ 26 w 28"/>
                <a:gd name="T9" fmla="*/ 42 h 42"/>
                <a:gd name="T10" fmla="*/ 0 w 28"/>
                <a:gd name="T11" fmla="*/ 1 h 42"/>
                <a:gd name="T12" fmla="*/ 0 w 28"/>
                <a:gd name="T13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42">
                  <a:moveTo>
                    <a:pt x="0" y="0"/>
                  </a:moveTo>
                  <a:lnTo>
                    <a:pt x="1" y="0"/>
                  </a:lnTo>
                  <a:lnTo>
                    <a:pt x="28" y="41"/>
                  </a:lnTo>
                  <a:lnTo>
                    <a:pt x="28" y="42"/>
                  </a:lnTo>
                  <a:lnTo>
                    <a:pt x="26" y="42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95" name="Line 1146"/>
            <p:cNvSpPr>
              <a:spLocks noChangeShapeType="1"/>
            </p:cNvSpPr>
            <p:nvPr/>
          </p:nvSpPr>
          <p:spPr bwMode="auto">
            <a:xfrm>
              <a:off x="5635625" y="1876425"/>
              <a:ext cx="84138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96" name="Freeform 1147"/>
            <p:cNvSpPr>
              <a:spLocks/>
            </p:cNvSpPr>
            <p:nvPr/>
          </p:nvSpPr>
          <p:spPr bwMode="auto">
            <a:xfrm>
              <a:off x="6105525" y="2065338"/>
              <a:ext cx="80963" cy="65088"/>
            </a:xfrm>
            <a:custGeom>
              <a:avLst/>
              <a:gdLst>
                <a:gd name="T0" fmla="*/ 25 w 51"/>
                <a:gd name="T1" fmla="*/ 0 h 41"/>
                <a:gd name="T2" fmla="*/ 51 w 51"/>
                <a:gd name="T3" fmla="*/ 41 h 41"/>
                <a:gd name="T4" fmla="*/ 0 w 51"/>
                <a:gd name="T5" fmla="*/ 41 h 41"/>
                <a:gd name="T6" fmla="*/ 25 w 51"/>
                <a:gd name="T7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1" h="41">
                  <a:moveTo>
                    <a:pt x="25" y="0"/>
                  </a:moveTo>
                  <a:lnTo>
                    <a:pt x="51" y="41"/>
                  </a:lnTo>
                  <a:lnTo>
                    <a:pt x="0" y="41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97" name="Freeform 1148"/>
            <p:cNvSpPr>
              <a:spLocks/>
            </p:cNvSpPr>
            <p:nvPr/>
          </p:nvSpPr>
          <p:spPr bwMode="auto">
            <a:xfrm>
              <a:off x="6105525" y="2065338"/>
              <a:ext cx="42863" cy="66675"/>
            </a:xfrm>
            <a:custGeom>
              <a:avLst/>
              <a:gdLst>
                <a:gd name="T0" fmla="*/ 25 w 27"/>
                <a:gd name="T1" fmla="*/ 0 h 42"/>
                <a:gd name="T2" fmla="*/ 27 w 27"/>
                <a:gd name="T3" fmla="*/ 0 h 42"/>
                <a:gd name="T4" fmla="*/ 27 w 27"/>
                <a:gd name="T5" fmla="*/ 1 h 42"/>
                <a:gd name="T6" fmla="*/ 1 w 27"/>
                <a:gd name="T7" fmla="*/ 42 h 42"/>
                <a:gd name="T8" fmla="*/ 0 w 27"/>
                <a:gd name="T9" fmla="*/ 42 h 42"/>
                <a:gd name="T10" fmla="*/ 0 w 27"/>
                <a:gd name="T11" fmla="*/ 41 h 42"/>
                <a:gd name="T12" fmla="*/ 25 w 27"/>
                <a:gd name="T13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42">
                  <a:moveTo>
                    <a:pt x="25" y="0"/>
                  </a:moveTo>
                  <a:lnTo>
                    <a:pt x="27" y="0"/>
                  </a:lnTo>
                  <a:lnTo>
                    <a:pt x="27" y="1"/>
                  </a:lnTo>
                  <a:lnTo>
                    <a:pt x="1" y="42"/>
                  </a:lnTo>
                  <a:lnTo>
                    <a:pt x="0" y="42"/>
                  </a:lnTo>
                  <a:lnTo>
                    <a:pt x="0" y="41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98" name="Freeform 1149"/>
            <p:cNvSpPr>
              <a:spLocks/>
            </p:cNvSpPr>
            <p:nvPr/>
          </p:nvSpPr>
          <p:spPr bwMode="auto">
            <a:xfrm>
              <a:off x="6145213" y="2065338"/>
              <a:ext cx="42863" cy="66675"/>
            </a:xfrm>
            <a:custGeom>
              <a:avLst/>
              <a:gdLst>
                <a:gd name="T0" fmla="*/ 0 w 27"/>
                <a:gd name="T1" fmla="*/ 0 h 42"/>
                <a:gd name="T2" fmla="*/ 2 w 27"/>
                <a:gd name="T3" fmla="*/ 0 h 42"/>
                <a:gd name="T4" fmla="*/ 27 w 27"/>
                <a:gd name="T5" fmla="*/ 41 h 42"/>
                <a:gd name="T6" fmla="*/ 27 w 27"/>
                <a:gd name="T7" fmla="*/ 42 h 42"/>
                <a:gd name="T8" fmla="*/ 26 w 27"/>
                <a:gd name="T9" fmla="*/ 42 h 42"/>
                <a:gd name="T10" fmla="*/ 0 w 27"/>
                <a:gd name="T11" fmla="*/ 1 h 42"/>
                <a:gd name="T12" fmla="*/ 0 w 27"/>
                <a:gd name="T13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42">
                  <a:moveTo>
                    <a:pt x="0" y="0"/>
                  </a:moveTo>
                  <a:lnTo>
                    <a:pt x="2" y="0"/>
                  </a:lnTo>
                  <a:lnTo>
                    <a:pt x="27" y="41"/>
                  </a:lnTo>
                  <a:lnTo>
                    <a:pt x="27" y="42"/>
                  </a:lnTo>
                  <a:lnTo>
                    <a:pt x="26" y="42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99" name="Line 1150"/>
            <p:cNvSpPr>
              <a:spLocks noChangeShapeType="1"/>
            </p:cNvSpPr>
            <p:nvPr/>
          </p:nvSpPr>
          <p:spPr bwMode="auto">
            <a:xfrm>
              <a:off x="6105525" y="2130425"/>
              <a:ext cx="8255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00" name="Freeform 1151"/>
            <p:cNvSpPr>
              <a:spLocks/>
            </p:cNvSpPr>
            <p:nvPr/>
          </p:nvSpPr>
          <p:spPr bwMode="auto">
            <a:xfrm>
              <a:off x="1190625" y="3157538"/>
              <a:ext cx="82550" cy="65088"/>
            </a:xfrm>
            <a:custGeom>
              <a:avLst/>
              <a:gdLst>
                <a:gd name="T0" fmla="*/ 27 w 52"/>
                <a:gd name="T1" fmla="*/ 0 h 41"/>
                <a:gd name="T2" fmla="*/ 52 w 52"/>
                <a:gd name="T3" fmla="*/ 41 h 41"/>
                <a:gd name="T4" fmla="*/ 0 w 52"/>
                <a:gd name="T5" fmla="*/ 41 h 41"/>
                <a:gd name="T6" fmla="*/ 27 w 52"/>
                <a:gd name="T7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2" h="41">
                  <a:moveTo>
                    <a:pt x="27" y="0"/>
                  </a:moveTo>
                  <a:lnTo>
                    <a:pt x="52" y="41"/>
                  </a:lnTo>
                  <a:lnTo>
                    <a:pt x="0" y="41"/>
                  </a:lnTo>
                  <a:lnTo>
                    <a:pt x="27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01" name="Freeform 1152"/>
            <p:cNvSpPr>
              <a:spLocks/>
            </p:cNvSpPr>
            <p:nvPr/>
          </p:nvSpPr>
          <p:spPr bwMode="auto">
            <a:xfrm>
              <a:off x="1190625" y="3157538"/>
              <a:ext cx="44450" cy="68263"/>
            </a:xfrm>
            <a:custGeom>
              <a:avLst/>
              <a:gdLst>
                <a:gd name="T0" fmla="*/ 27 w 28"/>
                <a:gd name="T1" fmla="*/ 0 h 43"/>
                <a:gd name="T2" fmla="*/ 28 w 28"/>
                <a:gd name="T3" fmla="*/ 0 h 43"/>
                <a:gd name="T4" fmla="*/ 28 w 28"/>
                <a:gd name="T5" fmla="*/ 1 h 43"/>
                <a:gd name="T6" fmla="*/ 3 w 28"/>
                <a:gd name="T7" fmla="*/ 43 h 43"/>
                <a:gd name="T8" fmla="*/ 0 w 28"/>
                <a:gd name="T9" fmla="*/ 43 h 43"/>
                <a:gd name="T10" fmla="*/ 0 w 28"/>
                <a:gd name="T11" fmla="*/ 41 h 43"/>
                <a:gd name="T12" fmla="*/ 27 w 28"/>
                <a:gd name="T1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43">
                  <a:moveTo>
                    <a:pt x="27" y="0"/>
                  </a:moveTo>
                  <a:lnTo>
                    <a:pt x="28" y="0"/>
                  </a:lnTo>
                  <a:lnTo>
                    <a:pt x="28" y="1"/>
                  </a:lnTo>
                  <a:lnTo>
                    <a:pt x="3" y="43"/>
                  </a:lnTo>
                  <a:lnTo>
                    <a:pt x="0" y="43"/>
                  </a:lnTo>
                  <a:lnTo>
                    <a:pt x="0" y="41"/>
                  </a:lnTo>
                  <a:lnTo>
                    <a:pt x="27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02" name="Freeform 1153"/>
            <p:cNvSpPr>
              <a:spLocks/>
            </p:cNvSpPr>
            <p:nvPr/>
          </p:nvSpPr>
          <p:spPr bwMode="auto">
            <a:xfrm>
              <a:off x="1233488" y="3157538"/>
              <a:ext cx="42863" cy="68263"/>
            </a:xfrm>
            <a:custGeom>
              <a:avLst/>
              <a:gdLst>
                <a:gd name="T0" fmla="*/ 0 w 27"/>
                <a:gd name="T1" fmla="*/ 0 h 43"/>
                <a:gd name="T2" fmla="*/ 1 w 27"/>
                <a:gd name="T3" fmla="*/ 0 h 43"/>
                <a:gd name="T4" fmla="*/ 27 w 27"/>
                <a:gd name="T5" fmla="*/ 41 h 43"/>
                <a:gd name="T6" fmla="*/ 27 w 27"/>
                <a:gd name="T7" fmla="*/ 43 h 43"/>
                <a:gd name="T8" fmla="*/ 25 w 27"/>
                <a:gd name="T9" fmla="*/ 43 h 43"/>
                <a:gd name="T10" fmla="*/ 0 w 27"/>
                <a:gd name="T11" fmla="*/ 1 h 43"/>
                <a:gd name="T12" fmla="*/ 0 w 27"/>
                <a:gd name="T1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43">
                  <a:moveTo>
                    <a:pt x="0" y="0"/>
                  </a:moveTo>
                  <a:lnTo>
                    <a:pt x="1" y="0"/>
                  </a:lnTo>
                  <a:lnTo>
                    <a:pt x="27" y="41"/>
                  </a:lnTo>
                  <a:lnTo>
                    <a:pt x="27" y="43"/>
                  </a:lnTo>
                  <a:lnTo>
                    <a:pt x="25" y="43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03" name="Line 1154"/>
            <p:cNvSpPr>
              <a:spLocks noChangeShapeType="1"/>
            </p:cNvSpPr>
            <p:nvPr/>
          </p:nvSpPr>
          <p:spPr bwMode="auto">
            <a:xfrm>
              <a:off x="1190625" y="3224213"/>
              <a:ext cx="85725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04" name="Freeform 1155"/>
            <p:cNvSpPr>
              <a:spLocks/>
            </p:cNvSpPr>
            <p:nvPr/>
          </p:nvSpPr>
          <p:spPr bwMode="auto">
            <a:xfrm>
              <a:off x="1468438" y="3057525"/>
              <a:ext cx="80963" cy="63500"/>
            </a:xfrm>
            <a:custGeom>
              <a:avLst/>
              <a:gdLst>
                <a:gd name="T0" fmla="*/ 26 w 51"/>
                <a:gd name="T1" fmla="*/ 0 h 40"/>
                <a:gd name="T2" fmla="*/ 51 w 51"/>
                <a:gd name="T3" fmla="*/ 40 h 40"/>
                <a:gd name="T4" fmla="*/ 0 w 51"/>
                <a:gd name="T5" fmla="*/ 40 h 40"/>
                <a:gd name="T6" fmla="*/ 26 w 51"/>
                <a:gd name="T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1" h="40">
                  <a:moveTo>
                    <a:pt x="26" y="0"/>
                  </a:moveTo>
                  <a:lnTo>
                    <a:pt x="51" y="40"/>
                  </a:lnTo>
                  <a:lnTo>
                    <a:pt x="0" y="4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05" name="Freeform 1156"/>
            <p:cNvSpPr>
              <a:spLocks/>
            </p:cNvSpPr>
            <p:nvPr/>
          </p:nvSpPr>
          <p:spPr bwMode="auto">
            <a:xfrm>
              <a:off x="1468438" y="3057525"/>
              <a:ext cx="41275" cy="65088"/>
            </a:xfrm>
            <a:custGeom>
              <a:avLst/>
              <a:gdLst>
                <a:gd name="T0" fmla="*/ 26 w 26"/>
                <a:gd name="T1" fmla="*/ 0 h 41"/>
                <a:gd name="T2" fmla="*/ 26 w 26"/>
                <a:gd name="T3" fmla="*/ 0 h 41"/>
                <a:gd name="T4" fmla="*/ 26 w 26"/>
                <a:gd name="T5" fmla="*/ 0 h 41"/>
                <a:gd name="T6" fmla="*/ 2 w 26"/>
                <a:gd name="T7" fmla="*/ 41 h 41"/>
                <a:gd name="T8" fmla="*/ 0 w 26"/>
                <a:gd name="T9" fmla="*/ 41 h 41"/>
                <a:gd name="T10" fmla="*/ 0 w 26"/>
                <a:gd name="T11" fmla="*/ 40 h 41"/>
                <a:gd name="T12" fmla="*/ 26 w 26"/>
                <a:gd name="T13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41">
                  <a:moveTo>
                    <a:pt x="26" y="0"/>
                  </a:moveTo>
                  <a:lnTo>
                    <a:pt x="26" y="0"/>
                  </a:lnTo>
                  <a:lnTo>
                    <a:pt x="26" y="0"/>
                  </a:lnTo>
                  <a:lnTo>
                    <a:pt x="2" y="41"/>
                  </a:lnTo>
                  <a:lnTo>
                    <a:pt x="0" y="41"/>
                  </a:lnTo>
                  <a:lnTo>
                    <a:pt x="0" y="4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06" name="Freeform 1157"/>
            <p:cNvSpPr>
              <a:spLocks/>
            </p:cNvSpPr>
            <p:nvPr/>
          </p:nvSpPr>
          <p:spPr bwMode="auto">
            <a:xfrm>
              <a:off x="1509713" y="3057525"/>
              <a:ext cx="41275" cy="65088"/>
            </a:xfrm>
            <a:custGeom>
              <a:avLst/>
              <a:gdLst>
                <a:gd name="T0" fmla="*/ 0 w 26"/>
                <a:gd name="T1" fmla="*/ 0 h 41"/>
                <a:gd name="T2" fmla="*/ 0 w 26"/>
                <a:gd name="T3" fmla="*/ 0 h 41"/>
                <a:gd name="T4" fmla="*/ 26 w 26"/>
                <a:gd name="T5" fmla="*/ 40 h 41"/>
                <a:gd name="T6" fmla="*/ 26 w 26"/>
                <a:gd name="T7" fmla="*/ 41 h 41"/>
                <a:gd name="T8" fmla="*/ 25 w 26"/>
                <a:gd name="T9" fmla="*/ 41 h 41"/>
                <a:gd name="T10" fmla="*/ 0 w 26"/>
                <a:gd name="T11" fmla="*/ 0 h 41"/>
                <a:gd name="T12" fmla="*/ 0 w 26"/>
                <a:gd name="T13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41">
                  <a:moveTo>
                    <a:pt x="0" y="0"/>
                  </a:moveTo>
                  <a:lnTo>
                    <a:pt x="0" y="0"/>
                  </a:lnTo>
                  <a:lnTo>
                    <a:pt x="26" y="40"/>
                  </a:lnTo>
                  <a:lnTo>
                    <a:pt x="26" y="41"/>
                  </a:lnTo>
                  <a:lnTo>
                    <a:pt x="25" y="4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07" name="Line 1158"/>
            <p:cNvSpPr>
              <a:spLocks noChangeShapeType="1"/>
            </p:cNvSpPr>
            <p:nvPr/>
          </p:nvSpPr>
          <p:spPr bwMode="auto">
            <a:xfrm>
              <a:off x="1468438" y="3122613"/>
              <a:ext cx="8255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08" name="Freeform 1159"/>
            <p:cNvSpPr>
              <a:spLocks/>
            </p:cNvSpPr>
            <p:nvPr/>
          </p:nvSpPr>
          <p:spPr bwMode="auto">
            <a:xfrm>
              <a:off x="4446588" y="1387475"/>
              <a:ext cx="79375" cy="109538"/>
            </a:xfrm>
            <a:custGeom>
              <a:avLst/>
              <a:gdLst>
                <a:gd name="T0" fmla="*/ 0 w 50"/>
                <a:gd name="T1" fmla="*/ 0 h 69"/>
                <a:gd name="T2" fmla="*/ 25 w 50"/>
                <a:gd name="T3" fmla="*/ 26 h 69"/>
                <a:gd name="T4" fmla="*/ 50 w 50"/>
                <a:gd name="T5" fmla="*/ 0 h 69"/>
                <a:gd name="T6" fmla="*/ 25 w 50"/>
                <a:gd name="T7" fmla="*/ 69 h 69"/>
                <a:gd name="T8" fmla="*/ 0 w 50"/>
                <a:gd name="T9" fmla="*/ 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" h="69">
                  <a:moveTo>
                    <a:pt x="0" y="0"/>
                  </a:moveTo>
                  <a:lnTo>
                    <a:pt x="25" y="26"/>
                  </a:lnTo>
                  <a:lnTo>
                    <a:pt x="50" y="0"/>
                  </a:lnTo>
                  <a:lnTo>
                    <a:pt x="25" y="6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09" name="Line 1160"/>
            <p:cNvSpPr>
              <a:spLocks noChangeShapeType="1"/>
            </p:cNvSpPr>
            <p:nvPr/>
          </p:nvSpPr>
          <p:spPr bwMode="auto">
            <a:xfrm>
              <a:off x="4486275" y="1339850"/>
              <a:ext cx="0" cy="920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10" name="Freeform 1161"/>
            <p:cNvSpPr>
              <a:spLocks/>
            </p:cNvSpPr>
            <p:nvPr/>
          </p:nvSpPr>
          <p:spPr bwMode="auto">
            <a:xfrm>
              <a:off x="4148138" y="1963738"/>
              <a:ext cx="82550" cy="109538"/>
            </a:xfrm>
            <a:custGeom>
              <a:avLst/>
              <a:gdLst>
                <a:gd name="T0" fmla="*/ 0 w 52"/>
                <a:gd name="T1" fmla="*/ 0 h 69"/>
                <a:gd name="T2" fmla="*/ 27 w 52"/>
                <a:gd name="T3" fmla="*/ 25 h 69"/>
                <a:gd name="T4" fmla="*/ 52 w 52"/>
                <a:gd name="T5" fmla="*/ 0 h 69"/>
                <a:gd name="T6" fmla="*/ 27 w 52"/>
                <a:gd name="T7" fmla="*/ 69 h 69"/>
                <a:gd name="T8" fmla="*/ 0 w 52"/>
                <a:gd name="T9" fmla="*/ 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" h="69">
                  <a:moveTo>
                    <a:pt x="0" y="0"/>
                  </a:moveTo>
                  <a:lnTo>
                    <a:pt x="27" y="25"/>
                  </a:lnTo>
                  <a:lnTo>
                    <a:pt x="52" y="0"/>
                  </a:lnTo>
                  <a:lnTo>
                    <a:pt x="27" y="6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11" name="Line 1162"/>
            <p:cNvSpPr>
              <a:spLocks noChangeShapeType="1"/>
            </p:cNvSpPr>
            <p:nvPr/>
          </p:nvSpPr>
          <p:spPr bwMode="auto">
            <a:xfrm>
              <a:off x="4191000" y="1916113"/>
              <a:ext cx="0" cy="9207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12" name="Freeform 1163"/>
            <p:cNvSpPr>
              <a:spLocks/>
            </p:cNvSpPr>
            <p:nvPr/>
          </p:nvSpPr>
          <p:spPr bwMode="auto">
            <a:xfrm>
              <a:off x="4214813" y="1893888"/>
              <a:ext cx="61913" cy="61913"/>
            </a:xfrm>
            <a:custGeom>
              <a:avLst/>
              <a:gdLst>
                <a:gd name="T0" fmla="*/ 20 w 39"/>
                <a:gd name="T1" fmla="*/ 0 h 39"/>
                <a:gd name="T2" fmla="*/ 23 w 39"/>
                <a:gd name="T3" fmla="*/ 0 h 39"/>
                <a:gd name="T4" fmla="*/ 26 w 39"/>
                <a:gd name="T5" fmla="*/ 2 h 39"/>
                <a:gd name="T6" fmla="*/ 28 w 39"/>
                <a:gd name="T7" fmla="*/ 2 h 39"/>
                <a:gd name="T8" fmla="*/ 31 w 39"/>
                <a:gd name="T9" fmla="*/ 4 h 39"/>
                <a:gd name="T10" fmla="*/ 34 w 39"/>
                <a:gd name="T11" fmla="*/ 5 h 39"/>
                <a:gd name="T12" fmla="*/ 35 w 39"/>
                <a:gd name="T13" fmla="*/ 7 h 39"/>
                <a:gd name="T14" fmla="*/ 37 w 39"/>
                <a:gd name="T15" fmla="*/ 11 h 39"/>
                <a:gd name="T16" fmla="*/ 38 w 39"/>
                <a:gd name="T17" fmla="*/ 12 h 39"/>
                <a:gd name="T18" fmla="*/ 39 w 39"/>
                <a:gd name="T19" fmla="*/ 16 h 39"/>
                <a:gd name="T20" fmla="*/ 39 w 39"/>
                <a:gd name="T21" fmla="*/ 19 h 39"/>
                <a:gd name="T22" fmla="*/ 38 w 39"/>
                <a:gd name="T23" fmla="*/ 23 h 39"/>
                <a:gd name="T24" fmla="*/ 38 w 39"/>
                <a:gd name="T25" fmla="*/ 27 h 39"/>
                <a:gd name="T26" fmla="*/ 37 w 39"/>
                <a:gd name="T27" fmla="*/ 29 h 39"/>
                <a:gd name="T28" fmla="*/ 34 w 39"/>
                <a:gd name="T29" fmla="*/ 32 h 39"/>
                <a:gd name="T30" fmla="*/ 34 w 39"/>
                <a:gd name="T31" fmla="*/ 34 h 39"/>
                <a:gd name="T32" fmla="*/ 31 w 39"/>
                <a:gd name="T33" fmla="*/ 35 h 39"/>
                <a:gd name="T34" fmla="*/ 29 w 39"/>
                <a:gd name="T35" fmla="*/ 37 h 39"/>
                <a:gd name="T36" fmla="*/ 26 w 39"/>
                <a:gd name="T37" fmla="*/ 38 h 39"/>
                <a:gd name="T38" fmla="*/ 19 w 39"/>
                <a:gd name="T39" fmla="*/ 39 h 39"/>
                <a:gd name="T40" fmla="*/ 15 w 39"/>
                <a:gd name="T41" fmla="*/ 38 h 39"/>
                <a:gd name="T42" fmla="*/ 12 w 39"/>
                <a:gd name="T43" fmla="*/ 38 h 39"/>
                <a:gd name="T44" fmla="*/ 9 w 39"/>
                <a:gd name="T45" fmla="*/ 36 h 39"/>
                <a:gd name="T46" fmla="*/ 5 w 39"/>
                <a:gd name="T47" fmla="*/ 34 h 39"/>
                <a:gd name="T48" fmla="*/ 5 w 39"/>
                <a:gd name="T49" fmla="*/ 34 h 39"/>
                <a:gd name="T50" fmla="*/ 3 w 39"/>
                <a:gd name="T51" fmla="*/ 31 h 39"/>
                <a:gd name="T52" fmla="*/ 2 w 39"/>
                <a:gd name="T53" fmla="*/ 29 h 39"/>
                <a:gd name="T54" fmla="*/ 1 w 39"/>
                <a:gd name="T55" fmla="*/ 28 h 39"/>
                <a:gd name="T56" fmla="*/ 0 w 39"/>
                <a:gd name="T57" fmla="*/ 23 h 39"/>
                <a:gd name="T58" fmla="*/ 0 w 39"/>
                <a:gd name="T59" fmla="*/ 20 h 39"/>
                <a:gd name="T60" fmla="*/ 0 w 39"/>
                <a:gd name="T61" fmla="*/ 15 h 39"/>
                <a:gd name="T62" fmla="*/ 1 w 39"/>
                <a:gd name="T63" fmla="*/ 13 h 39"/>
                <a:gd name="T64" fmla="*/ 2 w 39"/>
                <a:gd name="T65" fmla="*/ 10 h 39"/>
                <a:gd name="T66" fmla="*/ 4 w 39"/>
                <a:gd name="T67" fmla="*/ 6 h 39"/>
                <a:gd name="T68" fmla="*/ 5 w 39"/>
                <a:gd name="T69" fmla="*/ 5 h 39"/>
                <a:gd name="T70" fmla="*/ 10 w 39"/>
                <a:gd name="T71" fmla="*/ 2 h 39"/>
                <a:gd name="T72" fmla="*/ 11 w 39"/>
                <a:gd name="T73" fmla="*/ 2 h 39"/>
                <a:gd name="T74" fmla="*/ 15 w 39"/>
                <a:gd name="T75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39" h="39">
                  <a:moveTo>
                    <a:pt x="18" y="0"/>
                  </a:moveTo>
                  <a:lnTo>
                    <a:pt x="20" y="0"/>
                  </a:lnTo>
                  <a:lnTo>
                    <a:pt x="21" y="0"/>
                  </a:lnTo>
                  <a:lnTo>
                    <a:pt x="23" y="0"/>
                  </a:lnTo>
                  <a:lnTo>
                    <a:pt x="26" y="2"/>
                  </a:lnTo>
                  <a:lnTo>
                    <a:pt x="26" y="2"/>
                  </a:lnTo>
                  <a:lnTo>
                    <a:pt x="27" y="2"/>
                  </a:lnTo>
                  <a:lnTo>
                    <a:pt x="28" y="2"/>
                  </a:lnTo>
                  <a:lnTo>
                    <a:pt x="29" y="3"/>
                  </a:lnTo>
                  <a:lnTo>
                    <a:pt x="31" y="4"/>
                  </a:lnTo>
                  <a:lnTo>
                    <a:pt x="34" y="5"/>
                  </a:lnTo>
                  <a:lnTo>
                    <a:pt x="34" y="5"/>
                  </a:lnTo>
                  <a:lnTo>
                    <a:pt x="34" y="6"/>
                  </a:lnTo>
                  <a:lnTo>
                    <a:pt x="35" y="7"/>
                  </a:lnTo>
                  <a:lnTo>
                    <a:pt x="37" y="10"/>
                  </a:lnTo>
                  <a:lnTo>
                    <a:pt x="37" y="11"/>
                  </a:lnTo>
                  <a:lnTo>
                    <a:pt x="37" y="11"/>
                  </a:lnTo>
                  <a:lnTo>
                    <a:pt x="38" y="12"/>
                  </a:lnTo>
                  <a:lnTo>
                    <a:pt x="38" y="14"/>
                  </a:lnTo>
                  <a:lnTo>
                    <a:pt x="39" y="16"/>
                  </a:lnTo>
                  <a:lnTo>
                    <a:pt x="39" y="18"/>
                  </a:lnTo>
                  <a:lnTo>
                    <a:pt x="39" y="19"/>
                  </a:lnTo>
                  <a:lnTo>
                    <a:pt x="39" y="21"/>
                  </a:lnTo>
                  <a:lnTo>
                    <a:pt x="38" y="23"/>
                  </a:lnTo>
                  <a:lnTo>
                    <a:pt x="38" y="26"/>
                  </a:lnTo>
                  <a:lnTo>
                    <a:pt x="38" y="27"/>
                  </a:lnTo>
                  <a:lnTo>
                    <a:pt x="37" y="28"/>
                  </a:lnTo>
                  <a:lnTo>
                    <a:pt x="37" y="29"/>
                  </a:lnTo>
                  <a:lnTo>
                    <a:pt x="35" y="31"/>
                  </a:lnTo>
                  <a:lnTo>
                    <a:pt x="34" y="32"/>
                  </a:lnTo>
                  <a:lnTo>
                    <a:pt x="34" y="34"/>
                  </a:lnTo>
                  <a:lnTo>
                    <a:pt x="34" y="34"/>
                  </a:lnTo>
                  <a:lnTo>
                    <a:pt x="34" y="34"/>
                  </a:lnTo>
                  <a:lnTo>
                    <a:pt x="31" y="35"/>
                  </a:lnTo>
                  <a:lnTo>
                    <a:pt x="30" y="36"/>
                  </a:lnTo>
                  <a:lnTo>
                    <a:pt x="29" y="37"/>
                  </a:lnTo>
                  <a:lnTo>
                    <a:pt x="28" y="37"/>
                  </a:lnTo>
                  <a:lnTo>
                    <a:pt x="26" y="38"/>
                  </a:lnTo>
                  <a:lnTo>
                    <a:pt x="23" y="39"/>
                  </a:lnTo>
                  <a:lnTo>
                    <a:pt x="19" y="39"/>
                  </a:lnTo>
                  <a:lnTo>
                    <a:pt x="18" y="38"/>
                  </a:lnTo>
                  <a:lnTo>
                    <a:pt x="15" y="38"/>
                  </a:lnTo>
                  <a:lnTo>
                    <a:pt x="13" y="38"/>
                  </a:lnTo>
                  <a:lnTo>
                    <a:pt x="12" y="38"/>
                  </a:lnTo>
                  <a:lnTo>
                    <a:pt x="11" y="37"/>
                  </a:lnTo>
                  <a:lnTo>
                    <a:pt x="9" y="36"/>
                  </a:lnTo>
                  <a:lnTo>
                    <a:pt x="8" y="35"/>
                  </a:lnTo>
                  <a:lnTo>
                    <a:pt x="5" y="34"/>
                  </a:lnTo>
                  <a:lnTo>
                    <a:pt x="5" y="34"/>
                  </a:lnTo>
                  <a:lnTo>
                    <a:pt x="5" y="34"/>
                  </a:lnTo>
                  <a:lnTo>
                    <a:pt x="4" y="32"/>
                  </a:lnTo>
                  <a:lnTo>
                    <a:pt x="3" y="31"/>
                  </a:lnTo>
                  <a:lnTo>
                    <a:pt x="2" y="29"/>
                  </a:lnTo>
                  <a:lnTo>
                    <a:pt x="2" y="29"/>
                  </a:lnTo>
                  <a:lnTo>
                    <a:pt x="2" y="28"/>
                  </a:lnTo>
                  <a:lnTo>
                    <a:pt x="1" y="28"/>
                  </a:lnTo>
                  <a:lnTo>
                    <a:pt x="0" y="26"/>
                  </a:lnTo>
                  <a:lnTo>
                    <a:pt x="0" y="23"/>
                  </a:lnTo>
                  <a:lnTo>
                    <a:pt x="0" y="22"/>
                  </a:lnTo>
                  <a:lnTo>
                    <a:pt x="0" y="20"/>
                  </a:lnTo>
                  <a:lnTo>
                    <a:pt x="0" y="18"/>
                  </a:lnTo>
                  <a:lnTo>
                    <a:pt x="0" y="15"/>
                  </a:lnTo>
                  <a:lnTo>
                    <a:pt x="0" y="14"/>
                  </a:lnTo>
                  <a:lnTo>
                    <a:pt x="1" y="13"/>
                  </a:lnTo>
                  <a:lnTo>
                    <a:pt x="2" y="12"/>
                  </a:lnTo>
                  <a:lnTo>
                    <a:pt x="2" y="10"/>
                  </a:lnTo>
                  <a:lnTo>
                    <a:pt x="3" y="7"/>
                  </a:lnTo>
                  <a:lnTo>
                    <a:pt x="4" y="6"/>
                  </a:lnTo>
                  <a:lnTo>
                    <a:pt x="5" y="5"/>
                  </a:lnTo>
                  <a:lnTo>
                    <a:pt x="5" y="5"/>
                  </a:lnTo>
                  <a:lnTo>
                    <a:pt x="9" y="3"/>
                  </a:lnTo>
                  <a:lnTo>
                    <a:pt x="10" y="2"/>
                  </a:lnTo>
                  <a:lnTo>
                    <a:pt x="10" y="2"/>
                  </a:lnTo>
                  <a:lnTo>
                    <a:pt x="11" y="2"/>
                  </a:lnTo>
                  <a:lnTo>
                    <a:pt x="13" y="2"/>
                  </a:lnTo>
                  <a:lnTo>
                    <a:pt x="15" y="0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DC8700"/>
            </a:solidFill>
            <a:ln w="0">
              <a:solidFill>
                <a:srgbClr val="DC87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13" name="Line 1164"/>
            <p:cNvSpPr>
              <a:spLocks noChangeShapeType="1"/>
            </p:cNvSpPr>
            <p:nvPr/>
          </p:nvSpPr>
          <p:spPr bwMode="auto">
            <a:xfrm>
              <a:off x="4276725" y="1925638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14" name="Line 1165"/>
            <p:cNvSpPr>
              <a:spLocks noChangeShapeType="1"/>
            </p:cNvSpPr>
            <p:nvPr/>
          </p:nvSpPr>
          <p:spPr bwMode="auto">
            <a:xfrm flipH="1">
              <a:off x="4275138" y="1925638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15" name="Line 1166"/>
            <p:cNvSpPr>
              <a:spLocks noChangeShapeType="1"/>
            </p:cNvSpPr>
            <p:nvPr/>
          </p:nvSpPr>
          <p:spPr bwMode="auto">
            <a:xfrm>
              <a:off x="4275138" y="1927225"/>
              <a:ext cx="0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16" name="Line 1167"/>
            <p:cNvSpPr>
              <a:spLocks noChangeShapeType="1"/>
            </p:cNvSpPr>
            <p:nvPr/>
          </p:nvSpPr>
          <p:spPr bwMode="auto">
            <a:xfrm>
              <a:off x="4275138" y="1930400"/>
              <a:ext cx="0" cy="4763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17" name="Line 1168"/>
            <p:cNvSpPr>
              <a:spLocks noChangeShapeType="1"/>
            </p:cNvSpPr>
            <p:nvPr/>
          </p:nvSpPr>
          <p:spPr bwMode="auto">
            <a:xfrm>
              <a:off x="4275138" y="1935163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18" name="Line 1169"/>
            <p:cNvSpPr>
              <a:spLocks noChangeShapeType="1"/>
            </p:cNvSpPr>
            <p:nvPr/>
          </p:nvSpPr>
          <p:spPr bwMode="auto">
            <a:xfrm flipH="1">
              <a:off x="4273550" y="1935163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19" name="Line 1170"/>
            <p:cNvSpPr>
              <a:spLocks noChangeShapeType="1"/>
            </p:cNvSpPr>
            <p:nvPr/>
          </p:nvSpPr>
          <p:spPr bwMode="auto">
            <a:xfrm>
              <a:off x="4273550" y="1936750"/>
              <a:ext cx="0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20" name="Line 1171"/>
            <p:cNvSpPr>
              <a:spLocks noChangeShapeType="1"/>
            </p:cNvSpPr>
            <p:nvPr/>
          </p:nvSpPr>
          <p:spPr bwMode="auto">
            <a:xfrm flipH="1">
              <a:off x="4271963" y="1938338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21" name="Line 1172"/>
            <p:cNvSpPr>
              <a:spLocks noChangeShapeType="1"/>
            </p:cNvSpPr>
            <p:nvPr/>
          </p:nvSpPr>
          <p:spPr bwMode="auto">
            <a:xfrm flipH="1">
              <a:off x="4270375" y="1939925"/>
              <a:ext cx="1588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22" name="Line 1173"/>
            <p:cNvSpPr>
              <a:spLocks noChangeShapeType="1"/>
            </p:cNvSpPr>
            <p:nvPr/>
          </p:nvSpPr>
          <p:spPr bwMode="auto">
            <a:xfrm flipH="1">
              <a:off x="4268788" y="1943100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23" name="Line 1174"/>
            <p:cNvSpPr>
              <a:spLocks noChangeShapeType="1"/>
            </p:cNvSpPr>
            <p:nvPr/>
          </p:nvSpPr>
          <p:spPr bwMode="auto">
            <a:xfrm>
              <a:off x="4268788" y="1944688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24" name="Line 1175"/>
            <p:cNvSpPr>
              <a:spLocks noChangeShapeType="1"/>
            </p:cNvSpPr>
            <p:nvPr/>
          </p:nvSpPr>
          <p:spPr bwMode="auto">
            <a:xfrm>
              <a:off x="4268788" y="1944688"/>
              <a:ext cx="0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25" name="Line 1176"/>
            <p:cNvSpPr>
              <a:spLocks noChangeShapeType="1"/>
            </p:cNvSpPr>
            <p:nvPr/>
          </p:nvSpPr>
          <p:spPr bwMode="auto">
            <a:xfrm>
              <a:off x="4268788" y="1947863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26" name="Line 1177"/>
            <p:cNvSpPr>
              <a:spLocks noChangeShapeType="1"/>
            </p:cNvSpPr>
            <p:nvPr/>
          </p:nvSpPr>
          <p:spPr bwMode="auto">
            <a:xfrm flipH="1">
              <a:off x="4264025" y="1947863"/>
              <a:ext cx="4763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27" name="Line 1178"/>
            <p:cNvSpPr>
              <a:spLocks noChangeShapeType="1"/>
            </p:cNvSpPr>
            <p:nvPr/>
          </p:nvSpPr>
          <p:spPr bwMode="auto">
            <a:xfrm flipH="1">
              <a:off x="4262438" y="1949450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28" name="Line 1179"/>
            <p:cNvSpPr>
              <a:spLocks noChangeShapeType="1"/>
            </p:cNvSpPr>
            <p:nvPr/>
          </p:nvSpPr>
          <p:spPr bwMode="auto">
            <a:xfrm flipH="1">
              <a:off x="4260850" y="1951038"/>
              <a:ext cx="1588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29" name="Line 1180"/>
            <p:cNvSpPr>
              <a:spLocks noChangeShapeType="1"/>
            </p:cNvSpPr>
            <p:nvPr/>
          </p:nvSpPr>
          <p:spPr bwMode="auto">
            <a:xfrm flipH="1">
              <a:off x="4259263" y="1951038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30" name="Line 1181"/>
            <p:cNvSpPr>
              <a:spLocks noChangeShapeType="1"/>
            </p:cNvSpPr>
            <p:nvPr/>
          </p:nvSpPr>
          <p:spPr bwMode="auto">
            <a:xfrm>
              <a:off x="4259263" y="1952625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31" name="Line 1182"/>
            <p:cNvSpPr>
              <a:spLocks noChangeShapeType="1"/>
            </p:cNvSpPr>
            <p:nvPr/>
          </p:nvSpPr>
          <p:spPr bwMode="auto">
            <a:xfrm flipH="1">
              <a:off x="4256088" y="1952625"/>
              <a:ext cx="3175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32" name="Line 1183"/>
            <p:cNvSpPr>
              <a:spLocks noChangeShapeType="1"/>
            </p:cNvSpPr>
            <p:nvPr/>
          </p:nvSpPr>
          <p:spPr bwMode="auto">
            <a:xfrm flipH="1">
              <a:off x="4251325" y="1954213"/>
              <a:ext cx="4763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33" name="Line 1184"/>
            <p:cNvSpPr>
              <a:spLocks noChangeShapeType="1"/>
            </p:cNvSpPr>
            <p:nvPr/>
          </p:nvSpPr>
          <p:spPr bwMode="auto">
            <a:xfrm flipH="1">
              <a:off x="4244975" y="1954213"/>
              <a:ext cx="635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34" name="Line 1185"/>
            <p:cNvSpPr>
              <a:spLocks noChangeShapeType="1"/>
            </p:cNvSpPr>
            <p:nvPr/>
          </p:nvSpPr>
          <p:spPr bwMode="auto">
            <a:xfrm flipH="1">
              <a:off x="4243388" y="1954213"/>
              <a:ext cx="1588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35" name="Line 1186"/>
            <p:cNvSpPr>
              <a:spLocks noChangeShapeType="1"/>
            </p:cNvSpPr>
            <p:nvPr/>
          </p:nvSpPr>
          <p:spPr bwMode="auto">
            <a:xfrm flipH="1">
              <a:off x="4238625" y="1954213"/>
              <a:ext cx="4763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36" name="Line 1187"/>
            <p:cNvSpPr>
              <a:spLocks noChangeShapeType="1"/>
            </p:cNvSpPr>
            <p:nvPr/>
          </p:nvSpPr>
          <p:spPr bwMode="auto">
            <a:xfrm flipH="1">
              <a:off x="4235450" y="1954213"/>
              <a:ext cx="317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37" name="Line 1188"/>
            <p:cNvSpPr>
              <a:spLocks noChangeShapeType="1"/>
            </p:cNvSpPr>
            <p:nvPr/>
          </p:nvSpPr>
          <p:spPr bwMode="auto">
            <a:xfrm flipH="1">
              <a:off x="4233863" y="1954213"/>
              <a:ext cx="1588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38" name="Line 1189"/>
            <p:cNvSpPr>
              <a:spLocks noChangeShapeType="1"/>
            </p:cNvSpPr>
            <p:nvPr/>
          </p:nvSpPr>
          <p:spPr bwMode="auto">
            <a:xfrm flipV="1">
              <a:off x="4233863" y="1952625"/>
              <a:ext cx="0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39" name="Line 1190"/>
            <p:cNvSpPr>
              <a:spLocks noChangeShapeType="1"/>
            </p:cNvSpPr>
            <p:nvPr/>
          </p:nvSpPr>
          <p:spPr bwMode="auto">
            <a:xfrm flipH="1">
              <a:off x="4232275" y="1952625"/>
              <a:ext cx="1588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40" name="Line 1191"/>
            <p:cNvSpPr>
              <a:spLocks noChangeShapeType="1"/>
            </p:cNvSpPr>
            <p:nvPr/>
          </p:nvSpPr>
          <p:spPr bwMode="auto">
            <a:xfrm flipH="1" flipV="1">
              <a:off x="4229100" y="1951038"/>
              <a:ext cx="3175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41" name="Line 1192"/>
            <p:cNvSpPr>
              <a:spLocks noChangeShapeType="1"/>
            </p:cNvSpPr>
            <p:nvPr/>
          </p:nvSpPr>
          <p:spPr bwMode="auto">
            <a:xfrm flipH="1" flipV="1">
              <a:off x="4227513" y="1949450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42" name="Line 1193"/>
            <p:cNvSpPr>
              <a:spLocks noChangeShapeType="1"/>
            </p:cNvSpPr>
            <p:nvPr/>
          </p:nvSpPr>
          <p:spPr bwMode="auto">
            <a:xfrm flipH="1" flipV="1">
              <a:off x="4222750" y="1947863"/>
              <a:ext cx="4763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43" name="Line 1194"/>
            <p:cNvSpPr>
              <a:spLocks noChangeShapeType="1"/>
            </p:cNvSpPr>
            <p:nvPr/>
          </p:nvSpPr>
          <p:spPr bwMode="auto">
            <a:xfrm>
              <a:off x="4222750" y="1947863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44" name="Line 1195"/>
            <p:cNvSpPr>
              <a:spLocks noChangeShapeType="1"/>
            </p:cNvSpPr>
            <p:nvPr/>
          </p:nvSpPr>
          <p:spPr bwMode="auto">
            <a:xfrm flipV="1">
              <a:off x="4222750" y="1944688"/>
              <a:ext cx="0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45" name="Line 1196"/>
            <p:cNvSpPr>
              <a:spLocks noChangeShapeType="1"/>
            </p:cNvSpPr>
            <p:nvPr/>
          </p:nvSpPr>
          <p:spPr bwMode="auto">
            <a:xfrm flipH="1">
              <a:off x="4221163" y="1944688"/>
              <a:ext cx="1588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46" name="Line 1197"/>
            <p:cNvSpPr>
              <a:spLocks noChangeShapeType="1"/>
            </p:cNvSpPr>
            <p:nvPr/>
          </p:nvSpPr>
          <p:spPr bwMode="auto">
            <a:xfrm flipV="1">
              <a:off x="4221163" y="1943100"/>
              <a:ext cx="0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47" name="Line 1198"/>
            <p:cNvSpPr>
              <a:spLocks noChangeShapeType="1"/>
            </p:cNvSpPr>
            <p:nvPr/>
          </p:nvSpPr>
          <p:spPr bwMode="auto">
            <a:xfrm flipH="1" flipV="1">
              <a:off x="4219575" y="1939925"/>
              <a:ext cx="1588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48" name="Line 1199"/>
            <p:cNvSpPr>
              <a:spLocks noChangeShapeType="1"/>
            </p:cNvSpPr>
            <p:nvPr/>
          </p:nvSpPr>
          <p:spPr bwMode="auto">
            <a:xfrm flipH="1" flipV="1">
              <a:off x="4217988" y="1938338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49" name="Line 1200"/>
            <p:cNvSpPr>
              <a:spLocks noChangeShapeType="1"/>
            </p:cNvSpPr>
            <p:nvPr/>
          </p:nvSpPr>
          <p:spPr bwMode="auto">
            <a:xfrm>
              <a:off x="4217988" y="1938338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50" name="Line 1201"/>
            <p:cNvSpPr>
              <a:spLocks noChangeShapeType="1"/>
            </p:cNvSpPr>
            <p:nvPr/>
          </p:nvSpPr>
          <p:spPr bwMode="auto">
            <a:xfrm>
              <a:off x="4217988" y="1938338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51" name="Line 1202"/>
            <p:cNvSpPr>
              <a:spLocks noChangeShapeType="1"/>
            </p:cNvSpPr>
            <p:nvPr/>
          </p:nvSpPr>
          <p:spPr bwMode="auto">
            <a:xfrm flipH="1" flipV="1">
              <a:off x="4216400" y="1935163"/>
              <a:ext cx="1588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52" name="Line 1203"/>
            <p:cNvSpPr>
              <a:spLocks noChangeShapeType="1"/>
            </p:cNvSpPr>
            <p:nvPr/>
          </p:nvSpPr>
          <p:spPr bwMode="auto">
            <a:xfrm flipH="1" flipV="1">
              <a:off x="4214813" y="1930400"/>
              <a:ext cx="1588" cy="4763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53" name="Line 1204"/>
            <p:cNvSpPr>
              <a:spLocks noChangeShapeType="1"/>
            </p:cNvSpPr>
            <p:nvPr/>
          </p:nvSpPr>
          <p:spPr bwMode="auto">
            <a:xfrm flipV="1">
              <a:off x="4214813" y="1924050"/>
              <a:ext cx="0" cy="635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54" name="Line 1205"/>
            <p:cNvSpPr>
              <a:spLocks noChangeShapeType="1"/>
            </p:cNvSpPr>
            <p:nvPr/>
          </p:nvSpPr>
          <p:spPr bwMode="auto">
            <a:xfrm flipV="1">
              <a:off x="4214813" y="1922463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55" name="Line 1206"/>
            <p:cNvSpPr>
              <a:spLocks noChangeShapeType="1"/>
            </p:cNvSpPr>
            <p:nvPr/>
          </p:nvSpPr>
          <p:spPr bwMode="auto">
            <a:xfrm flipV="1">
              <a:off x="4216400" y="1919288"/>
              <a:ext cx="0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56" name="Line 1207"/>
            <p:cNvSpPr>
              <a:spLocks noChangeShapeType="1"/>
            </p:cNvSpPr>
            <p:nvPr/>
          </p:nvSpPr>
          <p:spPr bwMode="auto">
            <a:xfrm flipV="1">
              <a:off x="4216400" y="1917700"/>
              <a:ext cx="0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57" name="Line 1208"/>
            <p:cNvSpPr>
              <a:spLocks noChangeShapeType="1"/>
            </p:cNvSpPr>
            <p:nvPr/>
          </p:nvSpPr>
          <p:spPr bwMode="auto">
            <a:xfrm flipV="1">
              <a:off x="4216400" y="1916113"/>
              <a:ext cx="0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58" name="Line 1209"/>
            <p:cNvSpPr>
              <a:spLocks noChangeShapeType="1"/>
            </p:cNvSpPr>
            <p:nvPr/>
          </p:nvSpPr>
          <p:spPr bwMode="auto">
            <a:xfrm>
              <a:off x="4216400" y="1916113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59" name="Line 1210"/>
            <p:cNvSpPr>
              <a:spLocks noChangeShapeType="1"/>
            </p:cNvSpPr>
            <p:nvPr/>
          </p:nvSpPr>
          <p:spPr bwMode="auto">
            <a:xfrm flipV="1">
              <a:off x="4216400" y="1912938"/>
              <a:ext cx="1588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60" name="Line 1212"/>
            <p:cNvSpPr>
              <a:spLocks noChangeShapeType="1"/>
            </p:cNvSpPr>
            <p:nvPr/>
          </p:nvSpPr>
          <p:spPr bwMode="auto">
            <a:xfrm flipV="1">
              <a:off x="4217988" y="1911350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61" name="Line 1213"/>
            <p:cNvSpPr>
              <a:spLocks noChangeShapeType="1"/>
            </p:cNvSpPr>
            <p:nvPr/>
          </p:nvSpPr>
          <p:spPr bwMode="auto">
            <a:xfrm flipV="1">
              <a:off x="4219576" y="1909763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62" name="Line 1214"/>
            <p:cNvSpPr>
              <a:spLocks noChangeShapeType="1"/>
            </p:cNvSpPr>
            <p:nvPr/>
          </p:nvSpPr>
          <p:spPr bwMode="auto">
            <a:xfrm flipV="1">
              <a:off x="4221163" y="1905000"/>
              <a:ext cx="0" cy="4763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63" name="Line 1215"/>
            <p:cNvSpPr>
              <a:spLocks noChangeShapeType="1"/>
            </p:cNvSpPr>
            <p:nvPr/>
          </p:nvSpPr>
          <p:spPr bwMode="auto">
            <a:xfrm flipV="1">
              <a:off x="4221163" y="1903413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64" name="Line 1216"/>
            <p:cNvSpPr>
              <a:spLocks noChangeShapeType="1"/>
            </p:cNvSpPr>
            <p:nvPr/>
          </p:nvSpPr>
          <p:spPr bwMode="auto">
            <a:xfrm>
              <a:off x="4222751" y="1903413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65" name="Line 1217"/>
            <p:cNvSpPr>
              <a:spLocks noChangeShapeType="1"/>
            </p:cNvSpPr>
            <p:nvPr/>
          </p:nvSpPr>
          <p:spPr bwMode="auto">
            <a:xfrm>
              <a:off x="4222751" y="1903413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66" name="Line 1218"/>
            <p:cNvSpPr>
              <a:spLocks noChangeShapeType="1"/>
            </p:cNvSpPr>
            <p:nvPr/>
          </p:nvSpPr>
          <p:spPr bwMode="auto">
            <a:xfrm flipV="1">
              <a:off x="4222751" y="1901825"/>
              <a:ext cx="4763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67" name="Line 1219"/>
            <p:cNvSpPr>
              <a:spLocks noChangeShapeType="1"/>
            </p:cNvSpPr>
            <p:nvPr/>
          </p:nvSpPr>
          <p:spPr bwMode="auto">
            <a:xfrm flipV="1">
              <a:off x="4227513" y="1900238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68" name="Line 1220"/>
            <p:cNvSpPr>
              <a:spLocks noChangeShapeType="1"/>
            </p:cNvSpPr>
            <p:nvPr/>
          </p:nvSpPr>
          <p:spPr bwMode="auto">
            <a:xfrm>
              <a:off x="4229101" y="1900238"/>
              <a:ext cx="1588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69" name="Line 1221"/>
            <p:cNvSpPr>
              <a:spLocks noChangeShapeType="1"/>
            </p:cNvSpPr>
            <p:nvPr/>
          </p:nvSpPr>
          <p:spPr bwMode="auto">
            <a:xfrm>
              <a:off x="4230688" y="1900238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70" name="Line 1222"/>
            <p:cNvSpPr>
              <a:spLocks noChangeShapeType="1"/>
            </p:cNvSpPr>
            <p:nvPr/>
          </p:nvSpPr>
          <p:spPr bwMode="auto">
            <a:xfrm flipV="1">
              <a:off x="4230688" y="1898650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71" name="Line 1223"/>
            <p:cNvSpPr>
              <a:spLocks noChangeShapeType="1"/>
            </p:cNvSpPr>
            <p:nvPr/>
          </p:nvSpPr>
          <p:spPr bwMode="auto">
            <a:xfrm>
              <a:off x="4232276" y="1898650"/>
              <a:ext cx="317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72" name="Line 1224"/>
            <p:cNvSpPr>
              <a:spLocks noChangeShapeType="1"/>
            </p:cNvSpPr>
            <p:nvPr/>
          </p:nvSpPr>
          <p:spPr bwMode="auto">
            <a:xfrm flipV="1">
              <a:off x="4235451" y="1897063"/>
              <a:ext cx="3175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73" name="Line 1225"/>
            <p:cNvSpPr>
              <a:spLocks noChangeShapeType="1"/>
            </p:cNvSpPr>
            <p:nvPr/>
          </p:nvSpPr>
          <p:spPr bwMode="auto">
            <a:xfrm>
              <a:off x="4238626" y="1897063"/>
              <a:ext cx="4763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74" name="Line 1226"/>
            <p:cNvSpPr>
              <a:spLocks noChangeShapeType="1"/>
            </p:cNvSpPr>
            <p:nvPr/>
          </p:nvSpPr>
          <p:spPr bwMode="auto">
            <a:xfrm>
              <a:off x="4243388" y="1897063"/>
              <a:ext cx="1588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75" name="Line 1227"/>
            <p:cNvSpPr>
              <a:spLocks noChangeShapeType="1"/>
            </p:cNvSpPr>
            <p:nvPr/>
          </p:nvSpPr>
          <p:spPr bwMode="auto">
            <a:xfrm flipV="1">
              <a:off x="4244976" y="1893888"/>
              <a:ext cx="0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76" name="Line 1228"/>
            <p:cNvSpPr>
              <a:spLocks noChangeShapeType="1"/>
            </p:cNvSpPr>
            <p:nvPr/>
          </p:nvSpPr>
          <p:spPr bwMode="auto">
            <a:xfrm>
              <a:off x="4244976" y="1893888"/>
              <a:ext cx="1588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77" name="Line 1229"/>
            <p:cNvSpPr>
              <a:spLocks noChangeShapeType="1"/>
            </p:cNvSpPr>
            <p:nvPr/>
          </p:nvSpPr>
          <p:spPr bwMode="auto">
            <a:xfrm>
              <a:off x="4246563" y="1893888"/>
              <a:ext cx="1588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78" name="Line 1230"/>
            <p:cNvSpPr>
              <a:spLocks noChangeShapeType="1"/>
            </p:cNvSpPr>
            <p:nvPr/>
          </p:nvSpPr>
          <p:spPr bwMode="auto">
            <a:xfrm>
              <a:off x="4248151" y="1897063"/>
              <a:ext cx="317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79" name="Line 1231"/>
            <p:cNvSpPr>
              <a:spLocks noChangeShapeType="1"/>
            </p:cNvSpPr>
            <p:nvPr/>
          </p:nvSpPr>
          <p:spPr bwMode="auto">
            <a:xfrm>
              <a:off x="4251326" y="1897063"/>
              <a:ext cx="4763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80" name="Line 1232"/>
            <p:cNvSpPr>
              <a:spLocks noChangeShapeType="1"/>
            </p:cNvSpPr>
            <p:nvPr/>
          </p:nvSpPr>
          <p:spPr bwMode="auto">
            <a:xfrm>
              <a:off x="4256088" y="1898650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81" name="Line 1233"/>
            <p:cNvSpPr>
              <a:spLocks noChangeShapeType="1"/>
            </p:cNvSpPr>
            <p:nvPr/>
          </p:nvSpPr>
          <p:spPr bwMode="auto">
            <a:xfrm>
              <a:off x="4256088" y="1898650"/>
              <a:ext cx="1588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82" name="Line 1234"/>
            <p:cNvSpPr>
              <a:spLocks noChangeShapeType="1"/>
            </p:cNvSpPr>
            <p:nvPr/>
          </p:nvSpPr>
          <p:spPr bwMode="auto">
            <a:xfrm>
              <a:off x="4257676" y="1898650"/>
              <a:ext cx="1588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83" name="Line 1235"/>
            <p:cNvSpPr>
              <a:spLocks noChangeShapeType="1"/>
            </p:cNvSpPr>
            <p:nvPr/>
          </p:nvSpPr>
          <p:spPr bwMode="auto">
            <a:xfrm>
              <a:off x="4259263" y="1898650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84" name="Line 1236"/>
            <p:cNvSpPr>
              <a:spLocks noChangeShapeType="1"/>
            </p:cNvSpPr>
            <p:nvPr/>
          </p:nvSpPr>
          <p:spPr bwMode="auto">
            <a:xfrm>
              <a:off x="4260851" y="1900238"/>
              <a:ext cx="3175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85" name="Line 1237"/>
            <p:cNvSpPr>
              <a:spLocks noChangeShapeType="1"/>
            </p:cNvSpPr>
            <p:nvPr/>
          </p:nvSpPr>
          <p:spPr bwMode="auto">
            <a:xfrm>
              <a:off x="4264026" y="1901825"/>
              <a:ext cx="4763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86" name="Line 1238"/>
            <p:cNvSpPr>
              <a:spLocks noChangeShapeType="1"/>
            </p:cNvSpPr>
            <p:nvPr/>
          </p:nvSpPr>
          <p:spPr bwMode="auto">
            <a:xfrm>
              <a:off x="4268788" y="1903413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87" name="Line 1239"/>
            <p:cNvSpPr>
              <a:spLocks noChangeShapeType="1"/>
            </p:cNvSpPr>
            <p:nvPr/>
          </p:nvSpPr>
          <p:spPr bwMode="auto">
            <a:xfrm>
              <a:off x="4268788" y="1903413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88" name="Line 1240"/>
            <p:cNvSpPr>
              <a:spLocks noChangeShapeType="1"/>
            </p:cNvSpPr>
            <p:nvPr/>
          </p:nvSpPr>
          <p:spPr bwMode="auto">
            <a:xfrm>
              <a:off x="4268788" y="1903413"/>
              <a:ext cx="0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89" name="Line 1241"/>
            <p:cNvSpPr>
              <a:spLocks noChangeShapeType="1"/>
            </p:cNvSpPr>
            <p:nvPr/>
          </p:nvSpPr>
          <p:spPr bwMode="auto">
            <a:xfrm>
              <a:off x="4268788" y="1905000"/>
              <a:ext cx="1588" cy="4763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90" name="Line 1242"/>
            <p:cNvSpPr>
              <a:spLocks noChangeShapeType="1"/>
            </p:cNvSpPr>
            <p:nvPr/>
          </p:nvSpPr>
          <p:spPr bwMode="auto">
            <a:xfrm>
              <a:off x="4270376" y="1909763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91" name="Line 1243"/>
            <p:cNvSpPr>
              <a:spLocks noChangeShapeType="1"/>
            </p:cNvSpPr>
            <p:nvPr/>
          </p:nvSpPr>
          <p:spPr bwMode="auto">
            <a:xfrm>
              <a:off x="4271963" y="1911350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92" name="Line 1244"/>
            <p:cNvSpPr>
              <a:spLocks noChangeShapeType="1"/>
            </p:cNvSpPr>
            <p:nvPr/>
          </p:nvSpPr>
          <p:spPr bwMode="auto">
            <a:xfrm>
              <a:off x="4273551" y="1912938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93" name="Line 1245"/>
            <p:cNvSpPr>
              <a:spLocks noChangeShapeType="1"/>
            </p:cNvSpPr>
            <p:nvPr/>
          </p:nvSpPr>
          <p:spPr bwMode="auto">
            <a:xfrm>
              <a:off x="4273551" y="1912938"/>
              <a:ext cx="0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94" name="Line 1246"/>
            <p:cNvSpPr>
              <a:spLocks noChangeShapeType="1"/>
            </p:cNvSpPr>
            <p:nvPr/>
          </p:nvSpPr>
          <p:spPr bwMode="auto">
            <a:xfrm>
              <a:off x="4273551" y="1914525"/>
              <a:ext cx="1588" cy="4763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95" name="Line 1247"/>
            <p:cNvSpPr>
              <a:spLocks noChangeShapeType="1"/>
            </p:cNvSpPr>
            <p:nvPr/>
          </p:nvSpPr>
          <p:spPr bwMode="auto">
            <a:xfrm>
              <a:off x="4275138" y="1919288"/>
              <a:ext cx="1588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96" name="Line 1248"/>
            <p:cNvSpPr>
              <a:spLocks noChangeShapeType="1"/>
            </p:cNvSpPr>
            <p:nvPr/>
          </p:nvSpPr>
          <p:spPr bwMode="auto">
            <a:xfrm>
              <a:off x="4276726" y="1922463"/>
              <a:ext cx="0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97" name="Freeform 1249"/>
            <p:cNvSpPr>
              <a:spLocks/>
            </p:cNvSpPr>
            <p:nvPr/>
          </p:nvSpPr>
          <p:spPr bwMode="auto">
            <a:xfrm>
              <a:off x="4454526" y="1643063"/>
              <a:ext cx="63500" cy="61913"/>
            </a:xfrm>
            <a:custGeom>
              <a:avLst/>
              <a:gdLst>
                <a:gd name="T0" fmla="*/ 20 w 40"/>
                <a:gd name="T1" fmla="*/ 1 h 39"/>
                <a:gd name="T2" fmla="*/ 24 w 40"/>
                <a:gd name="T3" fmla="*/ 1 h 39"/>
                <a:gd name="T4" fmla="*/ 28 w 40"/>
                <a:gd name="T5" fmla="*/ 1 h 39"/>
                <a:gd name="T6" fmla="*/ 30 w 40"/>
                <a:gd name="T7" fmla="*/ 3 h 39"/>
                <a:gd name="T8" fmla="*/ 33 w 40"/>
                <a:gd name="T9" fmla="*/ 5 h 39"/>
                <a:gd name="T10" fmla="*/ 34 w 40"/>
                <a:gd name="T11" fmla="*/ 5 h 39"/>
                <a:gd name="T12" fmla="*/ 37 w 40"/>
                <a:gd name="T13" fmla="*/ 8 h 39"/>
                <a:gd name="T14" fmla="*/ 38 w 40"/>
                <a:gd name="T15" fmla="*/ 10 h 39"/>
                <a:gd name="T16" fmla="*/ 39 w 40"/>
                <a:gd name="T17" fmla="*/ 11 h 39"/>
                <a:gd name="T18" fmla="*/ 40 w 40"/>
                <a:gd name="T19" fmla="*/ 16 h 39"/>
                <a:gd name="T20" fmla="*/ 40 w 40"/>
                <a:gd name="T21" fmla="*/ 20 h 39"/>
                <a:gd name="T22" fmla="*/ 39 w 40"/>
                <a:gd name="T23" fmla="*/ 25 h 39"/>
                <a:gd name="T24" fmla="*/ 39 w 40"/>
                <a:gd name="T25" fmla="*/ 26 h 39"/>
                <a:gd name="T26" fmla="*/ 38 w 40"/>
                <a:gd name="T27" fmla="*/ 28 h 39"/>
                <a:gd name="T28" fmla="*/ 34 w 40"/>
                <a:gd name="T29" fmla="*/ 32 h 39"/>
                <a:gd name="T30" fmla="*/ 34 w 40"/>
                <a:gd name="T31" fmla="*/ 34 h 39"/>
                <a:gd name="T32" fmla="*/ 32 w 40"/>
                <a:gd name="T33" fmla="*/ 35 h 39"/>
                <a:gd name="T34" fmla="*/ 28 w 40"/>
                <a:gd name="T35" fmla="*/ 36 h 39"/>
                <a:gd name="T36" fmla="*/ 24 w 40"/>
                <a:gd name="T37" fmla="*/ 37 h 39"/>
                <a:gd name="T38" fmla="*/ 22 w 40"/>
                <a:gd name="T39" fmla="*/ 39 h 39"/>
                <a:gd name="T40" fmla="*/ 20 w 40"/>
                <a:gd name="T41" fmla="*/ 39 h 39"/>
                <a:gd name="T42" fmla="*/ 15 w 40"/>
                <a:gd name="T43" fmla="*/ 37 h 39"/>
                <a:gd name="T44" fmla="*/ 12 w 40"/>
                <a:gd name="T45" fmla="*/ 37 h 39"/>
                <a:gd name="T46" fmla="*/ 8 w 40"/>
                <a:gd name="T47" fmla="*/ 35 h 39"/>
                <a:gd name="T48" fmla="*/ 6 w 40"/>
                <a:gd name="T49" fmla="*/ 34 h 39"/>
                <a:gd name="T50" fmla="*/ 5 w 40"/>
                <a:gd name="T51" fmla="*/ 32 h 39"/>
                <a:gd name="T52" fmla="*/ 3 w 40"/>
                <a:gd name="T53" fmla="*/ 28 h 39"/>
                <a:gd name="T54" fmla="*/ 1 w 40"/>
                <a:gd name="T55" fmla="*/ 28 h 39"/>
                <a:gd name="T56" fmla="*/ 1 w 40"/>
                <a:gd name="T57" fmla="*/ 25 h 39"/>
                <a:gd name="T58" fmla="*/ 0 w 40"/>
                <a:gd name="T59" fmla="*/ 21 h 39"/>
                <a:gd name="T60" fmla="*/ 0 w 40"/>
                <a:gd name="T61" fmla="*/ 17 h 39"/>
                <a:gd name="T62" fmla="*/ 1 w 40"/>
                <a:gd name="T63" fmla="*/ 13 h 39"/>
                <a:gd name="T64" fmla="*/ 1 w 40"/>
                <a:gd name="T65" fmla="*/ 11 h 39"/>
                <a:gd name="T66" fmla="*/ 4 w 40"/>
                <a:gd name="T67" fmla="*/ 8 h 39"/>
                <a:gd name="T68" fmla="*/ 6 w 40"/>
                <a:gd name="T69" fmla="*/ 5 h 39"/>
                <a:gd name="T70" fmla="*/ 8 w 40"/>
                <a:gd name="T71" fmla="*/ 4 h 39"/>
                <a:gd name="T72" fmla="*/ 11 w 40"/>
                <a:gd name="T73" fmla="*/ 2 h 39"/>
                <a:gd name="T74" fmla="*/ 12 w 40"/>
                <a:gd name="T75" fmla="*/ 1 h 39"/>
                <a:gd name="T76" fmla="*/ 16 w 40"/>
                <a:gd name="T77" fmla="*/ 1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40" h="39">
                  <a:moveTo>
                    <a:pt x="17" y="0"/>
                  </a:moveTo>
                  <a:lnTo>
                    <a:pt x="20" y="1"/>
                  </a:lnTo>
                  <a:lnTo>
                    <a:pt x="22" y="1"/>
                  </a:lnTo>
                  <a:lnTo>
                    <a:pt x="24" y="1"/>
                  </a:lnTo>
                  <a:lnTo>
                    <a:pt x="26" y="1"/>
                  </a:lnTo>
                  <a:lnTo>
                    <a:pt x="28" y="1"/>
                  </a:lnTo>
                  <a:lnTo>
                    <a:pt x="29" y="2"/>
                  </a:lnTo>
                  <a:lnTo>
                    <a:pt x="30" y="3"/>
                  </a:lnTo>
                  <a:lnTo>
                    <a:pt x="32" y="4"/>
                  </a:lnTo>
                  <a:lnTo>
                    <a:pt x="33" y="5"/>
                  </a:lnTo>
                  <a:lnTo>
                    <a:pt x="34" y="5"/>
                  </a:lnTo>
                  <a:lnTo>
                    <a:pt x="34" y="5"/>
                  </a:lnTo>
                  <a:lnTo>
                    <a:pt x="34" y="7"/>
                  </a:lnTo>
                  <a:lnTo>
                    <a:pt x="37" y="8"/>
                  </a:lnTo>
                  <a:lnTo>
                    <a:pt x="38" y="9"/>
                  </a:lnTo>
                  <a:lnTo>
                    <a:pt x="38" y="10"/>
                  </a:lnTo>
                  <a:lnTo>
                    <a:pt x="38" y="11"/>
                  </a:lnTo>
                  <a:lnTo>
                    <a:pt x="39" y="11"/>
                  </a:lnTo>
                  <a:lnTo>
                    <a:pt x="39" y="13"/>
                  </a:lnTo>
                  <a:lnTo>
                    <a:pt x="40" y="16"/>
                  </a:lnTo>
                  <a:lnTo>
                    <a:pt x="40" y="19"/>
                  </a:lnTo>
                  <a:lnTo>
                    <a:pt x="40" y="20"/>
                  </a:lnTo>
                  <a:lnTo>
                    <a:pt x="40" y="24"/>
                  </a:lnTo>
                  <a:lnTo>
                    <a:pt x="39" y="25"/>
                  </a:lnTo>
                  <a:lnTo>
                    <a:pt x="39" y="25"/>
                  </a:lnTo>
                  <a:lnTo>
                    <a:pt x="39" y="26"/>
                  </a:lnTo>
                  <a:lnTo>
                    <a:pt x="39" y="27"/>
                  </a:lnTo>
                  <a:lnTo>
                    <a:pt x="38" y="28"/>
                  </a:lnTo>
                  <a:lnTo>
                    <a:pt x="37" y="31"/>
                  </a:lnTo>
                  <a:lnTo>
                    <a:pt x="34" y="32"/>
                  </a:lnTo>
                  <a:lnTo>
                    <a:pt x="34" y="33"/>
                  </a:lnTo>
                  <a:lnTo>
                    <a:pt x="34" y="34"/>
                  </a:lnTo>
                  <a:lnTo>
                    <a:pt x="33" y="34"/>
                  </a:lnTo>
                  <a:lnTo>
                    <a:pt x="32" y="35"/>
                  </a:lnTo>
                  <a:lnTo>
                    <a:pt x="31" y="36"/>
                  </a:lnTo>
                  <a:lnTo>
                    <a:pt x="28" y="36"/>
                  </a:lnTo>
                  <a:lnTo>
                    <a:pt x="26" y="37"/>
                  </a:lnTo>
                  <a:lnTo>
                    <a:pt x="24" y="37"/>
                  </a:lnTo>
                  <a:lnTo>
                    <a:pt x="23" y="39"/>
                  </a:lnTo>
                  <a:lnTo>
                    <a:pt x="22" y="39"/>
                  </a:lnTo>
                  <a:lnTo>
                    <a:pt x="21" y="39"/>
                  </a:lnTo>
                  <a:lnTo>
                    <a:pt x="20" y="39"/>
                  </a:lnTo>
                  <a:lnTo>
                    <a:pt x="19" y="39"/>
                  </a:lnTo>
                  <a:lnTo>
                    <a:pt x="15" y="37"/>
                  </a:lnTo>
                  <a:lnTo>
                    <a:pt x="14" y="37"/>
                  </a:lnTo>
                  <a:lnTo>
                    <a:pt x="12" y="37"/>
                  </a:lnTo>
                  <a:lnTo>
                    <a:pt x="9" y="36"/>
                  </a:lnTo>
                  <a:lnTo>
                    <a:pt x="8" y="35"/>
                  </a:lnTo>
                  <a:lnTo>
                    <a:pt x="7" y="34"/>
                  </a:lnTo>
                  <a:lnTo>
                    <a:pt x="6" y="34"/>
                  </a:lnTo>
                  <a:lnTo>
                    <a:pt x="6" y="33"/>
                  </a:lnTo>
                  <a:lnTo>
                    <a:pt x="5" y="32"/>
                  </a:lnTo>
                  <a:lnTo>
                    <a:pt x="4" y="31"/>
                  </a:lnTo>
                  <a:lnTo>
                    <a:pt x="3" y="28"/>
                  </a:lnTo>
                  <a:lnTo>
                    <a:pt x="3" y="28"/>
                  </a:lnTo>
                  <a:lnTo>
                    <a:pt x="1" y="28"/>
                  </a:lnTo>
                  <a:lnTo>
                    <a:pt x="1" y="27"/>
                  </a:lnTo>
                  <a:lnTo>
                    <a:pt x="1" y="25"/>
                  </a:lnTo>
                  <a:lnTo>
                    <a:pt x="0" y="23"/>
                  </a:lnTo>
                  <a:lnTo>
                    <a:pt x="0" y="21"/>
                  </a:lnTo>
                  <a:lnTo>
                    <a:pt x="0" y="19"/>
                  </a:lnTo>
                  <a:lnTo>
                    <a:pt x="0" y="17"/>
                  </a:lnTo>
                  <a:lnTo>
                    <a:pt x="1" y="15"/>
                  </a:lnTo>
                  <a:lnTo>
                    <a:pt x="1" y="13"/>
                  </a:lnTo>
                  <a:lnTo>
                    <a:pt x="1" y="12"/>
                  </a:lnTo>
                  <a:lnTo>
                    <a:pt x="1" y="11"/>
                  </a:lnTo>
                  <a:lnTo>
                    <a:pt x="3" y="9"/>
                  </a:lnTo>
                  <a:lnTo>
                    <a:pt x="4" y="8"/>
                  </a:lnTo>
                  <a:lnTo>
                    <a:pt x="5" y="7"/>
                  </a:lnTo>
                  <a:lnTo>
                    <a:pt x="6" y="5"/>
                  </a:lnTo>
                  <a:lnTo>
                    <a:pt x="7" y="5"/>
                  </a:lnTo>
                  <a:lnTo>
                    <a:pt x="8" y="4"/>
                  </a:lnTo>
                  <a:lnTo>
                    <a:pt x="9" y="3"/>
                  </a:lnTo>
                  <a:lnTo>
                    <a:pt x="11" y="2"/>
                  </a:lnTo>
                  <a:lnTo>
                    <a:pt x="11" y="2"/>
                  </a:lnTo>
                  <a:lnTo>
                    <a:pt x="12" y="1"/>
                  </a:lnTo>
                  <a:lnTo>
                    <a:pt x="14" y="1"/>
                  </a:lnTo>
                  <a:lnTo>
                    <a:pt x="16" y="1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DC8700"/>
            </a:solidFill>
            <a:ln w="0">
              <a:solidFill>
                <a:srgbClr val="DC87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98" name="Line 1250"/>
            <p:cNvSpPr>
              <a:spLocks noChangeShapeType="1"/>
            </p:cNvSpPr>
            <p:nvPr/>
          </p:nvSpPr>
          <p:spPr bwMode="auto">
            <a:xfrm>
              <a:off x="4518026" y="1673225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99" name="Line 1251"/>
            <p:cNvSpPr>
              <a:spLocks noChangeShapeType="1"/>
            </p:cNvSpPr>
            <p:nvPr/>
          </p:nvSpPr>
          <p:spPr bwMode="auto">
            <a:xfrm>
              <a:off x="4518026" y="1673225"/>
              <a:ext cx="0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00" name="Line 1252"/>
            <p:cNvSpPr>
              <a:spLocks noChangeShapeType="1"/>
            </p:cNvSpPr>
            <p:nvPr/>
          </p:nvSpPr>
          <p:spPr bwMode="auto">
            <a:xfrm>
              <a:off x="4518026" y="1674813"/>
              <a:ext cx="0" cy="635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01" name="Line 1253"/>
            <p:cNvSpPr>
              <a:spLocks noChangeShapeType="1"/>
            </p:cNvSpPr>
            <p:nvPr/>
          </p:nvSpPr>
          <p:spPr bwMode="auto">
            <a:xfrm flipH="1">
              <a:off x="4516438" y="1681163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02" name="Line 1254"/>
            <p:cNvSpPr>
              <a:spLocks noChangeShapeType="1"/>
            </p:cNvSpPr>
            <p:nvPr/>
          </p:nvSpPr>
          <p:spPr bwMode="auto">
            <a:xfrm>
              <a:off x="4516438" y="1682750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03" name="Line 1255"/>
            <p:cNvSpPr>
              <a:spLocks noChangeShapeType="1"/>
            </p:cNvSpPr>
            <p:nvPr/>
          </p:nvSpPr>
          <p:spPr bwMode="auto">
            <a:xfrm>
              <a:off x="4516438" y="1682750"/>
              <a:ext cx="0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04" name="Line 1256"/>
            <p:cNvSpPr>
              <a:spLocks noChangeShapeType="1"/>
            </p:cNvSpPr>
            <p:nvPr/>
          </p:nvSpPr>
          <p:spPr bwMode="auto">
            <a:xfrm>
              <a:off x="4516438" y="1684338"/>
              <a:ext cx="0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05" name="Line 1257"/>
            <p:cNvSpPr>
              <a:spLocks noChangeShapeType="1"/>
            </p:cNvSpPr>
            <p:nvPr/>
          </p:nvSpPr>
          <p:spPr bwMode="auto">
            <a:xfrm flipH="1">
              <a:off x="4514851" y="1685925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06" name="Line 1258"/>
            <p:cNvSpPr>
              <a:spLocks noChangeShapeType="1"/>
            </p:cNvSpPr>
            <p:nvPr/>
          </p:nvSpPr>
          <p:spPr bwMode="auto">
            <a:xfrm flipH="1">
              <a:off x="4513263" y="1687513"/>
              <a:ext cx="1588" cy="4763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07" name="Line 1259"/>
            <p:cNvSpPr>
              <a:spLocks noChangeShapeType="1"/>
            </p:cNvSpPr>
            <p:nvPr/>
          </p:nvSpPr>
          <p:spPr bwMode="auto">
            <a:xfrm flipH="1">
              <a:off x="4508501" y="1692275"/>
              <a:ext cx="4763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08" name="Line 1260"/>
            <p:cNvSpPr>
              <a:spLocks noChangeShapeType="1"/>
            </p:cNvSpPr>
            <p:nvPr/>
          </p:nvSpPr>
          <p:spPr bwMode="auto">
            <a:xfrm>
              <a:off x="4508501" y="1693863"/>
              <a:ext cx="0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09" name="Line 1261"/>
            <p:cNvSpPr>
              <a:spLocks noChangeShapeType="1"/>
            </p:cNvSpPr>
            <p:nvPr/>
          </p:nvSpPr>
          <p:spPr bwMode="auto">
            <a:xfrm>
              <a:off x="4508501" y="1695450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10" name="Line 1262"/>
            <p:cNvSpPr>
              <a:spLocks noChangeShapeType="1"/>
            </p:cNvSpPr>
            <p:nvPr/>
          </p:nvSpPr>
          <p:spPr bwMode="auto">
            <a:xfrm flipH="1">
              <a:off x="4506913" y="1695450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11" name="Line 1263"/>
            <p:cNvSpPr>
              <a:spLocks noChangeShapeType="1"/>
            </p:cNvSpPr>
            <p:nvPr/>
          </p:nvSpPr>
          <p:spPr bwMode="auto">
            <a:xfrm flipH="1">
              <a:off x="4505326" y="1697038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12" name="Line 1264"/>
            <p:cNvSpPr>
              <a:spLocks noChangeShapeType="1"/>
            </p:cNvSpPr>
            <p:nvPr/>
          </p:nvSpPr>
          <p:spPr bwMode="auto">
            <a:xfrm flipH="1">
              <a:off x="4503738" y="1698625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13" name="Line 1265"/>
            <p:cNvSpPr>
              <a:spLocks noChangeShapeType="1"/>
            </p:cNvSpPr>
            <p:nvPr/>
          </p:nvSpPr>
          <p:spPr bwMode="auto">
            <a:xfrm flipH="1">
              <a:off x="4502151" y="1700213"/>
              <a:ext cx="1588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14" name="Line 1266"/>
            <p:cNvSpPr>
              <a:spLocks noChangeShapeType="1"/>
            </p:cNvSpPr>
            <p:nvPr/>
          </p:nvSpPr>
          <p:spPr bwMode="auto">
            <a:xfrm flipH="1">
              <a:off x="4498976" y="1700213"/>
              <a:ext cx="317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15" name="Line 1267"/>
            <p:cNvSpPr>
              <a:spLocks noChangeShapeType="1"/>
            </p:cNvSpPr>
            <p:nvPr/>
          </p:nvSpPr>
          <p:spPr bwMode="auto">
            <a:xfrm flipH="1">
              <a:off x="4495801" y="1700213"/>
              <a:ext cx="3175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16" name="Line 1268"/>
            <p:cNvSpPr>
              <a:spLocks noChangeShapeType="1"/>
            </p:cNvSpPr>
            <p:nvPr/>
          </p:nvSpPr>
          <p:spPr bwMode="auto">
            <a:xfrm flipH="1">
              <a:off x="4492626" y="1701800"/>
              <a:ext cx="317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17" name="Line 1269"/>
            <p:cNvSpPr>
              <a:spLocks noChangeShapeType="1"/>
            </p:cNvSpPr>
            <p:nvPr/>
          </p:nvSpPr>
          <p:spPr bwMode="auto">
            <a:xfrm flipH="1">
              <a:off x="4491038" y="1701800"/>
              <a:ext cx="1588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18" name="Line 1270"/>
            <p:cNvSpPr>
              <a:spLocks noChangeShapeType="1"/>
            </p:cNvSpPr>
            <p:nvPr/>
          </p:nvSpPr>
          <p:spPr bwMode="auto">
            <a:xfrm flipH="1">
              <a:off x="4489451" y="1701800"/>
              <a:ext cx="1588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19" name="Line 1271"/>
            <p:cNvSpPr>
              <a:spLocks noChangeShapeType="1"/>
            </p:cNvSpPr>
            <p:nvPr/>
          </p:nvSpPr>
          <p:spPr bwMode="auto">
            <a:xfrm flipH="1">
              <a:off x="4486276" y="1704975"/>
              <a:ext cx="317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20" name="Line 1272"/>
            <p:cNvSpPr>
              <a:spLocks noChangeShapeType="1"/>
            </p:cNvSpPr>
            <p:nvPr/>
          </p:nvSpPr>
          <p:spPr bwMode="auto">
            <a:xfrm flipH="1" flipV="1">
              <a:off x="4484688" y="1701800"/>
              <a:ext cx="1588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21" name="Line 1273"/>
            <p:cNvSpPr>
              <a:spLocks noChangeShapeType="1"/>
            </p:cNvSpPr>
            <p:nvPr/>
          </p:nvSpPr>
          <p:spPr bwMode="auto">
            <a:xfrm flipH="1">
              <a:off x="4478338" y="1701800"/>
              <a:ext cx="635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22" name="Line 1274"/>
            <p:cNvSpPr>
              <a:spLocks noChangeShapeType="1"/>
            </p:cNvSpPr>
            <p:nvPr/>
          </p:nvSpPr>
          <p:spPr bwMode="auto">
            <a:xfrm flipH="1">
              <a:off x="4476751" y="1701800"/>
              <a:ext cx="1588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23" name="Line 1275"/>
            <p:cNvSpPr>
              <a:spLocks noChangeShapeType="1"/>
            </p:cNvSpPr>
            <p:nvPr/>
          </p:nvSpPr>
          <p:spPr bwMode="auto">
            <a:xfrm flipH="1">
              <a:off x="4475163" y="1701800"/>
              <a:ext cx="1588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24" name="Line 1276"/>
            <p:cNvSpPr>
              <a:spLocks noChangeShapeType="1"/>
            </p:cNvSpPr>
            <p:nvPr/>
          </p:nvSpPr>
          <p:spPr bwMode="auto">
            <a:xfrm flipH="1" flipV="1">
              <a:off x="4473576" y="1700213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25" name="Line 1277"/>
            <p:cNvSpPr>
              <a:spLocks noChangeShapeType="1"/>
            </p:cNvSpPr>
            <p:nvPr/>
          </p:nvSpPr>
          <p:spPr bwMode="auto">
            <a:xfrm flipH="1">
              <a:off x="4468813" y="1700213"/>
              <a:ext cx="4763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26" name="Line 1278"/>
            <p:cNvSpPr>
              <a:spLocks noChangeShapeType="1"/>
            </p:cNvSpPr>
            <p:nvPr/>
          </p:nvSpPr>
          <p:spPr bwMode="auto">
            <a:xfrm flipH="1" flipV="1">
              <a:off x="4467226" y="1698625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27" name="Line 1279"/>
            <p:cNvSpPr>
              <a:spLocks noChangeShapeType="1"/>
            </p:cNvSpPr>
            <p:nvPr/>
          </p:nvSpPr>
          <p:spPr bwMode="auto">
            <a:xfrm flipH="1" flipV="1">
              <a:off x="4465638" y="1697038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28" name="Line 1280"/>
            <p:cNvSpPr>
              <a:spLocks noChangeShapeType="1"/>
            </p:cNvSpPr>
            <p:nvPr/>
          </p:nvSpPr>
          <p:spPr bwMode="auto">
            <a:xfrm flipH="1" flipV="1">
              <a:off x="4464051" y="1695450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29" name="Line 1281"/>
            <p:cNvSpPr>
              <a:spLocks noChangeShapeType="1"/>
            </p:cNvSpPr>
            <p:nvPr/>
          </p:nvSpPr>
          <p:spPr bwMode="auto">
            <a:xfrm>
              <a:off x="4464051" y="1695450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30" name="Line 1282"/>
            <p:cNvSpPr>
              <a:spLocks noChangeShapeType="1"/>
            </p:cNvSpPr>
            <p:nvPr/>
          </p:nvSpPr>
          <p:spPr bwMode="auto">
            <a:xfrm flipH="1" flipV="1">
              <a:off x="4462463" y="1693863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31" name="Line 1283"/>
            <p:cNvSpPr>
              <a:spLocks noChangeShapeType="1"/>
            </p:cNvSpPr>
            <p:nvPr/>
          </p:nvSpPr>
          <p:spPr bwMode="auto">
            <a:xfrm flipH="1" flipV="1">
              <a:off x="4460876" y="1692275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32" name="Line 1284"/>
            <p:cNvSpPr>
              <a:spLocks noChangeShapeType="1"/>
            </p:cNvSpPr>
            <p:nvPr/>
          </p:nvSpPr>
          <p:spPr bwMode="auto">
            <a:xfrm flipH="1" flipV="1">
              <a:off x="4459288" y="1687513"/>
              <a:ext cx="1588" cy="4763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33" name="Line 1285"/>
            <p:cNvSpPr>
              <a:spLocks noChangeShapeType="1"/>
            </p:cNvSpPr>
            <p:nvPr/>
          </p:nvSpPr>
          <p:spPr bwMode="auto">
            <a:xfrm>
              <a:off x="4459288" y="1687513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34" name="Line 1286"/>
            <p:cNvSpPr>
              <a:spLocks noChangeShapeType="1"/>
            </p:cNvSpPr>
            <p:nvPr/>
          </p:nvSpPr>
          <p:spPr bwMode="auto">
            <a:xfrm flipH="1">
              <a:off x="4456113" y="1687513"/>
              <a:ext cx="317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35" name="Line 1287"/>
            <p:cNvSpPr>
              <a:spLocks noChangeShapeType="1"/>
            </p:cNvSpPr>
            <p:nvPr/>
          </p:nvSpPr>
          <p:spPr bwMode="auto">
            <a:xfrm flipV="1">
              <a:off x="4456113" y="1685925"/>
              <a:ext cx="0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36" name="Line 1288"/>
            <p:cNvSpPr>
              <a:spLocks noChangeShapeType="1"/>
            </p:cNvSpPr>
            <p:nvPr/>
          </p:nvSpPr>
          <p:spPr bwMode="auto">
            <a:xfrm flipV="1">
              <a:off x="4456113" y="1682750"/>
              <a:ext cx="0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37" name="Line 1289"/>
            <p:cNvSpPr>
              <a:spLocks noChangeShapeType="1"/>
            </p:cNvSpPr>
            <p:nvPr/>
          </p:nvSpPr>
          <p:spPr bwMode="auto">
            <a:xfrm flipH="1" flipV="1">
              <a:off x="4454526" y="1679575"/>
              <a:ext cx="1588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38" name="Line 1290"/>
            <p:cNvSpPr>
              <a:spLocks noChangeShapeType="1"/>
            </p:cNvSpPr>
            <p:nvPr/>
          </p:nvSpPr>
          <p:spPr bwMode="auto">
            <a:xfrm flipV="1">
              <a:off x="4454526" y="1673225"/>
              <a:ext cx="0" cy="635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39" name="Line 1291"/>
            <p:cNvSpPr>
              <a:spLocks noChangeShapeType="1"/>
            </p:cNvSpPr>
            <p:nvPr/>
          </p:nvSpPr>
          <p:spPr bwMode="auto">
            <a:xfrm>
              <a:off x="4454526" y="1673225"/>
              <a:ext cx="1588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40" name="Line 1292"/>
            <p:cNvSpPr>
              <a:spLocks noChangeShapeType="1"/>
            </p:cNvSpPr>
            <p:nvPr/>
          </p:nvSpPr>
          <p:spPr bwMode="auto">
            <a:xfrm flipV="1">
              <a:off x="4456113" y="1663700"/>
              <a:ext cx="0" cy="952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41" name="Line 1293"/>
            <p:cNvSpPr>
              <a:spLocks noChangeShapeType="1"/>
            </p:cNvSpPr>
            <p:nvPr/>
          </p:nvSpPr>
          <p:spPr bwMode="auto">
            <a:xfrm flipV="1">
              <a:off x="4456113" y="1662113"/>
              <a:ext cx="0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42" name="Line 1294"/>
            <p:cNvSpPr>
              <a:spLocks noChangeShapeType="1"/>
            </p:cNvSpPr>
            <p:nvPr/>
          </p:nvSpPr>
          <p:spPr bwMode="auto">
            <a:xfrm flipV="1">
              <a:off x="4456113" y="1660525"/>
              <a:ext cx="0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43" name="Line 1295"/>
            <p:cNvSpPr>
              <a:spLocks noChangeShapeType="1"/>
            </p:cNvSpPr>
            <p:nvPr/>
          </p:nvSpPr>
          <p:spPr bwMode="auto">
            <a:xfrm flipV="1">
              <a:off x="4456113" y="1657350"/>
              <a:ext cx="3175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44" name="Line 1296"/>
            <p:cNvSpPr>
              <a:spLocks noChangeShapeType="1"/>
            </p:cNvSpPr>
            <p:nvPr/>
          </p:nvSpPr>
          <p:spPr bwMode="auto">
            <a:xfrm flipV="1">
              <a:off x="4459288" y="1655763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45" name="Line 1297"/>
            <p:cNvSpPr>
              <a:spLocks noChangeShapeType="1"/>
            </p:cNvSpPr>
            <p:nvPr/>
          </p:nvSpPr>
          <p:spPr bwMode="auto">
            <a:xfrm flipV="1">
              <a:off x="4460876" y="1654175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46" name="Line 1298"/>
            <p:cNvSpPr>
              <a:spLocks noChangeShapeType="1"/>
            </p:cNvSpPr>
            <p:nvPr/>
          </p:nvSpPr>
          <p:spPr bwMode="auto">
            <a:xfrm flipV="1">
              <a:off x="4462463" y="1651000"/>
              <a:ext cx="1588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47" name="Line 1299"/>
            <p:cNvSpPr>
              <a:spLocks noChangeShapeType="1"/>
            </p:cNvSpPr>
            <p:nvPr/>
          </p:nvSpPr>
          <p:spPr bwMode="auto">
            <a:xfrm>
              <a:off x="4464051" y="1651000"/>
              <a:ext cx="1588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48" name="Line 1300"/>
            <p:cNvSpPr>
              <a:spLocks noChangeShapeType="1"/>
            </p:cNvSpPr>
            <p:nvPr/>
          </p:nvSpPr>
          <p:spPr bwMode="auto">
            <a:xfrm flipV="1">
              <a:off x="4465638" y="1649413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49" name="Line 1301"/>
            <p:cNvSpPr>
              <a:spLocks noChangeShapeType="1"/>
            </p:cNvSpPr>
            <p:nvPr/>
          </p:nvSpPr>
          <p:spPr bwMode="auto">
            <a:xfrm flipV="1">
              <a:off x="4467226" y="1647825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50" name="Line 1302"/>
            <p:cNvSpPr>
              <a:spLocks noChangeShapeType="1"/>
            </p:cNvSpPr>
            <p:nvPr/>
          </p:nvSpPr>
          <p:spPr bwMode="auto">
            <a:xfrm flipV="1">
              <a:off x="4468813" y="1646238"/>
              <a:ext cx="3175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51" name="Line 1303"/>
            <p:cNvSpPr>
              <a:spLocks noChangeShapeType="1"/>
            </p:cNvSpPr>
            <p:nvPr/>
          </p:nvSpPr>
          <p:spPr bwMode="auto">
            <a:xfrm>
              <a:off x="4471988" y="1646238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52" name="Line 1304"/>
            <p:cNvSpPr>
              <a:spLocks noChangeShapeType="1"/>
            </p:cNvSpPr>
            <p:nvPr/>
          </p:nvSpPr>
          <p:spPr bwMode="auto">
            <a:xfrm flipV="1">
              <a:off x="4471988" y="1644650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53" name="Line 1305"/>
            <p:cNvSpPr>
              <a:spLocks noChangeShapeType="1"/>
            </p:cNvSpPr>
            <p:nvPr/>
          </p:nvSpPr>
          <p:spPr bwMode="auto">
            <a:xfrm>
              <a:off x="4473576" y="1644650"/>
              <a:ext cx="317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54" name="Line 1306"/>
            <p:cNvSpPr>
              <a:spLocks noChangeShapeType="1"/>
            </p:cNvSpPr>
            <p:nvPr/>
          </p:nvSpPr>
          <p:spPr bwMode="auto">
            <a:xfrm>
              <a:off x="4476751" y="1644650"/>
              <a:ext cx="317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55" name="Line 1307"/>
            <p:cNvSpPr>
              <a:spLocks noChangeShapeType="1"/>
            </p:cNvSpPr>
            <p:nvPr/>
          </p:nvSpPr>
          <p:spPr bwMode="auto">
            <a:xfrm flipV="1">
              <a:off x="4479926" y="1643063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56" name="Line 1308"/>
            <p:cNvSpPr>
              <a:spLocks noChangeShapeType="1"/>
            </p:cNvSpPr>
            <p:nvPr/>
          </p:nvSpPr>
          <p:spPr bwMode="auto">
            <a:xfrm>
              <a:off x="4481513" y="1643063"/>
              <a:ext cx="4763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57" name="Line 1309"/>
            <p:cNvSpPr>
              <a:spLocks noChangeShapeType="1"/>
            </p:cNvSpPr>
            <p:nvPr/>
          </p:nvSpPr>
          <p:spPr bwMode="auto">
            <a:xfrm>
              <a:off x="4486276" y="1644650"/>
              <a:ext cx="317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58" name="Line 1310"/>
            <p:cNvSpPr>
              <a:spLocks noChangeShapeType="1"/>
            </p:cNvSpPr>
            <p:nvPr/>
          </p:nvSpPr>
          <p:spPr bwMode="auto">
            <a:xfrm>
              <a:off x="4489451" y="1644650"/>
              <a:ext cx="317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59" name="Line 1311"/>
            <p:cNvSpPr>
              <a:spLocks noChangeShapeType="1"/>
            </p:cNvSpPr>
            <p:nvPr/>
          </p:nvSpPr>
          <p:spPr bwMode="auto">
            <a:xfrm>
              <a:off x="4492626" y="1644650"/>
              <a:ext cx="317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60" name="Line 1312"/>
            <p:cNvSpPr>
              <a:spLocks noChangeShapeType="1"/>
            </p:cNvSpPr>
            <p:nvPr/>
          </p:nvSpPr>
          <p:spPr bwMode="auto">
            <a:xfrm>
              <a:off x="4495801" y="1644650"/>
              <a:ext cx="317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61" name="Line 1313"/>
            <p:cNvSpPr>
              <a:spLocks noChangeShapeType="1"/>
            </p:cNvSpPr>
            <p:nvPr/>
          </p:nvSpPr>
          <p:spPr bwMode="auto">
            <a:xfrm>
              <a:off x="4498976" y="1644650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62" name="Line 1314"/>
            <p:cNvSpPr>
              <a:spLocks noChangeShapeType="1"/>
            </p:cNvSpPr>
            <p:nvPr/>
          </p:nvSpPr>
          <p:spPr bwMode="auto">
            <a:xfrm>
              <a:off x="4500563" y="1646238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63" name="Line 1315"/>
            <p:cNvSpPr>
              <a:spLocks noChangeShapeType="1"/>
            </p:cNvSpPr>
            <p:nvPr/>
          </p:nvSpPr>
          <p:spPr bwMode="auto">
            <a:xfrm>
              <a:off x="4502151" y="1647825"/>
              <a:ext cx="3175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64" name="Line 1316"/>
            <p:cNvSpPr>
              <a:spLocks noChangeShapeType="1"/>
            </p:cNvSpPr>
            <p:nvPr/>
          </p:nvSpPr>
          <p:spPr bwMode="auto">
            <a:xfrm>
              <a:off x="4505326" y="1649413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65" name="Line 1317"/>
            <p:cNvSpPr>
              <a:spLocks noChangeShapeType="1"/>
            </p:cNvSpPr>
            <p:nvPr/>
          </p:nvSpPr>
          <p:spPr bwMode="auto">
            <a:xfrm>
              <a:off x="4506913" y="1651000"/>
              <a:ext cx="1588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66" name="Line 1318"/>
            <p:cNvSpPr>
              <a:spLocks noChangeShapeType="1"/>
            </p:cNvSpPr>
            <p:nvPr/>
          </p:nvSpPr>
          <p:spPr bwMode="auto">
            <a:xfrm>
              <a:off x="4508501" y="1651000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67" name="Line 1319"/>
            <p:cNvSpPr>
              <a:spLocks noChangeShapeType="1"/>
            </p:cNvSpPr>
            <p:nvPr/>
          </p:nvSpPr>
          <p:spPr bwMode="auto">
            <a:xfrm>
              <a:off x="4508501" y="1651000"/>
              <a:ext cx="0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68" name="Line 1320"/>
            <p:cNvSpPr>
              <a:spLocks noChangeShapeType="1"/>
            </p:cNvSpPr>
            <p:nvPr/>
          </p:nvSpPr>
          <p:spPr bwMode="auto">
            <a:xfrm>
              <a:off x="4508501" y="1654175"/>
              <a:ext cx="4763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69" name="Line 1321"/>
            <p:cNvSpPr>
              <a:spLocks noChangeShapeType="1"/>
            </p:cNvSpPr>
            <p:nvPr/>
          </p:nvSpPr>
          <p:spPr bwMode="auto">
            <a:xfrm>
              <a:off x="4513263" y="1655763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70" name="Line 1322"/>
            <p:cNvSpPr>
              <a:spLocks noChangeShapeType="1"/>
            </p:cNvSpPr>
            <p:nvPr/>
          </p:nvSpPr>
          <p:spPr bwMode="auto">
            <a:xfrm>
              <a:off x="4514851" y="1657350"/>
              <a:ext cx="0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71" name="Line 1323"/>
            <p:cNvSpPr>
              <a:spLocks noChangeShapeType="1"/>
            </p:cNvSpPr>
            <p:nvPr/>
          </p:nvSpPr>
          <p:spPr bwMode="auto">
            <a:xfrm>
              <a:off x="4514851" y="1658938"/>
              <a:ext cx="0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72" name="Line 1324"/>
            <p:cNvSpPr>
              <a:spLocks noChangeShapeType="1"/>
            </p:cNvSpPr>
            <p:nvPr/>
          </p:nvSpPr>
          <p:spPr bwMode="auto">
            <a:xfrm>
              <a:off x="4514851" y="1660525"/>
              <a:ext cx="1588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73" name="Line 1325"/>
            <p:cNvSpPr>
              <a:spLocks noChangeShapeType="1"/>
            </p:cNvSpPr>
            <p:nvPr/>
          </p:nvSpPr>
          <p:spPr bwMode="auto">
            <a:xfrm>
              <a:off x="4516438" y="1660525"/>
              <a:ext cx="0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74" name="Line 1326"/>
            <p:cNvSpPr>
              <a:spLocks noChangeShapeType="1"/>
            </p:cNvSpPr>
            <p:nvPr/>
          </p:nvSpPr>
          <p:spPr bwMode="auto">
            <a:xfrm>
              <a:off x="4516438" y="1663700"/>
              <a:ext cx="1588" cy="4763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75" name="Line 1327"/>
            <p:cNvSpPr>
              <a:spLocks noChangeShapeType="1"/>
            </p:cNvSpPr>
            <p:nvPr/>
          </p:nvSpPr>
          <p:spPr bwMode="auto">
            <a:xfrm>
              <a:off x="4518026" y="1668463"/>
              <a:ext cx="0" cy="4763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76" name="Freeform 1328"/>
            <p:cNvSpPr>
              <a:spLocks/>
            </p:cNvSpPr>
            <p:nvPr/>
          </p:nvSpPr>
          <p:spPr bwMode="auto">
            <a:xfrm>
              <a:off x="4784726" y="1552575"/>
              <a:ext cx="60325" cy="58738"/>
            </a:xfrm>
            <a:custGeom>
              <a:avLst/>
              <a:gdLst>
                <a:gd name="T0" fmla="*/ 19 w 38"/>
                <a:gd name="T1" fmla="*/ 0 h 37"/>
                <a:gd name="T2" fmla="*/ 23 w 38"/>
                <a:gd name="T3" fmla="*/ 0 h 37"/>
                <a:gd name="T4" fmla="*/ 25 w 38"/>
                <a:gd name="T5" fmla="*/ 0 h 37"/>
                <a:gd name="T6" fmla="*/ 27 w 38"/>
                <a:gd name="T7" fmla="*/ 1 h 37"/>
                <a:gd name="T8" fmla="*/ 31 w 38"/>
                <a:gd name="T9" fmla="*/ 3 h 37"/>
                <a:gd name="T10" fmla="*/ 33 w 38"/>
                <a:gd name="T11" fmla="*/ 5 h 37"/>
                <a:gd name="T12" fmla="*/ 35 w 38"/>
                <a:gd name="T13" fmla="*/ 7 h 37"/>
                <a:gd name="T14" fmla="*/ 36 w 38"/>
                <a:gd name="T15" fmla="*/ 9 h 37"/>
                <a:gd name="T16" fmla="*/ 36 w 38"/>
                <a:gd name="T17" fmla="*/ 10 h 37"/>
                <a:gd name="T18" fmla="*/ 38 w 38"/>
                <a:gd name="T19" fmla="*/ 15 h 37"/>
                <a:gd name="T20" fmla="*/ 38 w 38"/>
                <a:gd name="T21" fmla="*/ 19 h 37"/>
                <a:gd name="T22" fmla="*/ 38 w 38"/>
                <a:gd name="T23" fmla="*/ 23 h 37"/>
                <a:gd name="T24" fmla="*/ 38 w 38"/>
                <a:gd name="T25" fmla="*/ 25 h 37"/>
                <a:gd name="T26" fmla="*/ 36 w 38"/>
                <a:gd name="T27" fmla="*/ 26 h 37"/>
                <a:gd name="T28" fmla="*/ 35 w 38"/>
                <a:gd name="T29" fmla="*/ 29 h 37"/>
                <a:gd name="T30" fmla="*/ 33 w 38"/>
                <a:gd name="T31" fmla="*/ 32 h 37"/>
                <a:gd name="T32" fmla="*/ 31 w 38"/>
                <a:gd name="T33" fmla="*/ 34 h 37"/>
                <a:gd name="T34" fmla="*/ 28 w 38"/>
                <a:gd name="T35" fmla="*/ 35 h 37"/>
                <a:gd name="T36" fmla="*/ 27 w 38"/>
                <a:gd name="T37" fmla="*/ 36 h 37"/>
                <a:gd name="T38" fmla="*/ 19 w 38"/>
                <a:gd name="T39" fmla="*/ 37 h 37"/>
                <a:gd name="T40" fmla="*/ 15 w 38"/>
                <a:gd name="T41" fmla="*/ 37 h 37"/>
                <a:gd name="T42" fmla="*/ 12 w 38"/>
                <a:gd name="T43" fmla="*/ 36 h 37"/>
                <a:gd name="T44" fmla="*/ 10 w 38"/>
                <a:gd name="T45" fmla="*/ 36 h 37"/>
                <a:gd name="T46" fmla="*/ 7 w 38"/>
                <a:gd name="T47" fmla="*/ 34 h 37"/>
                <a:gd name="T48" fmla="*/ 4 w 38"/>
                <a:gd name="T49" fmla="*/ 32 h 37"/>
                <a:gd name="T50" fmla="*/ 3 w 38"/>
                <a:gd name="T51" fmla="*/ 29 h 37"/>
                <a:gd name="T52" fmla="*/ 1 w 38"/>
                <a:gd name="T53" fmla="*/ 27 h 37"/>
                <a:gd name="T54" fmla="*/ 1 w 38"/>
                <a:gd name="T55" fmla="*/ 26 h 37"/>
                <a:gd name="T56" fmla="*/ 0 w 38"/>
                <a:gd name="T57" fmla="*/ 23 h 37"/>
                <a:gd name="T58" fmla="*/ 0 w 38"/>
                <a:gd name="T59" fmla="*/ 19 h 37"/>
                <a:gd name="T60" fmla="*/ 1 w 38"/>
                <a:gd name="T61" fmla="*/ 11 h 37"/>
                <a:gd name="T62" fmla="*/ 2 w 38"/>
                <a:gd name="T63" fmla="*/ 9 h 37"/>
                <a:gd name="T64" fmla="*/ 4 w 38"/>
                <a:gd name="T65" fmla="*/ 5 h 37"/>
                <a:gd name="T66" fmla="*/ 6 w 38"/>
                <a:gd name="T67" fmla="*/ 4 h 37"/>
                <a:gd name="T68" fmla="*/ 8 w 38"/>
                <a:gd name="T69" fmla="*/ 2 h 37"/>
                <a:gd name="T70" fmla="*/ 10 w 38"/>
                <a:gd name="T71" fmla="*/ 1 h 37"/>
                <a:gd name="T72" fmla="*/ 12 w 38"/>
                <a:gd name="T73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8" h="37">
                  <a:moveTo>
                    <a:pt x="15" y="0"/>
                  </a:moveTo>
                  <a:lnTo>
                    <a:pt x="19" y="0"/>
                  </a:lnTo>
                  <a:lnTo>
                    <a:pt x="20" y="0"/>
                  </a:lnTo>
                  <a:lnTo>
                    <a:pt x="23" y="0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26" y="1"/>
                  </a:lnTo>
                  <a:lnTo>
                    <a:pt x="27" y="1"/>
                  </a:lnTo>
                  <a:lnTo>
                    <a:pt x="28" y="2"/>
                  </a:lnTo>
                  <a:lnTo>
                    <a:pt x="31" y="3"/>
                  </a:lnTo>
                  <a:lnTo>
                    <a:pt x="33" y="4"/>
                  </a:lnTo>
                  <a:lnTo>
                    <a:pt x="33" y="5"/>
                  </a:lnTo>
                  <a:lnTo>
                    <a:pt x="34" y="5"/>
                  </a:lnTo>
                  <a:lnTo>
                    <a:pt x="35" y="7"/>
                  </a:lnTo>
                  <a:lnTo>
                    <a:pt x="35" y="9"/>
                  </a:lnTo>
                  <a:lnTo>
                    <a:pt x="36" y="9"/>
                  </a:lnTo>
                  <a:lnTo>
                    <a:pt x="36" y="10"/>
                  </a:lnTo>
                  <a:lnTo>
                    <a:pt x="36" y="10"/>
                  </a:lnTo>
                  <a:lnTo>
                    <a:pt x="38" y="12"/>
                  </a:lnTo>
                  <a:lnTo>
                    <a:pt x="38" y="15"/>
                  </a:lnTo>
                  <a:lnTo>
                    <a:pt x="38" y="17"/>
                  </a:lnTo>
                  <a:lnTo>
                    <a:pt x="38" y="19"/>
                  </a:lnTo>
                  <a:lnTo>
                    <a:pt x="38" y="20"/>
                  </a:lnTo>
                  <a:lnTo>
                    <a:pt x="38" y="23"/>
                  </a:lnTo>
                  <a:lnTo>
                    <a:pt x="38" y="24"/>
                  </a:lnTo>
                  <a:lnTo>
                    <a:pt x="38" y="25"/>
                  </a:lnTo>
                  <a:lnTo>
                    <a:pt x="38" y="25"/>
                  </a:lnTo>
                  <a:lnTo>
                    <a:pt x="36" y="26"/>
                  </a:lnTo>
                  <a:lnTo>
                    <a:pt x="35" y="28"/>
                  </a:lnTo>
                  <a:lnTo>
                    <a:pt x="35" y="29"/>
                  </a:lnTo>
                  <a:lnTo>
                    <a:pt x="34" y="31"/>
                  </a:lnTo>
                  <a:lnTo>
                    <a:pt x="33" y="32"/>
                  </a:lnTo>
                  <a:lnTo>
                    <a:pt x="33" y="33"/>
                  </a:lnTo>
                  <a:lnTo>
                    <a:pt x="31" y="34"/>
                  </a:lnTo>
                  <a:lnTo>
                    <a:pt x="30" y="35"/>
                  </a:lnTo>
                  <a:lnTo>
                    <a:pt x="28" y="35"/>
                  </a:lnTo>
                  <a:lnTo>
                    <a:pt x="27" y="36"/>
                  </a:lnTo>
                  <a:lnTo>
                    <a:pt x="27" y="36"/>
                  </a:lnTo>
                  <a:lnTo>
                    <a:pt x="23" y="37"/>
                  </a:lnTo>
                  <a:lnTo>
                    <a:pt x="19" y="37"/>
                  </a:lnTo>
                  <a:lnTo>
                    <a:pt x="17" y="37"/>
                  </a:lnTo>
                  <a:lnTo>
                    <a:pt x="15" y="37"/>
                  </a:lnTo>
                  <a:lnTo>
                    <a:pt x="14" y="36"/>
                  </a:lnTo>
                  <a:lnTo>
                    <a:pt x="12" y="36"/>
                  </a:lnTo>
                  <a:lnTo>
                    <a:pt x="11" y="36"/>
                  </a:lnTo>
                  <a:lnTo>
                    <a:pt x="10" y="36"/>
                  </a:lnTo>
                  <a:lnTo>
                    <a:pt x="9" y="35"/>
                  </a:lnTo>
                  <a:lnTo>
                    <a:pt x="7" y="34"/>
                  </a:lnTo>
                  <a:lnTo>
                    <a:pt x="6" y="33"/>
                  </a:lnTo>
                  <a:lnTo>
                    <a:pt x="4" y="32"/>
                  </a:lnTo>
                  <a:lnTo>
                    <a:pt x="4" y="31"/>
                  </a:lnTo>
                  <a:lnTo>
                    <a:pt x="3" y="29"/>
                  </a:lnTo>
                  <a:lnTo>
                    <a:pt x="2" y="28"/>
                  </a:lnTo>
                  <a:lnTo>
                    <a:pt x="1" y="27"/>
                  </a:lnTo>
                  <a:lnTo>
                    <a:pt x="1" y="27"/>
                  </a:lnTo>
                  <a:lnTo>
                    <a:pt x="1" y="26"/>
                  </a:lnTo>
                  <a:lnTo>
                    <a:pt x="0" y="25"/>
                  </a:lnTo>
                  <a:lnTo>
                    <a:pt x="0" y="23"/>
                  </a:lnTo>
                  <a:lnTo>
                    <a:pt x="0" y="20"/>
                  </a:lnTo>
                  <a:lnTo>
                    <a:pt x="0" y="19"/>
                  </a:lnTo>
                  <a:lnTo>
                    <a:pt x="0" y="12"/>
                  </a:lnTo>
                  <a:lnTo>
                    <a:pt x="1" y="11"/>
                  </a:lnTo>
                  <a:lnTo>
                    <a:pt x="1" y="10"/>
                  </a:lnTo>
                  <a:lnTo>
                    <a:pt x="2" y="9"/>
                  </a:lnTo>
                  <a:lnTo>
                    <a:pt x="3" y="7"/>
                  </a:lnTo>
                  <a:lnTo>
                    <a:pt x="4" y="5"/>
                  </a:lnTo>
                  <a:lnTo>
                    <a:pt x="4" y="5"/>
                  </a:lnTo>
                  <a:lnTo>
                    <a:pt x="6" y="4"/>
                  </a:lnTo>
                  <a:lnTo>
                    <a:pt x="7" y="3"/>
                  </a:lnTo>
                  <a:lnTo>
                    <a:pt x="8" y="2"/>
                  </a:lnTo>
                  <a:lnTo>
                    <a:pt x="9" y="2"/>
                  </a:lnTo>
                  <a:lnTo>
                    <a:pt x="10" y="1"/>
                  </a:lnTo>
                  <a:lnTo>
                    <a:pt x="11" y="1"/>
                  </a:lnTo>
                  <a:lnTo>
                    <a:pt x="12" y="0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DC8700"/>
            </a:solidFill>
            <a:ln w="0">
              <a:solidFill>
                <a:srgbClr val="DC87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77" name="Line 1329"/>
            <p:cNvSpPr>
              <a:spLocks noChangeShapeType="1"/>
            </p:cNvSpPr>
            <p:nvPr/>
          </p:nvSpPr>
          <p:spPr bwMode="auto">
            <a:xfrm>
              <a:off x="4845051" y="1582738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78" name="Line 1330"/>
            <p:cNvSpPr>
              <a:spLocks noChangeShapeType="1"/>
            </p:cNvSpPr>
            <p:nvPr/>
          </p:nvSpPr>
          <p:spPr bwMode="auto">
            <a:xfrm>
              <a:off x="4845051" y="1582738"/>
              <a:ext cx="0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79" name="Line 1331"/>
            <p:cNvSpPr>
              <a:spLocks noChangeShapeType="1"/>
            </p:cNvSpPr>
            <p:nvPr/>
          </p:nvSpPr>
          <p:spPr bwMode="auto">
            <a:xfrm>
              <a:off x="4845051" y="1584325"/>
              <a:ext cx="0" cy="4763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80" name="Line 1332"/>
            <p:cNvSpPr>
              <a:spLocks noChangeShapeType="1"/>
            </p:cNvSpPr>
            <p:nvPr/>
          </p:nvSpPr>
          <p:spPr bwMode="auto">
            <a:xfrm>
              <a:off x="4845051" y="1589088"/>
              <a:ext cx="0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81" name="Line 1333"/>
            <p:cNvSpPr>
              <a:spLocks noChangeShapeType="1"/>
            </p:cNvSpPr>
            <p:nvPr/>
          </p:nvSpPr>
          <p:spPr bwMode="auto">
            <a:xfrm>
              <a:off x="4845051" y="1590675"/>
              <a:ext cx="0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82" name="Line 1334"/>
            <p:cNvSpPr>
              <a:spLocks noChangeShapeType="1"/>
            </p:cNvSpPr>
            <p:nvPr/>
          </p:nvSpPr>
          <p:spPr bwMode="auto">
            <a:xfrm>
              <a:off x="4845051" y="1592263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83" name="Line 1335"/>
            <p:cNvSpPr>
              <a:spLocks noChangeShapeType="1"/>
            </p:cNvSpPr>
            <p:nvPr/>
          </p:nvSpPr>
          <p:spPr bwMode="auto">
            <a:xfrm flipH="1">
              <a:off x="4841876" y="1592263"/>
              <a:ext cx="3175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84" name="Line 1336"/>
            <p:cNvSpPr>
              <a:spLocks noChangeShapeType="1"/>
            </p:cNvSpPr>
            <p:nvPr/>
          </p:nvSpPr>
          <p:spPr bwMode="auto">
            <a:xfrm flipH="1">
              <a:off x="4840288" y="1593850"/>
              <a:ext cx="1588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85" name="Line 1337"/>
            <p:cNvSpPr>
              <a:spLocks noChangeShapeType="1"/>
            </p:cNvSpPr>
            <p:nvPr/>
          </p:nvSpPr>
          <p:spPr bwMode="auto">
            <a:xfrm>
              <a:off x="4840288" y="1597025"/>
              <a:ext cx="0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86" name="Line 1338"/>
            <p:cNvSpPr>
              <a:spLocks noChangeShapeType="1"/>
            </p:cNvSpPr>
            <p:nvPr/>
          </p:nvSpPr>
          <p:spPr bwMode="auto">
            <a:xfrm flipH="1">
              <a:off x="4838701" y="1598613"/>
              <a:ext cx="1588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87" name="Line 1339"/>
            <p:cNvSpPr>
              <a:spLocks noChangeShapeType="1"/>
            </p:cNvSpPr>
            <p:nvPr/>
          </p:nvSpPr>
          <p:spPr bwMode="auto">
            <a:xfrm flipH="1">
              <a:off x="4837113" y="1601788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88" name="Line 1340"/>
            <p:cNvSpPr>
              <a:spLocks noChangeShapeType="1"/>
            </p:cNvSpPr>
            <p:nvPr/>
          </p:nvSpPr>
          <p:spPr bwMode="auto">
            <a:xfrm>
              <a:off x="4837113" y="1603375"/>
              <a:ext cx="0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89" name="Line 1341"/>
            <p:cNvSpPr>
              <a:spLocks noChangeShapeType="1"/>
            </p:cNvSpPr>
            <p:nvPr/>
          </p:nvSpPr>
          <p:spPr bwMode="auto">
            <a:xfrm flipH="1">
              <a:off x="4833938" y="1604963"/>
              <a:ext cx="3175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90" name="Line 1342"/>
            <p:cNvSpPr>
              <a:spLocks noChangeShapeType="1"/>
            </p:cNvSpPr>
            <p:nvPr/>
          </p:nvSpPr>
          <p:spPr bwMode="auto">
            <a:xfrm flipH="1">
              <a:off x="4832351" y="1606550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91" name="Line 1343"/>
            <p:cNvSpPr>
              <a:spLocks noChangeShapeType="1"/>
            </p:cNvSpPr>
            <p:nvPr/>
          </p:nvSpPr>
          <p:spPr bwMode="auto">
            <a:xfrm flipH="1">
              <a:off x="4829176" y="1608138"/>
              <a:ext cx="317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92" name="Line 1344"/>
            <p:cNvSpPr>
              <a:spLocks noChangeShapeType="1"/>
            </p:cNvSpPr>
            <p:nvPr/>
          </p:nvSpPr>
          <p:spPr bwMode="auto">
            <a:xfrm flipH="1">
              <a:off x="4827588" y="1608138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93" name="Line 1345"/>
            <p:cNvSpPr>
              <a:spLocks noChangeShapeType="1"/>
            </p:cNvSpPr>
            <p:nvPr/>
          </p:nvSpPr>
          <p:spPr bwMode="auto">
            <a:xfrm>
              <a:off x="4827588" y="1609725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94" name="Line 1346"/>
            <p:cNvSpPr>
              <a:spLocks noChangeShapeType="1"/>
            </p:cNvSpPr>
            <p:nvPr/>
          </p:nvSpPr>
          <p:spPr bwMode="auto">
            <a:xfrm flipH="1">
              <a:off x="4824413" y="1609725"/>
              <a:ext cx="317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95" name="Line 1347"/>
            <p:cNvSpPr>
              <a:spLocks noChangeShapeType="1"/>
            </p:cNvSpPr>
            <p:nvPr/>
          </p:nvSpPr>
          <p:spPr bwMode="auto">
            <a:xfrm flipH="1">
              <a:off x="4821238" y="1609725"/>
              <a:ext cx="3175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96" name="Line 1348"/>
            <p:cNvSpPr>
              <a:spLocks noChangeShapeType="1"/>
            </p:cNvSpPr>
            <p:nvPr/>
          </p:nvSpPr>
          <p:spPr bwMode="auto">
            <a:xfrm flipH="1">
              <a:off x="4819651" y="1611313"/>
              <a:ext cx="1588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97" name="Line 1349"/>
            <p:cNvSpPr>
              <a:spLocks noChangeShapeType="1"/>
            </p:cNvSpPr>
            <p:nvPr/>
          </p:nvSpPr>
          <p:spPr bwMode="auto">
            <a:xfrm flipH="1">
              <a:off x="4816476" y="1611313"/>
              <a:ext cx="317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98" name="Line 1350"/>
            <p:cNvSpPr>
              <a:spLocks noChangeShapeType="1"/>
            </p:cNvSpPr>
            <p:nvPr/>
          </p:nvSpPr>
          <p:spPr bwMode="auto">
            <a:xfrm flipH="1">
              <a:off x="4811713" y="1611313"/>
              <a:ext cx="4763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99" name="Line 1351"/>
            <p:cNvSpPr>
              <a:spLocks noChangeShapeType="1"/>
            </p:cNvSpPr>
            <p:nvPr/>
          </p:nvSpPr>
          <p:spPr bwMode="auto">
            <a:xfrm flipH="1" flipV="1">
              <a:off x="4808538" y="1609725"/>
              <a:ext cx="3175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00" name="Line 1352"/>
            <p:cNvSpPr>
              <a:spLocks noChangeShapeType="1"/>
            </p:cNvSpPr>
            <p:nvPr/>
          </p:nvSpPr>
          <p:spPr bwMode="auto">
            <a:xfrm flipH="1">
              <a:off x="4803776" y="1609725"/>
              <a:ext cx="4763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01" name="Line 1353"/>
            <p:cNvSpPr>
              <a:spLocks noChangeShapeType="1"/>
            </p:cNvSpPr>
            <p:nvPr/>
          </p:nvSpPr>
          <p:spPr bwMode="auto">
            <a:xfrm flipH="1">
              <a:off x="4802188" y="1609725"/>
              <a:ext cx="1588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02" name="Line 1354"/>
            <p:cNvSpPr>
              <a:spLocks noChangeShapeType="1"/>
            </p:cNvSpPr>
            <p:nvPr/>
          </p:nvSpPr>
          <p:spPr bwMode="auto">
            <a:xfrm flipH="1">
              <a:off x="4800601" y="1609725"/>
              <a:ext cx="1588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03" name="Line 1355"/>
            <p:cNvSpPr>
              <a:spLocks noChangeShapeType="1"/>
            </p:cNvSpPr>
            <p:nvPr/>
          </p:nvSpPr>
          <p:spPr bwMode="auto">
            <a:xfrm flipH="1" flipV="1">
              <a:off x="4799013" y="1608138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04" name="Line 1356"/>
            <p:cNvSpPr>
              <a:spLocks noChangeShapeType="1"/>
            </p:cNvSpPr>
            <p:nvPr/>
          </p:nvSpPr>
          <p:spPr bwMode="auto">
            <a:xfrm flipH="1" flipV="1">
              <a:off x="4795838" y="1606550"/>
              <a:ext cx="3175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05" name="Line 1357"/>
            <p:cNvSpPr>
              <a:spLocks noChangeShapeType="1"/>
            </p:cNvSpPr>
            <p:nvPr/>
          </p:nvSpPr>
          <p:spPr bwMode="auto">
            <a:xfrm flipH="1" flipV="1">
              <a:off x="4794251" y="1604963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06" name="Line 1358"/>
            <p:cNvSpPr>
              <a:spLocks noChangeShapeType="1"/>
            </p:cNvSpPr>
            <p:nvPr/>
          </p:nvSpPr>
          <p:spPr bwMode="auto">
            <a:xfrm flipH="1" flipV="1">
              <a:off x="4791076" y="1603375"/>
              <a:ext cx="3175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07" name="Line 1359"/>
            <p:cNvSpPr>
              <a:spLocks noChangeShapeType="1"/>
            </p:cNvSpPr>
            <p:nvPr/>
          </p:nvSpPr>
          <p:spPr bwMode="auto">
            <a:xfrm flipV="1">
              <a:off x="4791076" y="1601788"/>
              <a:ext cx="0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08" name="Line 1360"/>
            <p:cNvSpPr>
              <a:spLocks noChangeShapeType="1"/>
            </p:cNvSpPr>
            <p:nvPr/>
          </p:nvSpPr>
          <p:spPr bwMode="auto">
            <a:xfrm flipH="1" flipV="1">
              <a:off x="4789488" y="1598613"/>
              <a:ext cx="1588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09" name="Line 1361"/>
            <p:cNvSpPr>
              <a:spLocks noChangeShapeType="1"/>
            </p:cNvSpPr>
            <p:nvPr/>
          </p:nvSpPr>
          <p:spPr bwMode="auto">
            <a:xfrm flipH="1" flipV="1">
              <a:off x="4787901" y="1597025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10" name="Line 1362"/>
            <p:cNvSpPr>
              <a:spLocks noChangeShapeType="1"/>
            </p:cNvSpPr>
            <p:nvPr/>
          </p:nvSpPr>
          <p:spPr bwMode="auto">
            <a:xfrm flipH="1" flipV="1">
              <a:off x="4786313" y="1595438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11" name="Line 1363"/>
            <p:cNvSpPr>
              <a:spLocks noChangeShapeType="1"/>
            </p:cNvSpPr>
            <p:nvPr/>
          </p:nvSpPr>
          <p:spPr bwMode="auto">
            <a:xfrm>
              <a:off x="4786313" y="1595438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12" name="Line 1364"/>
            <p:cNvSpPr>
              <a:spLocks noChangeShapeType="1"/>
            </p:cNvSpPr>
            <p:nvPr/>
          </p:nvSpPr>
          <p:spPr bwMode="auto">
            <a:xfrm flipV="1">
              <a:off x="4786313" y="1593850"/>
              <a:ext cx="0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13" name="Line 1365"/>
            <p:cNvSpPr>
              <a:spLocks noChangeShapeType="1"/>
            </p:cNvSpPr>
            <p:nvPr/>
          </p:nvSpPr>
          <p:spPr bwMode="auto">
            <a:xfrm flipH="1" flipV="1">
              <a:off x="4784726" y="1592263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14" name="Line 1366"/>
            <p:cNvSpPr>
              <a:spLocks noChangeShapeType="1"/>
            </p:cNvSpPr>
            <p:nvPr/>
          </p:nvSpPr>
          <p:spPr bwMode="auto">
            <a:xfrm flipV="1">
              <a:off x="4784726" y="1589088"/>
              <a:ext cx="0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15" name="Line 1367"/>
            <p:cNvSpPr>
              <a:spLocks noChangeShapeType="1"/>
            </p:cNvSpPr>
            <p:nvPr/>
          </p:nvSpPr>
          <p:spPr bwMode="auto">
            <a:xfrm flipV="1">
              <a:off x="4784726" y="1584325"/>
              <a:ext cx="0" cy="4763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16" name="Line 1368"/>
            <p:cNvSpPr>
              <a:spLocks noChangeShapeType="1"/>
            </p:cNvSpPr>
            <p:nvPr/>
          </p:nvSpPr>
          <p:spPr bwMode="auto">
            <a:xfrm flipV="1">
              <a:off x="4784726" y="1582738"/>
              <a:ext cx="0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17" name="Line 1369"/>
            <p:cNvSpPr>
              <a:spLocks noChangeShapeType="1"/>
            </p:cNvSpPr>
            <p:nvPr/>
          </p:nvSpPr>
          <p:spPr bwMode="auto">
            <a:xfrm flipV="1">
              <a:off x="4784726" y="1571625"/>
              <a:ext cx="0" cy="11113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18" name="Line 1370"/>
            <p:cNvSpPr>
              <a:spLocks noChangeShapeType="1"/>
            </p:cNvSpPr>
            <p:nvPr/>
          </p:nvSpPr>
          <p:spPr bwMode="auto">
            <a:xfrm flipV="1">
              <a:off x="4784726" y="1570038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19" name="Line 1371"/>
            <p:cNvSpPr>
              <a:spLocks noChangeShapeType="1"/>
            </p:cNvSpPr>
            <p:nvPr/>
          </p:nvSpPr>
          <p:spPr bwMode="auto">
            <a:xfrm flipV="1">
              <a:off x="4786313" y="1568450"/>
              <a:ext cx="0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20" name="Line 1372"/>
            <p:cNvSpPr>
              <a:spLocks noChangeShapeType="1"/>
            </p:cNvSpPr>
            <p:nvPr/>
          </p:nvSpPr>
          <p:spPr bwMode="auto">
            <a:xfrm flipV="1">
              <a:off x="4786313" y="1566863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21" name="Line 1373"/>
            <p:cNvSpPr>
              <a:spLocks noChangeShapeType="1"/>
            </p:cNvSpPr>
            <p:nvPr/>
          </p:nvSpPr>
          <p:spPr bwMode="auto">
            <a:xfrm flipV="1">
              <a:off x="4787901" y="1563688"/>
              <a:ext cx="1588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22" name="Line 1374"/>
            <p:cNvSpPr>
              <a:spLocks noChangeShapeType="1"/>
            </p:cNvSpPr>
            <p:nvPr/>
          </p:nvSpPr>
          <p:spPr bwMode="auto">
            <a:xfrm flipV="1">
              <a:off x="4789488" y="1560513"/>
              <a:ext cx="1588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23" name="Line 1375"/>
            <p:cNvSpPr>
              <a:spLocks noChangeShapeType="1"/>
            </p:cNvSpPr>
            <p:nvPr/>
          </p:nvSpPr>
          <p:spPr bwMode="auto">
            <a:xfrm>
              <a:off x="4791076" y="1560513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24" name="Line 1376"/>
            <p:cNvSpPr>
              <a:spLocks noChangeShapeType="1"/>
            </p:cNvSpPr>
            <p:nvPr/>
          </p:nvSpPr>
          <p:spPr bwMode="auto">
            <a:xfrm flipV="1">
              <a:off x="4791076" y="1558925"/>
              <a:ext cx="3175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25" name="Line 1377"/>
            <p:cNvSpPr>
              <a:spLocks noChangeShapeType="1"/>
            </p:cNvSpPr>
            <p:nvPr/>
          </p:nvSpPr>
          <p:spPr bwMode="auto">
            <a:xfrm flipV="1">
              <a:off x="4794251" y="1557338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26" name="Line 1378"/>
            <p:cNvSpPr>
              <a:spLocks noChangeShapeType="1"/>
            </p:cNvSpPr>
            <p:nvPr/>
          </p:nvSpPr>
          <p:spPr bwMode="auto">
            <a:xfrm flipV="1">
              <a:off x="4795838" y="1555750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27" name="Line 1379"/>
            <p:cNvSpPr>
              <a:spLocks noChangeShapeType="1"/>
            </p:cNvSpPr>
            <p:nvPr/>
          </p:nvSpPr>
          <p:spPr bwMode="auto">
            <a:xfrm>
              <a:off x="4797426" y="1555750"/>
              <a:ext cx="1588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28" name="Line 1380"/>
            <p:cNvSpPr>
              <a:spLocks noChangeShapeType="1"/>
            </p:cNvSpPr>
            <p:nvPr/>
          </p:nvSpPr>
          <p:spPr bwMode="auto">
            <a:xfrm flipV="1">
              <a:off x="4799013" y="1554163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29" name="Line 1381"/>
            <p:cNvSpPr>
              <a:spLocks noChangeShapeType="1"/>
            </p:cNvSpPr>
            <p:nvPr/>
          </p:nvSpPr>
          <p:spPr bwMode="auto">
            <a:xfrm>
              <a:off x="4800601" y="1554163"/>
              <a:ext cx="1588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30" name="Line 1382"/>
            <p:cNvSpPr>
              <a:spLocks noChangeShapeType="1"/>
            </p:cNvSpPr>
            <p:nvPr/>
          </p:nvSpPr>
          <p:spPr bwMode="auto">
            <a:xfrm flipV="1">
              <a:off x="4802188" y="1552575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31" name="Line 1383"/>
            <p:cNvSpPr>
              <a:spLocks noChangeShapeType="1"/>
            </p:cNvSpPr>
            <p:nvPr/>
          </p:nvSpPr>
          <p:spPr bwMode="auto">
            <a:xfrm>
              <a:off x="4803776" y="1552575"/>
              <a:ext cx="4763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32" name="Line 1384"/>
            <p:cNvSpPr>
              <a:spLocks noChangeShapeType="1"/>
            </p:cNvSpPr>
            <p:nvPr/>
          </p:nvSpPr>
          <p:spPr bwMode="auto">
            <a:xfrm>
              <a:off x="4808538" y="1552575"/>
              <a:ext cx="635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33" name="Line 1385"/>
            <p:cNvSpPr>
              <a:spLocks noChangeShapeType="1"/>
            </p:cNvSpPr>
            <p:nvPr/>
          </p:nvSpPr>
          <p:spPr bwMode="auto">
            <a:xfrm>
              <a:off x="4814888" y="1552575"/>
              <a:ext cx="1588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34" name="Line 1386"/>
            <p:cNvSpPr>
              <a:spLocks noChangeShapeType="1"/>
            </p:cNvSpPr>
            <p:nvPr/>
          </p:nvSpPr>
          <p:spPr bwMode="auto">
            <a:xfrm>
              <a:off x="4816476" y="1552575"/>
              <a:ext cx="4763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35" name="Line 1387"/>
            <p:cNvSpPr>
              <a:spLocks noChangeShapeType="1"/>
            </p:cNvSpPr>
            <p:nvPr/>
          </p:nvSpPr>
          <p:spPr bwMode="auto">
            <a:xfrm>
              <a:off x="4821238" y="1552575"/>
              <a:ext cx="317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36" name="Line 1388"/>
            <p:cNvSpPr>
              <a:spLocks noChangeShapeType="1"/>
            </p:cNvSpPr>
            <p:nvPr/>
          </p:nvSpPr>
          <p:spPr bwMode="auto">
            <a:xfrm>
              <a:off x="4824413" y="1552575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37" name="Line 1389"/>
            <p:cNvSpPr>
              <a:spLocks noChangeShapeType="1"/>
            </p:cNvSpPr>
            <p:nvPr/>
          </p:nvSpPr>
          <p:spPr bwMode="auto">
            <a:xfrm>
              <a:off x="4824413" y="1552575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38" name="Line 1390"/>
            <p:cNvSpPr>
              <a:spLocks noChangeShapeType="1"/>
            </p:cNvSpPr>
            <p:nvPr/>
          </p:nvSpPr>
          <p:spPr bwMode="auto">
            <a:xfrm>
              <a:off x="4826001" y="1554163"/>
              <a:ext cx="1588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39" name="Line 1391"/>
            <p:cNvSpPr>
              <a:spLocks noChangeShapeType="1"/>
            </p:cNvSpPr>
            <p:nvPr/>
          </p:nvSpPr>
          <p:spPr bwMode="auto">
            <a:xfrm>
              <a:off x="4827588" y="1554163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40" name="Line 1392"/>
            <p:cNvSpPr>
              <a:spLocks noChangeShapeType="1"/>
            </p:cNvSpPr>
            <p:nvPr/>
          </p:nvSpPr>
          <p:spPr bwMode="auto">
            <a:xfrm>
              <a:off x="4829176" y="1555750"/>
              <a:ext cx="4763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41" name="Line 1393"/>
            <p:cNvSpPr>
              <a:spLocks noChangeShapeType="1"/>
            </p:cNvSpPr>
            <p:nvPr/>
          </p:nvSpPr>
          <p:spPr bwMode="auto">
            <a:xfrm>
              <a:off x="4833938" y="1557338"/>
              <a:ext cx="3175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42" name="Line 1394"/>
            <p:cNvSpPr>
              <a:spLocks noChangeShapeType="1"/>
            </p:cNvSpPr>
            <p:nvPr/>
          </p:nvSpPr>
          <p:spPr bwMode="auto">
            <a:xfrm>
              <a:off x="4837113" y="1558925"/>
              <a:ext cx="0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43" name="Line 1395"/>
            <p:cNvSpPr>
              <a:spLocks noChangeShapeType="1"/>
            </p:cNvSpPr>
            <p:nvPr/>
          </p:nvSpPr>
          <p:spPr bwMode="auto">
            <a:xfrm>
              <a:off x="4837113" y="1560513"/>
              <a:ext cx="1588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44" name="Line 1396"/>
            <p:cNvSpPr>
              <a:spLocks noChangeShapeType="1"/>
            </p:cNvSpPr>
            <p:nvPr/>
          </p:nvSpPr>
          <p:spPr bwMode="auto">
            <a:xfrm>
              <a:off x="4838701" y="1560513"/>
              <a:ext cx="1588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45" name="Line 1397"/>
            <p:cNvSpPr>
              <a:spLocks noChangeShapeType="1"/>
            </p:cNvSpPr>
            <p:nvPr/>
          </p:nvSpPr>
          <p:spPr bwMode="auto">
            <a:xfrm>
              <a:off x="4840288" y="1563688"/>
              <a:ext cx="0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46" name="Line 1398"/>
            <p:cNvSpPr>
              <a:spLocks noChangeShapeType="1"/>
            </p:cNvSpPr>
            <p:nvPr/>
          </p:nvSpPr>
          <p:spPr bwMode="auto">
            <a:xfrm>
              <a:off x="4840288" y="1566863"/>
              <a:ext cx="1588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47" name="Line 1399"/>
            <p:cNvSpPr>
              <a:spLocks noChangeShapeType="1"/>
            </p:cNvSpPr>
            <p:nvPr/>
          </p:nvSpPr>
          <p:spPr bwMode="auto">
            <a:xfrm>
              <a:off x="4841876" y="1566863"/>
              <a:ext cx="0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48" name="Line 1400"/>
            <p:cNvSpPr>
              <a:spLocks noChangeShapeType="1"/>
            </p:cNvSpPr>
            <p:nvPr/>
          </p:nvSpPr>
          <p:spPr bwMode="auto">
            <a:xfrm>
              <a:off x="4841876" y="1568450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49" name="Line 1401"/>
            <p:cNvSpPr>
              <a:spLocks noChangeShapeType="1"/>
            </p:cNvSpPr>
            <p:nvPr/>
          </p:nvSpPr>
          <p:spPr bwMode="auto">
            <a:xfrm>
              <a:off x="4841876" y="1568450"/>
              <a:ext cx="3175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50" name="Line 1402"/>
            <p:cNvSpPr>
              <a:spLocks noChangeShapeType="1"/>
            </p:cNvSpPr>
            <p:nvPr/>
          </p:nvSpPr>
          <p:spPr bwMode="auto">
            <a:xfrm>
              <a:off x="4845051" y="1571625"/>
              <a:ext cx="0" cy="4763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51" name="Line 1403"/>
            <p:cNvSpPr>
              <a:spLocks noChangeShapeType="1"/>
            </p:cNvSpPr>
            <p:nvPr/>
          </p:nvSpPr>
          <p:spPr bwMode="auto">
            <a:xfrm>
              <a:off x="4845051" y="1576388"/>
              <a:ext cx="0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52" name="Line 1404"/>
            <p:cNvSpPr>
              <a:spLocks noChangeShapeType="1"/>
            </p:cNvSpPr>
            <p:nvPr/>
          </p:nvSpPr>
          <p:spPr bwMode="auto">
            <a:xfrm>
              <a:off x="4845051" y="1579563"/>
              <a:ext cx="0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53" name="Freeform 1405"/>
            <p:cNvSpPr>
              <a:spLocks/>
            </p:cNvSpPr>
            <p:nvPr/>
          </p:nvSpPr>
          <p:spPr bwMode="auto">
            <a:xfrm>
              <a:off x="4879976" y="1620838"/>
              <a:ext cx="63500" cy="60325"/>
            </a:xfrm>
            <a:custGeom>
              <a:avLst/>
              <a:gdLst>
                <a:gd name="T0" fmla="*/ 23 w 40"/>
                <a:gd name="T1" fmla="*/ 0 h 38"/>
                <a:gd name="T2" fmla="*/ 27 w 40"/>
                <a:gd name="T3" fmla="*/ 0 h 38"/>
                <a:gd name="T4" fmla="*/ 29 w 40"/>
                <a:gd name="T5" fmla="*/ 1 h 38"/>
                <a:gd name="T6" fmla="*/ 32 w 40"/>
                <a:gd name="T7" fmla="*/ 4 h 38"/>
                <a:gd name="T8" fmla="*/ 35 w 40"/>
                <a:gd name="T9" fmla="*/ 5 h 38"/>
                <a:gd name="T10" fmla="*/ 35 w 40"/>
                <a:gd name="T11" fmla="*/ 6 h 38"/>
                <a:gd name="T12" fmla="*/ 37 w 40"/>
                <a:gd name="T13" fmla="*/ 9 h 38"/>
                <a:gd name="T14" fmla="*/ 38 w 40"/>
                <a:gd name="T15" fmla="*/ 11 h 38"/>
                <a:gd name="T16" fmla="*/ 39 w 40"/>
                <a:gd name="T17" fmla="*/ 15 h 38"/>
                <a:gd name="T18" fmla="*/ 40 w 40"/>
                <a:gd name="T19" fmla="*/ 18 h 38"/>
                <a:gd name="T20" fmla="*/ 40 w 40"/>
                <a:gd name="T21" fmla="*/ 19 h 38"/>
                <a:gd name="T22" fmla="*/ 39 w 40"/>
                <a:gd name="T23" fmla="*/ 23 h 38"/>
                <a:gd name="T24" fmla="*/ 38 w 40"/>
                <a:gd name="T25" fmla="*/ 26 h 38"/>
                <a:gd name="T26" fmla="*/ 37 w 40"/>
                <a:gd name="T27" fmla="*/ 29 h 38"/>
                <a:gd name="T28" fmla="*/ 35 w 40"/>
                <a:gd name="T29" fmla="*/ 33 h 38"/>
                <a:gd name="T30" fmla="*/ 35 w 40"/>
                <a:gd name="T31" fmla="*/ 33 h 38"/>
                <a:gd name="T32" fmla="*/ 32 w 40"/>
                <a:gd name="T33" fmla="*/ 35 h 38"/>
                <a:gd name="T34" fmla="*/ 29 w 40"/>
                <a:gd name="T35" fmla="*/ 37 h 38"/>
                <a:gd name="T36" fmla="*/ 29 w 40"/>
                <a:gd name="T37" fmla="*/ 37 h 38"/>
                <a:gd name="T38" fmla="*/ 24 w 40"/>
                <a:gd name="T39" fmla="*/ 38 h 38"/>
                <a:gd name="T40" fmla="*/ 16 w 40"/>
                <a:gd name="T41" fmla="*/ 38 h 38"/>
                <a:gd name="T42" fmla="*/ 13 w 40"/>
                <a:gd name="T43" fmla="*/ 37 h 38"/>
                <a:gd name="T44" fmla="*/ 9 w 40"/>
                <a:gd name="T45" fmla="*/ 35 h 38"/>
                <a:gd name="T46" fmla="*/ 7 w 40"/>
                <a:gd name="T47" fmla="*/ 33 h 38"/>
                <a:gd name="T48" fmla="*/ 6 w 40"/>
                <a:gd name="T49" fmla="*/ 33 h 38"/>
                <a:gd name="T50" fmla="*/ 4 w 40"/>
                <a:gd name="T51" fmla="*/ 30 h 38"/>
                <a:gd name="T52" fmla="*/ 3 w 40"/>
                <a:gd name="T53" fmla="*/ 29 h 38"/>
                <a:gd name="T54" fmla="*/ 2 w 40"/>
                <a:gd name="T55" fmla="*/ 25 h 38"/>
                <a:gd name="T56" fmla="*/ 0 w 40"/>
                <a:gd name="T57" fmla="*/ 22 h 38"/>
                <a:gd name="T58" fmla="*/ 0 w 40"/>
                <a:gd name="T59" fmla="*/ 18 h 38"/>
                <a:gd name="T60" fmla="*/ 2 w 40"/>
                <a:gd name="T61" fmla="*/ 15 h 38"/>
                <a:gd name="T62" fmla="*/ 2 w 40"/>
                <a:gd name="T63" fmla="*/ 13 h 38"/>
                <a:gd name="T64" fmla="*/ 3 w 40"/>
                <a:gd name="T65" fmla="*/ 11 h 38"/>
                <a:gd name="T66" fmla="*/ 5 w 40"/>
                <a:gd name="T67" fmla="*/ 7 h 38"/>
                <a:gd name="T68" fmla="*/ 7 w 40"/>
                <a:gd name="T69" fmla="*/ 5 h 38"/>
                <a:gd name="T70" fmla="*/ 8 w 40"/>
                <a:gd name="T71" fmla="*/ 5 h 38"/>
                <a:gd name="T72" fmla="*/ 12 w 40"/>
                <a:gd name="T73" fmla="*/ 2 h 38"/>
                <a:gd name="T74" fmla="*/ 13 w 40"/>
                <a:gd name="T75" fmla="*/ 1 h 38"/>
                <a:gd name="T76" fmla="*/ 16 w 40"/>
                <a:gd name="T77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40" h="38">
                  <a:moveTo>
                    <a:pt x="16" y="0"/>
                  </a:moveTo>
                  <a:lnTo>
                    <a:pt x="23" y="0"/>
                  </a:lnTo>
                  <a:lnTo>
                    <a:pt x="25" y="0"/>
                  </a:lnTo>
                  <a:lnTo>
                    <a:pt x="27" y="0"/>
                  </a:lnTo>
                  <a:lnTo>
                    <a:pt x="28" y="1"/>
                  </a:lnTo>
                  <a:lnTo>
                    <a:pt x="29" y="1"/>
                  </a:lnTo>
                  <a:lnTo>
                    <a:pt x="30" y="1"/>
                  </a:lnTo>
                  <a:lnTo>
                    <a:pt x="32" y="4"/>
                  </a:lnTo>
                  <a:lnTo>
                    <a:pt x="33" y="5"/>
                  </a:lnTo>
                  <a:lnTo>
                    <a:pt x="35" y="5"/>
                  </a:lnTo>
                  <a:lnTo>
                    <a:pt x="35" y="5"/>
                  </a:lnTo>
                  <a:lnTo>
                    <a:pt x="35" y="6"/>
                  </a:lnTo>
                  <a:lnTo>
                    <a:pt x="37" y="7"/>
                  </a:lnTo>
                  <a:lnTo>
                    <a:pt x="37" y="9"/>
                  </a:lnTo>
                  <a:lnTo>
                    <a:pt x="38" y="10"/>
                  </a:lnTo>
                  <a:lnTo>
                    <a:pt x="38" y="11"/>
                  </a:lnTo>
                  <a:lnTo>
                    <a:pt x="38" y="14"/>
                  </a:lnTo>
                  <a:lnTo>
                    <a:pt x="39" y="15"/>
                  </a:lnTo>
                  <a:lnTo>
                    <a:pt x="39" y="17"/>
                  </a:lnTo>
                  <a:lnTo>
                    <a:pt x="40" y="18"/>
                  </a:lnTo>
                  <a:lnTo>
                    <a:pt x="40" y="18"/>
                  </a:lnTo>
                  <a:lnTo>
                    <a:pt x="40" y="19"/>
                  </a:lnTo>
                  <a:lnTo>
                    <a:pt x="39" y="21"/>
                  </a:lnTo>
                  <a:lnTo>
                    <a:pt x="39" y="23"/>
                  </a:lnTo>
                  <a:lnTo>
                    <a:pt x="38" y="25"/>
                  </a:lnTo>
                  <a:lnTo>
                    <a:pt x="38" y="26"/>
                  </a:lnTo>
                  <a:lnTo>
                    <a:pt x="38" y="27"/>
                  </a:lnTo>
                  <a:lnTo>
                    <a:pt x="37" y="29"/>
                  </a:lnTo>
                  <a:lnTo>
                    <a:pt x="37" y="31"/>
                  </a:lnTo>
                  <a:lnTo>
                    <a:pt x="35" y="33"/>
                  </a:lnTo>
                  <a:lnTo>
                    <a:pt x="35" y="33"/>
                  </a:lnTo>
                  <a:lnTo>
                    <a:pt x="35" y="33"/>
                  </a:lnTo>
                  <a:lnTo>
                    <a:pt x="33" y="34"/>
                  </a:lnTo>
                  <a:lnTo>
                    <a:pt x="32" y="35"/>
                  </a:lnTo>
                  <a:lnTo>
                    <a:pt x="30" y="37"/>
                  </a:lnTo>
                  <a:lnTo>
                    <a:pt x="29" y="37"/>
                  </a:lnTo>
                  <a:lnTo>
                    <a:pt x="29" y="37"/>
                  </a:lnTo>
                  <a:lnTo>
                    <a:pt x="29" y="37"/>
                  </a:lnTo>
                  <a:lnTo>
                    <a:pt x="27" y="38"/>
                  </a:lnTo>
                  <a:lnTo>
                    <a:pt x="24" y="38"/>
                  </a:lnTo>
                  <a:lnTo>
                    <a:pt x="19" y="38"/>
                  </a:lnTo>
                  <a:lnTo>
                    <a:pt x="16" y="38"/>
                  </a:lnTo>
                  <a:lnTo>
                    <a:pt x="14" y="38"/>
                  </a:lnTo>
                  <a:lnTo>
                    <a:pt x="13" y="37"/>
                  </a:lnTo>
                  <a:lnTo>
                    <a:pt x="12" y="37"/>
                  </a:lnTo>
                  <a:lnTo>
                    <a:pt x="9" y="35"/>
                  </a:lnTo>
                  <a:lnTo>
                    <a:pt x="8" y="34"/>
                  </a:lnTo>
                  <a:lnTo>
                    <a:pt x="7" y="33"/>
                  </a:lnTo>
                  <a:lnTo>
                    <a:pt x="7" y="33"/>
                  </a:lnTo>
                  <a:lnTo>
                    <a:pt x="6" y="33"/>
                  </a:lnTo>
                  <a:lnTo>
                    <a:pt x="5" y="31"/>
                  </a:lnTo>
                  <a:lnTo>
                    <a:pt x="4" y="30"/>
                  </a:lnTo>
                  <a:lnTo>
                    <a:pt x="4" y="29"/>
                  </a:lnTo>
                  <a:lnTo>
                    <a:pt x="3" y="29"/>
                  </a:lnTo>
                  <a:lnTo>
                    <a:pt x="3" y="27"/>
                  </a:lnTo>
                  <a:lnTo>
                    <a:pt x="2" y="25"/>
                  </a:lnTo>
                  <a:lnTo>
                    <a:pt x="2" y="23"/>
                  </a:lnTo>
                  <a:lnTo>
                    <a:pt x="0" y="22"/>
                  </a:lnTo>
                  <a:lnTo>
                    <a:pt x="0" y="19"/>
                  </a:lnTo>
                  <a:lnTo>
                    <a:pt x="0" y="18"/>
                  </a:lnTo>
                  <a:lnTo>
                    <a:pt x="0" y="17"/>
                  </a:lnTo>
                  <a:lnTo>
                    <a:pt x="2" y="15"/>
                  </a:lnTo>
                  <a:lnTo>
                    <a:pt x="2" y="14"/>
                  </a:lnTo>
                  <a:lnTo>
                    <a:pt x="2" y="13"/>
                  </a:lnTo>
                  <a:lnTo>
                    <a:pt x="3" y="13"/>
                  </a:lnTo>
                  <a:lnTo>
                    <a:pt x="3" y="11"/>
                  </a:lnTo>
                  <a:lnTo>
                    <a:pt x="4" y="9"/>
                  </a:lnTo>
                  <a:lnTo>
                    <a:pt x="5" y="7"/>
                  </a:lnTo>
                  <a:lnTo>
                    <a:pt x="6" y="6"/>
                  </a:lnTo>
                  <a:lnTo>
                    <a:pt x="7" y="5"/>
                  </a:lnTo>
                  <a:lnTo>
                    <a:pt x="7" y="5"/>
                  </a:lnTo>
                  <a:lnTo>
                    <a:pt x="8" y="5"/>
                  </a:lnTo>
                  <a:lnTo>
                    <a:pt x="9" y="4"/>
                  </a:lnTo>
                  <a:lnTo>
                    <a:pt x="12" y="2"/>
                  </a:lnTo>
                  <a:lnTo>
                    <a:pt x="12" y="1"/>
                  </a:lnTo>
                  <a:lnTo>
                    <a:pt x="13" y="1"/>
                  </a:lnTo>
                  <a:lnTo>
                    <a:pt x="15" y="0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DC8700"/>
            </a:solidFill>
            <a:ln w="0">
              <a:solidFill>
                <a:srgbClr val="DC87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54" name="Line 1406"/>
            <p:cNvSpPr>
              <a:spLocks noChangeShapeType="1"/>
            </p:cNvSpPr>
            <p:nvPr/>
          </p:nvSpPr>
          <p:spPr bwMode="auto">
            <a:xfrm>
              <a:off x="4943476" y="1649413"/>
              <a:ext cx="0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55" name="Line 1407"/>
            <p:cNvSpPr>
              <a:spLocks noChangeShapeType="1"/>
            </p:cNvSpPr>
            <p:nvPr/>
          </p:nvSpPr>
          <p:spPr bwMode="auto">
            <a:xfrm flipH="1">
              <a:off x="4941888" y="1651000"/>
              <a:ext cx="1588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56" name="Line 1408"/>
            <p:cNvSpPr>
              <a:spLocks noChangeShapeType="1"/>
            </p:cNvSpPr>
            <p:nvPr/>
          </p:nvSpPr>
          <p:spPr bwMode="auto">
            <a:xfrm>
              <a:off x="4941888" y="1654175"/>
              <a:ext cx="0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57" name="Line 1409"/>
            <p:cNvSpPr>
              <a:spLocks noChangeShapeType="1"/>
            </p:cNvSpPr>
            <p:nvPr/>
          </p:nvSpPr>
          <p:spPr bwMode="auto">
            <a:xfrm flipH="1">
              <a:off x="4940301" y="1657350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58" name="Line 1410"/>
            <p:cNvSpPr>
              <a:spLocks noChangeShapeType="1"/>
            </p:cNvSpPr>
            <p:nvPr/>
          </p:nvSpPr>
          <p:spPr bwMode="auto">
            <a:xfrm>
              <a:off x="4940301" y="1658938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59" name="Line 1411"/>
            <p:cNvSpPr>
              <a:spLocks noChangeShapeType="1"/>
            </p:cNvSpPr>
            <p:nvPr/>
          </p:nvSpPr>
          <p:spPr bwMode="auto">
            <a:xfrm>
              <a:off x="4940301" y="1658938"/>
              <a:ext cx="0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60" name="Line 1413"/>
            <p:cNvSpPr>
              <a:spLocks noChangeShapeType="1"/>
            </p:cNvSpPr>
            <p:nvPr/>
          </p:nvSpPr>
          <p:spPr bwMode="auto">
            <a:xfrm flipH="1">
              <a:off x="4938713" y="1660525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61" name="Line 1414"/>
            <p:cNvSpPr>
              <a:spLocks noChangeShapeType="1"/>
            </p:cNvSpPr>
            <p:nvPr/>
          </p:nvSpPr>
          <p:spPr bwMode="auto">
            <a:xfrm>
              <a:off x="4938713" y="1662113"/>
              <a:ext cx="0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62" name="Line 1415"/>
            <p:cNvSpPr>
              <a:spLocks noChangeShapeType="1"/>
            </p:cNvSpPr>
            <p:nvPr/>
          </p:nvSpPr>
          <p:spPr bwMode="auto">
            <a:xfrm flipH="1">
              <a:off x="4937125" y="1663700"/>
              <a:ext cx="1588" cy="4763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63" name="Line 1416"/>
            <p:cNvSpPr>
              <a:spLocks noChangeShapeType="1"/>
            </p:cNvSpPr>
            <p:nvPr/>
          </p:nvSpPr>
          <p:spPr bwMode="auto">
            <a:xfrm flipH="1">
              <a:off x="4935538" y="1668463"/>
              <a:ext cx="1588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64" name="Line 1417"/>
            <p:cNvSpPr>
              <a:spLocks noChangeShapeType="1"/>
            </p:cNvSpPr>
            <p:nvPr/>
          </p:nvSpPr>
          <p:spPr bwMode="auto">
            <a:xfrm flipH="1">
              <a:off x="4932363" y="1671638"/>
              <a:ext cx="317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65" name="Line 1418"/>
            <p:cNvSpPr>
              <a:spLocks noChangeShapeType="1"/>
            </p:cNvSpPr>
            <p:nvPr/>
          </p:nvSpPr>
          <p:spPr bwMode="auto">
            <a:xfrm>
              <a:off x="4932363" y="1671638"/>
              <a:ext cx="0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66" name="Line 1419"/>
            <p:cNvSpPr>
              <a:spLocks noChangeShapeType="1"/>
            </p:cNvSpPr>
            <p:nvPr/>
          </p:nvSpPr>
          <p:spPr bwMode="auto">
            <a:xfrm flipH="1">
              <a:off x="4930775" y="1673225"/>
              <a:ext cx="1588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67" name="Line 1420"/>
            <p:cNvSpPr>
              <a:spLocks noChangeShapeType="1"/>
            </p:cNvSpPr>
            <p:nvPr/>
          </p:nvSpPr>
          <p:spPr bwMode="auto">
            <a:xfrm flipH="1">
              <a:off x="4929188" y="1673225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68" name="Line 1421"/>
            <p:cNvSpPr>
              <a:spLocks noChangeShapeType="1"/>
            </p:cNvSpPr>
            <p:nvPr/>
          </p:nvSpPr>
          <p:spPr bwMode="auto">
            <a:xfrm flipH="1">
              <a:off x="4927600" y="1674813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69" name="Line 1422"/>
            <p:cNvSpPr>
              <a:spLocks noChangeShapeType="1"/>
            </p:cNvSpPr>
            <p:nvPr/>
          </p:nvSpPr>
          <p:spPr bwMode="auto">
            <a:xfrm flipH="1">
              <a:off x="4926013" y="1676400"/>
              <a:ext cx="1588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70" name="Line 1423"/>
            <p:cNvSpPr>
              <a:spLocks noChangeShapeType="1"/>
            </p:cNvSpPr>
            <p:nvPr/>
          </p:nvSpPr>
          <p:spPr bwMode="auto">
            <a:xfrm>
              <a:off x="4926013" y="1676400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71" name="Line 1424"/>
            <p:cNvSpPr>
              <a:spLocks noChangeShapeType="1"/>
            </p:cNvSpPr>
            <p:nvPr/>
          </p:nvSpPr>
          <p:spPr bwMode="auto">
            <a:xfrm flipH="1">
              <a:off x="4922838" y="1676400"/>
              <a:ext cx="3175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72" name="Line 1425"/>
            <p:cNvSpPr>
              <a:spLocks noChangeShapeType="1"/>
            </p:cNvSpPr>
            <p:nvPr/>
          </p:nvSpPr>
          <p:spPr bwMode="auto">
            <a:xfrm flipH="1">
              <a:off x="4918075" y="1679575"/>
              <a:ext cx="4763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73" name="Line 1426"/>
            <p:cNvSpPr>
              <a:spLocks noChangeShapeType="1"/>
            </p:cNvSpPr>
            <p:nvPr/>
          </p:nvSpPr>
          <p:spPr bwMode="auto">
            <a:xfrm flipH="1">
              <a:off x="4916488" y="1679575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74" name="Line 1427"/>
            <p:cNvSpPr>
              <a:spLocks noChangeShapeType="1"/>
            </p:cNvSpPr>
            <p:nvPr/>
          </p:nvSpPr>
          <p:spPr bwMode="auto">
            <a:xfrm flipH="1">
              <a:off x="4914900" y="1681163"/>
              <a:ext cx="1588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75" name="Line 1428"/>
            <p:cNvSpPr>
              <a:spLocks noChangeShapeType="1"/>
            </p:cNvSpPr>
            <p:nvPr/>
          </p:nvSpPr>
          <p:spPr bwMode="auto">
            <a:xfrm flipH="1">
              <a:off x="4913313" y="1681163"/>
              <a:ext cx="1588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76" name="Line 1429"/>
            <p:cNvSpPr>
              <a:spLocks noChangeShapeType="1"/>
            </p:cNvSpPr>
            <p:nvPr/>
          </p:nvSpPr>
          <p:spPr bwMode="auto">
            <a:xfrm flipH="1">
              <a:off x="4910138" y="1681163"/>
              <a:ext cx="317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77" name="Line 1430"/>
            <p:cNvSpPr>
              <a:spLocks noChangeShapeType="1"/>
            </p:cNvSpPr>
            <p:nvPr/>
          </p:nvSpPr>
          <p:spPr bwMode="auto">
            <a:xfrm flipH="1" flipV="1">
              <a:off x="4905375" y="1679575"/>
              <a:ext cx="4763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78" name="Line 1431"/>
            <p:cNvSpPr>
              <a:spLocks noChangeShapeType="1"/>
            </p:cNvSpPr>
            <p:nvPr/>
          </p:nvSpPr>
          <p:spPr bwMode="auto">
            <a:xfrm flipH="1">
              <a:off x="4903788" y="1679575"/>
              <a:ext cx="1588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79" name="Line 1432"/>
            <p:cNvSpPr>
              <a:spLocks noChangeShapeType="1"/>
            </p:cNvSpPr>
            <p:nvPr/>
          </p:nvSpPr>
          <p:spPr bwMode="auto">
            <a:xfrm flipH="1">
              <a:off x="4902200" y="1679575"/>
              <a:ext cx="1588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80" name="Line 1433"/>
            <p:cNvSpPr>
              <a:spLocks noChangeShapeType="1"/>
            </p:cNvSpPr>
            <p:nvPr/>
          </p:nvSpPr>
          <p:spPr bwMode="auto">
            <a:xfrm flipH="1">
              <a:off x="4900613" y="1679575"/>
              <a:ext cx="1588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81" name="Line 1434"/>
            <p:cNvSpPr>
              <a:spLocks noChangeShapeType="1"/>
            </p:cNvSpPr>
            <p:nvPr/>
          </p:nvSpPr>
          <p:spPr bwMode="auto">
            <a:xfrm flipH="1" flipV="1">
              <a:off x="4899025" y="1676400"/>
              <a:ext cx="1588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82" name="Line 1435"/>
            <p:cNvSpPr>
              <a:spLocks noChangeShapeType="1"/>
            </p:cNvSpPr>
            <p:nvPr/>
          </p:nvSpPr>
          <p:spPr bwMode="auto">
            <a:xfrm flipH="1" flipV="1">
              <a:off x="4894263" y="1674813"/>
              <a:ext cx="4763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83" name="Line 1436"/>
            <p:cNvSpPr>
              <a:spLocks noChangeShapeType="1"/>
            </p:cNvSpPr>
            <p:nvPr/>
          </p:nvSpPr>
          <p:spPr bwMode="auto">
            <a:xfrm flipH="1" flipV="1">
              <a:off x="4892675" y="1673225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84" name="Line 1437"/>
            <p:cNvSpPr>
              <a:spLocks noChangeShapeType="1"/>
            </p:cNvSpPr>
            <p:nvPr/>
          </p:nvSpPr>
          <p:spPr bwMode="auto">
            <a:xfrm flipH="1">
              <a:off x="4891088" y="1673225"/>
              <a:ext cx="1588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85" name="Line 1438"/>
            <p:cNvSpPr>
              <a:spLocks noChangeShapeType="1"/>
            </p:cNvSpPr>
            <p:nvPr/>
          </p:nvSpPr>
          <p:spPr bwMode="auto">
            <a:xfrm flipV="1">
              <a:off x="4891088" y="1671638"/>
              <a:ext cx="0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86" name="Line 1439"/>
            <p:cNvSpPr>
              <a:spLocks noChangeShapeType="1"/>
            </p:cNvSpPr>
            <p:nvPr/>
          </p:nvSpPr>
          <p:spPr bwMode="auto">
            <a:xfrm flipH="1">
              <a:off x="4889500" y="1671638"/>
              <a:ext cx="1588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87" name="Line 1440"/>
            <p:cNvSpPr>
              <a:spLocks noChangeShapeType="1"/>
            </p:cNvSpPr>
            <p:nvPr/>
          </p:nvSpPr>
          <p:spPr bwMode="auto">
            <a:xfrm flipH="1" flipV="1">
              <a:off x="4887913" y="1668463"/>
              <a:ext cx="1588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88" name="Line 1441"/>
            <p:cNvSpPr>
              <a:spLocks noChangeShapeType="1"/>
            </p:cNvSpPr>
            <p:nvPr/>
          </p:nvSpPr>
          <p:spPr bwMode="auto">
            <a:xfrm flipH="1" flipV="1">
              <a:off x="4886325" y="1666875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89" name="Line 1442"/>
            <p:cNvSpPr>
              <a:spLocks noChangeShapeType="1"/>
            </p:cNvSpPr>
            <p:nvPr/>
          </p:nvSpPr>
          <p:spPr bwMode="auto">
            <a:xfrm flipV="1">
              <a:off x="4886325" y="1663700"/>
              <a:ext cx="0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90" name="Line 1443"/>
            <p:cNvSpPr>
              <a:spLocks noChangeShapeType="1"/>
            </p:cNvSpPr>
            <p:nvPr/>
          </p:nvSpPr>
          <p:spPr bwMode="auto">
            <a:xfrm>
              <a:off x="4886325" y="1663700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91" name="Line 1444"/>
            <p:cNvSpPr>
              <a:spLocks noChangeShapeType="1"/>
            </p:cNvSpPr>
            <p:nvPr/>
          </p:nvSpPr>
          <p:spPr bwMode="auto">
            <a:xfrm flipH="1" flipV="1">
              <a:off x="4884738" y="1662113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92" name="Line 1445"/>
            <p:cNvSpPr>
              <a:spLocks noChangeShapeType="1"/>
            </p:cNvSpPr>
            <p:nvPr/>
          </p:nvSpPr>
          <p:spPr bwMode="auto">
            <a:xfrm flipV="1">
              <a:off x="4884738" y="1658938"/>
              <a:ext cx="0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93" name="Line 1446"/>
            <p:cNvSpPr>
              <a:spLocks noChangeShapeType="1"/>
            </p:cNvSpPr>
            <p:nvPr/>
          </p:nvSpPr>
          <p:spPr bwMode="auto">
            <a:xfrm flipH="1" flipV="1">
              <a:off x="4883150" y="1657350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94" name="Line 1447"/>
            <p:cNvSpPr>
              <a:spLocks noChangeShapeType="1"/>
            </p:cNvSpPr>
            <p:nvPr/>
          </p:nvSpPr>
          <p:spPr bwMode="auto">
            <a:xfrm flipH="1" flipV="1">
              <a:off x="4879975" y="1654175"/>
              <a:ext cx="3175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95" name="Line 1448"/>
            <p:cNvSpPr>
              <a:spLocks noChangeShapeType="1"/>
            </p:cNvSpPr>
            <p:nvPr/>
          </p:nvSpPr>
          <p:spPr bwMode="auto">
            <a:xfrm flipV="1">
              <a:off x="4879975" y="1651000"/>
              <a:ext cx="0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96" name="Line 1449"/>
            <p:cNvSpPr>
              <a:spLocks noChangeShapeType="1"/>
            </p:cNvSpPr>
            <p:nvPr/>
          </p:nvSpPr>
          <p:spPr bwMode="auto">
            <a:xfrm flipV="1">
              <a:off x="4879975" y="1649413"/>
              <a:ext cx="0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97" name="Line 1450"/>
            <p:cNvSpPr>
              <a:spLocks noChangeShapeType="1"/>
            </p:cNvSpPr>
            <p:nvPr/>
          </p:nvSpPr>
          <p:spPr bwMode="auto">
            <a:xfrm>
              <a:off x="4879975" y="1649413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98" name="Line 1451"/>
            <p:cNvSpPr>
              <a:spLocks noChangeShapeType="1"/>
            </p:cNvSpPr>
            <p:nvPr/>
          </p:nvSpPr>
          <p:spPr bwMode="auto">
            <a:xfrm flipV="1">
              <a:off x="4879975" y="1647825"/>
              <a:ext cx="3175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99" name="Line 1452"/>
            <p:cNvSpPr>
              <a:spLocks noChangeShapeType="1"/>
            </p:cNvSpPr>
            <p:nvPr/>
          </p:nvSpPr>
          <p:spPr bwMode="auto">
            <a:xfrm flipV="1">
              <a:off x="4883150" y="1644650"/>
              <a:ext cx="0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00" name="Line 1453"/>
            <p:cNvSpPr>
              <a:spLocks noChangeShapeType="1"/>
            </p:cNvSpPr>
            <p:nvPr/>
          </p:nvSpPr>
          <p:spPr bwMode="auto">
            <a:xfrm flipV="1">
              <a:off x="4883150" y="1643063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01" name="Line 1454"/>
            <p:cNvSpPr>
              <a:spLocks noChangeShapeType="1"/>
            </p:cNvSpPr>
            <p:nvPr/>
          </p:nvSpPr>
          <p:spPr bwMode="auto">
            <a:xfrm>
              <a:off x="4884738" y="1643063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02" name="Line 1455"/>
            <p:cNvSpPr>
              <a:spLocks noChangeShapeType="1"/>
            </p:cNvSpPr>
            <p:nvPr/>
          </p:nvSpPr>
          <p:spPr bwMode="auto">
            <a:xfrm flipV="1">
              <a:off x="4884738" y="1641475"/>
              <a:ext cx="0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03" name="Line 1456"/>
            <p:cNvSpPr>
              <a:spLocks noChangeShapeType="1"/>
            </p:cNvSpPr>
            <p:nvPr/>
          </p:nvSpPr>
          <p:spPr bwMode="auto">
            <a:xfrm flipV="1">
              <a:off x="4884738" y="1638300"/>
              <a:ext cx="0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04" name="Line 1457"/>
            <p:cNvSpPr>
              <a:spLocks noChangeShapeType="1"/>
            </p:cNvSpPr>
            <p:nvPr/>
          </p:nvSpPr>
          <p:spPr bwMode="auto">
            <a:xfrm flipV="1">
              <a:off x="4884738" y="1636713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05" name="Line 1458"/>
            <p:cNvSpPr>
              <a:spLocks noChangeShapeType="1"/>
            </p:cNvSpPr>
            <p:nvPr/>
          </p:nvSpPr>
          <p:spPr bwMode="auto">
            <a:xfrm flipV="1">
              <a:off x="4886325" y="1633538"/>
              <a:ext cx="1588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06" name="Line 1459"/>
            <p:cNvSpPr>
              <a:spLocks noChangeShapeType="1"/>
            </p:cNvSpPr>
            <p:nvPr/>
          </p:nvSpPr>
          <p:spPr bwMode="auto">
            <a:xfrm flipV="1">
              <a:off x="4887913" y="1631950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07" name="Line 1460"/>
            <p:cNvSpPr>
              <a:spLocks noChangeShapeType="1"/>
            </p:cNvSpPr>
            <p:nvPr/>
          </p:nvSpPr>
          <p:spPr bwMode="auto">
            <a:xfrm flipV="1">
              <a:off x="4889500" y="1630363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08" name="Line 1461"/>
            <p:cNvSpPr>
              <a:spLocks noChangeShapeType="1"/>
            </p:cNvSpPr>
            <p:nvPr/>
          </p:nvSpPr>
          <p:spPr bwMode="auto">
            <a:xfrm>
              <a:off x="4891088" y="1630363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09" name="Line 1462"/>
            <p:cNvSpPr>
              <a:spLocks noChangeShapeType="1"/>
            </p:cNvSpPr>
            <p:nvPr/>
          </p:nvSpPr>
          <p:spPr bwMode="auto">
            <a:xfrm flipV="1">
              <a:off x="4891088" y="1628775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10" name="Line 1463"/>
            <p:cNvSpPr>
              <a:spLocks noChangeShapeType="1"/>
            </p:cNvSpPr>
            <p:nvPr/>
          </p:nvSpPr>
          <p:spPr bwMode="auto">
            <a:xfrm flipV="1">
              <a:off x="4892675" y="1627188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11" name="Line 1464"/>
            <p:cNvSpPr>
              <a:spLocks noChangeShapeType="1"/>
            </p:cNvSpPr>
            <p:nvPr/>
          </p:nvSpPr>
          <p:spPr bwMode="auto">
            <a:xfrm flipV="1">
              <a:off x="4894263" y="1624013"/>
              <a:ext cx="4763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12" name="Line 1465"/>
            <p:cNvSpPr>
              <a:spLocks noChangeShapeType="1"/>
            </p:cNvSpPr>
            <p:nvPr/>
          </p:nvSpPr>
          <p:spPr bwMode="auto">
            <a:xfrm>
              <a:off x="4899025" y="1624013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13" name="Line 1466"/>
            <p:cNvSpPr>
              <a:spLocks noChangeShapeType="1"/>
            </p:cNvSpPr>
            <p:nvPr/>
          </p:nvSpPr>
          <p:spPr bwMode="auto">
            <a:xfrm flipV="1">
              <a:off x="4899025" y="1622425"/>
              <a:ext cx="0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14" name="Line 1467"/>
            <p:cNvSpPr>
              <a:spLocks noChangeShapeType="1"/>
            </p:cNvSpPr>
            <p:nvPr/>
          </p:nvSpPr>
          <p:spPr bwMode="auto">
            <a:xfrm>
              <a:off x="4899025" y="1622425"/>
              <a:ext cx="1588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15" name="Line 1468"/>
            <p:cNvSpPr>
              <a:spLocks noChangeShapeType="1"/>
            </p:cNvSpPr>
            <p:nvPr/>
          </p:nvSpPr>
          <p:spPr bwMode="auto">
            <a:xfrm>
              <a:off x="4900613" y="1622425"/>
              <a:ext cx="317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16" name="Line 1469"/>
            <p:cNvSpPr>
              <a:spLocks noChangeShapeType="1"/>
            </p:cNvSpPr>
            <p:nvPr/>
          </p:nvSpPr>
          <p:spPr bwMode="auto">
            <a:xfrm>
              <a:off x="4903788" y="1622425"/>
              <a:ext cx="1588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17" name="Line 1470"/>
            <p:cNvSpPr>
              <a:spLocks noChangeShapeType="1"/>
            </p:cNvSpPr>
            <p:nvPr/>
          </p:nvSpPr>
          <p:spPr bwMode="auto">
            <a:xfrm flipV="1">
              <a:off x="4905375" y="1620838"/>
              <a:ext cx="4763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18" name="Line 1471"/>
            <p:cNvSpPr>
              <a:spLocks noChangeShapeType="1"/>
            </p:cNvSpPr>
            <p:nvPr/>
          </p:nvSpPr>
          <p:spPr bwMode="auto">
            <a:xfrm>
              <a:off x="4910138" y="1620838"/>
              <a:ext cx="317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19" name="Line 1472"/>
            <p:cNvSpPr>
              <a:spLocks noChangeShapeType="1"/>
            </p:cNvSpPr>
            <p:nvPr/>
          </p:nvSpPr>
          <p:spPr bwMode="auto">
            <a:xfrm>
              <a:off x="4913313" y="1620838"/>
              <a:ext cx="3175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20" name="Line 1473"/>
            <p:cNvSpPr>
              <a:spLocks noChangeShapeType="1"/>
            </p:cNvSpPr>
            <p:nvPr/>
          </p:nvSpPr>
          <p:spPr bwMode="auto">
            <a:xfrm>
              <a:off x="4916488" y="1622425"/>
              <a:ext cx="317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21" name="Line 1474"/>
            <p:cNvSpPr>
              <a:spLocks noChangeShapeType="1"/>
            </p:cNvSpPr>
            <p:nvPr/>
          </p:nvSpPr>
          <p:spPr bwMode="auto">
            <a:xfrm>
              <a:off x="4919663" y="1622425"/>
              <a:ext cx="3175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22" name="Line 1475"/>
            <p:cNvSpPr>
              <a:spLocks noChangeShapeType="1"/>
            </p:cNvSpPr>
            <p:nvPr/>
          </p:nvSpPr>
          <p:spPr bwMode="auto">
            <a:xfrm>
              <a:off x="4922838" y="1622425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23" name="Line 1476"/>
            <p:cNvSpPr>
              <a:spLocks noChangeShapeType="1"/>
            </p:cNvSpPr>
            <p:nvPr/>
          </p:nvSpPr>
          <p:spPr bwMode="auto">
            <a:xfrm>
              <a:off x="4922838" y="1622425"/>
              <a:ext cx="1588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24" name="Line 1477"/>
            <p:cNvSpPr>
              <a:spLocks noChangeShapeType="1"/>
            </p:cNvSpPr>
            <p:nvPr/>
          </p:nvSpPr>
          <p:spPr bwMode="auto">
            <a:xfrm>
              <a:off x="4924425" y="1622425"/>
              <a:ext cx="1588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25" name="Line 1478"/>
            <p:cNvSpPr>
              <a:spLocks noChangeShapeType="1"/>
            </p:cNvSpPr>
            <p:nvPr/>
          </p:nvSpPr>
          <p:spPr bwMode="auto">
            <a:xfrm>
              <a:off x="4926013" y="1622425"/>
              <a:ext cx="0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26" name="Line 1479"/>
            <p:cNvSpPr>
              <a:spLocks noChangeShapeType="1"/>
            </p:cNvSpPr>
            <p:nvPr/>
          </p:nvSpPr>
          <p:spPr bwMode="auto">
            <a:xfrm>
              <a:off x="4926013" y="1624013"/>
              <a:ext cx="3175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27" name="Line 1480"/>
            <p:cNvSpPr>
              <a:spLocks noChangeShapeType="1"/>
            </p:cNvSpPr>
            <p:nvPr/>
          </p:nvSpPr>
          <p:spPr bwMode="auto">
            <a:xfrm>
              <a:off x="4929188" y="1627188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28" name="Line 1481"/>
            <p:cNvSpPr>
              <a:spLocks noChangeShapeType="1"/>
            </p:cNvSpPr>
            <p:nvPr/>
          </p:nvSpPr>
          <p:spPr bwMode="auto">
            <a:xfrm>
              <a:off x="4930775" y="1628775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29" name="Line 1482"/>
            <p:cNvSpPr>
              <a:spLocks noChangeShapeType="1"/>
            </p:cNvSpPr>
            <p:nvPr/>
          </p:nvSpPr>
          <p:spPr bwMode="auto">
            <a:xfrm>
              <a:off x="4932363" y="1630363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30" name="Line 1483"/>
            <p:cNvSpPr>
              <a:spLocks noChangeShapeType="1"/>
            </p:cNvSpPr>
            <p:nvPr/>
          </p:nvSpPr>
          <p:spPr bwMode="auto">
            <a:xfrm>
              <a:off x="4932363" y="1630363"/>
              <a:ext cx="3175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31" name="Line 1484"/>
            <p:cNvSpPr>
              <a:spLocks noChangeShapeType="1"/>
            </p:cNvSpPr>
            <p:nvPr/>
          </p:nvSpPr>
          <p:spPr bwMode="auto">
            <a:xfrm>
              <a:off x="4935538" y="1631950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32" name="Line 1485"/>
            <p:cNvSpPr>
              <a:spLocks noChangeShapeType="1"/>
            </p:cNvSpPr>
            <p:nvPr/>
          </p:nvSpPr>
          <p:spPr bwMode="auto">
            <a:xfrm>
              <a:off x="4937125" y="1633538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33" name="Line 1486"/>
            <p:cNvSpPr>
              <a:spLocks noChangeShapeType="1"/>
            </p:cNvSpPr>
            <p:nvPr/>
          </p:nvSpPr>
          <p:spPr bwMode="auto">
            <a:xfrm>
              <a:off x="4938713" y="1635125"/>
              <a:ext cx="0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34" name="Line 1487"/>
            <p:cNvSpPr>
              <a:spLocks noChangeShapeType="1"/>
            </p:cNvSpPr>
            <p:nvPr/>
          </p:nvSpPr>
          <p:spPr bwMode="auto">
            <a:xfrm>
              <a:off x="4938713" y="1636713"/>
              <a:ext cx="0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35" name="Line 1488"/>
            <p:cNvSpPr>
              <a:spLocks noChangeShapeType="1"/>
            </p:cNvSpPr>
            <p:nvPr/>
          </p:nvSpPr>
          <p:spPr bwMode="auto">
            <a:xfrm>
              <a:off x="4938713" y="1638300"/>
              <a:ext cx="1588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36" name="Line 1489"/>
            <p:cNvSpPr>
              <a:spLocks noChangeShapeType="1"/>
            </p:cNvSpPr>
            <p:nvPr/>
          </p:nvSpPr>
          <p:spPr bwMode="auto">
            <a:xfrm>
              <a:off x="4940300" y="1638300"/>
              <a:ext cx="0" cy="4763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37" name="Line 1490"/>
            <p:cNvSpPr>
              <a:spLocks noChangeShapeType="1"/>
            </p:cNvSpPr>
            <p:nvPr/>
          </p:nvSpPr>
          <p:spPr bwMode="auto">
            <a:xfrm>
              <a:off x="4940300" y="1643063"/>
              <a:ext cx="1588" cy="31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38" name="Line 1491"/>
            <p:cNvSpPr>
              <a:spLocks noChangeShapeType="1"/>
            </p:cNvSpPr>
            <p:nvPr/>
          </p:nvSpPr>
          <p:spPr bwMode="auto">
            <a:xfrm>
              <a:off x="4941888" y="1646238"/>
              <a:ext cx="0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39" name="Line 1492"/>
            <p:cNvSpPr>
              <a:spLocks noChangeShapeType="1"/>
            </p:cNvSpPr>
            <p:nvPr/>
          </p:nvSpPr>
          <p:spPr bwMode="auto">
            <a:xfrm>
              <a:off x="4941888" y="1647825"/>
              <a:ext cx="1588" cy="1588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40" name="Line 1493"/>
            <p:cNvSpPr>
              <a:spLocks noChangeShapeType="1"/>
            </p:cNvSpPr>
            <p:nvPr/>
          </p:nvSpPr>
          <p:spPr bwMode="auto">
            <a:xfrm>
              <a:off x="4943475" y="1649413"/>
              <a:ext cx="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41" name="Line 1494"/>
            <p:cNvSpPr>
              <a:spLocks noChangeShapeType="1"/>
            </p:cNvSpPr>
            <p:nvPr/>
          </p:nvSpPr>
          <p:spPr bwMode="auto">
            <a:xfrm>
              <a:off x="4244975" y="1752600"/>
              <a:ext cx="0" cy="169863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42" name="Line 1495"/>
            <p:cNvSpPr>
              <a:spLocks noChangeShapeType="1"/>
            </p:cNvSpPr>
            <p:nvPr/>
          </p:nvSpPr>
          <p:spPr bwMode="auto">
            <a:xfrm>
              <a:off x="4238625" y="1755775"/>
              <a:ext cx="1270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43" name="Line 1496"/>
            <p:cNvSpPr>
              <a:spLocks noChangeShapeType="1"/>
            </p:cNvSpPr>
            <p:nvPr/>
          </p:nvSpPr>
          <p:spPr bwMode="auto">
            <a:xfrm>
              <a:off x="4244975" y="1919288"/>
              <a:ext cx="0" cy="52070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44" name="Line 1497"/>
            <p:cNvSpPr>
              <a:spLocks noChangeShapeType="1"/>
            </p:cNvSpPr>
            <p:nvPr/>
          </p:nvSpPr>
          <p:spPr bwMode="auto">
            <a:xfrm>
              <a:off x="4238625" y="2439988"/>
              <a:ext cx="1270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45" name="Line 1498"/>
            <p:cNvSpPr>
              <a:spLocks noChangeShapeType="1"/>
            </p:cNvSpPr>
            <p:nvPr/>
          </p:nvSpPr>
          <p:spPr bwMode="auto">
            <a:xfrm>
              <a:off x="4486275" y="1606550"/>
              <a:ext cx="0" cy="666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46" name="Line 1499"/>
            <p:cNvSpPr>
              <a:spLocks noChangeShapeType="1"/>
            </p:cNvSpPr>
            <p:nvPr/>
          </p:nvSpPr>
          <p:spPr bwMode="auto">
            <a:xfrm>
              <a:off x="4479925" y="1606550"/>
              <a:ext cx="1270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47" name="Line 1500"/>
            <p:cNvSpPr>
              <a:spLocks noChangeShapeType="1"/>
            </p:cNvSpPr>
            <p:nvPr/>
          </p:nvSpPr>
          <p:spPr bwMode="auto">
            <a:xfrm>
              <a:off x="4486275" y="1673225"/>
              <a:ext cx="0" cy="9525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48" name="Line 1501"/>
            <p:cNvSpPr>
              <a:spLocks noChangeShapeType="1"/>
            </p:cNvSpPr>
            <p:nvPr/>
          </p:nvSpPr>
          <p:spPr bwMode="auto">
            <a:xfrm>
              <a:off x="4808538" y="1525588"/>
              <a:ext cx="11113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49" name="Line 1502"/>
            <p:cNvSpPr>
              <a:spLocks noChangeShapeType="1"/>
            </p:cNvSpPr>
            <p:nvPr/>
          </p:nvSpPr>
          <p:spPr bwMode="auto">
            <a:xfrm>
              <a:off x="4808538" y="1649413"/>
              <a:ext cx="11113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50" name="Line 1503"/>
            <p:cNvSpPr>
              <a:spLocks noChangeShapeType="1"/>
            </p:cNvSpPr>
            <p:nvPr/>
          </p:nvSpPr>
          <p:spPr bwMode="auto">
            <a:xfrm>
              <a:off x="4913313" y="1570038"/>
              <a:ext cx="0" cy="793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51" name="Line 1504"/>
            <p:cNvSpPr>
              <a:spLocks noChangeShapeType="1"/>
            </p:cNvSpPr>
            <p:nvPr/>
          </p:nvSpPr>
          <p:spPr bwMode="auto">
            <a:xfrm>
              <a:off x="4905375" y="1570038"/>
              <a:ext cx="1270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52" name="Line 1505"/>
            <p:cNvSpPr>
              <a:spLocks noChangeShapeType="1"/>
            </p:cNvSpPr>
            <p:nvPr/>
          </p:nvSpPr>
          <p:spPr bwMode="auto">
            <a:xfrm>
              <a:off x="4913313" y="1649413"/>
              <a:ext cx="0" cy="119063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53" name="Line 1506"/>
            <p:cNvSpPr>
              <a:spLocks noChangeShapeType="1"/>
            </p:cNvSpPr>
            <p:nvPr/>
          </p:nvSpPr>
          <p:spPr bwMode="auto">
            <a:xfrm>
              <a:off x="4905375" y="1768475"/>
              <a:ext cx="1270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54" name="Line 1507"/>
            <p:cNvSpPr>
              <a:spLocks noChangeShapeType="1"/>
            </p:cNvSpPr>
            <p:nvPr/>
          </p:nvSpPr>
          <p:spPr bwMode="auto">
            <a:xfrm>
              <a:off x="4813300" y="1525588"/>
              <a:ext cx="0" cy="5715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55" name="Line 1508"/>
            <p:cNvSpPr>
              <a:spLocks noChangeShapeType="1"/>
            </p:cNvSpPr>
            <p:nvPr/>
          </p:nvSpPr>
          <p:spPr bwMode="auto">
            <a:xfrm>
              <a:off x="4813300" y="1582738"/>
              <a:ext cx="0" cy="66675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56" name="Line 1509"/>
            <p:cNvSpPr>
              <a:spLocks noChangeShapeType="1"/>
            </p:cNvSpPr>
            <p:nvPr/>
          </p:nvSpPr>
          <p:spPr bwMode="auto">
            <a:xfrm>
              <a:off x="4479925" y="1768475"/>
              <a:ext cx="12700" cy="0"/>
            </a:xfrm>
            <a:prstGeom prst="line">
              <a:avLst/>
            </a:prstGeom>
            <a:noFill/>
            <a:ln w="3175">
              <a:solidFill>
                <a:srgbClr val="DC87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57" name="テキスト ボックス 1556"/>
            <p:cNvSpPr txBox="1"/>
            <p:nvPr/>
          </p:nvSpPr>
          <p:spPr>
            <a:xfrm>
              <a:off x="5266725" y="383069"/>
              <a:ext cx="652276" cy="33829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400" b="1" dirty="0">
                  <a:latin typeface="Arial" panose="020B0604020202020204" pitchFamily="34" charset="0"/>
                  <a:ea typeface="Arial Unicode MS" panose="020B0604020202020204" pitchFamily="50" charset="-128"/>
                  <a:cs typeface="Arial" panose="020B0604020202020204" pitchFamily="34" charset="0"/>
                </a:rPr>
                <a:t>CMB</a:t>
              </a:r>
              <a:endParaRPr kumimoji="1" lang="ja-JP" altLang="en-US" sz="1400" b="1" dirty="0">
                <a:latin typeface="Arial" panose="020B0604020202020204" pitchFamily="34" charset="0"/>
                <a:ea typeface="Arial Unicode MS" panose="020B0604020202020204" pitchFamily="50" charset="-128"/>
                <a:cs typeface="Arial" panose="020B0604020202020204" pitchFamily="34" charset="0"/>
              </a:endParaRPr>
            </a:p>
          </p:txBody>
        </p:sp>
        <p:sp>
          <p:nvSpPr>
            <p:cNvPr id="1558" name="テキスト ボックス 1557"/>
            <p:cNvSpPr txBox="1"/>
            <p:nvPr/>
          </p:nvSpPr>
          <p:spPr>
            <a:xfrm>
              <a:off x="3269023" y="533264"/>
              <a:ext cx="454938" cy="33829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400" b="1" dirty="0">
                  <a:latin typeface="Arial" panose="020B0604020202020204" pitchFamily="34" charset="0"/>
                  <a:ea typeface="Arial Unicode MS" panose="020B0604020202020204" pitchFamily="50" charset="-128"/>
                  <a:cs typeface="Arial" panose="020B0604020202020204" pitchFamily="34" charset="0"/>
                </a:rPr>
                <a:t>ZE</a:t>
              </a:r>
              <a:endParaRPr kumimoji="1" lang="ja-JP" altLang="en-US" sz="1400" b="1" dirty="0">
                <a:latin typeface="Arial" panose="020B0604020202020204" pitchFamily="34" charset="0"/>
                <a:ea typeface="Arial Unicode MS" panose="020B0604020202020204" pitchFamily="50" charset="-128"/>
                <a:cs typeface="Arial" panose="020B0604020202020204" pitchFamily="34" charset="0"/>
              </a:endParaRPr>
            </a:p>
          </p:txBody>
        </p:sp>
        <p:sp>
          <p:nvSpPr>
            <p:cNvPr id="1559" name="テキスト ボックス 1558"/>
            <p:cNvSpPr txBox="1"/>
            <p:nvPr/>
          </p:nvSpPr>
          <p:spPr>
            <a:xfrm>
              <a:off x="1307142" y="1783849"/>
              <a:ext cx="442603" cy="33829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400" b="1" dirty="0">
                  <a:latin typeface="Arial" panose="020B0604020202020204" pitchFamily="34" charset="0"/>
                  <a:ea typeface="Arial Unicode MS" panose="020B0604020202020204" pitchFamily="50" charset="-128"/>
                  <a:cs typeface="Arial" panose="020B0604020202020204" pitchFamily="34" charset="0"/>
                </a:rPr>
                <a:t>ZL</a:t>
              </a:r>
              <a:endParaRPr kumimoji="1" lang="ja-JP" altLang="en-US" sz="1400" b="1" dirty="0">
                <a:latin typeface="Arial" panose="020B0604020202020204" pitchFamily="34" charset="0"/>
                <a:ea typeface="Arial Unicode MS" panose="020B0604020202020204" pitchFamily="50" charset="-128"/>
                <a:cs typeface="Arial" panose="020B0604020202020204" pitchFamily="34" charset="0"/>
              </a:endParaRPr>
            </a:p>
          </p:txBody>
        </p:sp>
        <p:sp>
          <p:nvSpPr>
            <p:cNvPr id="1560" name="テキスト ボックス 1559"/>
            <p:cNvSpPr txBox="1"/>
            <p:nvPr/>
          </p:nvSpPr>
          <p:spPr>
            <a:xfrm>
              <a:off x="3467889" y="2836665"/>
              <a:ext cx="532463" cy="33829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400" b="1" dirty="0">
                  <a:latin typeface="Arial" panose="020B0604020202020204" pitchFamily="34" charset="0"/>
                  <a:ea typeface="Arial Unicode MS" panose="020B0604020202020204" pitchFamily="50" charset="-128"/>
                  <a:cs typeface="Arial" panose="020B0604020202020204" pitchFamily="34" charset="0"/>
                </a:rPr>
                <a:t>ISD</a:t>
              </a:r>
              <a:endParaRPr kumimoji="1" lang="ja-JP" altLang="en-US" sz="1400" b="1" dirty="0">
                <a:latin typeface="Arial" panose="020B0604020202020204" pitchFamily="34" charset="0"/>
                <a:ea typeface="Arial Unicode MS" panose="020B0604020202020204" pitchFamily="50" charset="-128"/>
                <a:cs typeface="Arial" panose="020B0604020202020204" pitchFamily="34" charset="0"/>
              </a:endParaRPr>
            </a:p>
          </p:txBody>
        </p:sp>
        <p:sp>
          <p:nvSpPr>
            <p:cNvPr id="1561" name="テキスト ボックス 1560"/>
            <p:cNvSpPr txBox="1"/>
            <p:nvPr/>
          </p:nvSpPr>
          <p:spPr>
            <a:xfrm>
              <a:off x="2684463" y="3428158"/>
              <a:ext cx="454938" cy="33829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400" b="1" dirty="0">
                  <a:latin typeface="Arial" panose="020B0604020202020204" pitchFamily="34" charset="0"/>
                  <a:ea typeface="Arial Unicode MS" panose="020B0604020202020204" pitchFamily="50" charset="-128"/>
                  <a:cs typeface="Arial" panose="020B0604020202020204" pitchFamily="34" charset="0"/>
                </a:rPr>
                <a:t>SL</a:t>
              </a:r>
              <a:endParaRPr kumimoji="1" lang="ja-JP" altLang="en-US" sz="1400" b="1" dirty="0">
                <a:latin typeface="Arial" panose="020B0604020202020204" pitchFamily="34" charset="0"/>
                <a:ea typeface="Arial Unicode MS" panose="020B0604020202020204" pitchFamily="50" charset="-128"/>
                <a:cs typeface="Arial" panose="020B0604020202020204" pitchFamily="34" charset="0"/>
              </a:endParaRPr>
            </a:p>
          </p:txBody>
        </p:sp>
        <p:sp>
          <p:nvSpPr>
            <p:cNvPr id="1562" name="テキスト ボックス 1561"/>
            <p:cNvSpPr txBox="1"/>
            <p:nvPr/>
          </p:nvSpPr>
          <p:spPr>
            <a:xfrm>
              <a:off x="1222706" y="3299279"/>
              <a:ext cx="618799" cy="33829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400" b="1" dirty="0">
                  <a:latin typeface="Arial" panose="020B0604020202020204" pitchFamily="34" charset="0"/>
                  <a:ea typeface="Arial Unicode MS" panose="020B0604020202020204" pitchFamily="50" charset="-128"/>
                  <a:cs typeface="Arial" panose="020B0604020202020204" pitchFamily="34" charset="0"/>
                </a:rPr>
                <a:t>DGL</a:t>
              </a:r>
              <a:endParaRPr kumimoji="1" lang="ja-JP" altLang="en-US" sz="1400" b="1" dirty="0">
                <a:latin typeface="Arial" panose="020B0604020202020204" pitchFamily="34" charset="0"/>
                <a:ea typeface="Arial Unicode MS" panose="020B0604020202020204" pitchFamily="50" charset="-128"/>
                <a:cs typeface="Arial" panose="020B0604020202020204" pitchFamily="34" charset="0"/>
              </a:endParaRPr>
            </a:p>
          </p:txBody>
        </p:sp>
        <p:sp>
          <p:nvSpPr>
            <p:cNvPr id="1563" name="テキスト ボックス 1562"/>
            <p:cNvSpPr txBox="1"/>
            <p:nvPr/>
          </p:nvSpPr>
          <p:spPr>
            <a:xfrm>
              <a:off x="4000354" y="2997154"/>
              <a:ext cx="1346487" cy="37212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600" b="1" dirty="0">
                  <a:solidFill>
                    <a:srgbClr val="FF0000"/>
                  </a:solidFill>
                  <a:latin typeface="Arial" panose="020B0604020202020204" pitchFamily="34" charset="0"/>
                  <a:ea typeface="Arial Unicode MS" panose="020B0604020202020204" pitchFamily="50" charset="-128"/>
                  <a:cs typeface="Arial" panose="020B0604020202020204" pitchFamily="34" charset="0"/>
                </a:rPr>
                <a:t>C</a:t>
              </a:r>
              <a:r>
                <a:rPr lang="en-US" altLang="ja-JP" sz="1600" b="1" dirty="0">
                  <a:solidFill>
                    <a:srgbClr val="FF0000"/>
                  </a:solidFill>
                  <a:latin typeface="Arial" panose="020B0604020202020204" pitchFamily="34" charset="0"/>
                  <a:ea typeface="Arial Unicode MS" panose="020B0604020202020204" pitchFamily="50" charset="-128"/>
                  <a:cs typeface="Arial" panose="020B0604020202020204" pitchFamily="34" charset="0"/>
                  <a:sym typeface="Symbol"/>
                </a:rPr>
                <a:t>B decay</a:t>
              </a:r>
              <a:endParaRPr kumimoji="1" lang="ja-JP" altLang="en-US" sz="1600" b="1" dirty="0">
                <a:solidFill>
                  <a:srgbClr val="FF0000"/>
                </a:solidFill>
                <a:latin typeface="Arial" panose="020B0604020202020204" pitchFamily="34" charset="0"/>
                <a:ea typeface="Arial Unicode MS" panose="020B0604020202020204" pitchFamily="50" charset="-128"/>
                <a:cs typeface="Arial" panose="020B0604020202020204" pitchFamily="34" charset="0"/>
              </a:endParaRPr>
            </a:p>
          </p:txBody>
        </p:sp>
        <p:sp>
          <p:nvSpPr>
            <p:cNvPr id="1564" name="テキスト ボックス 1563"/>
            <p:cNvSpPr txBox="1"/>
            <p:nvPr/>
          </p:nvSpPr>
          <p:spPr>
            <a:xfrm>
              <a:off x="2813130" y="4182185"/>
              <a:ext cx="1977267" cy="37212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600" b="1" dirty="0">
                  <a:latin typeface="Arial" panose="020B0604020202020204" pitchFamily="34" charset="0"/>
                  <a:ea typeface="Arial Unicode MS" panose="020B0604020202020204" pitchFamily="50" charset="-128"/>
                  <a:cs typeface="Arial" panose="020B0604020202020204" pitchFamily="34" charset="0"/>
                  <a:sym typeface="Symbol"/>
                </a:rPr>
                <a:t>wavelength [m]</a:t>
              </a:r>
              <a:endParaRPr kumimoji="1" lang="ja-JP" altLang="en-US" sz="1600" b="1" dirty="0">
                <a:latin typeface="Arial" panose="020B0604020202020204" pitchFamily="34" charset="0"/>
                <a:ea typeface="Arial Unicode MS" panose="020B0604020202020204" pitchFamily="50" charset="-128"/>
                <a:cs typeface="Arial" panose="020B0604020202020204" pitchFamily="34" charset="0"/>
              </a:endParaRPr>
            </a:p>
          </p:txBody>
        </p:sp>
        <p:sp>
          <p:nvSpPr>
            <p:cNvPr id="1565" name="テキスト ボックス 1564"/>
            <p:cNvSpPr txBox="1"/>
            <p:nvPr/>
          </p:nvSpPr>
          <p:spPr>
            <a:xfrm>
              <a:off x="3129723" y="4680691"/>
              <a:ext cx="1105098" cy="37212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600" b="1" dirty="0">
                  <a:latin typeface="Arial" panose="020B0604020202020204" pitchFamily="34" charset="0"/>
                  <a:ea typeface="Arial Unicode MS" panose="020B0604020202020204" pitchFamily="50" charset="-128"/>
                  <a:cs typeface="Arial" panose="020B0604020202020204" pitchFamily="34" charset="0"/>
                  <a:sym typeface="Symbol"/>
                </a:rPr>
                <a:t>E</a:t>
              </a:r>
              <a:r>
                <a:rPr lang="en-US" altLang="ja-JP" sz="1600" b="1" baseline="-25000" dirty="0">
                  <a:latin typeface="Arial" panose="020B0604020202020204" pitchFamily="34" charset="0"/>
                  <a:ea typeface="Arial Unicode MS" panose="020B0604020202020204" pitchFamily="50" charset="-128"/>
                  <a:cs typeface="Arial" panose="020B0604020202020204" pitchFamily="34" charset="0"/>
                  <a:sym typeface="Symbol"/>
                </a:rPr>
                <a:t></a:t>
              </a:r>
              <a:r>
                <a:rPr lang="en-US" altLang="ja-JP" sz="1600" b="1" dirty="0">
                  <a:latin typeface="Arial" panose="020B0604020202020204" pitchFamily="34" charset="0"/>
                  <a:ea typeface="Arial Unicode MS" panose="020B0604020202020204" pitchFamily="50" charset="-128"/>
                  <a:cs typeface="Arial" panose="020B0604020202020204" pitchFamily="34" charset="0"/>
                  <a:sym typeface="Symbol"/>
                </a:rPr>
                <a:t> [</a:t>
              </a:r>
              <a:r>
                <a:rPr lang="en-US" altLang="ja-JP" sz="1600" b="1" dirty="0" err="1">
                  <a:latin typeface="Arial" panose="020B0604020202020204" pitchFamily="34" charset="0"/>
                  <a:ea typeface="Arial Unicode MS" panose="020B0604020202020204" pitchFamily="50" charset="-128"/>
                  <a:cs typeface="Arial" panose="020B0604020202020204" pitchFamily="34" charset="0"/>
                  <a:sym typeface="Symbol"/>
                </a:rPr>
                <a:t>meV</a:t>
              </a:r>
              <a:r>
                <a:rPr lang="en-US" altLang="ja-JP" sz="1600" b="1" dirty="0">
                  <a:latin typeface="Arial" panose="020B0604020202020204" pitchFamily="34" charset="0"/>
                  <a:ea typeface="Arial Unicode MS" panose="020B0604020202020204" pitchFamily="50" charset="-128"/>
                  <a:cs typeface="Arial" panose="020B0604020202020204" pitchFamily="34" charset="0"/>
                  <a:sym typeface="Symbol"/>
                </a:rPr>
                <a:t>]</a:t>
              </a:r>
              <a:endParaRPr kumimoji="1" lang="ja-JP" altLang="en-US" sz="1600" b="1" dirty="0">
                <a:latin typeface="Arial" panose="020B0604020202020204" pitchFamily="34" charset="0"/>
                <a:ea typeface="Arial Unicode MS" panose="020B0604020202020204" pitchFamily="50" charset="-128"/>
                <a:cs typeface="Arial" panose="020B0604020202020204" pitchFamily="34" charset="0"/>
              </a:endParaRPr>
            </a:p>
          </p:txBody>
        </p:sp>
        <p:sp>
          <p:nvSpPr>
            <p:cNvPr id="1566" name="テキスト ボックス 1565"/>
            <p:cNvSpPr txBox="1"/>
            <p:nvPr/>
          </p:nvSpPr>
          <p:spPr>
            <a:xfrm rot="16200000">
              <a:off x="-1621353" y="2009361"/>
              <a:ext cx="4243141" cy="43978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2000" b="1" dirty="0">
                  <a:latin typeface="Arial" panose="020B0604020202020204" pitchFamily="34" charset="0"/>
                  <a:ea typeface="Arial Unicode MS" panose="020B0604020202020204" pitchFamily="50" charset="-128"/>
                  <a:cs typeface="Arial" panose="020B0604020202020204" pitchFamily="34" charset="0"/>
                  <a:sym typeface="Symbol"/>
                </a:rPr>
                <a:t>Surface brightness  </a:t>
              </a:r>
              <a:r>
                <a:rPr lang="en-US" altLang="ja-JP" sz="2000" b="1" i="1" dirty="0">
                  <a:latin typeface="Arial" panose="020B0604020202020204" pitchFamily="34" charset="0"/>
                  <a:ea typeface="Arial Unicode MS" panose="020B0604020202020204" pitchFamily="50" charset="-128"/>
                  <a:cs typeface="Arial" panose="020B0604020202020204" pitchFamily="34" charset="0"/>
                  <a:sym typeface="Symbol"/>
                </a:rPr>
                <a:t>I</a:t>
              </a:r>
              <a:r>
                <a:rPr lang="en-US" altLang="ja-JP" sz="2000" b="1" i="1" baseline="-25000" dirty="0">
                  <a:latin typeface="Arial" panose="020B0604020202020204" pitchFamily="34" charset="0"/>
                  <a:ea typeface="Arial Unicode MS" panose="020B0604020202020204" pitchFamily="50" charset="-128"/>
                  <a:cs typeface="Arial" panose="020B0604020202020204" pitchFamily="34" charset="0"/>
                  <a:sym typeface="Symbol"/>
                </a:rPr>
                <a:t></a:t>
              </a:r>
              <a:r>
                <a:rPr lang="en-US" altLang="ja-JP" sz="2000" b="1" dirty="0">
                  <a:latin typeface="Arial" panose="020B0604020202020204" pitchFamily="34" charset="0"/>
                  <a:ea typeface="Arial Unicode MS" panose="020B0604020202020204" pitchFamily="50" charset="-128"/>
                  <a:cs typeface="Arial" panose="020B0604020202020204" pitchFamily="34" charset="0"/>
                  <a:sym typeface="Symbol"/>
                </a:rPr>
                <a:t> [</a:t>
              </a:r>
              <a:r>
                <a:rPr lang="en-US" altLang="ja-JP" sz="2000" b="1" dirty="0" err="1">
                  <a:latin typeface="Arial" panose="020B0604020202020204" pitchFamily="34" charset="0"/>
                  <a:ea typeface="Arial Unicode MS" panose="020B0604020202020204" pitchFamily="50" charset="-128"/>
                  <a:cs typeface="Arial" panose="020B0604020202020204" pitchFamily="34" charset="0"/>
                  <a:sym typeface="Symbol"/>
                </a:rPr>
                <a:t>MJy</a:t>
              </a:r>
              <a:r>
                <a:rPr lang="en-US" altLang="ja-JP" sz="2000" b="1" dirty="0">
                  <a:latin typeface="Arial" panose="020B0604020202020204" pitchFamily="34" charset="0"/>
                  <a:ea typeface="Arial Unicode MS" panose="020B0604020202020204" pitchFamily="50" charset="-128"/>
                  <a:cs typeface="Arial" panose="020B0604020202020204" pitchFamily="34" charset="0"/>
                  <a:sym typeface="Symbol"/>
                </a:rPr>
                <a:t>/</a:t>
              </a:r>
              <a:r>
                <a:rPr lang="en-US" altLang="ja-JP" sz="2000" b="1" dirty="0" err="1">
                  <a:latin typeface="Arial" panose="020B0604020202020204" pitchFamily="34" charset="0"/>
                  <a:ea typeface="Arial Unicode MS" panose="020B0604020202020204" pitchFamily="50" charset="-128"/>
                  <a:cs typeface="Arial" panose="020B0604020202020204" pitchFamily="34" charset="0"/>
                  <a:sym typeface="Symbol"/>
                </a:rPr>
                <a:t>sr</a:t>
              </a:r>
              <a:r>
                <a:rPr lang="en-US" altLang="ja-JP" sz="2000" b="1" dirty="0">
                  <a:latin typeface="Arial" panose="020B0604020202020204" pitchFamily="34" charset="0"/>
                  <a:ea typeface="Arial Unicode MS" panose="020B0604020202020204" pitchFamily="50" charset="-128"/>
                  <a:cs typeface="Arial" panose="020B0604020202020204" pitchFamily="34" charset="0"/>
                  <a:sym typeface="Symbol"/>
                </a:rPr>
                <a:t>]</a:t>
              </a:r>
              <a:endParaRPr kumimoji="1" lang="ja-JP" altLang="en-US" sz="2000" b="1" dirty="0">
                <a:latin typeface="Arial" panose="020B0604020202020204" pitchFamily="34" charset="0"/>
                <a:ea typeface="Arial Unicode MS" panose="020B0604020202020204" pitchFamily="50" charset="-128"/>
                <a:cs typeface="Arial" panose="020B0604020202020204" pitchFamily="34" charset="0"/>
              </a:endParaRPr>
            </a:p>
          </p:txBody>
        </p:sp>
      </p:grpSp>
      <p:sp>
        <p:nvSpPr>
          <p:cNvPr id="1567" name="Line 5"/>
          <p:cNvSpPr>
            <a:spLocks noChangeShapeType="1"/>
          </p:cNvSpPr>
          <p:nvPr/>
        </p:nvSpPr>
        <p:spPr bwMode="auto">
          <a:xfrm flipH="1">
            <a:off x="4324487" y="1675415"/>
            <a:ext cx="113022" cy="351312"/>
          </a:xfrm>
          <a:prstGeom prst="line">
            <a:avLst/>
          </a:prstGeom>
          <a:noFill/>
          <a:ln w="25400">
            <a:solidFill>
              <a:schemeClr val="accent6">
                <a:lumMod val="75000"/>
              </a:schemeClr>
            </a:solidFill>
            <a:round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 sz="1600">
              <a:latin typeface="Arial" panose="020B0604020202020204" pitchFamily="34" charset="0"/>
              <a:ea typeface="Arial Unicode MS" panose="020B0604020202020204" pitchFamily="50" charset="-128"/>
              <a:cs typeface="Arial" panose="020B0604020202020204" pitchFamily="34" charset="0"/>
            </a:endParaRPr>
          </a:p>
        </p:txBody>
      </p:sp>
      <p:sp>
        <p:nvSpPr>
          <p:cNvPr id="1568" name="Text Box 6"/>
          <p:cNvSpPr txBox="1">
            <a:spLocks noChangeArrowheads="1"/>
          </p:cNvSpPr>
          <p:nvPr/>
        </p:nvSpPr>
        <p:spPr bwMode="auto">
          <a:xfrm>
            <a:off x="3908347" y="1384486"/>
            <a:ext cx="832279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ja-JP" sz="1600" b="1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ea typeface="Arial Unicode MS" panose="020B0604020202020204" pitchFamily="50" charset="-128"/>
                <a:cs typeface="Arial" panose="020B0604020202020204" pitchFamily="34" charset="0"/>
              </a:rPr>
              <a:t>AKARI</a:t>
            </a:r>
          </a:p>
        </p:txBody>
      </p:sp>
      <p:sp>
        <p:nvSpPr>
          <p:cNvPr id="1569" name="Text Box 8"/>
          <p:cNvSpPr txBox="1">
            <a:spLocks noChangeArrowheads="1"/>
          </p:cNvSpPr>
          <p:nvPr/>
        </p:nvSpPr>
        <p:spPr bwMode="auto">
          <a:xfrm>
            <a:off x="4628893" y="1394011"/>
            <a:ext cx="776175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" pitchFamily="18" charset="0"/>
                <a:ea typeface="Osaka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ja-JP" sz="1600" b="1" dirty="0">
                <a:solidFill>
                  <a:srgbClr val="0070C0"/>
                </a:solidFill>
                <a:latin typeface="Arial" panose="020B0604020202020204" pitchFamily="34" charset="0"/>
                <a:ea typeface="Arial Unicode MS" panose="020B0604020202020204" pitchFamily="50" charset="-128"/>
                <a:cs typeface="Arial" panose="020B0604020202020204" pitchFamily="34" charset="0"/>
              </a:rPr>
              <a:t>COBE</a:t>
            </a:r>
            <a:endParaRPr lang="ja-JP" altLang="en-US" sz="1600" b="1" dirty="0">
              <a:solidFill>
                <a:srgbClr val="0070C0"/>
              </a:solidFill>
              <a:latin typeface="Arial" panose="020B0604020202020204" pitchFamily="34" charset="0"/>
              <a:ea typeface="Arial Unicode MS" panose="020B0604020202020204" pitchFamily="50" charset="-128"/>
              <a:cs typeface="Arial" panose="020B0604020202020204" pitchFamily="34" charset="0"/>
            </a:endParaRPr>
          </a:p>
        </p:txBody>
      </p:sp>
      <p:sp>
        <p:nvSpPr>
          <p:cNvPr id="1570" name="Line 7"/>
          <p:cNvSpPr>
            <a:spLocks noChangeShapeType="1"/>
          </p:cNvSpPr>
          <p:nvPr/>
        </p:nvSpPr>
        <p:spPr bwMode="auto">
          <a:xfrm flipH="1">
            <a:off x="4694673" y="1675416"/>
            <a:ext cx="147598" cy="351312"/>
          </a:xfrm>
          <a:prstGeom prst="line">
            <a:avLst/>
          </a:prstGeom>
          <a:noFill/>
          <a:ln w="25400">
            <a:solidFill>
              <a:srgbClr val="0000FF"/>
            </a:solidFill>
            <a:round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 sz="1600">
              <a:latin typeface="Arial" panose="020B0604020202020204" pitchFamily="34" charset="0"/>
              <a:ea typeface="Arial Unicode MS" panose="020B0604020202020204" pitchFamily="50" charset="-128"/>
              <a:cs typeface="Arial" panose="020B0604020202020204" pitchFamily="34" charset="0"/>
            </a:endParaRPr>
          </a:p>
        </p:txBody>
      </p:sp>
      <p:sp>
        <p:nvSpPr>
          <p:cNvPr id="1571" name="テキスト ボックス 1570"/>
          <p:cNvSpPr txBox="1"/>
          <p:nvPr/>
        </p:nvSpPr>
        <p:spPr>
          <a:xfrm>
            <a:off x="6643424" y="3360614"/>
            <a:ext cx="148790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b="1" dirty="0">
                <a:solidFill>
                  <a:srgbClr val="FF0000"/>
                </a:solidFill>
                <a:latin typeface="Arial" panose="020B0604020202020204" pitchFamily="34" charset="0"/>
                <a:ea typeface="Arial Unicode MS" panose="020B0604020202020204" pitchFamily="50" charset="-128"/>
                <a:cs typeface="Arial" panose="020B0604020202020204" pitchFamily="34" charset="0"/>
              </a:rPr>
              <a:t>C</a:t>
            </a:r>
            <a:r>
              <a:rPr lang="en-US" altLang="ja-JP" sz="2000" b="1" dirty="0">
                <a:solidFill>
                  <a:srgbClr val="FF0000"/>
                </a:solidFill>
                <a:latin typeface="Arial" panose="020B0604020202020204" pitchFamily="34" charset="0"/>
                <a:ea typeface="Arial Unicode MS" panose="020B0604020202020204" pitchFamily="50" charset="-128"/>
                <a:cs typeface="Arial" panose="020B0604020202020204" pitchFamily="34" charset="0"/>
                <a:sym typeface="Symbol"/>
              </a:rPr>
              <a:t>B decay</a:t>
            </a:r>
            <a:endParaRPr kumimoji="1" lang="ja-JP" altLang="en-US" sz="2000" b="1" dirty="0">
              <a:solidFill>
                <a:srgbClr val="FF0000"/>
              </a:solidFill>
              <a:latin typeface="Arial" panose="020B0604020202020204" pitchFamily="34" charset="0"/>
              <a:ea typeface="Arial Unicode MS" panose="020B0604020202020204" pitchFamily="50" charset="-128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テキスト ボックス 4"/>
              <p:cNvSpPr txBox="1"/>
              <p:nvPr/>
            </p:nvSpPr>
            <p:spPr>
              <a:xfrm>
                <a:off x="229543" y="6246023"/>
                <a:ext cx="2684325" cy="30777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1" lang="en-US" altLang="ja-JP" sz="2000" b="0" i="1" smtClean="0">
                          <a:latin typeface="Cambria Math" panose="02040503050406030204" pitchFamily="18" charset="0"/>
                        </a:rPr>
                        <m:t>1</m:t>
                      </m:r>
                      <m:r>
                        <m:rPr>
                          <m:sty m:val="p"/>
                        </m:rPr>
                        <a:rPr kumimoji="1" lang="en-US" altLang="ja-JP" sz="2000" b="0" i="1" smtClean="0">
                          <a:latin typeface="Cambria Math" panose="02040503050406030204" pitchFamily="18" charset="0"/>
                        </a:rPr>
                        <m:t>Jy</m:t>
                      </m:r>
                      <m:r>
                        <a:rPr kumimoji="1" lang="en-US" altLang="ja-JP" sz="20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type m:val="lin"/>
                          <m:ctrlPr>
                            <a:rPr kumimoji="1" lang="en-US" altLang="ja-JP" sz="20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kumimoji="1" lang="en-US" altLang="ja-JP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kumimoji="1" lang="en-US" altLang="ja-JP" sz="2000" b="0" i="1" smtClean="0">
                                  <a:latin typeface="Cambria Math" panose="02040503050406030204" pitchFamily="18" charset="0"/>
                                </a:rPr>
                                <m:t>10</m:t>
                              </m:r>
                            </m:e>
                            <m:sup>
                              <m:r>
                                <a:rPr kumimoji="1" lang="en-US" altLang="ja-JP" sz="2000" b="0" i="1" smtClean="0">
                                  <a:latin typeface="Cambria Math" panose="02040503050406030204" pitchFamily="18" charset="0"/>
                                </a:rPr>
                                <m:t>−26</m:t>
                              </m:r>
                            </m:sup>
                          </m:sSup>
                          <m:r>
                            <a:rPr kumimoji="1" lang="en-US" altLang="ja-JP" sz="2000" b="0" i="1" smtClean="0">
                              <a:latin typeface="Cambria Math" panose="02040503050406030204" pitchFamily="18" charset="0"/>
                            </a:rPr>
                            <m:t>𝑊</m:t>
                          </m:r>
                        </m:num>
                        <m:den>
                          <m:sSup>
                            <m:sSupPr>
                              <m:ctrlPr>
                                <a:rPr kumimoji="1" lang="en-US" altLang="ja-JP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kumimoji="1" lang="en-US" altLang="ja-JP" sz="2000" b="0" i="1" smtClean="0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p>
                              <m:r>
                                <a:rPr kumimoji="1" lang="en-US" altLang="ja-JP" sz="20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kumimoji="1" lang="en-US" altLang="ja-JP" sz="2000" b="0" i="1" smtClean="0">
                          <a:latin typeface="Cambria Math" panose="02040503050406030204" pitchFamily="18" charset="0"/>
                        </a:rPr>
                        <m:t>⋅</m:t>
                      </m:r>
                      <m:r>
                        <a:rPr kumimoji="1" lang="en-US" altLang="ja-JP" sz="2000" b="0" i="1" smtClean="0">
                          <a:latin typeface="Cambria Math" panose="02040503050406030204" pitchFamily="18" charset="0"/>
                        </a:rPr>
                        <m:t>𝐻𝑧</m:t>
                      </m:r>
                      <m:r>
                        <a:rPr kumimoji="1" lang="en-US" altLang="ja-JP" sz="2000" b="0" i="1" smtClean="0"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kumimoji="1" lang="ja-JP" altLang="en-US" sz="2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5" name="テキスト ボックス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9543" y="6246023"/>
                <a:ext cx="2684325" cy="307777"/>
              </a:xfrm>
              <a:prstGeom prst="rect">
                <a:avLst/>
              </a:prstGeom>
              <a:blipFill>
                <a:blip r:embed="rId9"/>
                <a:stretch>
                  <a:fillRect l="-2727" t="-166000" b="-254000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72" name="テキスト ボックス 1571"/>
          <p:cNvSpPr txBox="1"/>
          <p:nvPr/>
        </p:nvSpPr>
        <p:spPr>
          <a:xfrm>
            <a:off x="7846850" y="4478068"/>
            <a:ext cx="129715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b="1" dirty="0">
                <a:solidFill>
                  <a:srgbClr val="FF0000"/>
                </a:solidFill>
                <a:latin typeface="Arial" panose="020B0604020202020204" pitchFamily="34" charset="0"/>
                <a:ea typeface="Arial Unicode MS" panose="020B0604020202020204" pitchFamily="50" charset="-128"/>
                <a:cs typeface="Arial" panose="020B0604020202020204" pitchFamily="34" charset="0"/>
              </a:rPr>
              <a:t>excluded</a:t>
            </a:r>
            <a:endParaRPr kumimoji="1" lang="ja-JP" altLang="en-US" sz="2000" b="1" dirty="0">
              <a:solidFill>
                <a:srgbClr val="FF0000"/>
              </a:solidFill>
              <a:latin typeface="Arial" panose="020B0604020202020204" pitchFamily="34" charset="0"/>
              <a:ea typeface="Arial Unicode MS" panose="020B0604020202020204" pitchFamily="50" charset="-128"/>
              <a:cs typeface="Arial" panose="020B0604020202020204" pitchFamily="34" charset="0"/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989561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7910"/>
    </mc:Choice>
    <mc:Fallback xmlns="">
      <p:transition spd="slow" advTm="67910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://www.jaxa.jp/projects/rockets/s_rockets/images/s52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208" y="1104774"/>
            <a:ext cx="2215637" cy="3323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タイトル 1"/>
          <p:cNvSpPr txBox="1">
            <a:spLocks/>
          </p:cNvSpPr>
          <p:nvPr/>
        </p:nvSpPr>
        <p:spPr bwMode="auto">
          <a:xfrm>
            <a:off x="632538" y="189449"/>
            <a:ext cx="7982884" cy="8249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algn="ctr" eaLnBrk="1" hangingPunct="1"/>
            <a:r>
              <a:rPr lang="en-US" altLang="ja-JP" sz="28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Proposal for COBAND Rocket Experiment</a:t>
            </a: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397096" y="2154434"/>
            <a:ext cx="5471047" cy="2066654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pitchFamily="2" charset="2"/>
              <a:buChar char="n"/>
              <a:defRPr kumimoji="1"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itchFamily="2" charset="2"/>
              <a:buChar char="¨"/>
              <a:defRPr kumimoji="1"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65000"/>
              <a:buFont typeface="Wingdings" pitchFamily="2" charset="2"/>
              <a:buChar char="n"/>
              <a:defRPr kumimoji="1"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¨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342900" lvl="1" indent="-342900" eaLnBrk="1" hangingPunct="1">
              <a:lnSpc>
                <a:spcPct val="90000"/>
              </a:lnSpc>
              <a:buClr>
                <a:schemeClr val="bg2"/>
              </a:buClr>
              <a:buSzPct val="75000"/>
              <a:buFont typeface="Wingdings" pitchFamily="2" charset="2"/>
              <a:buChar char="n"/>
            </a:pPr>
            <a:r>
              <a:rPr lang="en-US" altLang="ja-JP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JAXA sounding rocket</a:t>
            </a:r>
            <a:r>
              <a:rPr lang="ja-JP" altLang="en-US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</a:t>
            </a:r>
            <a:r>
              <a:rPr lang="en-US" altLang="ja-JP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S-520</a:t>
            </a:r>
          </a:p>
          <a:p>
            <a:pPr marL="742950" lvl="2" indent="-342900" eaLnBrk="1" hangingPunct="1">
              <a:lnSpc>
                <a:spcPct val="90000"/>
              </a:lnSpc>
              <a:buSzPct val="75000"/>
            </a:pPr>
            <a:r>
              <a:rPr lang="en-US" altLang="ja-JP" sz="20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hlinkClick r:id="rId4"/>
              </a:rPr>
              <a:t>http://www.isas.jaxa.jp/e/enterp/rockets/sounding/s520.shtml</a:t>
            </a:r>
            <a:endParaRPr lang="en-US" altLang="ja-JP" sz="2000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  <a:p>
            <a:pPr marL="742950" lvl="2" indent="-342900" eaLnBrk="1" hangingPunct="1">
              <a:lnSpc>
                <a:spcPct val="90000"/>
              </a:lnSpc>
              <a:buSzPct val="75000"/>
            </a:pPr>
            <a:r>
              <a:rPr lang="en-US" altLang="ja-JP" sz="20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Diameter: 520mm</a:t>
            </a:r>
          </a:p>
          <a:p>
            <a:pPr marL="742950" lvl="2" indent="-342900" eaLnBrk="1" hangingPunct="1">
              <a:lnSpc>
                <a:spcPct val="90000"/>
              </a:lnSpc>
              <a:buSzPct val="75000"/>
            </a:pPr>
            <a:r>
              <a:rPr lang="en-US" altLang="ja-JP" sz="20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Payload: 100kg</a:t>
            </a:r>
          </a:p>
          <a:p>
            <a:pPr marL="742950" lvl="2" indent="-342900" eaLnBrk="1" hangingPunct="1">
              <a:lnSpc>
                <a:spcPct val="90000"/>
              </a:lnSpc>
              <a:buSzPct val="75000"/>
            </a:pPr>
            <a:r>
              <a:rPr lang="en-US" altLang="ja-JP" sz="20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Altitude: 300km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正方形/長方形 1"/>
              <p:cNvSpPr/>
              <p:nvPr/>
            </p:nvSpPr>
            <p:spPr>
              <a:xfrm>
                <a:off x="632538" y="1072111"/>
                <a:ext cx="5523638" cy="83099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altLang="ja-JP" sz="2400" dirty="0">
                    <a:latin typeface="Arial" panose="020B0604020202020204" pitchFamily="34" charset="0"/>
                    <a:ea typeface="Arial Unicode MS" panose="020B0604020202020204" pitchFamily="50" charset="-128"/>
                    <a:cs typeface="Arial" panose="020B0604020202020204" pitchFamily="34" charset="0"/>
                  </a:rPr>
                  <a:t>Aiming at a sensitivity to </a:t>
                </a:r>
                <a:r>
                  <a:rPr lang="ja-JP" altLang="en-US" sz="2400" dirty="0">
                    <a:latin typeface="Arial" panose="020B0604020202020204" pitchFamily="34" charset="0"/>
                    <a:ea typeface="Arial Unicode MS" panose="020B0604020202020204" pitchFamily="50" charset="-128"/>
                    <a:cs typeface="Arial" panose="020B0604020202020204" pitchFamily="34" charset="0"/>
                  </a:rPr>
                  <a:t>𝜈 </a:t>
                </a:r>
                <a:r>
                  <a:rPr lang="en-US" altLang="ja-JP" sz="2400" dirty="0">
                    <a:latin typeface="Arial" panose="020B0604020202020204" pitchFamily="34" charset="0"/>
                    <a:ea typeface="Arial Unicode MS" panose="020B0604020202020204" pitchFamily="50" charset="-128"/>
                    <a:cs typeface="Arial" panose="020B0604020202020204" pitchFamily="34" charset="0"/>
                  </a:rPr>
                  <a:t>lifetime for </a:t>
                </a:r>
                <a14:m>
                  <m:oMath xmlns:m="http://schemas.openxmlformats.org/officeDocument/2006/math">
                    <m:r>
                      <a:rPr lang="ja-JP" altLang="en-US" sz="2400" i="1" dirty="0" smtClean="0">
                        <a:latin typeface="Cambria Math" panose="02040503050406030204" pitchFamily="18" charset="0"/>
                        <a:ea typeface="Arial Unicode MS" panose="020B0604020202020204" pitchFamily="50" charset="-128"/>
                        <a:cs typeface="Arial Unicode MS" panose="020B0604020202020204" pitchFamily="50" charset="-128"/>
                      </a:rPr>
                      <m:t>𝜏</m:t>
                    </m:r>
                    <m:d>
                      <m:dPr>
                        <m:ctrlPr>
                          <a:rPr lang="en-US" altLang="ja-JP" sz="2400" i="1" dirty="0" smtClean="0">
                            <a:latin typeface="Cambria Math" panose="02040503050406030204" pitchFamily="18" charset="0"/>
                            <a:ea typeface="Arial Unicode MS" panose="020B0604020202020204" pitchFamily="50" charset="-128"/>
                            <a:cs typeface="Arial Unicode MS" panose="020B0604020202020204" pitchFamily="50" charset="-128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ja-JP" sz="2400" i="1" dirty="0" smtClean="0">
                                <a:latin typeface="Cambria Math" panose="02040503050406030204" pitchFamily="18" charset="0"/>
                                <a:ea typeface="Arial Unicode MS" panose="020B0604020202020204" pitchFamily="50" charset="-128"/>
                                <a:cs typeface="Arial Unicode MS" panose="020B0604020202020204" pitchFamily="50" charset="-128"/>
                              </a:rPr>
                            </m:ctrlPr>
                          </m:sSubPr>
                          <m:e>
                            <m:r>
                              <a:rPr lang="ja-JP" altLang="en-US" sz="2400" i="1" dirty="0">
                                <a:latin typeface="Cambria Math" panose="02040503050406030204" pitchFamily="18" charset="0"/>
                                <a:ea typeface="Arial Unicode MS" panose="020B0604020202020204" pitchFamily="50" charset="-128"/>
                                <a:cs typeface="Arial Unicode MS" panose="020B0604020202020204" pitchFamily="50" charset="-128"/>
                              </a:rPr>
                              <m:t>𝜈</m:t>
                            </m:r>
                          </m:e>
                          <m:sub>
                            <m:r>
                              <a:rPr lang="en-US" altLang="ja-JP" sz="2400" i="1" dirty="0">
                                <a:latin typeface="Cambria Math" panose="02040503050406030204" pitchFamily="18" charset="0"/>
                                <a:ea typeface="Arial Unicode MS" panose="020B0604020202020204" pitchFamily="50" charset="-128"/>
                                <a:cs typeface="Arial Unicode MS" panose="020B0604020202020204" pitchFamily="50" charset="-128"/>
                              </a:rPr>
                              <m:t>3</m:t>
                            </m:r>
                          </m:sub>
                        </m:sSub>
                      </m:e>
                    </m:d>
                    <m:r>
                      <a:rPr lang="en-US" altLang="ja-JP" sz="2400" i="1" dirty="0">
                        <a:latin typeface="Cambria Math" panose="02040503050406030204" pitchFamily="18" charset="0"/>
                        <a:ea typeface="Arial Unicode MS" panose="020B0604020202020204" pitchFamily="50" charset="-128"/>
                        <a:cs typeface="Arial Unicode MS" panose="020B0604020202020204" pitchFamily="50" charset="-128"/>
                      </a:rPr>
                      <m:t>=</m:t>
                    </m:r>
                    <m:r>
                      <m:rPr>
                        <m:sty m:val="p"/>
                      </m:rPr>
                      <a:rPr lang="en-US" altLang="ja-JP" sz="2400" i="0" dirty="0" smtClean="0">
                        <a:latin typeface="Cambria Math" panose="02040503050406030204" pitchFamily="18" charset="0"/>
                        <a:ea typeface="Arial Unicode MS" panose="020B0604020202020204" pitchFamily="50" charset="-128"/>
                        <a:cs typeface="Arial Unicode MS" panose="020B0604020202020204" pitchFamily="50" charset="-128"/>
                      </a:rPr>
                      <m:t>Ο</m:t>
                    </m:r>
                    <m:d>
                      <m:dPr>
                        <m:ctrlPr>
                          <a:rPr lang="en-US" altLang="ja-JP" sz="2400" i="1" dirty="0" smtClean="0">
                            <a:latin typeface="Cambria Math" panose="02040503050406030204" pitchFamily="18" charset="0"/>
                            <a:ea typeface="Arial Unicode MS" panose="020B0604020202020204" pitchFamily="50" charset="-128"/>
                            <a:cs typeface="Arial Unicode MS" panose="020B0604020202020204" pitchFamily="50" charset="-128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altLang="ja-JP" sz="2400" i="1" dirty="0" smtClean="0">
                                <a:latin typeface="Cambria Math" panose="02040503050406030204" pitchFamily="18" charset="0"/>
                                <a:ea typeface="Arial Unicode MS" panose="020B0604020202020204" pitchFamily="50" charset="-128"/>
                                <a:cs typeface="Arial Unicode MS" panose="020B0604020202020204" pitchFamily="50" charset="-128"/>
                              </a:rPr>
                            </m:ctrlPr>
                          </m:sSupPr>
                          <m:e>
                            <m:r>
                              <a:rPr lang="en-US" altLang="ja-JP" sz="2400" i="1" dirty="0" smtClean="0">
                                <a:latin typeface="Cambria Math" panose="02040503050406030204" pitchFamily="18" charset="0"/>
                                <a:ea typeface="Arial Unicode MS" panose="020B0604020202020204" pitchFamily="50" charset="-128"/>
                                <a:cs typeface="Arial Unicode MS" panose="020B0604020202020204" pitchFamily="50" charset="-128"/>
                              </a:rPr>
                              <m:t>10</m:t>
                            </m:r>
                          </m:e>
                          <m:sup>
                            <m:r>
                              <a:rPr lang="en-US" altLang="ja-JP" sz="2400" i="1" dirty="0" smtClean="0">
                                <a:latin typeface="Cambria Math" panose="02040503050406030204" pitchFamily="18" charset="0"/>
                                <a:ea typeface="Arial Unicode MS" panose="020B0604020202020204" pitchFamily="50" charset="-128"/>
                                <a:cs typeface="Arial Unicode MS" panose="020B0604020202020204" pitchFamily="50" charset="-128"/>
                              </a:rPr>
                              <m:t>14</m:t>
                            </m:r>
                          </m:sup>
                        </m:sSup>
                      </m:e>
                    </m:d>
                    <m:r>
                      <a:rPr lang="en-US" altLang="ja-JP" sz="2400" b="0" i="1" dirty="0" smtClean="0">
                        <a:latin typeface="Cambria Math" panose="02040503050406030204" pitchFamily="18" charset="0"/>
                        <a:ea typeface="Arial Unicode MS" panose="020B0604020202020204" pitchFamily="50" charset="-128"/>
                        <a:cs typeface="Arial Unicode MS" panose="020B0604020202020204" pitchFamily="50" charset="-128"/>
                      </a:rPr>
                      <m:t> </m:t>
                    </m:r>
                    <m:r>
                      <m:rPr>
                        <m:sty m:val="p"/>
                      </m:rPr>
                      <a:rPr lang="en-US" altLang="ja-JP" sz="2400" i="1" dirty="0" err="1">
                        <a:latin typeface="Cambria Math" panose="02040503050406030204" pitchFamily="18" charset="0"/>
                        <a:ea typeface="Arial Unicode MS" panose="020B0604020202020204" pitchFamily="50" charset="-128"/>
                        <a:cs typeface="Arial Unicode MS" panose="020B0604020202020204" pitchFamily="50" charset="-128"/>
                      </a:rPr>
                      <m:t>yr</m:t>
                    </m:r>
                    <m:r>
                      <a:rPr lang="ja-JP" altLang="en-US" sz="2400" i="1" dirty="0" smtClean="0">
                        <a:latin typeface="Cambria Math" panose="02040503050406030204" pitchFamily="18" charset="0"/>
                        <a:ea typeface="Arial Unicode MS" panose="020B0604020202020204" pitchFamily="50" charset="-128"/>
                        <a:cs typeface="Arial Unicode MS" panose="020B0604020202020204" pitchFamily="50" charset="-128"/>
                      </a:rPr>
                      <m:t>𝑠</m:t>
                    </m:r>
                  </m:oMath>
                </a14:m>
                <a:endParaRPr lang="ja-JP" altLang="en-US" sz="24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2" name="正方形/長方形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2538" y="1072111"/>
                <a:ext cx="5523638" cy="830997"/>
              </a:xfrm>
              <a:prstGeom prst="rect">
                <a:avLst/>
              </a:prstGeom>
              <a:blipFill>
                <a:blip r:embed="rId5"/>
                <a:stretch>
                  <a:fillRect l="-1766" t="-5882" b="-6618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正方形/長方形 3"/>
          <p:cNvSpPr/>
          <p:nvPr/>
        </p:nvSpPr>
        <p:spPr>
          <a:xfrm>
            <a:off x="113178" y="4679556"/>
            <a:ext cx="8546667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90000"/>
              </a:lnSpc>
              <a:buClr>
                <a:schemeClr val="bg2"/>
              </a:buClr>
              <a:buSzPct val="75000"/>
              <a:buFont typeface="Arial" panose="020B0604020202020204" pitchFamily="34" charset="0"/>
              <a:buChar char="•"/>
            </a:pPr>
            <a:r>
              <a:rPr lang="en-US" altLang="ja-JP" sz="28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200-sec measurement at altitude of 200~300km</a:t>
            </a:r>
          </a:p>
          <a:p>
            <a:pPr marL="742950" lvl="2" indent="-342900">
              <a:lnSpc>
                <a:spcPct val="90000"/>
              </a:lnSpc>
              <a:buSzPct val="75000"/>
              <a:buFont typeface="Arial" panose="020B0604020202020204" pitchFamily="34" charset="0"/>
              <a:buChar char="•"/>
            </a:pPr>
            <a:r>
              <a:rPr lang="en-US" altLang="ja-JP" sz="24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Telescope with </a:t>
            </a:r>
            <a:r>
              <a:rPr lang="en-US" altLang="ja-JP" sz="2400" b="1" dirty="0">
                <a:solidFill>
                  <a:srgbClr val="0070C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diameter of 15cm </a:t>
            </a:r>
            <a:r>
              <a:rPr lang="en-US" altLang="ja-JP" sz="24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and </a:t>
            </a:r>
            <a:r>
              <a:rPr lang="en-US" altLang="ja-JP" sz="2400" b="1" dirty="0">
                <a:solidFill>
                  <a:srgbClr val="0070C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focal length of 1m</a:t>
            </a:r>
            <a:endParaRPr lang="en-US" altLang="ja-JP" sz="2400" dirty="0">
              <a:solidFill>
                <a:srgbClr val="0070C0"/>
              </a:solidFill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  <a:p>
            <a:pPr marL="742950" lvl="2" indent="-342900">
              <a:lnSpc>
                <a:spcPct val="90000"/>
              </a:lnSpc>
              <a:buSzPct val="75000"/>
              <a:buFont typeface="Arial" panose="020B0604020202020204" pitchFamily="34" charset="0"/>
              <a:buChar char="•"/>
            </a:pPr>
            <a:r>
              <a:rPr lang="en-US" altLang="ja-JP" sz="24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All optics (mirrors, filters, shutters and grating) will be cooled at ~1.8K</a:t>
            </a: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113431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1103"/>
    </mc:Choice>
    <mc:Fallback xmlns="">
      <p:transition spd="slow" advTm="61103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1"/>
          <p:cNvSpPr txBox="1">
            <a:spLocks/>
          </p:cNvSpPr>
          <p:nvPr/>
        </p:nvSpPr>
        <p:spPr bwMode="auto">
          <a:xfrm>
            <a:off x="682462" y="126574"/>
            <a:ext cx="7838868" cy="6401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algn="ctr" eaLnBrk="1" hangingPunct="1"/>
            <a:r>
              <a:rPr lang="en-US" altLang="ja-JP" sz="24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Proposal for COBAND Rocket Experiment</a:t>
            </a:r>
          </a:p>
        </p:txBody>
      </p:sp>
      <p:grpSp>
        <p:nvGrpSpPr>
          <p:cNvPr id="4" name="グループ化 3"/>
          <p:cNvGrpSpPr/>
          <p:nvPr/>
        </p:nvGrpSpPr>
        <p:grpSpPr>
          <a:xfrm>
            <a:off x="4845643" y="3232627"/>
            <a:ext cx="3974829" cy="3396879"/>
            <a:chOff x="-50677" y="4157389"/>
            <a:chExt cx="4517062" cy="3860271"/>
          </a:xfrm>
        </p:grpSpPr>
        <p:sp>
          <p:nvSpPr>
            <p:cNvPr id="31" name="正方形/長方形 30"/>
            <p:cNvSpPr/>
            <p:nvPr/>
          </p:nvSpPr>
          <p:spPr bwMode="auto">
            <a:xfrm rot="20096978">
              <a:off x="955093" y="4572647"/>
              <a:ext cx="614310" cy="654590"/>
            </a:xfrm>
            <a:prstGeom prst="rect">
              <a:avLst/>
            </a:prstGeom>
            <a:gradFill>
              <a:gsLst>
                <a:gs pos="0">
                  <a:srgbClr val="FF3399"/>
                </a:gs>
                <a:gs pos="25000">
                  <a:srgbClr val="FF6633"/>
                </a:gs>
                <a:gs pos="50000">
                  <a:srgbClr val="FFFF00"/>
                </a:gs>
                <a:gs pos="75000">
                  <a:srgbClr val="01A78F"/>
                </a:gs>
                <a:gs pos="100000">
                  <a:srgbClr val="3366FF"/>
                </a:gs>
              </a:gsLst>
              <a:lin ang="5400000" scaled="0"/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orthographicFront">
                <a:rot lat="12000000" lon="9600000" rev="15600000"/>
              </a:camera>
              <a:lightRig rig="threePt" dir="t"/>
            </a:scene3d>
            <a:sp3d extrusionH="76200" contourW="25400">
              <a:bevelT w="25400" h="12700"/>
              <a:bevelB w="25400" h="12700"/>
              <a:extrusionClr>
                <a:schemeClr val="tx1">
                  <a:lumMod val="65000"/>
                  <a:lumOff val="35000"/>
                </a:schemeClr>
              </a:extrusionClr>
              <a:contourClr>
                <a:schemeClr val="accent5">
                  <a:lumMod val="25000"/>
                </a:schemeClr>
              </a:contourClr>
            </a:sp3d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6" name="Freeform 82"/>
            <p:cNvSpPr>
              <a:spLocks/>
            </p:cNvSpPr>
            <p:nvPr/>
          </p:nvSpPr>
          <p:spPr bwMode="auto">
            <a:xfrm rot="8834368">
              <a:off x="1356023" y="4319650"/>
              <a:ext cx="1384528" cy="190478"/>
            </a:xfrm>
            <a:custGeom>
              <a:avLst/>
              <a:gdLst>
                <a:gd name="T0" fmla="*/ 0 w 2304"/>
                <a:gd name="T1" fmla="*/ 192 h 192"/>
                <a:gd name="T2" fmla="*/ 192 w 2304"/>
                <a:gd name="T3" fmla="*/ 0 h 192"/>
                <a:gd name="T4" fmla="*/ 384 w 2304"/>
                <a:gd name="T5" fmla="*/ 192 h 192"/>
                <a:gd name="T6" fmla="*/ 576 w 2304"/>
                <a:gd name="T7" fmla="*/ 0 h 192"/>
                <a:gd name="T8" fmla="*/ 768 w 2304"/>
                <a:gd name="T9" fmla="*/ 192 h 192"/>
                <a:gd name="T10" fmla="*/ 960 w 2304"/>
                <a:gd name="T11" fmla="*/ 0 h 192"/>
                <a:gd name="T12" fmla="*/ 1152 w 2304"/>
                <a:gd name="T13" fmla="*/ 192 h 192"/>
                <a:gd name="T14" fmla="*/ 1344 w 2304"/>
                <a:gd name="T15" fmla="*/ 0 h 192"/>
                <a:gd name="T16" fmla="*/ 1536 w 2304"/>
                <a:gd name="T17" fmla="*/ 192 h 192"/>
                <a:gd name="T18" fmla="*/ 1728 w 2304"/>
                <a:gd name="T19" fmla="*/ 0 h 192"/>
                <a:gd name="T20" fmla="*/ 1920 w 2304"/>
                <a:gd name="T21" fmla="*/ 192 h 192"/>
                <a:gd name="T22" fmla="*/ 2112 w 2304"/>
                <a:gd name="T23" fmla="*/ 0 h 192"/>
                <a:gd name="T24" fmla="*/ 2304 w 2304"/>
                <a:gd name="T25" fmla="*/ 192 h 192"/>
                <a:gd name="connsiteX0" fmla="*/ 0 w 9167"/>
                <a:gd name="connsiteY0" fmla="*/ 10000 h 10000"/>
                <a:gd name="connsiteX1" fmla="*/ 833 w 9167"/>
                <a:gd name="connsiteY1" fmla="*/ 0 h 10000"/>
                <a:gd name="connsiteX2" fmla="*/ 1667 w 9167"/>
                <a:gd name="connsiteY2" fmla="*/ 10000 h 10000"/>
                <a:gd name="connsiteX3" fmla="*/ 2500 w 9167"/>
                <a:gd name="connsiteY3" fmla="*/ 0 h 10000"/>
                <a:gd name="connsiteX4" fmla="*/ 3333 w 9167"/>
                <a:gd name="connsiteY4" fmla="*/ 10000 h 10000"/>
                <a:gd name="connsiteX5" fmla="*/ 4167 w 9167"/>
                <a:gd name="connsiteY5" fmla="*/ 0 h 10000"/>
                <a:gd name="connsiteX6" fmla="*/ 5000 w 9167"/>
                <a:gd name="connsiteY6" fmla="*/ 10000 h 10000"/>
                <a:gd name="connsiteX7" fmla="*/ 5833 w 9167"/>
                <a:gd name="connsiteY7" fmla="*/ 0 h 10000"/>
                <a:gd name="connsiteX8" fmla="*/ 6667 w 9167"/>
                <a:gd name="connsiteY8" fmla="*/ 10000 h 10000"/>
                <a:gd name="connsiteX9" fmla="*/ 7500 w 9167"/>
                <a:gd name="connsiteY9" fmla="*/ 0 h 10000"/>
                <a:gd name="connsiteX10" fmla="*/ 8333 w 9167"/>
                <a:gd name="connsiteY10" fmla="*/ 10000 h 10000"/>
                <a:gd name="connsiteX11" fmla="*/ 9167 w 9167"/>
                <a:gd name="connsiteY11" fmla="*/ 0 h 10000"/>
                <a:gd name="connsiteX0" fmla="*/ 0 w 9090"/>
                <a:gd name="connsiteY0" fmla="*/ 10000 h 10000"/>
                <a:gd name="connsiteX1" fmla="*/ 909 w 9090"/>
                <a:gd name="connsiteY1" fmla="*/ 0 h 10000"/>
                <a:gd name="connsiteX2" fmla="*/ 1818 w 9090"/>
                <a:gd name="connsiteY2" fmla="*/ 10000 h 10000"/>
                <a:gd name="connsiteX3" fmla="*/ 2727 w 9090"/>
                <a:gd name="connsiteY3" fmla="*/ 0 h 10000"/>
                <a:gd name="connsiteX4" fmla="*/ 3636 w 9090"/>
                <a:gd name="connsiteY4" fmla="*/ 10000 h 10000"/>
                <a:gd name="connsiteX5" fmla="*/ 4546 w 9090"/>
                <a:gd name="connsiteY5" fmla="*/ 0 h 10000"/>
                <a:gd name="connsiteX6" fmla="*/ 5454 w 9090"/>
                <a:gd name="connsiteY6" fmla="*/ 10000 h 10000"/>
                <a:gd name="connsiteX7" fmla="*/ 6363 w 9090"/>
                <a:gd name="connsiteY7" fmla="*/ 0 h 10000"/>
                <a:gd name="connsiteX8" fmla="*/ 7273 w 9090"/>
                <a:gd name="connsiteY8" fmla="*/ 10000 h 10000"/>
                <a:gd name="connsiteX9" fmla="*/ 8182 w 9090"/>
                <a:gd name="connsiteY9" fmla="*/ 0 h 10000"/>
                <a:gd name="connsiteX10" fmla="*/ 9090 w 9090"/>
                <a:gd name="connsiteY10" fmla="*/ 10000 h 10000"/>
                <a:gd name="connsiteX0" fmla="*/ 0 w 9001"/>
                <a:gd name="connsiteY0" fmla="*/ 10000 h 10000"/>
                <a:gd name="connsiteX1" fmla="*/ 1000 w 9001"/>
                <a:gd name="connsiteY1" fmla="*/ 0 h 10000"/>
                <a:gd name="connsiteX2" fmla="*/ 2000 w 9001"/>
                <a:gd name="connsiteY2" fmla="*/ 10000 h 10000"/>
                <a:gd name="connsiteX3" fmla="*/ 3000 w 9001"/>
                <a:gd name="connsiteY3" fmla="*/ 0 h 10000"/>
                <a:gd name="connsiteX4" fmla="*/ 4000 w 9001"/>
                <a:gd name="connsiteY4" fmla="*/ 10000 h 10000"/>
                <a:gd name="connsiteX5" fmla="*/ 5001 w 9001"/>
                <a:gd name="connsiteY5" fmla="*/ 0 h 10000"/>
                <a:gd name="connsiteX6" fmla="*/ 6000 w 9001"/>
                <a:gd name="connsiteY6" fmla="*/ 10000 h 10000"/>
                <a:gd name="connsiteX7" fmla="*/ 7000 w 9001"/>
                <a:gd name="connsiteY7" fmla="*/ 0 h 10000"/>
                <a:gd name="connsiteX8" fmla="*/ 8001 w 9001"/>
                <a:gd name="connsiteY8" fmla="*/ 10000 h 10000"/>
                <a:gd name="connsiteX9" fmla="*/ 9001 w 9001"/>
                <a:gd name="connsiteY9" fmla="*/ 0 h 10000"/>
                <a:gd name="connsiteX0" fmla="*/ 0 w 8889"/>
                <a:gd name="connsiteY0" fmla="*/ 10000 h 10000"/>
                <a:gd name="connsiteX1" fmla="*/ 1111 w 8889"/>
                <a:gd name="connsiteY1" fmla="*/ 0 h 10000"/>
                <a:gd name="connsiteX2" fmla="*/ 2222 w 8889"/>
                <a:gd name="connsiteY2" fmla="*/ 10000 h 10000"/>
                <a:gd name="connsiteX3" fmla="*/ 3333 w 8889"/>
                <a:gd name="connsiteY3" fmla="*/ 0 h 10000"/>
                <a:gd name="connsiteX4" fmla="*/ 4444 w 8889"/>
                <a:gd name="connsiteY4" fmla="*/ 10000 h 10000"/>
                <a:gd name="connsiteX5" fmla="*/ 5556 w 8889"/>
                <a:gd name="connsiteY5" fmla="*/ 0 h 10000"/>
                <a:gd name="connsiteX6" fmla="*/ 6666 w 8889"/>
                <a:gd name="connsiteY6" fmla="*/ 10000 h 10000"/>
                <a:gd name="connsiteX7" fmla="*/ 7777 w 8889"/>
                <a:gd name="connsiteY7" fmla="*/ 0 h 10000"/>
                <a:gd name="connsiteX8" fmla="*/ 8889 w 8889"/>
                <a:gd name="connsiteY8" fmla="*/ 10000 h 10000"/>
                <a:gd name="connsiteX0" fmla="*/ 0 w 8749"/>
                <a:gd name="connsiteY0" fmla="*/ 10000 h 10000"/>
                <a:gd name="connsiteX1" fmla="*/ 1250 w 8749"/>
                <a:gd name="connsiteY1" fmla="*/ 0 h 10000"/>
                <a:gd name="connsiteX2" fmla="*/ 2500 w 8749"/>
                <a:gd name="connsiteY2" fmla="*/ 10000 h 10000"/>
                <a:gd name="connsiteX3" fmla="*/ 3750 w 8749"/>
                <a:gd name="connsiteY3" fmla="*/ 0 h 10000"/>
                <a:gd name="connsiteX4" fmla="*/ 4999 w 8749"/>
                <a:gd name="connsiteY4" fmla="*/ 10000 h 10000"/>
                <a:gd name="connsiteX5" fmla="*/ 6250 w 8749"/>
                <a:gd name="connsiteY5" fmla="*/ 0 h 10000"/>
                <a:gd name="connsiteX6" fmla="*/ 7499 w 8749"/>
                <a:gd name="connsiteY6" fmla="*/ 10000 h 10000"/>
                <a:gd name="connsiteX7" fmla="*/ 8749 w 8749"/>
                <a:gd name="connsiteY7" fmla="*/ 0 h 10000"/>
                <a:gd name="connsiteX0" fmla="*/ 0 w 8571"/>
                <a:gd name="connsiteY0" fmla="*/ 10000 h 10000"/>
                <a:gd name="connsiteX1" fmla="*/ 1429 w 8571"/>
                <a:gd name="connsiteY1" fmla="*/ 0 h 10000"/>
                <a:gd name="connsiteX2" fmla="*/ 2857 w 8571"/>
                <a:gd name="connsiteY2" fmla="*/ 10000 h 10000"/>
                <a:gd name="connsiteX3" fmla="*/ 4286 w 8571"/>
                <a:gd name="connsiteY3" fmla="*/ 0 h 10000"/>
                <a:gd name="connsiteX4" fmla="*/ 5714 w 8571"/>
                <a:gd name="connsiteY4" fmla="*/ 10000 h 10000"/>
                <a:gd name="connsiteX5" fmla="*/ 7144 w 8571"/>
                <a:gd name="connsiteY5" fmla="*/ 0 h 10000"/>
                <a:gd name="connsiteX6" fmla="*/ 8571 w 8571"/>
                <a:gd name="connsiteY6" fmla="*/ 1000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571" h="10000">
                  <a:moveTo>
                    <a:pt x="0" y="10000"/>
                  </a:moveTo>
                  <a:cubicBezTo>
                    <a:pt x="475" y="5000"/>
                    <a:pt x="954" y="0"/>
                    <a:pt x="1429" y="0"/>
                  </a:cubicBezTo>
                  <a:cubicBezTo>
                    <a:pt x="1904" y="0"/>
                    <a:pt x="2381" y="10000"/>
                    <a:pt x="2857" y="10000"/>
                  </a:cubicBezTo>
                  <a:cubicBezTo>
                    <a:pt x="3333" y="10000"/>
                    <a:pt x="3810" y="0"/>
                    <a:pt x="4286" y="0"/>
                  </a:cubicBezTo>
                  <a:cubicBezTo>
                    <a:pt x="4762" y="0"/>
                    <a:pt x="5239" y="10000"/>
                    <a:pt x="5714" y="10000"/>
                  </a:cubicBezTo>
                  <a:cubicBezTo>
                    <a:pt x="6190" y="10000"/>
                    <a:pt x="6667" y="0"/>
                    <a:pt x="7144" y="0"/>
                  </a:cubicBezTo>
                  <a:cubicBezTo>
                    <a:pt x="7619" y="0"/>
                    <a:pt x="8096" y="10000"/>
                    <a:pt x="8571" y="10000"/>
                  </a:cubicBezTo>
                </a:path>
              </a:pathLst>
            </a:custGeom>
            <a:noFill/>
            <a:ln w="28575" cmpd="sng">
              <a:solidFill>
                <a:schemeClr val="bg1">
                  <a:lumMod val="50000"/>
                </a:schemeClr>
              </a:solidFill>
              <a:round/>
              <a:headEnd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24" name="正方形/長方形 23"/>
            <p:cNvSpPr/>
            <p:nvPr/>
          </p:nvSpPr>
          <p:spPr bwMode="auto">
            <a:xfrm>
              <a:off x="1178695" y="6334352"/>
              <a:ext cx="288032" cy="271344"/>
            </a:xfrm>
            <a:prstGeom prst="rect">
              <a:avLst/>
            </a:prstGeom>
            <a:gradFill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isometricLeftDown">
                <a:rot lat="7800000" lon="12600000" rev="2400000"/>
              </a:camera>
              <a:lightRig rig="threePt" dir="t"/>
            </a:scene3d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25" name="正方形/長方形 24"/>
            <p:cNvSpPr/>
            <p:nvPr/>
          </p:nvSpPr>
          <p:spPr bwMode="auto">
            <a:xfrm>
              <a:off x="1583994" y="6222202"/>
              <a:ext cx="288032" cy="271344"/>
            </a:xfrm>
            <a:prstGeom prst="rect">
              <a:avLst/>
            </a:prstGeom>
            <a:gradFill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isometricLeftDown">
                <a:rot lat="7800000" lon="12600000" rev="2400000"/>
              </a:camera>
              <a:lightRig rig="threePt" dir="t"/>
            </a:scene3d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26" name="正方形/長方形 25"/>
            <p:cNvSpPr/>
            <p:nvPr/>
          </p:nvSpPr>
          <p:spPr bwMode="auto">
            <a:xfrm>
              <a:off x="1962254" y="6105080"/>
              <a:ext cx="288032" cy="271344"/>
            </a:xfrm>
            <a:prstGeom prst="rect">
              <a:avLst/>
            </a:prstGeom>
            <a:gradFill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isometricLeftDown">
                <a:rot lat="7800000" lon="12600000" rev="2400000"/>
              </a:camera>
              <a:lightRig rig="threePt" dir="t"/>
            </a:scene3d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27" name="正方形/長方形 26"/>
            <p:cNvSpPr/>
            <p:nvPr/>
          </p:nvSpPr>
          <p:spPr bwMode="auto">
            <a:xfrm>
              <a:off x="2376082" y="5962684"/>
              <a:ext cx="288032" cy="271344"/>
            </a:xfrm>
            <a:prstGeom prst="rect">
              <a:avLst/>
            </a:prstGeom>
            <a:gradFill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isometricLeftDown">
                <a:rot lat="7800000" lon="12600000" rev="2400000"/>
              </a:camera>
              <a:lightRig rig="threePt" dir="t"/>
            </a:scene3d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28" name="正方形/長方形 27"/>
            <p:cNvSpPr/>
            <p:nvPr/>
          </p:nvSpPr>
          <p:spPr bwMode="auto">
            <a:xfrm>
              <a:off x="2763016" y="5848715"/>
              <a:ext cx="288032" cy="271344"/>
            </a:xfrm>
            <a:prstGeom prst="rect">
              <a:avLst/>
            </a:prstGeom>
            <a:gradFill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isometricLeftDown">
                <a:rot lat="7800000" lon="12600000" rev="2400000"/>
              </a:camera>
              <a:lightRig rig="threePt" dir="t"/>
            </a:scene3d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29" name="正方形/長方形 28"/>
            <p:cNvSpPr/>
            <p:nvPr/>
          </p:nvSpPr>
          <p:spPr bwMode="auto">
            <a:xfrm>
              <a:off x="3154723" y="5716614"/>
              <a:ext cx="288032" cy="271344"/>
            </a:xfrm>
            <a:prstGeom prst="rect">
              <a:avLst/>
            </a:prstGeom>
            <a:gradFill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isometricLeftDown">
                <a:rot lat="7800000" lon="12600000" rev="2400000"/>
              </a:camera>
              <a:lightRig rig="threePt" dir="t"/>
            </a:scene3d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30" name="正方形/長方形 29"/>
            <p:cNvSpPr/>
            <p:nvPr/>
          </p:nvSpPr>
          <p:spPr bwMode="auto">
            <a:xfrm>
              <a:off x="3559877" y="5587577"/>
              <a:ext cx="288032" cy="271344"/>
            </a:xfrm>
            <a:prstGeom prst="rect">
              <a:avLst/>
            </a:prstGeom>
            <a:gradFill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isometricLeftDown">
                <a:rot lat="7800000" lon="12600000" rev="2400000"/>
              </a:camera>
              <a:lightRig rig="threePt" dir="t"/>
            </a:scene3d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17" name="正方形/長方形 16"/>
            <p:cNvSpPr/>
            <p:nvPr/>
          </p:nvSpPr>
          <p:spPr bwMode="auto">
            <a:xfrm>
              <a:off x="1011251" y="6118328"/>
              <a:ext cx="288032" cy="271344"/>
            </a:xfrm>
            <a:prstGeom prst="rect">
              <a:avLst/>
            </a:prstGeom>
            <a:gradFill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isometricLeftDown">
                <a:rot lat="7800000" lon="12600000" rev="2400000"/>
              </a:camera>
              <a:lightRig rig="threePt" dir="t"/>
            </a:scene3d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18" name="正方形/長方形 17"/>
            <p:cNvSpPr/>
            <p:nvPr/>
          </p:nvSpPr>
          <p:spPr bwMode="auto">
            <a:xfrm>
              <a:off x="1416550" y="6006178"/>
              <a:ext cx="288032" cy="271344"/>
            </a:xfrm>
            <a:prstGeom prst="rect">
              <a:avLst/>
            </a:prstGeom>
            <a:gradFill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isometricLeftDown">
                <a:rot lat="7800000" lon="12600000" rev="2400000"/>
              </a:camera>
              <a:lightRig rig="threePt" dir="t"/>
            </a:scene3d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19" name="正方形/長方形 18"/>
            <p:cNvSpPr/>
            <p:nvPr/>
          </p:nvSpPr>
          <p:spPr bwMode="auto">
            <a:xfrm>
              <a:off x="1794810" y="5889056"/>
              <a:ext cx="288032" cy="271344"/>
            </a:xfrm>
            <a:prstGeom prst="rect">
              <a:avLst/>
            </a:prstGeom>
            <a:gradFill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isometricLeftDown">
                <a:rot lat="7800000" lon="12600000" rev="2400000"/>
              </a:camera>
              <a:lightRig rig="threePt" dir="t"/>
            </a:scene3d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20" name="正方形/長方形 19"/>
            <p:cNvSpPr/>
            <p:nvPr/>
          </p:nvSpPr>
          <p:spPr bwMode="auto">
            <a:xfrm>
              <a:off x="2208638" y="5746660"/>
              <a:ext cx="288032" cy="271344"/>
            </a:xfrm>
            <a:prstGeom prst="rect">
              <a:avLst/>
            </a:prstGeom>
            <a:gradFill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isometricLeftDown">
                <a:rot lat="7800000" lon="12600000" rev="2400000"/>
              </a:camera>
              <a:lightRig rig="threePt" dir="t"/>
            </a:scene3d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21" name="正方形/長方形 20"/>
            <p:cNvSpPr/>
            <p:nvPr/>
          </p:nvSpPr>
          <p:spPr bwMode="auto">
            <a:xfrm>
              <a:off x="2595572" y="5632691"/>
              <a:ext cx="288032" cy="271344"/>
            </a:xfrm>
            <a:prstGeom prst="rect">
              <a:avLst/>
            </a:prstGeom>
            <a:gradFill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isometricLeftDown">
                <a:rot lat="7800000" lon="12600000" rev="2400000"/>
              </a:camera>
              <a:lightRig rig="threePt" dir="t"/>
            </a:scene3d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22" name="正方形/長方形 21"/>
            <p:cNvSpPr/>
            <p:nvPr/>
          </p:nvSpPr>
          <p:spPr bwMode="auto">
            <a:xfrm>
              <a:off x="2987279" y="5500590"/>
              <a:ext cx="288032" cy="271344"/>
            </a:xfrm>
            <a:prstGeom prst="rect">
              <a:avLst/>
            </a:prstGeom>
            <a:gradFill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isometricLeftDown">
                <a:rot lat="7800000" lon="12600000" rev="2400000"/>
              </a:camera>
              <a:lightRig rig="threePt" dir="t"/>
            </a:scene3d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23" name="正方形/長方形 22"/>
            <p:cNvSpPr/>
            <p:nvPr/>
          </p:nvSpPr>
          <p:spPr bwMode="auto">
            <a:xfrm>
              <a:off x="3392433" y="5371553"/>
              <a:ext cx="288032" cy="271344"/>
            </a:xfrm>
            <a:prstGeom prst="rect">
              <a:avLst/>
            </a:prstGeom>
            <a:gradFill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isometricLeftDown">
                <a:rot lat="7800000" lon="12600000" rev="2400000"/>
              </a:camera>
              <a:lightRig rig="threePt" dir="t"/>
            </a:scene3d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10" name="正方形/長方形 9"/>
            <p:cNvSpPr/>
            <p:nvPr/>
          </p:nvSpPr>
          <p:spPr bwMode="auto">
            <a:xfrm>
              <a:off x="845404" y="5898864"/>
              <a:ext cx="288032" cy="271344"/>
            </a:xfrm>
            <a:prstGeom prst="rect">
              <a:avLst/>
            </a:prstGeom>
            <a:gradFill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isometricLeftDown">
                <a:rot lat="7800000" lon="12600000" rev="2400000"/>
              </a:camera>
              <a:lightRig rig="threePt" dir="t"/>
            </a:scene3d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11" name="正方形/長方形 10"/>
            <p:cNvSpPr/>
            <p:nvPr/>
          </p:nvSpPr>
          <p:spPr bwMode="auto">
            <a:xfrm>
              <a:off x="1250703" y="5786714"/>
              <a:ext cx="288032" cy="271344"/>
            </a:xfrm>
            <a:prstGeom prst="rect">
              <a:avLst/>
            </a:prstGeom>
            <a:gradFill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isometricLeftDown">
                <a:rot lat="7800000" lon="12600000" rev="2400000"/>
              </a:camera>
              <a:lightRig rig="threePt" dir="t"/>
            </a:scene3d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12" name="正方形/長方形 11"/>
            <p:cNvSpPr/>
            <p:nvPr/>
          </p:nvSpPr>
          <p:spPr bwMode="auto">
            <a:xfrm>
              <a:off x="1628963" y="5669592"/>
              <a:ext cx="288032" cy="271344"/>
            </a:xfrm>
            <a:prstGeom prst="rect">
              <a:avLst/>
            </a:prstGeom>
            <a:gradFill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isometricLeftDown">
                <a:rot lat="7800000" lon="12600000" rev="2400000"/>
              </a:camera>
              <a:lightRig rig="threePt" dir="t"/>
            </a:scene3d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13" name="正方形/長方形 12"/>
            <p:cNvSpPr/>
            <p:nvPr/>
          </p:nvSpPr>
          <p:spPr bwMode="auto">
            <a:xfrm>
              <a:off x="2042791" y="5527196"/>
              <a:ext cx="288032" cy="271344"/>
            </a:xfrm>
            <a:prstGeom prst="rect">
              <a:avLst/>
            </a:prstGeom>
            <a:gradFill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isometricLeftDown">
                <a:rot lat="7800000" lon="12600000" rev="2400000"/>
              </a:camera>
              <a:lightRig rig="threePt" dir="t"/>
            </a:scene3d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14" name="正方形/長方形 13"/>
            <p:cNvSpPr/>
            <p:nvPr/>
          </p:nvSpPr>
          <p:spPr bwMode="auto">
            <a:xfrm>
              <a:off x="2429725" y="5413227"/>
              <a:ext cx="288032" cy="271344"/>
            </a:xfrm>
            <a:prstGeom prst="rect">
              <a:avLst/>
            </a:prstGeom>
            <a:gradFill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isometricLeftDown">
                <a:rot lat="7800000" lon="12600000" rev="2400000"/>
              </a:camera>
              <a:lightRig rig="threePt" dir="t"/>
            </a:scene3d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15" name="正方形/長方形 14"/>
            <p:cNvSpPr/>
            <p:nvPr/>
          </p:nvSpPr>
          <p:spPr bwMode="auto">
            <a:xfrm>
              <a:off x="2821432" y="5281126"/>
              <a:ext cx="288032" cy="271344"/>
            </a:xfrm>
            <a:prstGeom prst="rect">
              <a:avLst/>
            </a:prstGeom>
            <a:gradFill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isometricLeftDown">
                <a:rot lat="7800000" lon="12600000" rev="2400000"/>
              </a:camera>
              <a:lightRig rig="threePt" dir="t"/>
            </a:scene3d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16" name="正方形/長方形 15"/>
            <p:cNvSpPr/>
            <p:nvPr/>
          </p:nvSpPr>
          <p:spPr bwMode="auto">
            <a:xfrm>
              <a:off x="3226586" y="5152089"/>
              <a:ext cx="288032" cy="271344"/>
            </a:xfrm>
            <a:prstGeom prst="rect">
              <a:avLst/>
            </a:prstGeom>
            <a:gradFill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isometricLeftDown">
                <a:rot lat="7800000" lon="12600000" rev="2400000"/>
              </a:camera>
              <a:lightRig rig="threePt" dir="t"/>
            </a:scene3d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7" name="Freeform 82"/>
            <p:cNvSpPr>
              <a:spLocks/>
            </p:cNvSpPr>
            <p:nvPr/>
          </p:nvSpPr>
          <p:spPr bwMode="auto">
            <a:xfrm rot="1801589">
              <a:off x="1528679" y="5139540"/>
              <a:ext cx="1995182" cy="187451"/>
            </a:xfrm>
            <a:custGeom>
              <a:avLst/>
              <a:gdLst>
                <a:gd name="T0" fmla="*/ 0 w 2304"/>
                <a:gd name="T1" fmla="*/ 192 h 192"/>
                <a:gd name="T2" fmla="*/ 192 w 2304"/>
                <a:gd name="T3" fmla="*/ 0 h 192"/>
                <a:gd name="T4" fmla="*/ 384 w 2304"/>
                <a:gd name="T5" fmla="*/ 192 h 192"/>
                <a:gd name="T6" fmla="*/ 576 w 2304"/>
                <a:gd name="T7" fmla="*/ 0 h 192"/>
                <a:gd name="T8" fmla="*/ 768 w 2304"/>
                <a:gd name="T9" fmla="*/ 192 h 192"/>
                <a:gd name="T10" fmla="*/ 960 w 2304"/>
                <a:gd name="T11" fmla="*/ 0 h 192"/>
                <a:gd name="T12" fmla="*/ 1152 w 2304"/>
                <a:gd name="T13" fmla="*/ 192 h 192"/>
                <a:gd name="T14" fmla="*/ 1344 w 2304"/>
                <a:gd name="T15" fmla="*/ 0 h 192"/>
                <a:gd name="T16" fmla="*/ 1536 w 2304"/>
                <a:gd name="T17" fmla="*/ 192 h 192"/>
                <a:gd name="T18" fmla="*/ 1728 w 2304"/>
                <a:gd name="T19" fmla="*/ 0 h 192"/>
                <a:gd name="T20" fmla="*/ 1920 w 2304"/>
                <a:gd name="T21" fmla="*/ 192 h 192"/>
                <a:gd name="T22" fmla="*/ 2112 w 2304"/>
                <a:gd name="T23" fmla="*/ 0 h 192"/>
                <a:gd name="T24" fmla="*/ 2304 w 2304"/>
                <a:gd name="T25" fmla="*/ 192 h 192"/>
                <a:gd name="connsiteX0" fmla="*/ 0 w 9167"/>
                <a:gd name="connsiteY0" fmla="*/ 10000 h 10000"/>
                <a:gd name="connsiteX1" fmla="*/ 833 w 9167"/>
                <a:gd name="connsiteY1" fmla="*/ 0 h 10000"/>
                <a:gd name="connsiteX2" fmla="*/ 1667 w 9167"/>
                <a:gd name="connsiteY2" fmla="*/ 10000 h 10000"/>
                <a:gd name="connsiteX3" fmla="*/ 2500 w 9167"/>
                <a:gd name="connsiteY3" fmla="*/ 0 h 10000"/>
                <a:gd name="connsiteX4" fmla="*/ 3333 w 9167"/>
                <a:gd name="connsiteY4" fmla="*/ 10000 h 10000"/>
                <a:gd name="connsiteX5" fmla="*/ 4167 w 9167"/>
                <a:gd name="connsiteY5" fmla="*/ 0 h 10000"/>
                <a:gd name="connsiteX6" fmla="*/ 5000 w 9167"/>
                <a:gd name="connsiteY6" fmla="*/ 10000 h 10000"/>
                <a:gd name="connsiteX7" fmla="*/ 5833 w 9167"/>
                <a:gd name="connsiteY7" fmla="*/ 0 h 10000"/>
                <a:gd name="connsiteX8" fmla="*/ 6667 w 9167"/>
                <a:gd name="connsiteY8" fmla="*/ 10000 h 10000"/>
                <a:gd name="connsiteX9" fmla="*/ 7500 w 9167"/>
                <a:gd name="connsiteY9" fmla="*/ 0 h 10000"/>
                <a:gd name="connsiteX10" fmla="*/ 8333 w 9167"/>
                <a:gd name="connsiteY10" fmla="*/ 10000 h 10000"/>
                <a:gd name="connsiteX11" fmla="*/ 9167 w 9167"/>
                <a:gd name="connsiteY11" fmla="*/ 0 h 10000"/>
                <a:gd name="connsiteX0" fmla="*/ 0 w 9090"/>
                <a:gd name="connsiteY0" fmla="*/ 10000 h 10000"/>
                <a:gd name="connsiteX1" fmla="*/ 909 w 9090"/>
                <a:gd name="connsiteY1" fmla="*/ 0 h 10000"/>
                <a:gd name="connsiteX2" fmla="*/ 1818 w 9090"/>
                <a:gd name="connsiteY2" fmla="*/ 10000 h 10000"/>
                <a:gd name="connsiteX3" fmla="*/ 2727 w 9090"/>
                <a:gd name="connsiteY3" fmla="*/ 0 h 10000"/>
                <a:gd name="connsiteX4" fmla="*/ 3636 w 9090"/>
                <a:gd name="connsiteY4" fmla="*/ 10000 h 10000"/>
                <a:gd name="connsiteX5" fmla="*/ 4546 w 9090"/>
                <a:gd name="connsiteY5" fmla="*/ 0 h 10000"/>
                <a:gd name="connsiteX6" fmla="*/ 5454 w 9090"/>
                <a:gd name="connsiteY6" fmla="*/ 10000 h 10000"/>
                <a:gd name="connsiteX7" fmla="*/ 6363 w 9090"/>
                <a:gd name="connsiteY7" fmla="*/ 0 h 10000"/>
                <a:gd name="connsiteX8" fmla="*/ 7273 w 9090"/>
                <a:gd name="connsiteY8" fmla="*/ 10000 h 10000"/>
                <a:gd name="connsiteX9" fmla="*/ 8182 w 9090"/>
                <a:gd name="connsiteY9" fmla="*/ 0 h 10000"/>
                <a:gd name="connsiteX10" fmla="*/ 9090 w 9090"/>
                <a:gd name="connsiteY10" fmla="*/ 10000 h 10000"/>
                <a:gd name="connsiteX0" fmla="*/ 0 w 9001"/>
                <a:gd name="connsiteY0" fmla="*/ 10000 h 10000"/>
                <a:gd name="connsiteX1" fmla="*/ 1000 w 9001"/>
                <a:gd name="connsiteY1" fmla="*/ 0 h 10000"/>
                <a:gd name="connsiteX2" fmla="*/ 2000 w 9001"/>
                <a:gd name="connsiteY2" fmla="*/ 10000 h 10000"/>
                <a:gd name="connsiteX3" fmla="*/ 3000 w 9001"/>
                <a:gd name="connsiteY3" fmla="*/ 0 h 10000"/>
                <a:gd name="connsiteX4" fmla="*/ 4000 w 9001"/>
                <a:gd name="connsiteY4" fmla="*/ 10000 h 10000"/>
                <a:gd name="connsiteX5" fmla="*/ 5001 w 9001"/>
                <a:gd name="connsiteY5" fmla="*/ 0 h 10000"/>
                <a:gd name="connsiteX6" fmla="*/ 6000 w 9001"/>
                <a:gd name="connsiteY6" fmla="*/ 10000 h 10000"/>
                <a:gd name="connsiteX7" fmla="*/ 7000 w 9001"/>
                <a:gd name="connsiteY7" fmla="*/ 0 h 10000"/>
                <a:gd name="connsiteX8" fmla="*/ 8001 w 9001"/>
                <a:gd name="connsiteY8" fmla="*/ 10000 h 10000"/>
                <a:gd name="connsiteX9" fmla="*/ 9001 w 9001"/>
                <a:gd name="connsiteY9" fmla="*/ 0 h 10000"/>
                <a:gd name="connsiteX0" fmla="*/ 0 w 8889"/>
                <a:gd name="connsiteY0" fmla="*/ 10000 h 10000"/>
                <a:gd name="connsiteX1" fmla="*/ 1111 w 8889"/>
                <a:gd name="connsiteY1" fmla="*/ 0 h 10000"/>
                <a:gd name="connsiteX2" fmla="*/ 2222 w 8889"/>
                <a:gd name="connsiteY2" fmla="*/ 10000 h 10000"/>
                <a:gd name="connsiteX3" fmla="*/ 3333 w 8889"/>
                <a:gd name="connsiteY3" fmla="*/ 0 h 10000"/>
                <a:gd name="connsiteX4" fmla="*/ 4444 w 8889"/>
                <a:gd name="connsiteY4" fmla="*/ 10000 h 10000"/>
                <a:gd name="connsiteX5" fmla="*/ 5556 w 8889"/>
                <a:gd name="connsiteY5" fmla="*/ 0 h 10000"/>
                <a:gd name="connsiteX6" fmla="*/ 6666 w 8889"/>
                <a:gd name="connsiteY6" fmla="*/ 10000 h 10000"/>
                <a:gd name="connsiteX7" fmla="*/ 7777 w 8889"/>
                <a:gd name="connsiteY7" fmla="*/ 0 h 10000"/>
                <a:gd name="connsiteX8" fmla="*/ 8889 w 8889"/>
                <a:gd name="connsiteY8" fmla="*/ 10000 h 10000"/>
                <a:gd name="connsiteX0" fmla="*/ 0 w 8749"/>
                <a:gd name="connsiteY0" fmla="*/ 10000 h 10000"/>
                <a:gd name="connsiteX1" fmla="*/ 1250 w 8749"/>
                <a:gd name="connsiteY1" fmla="*/ 0 h 10000"/>
                <a:gd name="connsiteX2" fmla="*/ 2500 w 8749"/>
                <a:gd name="connsiteY2" fmla="*/ 10000 h 10000"/>
                <a:gd name="connsiteX3" fmla="*/ 3750 w 8749"/>
                <a:gd name="connsiteY3" fmla="*/ 0 h 10000"/>
                <a:gd name="connsiteX4" fmla="*/ 4999 w 8749"/>
                <a:gd name="connsiteY4" fmla="*/ 10000 h 10000"/>
                <a:gd name="connsiteX5" fmla="*/ 6250 w 8749"/>
                <a:gd name="connsiteY5" fmla="*/ 0 h 10000"/>
                <a:gd name="connsiteX6" fmla="*/ 7499 w 8749"/>
                <a:gd name="connsiteY6" fmla="*/ 10000 h 10000"/>
                <a:gd name="connsiteX7" fmla="*/ 8749 w 8749"/>
                <a:gd name="connsiteY7" fmla="*/ 0 h 10000"/>
                <a:gd name="connsiteX0" fmla="*/ 0 w 8571"/>
                <a:gd name="connsiteY0" fmla="*/ 10000 h 10000"/>
                <a:gd name="connsiteX1" fmla="*/ 1429 w 8571"/>
                <a:gd name="connsiteY1" fmla="*/ 0 h 10000"/>
                <a:gd name="connsiteX2" fmla="*/ 2857 w 8571"/>
                <a:gd name="connsiteY2" fmla="*/ 10000 h 10000"/>
                <a:gd name="connsiteX3" fmla="*/ 4286 w 8571"/>
                <a:gd name="connsiteY3" fmla="*/ 0 h 10000"/>
                <a:gd name="connsiteX4" fmla="*/ 5714 w 8571"/>
                <a:gd name="connsiteY4" fmla="*/ 10000 h 10000"/>
                <a:gd name="connsiteX5" fmla="*/ 7144 w 8571"/>
                <a:gd name="connsiteY5" fmla="*/ 0 h 10000"/>
                <a:gd name="connsiteX6" fmla="*/ 8571 w 8571"/>
                <a:gd name="connsiteY6" fmla="*/ 1000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571" h="10000">
                  <a:moveTo>
                    <a:pt x="0" y="10000"/>
                  </a:moveTo>
                  <a:cubicBezTo>
                    <a:pt x="475" y="5000"/>
                    <a:pt x="954" y="0"/>
                    <a:pt x="1429" y="0"/>
                  </a:cubicBezTo>
                  <a:cubicBezTo>
                    <a:pt x="1904" y="0"/>
                    <a:pt x="2381" y="10000"/>
                    <a:pt x="2857" y="10000"/>
                  </a:cubicBezTo>
                  <a:cubicBezTo>
                    <a:pt x="3333" y="10000"/>
                    <a:pt x="3810" y="0"/>
                    <a:pt x="4286" y="0"/>
                  </a:cubicBezTo>
                  <a:cubicBezTo>
                    <a:pt x="4762" y="0"/>
                    <a:pt x="5239" y="10000"/>
                    <a:pt x="5714" y="10000"/>
                  </a:cubicBezTo>
                  <a:cubicBezTo>
                    <a:pt x="6190" y="10000"/>
                    <a:pt x="6667" y="0"/>
                    <a:pt x="7144" y="0"/>
                  </a:cubicBezTo>
                  <a:cubicBezTo>
                    <a:pt x="7619" y="0"/>
                    <a:pt x="8096" y="10000"/>
                    <a:pt x="8571" y="10000"/>
                  </a:cubicBezTo>
                </a:path>
              </a:pathLst>
            </a:custGeom>
            <a:noFill/>
            <a:ln w="28575" cmpd="sng">
              <a:solidFill>
                <a:srgbClr val="FF0000"/>
              </a:solidFill>
              <a:round/>
              <a:headEnd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9" name="Freeform 82"/>
            <p:cNvSpPr>
              <a:spLocks/>
            </p:cNvSpPr>
            <p:nvPr/>
          </p:nvSpPr>
          <p:spPr bwMode="auto">
            <a:xfrm rot="3642240">
              <a:off x="932585" y="5309289"/>
              <a:ext cx="1166050" cy="142204"/>
            </a:xfrm>
            <a:custGeom>
              <a:avLst/>
              <a:gdLst>
                <a:gd name="T0" fmla="*/ 0 w 2304"/>
                <a:gd name="T1" fmla="*/ 192 h 192"/>
                <a:gd name="T2" fmla="*/ 192 w 2304"/>
                <a:gd name="T3" fmla="*/ 0 h 192"/>
                <a:gd name="T4" fmla="*/ 384 w 2304"/>
                <a:gd name="T5" fmla="*/ 192 h 192"/>
                <a:gd name="T6" fmla="*/ 576 w 2304"/>
                <a:gd name="T7" fmla="*/ 0 h 192"/>
                <a:gd name="T8" fmla="*/ 768 w 2304"/>
                <a:gd name="T9" fmla="*/ 192 h 192"/>
                <a:gd name="T10" fmla="*/ 960 w 2304"/>
                <a:gd name="T11" fmla="*/ 0 h 192"/>
                <a:gd name="T12" fmla="*/ 1152 w 2304"/>
                <a:gd name="T13" fmla="*/ 192 h 192"/>
                <a:gd name="T14" fmla="*/ 1344 w 2304"/>
                <a:gd name="T15" fmla="*/ 0 h 192"/>
                <a:gd name="T16" fmla="*/ 1536 w 2304"/>
                <a:gd name="T17" fmla="*/ 192 h 192"/>
                <a:gd name="T18" fmla="*/ 1728 w 2304"/>
                <a:gd name="T19" fmla="*/ 0 h 192"/>
                <a:gd name="T20" fmla="*/ 1920 w 2304"/>
                <a:gd name="T21" fmla="*/ 192 h 192"/>
                <a:gd name="T22" fmla="*/ 2112 w 2304"/>
                <a:gd name="T23" fmla="*/ 0 h 192"/>
                <a:gd name="T24" fmla="*/ 2304 w 2304"/>
                <a:gd name="T25" fmla="*/ 192 h 192"/>
                <a:gd name="connsiteX0" fmla="*/ 0 w 9167"/>
                <a:gd name="connsiteY0" fmla="*/ 10000 h 10000"/>
                <a:gd name="connsiteX1" fmla="*/ 833 w 9167"/>
                <a:gd name="connsiteY1" fmla="*/ 0 h 10000"/>
                <a:gd name="connsiteX2" fmla="*/ 1667 w 9167"/>
                <a:gd name="connsiteY2" fmla="*/ 10000 h 10000"/>
                <a:gd name="connsiteX3" fmla="*/ 2500 w 9167"/>
                <a:gd name="connsiteY3" fmla="*/ 0 h 10000"/>
                <a:gd name="connsiteX4" fmla="*/ 3333 w 9167"/>
                <a:gd name="connsiteY4" fmla="*/ 10000 h 10000"/>
                <a:gd name="connsiteX5" fmla="*/ 4167 w 9167"/>
                <a:gd name="connsiteY5" fmla="*/ 0 h 10000"/>
                <a:gd name="connsiteX6" fmla="*/ 5000 w 9167"/>
                <a:gd name="connsiteY6" fmla="*/ 10000 h 10000"/>
                <a:gd name="connsiteX7" fmla="*/ 5833 w 9167"/>
                <a:gd name="connsiteY7" fmla="*/ 0 h 10000"/>
                <a:gd name="connsiteX8" fmla="*/ 6667 w 9167"/>
                <a:gd name="connsiteY8" fmla="*/ 10000 h 10000"/>
                <a:gd name="connsiteX9" fmla="*/ 7500 w 9167"/>
                <a:gd name="connsiteY9" fmla="*/ 0 h 10000"/>
                <a:gd name="connsiteX10" fmla="*/ 8333 w 9167"/>
                <a:gd name="connsiteY10" fmla="*/ 10000 h 10000"/>
                <a:gd name="connsiteX11" fmla="*/ 9167 w 9167"/>
                <a:gd name="connsiteY11" fmla="*/ 0 h 10000"/>
                <a:gd name="connsiteX0" fmla="*/ 0 w 9090"/>
                <a:gd name="connsiteY0" fmla="*/ 10000 h 10000"/>
                <a:gd name="connsiteX1" fmla="*/ 909 w 9090"/>
                <a:gd name="connsiteY1" fmla="*/ 0 h 10000"/>
                <a:gd name="connsiteX2" fmla="*/ 1818 w 9090"/>
                <a:gd name="connsiteY2" fmla="*/ 10000 h 10000"/>
                <a:gd name="connsiteX3" fmla="*/ 2727 w 9090"/>
                <a:gd name="connsiteY3" fmla="*/ 0 h 10000"/>
                <a:gd name="connsiteX4" fmla="*/ 3636 w 9090"/>
                <a:gd name="connsiteY4" fmla="*/ 10000 h 10000"/>
                <a:gd name="connsiteX5" fmla="*/ 4546 w 9090"/>
                <a:gd name="connsiteY5" fmla="*/ 0 h 10000"/>
                <a:gd name="connsiteX6" fmla="*/ 5454 w 9090"/>
                <a:gd name="connsiteY6" fmla="*/ 10000 h 10000"/>
                <a:gd name="connsiteX7" fmla="*/ 6363 w 9090"/>
                <a:gd name="connsiteY7" fmla="*/ 0 h 10000"/>
                <a:gd name="connsiteX8" fmla="*/ 7273 w 9090"/>
                <a:gd name="connsiteY8" fmla="*/ 10000 h 10000"/>
                <a:gd name="connsiteX9" fmla="*/ 8182 w 9090"/>
                <a:gd name="connsiteY9" fmla="*/ 0 h 10000"/>
                <a:gd name="connsiteX10" fmla="*/ 9090 w 9090"/>
                <a:gd name="connsiteY10" fmla="*/ 10000 h 10000"/>
                <a:gd name="connsiteX0" fmla="*/ 0 w 9001"/>
                <a:gd name="connsiteY0" fmla="*/ 10000 h 10000"/>
                <a:gd name="connsiteX1" fmla="*/ 1000 w 9001"/>
                <a:gd name="connsiteY1" fmla="*/ 0 h 10000"/>
                <a:gd name="connsiteX2" fmla="*/ 2000 w 9001"/>
                <a:gd name="connsiteY2" fmla="*/ 10000 h 10000"/>
                <a:gd name="connsiteX3" fmla="*/ 3000 w 9001"/>
                <a:gd name="connsiteY3" fmla="*/ 0 h 10000"/>
                <a:gd name="connsiteX4" fmla="*/ 4000 w 9001"/>
                <a:gd name="connsiteY4" fmla="*/ 10000 h 10000"/>
                <a:gd name="connsiteX5" fmla="*/ 5001 w 9001"/>
                <a:gd name="connsiteY5" fmla="*/ 0 h 10000"/>
                <a:gd name="connsiteX6" fmla="*/ 6000 w 9001"/>
                <a:gd name="connsiteY6" fmla="*/ 10000 h 10000"/>
                <a:gd name="connsiteX7" fmla="*/ 7000 w 9001"/>
                <a:gd name="connsiteY7" fmla="*/ 0 h 10000"/>
                <a:gd name="connsiteX8" fmla="*/ 8001 w 9001"/>
                <a:gd name="connsiteY8" fmla="*/ 10000 h 10000"/>
                <a:gd name="connsiteX9" fmla="*/ 9001 w 9001"/>
                <a:gd name="connsiteY9" fmla="*/ 0 h 10000"/>
                <a:gd name="connsiteX0" fmla="*/ 0 w 8889"/>
                <a:gd name="connsiteY0" fmla="*/ 10000 h 10000"/>
                <a:gd name="connsiteX1" fmla="*/ 1111 w 8889"/>
                <a:gd name="connsiteY1" fmla="*/ 0 h 10000"/>
                <a:gd name="connsiteX2" fmla="*/ 2222 w 8889"/>
                <a:gd name="connsiteY2" fmla="*/ 10000 h 10000"/>
                <a:gd name="connsiteX3" fmla="*/ 3333 w 8889"/>
                <a:gd name="connsiteY3" fmla="*/ 0 h 10000"/>
                <a:gd name="connsiteX4" fmla="*/ 4444 w 8889"/>
                <a:gd name="connsiteY4" fmla="*/ 10000 h 10000"/>
                <a:gd name="connsiteX5" fmla="*/ 5556 w 8889"/>
                <a:gd name="connsiteY5" fmla="*/ 0 h 10000"/>
                <a:gd name="connsiteX6" fmla="*/ 6666 w 8889"/>
                <a:gd name="connsiteY6" fmla="*/ 10000 h 10000"/>
                <a:gd name="connsiteX7" fmla="*/ 7777 w 8889"/>
                <a:gd name="connsiteY7" fmla="*/ 0 h 10000"/>
                <a:gd name="connsiteX8" fmla="*/ 8889 w 8889"/>
                <a:gd name="connsiteY8" fmla="*/ 10000 h 10000"/>
                <a:gd name="connsiteX0" fmla="*/ 0 w 8749"/>
                <a:gd name="connsiteY0" fmla="*/ 10000 h 10000"/>
                <a:gd name="connsiteX1" fmla="*/ 1250 w 8749"/>
                <a:gd name="connsiteY1" fmla="*/ 0 h 10000"/>
                <a:gd name="connsiteX2" fmla="*/ 2500 w 8749"/>
                <a:gd name="connsiteY2" fmla="*/ 10000 h 10000"/>
                <a:gd name="connsiteX3" fmla="*/ 3750 w 8749"/>
                <a:gd name="connsiteY3" fmla="*/ 0 h 10000"/>
                <a:gd name="connsiteX4" fmla="*/ 4999 w 8749"/>
                <a:gd name="connsiteY4" fmla="*/ 10000 h 10000"/>
                <a:gd name="connsiteX5" fmla="*/ 6250 w 8749"/>
                <a:gd name="connsiteY5" fmla="*/ 0 h 10000"/>
                <a:gd name="connsiteX6" fmla="*/ 7499 w 8749"/>
                <a:gd name="connsiteY6" fmla="*/ 10000 h 10000"/>
                <a:gd name="connsiteX7" fmla="*/ 8749 w 8749"/>
                <a:gd name="connsiteY7" fmla="*/ 0 h 10000"/>
                <a:gd name="connsiteX0" fmla="*/ 0 w 8571"/>
                <a:gd name="connsiteY0" fmla="*/ 10000 h 10000"/>
                <a:gd name="connsiteX1" fmla="*/ 1429 w 8571"/>
                <a:gd name="connsiteY1" fmla="*/ 0 h 10000"/>
                <a:gd name="connsiteX2" fmla="*/ 2857 w 8571"/>
                <a:gd name="connsiteY2" fmla="*/ 10000 h 10000"/>
                <a:gd name="connsiteX3" fmla="*/ 4286 w 8571"/>
                <a:gd name="connsiteY3" fmla="*/ 0 h 10000"/>
                <a:gd name="connsiteX4" fmla="*/ 5714 w 8571"/>
                <a:gd name="connsiteY4" fmla="*/ 10000 h 10000"/>
                <a:gd name="connsiteX5" fmla="*/ 7144 w 8571"/>
                <a:gd name="connsiteY5" fmla="*/ 0 h 10000"/>
                <a:gd name="connsiteX6" fmla="*/ 8571 w 8571"/>
                <a:gd name="connsiteY6" fmla="*/ 1000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571" h="10000">
                  <a:moveTo>
                    <a:pt x="0" y="10000"/>
                  </a:moveTo>
                  <a:cubicBezTo>
                    <a:pt x="475" y="5000"/>
                    <a:pt x="954" y="0"/>
                    <a:pt x="1429" y="0"/>
                  </a:cubicBezTo>
                  <a:cubicBezTo>
                    <a:pt x="1904" y="0"/>
                    <a:pt x="2381" y="10000"/>
                    <a:pt x="2857" y="10000"/>
                  </a:cubicBezTo>
                  <a:cubicBezTo>
                    <a:pt x="3333" y="10000"/>
                    <a:pt x="3810" y="0"/>
                    <a:pt x="4286" y="0"/>
                  </a:cubicBezTo>
                  <a:cubicBezTo>
                    <a:pt x="4762" y="0"/>
                    <a:pt x="5239" y="10000"/>
                    <a:pt x="5714" y="10000"/>
                  </a:cubicBezTo>
                  <a:cubicBezTo>
                    <a:pt x="6190" y="10000"/>
                    <a:pt x="6667" y="0"/>
                    <a:pt x="7144" y="0"/>
                  </a:cubicBezTo>
                  <a:cubicBezTo>
                    <a:pt x="7619" y="0"/>
                    <a:pt x="8096" y="10000"/>
                    <a:pt x="8571" y="10000"/>
                  </a:cubicBezTo>
                </a:path>
              </a:pathLst>
            </a:custGeom>
            <a:noFill/>
            <a:ln w="28575" cmpd="sng">
              <a:solidFill>
                <a:srgbClr val="00B050"/>
              </a:solidFill>
              <a:round/>
              <a:headEnd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8" name="Freeform 82"/>
            <p:cNvSpPr>
              <a:spLocks/>
            </p:cNvSpPr>
            <p:nvPr/>
          </p:nvSpPr>
          <p:spPr bwMode="auto">
            <a:xfrm rot="5193685">
              <a:off x="595707" y="5453651"/>
              <a:ext cx="1003688" cy="146400"/>
            </a:xfrm>
            <a:custGeom>
              <a:avLst/>
              <a:gdLst>
                <a:gd name="T0" fmla="*/ 0 w 2304"/>
                <a:gd name="T1" fmla="*/ 192 h 192"/>
                <a:gd name="T2" fmla="*/ 192 w 2304"/>
                <a:gd name="T3" fmla="*/ 0 h 192"/>
                <a:gd name="T4" fmla="*/ 384 w 2304"/>
                <a:gd name="T5" fmla="*/ 192 h 192"/>
                <a:gd name="T6" fmla="*/ 576 w 2304"/>
                <a:gd name="T7" fmla="*/ 0 h 192"/>
                <a:gd name="T8" fmla="*/ 768 w 2304"/>
                <a:gd name="T9" fmla="*/ 192 h 192"/>
                <a:gd name="T10" fmla="*/ 960 w 2304"/>
                <a:gd name="T11" fmla="*/ 0 h 192"/>
                <a:gd name="T12" fmla="*/ 1152 w 2304"/>
                <a:gd name="T13" fmla="*/ 192 h 192"/>
                <a:gd name="T14" fmla="*/ 1344 w 2304"/>
                <a:gd name="T15" fmla="*/ 0 h 192"/>
                <a:gd name="T16" fmla="*/ 1536 w 2304"/>
                <a:gd name="T17" fmla="*/ 192 h 192"/>
                <a:gd name="T18" fmla="*/ 1728 w 2304"/>
                <a:gd name="T19" fmla="*/ 0 h 192"/>
                <a:gd name="T20" fmla="*/ 1920 w 2304"/>
                <a:gd name="T21" fmla="*/ 192 h 192"/>
                <a:gd name="T22" fmla="*/ 2112 w 2304"/>
                <a:gd name="T23" fmla="*/ 0 h 192"/>
                <a:gd name="T24" fmla="*/ 2304 w 2304"/>
                <a:gd name="T25" fmla="*/ 192 h 192"/>
                <a:gd name="connsiteX0" fmla="*/ 0 w 9167"/>
                <a:gd name="connsiteY0" fmla="*/ 10000 h 10000"/>
                <a:gd name="connsiteX1" fmla="*/ 833 w 9167"/>
                <a:gd name="connsiteY1" fmla="*/ 0 h 10000"/>
                <a:gd name="connsiteX2" fmla="*/ 1667 w 9167"/>
                <a:gd name="connsiteY2" fmla="*/ 10000 h 10000"/>
                <a:gd name="connsiteX3" fmla="*/ 2500 w 9167"/>
                <a:gd name="connsiteY3" fmla="*/ 0 h 10000"/>
                <a:gd name="connsiteX4" fmla="*/ 3333 w 9167"/>
                <a:gd name="connsiteY4" fmla="*/ 10000 h 10000"/>
                <a:gd name="connsiteX5" fmla="*/ 4167 w 9167"/>
                <a:gd name="connsiteY5" fmla="*/ 0 h 10000"/>
                <a:gd name="connsiteX6" fmla="*/ 5000 w 9167"/>
                <a:gd name="connsiteY6" fmla="*/ 10000 h 10000"/>
                <a:gd name="connsiteX7" fmla="*/ 5833 w 9167"/>
                <a:gd name="connsiteY7" fmla="*/ 0 h 10000"/>
                <a:gd name="connsiteX8" fmla="*/ 6667 w 9167"/>
                <a:gd name="connsiteY8" fmla="*/ 10000 h 10000"/>
                <a:gd name="connsiteX9" fmla="*/ 7500 w 9167"/>
                <a:gd name="connsiteY9" fmla="*/ 0 h 10000"/>
                <a:gd name="connsiteX10" fmla="*/ 8333 w 9167"/>
                <a:gd name="connsiteY10" fmla="*/ 10000 h 10000"/>
                <a:gd name="connsiteX11" fmla="*/ 9167 w 9167"/>
                <a:gd name="connsiteY11" fmla="*/ 0 h 10000"/>
                <a:gd name="connsiteX0" fmla="*/ 0 w 9090"/>
                <a:gd name="connsiteY0" fmla="*/ 10000 h 10000"/>
                <a:gd name="connsiteX1" fmla="*/ 909 w 9090"/>
                <a:gd name="connsiteY1" fmla="*/ 0 h 10000"/>
                <a:gd name="connsiteX2" fmla="*/ 1818 w 9090"/>
                <a:gd name="connsiteY2" fmla="*/ 10000 h 10000"/>
                <a:gd name="connsiteX3" fmla="*/ 2727 w 9090"/>
                <a:gd name="connsiteY3" fmla="*/ 0 h 10000"/>
                <a:gd name="connsiteX4" fmla="*/ 3636 w 9090"/>
                <a:gd name="connsiteY4" fmla="*/ 10000 h 10000"/>
                <a:gd name="connsiteX5" fmla="*/ 4546 w 9090"/>
                <a:gd name="connsiteY5" fmla="*/ 0 h 10000"/>
                <a:gd name="connsiteX6" fmla="*/ 5454 w 9090"/>
                <a:gd name="connsiteY6" fmla="*/ 10000 h 10000"/>
                <a:gd name="connsiteX7" fmla="*/ 6363 w 9090"/>
                <a:gd name="connsiteY7" fmla="*/ 0 h 10000"/>
                <a:gd name="connsiteX8" fmla="*/ 7273 w 9090"/>
                <a:gd name="connsiteY8" fmla="*/ 10000 h 10000"/>
                <a:gd name="connsiteX9" fmla="*/ 8182 w 9090"/>
                <a:gd name="connsiteY9" fmla="*/ 0 h 10000"/>
                <a:gd name="connsiteX10" fmla="*/ 9090 w 9090"/>
                <a:gd name="connsiteY10" fmla="*/ 10000 h 10000"/>
                <a:gd name="connsiteX0" fmla="*/ 0 w 9001"/>
                <a:gd name="connsiteY0" fmla="*/ 10000 h 10000"/>
                <a:gd name="connsiteX1" fmla="*/ 1000 w 9001"/>
                <a:gd name="connsiteY1" fmla="*/ 0 h 10000"/>
                <a:gd name="connsiteX2" fmla="*/ 2000 w 9001"/>
                <a:gd name="connsiteY2" fmla="*/ 10000 h 10000"/>
                <a:gd name="connsiteX3" fmla="*/ 3000 w 9001"/>
                <a:gd name="connsiteY3" fmla="*/ 0 h 10000"/>
                <a:gd name="connsiteX4" fmla="*/ 4000 w 9001"/>
                <a:gd name="connsiteY4" fmla="*/ 10000 h 10000"/>
                <a:gd name="connsiteX5" fmla="*/ 5001 w 9001"/>
                <a:gd name="connsiteY5" fmla="*/ 0 h 10000"/>
                <a:gd name="connsiteX6" fmla="*/ 6000 w 9001"/>
                <a:gd name="connsiteY6" fmla="*/ 10000 h 10000"/>
                <a:gd name="connsiteX7" fmla="*/ 7000 w 9001"/>
                <a:gd name="connsiteY7" fmla="*/ 0 h 10000"/>
                <a:gd name="connsiteX8" fmla="*/ 8001 w 9001"/>
                <a:gd name="connsiteY8" fmla="*/ 10000 h 10000"/>
                <a:gd name="connsiteX9" fmla="*/ 9001 w 9001"/>
                <a:gd name="connsiteY9" fmla="*/ 0 h 10000"/>
                <a:gd name="connsiteX0" fmla="*/ 0 w 8889"/>
                <a:gd name="connsiteY0" fmla="*/ 10000 h 10000"/>
                <a:gd name="connsiteX1" fmla="*/ 1111 w 8889"/>
                <a:gd name="connsiteY1" fmla="*/ 0 h 10000"/>
                <a:gd name="connsiteX2" fmla="*/ 2222 w 8889"/>
                <a:gd name="connsiteY2" fmla="*/ 10000 h 10000"/>
                <a:gd name="connsiteX3" fmla="*/ 3333 w 8889"/>
                <a:gd name="connsiteY3" fmla="*/ 0 h 10000"/>
                <a:gd name="connsiteX4" fmla="*/ 4444 w 8889"/>
                <a:gd name="connsiteY4" fmla="*/ 10000 h 10000"/>
                <a:gd name="connsiteX5" fmla="*/ 5556 w 8889"/>
                <a:gd name="connsiteY5" fmla="*/ 0 h 10000"/>
                <a:gd name="connsiteX6" fmla="*/ 6666 w 8889"/>
                <a:gd name="connsiteY6" fmla="*/ 10000 h 10000"/>
                <a:gd name="connsiteX7" fmla="*/ 7777 w 8889"/>
                <a:gd name="connsiteY7" fmla="*/ 0 h 10000"/>
                <a:gd name="connsiteX8" fmla="*/ 8889 w 8889"/>
                <a:gd name="connsiteY8" fmla="*/ 10000 h 10000"/>
                <a:gd name="connsiteX0" fmla="*/ 0 w 8749"/>
                <a:gd name="connsiteY0" fmla="*/ 10000 h 10000"/>
                <a:gd name="connsiteX1" fmla="*/ 1250 w 8749"/>
                <a:gd name="connsiteY1" fmla="*/ 0 h 10000"/>
                <a:gd name="connsiteX2" fmla="*/ 2500 w 8749"/>
                <a:gd name="connsiteY2" fmla="*/ 10000 h 10000"/>
                <a:gd name="connsiteX3" fmla="*/ 3750 w 8749"/>
                <a:gd name="connsiteY3" fmla="*/ 0 h 10000"/>
                <a:gd name="connsiteX4" fmla="*/ 4999 w 8749"/>
                <a:gd name="connsiteY4" fmla="*/ 10000 h 10000"/>
                <a:gd name="connsiteX5" fmla="*/ 6250 w 8749"/>
                <a:gd name="connsiteY5" fmla="*/ 0 h 10000"/>
                <a:gd name="connsiteX6" fmla="*/ 7499 w 8749"/>
                <a:gd name="connsiteY6" fmla="*/ 10000 h 10000"/>
                <a:gd name="connsiteX7" fmla="*/ 8749 w 8749"/>
                <a:gd name="connsiteY7" fmla="*/ 0 h 10000"/>
                <a:gd name="connsiteX0" fmla="*/ 0 w 8571"/>
                <a:gd name="connsiteY0" fmla="*/ 10000 h 10000"/>
                <a:gd name="connsiteX1" fmla="*/ 1429 w 8571"/>
                <a:gd name="connsiteY1" fmla="*/ 0 h 10000"/>
                <a:gd name="connsiteX2" fmla="*/ 2857 w 8571"/>
                <a:gd name="connsiteY2" fmla="*/ 10000 h 10000"/>
                <a:gd name="connsiteX3" fmla="*/ 4286 w 8571"/>
                <a:gd name="connsiteY3" fmla="*/ 0 h 10000"/>
                <a:gd name="connsiteX4" fmla="*/ 5714 w 8571"/>
                <a:gd name="connsiteY4" fmla="*/ 10000 h 10000"/>
                <a:gd name="connsiteX5" fmla="*/ 7144 w 8571"/>
                <a:gd name="connsiteY5" fmla="*/ 0 h 10000"/>
                <a:gd name="connsiteX6" fmla="*/ 8571 w 8571"/>
                <a:gd name="connsiteY6" fmla="*/ 1000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571" h="10000">
                  <a:moveTo>
                    <a:pt x="0" y="10000"/>
                  </a:moveTo>
                  <a:cubicBezTo>
                    <a:pt x="475" y="5000"/>
                    <a:pt x="954" y="0"/>
                    <a:pt x="1429" y="0"/>
                  </a:cubicBezTo>
                  <a:cubicBezTo>
                    <a:pt x="1904" y="0"/>
                    <a:pt x="2381" y="10000"/>
                    <a:pt x="2857" y="10000"/>
                  </a:cubicBezTo>
                  <a:cubicBezTo>
                    <a:pt x="3333" y="10000"/>
                    <a:pt x="3810" y="0"/>
                    <a:pt x="4286" y="0"/>
                  </a:cubicBezTo>
                  <a:cubicBezTo>
                    <a:pt x="4762" y="0"/>
                    <a:pt x="5239" y="10000"/>
                    <a:pt x="5714" y="10000"/>
                  </a:cubicBezTo>
                  <a:cubicBezTo>
                    <a:pt x="6190" y="10000"/>
                    <a:pt x="6667" y="0"/>
                    <a:pt x="7144" y="0"/>
                  </a:cubicBezTo>
                  <a:cubicBezTo>
                    <a:pt x="7619" y="0"/>
                    <a:pt x="8096" y="10000"/>
                    <a:pt x="8571" y="10000"/>
                  </a:cubicBezTo>
                </a:path>
              </a:pathLst>
            </a:custGeom>
            <a:noFill/>
            <a:ln w="28575" cmpd="sng">
              <a:solidFill>
                <a:srgbClr val="0070C0"/>
              </a:solidFill>
              <a:round/>
              <a:headEnd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>
                <a:solidFill>
                  <a:srgbClr val="FFFF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cxnSp>
          <p:nvCxnSpPr>
            <p:cNvPr id="32" name="直線矢印コネクタ 31"/>
            <p:cNvCxnSpPr/>
            <p:nvPr/>
          </p:nvCxnSpPr>
          <p:spPr bwMode="auto">
            <a:xfrm flipH="1">
              <a:off x="3622147" y="4506884"/>
              <a:ext cx="311460" cy="623096"/>
            </a:xfrm>
            <a:prstGeom prst="straightConnector1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35" name="テキスト ボックス 34"/>
            <p:cNvSpPr txBox="1"/>
            <p:nvPr/>
          </p:nvSpPr>
          <p:spPr>
            <a:xfrm>
              <a:off x="2975279" y="4157389"/>
              <a:ext cx="1491106" cy="73450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1800" dirty="0" err="1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Nb</a:t>
              </a:r>
              <a:r>
                <a:rPr kumimoji="1" lang="en-US" altLang="ja-JP" sz="1800" dirty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/Al-STJ array</a:t>
              </a:r>
              <a:endParaRPr kumimoji="1" lang="ja-JP" altLang="en-US" sz="18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6" name="テキスト ボックス 35"/>
                <p:cNvSpPr txBox="1"/>
                <p:nvPr/>
              </p:nvSpPr>
              <p:spPr>
                <a:xfrm>
                  <a:off x="818167" y="7185371"/>
                  <a:ext cx="2449248" cy="83228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14:m>
                    <m:oMath xmlns:m="http://schemas.openxmlformats.org/officeDocument/2006/math">
                      <m:r>
                        <a:rPr lang="en-US" altLang="ja-JP" sz="2000" i="1" dirty="0">
                          <a:latin typeface="Cambria Math"/>
                        </a:rPr>
                        <m:t>𝜆</m:t>
                      </m:r>
                      <m:r>
                        <a:rPr lang="en-US" altLang="ja-JP" sz="2000" i="1" dirty="0">
                          <a:latin typeface="Cambria Math"/>
                        </a:rPr>
                        <m:t>=40</m:t>
                      </m:r>
                      <m:r>
                        <m:rPr>
                          <m:lit/>
                        </m:rPr>
                        <a:rPr lang="en-US" altLang="ja-JP" sz="2000" i="1" dirty="0">
                          <a:latin typeface="Cambria Math"/>
                        </a:rPr>
                        <m:t>−</m:t>
                      </m:r>
                      <m:r>
                        <a:rPr lang="en-US" altLang="ja-JP" sz="2000" i="1" dirty="0">
                          <a:latin typeface="Cambria Math"/>
                        </a:rPr>
                        <m:t>80</m:t>
                      </m:r>
                      <m:r>
                        <a:rPr lang="en-US" altLang="ja-JP" sz="2000" i="1" dirty="0">
                          <a:latin typeface="Cambria Math"/>
                        </a:rPr>
                        <m:t>𝜇</m:t>
                      </m:r>
                      <m:r>
                        <m:rPr>
                          <m:sty m:val="p"/>
                        </m:rPr>
                        <a:rPr lang="en-US" altLang="ja-JP" sz="2000" i="1" dirty="0">
                          <a:latin typeface="Cambria Math"/>
                        </a:rPr>
                        <m:t>m</m:t>
                      </m:r>
                    </m:oMath>
                  </a14:m>
                  <a:r>
                    <a:rPr lang="en-US" altLang="ja-JP" sz="2000" dirty="0">
                      <a:latin typeface="Arial Unicode MS" panose="020B0604020202020204" pitchFamily="50" charset="-128"/>
                      <a:ea typeface="Arial Unicode MS" panose="020B0604020202020204" pitchFamily="50" charset="-128"/>
                      <a:cs typeface="Arial Unicode MS" panose="020B0604020202020204" pitchFamily="50" charset="-128"/>
                    </a:rPr>
                    <a:t>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kumimoji="1" lang="en-US" altLang="ja-JP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kumimoji="1" lang="en-US" altLang="ja-JP" sz="2000" b="0" i="1" smtClean="0">
                              <a:latin typeface="Cambria Math"/>
                            </a:rPr>
                            <m:t>𝐸</m:t>
                          </m:r>
                        </m:e>
                        <m:sub>
                          <m:r>
                            <a:rPr kumimoji="1" lang="en-US" altLang="ja-JP" sz="2000" b="0" i="1" smtClean="0">
                              <a:latin typeface="Cambria Math"/>
                            </a:rPr>
                            <m:t>𝛾</m:t>
                          </m:r>
                        </m:sub>
                      </m:sSub>
                      <m:r>
                        <a:rPr kumimoji="1" lang="en-US" altLang="ja-JP" sz="2000" b="0" i="1" smtClean="0">
                          <a:latin typeface="Cambria Math"/>
                        </a:rPr>
                        <m:t>=16~31</m:t>
                      </m:r>
                      <m:r>
                        <m:rPr>
                          <m:sty m:val="p"/>
                        </m:rPr>
                        <a:rPr kumimoji="1" lang="en-US" altLang="ja-JP" sz="2000" b="0" i="1" smtClean="0">
                          <a:latin typeface="Cambria Math"/>
                        </a:rPr>
                        <m:t>meV</m:t>
                      </m:r>
                    </m:oMath>
                  </a14:m>
                  <a:endParaRPr kumimoji="1" lang="ja-JP" altLang="en-US" sz="2000" dirty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endParaRPr>
                </a:p>
              </p:txBody>
            </p:sp>
          </mc:Choice>
          <mc:Fallback xmlns="">
            <p:sp>
              <p:nvSpPr>
                <p:cNvPr id="36" name="テキスト ボックス 35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18167" y="7185371"/>
                  <a:ext cx="2449248" cy="832289"/>
                </a:xfrm>
                <a:prstGeom prst="rect">
                  <a:avLst/>
                </a:prstGeom>
                <a:blipFill>
                  <a:blip r:embed="rId3"/>
                  <a:stretch>
                    <a:fillRect t="-4132" b="-2479"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37" name="直線矢印コネクタ 36"/>
            <p:cNvCxnSpPr/>
            <p:nvPr/>
          </p:nvCxnSpPr>
          <p:spPr bwMode="auto">
            <a:xfrm flipH="1">
              <a:off x="1763361" y="5904035"/>
              <a:ext cx="2084548" cy="637946"/>
            </a:xfrm>
            <a:prstGeom prst="straightConnector1">
              <a:avLst/>
            </a:prstGeom>
            <a:noFill/>
            <a:ln w="317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38" name="Freeform 82"/>
            <p:cNvSpPr>
              <a:spLocks/>
            </p:cNvSpPr>
            <p:nvPr/>
          </p:nvSpPr>
          <p:spPr bwMode="auto">
            <a:xfrm rot="9685105">
              <a:off x="1402136" y="4557684"/>
              <a:ext cx="1384528" cy="190478"/>
            </a:xfrm>
            <a:custGeom>
              <a:avLst/>
              <a:gdLst>
                <a:gd name="T0" fmla="*/ 0 w 2304"/>
                <a:gd name="T1" fmla="*/ 192 h 192"/>
                <a:gd name="T2" fmla="*/ 192 w 2304"/>
                <a:gd name="T3" fmla="*/ 0 h 192"/>
                <a:gd name="T4" fmla="*/ 384 w 2304"/>
                <a:gd name="T5" fmla="*/ 192 h 192"/>
                <a:gd name="T6" fmla="*/ 576 w 2304"/>
                <a:gd name="T7" fmla="*/ 0 h 192"/>
                <a:gd name="T8" fmla="*/ 768 w 2304"/>
                <a:gd name="T9" fmla="*/ 192 h 192"/>
                <a:gd name="T10" fmla="*/ 960 w 2304"/>
                <a:gd name="T11" fmla="*/ 0 h 192"/>
                <a:gd name="T12" fmla="*/ 1152 w 2304"/>
                <a:gd name="T13" fmla="*/ 192 h 192"/>
                <a:gd name="T14" fmla="*/ 1344 w 2304"/>
                <a:gd name="T15" fmla="*/ 0 h 192"/>
                <a:gd name="T16" fmla="*/ 1536 w 2304"/>
                <a:gd name="T17" fmla="*/ 192 h 192"/>
                <a:gd name="T18" fmla="*/ 1728 w 2304"/>
                <a:gd name="T19" fmla="*/ 0 h 192"/>
                <a:gd name="T20" fmla="*/ 1920 w 2304"/>
                <a:gd name="T21" fmla="*/ 192 h 192"/>
                <a:gd name="T22" fmla="*/ 2112 w 2304"/>
                <a:gd name="T23" fmla="*/ 0 h 192"/>
                <a:gd name="T24" fmla="*/ 2304 w 2304"/>
                <a:gd name="T25" fmla="*/ 192 h 192"/>
                <a:gd name="connsiteX0" fmla="*/ 0 w 9167"/>
                <a:gd name="connsiteY0" fmla="*/ 10000 h 10000"/>
                <a:gd name="connsiteX1" fmla="*/ 833 w 9167"/>
                <a:gd name="connsiteY1" fmla="*/ 0 h 10000"/>
                <a:gd name="connsiteX2" fmla="*/ 1667 w 9167"/>
                <a:gd name="connsiteY2" fmla="*/ 10000 h 10000"/>
                <a:gd name="connsiteX3" fmla="*/ 2500 w 9167"/>
                <a:gd name="connsiteY3" fmla="*/ 0 h 10000"/>
                <a:gd name="connsiteX4" fmla="*/ 3333 w 9167"/>
                <a:gd name="connsiteY4" fmla="*/ 10000 h 10000"/>
                <a:gd name="connsiteX5" fmla="*/ 4167 w 9167"/>
                <a:gd name="connsiteY5" fmla="*/ 0 h 10000"/>
                <a:gd name="connsiteX6" fmla="*/ 5000 w 9167"/>
                <a:gd name="connsiteY6" fmla="*/ 10000 h 10000"/>
                <a:gd name="connsiteX7" fmla="*/ 5833 w 9167"/>
                <a:gd name="connsiteY7" fmla="*/ 0 h 10000"/>
                <a:gd name="connsiteX8" fmla="*/ 6667 w 9167"/>
                <a:gd name="connsiteY8" fmla="*/ 10000 h 10000"/>
                <a:gd name="connsiteX9" fmla="*/ 7500 w 9167"/>
                <a:gd name="connsiteY9" fmla="*/ 0 h 10000"/>
                <a:gd name="connsiteX10" fmla="*/ 8333 w 9167"/>
                <a:gd name="connsiteY10" fmla="*/ 10000 h 10000"/>
                <a:gd name="connsiteX11" fmla="*/ 9167 w 9167"/>
                <a:gd name="connsiteY11" fmla="*/ 0 h 10000"/>
                <a:gd name="connsiteX0" fmla="*/ 0 w 9090"/>
                <a:gd name="connsiteY0" fmla="*/ 10000 h 10000"/>
                <a:gd name="connsiteX1" fmla="*/ 909 w 9090"/>
                <a:gd name="connsiteY1" fmla="*/ 0 h 10000"/>
                <a:gd name="connsiteX2" fmla="*/ 1818 w 9090"/>
                <a:gd name="connsiteY2" fmla="*/ 10000 h 10000"/>
                <a:gd name="connsiteX3" fmla="*/ 2727 w 9090"/>
                <a:gd name="connsiteY3" fmla="*/ 0 h 10000"/>
                <a:gd name="connsiteX4" fmla="*/ 3636 w 9090"/>
                <a:gd name="connsiteY4" fmla="*/ 10000 h 10000"/>
                <a:gd name="connsiteX5" fmla="*/ 4546 w 9090"/>
                <a:gd name="connsiteY5" fmla="*/ 0 h 10000"/>
                <a:gd name="connsiteX6" fmla="*/ 5454 w 9090"/>
                <a:gd name="connsiteY6" fmla="*/ 10000 h 10000"/>
                <a:gd name="connsiteX7" fmla="*/ 6363 w 9090"/>
                <a:gd name="connsiteY7" fmla="*/ 0 h 10000"/>
                <a:gd name="connsiteX8" fmla="*/ 7273 w 9090"/>
                <a:gd name="connsiteY8" fmla="*/ 10000 h 10000"/>
                <a:gd name="connsiteX9" fmla="*/ 8182 w 9090"/>
                <a:gd name="connsiteY9" fmla="*/ 0 h 10000"/>
                <a:gd name="connsiteX10" fmla="*/ 9090 w 9090"/>
                <a:gd name="connsiteY10" fmla="*/ 10000 h 10000"/>
                <a:gd name="connsiteX0" fmla="*/ 0 w 9001"/>
                <a:gd name="connsiteY0" fmla="*/ 10000 h 10000"/>
                <a:gd name="connsiteX1" fmla="*/ 1000 w 9001"/>
                <a:gd name="connsiteY1" fmla="*/ 0 h 10000"/>
                <a:gd name="connsiteX2" fmla="*/ 2000 w 9001"/>
                <a:gd name="connsiteY2" fmla="*/ 10000 h 10000"/>
                <a:gd name="connsiteX3" fmla="*/ 3000 w 9001"/>
                <a:gd name="connsiteY3" fmla="*/ 0 h 10000"/>
                <a:gd name="connsiteX4" fmla="*/ 4000 w 9001"/>
                <a:gd name="connsiteY4" fmla="*/ 10000 h 10000"/>
                <a:gd name="connsiteX5" fmla="*/ 5001 w 9001"/>
                <a:gd name="connsiteY5" fmla="*/ 0 h 10000"/>
                <a:gd name="connsiteX6" fmla="*/ 6000 w 9001"/>
                <a:gd name="connsiteY6" fmla="*/ 10000 h 10000"/>
                <a:gd name="connsiteX7" fmla="*/ 7000 w 9001"/>
                <a:gd name="connsiteY7" fmla="*/ 0 h 10000"/>
                <a:gd name="connsiteX8" fmla="*/ 8001 w 9001"/>
                <a:gd name="connsiteY8" fmla="*/ 10000 h 10000"/>
                <a:gd name="connsiteX9" fmla="*/ 9001 w 9001"/>
                <a:gd name="connsiteY9" fmla="*/ 0 h 10000"/>
                <a:gd name="connsiteX0" fmla="*/ 0 w 8889"/>
                <a:gd name="connsiteY0" fmla="*/ 10000 h 10000"/>
                <a:gd name="connsiteX1" fmla="*/ 1111 w 8889"/>
                <a:gd name="connsiteY1" fmla="*/ 0 h 10000"/>
                <a:gd name="connsiteX2" fmla="*/ 2222 w 8889"/>
                <a:gd name="connsiteY2" fmla="*/ 10000 h 10000"/>
                <a:gd name="connsiteX3" fmla="*/ 3333 w 8889"/>
                <a:gd name="connsiteY3" fmla="*/ 0 h 10000"/>
                <a:gd name="connsiteX4" fmla="*/ 4444 w 8889"/>
                <a:gd name="connsiteY4" fmla="*/ 10000 h 10000"/>
                <a:gd name="connsiteX5" fmla="*/ 5556 w 8889"/>
                <a:gd name="connsiteY5" fmla="*/ 0 h 10000"/>
                <a:gd name="connsiteX6" fmla="*/ 6666 w 8889"/>
                <a:gd name="connsiteY6" fmla="*/ 10000 h 10000"/>
                <a:gd name="connsiteX7" fmla="*/ 7777 w 8889"/>
                <a:gd name="connsiteY7" fmla="*/ 0 h 10000"/>
                <a:gd name="connsiteX8" fmla="*/ 8889 w 8889"/>
                <a:gd name="connsiteY8" fmla="*/ 10000 h 10000"/>
                <a:gd name="connsiteX0" fmla="*/ 0 w 8749"/>
                <a:gd name="connsiteY0" fmla="*/ 10000 h 10000"/>
                <a:gd name="connsiteX1" fmla="*/ 1250 w 8749"/>
                <a:gd name="connsiteY1" fmla="*/ 0 h 10000"/>
                <a:gd name="connsiteX2" fmla="*/ 2500 w 8749"/>
                <a:gd name="connsiteY2" fmla="*/ 10000 h 10000"/>
                <a:gd name="connsiteX3" fmla="*/ 3750 w 8749"/>
                <a:gd name="connsiteY3" fmla="*/ 0 h 10000"/>
                <a:gd name="connsiteX4" fmla="*/ 4999 w 8749"/>
                <a:gd name="connsiteY4" fmla="*/ 10000 h 10000"/>
                <a:gd name="connsiteX5" fmla="*/ 6250 w 8749"/>
                <a:gd name="connsiteY5" fmla="*/ 0 h 10000"/>
                <a:gd name="connsiteX6" fmla="*/ 7499 w 8749"/>
                <a:gd name="connsiteY6" fmla="*/ 10000 h 10000"/>
                <a:gd name="connsiteX7" fmla="*/ 8749 w 8749"/>
                <a:gd name="connsiteY7" fmla="*/ 0 h 10000"/>
                <a:gd name="connsiteX0" fmla="*/ 0 w 8571"/>
                <a:gd name="connsiteY0" fmla="*/ 10000 h 10000"/>
                <a:gd name="connsiteX1" fmla="*/ 1429 w 8571"/>
                <a:gd name="connsiteY1" fmla="*/ 0 h 10000"/>
                <a:gd name="connsiteX2" fmla="*/ 2857 w 8571"/>
                <a:gd name="connsiteY2" fmla="*/ 10000 h 10000"/>
                <a:gd name="connsiteX3" fmla="*/ 4286 w 8571"/>
                <a:gd name="connsiteY3" fmla="*/ 0 h 10000"/>
                <a:gd name="connsiteX4" fmla="*/ 5714 w 8571"/>
                <a:gd name="connsiteY4" fmla="*/ 10000 h 10000"/>
                <a:gd name="connsiteX5" fmla="*/ 7144 w 8571"/>
                <a:gd name="connsiteY5" fmla="*/ 0 h 10000"/>
                <a:gd name="connsiteX6" fmla="*/ 8571 w 8571"/>
                <a:gd name="connsiteY6" fmla="*/ 1000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571" h="10000">
                  <a:moveTo>
                    <a:pt x="0" y="10000"/>
                  </a:moveTo>
                  <a:cubicBezTo>
                    <a:pt x="475" y="5000"/>
                    <a:pt x="954" y="0"/>
                    <a:pt x="1429" y="0"/>
                  </a:cubicBezTo>
                  <a:cubicBezTo>
                    <a:pt x="1904" y="0"/>
                    <a:pt x="2381" y="10000"/>
                    <a:pt x="2857" y="10000"/>
                  </a:cubicBezTo>
                  <a:cubicBezTo>
                    <a:pt x="3333" y="10000"/>
                    <a:pt x="3810" y="0"/>
                    <a:pt x="4286" y="0"/>
                  </a:cubicBezTo>
                  <a:cubicBezTo>
                    <a:pt x="4762" y="0"/>
                    <a:pt x="5239" y="10000"/>
                    <a:pt x="5714" y="10000"/>
                  </a:cubicBezTo>
                  <a:cubicBezTo>
                    <a:pt x="6190" y="10000"/>
                    <a:pt x="6667" y="0"/>
                    <a:pt x="7144" y="0"/>
                  </a:cubicBezTo>
                  <a:cubicBezTo>
                    <a:pt x="7619" y="0"/>
                    <a:pt x="8096" y="10000"/>
                    <a:pt x="8571" y="10000"/>
                  </a:cubicBezTo>
                </a:path>
              </a:pathLst>
            </a:custGeom>
            <a:noFill/>
            <a:ln w="28575" cmpd="sng">
              <a:solidFill>
                <a:schemeClr val="bg1">
                  <a:lumMod val="50000"/>
                </a:schemeClr>
              </a:solidFill>
              <a:round/>
              <a:headEnd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40" name="Freeform 82"/>
            <p:cNvSpPr>
              <a:spLocks/>
            </p:cNvSpPr>
            <p:nvPr/>
          </p:nvSpPr>
          <p:spPr bwMode="auto">
            <a:xfrm rot="4239930">
              <a:off x="618113" y="5503823"/>
              <a:ext cx="1332524" cy="167509"/>
            </a:xfrm>
            <a:custGeom>
              <a:avLst/>
              <a:gdLst>
                <a:gd name="T0" fmla="*/ 0 w 2304"/>
                <a:gd name="T1" fmla="*/ 192 h 192"/>
                <a:gd name="T2" fmla="*/ 192 w 2304"/>
                <a:gd name="T3" fmla="*/ 0 h 192"/>
                <a:gd name="T4" fmla="*/ 384 w 2304"/>
                <a:gd name="T5" fmla="*/ 192 h 192"/>
                <a:gd name="T6" fmla="*/ 576 w 2304"/>
                <a:gd name="T7" fmla="*/ 0 h 192"/>
                <a:gd name="T8" fmla="*/ 768 w 2304"/>
                <a:gd name="T9" fmla="*/ 192 h 192"/>
                <a:gd name="T10" fmla="*/ 960 w 2304"/>
                <a:gd name="T11" fmla="*/ 0 h 192"/>
                <a:gd name="T12" fmla="*/ 1152 w 2304"/>
                <a:gd name="T13" fmla="*/ 192 h 192"/>
                <a:gd name="T14" fmla="*/ 1344 w 2304"/>
                <a:gd name="T15" fmla="*/ 0 h 192"/>
                <a:gd name="T16" fmla="*/ 1536 w 2304"/>
                <a:gd name="T17" fmla="*/ 192 h 192"/>
                <a:gd name="T18" fmla="*/ 1728 w 2304"/>
                <a:gd name="T19" fmla="*/ 0 h 192"/>
                <a:gd name="T20" fmla="*/ 1920 w 2304"/>
                <a:gd name="T21" fmla="*/ 192 h 192"/>
                <a:gd name="T22" fmla="*/ 2112 w 2304"/>
                <a:gd name="T23" fmla="*/ 0 h 192"/>
                <a:gd name="T24" fmla="*/ 2304 w 2304"/>
                <a:gd name="T25" fmla="*/ 192 h 192"/>
                <a:gd name="connsiteX0" fmla="*/ 0 w 9167"/>
                <a:gd name="connsiteY0" fmla="*/ 10000 h 10000"/>
                <a:gd name="connsiteX1" fmla="*/ 833 w 9167"/>
                <a:gd name="connsiteY1" fmla="*/ 0 h 10000"/>
                <a:gd name="connsiteX2" fmla="*/ 1667 w 9167"/>
                <a:gd name="connsiteY2" fmla="*/ 10000 h 10000"/>
                <a:gd name="connsiteX3" fmla="*/ 2500 w 9167"/>
                <a:gd name="connsiteY3" fmla="*/ 0 h 10000"/>
                <a:gd name="connsiteX4" fmla="*/ 3333 w 9167"/>
                <a:gd name="connsiteY4" fmla="*/ 10000 h 10000"/>
                <a:gd name="connsiteX5" fmla="*/ 4167 w 9167"/>
                <a:gd name="connsiteY5" fmla="*/ 0 h 10000"/>
                <a:gd name="connsiteX6" fmla="*/ 5000 w 9167"/>
                <a:gd name="connsiteY6" fmla="*/ 10000 h 10000"/>
                <a:gd name="connsiteX7" fmla="*/ 5833 w 9167"/>
                <a:gd name="connsiteY7" fmla="*/ 0 h 10000"/>
                <a:gd name="connsiteX8" fmla="*/ 6667 w 9167"/>
                <a:gd name="connsiteY8" fmla="*/ 10000 h 10000"/>
                <a:gd name="connsiteX9" fmla="*/ 7500 w 9167"/>
                <a:gd name="connsiteY9" fmla="*/ 0 h 10000"/>
                <a:gd name="connsiteX10" fmla="*/ 8333 w 9167"/>
                <a:gd name="connsiteY10" fmla="*/ 10000 h 10000"/>
                <a:gd name="connsiteX11" fmla="*/ 9167 w 9167"/>
                <a:gd name="connsiteY11" fmla="*/ 0 h 10000"/>
                <a:gd name="connsiteX0" fmla="*/ 0 w 9090"/>
                <a:gd name="connsiteY0" fmla="*/ 10000 h 10000"/>
                <a:gd name="connsiteX1" fmla="*/ 909 w 9090"/>
                <a:gd name="connsiteY1" fmla="*/ 0 h 10000"/>
                <a:gd name="connsiteX2" fmla="*/ 1818 w 9090"/>
                <a:gd name="connsiteY2" fmla="*/ 10000 h 10000"/>
                <a:gd name="connsiteX3" fmla="*/ 2727 w 9090"/>
                <a:gd name="connsiteY3" fmla="*/ 0 h 10000"/>
                <a:gd name="connsiteX4" fmla="*/ 3636 w 9090"/>
                <a:gd name="connsiteY4" fmla="*/ 10000 h 10000"/>
                <a:gd name="connsiteX5" fmla="*/ 4546 w 9090"/>
                <a:gd name="connsiteY5" fmla="*/ 0 h 10000"/>
                <a:gd name="connsiteX6" fmla="*/ 5454 w 9090"/>
                <a:gd name="connsiteY6" fmla="*/ 10000 h 10000"/>
                <a:gd name="connsiteX7" fmla="*/ 6363 w 9090"/>
                <a:gd name="connsiteY7" fmla="*/ 0 h 10000"/>
                <a:gd name="connsiteX8" fmla="*/ 7273 w 9090"/>
                <a:gd name="connsiteY8" fmla="*/ 10000 h 10000"/>
                <a:gd name="connsiteX9" fmla="*/ 8182 w 9090"/>
                <a:gd name="connsiteY9" fmla="*/ 0 h 10000"/>
                <a:gd name="connsiteX10" fmla="*/ 9090 w 9090"/>
                <a:gd name="connsiteY10" fmla="*/ 10000 h 10000"/>
                <a:gd name="connsiteX0" fmla="*/ 0 w 9001"/>
                <a:gd name="connsiteY0" fmla="*/ 10000 h 10000"/>
                <a:gd name="connsiteX1" fmla="*/ 1000 w 9001"/>
                <a:gd name="connsiteY1" fmla="*/ 0 h 10000"/>
                <a:gd name="connsiteX2" fmla="*/ 2000 w 9001"/>
                <a:gd name="connsiteY2" fmla="*/ 10000 h 10000"/>
                <a:gd name="connsiteX3" fmla="*/ 3000 w 9001"/>
                <a:gd name="connsiteY3" fmla="*/ 0 h 10000"/>
                <a:gd name="connsiteX4" fmla="*/ 4000 w 9001"/>
                <a:gd name="connsiteY4" fmla="*/ 10000 h 10000"/>
                <a:gd name="connsiteX5" fmla="*/ 5001 w 9001"/>
                <a:gd name="connsiteY5" fmla="*/ 0 h 10000"/>
                <a:gd name="connsiteX6" fmla="*/ 6000 w 9001"/>
                <a:gd name="connsiteY6" fmla="*/ 10000 h 10000"/>
                <a:gd name="connsiteX7" fmla="*/ 7000 w 9001"/>
                <a:gd name="connsiteY7" fmla="*/ 0 h 10000"/>
                <a:gd name="connsiteX8" fmla="*/ 8001 w 9001"/>
                <a:gd name="connsiteY8" fmla="*/ 10000 h 10000"/>
                <a:gd name="connsiteX9" fmla="*/ 9001 w 9001"/>
                <a:gd name="connsiteY9" fmla="*/ 0 h 10000"/>
                <a:gd name="connsiteX0" fmla="*/ 0 w 8889"/>
                <a:gd name="connsiteY0" fmla="*/ 10000 h 10000"/>
                <a:gd name="connsiteX1" fmla="*/ 1111 w 8889"/>
                <a:gd name="connsiteY1" fmla="*/ 0 h 10000"/>
                <a:gd name="connsiteX2" fmla="*/ 2222 w 8889"/>
                <a:gd name="connsiteY2" fmla="*/ 10000 h 10000"/>
                <a:gd name="connsiteX3" fmla="*/ 3333 w 8889"/>
                <a:gd name="connsiteY3" fmla="*/ 0 h 10000"/>
                <a:gd name="connsiteX4" fmla="*/ 4444 w 8889"/>
                <a:gd name="connsiteY4" fmla="*/ 10000 h 10000"/>
                <a:gd name="connsiteX5" fmla="*/ 5556 w 8889"/>
                <a:gd name="connsiteY5" fmla="*/ 0 h 10000"/>
                <a:gd name="connsiteX6" fmla="*/ 6666 w 8889"/>
                <a:gd name="connsiteY6" fmla="*/ 10000 h 10000"/>
                <a:gd name="connsiteX7" fmla="*/ 7777 w 8889"/>
                <a:gd name="connsiteY7" fmla="*/ 0 h 10000"/>
                <a:gd name="connsiteX8" fmla="*/ 8889 w 8889"/>
                <a:gd name="connsiteY8" fmla="*/ 10000 h 10000"/>
                <a:gd name="connsiteX0" fmla="*/ 0 w 8749"/>
                <a:gd name="connsiteY0" fmla="*/ 10000 h 10000"/>
                <a:gd name="connsiteX1" fmla="*/ 1250 w 8749"/>
                <a:gd name="connsiteY1" fmla="*/ 0 h 10000"/>
                <a:gd name="connsiteX2" fmla="*/ 2500 w 8749"/>
                <a:gd name="connsiteY2" fmla="*/ 10000 h 10000"/>
                <a:gd name="connsiteX3" fmla="*/ 3750 w 8749"/>
                <a:gd name="connsiteY3" fmla="*/ 0 h 10000"/>
                <a:gd name="connsiteX4" fmla="*/ 4999 w 8749"/>
                <a:gd name="connsiteY4" fmla="*/ 10000 h 10000"/>
                <a:gd name="connsiteX5" fmla="*/ 6250 w 8749"/>
                <a:gd name="connsiteY5" fmla="*/ 0 h 10000"/>
                <a:gd name="connsiteX6" fmla="*/ 7499 w 8749"/>
                <a:gd name="connsiteY6" fmla="*/ 10000 h 10000"/>
                <a:gd name="connsiteX7" fmla="*/ 8749 w 8749"/>
                <a:gd name="connsiteY7" fmla="*/ 0 h 10000"/>
                <a:gd name="connsiteX0" fmla="*/ 0 w 8571"/>
                <a:gd name="connsiteY0" fmla="*/ 10000 h 10000"/>
                <a:gd name="connsiteX1" fmla="*/ 1429 w 8571"/>
                <a:gd name="connsiteY1" fmla="*/ 0 h 10000"/>
                <a:gd name="connsiteX2" fmla="*/ 2857 w 8571"/>
                <a:gd name="connsiteY2" fmla="*/ 10000 h 10000"/>
                <a:gd name="connsiteX3" fmla="*/ 4286 w 8571"/>
                <a:gd name="connsiteY3" fmla="*/ 0 h 10000"/>
                <a:gd name="connsiteX4" fmla="*/ 5714 w 8571"/>
                <a:gd name="connsiteY4" fmla="*/ 10000 h 10000"/>
                <a:gd name="connsiteX5" fmla="*/ 7144 w 8571"/>
                <a:gd name="connsiteY5" fmla="*/ 0 h 10000"/>
                <a:gd name="connsiteX6" fmla="*/ 8571 w 8571"/>
                <a:gd name="connsiteY6" fmla="*/ 1000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571" h="10000">
                  <a:moveTo>
                    <a:pt x="0" y="10000"/>
                  </a:moveTo>
                  <a:cubicBezTo>
                    <a:pt x="475" y="5000"/>
                    <a:pt x="954" y="0"/>
                    <a:pt x="1429" y="0"/>
                  </a:cubicBezTo>
                  <a:cubicBezTo>
                    <a:pt x="1904" y="0"/>
                    <a:pt x="2381" y="10000"/>
                    <a:pt x="2857" y="10000"/>
                  </a:cubicBezTo>
                  <a:cubicBezTo>
                    <a:pt x="3333" y="10000"/>
                    <a:pt x="3810" y="0"/>
                    <a:pt x="4286" y="0"/>
                  </a:cubicBezTo>
                  <a:cubicBezTo>
                    <a:pt x="4762" y="0"/>
                    <a:pt x="5239" y="10000"/>
                    <a:pt x="5714" y="10000"/>
                  </a:cubicBezTo>
                  <a:cubicBezTo>
                    <a:pt x="6190" y="10000"/>
                    <a:pt x="6667" y="0"/>
                    <a:pt x="7144" y="0"/>
                  </a:cubicBezTo>
                  <a:cubicBezTo>
                    <a:pt x="7619" y="0"/>
                    <a:pt x="8096" y="10000"/>
                    <a:pt x="8571" y="10000"/>
                  </a:cubicBezTo>
                </a:path>
              </a:pathLst>
            </a:custGeom>
            <a:noFill/>
            <a:ln w="28575" cmpd="sng">
              <a:solidFill>
                <a:srgbClr val="0070C0"/>
              </a:solidFill>
              <a:round/>
              <a:headEnd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>
                <a:solidFill>
                  <a:srgbClr val="FFFF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41" name="Freeform 82"/>
            <p:cNvSpPr>
              <a:spLocks/>
            </p:cNvSpPr>
            <p:nvPr/>
          </p:nvSpPr>
          <p:spPr bwMode="auto">
            <a:xfrm rot="3098568">
              <a:off x="1015542" y="5379096"/>
              <a:ext cx="1717422" cy="218700"/>
            </a:xfrm>
            <a:custGeom>
              <a:avLst/>
              <a:gdLst>
                <a:gd name="T0" fmla="*/ 0 w 2304"/>
                <a:gd name="T1" fmla="*/ 192 h 192"/>
                <a:gd name="T2" fmla="*/ 192 w 2304"/>
                <a:gd name="T3" fmla="*/ 0 h 192"/>
                <a:gd name="T4" fmla="*/ 384 w 2304"/>
                <a:gd name="T5" fmla="*/ 192 h 192"/>
                <a:gd name="T6" fmla="*/ 576 w 2304"/>
                <a:gd name="T7" fmla="*/ 0 h 192"/>
                <a:gd name="T8" fmla="*/ 768 w 2304"/>
                <a:gd name="T9" fmla="*/ 192 h 192"/>
                <a:gd name="T10" fmla="*/ 960 w 2304"/>
                <a:gd name="T11" fmla="*/ 0 h 192"/>
                <a:gd name="T12" fmla="*/ 1152 w 2304"/>
                <a:gd name="T13" fmla="*/ 192 h 192"/>
                <a:gd name="T14" fmla="*/ 1344 w 2304"/>
                <a:gd name="T15" fmla="*/ 0 h 192"/>
                <a:gd name="T16" fmla="*/ 1536 w 2304"/>
                <a:gd name="T17" fmla="*/ 192 h 192"/>
                <a:gd name="T18" fmla="*/ 1728 w 2304"/>
                <a:gd name="T19" fmla="*/ 0 h 192"/>
                <a:gd name="T20" fmla="*/ 1920 w 2304"/>
                <a:gd name="T21" fmla="*/ 192 h 192"/>
                <a:gd name="T22" fmla="*/ 2112 w 2304"/>
                <a:gd name="T23" fmla="*/ 0 h 192"/>
                <a:gd name="T24" fmla="*/ 2304 w 2304"/>
                <a:gd name="T25" fmla="*/ 192 h 192"/>
                <a:gd name="connsiteX0" fmla="*/ 0 w 9167"/>
                <a:gd name="connsiteY0" fmla="*/ 10000 h 10000"/>
                <a:gd name="connsiteX1" fmla="*/ 833 w 9167"/>
                <a:gd name="connsiteY1" fmla="*/ 0 h 10000"/>
                <a:gd name="connsiteX2" fmla="*/ 1667 w 9167"/>
                <a:gd name="connsiteY2" fmla="*/ 10000 h 10000"/>
                <a:gd name="connsiteX3" fmla="*/ 2500 w 9167"/>
                <a:gd name="connsiteY3" fmla="*/ 0 h 10000"/>
                <a:gd name="connsiteX4" fmla="*/ 3333 w 9167"/>
                <a:gd name="connsiteY4" fmla="*/ 10000 h 10000"/>
                <a:gd name="connsiteX5" fmla="*/ 4167 w 9167"/>
                <a:gd name="connsiteY5" fmla="*/ 0 h 10000"/>
                <a:gd name="connsiteX6" fmla="*/ 5000 w 9167"/>
                <a:gd name="connsiteY6" fmla="*/ 10000 h 10000"/>
                <a:gd name="connsiteX7" fmla="*/ 5833 w 9167"/>
                <a:gd name="connsiteY7" fmla="*/ 0 h 10000"/>
                <a:gd name="connsiteX8" fmla="*/ 6667 w 9167"/>
                <a:gd name="connsiteY8" fmla="*/ 10000 h 10000"/>
                <a:gd name="connsiteX9" fmla="*/ 7500 w 9167"/>
                <a:gd name="connsiteY9" fmla="*/ 0 h 10000"/>
                <a:gd name="connsiteX10" fmla="*/ 8333 w 9167"/>
                <a:gd name="connsiteY10" fmla="*/ 10000 h 10000"/>
                <a:gd name="connsiteX11" fmla="*/ 9167 w 9167"/>
                <a:gd name="connsiteY11" fmla="*/ 0 h 10000"/>
                <a:gd name="connsiteX0" fmla="*/ 0 w 9090"/>
                <a:gd name="connsiteY0" fmla="*/ 10000 h 10000"/>
                <a:gd name="connsiteX1" fmla="*/ 909 w 9090"/>
                <a:gd name="connsiteY1" fmla="*/ 0 h 10000"/>
                <a:gd name="connsiteX2" fmla="*/ 1818 w 9090"/>
                <a:gd name="connsiteY2" fmla="*/ 10000 h 10000"/>
                <a:gd name="connsiteX3" fmla="*/ 2727 w 9090"/>
                <a:gd name="connsiteY3" fmla="*/ 0 h 10000"/>
                <a:gd name="connsiteX4" fmla="*/ 3636 w 9090"/>
                <a:gd name="connsiteY4" fmla="*/ 10000 h 10000"/>
                <a:gd name="connsiteX5" fmla="*/ 4546 w 9090"/>
                <a:gd name="connsiteY5" fmla="*/ 0 h 10000"/>
                <a:gd name="connsiteX6" fmla="*/ 5454 w 9090"/>
                <a:gd name="connsiteY6" fmla="*/ 10000 h 10000"/>
                <a:gd name="connsiteX7" fmla="*/ 6363 w 9090"/>
                <a:gd name="connsiteY7" fmla="*/ 0 h 10000"/>
                <a:gd name="connsiteX8" fmla="*/ 7273 w 9090"/>
                <a:gd name="connsiteY8" fmla="*/ 10000 h 10000"/>
                <a:gd name="connsiteX9" fmla="*/ 8182 w 9090"/>
                <a:gd name="connsiteY9" fmla="*/ 0 h 10000"/>
                <a:gd name="connsiteX10" fmla="*/ 9090 w 9090"/>
                <a:gd name="connsiteY10" fmla="*/ 10000 h 10000"/>
                <a:gd name="connsiteX0" fmla="*/ 0 w 9001"/>
                <a:gd name="connsiteY0" fmla="*/ 10000 h 10000"/>
                <a:gd name="connsiteX1" fmla="*/ 1000 w 9001"/>
                <a:gd name="connsiteY1" fmla="*/ 0 h 10000"/>
                <a:gd name="connsiteX2" fmla="*/ 2000 w 9001"/>
                <a:gd name="connsiteY2" fmla="*/ 10000 h 10000"/>
                <a:gd name="connsiteX3" fmla="*/ 3000 w 9001"/>
                <a:gd name="connsiteY3" fmla="*/ 0 h 10000"/>
                <a:gd name="connsiteX4" fmla="*/ 4000 w 9001"/>
                <a:gd name="connsiteY4" fmla="*/ 10000 h 10000"/>
                <a:gd name="connsiteX5" fmla="*/ 5001 w 9001"/>
                <a:gd name="connsiteY5" fmla="*/ 0 h 10000"/>
                <a:gd name="connsiteX6" fmla="*/ 6000 w 9001"/>
                <a:gd name="connsiteY6" fmla="*/ 10000 h 10000"/>
                <a:gd name="connsiteX7" fmla="*/ 7000 w 9001"/>
                <a:gd name="connsiteY7" fmla="*/ 0 h 10000"/>
                <a:gd name="connsiteX8" fmla="*/ 8001 w 9001"/>
                <a:gd name="connsiteY8" fmla="*/ 10000 h 10000"/>
                <a:gd name="connsiteX9" fmla="*/ 9001 w 9001"/>
                <a:gd name="connsiteY9" fmla="*/ 0 h 10000"/>
                <a:gd name="connsiteX0" fmla="*/ 0 w 8889"/>
                <a:gd name="connsiteY0" fmla="*/ 10000 h 10000"/>
                <a:gd name="connsiteX1" fmla="*/ 1111 w 8889"/>
                <a:gd name="connsiteY1" fmla="*/ 0 h 10000"/>
                <a:gd name="connsiteX2" fmla="*/ 2222 w 8889"/>
                <a:gd name="connsiteY2" fmla="*/ 10000 h 10000"/>
                <a:gd name="connsiteX3" fmla="*/ 3333 w 8889"/>
                <a:gd name="connsiteY3" fmla="*/ 0 h 10000"/>
                <a:gd name="connsiteX4" fmla="*/ 4444 w 8889"/>
                <a:gd name="connsiteY4" fmla="*/ 10000 h 10000"/>
                <a:gd name="connsiteX5" fmla="*/ 5556 w 8889"/>
                <a:gd name="connsiteY5" fmla="*/ 0 h 10000"/>
                <a:gd name="connsiteX6" fmla="*/ 6666 w 8889"/>
                <a:gd name="connsiteY6" fmla="*/ 10000 h 10000"/>
                <a:gd name="connsiteX7" fmla="*/ 7777 w 8889"/>
                <a:gd name="connsiteY7" fmla="*/ 0 h 10000"/>
                <a:gd name="connsiteX8" fmla="*/ 8889 w 8889"/>
                <a:gd name="connsiteY8" fmla="*/ 10000 h 10000"/>
                <a:gd name="connsiteX0" fmla="*/ 0 w 8749"/>
                <a:gd name="connsiteY0" fmla="*/ 10000 h 10000"/>
                <a:gd name="connsiteX1" fmla="*/ 1250 w 8749"/>
                <a:gd name="connsiteY1" fmla="*/ 0 h 10000"/>
                <a:gd name="connsiteX2" fmla="*/ 2500 w 8749"/>
                <a:gd name="connsiteY2" fmla="*/ 10000 h 10000"/>
                <a:gd name="connsiteX3" fmla="*/ 3750 w 8749"/>
                <a:gd name="connsiteY3" fmla="*/ 0 h 10000"/>
                <a:gd name="connsiteX4" fmla="*/ 4999 w 8749"/>
                <a:gd name="connsiteY4" fmla="*/ 10000 h 10000"/>
                <a:gd name="connsiteX5" fmla="*/ 6250 w 8749"/>
                <a:gd name="connsiteY5" fmla="*/ 0 h 10000"/>
                <a:gd name="connsiteX6" fmla="*/ 7499 w 8749"/>
                <a:gd name="connsiteY6" fmla="*/ 10000 h 10000"/>
                <a:gd name="connsiteX7" fmla="*/ 8749 w 8749"/>
                <a:gd name="connsiteY7" fmla="*/ 0 h 10000"/>
                <a:gd name="connsiteX0" fmla="*/ 0 w 8571"/>
                <a:gd name="connsiteY0" fmla="*/ 10000 h 10000"/>
                <a:gd name="connsiteX1" fmla="*/ 1429 w 8571"/>
                <a:gd name="connsiteY1" fmla="*/ 0 h 10000"/>
                <a:gd name="connsiteX2" fmla="*/ 2857 w 8571"/>
                <a:gd name="connsiteY2" fmla="*/ 10000 h 10000"/>
                <a:gd name="connsiteX3" fmla="*/ 4286 w 8571"/>
                <a:gd name="connsiteY3" fmla="*/ 0 h 10000"/>
                <a:gd name="connsiteX4" fmla="*/ 5714 w 8571"/>
                <a:gd name="connsiteY4" fmla="*/ 10000 h 10000"/>
                <a:gd name="connsiteX5" fmla="*/ 7144 w 8571"/>
                <a:gd name="connsiteY5" fmla="*/ 0 h 10000"/>
                <a:gd name="connsiteX6" fmla="*/ 8571 w 8571"/>
                <a:gd name="connsiteY6" fmla="*/ 1000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571" h="10000">
                  <a:moveTo>
                    <a:pt x="0" y="10000"/>
                  </a:moveTo>
                  <a:cubicBezTo>
                    <a:pt x="475" y="5000"/>
                    <a:pt x="954" y="0"/>
                    <a:pt x="1429" y="0"/>
                  </a:cubicBezTo>
                  <a:cubicBezTo>
                    <a:pt x="1904" y="0"/>
                    <a:pt x="2381" y="10000"/>
                    <a:pt x="2857" y="10000"/>
                  </a:cubicBezTo>
                  <a:cubicBezTo>
                    <a:pt x="3333" y="10000"/>
                    <a:pt x="3810" y="0"/>
                    <a:pt x="4286" y="0"/>
                  </a:cubicBezTo>
                  <a:cubicBezTo>
                    <a:pt x="4762" y="0"/>
                    <a:pt x="5239" y="10000"/>
                    <a:pt x="5714" y="10000"/>
                  </a:cubicBezTo>
                  <a:cubicBezTo>
                    <a:pt x="6190" y="10000"/>
                    <a:pt x="6667" y="0"/>
                    <a:pt x="7144" y="0"/>
                  </a:cubicBezTo>
                  <a:cubicBezTo>
                    <a:pt x="7619" y="0"/>
                    <a:pt x="8096" y="10000"/>
                    <a:pt x="8571" y="10000"/>
                  </a:cubicBezTo>
                </a:path>
              </a:pathLst>
            </a:custGeom>
            <a:noFill/>
            <a:ln w="28575" cmpd="sng">
              <a:solidFill>
                <a:srgbClr val="00B050"/>
              </a:solidFill>
              <a:round/>
              <a:headEnd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42" name="Freeform 82"/>
            <p:cNvSpPr>
              <a:spLocks/>
            </p:cNvSpPr>
            <p:nvPr/>
          </p:nvSpPr>
          <p:spPr bwMode="auto">
            <a:xfrm rot="1951799">
              <a:off x="1488399" y="5004699"/>
              <a:ext cx="1335531" cy="204747"/>
            </a:xfrm>
            <a:custGeom>
              <a:avLst/>
              <a:gdLst>
                <a:gd name="T0" fmla="*/ 0 w 2304"/>
                <a:gd name="T1" fmla="*/ 192 h 192"/>
                <a:gd name="T2" fmla="*/ 192 w 2304"/>
                <a:gd name="T3" fmla="*/ 0 h 192"/>
                <a:gd name="T4" fmla="*/ 384 w 2304"/>
                <a:gd name="T5" fmla="*/ 192 h 192"/>
                <a:gd name="T6" fmla="*/ 576 w 2304"/>
                <a:gd name="T7" fmla="*/ 0 h 192"/>
                <a:gd name="T8" fmla="*/ 768 w 2304"/>
                <a:gd name="T9" fmla="*/ 192 h 192"/>
                <a:gd name="T10" fmla="*/ 960 w 2304"/>
                <a:gd name="T11" fmla="*/ 0 h 192"/>
                <a:gd name="T12" fmla="*/ 1152 w 2304"/>
                <a:gd name="T13" fmla="*/ 192 h 192"/>
                <a:gd name="T14" fmla="*/ 1344 w 2304"/>
                <a:gd name="T15" fmla="*/ 0 h 192"/>
                <a:gd name="T16" fmla="*/ 1536 w 2304"/>
                <a:gd name="T17" fmla="*/ 192 h 192"/>
                <a:gd name="T18" fmla="*/ 1728 w 2304"/>
                <a:gd name="T19" fmla="*/ 0 h 192"/>
                <a:gd name="T20" fmla="*/ 1920 w 2304"/>
                <a:gd name="T21" fmla="*/ 192 h 192"/>
                <a:gd name="T22" fmla="*/ 2112 w 2304"/>
                <a:gd name="T23" fmla="*/ 0 h 192"/>
                <a:gd name="T24" fmla="*/ 2304 w 2304"/>
                <a:gd name="T25" fmla="*/ 192 h 192"/>
                <a:gd name="connsiteX0" fmla="*/ 0 w 9167"/>
                <a:gd name="connsiteY0" fmla="*/ 10000 h 10000"/>
                <a:gd name="connsiteX1" fmla="*/ 833 w 9167"/>
                <a:gd name="connsiteY1" fmla="*/ 0 h 10000"/>
                <a:gd name="connsiteX2" fmla="*/ 1667 w 9167"/>
                <a:gd name="connsiteY2" fmla="*/ 10000 h 10000"/>
                <a:gd name="connsiteX3" fmla="*/ 2500 w 9167"/>
                <a:gd name="connsiteY3" fmla="*/ 0 h 10000"/>
                <a:gd name="connsiteX4" fmla="*/ 3333 w 9167"/>
                <a:gd name="connsiteY4" fmla="*/ 10000 h 10000"/>
                <a:gd name="connsiteX5" fmla="*/ 4167 w 9167"/>
                <a:gd name="connsiteY5" fmla="*/ 0 h 10000"/>
                <a:gd name="connsiteX6" fmla="*/ 5000 w 9167"/>
                <a:gd name="connsiteY6" fmla="*/ 10000 h 10000"/>
                <a:gd name="connsiteX7" fmla="*/ 5833 w 9167"/>
                <a:gd name="connsiteY7" fmla="*/ 0 h 10000"/>
                <a:gd name="connsiteX8" fmla="*/ 6667 w 9167"/>
                <a:gd name="connsiteY8" fmla="*/ 10000 h 10000"/>
                <a:gd name="connsiteX9" fmla="*/ 7500 w 9167"/>
                <a:gd name="connsiteY9" fmla="*/ 0 h 10000"/>
                <a:gd name="connsiteX10" fmla="*/ 8333 w 9167"/>
                <a:gd name="connsiteY10" fmla="*/ 10000 h 10000"/>
                <a:gd name="connsiteX11" fmla="*/ 9167 w 9167"/>
                <a:gd name="connsiteY11" fmla="*/ 0 h 10000"/>
                <a:gd name="connsiteX0" fmla="*/ 0 w 9090"/>
                <a:gd name="connsiteY0" fmla="*/ 10000 h 10000"/>
                <a:gd name="connsiteX1" fmla="*/ 909 w 9090"/>
                <a:gd name="connsiteY1" fmla="*/ 0 h 10000"/>
                <a:gd name="connsiteX2" fmla="*/ 1818 w 9090"/>
                <a:gd name="connsiteY2" fmla="*/ 10000 h 10000"/>
                <a:gd name="connsiteX3" fmla="*/ 2727 w 9090"/>
                <a:gd name="connsiteY3" fmla="*/ 0 h 10000"/>
                <a:gd name="connsiteX4" fmla="*/ 3636 w 9090"/>
                <a:gd name="connsiteY4" fmla="*/ 10000 h 10000"/>
                <a:gd name="connsiteX5" fmla="*/ 4546 w 9090"/>
                <a:gd name="connsiteY5" fmla="*/ 0 h 10000"/>
                <a:gd name="connsiteX6" fmla="*/ 5454 w 9090"/>
                <a:gd name="connsiteY6" fmla="*/ 10000 h 10000"/>
                <a:gd name="connsiteX7" fmla="*/ 6363 w 9090"/>
                <a:gd name="connsiteY7" fmla="*/ 0 h 10000"/>
                <a:gd name="connsiteX8" fmla="*/ 7273 w 9090"/>
                <a:gd name="connsiteY8" fmla="*/ 10000 h 10000"/>
                <a:gd name="connsiteX9" fmla="*/ 8182 w 9090"/>
                <a:gd name="connsiteY9" fmla="*/ 0 h 10000"/>
                <a:gd name="connsiteX10" fmla="*/ 9090 w 9090"/>
                <a:gd name="connsiteY10" fmla="*/ 10000 h 10000"/>
                <a:gd name="connsiteX0" fmla="*/ 0 w 9001"/>
                <a:gd name="connsiteY0" fmla="*/ 10000 h 10000"/>
                <a:gd name="connsiteX1" fmla="*/ 1000 w 9001"/>
                <a:gd name="connsiteY1" fmla="*/ 0 h 10000"/>
                <a:gd name="connsiteX2" fmla="*/ 2000 w 9001"/>
                <a:gd name="connsiteY2" fmla="*/ 10000 h 10000"/>
                <a:gd name="connsiteX3" fmla="*/ 3000 w 9001"/>
                <a:gd name="connsiteY3" fmla="*/ 0 h 10000"/>
                <a:gd name="connsiteX4" fmla="*/ 4000 w 9001"/>
                <a:gd name="connsiteY4" fmla="*/ 10000 h 10000"/>
                <a:gd name="connsiteX5" fmla="*/ 5001 w 9001"/>
                <a:gd name="connsiteY5" fmla="*/ 0 h 10000"/>
                <a:gd name="connsiteX6" fmla="*/ 6000 w 9001"/>
                <a:gd name="connsiteY6" fmla="*/ 10000 h 10000"/>
                <a:gd name="connsiteX7" fmla="*/ 7000 w 9001"/>
                <a:gd name="connsiteY7" fmla="*/ 0 h 10000"/>
                <a:gd name="connsiteX8" fmla="*/ 8001 w 9001"/>
                <a:gd name="connsiteY8" fmla="*/ 10000 h 10000"/>
                <a:gd name="connsiteX9" fmla="*/ 9001 w 9001"/>
                <a:gd name="connsiteY9" fmla="*/ 0 h 10000"/>
                <a:gd name="connsiteX0" fmla="*/ 0 w 8889"/>
                <a:gd name="connsiteY0" fmla="*/ 10000 h 10000"/>
                <a:gd name="connsiteX1" fmla="*/ 1111 w 8889"/>
                <a:gd name="connsiteY1" fmla="*/ 0 h 10000"/>
                <a:gd name="connsiteX2" fmla="*/ 2222 w 8889"/>
                <a:gd name="connsiteY2" fmla="*/ 10000 h 10000"/>
                <a:gd name="connsiteX3" fmla="*/ 3333 w 8889"/>
                <a:gd name="connsiteY3" fmla="*/ 0 h 10000"/>
                <a:gd name="connsiteX4" fmla="*/ 4444 w 8889"/>
                <a:gd name="connsiteY4" fmla="*/ 10000 h 10000"/>
                <a:gd name="connsiteX5" fmla="*/ 5556 w 8889"/>
                <a:gd name="connsiteY5" fmla="*/ 0 h 10000"/>
                <a:gd name="connsiteX6" fmla="*/ 6666 w 8889"/>
                <a:gd name="connsiteY6" fmla="*/ 10000 h 10000"/>
                <a:gd name="connsiteX7" fmla="*/ 7777 w 8889"/>
                <a:gd name="connsiteY7" fmla="*/ 0 h 10000"/>
                <a:gd name="connsiteX8" fmla="*/ 8889 w 8889"/>
                <a:gd name="connsiteY8" fmla="*/ 10000 h 10000"/>
                <a:gd name="connsiteX0" fmla="*/ 0 w 8749"/>
                <a:gd name="connsiteY0" fmla="*/ 10000 h 10000"/>
                <a:gd name="connsiteX1" fmla="*/ 1250 w 8749"/>
                <a:gd name="connsiteY1" fmla="*/ 0 h 10000"/>
                <a:gd name="connsiteX2" fmla="*/ 2500 w 8749"/>
                <a:gd name="connsiteY2" fmla="*/ 10000 h 10000"/>
                <a:gd name="connsiteX3" fmla="*/ 3750 w 8749"/>
                <a:gd name="connsiteY3" fmla="*/ 0 h 10000"/>
                <a:gd name="connsiteX4" fmla="*/ 4999 w 8749"/>
                <a:gd name="connsiteY4" fmla="*/ 10000 h 10000"/>
                <a:gd name="connsiteX5" fmla="*/ 6250 w 8749"/>
                <a:gd name="connsiteY5" fmla="*/ 0 h 10000"/>
                <a:gd name="connsiteX6" fmla="*/ 7499 w 8749"/>
                <a:gd name="connsiteY6" fmla="*/ 10000 h 10000"/>
                <a:gd name="connsiteX7" fmla="*/ 8749 w 8749"/>
                <a:gd name="connsiteY7" fmla="*/ 0 h 10000"/>
                <a:gd name="connsiteX0" fmla="*/ 0 w 8571"/>
                <a:gd name="connsiteY0" fmla="*/ 10000 h 10000"/>
                <a:gd name="connsiteX1" fmla="*/ 1429 w 8571"/>
                <a:gd name="connsiteY1" fmla="*/ 0 h 10000"/>
                <a:gd name="connsiteX2" fmla="*/ 2857 w 8571"/>
                <a:gd name="connsiteY2" fmla="*/ 10000 h 10000"/>
                <a:gd name="connsiteX3" fmla="*/ 4286 w 8571"/>
                <a:gd name="connsiteY3" fmla="*/ 0 h 10000"/>
                <a:gd name="connsiteX4" fmla="*/ 5714 w 8571"/>
                <a:gd name="connsiteY4" fmla="*/ 10000 h 10000"/>
                <a:gd name="connsiteX5" fmla="*/ 7144 w 8571"/>
                <a:gd name="connsiteY5" fmla="*/ 0 h 10000"/>
                <a:gd name="connsiteX6" fmla="*/ 8571 w 8571"/>
                <a:gd name="connsiteY6" fmla="*/ 1000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571" h="10000">
                  <a:moveTo>
                    <a:pt x="0" y="10000"/>
                  </a:moveTo>
                  <a:cubicBezTo>
                    <a:pt x="475" y="5000"/>
                    <a:pt x="954" y="0"/>
                    <a:pt x="1429" y="0"/>
                  </a:cubicBezTo>
                  <a:cubicBezTo>
                    <a:pt x="1904" y="0"/>
                    <a:pt x="2381" y="10000"/>
                    <a:pt x="2857" y="10000"/>
                  </a:cubicBezTo>
                  <a:cubicBezTo>
                    <a:pt x="3333" y="10000"/>
                    <a:pt x="3810" y="0"/>
                    <a:pt x="4286" y="0"/>
                  </a:cubicBezTo>
                  <a:cubicBezTo>
                    <a:pt x="4762" y="0"/>
                    <a:pt x="5239" y="10000"/>
                    <a:pt x="5714" y="10000"/>
                  </a:cubicBezTo>
                  <a:cubicBezTo>
                    <a:pt x="6190" y="10000"/>
                    <a:pt x="6667" y="0"/>
                    <a:pt x="7144" y="0"/>
                  </a:cubicBezTo>
                  <a:cubicBezTo>
                    <a:pt x="7619" y="0"/>
                    <a:pt x="8096" y="10000"/>
                    <a:pt x="8571" y="10000"/>
                  </a:cubicBezTo>
                </a:path>
              </a:pathLst>
            </a:custGeom>
            <a:noFill/>
            <a:ln w="28575" cmpd="sng">
              <a:solidFill>
                <a:srgbClr val="FF0000"/>
              </a:solidFill>
              <a:round/>
              <a:headEnd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cxnSp>
          <p:nvCxnSpPr>
            <p:cNvPr id="44" name="直線矢印コネクタ 43"/>
            <p:cNvCxnSpPr/>
            <p:nvPr/>
          </p:nvCxnSpPr>
          <p:spPr bwMode="auto">
            <a:xfrm>
              <a:off x="629393" y="6125917"/>
              <a:ext cx="403702" cy="527510"/>
            </a:xfrm>
            <a:prstGeom prst="straightConnector1">
              <a:avLst/>
            </a:prstGeom>
            <a:noFill/>
            <a:ln w="317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5" name="テキスト ボックス 44"/>
                <p:cNvSpPr txBox="1"/>
                <p:nvPr/>
              </p:nvSpPr>
              <p:spPr>
                <a:xfrm>
                  <a:off x="-50677" y="6233712"/>
                  <a:ext cx="688359" cy="41971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m:rPr>
                            <m:sty m:val="p"/>
                          </m:rPr>
                          <a:rPr kumimoji="1" lang="en-US" altLang="ja-JP" b="0" i="0" smtClean="0">
                            <a:latin typeface="Cambria Math"/>
                          </a:rPr>
                          <m:t>Δ</m:t>
                        </m:r>
                        <m:r>
                          <a:rPr kumimoji="1" lang="en-US" altLang="ja-JP" b="0" i="1" smtClean="0">
                            <a:latin typeface="Cambria Math"/>
                          </a:rPr>
                          <m:t>𝜃</m:t>
                        </m:r>
                      </m:oMath>
                    </m:oMathPara>
                  </a14:m>
                  <a:endParaRPr kumimoji="1" lang="ja-JP" altLang="en-US" dirty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endParaRPr>
                </a:p>
              </p:txBody>
            </p:sp>
          </mc:Choice>
          <mc:Fallback xmlns="">
            <p:sp>
              <p:nvSpPr>
                <p:cNvPr id="45" name="テキスト ボックス 44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-50677" y="6233712"/>
                  <a:ext cx="688359" cy="419715"/>
                </a:xfrm>
                <a:prstGeom prst="rect">
                  <a:avLst/>
                </a:prstGeom>
                <a:blipFill rotWithShape="0">
                  <a:blip r:embed="rId5"/>
                  <a:stretch>
                    <a:fillRect b="-4918"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6" name="テキスト ボックス 45"/>
                <p:cNvSpPr txBox="1"/>
                <p:nvPr/>
              </p:nvSpPr>
              <p:spPr>
                <a:xfrm>
                  <a:off x="2483223" y="6202950"/>
                  <a:ext cx="1008112" cy="59459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kumimoji="1" lang="en-US" altLang="ja-JP" b="0" i="1" smtClean="0">
                            <a:latin typeface="Cambria Math"/>
                          </a:rPr>
                          <m:t>𝜆</m:t>
                        </m:r>
                      </m:oMath>
                    </m:oMathPara>
                  </a14:m>
                  <a:endParaRPr kumimoji="1" lang="ja-JP" altLang="en-US" dirty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endParaRPr>
                </a:p>
              </p:txBody>
            </p:sp>
          </mc:Choice>
          <mc:Fallback xmlns="">
            <p:sp>
              <p:nvSpPr>
                <p:cNvPr id="46" name="テキスト ボックス 45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483223" y="6202950"/>
                  <a:ext cx="1008112" cy="594596"/>
                </a:xfrm>
                <a:prstGeom prst="rect">
                  <a:avLst/>
                </a:prstGeom>
                <a:blipFill rotWithShape="0">
                  <a:blip r:embed="rId6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pic>
        <p:nvPicPr>
          <p:cNvPr id="47" name="Picture 9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001" y="3316294"/>
            <a:ext cx="2828040" cy="34047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8" name="Picture 10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3067" y="2654582"/>
            <a:ext cx="2643072" cy="20753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" name="テキスト ボックス 32"/>
          <p:cNvSpPr txBox="1"/>
          <p:nvPr/>
        </p:nvSpPr>
        <p:spPr>
          <a:xfrm>
            <a:off x="4601896" y="5461369"/>
            <a:ext cx="109196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b="1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8 rows</a:t>
            </a:r>
            <a:endParaRPr kumimoji="1" lang="ja-JP" altLang="en-US" sz="2400" b="1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49" name="テキスト ボックス 48"/>
          <p:cNvSpPr txBox="1"/>
          <p:nvPr/>
        </p:nvSpPr>
        <p:spPr>
          <a:xfrm>
            <a:off x="6833748" y="5487497"/>
            <a:ext cx="17604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b="1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50 columns</a:t>
            </a:r>
            <a:endParaRPr kumimoji="1" lang="ja-JP" altLang="en-US" sz="2400" b="1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1" name="Rectangle 3"/>
              <p:cNvSpPr txBox="1">
                <a:spLocks noChangeArrowheads="1"/>
              </p:cNvSpPr>
              <p:nvPr/>
            </p:nvSpPr>
            <p:spPr>
              <a:xfrm>
                <a:off x="191263" y="764767"/>
                <a:ext cx="8952737" cy="2315534"/>
              </a:xfrm>
              <a:prstGeom prst="rect">
                <a:avLst/>
              </a:prstGeom>
            </p:spPr>
            <p:txBody>
              <a:bodyPr/>
              <a:lstStyle>
                <a:lvl1pPr marL="342900" indent="-3429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SzPct val="75000"/>
                  <a:buFont typeface="Wingdings" pitchFamily="2" charset="2"/>
                  <a:buChar char="n"/>
                  <a:defRPr kumimoji="1"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80000"/>
                  <a:buFont typeface="Wingdings" pitchFamily="2" charset="2"/>
                  <a:buChar char="¨"/>
                  <a:defRPr kumimoji="1" sz="2800">
                    <a:solidFill>
                      <a:schemeClr val="tx1"/>
                    </a:solidFill>
                    <a:latin typeface="+mn-lt"/>
                    <a:ea typeface="+mn-ea"/>
                  </a:defRPr>
                </a:lvl2pPr>
                <a:lvl3pPr marL="11430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SzPct val="65000"/>
                  <a:buFont typeface="Wingdings" pitchFamily="2" charset="2"/>
                  <a:buChar char="n"/>
                  <a:defRPr kumimoji="1" sz="2400">
                    <a:solidFill>
                      <a:schemeClr val="tx1"/>
                    </a:solidFill>
                    <a:latin typeface="+mn-lt"/>
                    <a:ea typeface="+mn-ea"/>
                  </a:defRPr>
                </a:lvl3pPr>
                <a:lvl4pPr marL="16002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70000"/>
                  <a:buFont typeface="Wingdings" pitchFamily="2" charset="2"/>
                  <a:buChar char="¨"/>
                  <a:defRPr kumimoji="1" sz="2000">
                    <a:solidFill>
                      <a:schemeClr val="tx1"/>
                    </a:solidFill>
                    <a:latin typeface="+mn-lt"/>
                    <a:ea typeface="+mn-ea"/>
                  </a:defRPr>
                </a:lvl4pPr>
                <a:lvl5pPr marL="20574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itchFamily="2" charset="2"/>
                  <a:buChar char="§"/>
                  <a:defRPr kumimoji="1" sz="2000">
                    <a:solidFill>
                      <a:schemeClr val="tx1"/>
                    </a:solidFill>
                    <a:latin typeface="+mn-lt"/>
                    <a:ea typeface="+mn-ea"/>
                  </a:defRPr>
                </a:lvl5pPr>
                <a:lvl6pPr marL="2514600" indent="-228600" algn="l" rtl="0" fontAlgn="base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itchFamily="2" charset="2"/>
                  <a:buChar char="§"/>
                  <a:defRPr kumimoji="1" sz="2000">
                    <a:solidFill>
                      <a:schemeClr val="tx1"/>
                    </a:solidFill>
                    <a:latin typeface="+mn-lt"/>
                    <a:ea typeface="+mn-ea"/>
                  </a:defRPr>
                </a:lvl6pPr>
                <a:lvl7pPr marL="2971800" indent="-228600" algn="l" rtl="0" fontAlgn="base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itchFamily="2" charset="2"/>
                  <a:buChar char="§"/>
                  <a:defRPr kumimoji="1" sz="2000">
                    <a:solidFill>
                      <a:schemeClr val="tx1"/>
                    </a:solidFill>
                    <a:latin typeface="+mn-lt"/>
                    <a:ea typeface="+mn-ea"/>
                  </a:defRPr>
                </a:lvl7pPr>
                <a:lvl8pPr marL="3429000" indent="-228600" algn="l" rtl="0" fontAlgn="base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itchFamily="2" charset="2"/>
                  <a:buChar char="§"/>
                  <a:defRPr kumimoji="1" sz="2000">
                    <a:solidFill>
                      <a:schemeClr val="tx1"/>
                    </a:solidFill>
                    <a:latin typeface="+mn-lt"/>
                    <a:ea typeface="+mn-ea"/>
                  </a:defRPr>
                </a:lvl8pPr>
                <a:lvl9pPr marL="3886200" indent="-228600" algn="l" rtl="0" fontAlgn="base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itchFamily="2" charset="2"/>
                  <a:buChar char="§"/>
                  <a:defRPr kumimoji="1" sz="2000">
                    <a:solidFill>
                      <a:schemeClr val="tx1"/>
                    </a:solidFill>
                    <a:latin typeface="+mn-lt"/>
                    <a:ea typeface="+mn-ea"/>
                  </a:defRPr>
                </a:lvl9pPr>
              </a:lstStyle>
              <a:p>
                <a:pPr marL="0" lvl="1" indent="0" eaLnBrk="1" hangingPunct="1">
                  <a:lnSpc>
                    <a:spcPct val="90000"/>
                  </a:lnSpc>
                  <a:buClr>
                    <a:schemeClr val="bg2"/>
                  </a:buClr>
                  <a:buSzPct val="75000"/>
                  <a:buNone/>
                </a:pPr>
                <a:r>
                  <a:rPr lang="en-US" altLang="ja-JP" sz="2400" dirty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At the focal point, diffraction grating covering </a:t>
                </a:r>
                <a:r>
                  <a:rPr lang="en-US" altLang="ja-JP" sz="2400" b="1" dirty="0">
                    <a:solidFill>
                      <a:srgbClr val="0070C0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  <a:sym typeface="Symbol"/>
                  </a:rPr>
                  <a:t></a:t>
                </a:r>
                <a:r>
                  <a:rPr lang="en-US" altLang="ja-JP" sz="2400" b="1" dirty="0">
                    <a:solidFill>
                      <a:srgbClr val="0070C0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=40-80</a:t>
                </a:r>
                <a:r>
                  <a:rPr lang="en-US" altLang="ja-JP" sz="2400" b="1" dirty="0">
                    <a:solidFill>
                      <a:srgbClr val="0070C0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  <a:sym typeface="Symbol"/>
                  </a:rPr>
                  <a:t>m</a:t>
                </a:r>
                <a:r>
                  <a:rPr lang="en-US" altLang="ja-JP" sz="2400" b="1" dirty="0">
                    <a:solidFill>
                      <a:srgbClr val="0070C0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 (16-31meV) </a:t>
                </a:r>
                <a:r>
                  <a:rPr lang="en-US" altLang="ja-JP" sz="2400" dirty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and array of photo-detector</a:t>
                </a:r>
                <a:r>
                  <a:rPr lang="ja-JP" altLang="en-US" sz="2400" dirty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 </a:t>
                </a:r>
                <a:r>
                  <a:rPr lang="en-US" altLang="ja-JP" sz="2400" dirty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pixels of </a:t>
                </a:r>
                <a:r>
                  <a:rPr lang="en-US" altLang="ja-JP" sz="2400" b="1" dirty="0">
                    <a:solidFill>
                      <a:srgbClr val="0070C0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50(in </a:t>
                </a:r>
                <a:r>
                  <a:rPr lang="en-US" altLang="ja-JP" sz="2400" b="1" dirty="0">
                    <a:solidFill>
                      <a:srgbClr val="0070C0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  <a:sym typeface="Symbol"/>
                  </a:rPr>
                  <a:t>wavelength distribution</a:t>
                </a:r>
                <a:r>
                  <a:rPr lang="en-US" altLang="ja-JP" sz="2400" b="1" dirty="0">
                    <a:solidFill>
                      <a:srgbClr val="0070C0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) x 8(in </a:t>
                </a:r>
                <a:r>
                  <a:rPr lang="en-US" altLang="ja-JP" sz="2400" b="1" dirty="0">
                    <a:solidFill>
                      <a:srgbClr val="0070C0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  <a:sym typeface="Symbol"/>
                  </a:rPr>
                  <a:t>spatial distribution</a:t>
                </a:r>
                <a:r>
                  <a:rPr lang="en-US" altLang="ja-JP" sz="2400" b="1" dirty="0">
                    <a:solidFill>
                      <a:srgbClr val="0070C0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) </a:t>
                </a:r>
                <a:r>
                  <a:rPr lang="en-US" altLang="ja-JP" sz="2400" dirty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are placed</a:t>
                </a:r>
                <a:endParaRPr lang="en-US" altLang="ja-JP" sz="2400" b="1" dirty="0">
                  <a:solidFill>
                    <a:srgbClr val="0070C0"/>
                  </a:solidFill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  <a:p>
                <a:pPr eaLnBrk="1" hangingPunct="1">
                  <a:lnSpc>
                    <a:spcPct val="90000"/>
                  </a:lnSpc>
                </a:pPr>
                <a:r>
                  <a:rPr lang="en-US" altLang="ja-JP" sz="2000" dirty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Each pixel </a:t>
                </a:r>
                <a:r>
                  <a:rPr lang="en-US" altLang="ja-JP" sz="2000" b="1" dirty="0">
                    <a:solidFill>
                      <a:srgbClr val="FF0000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counts FIR photons</a:t>
                </a:r>
                <a:r>
                  <a:rPr lang="en-US" altLang="ja-JP" sz="2000" dirty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 in 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altLang="ja-JP" sz="2000" dirty="0">
                        <a:latin typeface="Arial Unicode MS" panose="020B0604020202020204" pitchFamily="50" charset="-128"/>
                        <a:ea typeface="Arial Unicode MS" panose="020B0604020202020204" pitchFamily="50" charset="-128"/>
                        <a:cs typeface="Arial Unicode MS" panose="020B0604020202020204" pitchFamily="50" charset="-128"/>
                        <a:sym typeface="Symbol"/>
                      </a:rPr>
                      <m:t></m:t>
                    </m:r>
                    <m:r>
                      <m:rPr>
                        <m:nor/>
                      </m:rPr>
                      <a:rPr lang="en-US" altLang="ja-JP" sz="2000" dirty="0">
                        <a:latin typeface="Arial Unicode MS" panose="020B0604020202020204" pitchFamily="50" charset="-128"/>
                        <a:ea typeface="Arial Unicode MS" panose="020B0604020202020204" pitchFamily="50" charset="-128"/>
                        <a:cs typeface="Arial Unicode MS" panose="020B0604020202020204" pitchFamily="50" charset="-128"/>
                      </a:rPr>
                      <m:t>=40−80</m:t>
                    </m:r>
                    <m:r>
                      <m:rPr>
                        <m:nor/>
                      </m:rPr>
                      <a:rPr lang="en-US" altLang="ja-JP" sz="2000" dirty="0">
                        <a:latin typeface="Arial Unicode MS" panose="020B0604020202020204" pitchFamily="50" charset="-128"/>
                        <a:ea typeface="Arial Unicode MS" panose="020B0604020202020204" pitchFamily="50" charset="-128"/>
                        <a:cs typeface="Arial Unicode MS" panose="020B0604020202020204" pitchFamily="50" charset="-128"/>
                        <a:sym typeface="Symbol"/>
                      </a:rPr>
                      <m:t></m:t>
                    </m:r>
                    <m:r>
                      <m:rPr>
                        <m:nor/>
                      </m:rPr>
                      <a:rPr lang="en-US" altLang="ja-JP" sz="2000" dirty="0">
                        <a:latin typeface="Arial Unicode MS" panose="020B0604020202020204" pitchFamily="50" charset="-128"/>
                        <a:ea typeface="Arial Unicode MS" panose="020B0604020202020204" pitchFamily="50" charset="-128"/>
                        <a:cs typeface="Arial Unicode MS" panose="020B0604020202020204" pitchFamily="50" charset="-128"/>
                        <a:sym typeface="Symbol"/>
                      </a:rPr>
                      <m:t>m</m:t>
                    </m:r>
                  </m:oMath>
                </a14:m>
                <a:r>
                  <a:rPr lang="en-US" altLang="ja-JP" sz="2000" dirty="0"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 (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ja-JP" sz="2000">
                        <a:latin typeface="Cambria Math"/>
                        <a:ea typeface="Arial Unicode MS" panose="020B0604020202020204" pitchFamily="50" charset="-128"/>
                        <a:cs typeface="Arial Unicode MS" panose="020B0604020202020204" pitchFamily="50" charset="-128"/>
                      </a:rPr>
                      <m:t>Δ</m:t>
                    </m:r>
                    <m:r>
                      <a:rPr lang="en-US" altLang="ja-JP" sz="2000" i="1">
                        <a:latin typeface="Cambria Math"/>
                        <a:ea typeface="Arial Unicode MS" panose="020B0604020202020204" pitchFamily="50" charset="-128"/>
                        <a:cs typeface="Arial Unicode MS" panose="020B0604020202020204" pitchFamily="50" charset="-128"/>
                      </a:rPr>
                      <m:t>𝜆</m:t>
                    </m:r>
                    <m:r>
                      <a:rPr lang="en-US" altLang="ja-JP" sz="2000" i="1">
                        <a:latin typeface="Cambria Math"/>
                        <a:ea typeface="Arial Unicode MS" panose="020B0604020202020204" pitchFamily="50" charset="-128"/>
                        <a:cs typeface="Arial Unicode MS" panose="020B0604020202020204" pitchFamily="50" charset="-128"/>
                      </a:rPr>
                      <m:t>=0.8</m:t>
                    </m:r>
                    <m:r>
                      <a:rPr lang="en-US" altLang="ja-JP" sz="2000" i="1">
                        <a:latin typeface="Cambria Math"/>
                        <a:ea typeface="Arial Unicode MS" panose="020B0604020202020204" pitchFamily="50" charset="-128"/>
                        <a:cs typeface="Arial Unicode MS" panose="020B0604020202020204" pitchFamily="50" charset="-128"/>
                      </a:rPr>
                      <m:t>𝜇</m:t>
                    </m:r>
                    <m:r>
                      <a:rPr lang="en-US" altLang="ja-JP" sz="2000" i="1">
                        <a:latin typeface="Cambria Math"/>
                        <a:ea typeface="Arial Unicode MS" panose="020B0604020202020204" pitchFamily="50" charset="-128"/>
                        <a:cs typeface="Arial Unicode MS" panose="020B0604020202020204" pitchFamily="50" charset="-128"/>
                      </a:rPr>
                      <m:t>𝑚</m:t>
                    </m:r>
                  </m:oMath>
                </a14:m>
                <a:r>
                  <a:rPr lang="en-US" altLang="ja-JP" sz="2000" dirty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)</a:t>
                </a:r>
              </a:p>
              <a:p>
                <a:pPr eaLnBrk="1" hangingPunct="1">
                  <a:lnSpc>
                    <a:spcPct val="90000"/>
                  </a:lnSpc>
                </a:pPr>
                <a:r>
                  <a:rPr lang="en-US" altLang="ja-JP" sz="2000" dirty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Sensitive area of </a:t>
                </a:r>
                <a:r>
                  <a:rPr lang="en-US" altLang="ja-JP" sz="2000" b="1" dirty="0">
                    <a:solidFill>
                      <a:srgbClr val="0070C0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100</a:t>
                </a:r>
                <a:r>
                  <a:rPr lang="en-US" altLang="ja-JP" sz="2000" b="1" dirty="0">
                    <a:solidFill>
                      <a:srgbClr val="0070C0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  <a:sym typeface="Symbol"/>
                  </a:rPr>
                  <a:t>m</a:t>
                </a:r>
                <a:r>
                  <a:rPr lang="en-US" altLang="ja-JP" sz="2000" b="1" dirty="0">
                    <a:solidFill>
                      <a:srgbClr val="0070C0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x100</a:t>
                </a:r>
                <a:r>
                  <a:rPr lang="en-US" altLang="ja-JP" sz="2000" b="1" dirty="0">
                    <a:solidFill>
                      <a:srgbClr val="0070C0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  <a:sym typeface="Symbol"/>
                  </a:rPr>
                  <a:t>m </a:t>
                </a:r>
                <a:r>
                  <a:rPr lang="en-US" altLang="ja-JP" sz="2000" dirty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  <a:sym typeface="Symbol"/>
                  </a:rPr>
                  <a:t>for each pixel (</a:t>
                </a:r>
                <a:r>
                  <a:rPr lang="en-US" altLang="ja-JP" sz="2000" b="1" dirty="0">
                    <a:solidFill>
                      <a:srgbClr val="0070C0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  <a:sym typeface="Symbol"/>
                  </a:rPr>
                  <a:t>100rad x 100rad </a:t>
                </a:r>
                <a:r>
                  <a:rPr lang="en-US" altLang="ja-JP" sz="2000" dirty="0"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  <a:sym typeface="Symbol"/>
                  </a:rPr>
                  <a:t>in viewing angle)</a:t>
                </a:r>
                <a:endParaRPr lang="en-US" altLang="ja-JP" sz="2000" dirty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  <a:p>
                <a:pPr marL="0" indent="0" eaLnBrk="1" hangingPunct="1">
                  <a:lnSpc>
                    <a:spcPct val="90000"/>
                  </a:lnSpc>
                  <a:buNone/>
                </a:pPr>
                <a:endParaRPr lang="ja-JP" altLang="en-US" sz="2000" b="1" dirty="0">
                  <a:solidFill>
                    <a:srgbClr val="FF0000"/>
                  </a:solidFill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endParaRPr>
              </a:p>
            </p:txBody>
          </p:sp>
        </mc:Choice>
        <mc:Fallback xmlns="">
          <p:sp>
            <p:nvSpPr>
              <p:cNvPr id="51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1263" y="764767"/>
                <a:ext cx="8952737" cy="2315534"/>
              </a:xfrm>
              <a:prstGeom prst="rect">
                <a:avLst/>
              </a:prstGeom>
              <a:blipFill>
                <a:blip r:embed="rId9"/>
                <a:stretch>
                  <a:fillRect l="-1021" t="-3947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123455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18457"/>
    </mc:Choice>
    <mc:Fallback xmlns="">
      <p:transition spd="slow" advTm="118457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28695" y="116632"/>
            <a:ext cx="8229600" cy="634082"/>
          </a:xfrm>
        </p:spPr>
        <p:txBody>
          <a:bodyPr>
            <a:noAutofit/>
          </a:bodyPr>
          <a:lstStyle/>
          <a:p>
            <a:r>
              <a:rPr lang="en-US" altLang="ja-JP" sz="32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Sensitivity to neutrino decay</a:t>
            </a:r>
            <a:endParaRPr kumimoji="1" lang="ja-JP" altLang="en-US" sz="3200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44021" y="764492"/>
            <a:ext cx="8367926" cy="43204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ja-JP" sz="20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P</a:t>
            </a:r>
            <a:r>
              <a:rPr kumimoji="1" lang="en-US" altLang="ja-JP" sz="20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arameters in the </a:t>
            </a:r>
            <a:r>
              <a:rPr lang="en-US" altLang="ja-JP" sz="20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rocket experiment simulation</a:t>
            </a:r>
            <a:r>
              <a:rPr lang="ja-JP" altLang="en-US" sz="20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</a:t>
            </a:r>
            <a:r>
              <a:rPr lang="en-US" altLang="ja-JP" sz="20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are assumed.</a:t>
            </a:r>
            <a:endParaRPr kumimoji="1" lang="en-US" altLang="ja-JP" sz="2000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7" name="コンテンツ プレースホルダー 2"/>
          <p:cNvSpPr txBox="1">
            <a:spLocks/>
          </p:cNvSpPr>
          <p:nvPr/>
        </p:nvSpPr>
        <p:spPr>
          <a:xfrm>
            <a:off x="179512" y="5743314"/>
            <a:ext cx="8727966" cy="89165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sz="18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Can set lower limit on </a:t>
            </a:r>
            <a:r>
              <a:rPr lang="en-US" altLang="ja-JP" sz="18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</a:t>
            </a:r>
            <a:r>
              <a:rPr lang="en-US" altLang="ja-JP" sz="1800" baseline="-250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3</a:t>
            </a:r>
            <a:r>
              <a:rPr lang="en-US" altLang="ja-JP" sz="18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 lifetime </a:t>
            </a:r>
            <a:r>
              <a:rPr lang="en-US" altLang="ja-JP" sz="18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at 4-6 </a:t>
            </a:r>
            <a:r>
              <a:rPr lang="en-US" altLang="ja-JP" sz="18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 10</a:t>
            </a:r>
            <a:r>
              <a:rPr lang="en-US" altLang="ja-JP" sz="1800" baseline="300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14</a:t>
            </a:r>
            <a:r>
              <a:rPr lang="en-US" altLang="ja-JP" sz="18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 </a:t>
            </a:r>
            <a:r>
              <a:rPr lang="en-US" altLang="ja-JP" sz="1800" dirty="0" err="1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yrs</a:t>
            </a:r>
            <a:r>
              <a:rPr lang="en-US" altLang="ja-JP" sz="18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 if no neutrino decay</a:t>
            </a:r>
            <a:r>
              <a:rPr lang="en-US" altLang="ja-JP" sz="18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</a:t>
            </a:r>
          </a:p>
          <a:p>
            <a:r>
              <a:rPr lang="en-US" altLang="ja-JP" sz="18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If </a:t>
            </a:r>
            <a:r>
              <a:rPr lang="en-US" altLang="ja-JP" sz="18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</a:t>
            </a:r>
            <a:r>
              <a:rPr lang="en-US" altLang="ja-JP" sz="1800" baseline="-250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3</a:t>
            </a:r>
            <a:r>
              <a:rPr lang="en-US" altLang="ja-JP" sz="18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 lifetime were 2</a:t>
            </a:r>
            <a:r>
              <a:rPr lang="en-US" altLang="ja-JP" sz="18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</a:t>
            </a:r>
            <a:r>
              <a:rPr lang="en-US" altLang="ja-JP" sz="18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 10</a:t>
            </a:r>
            <a:r>
              <a:rPr lang="en-US" altLang="ja-JP" sz="1800" baseline="300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14</a:t>
            </a:r>
            <a:r>
              <a:rPr lang="en-US" altLang="ja-JP" sz="18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 </a:t>
            </a:r>
            <a:r>
              <a:rPr lang="en-US" altLang="ja-JP" sz="1800" dirty="0" err="1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yrs</a:t>
            </a:r>
            <a:r>
              <a:rPr lang="en-US" altLang="ja-JP" sz="18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sym typeface="Symbol"/>
              </a:rPr>
              <a:t>, the signal significance would be at 5 level</a:t>
            </a:r>
            <a:endParaRPr lang="en-US" altLang="ja-JP" sz="1800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11" t="9025" r="9162" b="9110"/>
          <a:stretch/>
        </p:blipFill>
        <p:spPr>
          <a:xfrm>
            <a:off x="1115616" y="1183638"/>
            <a:ext cx="6264696" cy="4460266"/>
          </a:xfrm>
          <a:prstGeom prst="rect">
            <a:avLst/>
          </a:prstGeom>
        </p:spPr>
      </p:pic>
      <p:sp>
        <p:nvSpPr>
          <p:cNvPr id="9" name="コンテンツ プレースホルダー 2"/>
          <p:cNvSpPr txBox="1">
            <a:spLocks/>
          </p:cNvSpPr>
          <p:nvPr/>
        </p:nvSpPr>
        <p:spPr>
          <a:xfrm>
            <a:off x="3699484" y="4077072"/>
            <a:ext cx="3920516" cy="43204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US" altLang="ja-JP" sz="2000" dirty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Current lower limit </a:t>
            </a:r>
            <a:r>
              <a:rPr lang="en-US" altLang="ja-JP" sz="1600" dirty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(</a:t>
            </a:r>
            <a:r>
              <a:rPr lang="en-US" altLang="ja-JP" sz="1600" dirty="0" err="1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S.H.Kim</a:t>
            </a:r>
            <a:r>
              <a:rPr lang="en-US" altLang="ja-JP" sz="1600" dirty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2012)</a:t>
            </a:r>
            <a:endParaRPr lang="en-US" altLang="ja-JP" sz="2000" dirty="0">
              <a:solidFill>
                <a:srgbClr val="FF0000"/>
              </a:solidFill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6" name="矢印: 上 5"/>
          <p:cNvSpPr/>
          <p:nvPr/>
        </p:nvSpPr>
        <p:spPr>
          <a:xfrm>
            <a:off x="3699484" y="2237013"/>
            <a:ext cx="484632" cy="1790354"/>
          </a:xfrm>
          <a:prstGeom prst="upArrow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コンテンツ プレースホルダー 2"/>
          <p:cNvSpPr txBox="1">
            <a:spLocks/>
          </p:cNvSpPr>
          <p:nvPr/>
        </p:nvSpPr>
        <p:spPr>
          <a:xfrm>
            <a:off x="4183753" y="3253903"/>
            <a:ext cx="2788756" cy="43204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US" altLang="ja-JP" sz="2000" b="1" dirty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x100 improvement!</a:t>
            </a:r>
          </a:p>
        </p:txBody>
      </p:sp>
      <p:sp>
        <p:nvSpPr>
          <p:cNvPr id="8" name="スライド番号プレースホルダー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704636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84452"/>
    </mc:Choice>
    <mc:Fallback xmlns="">
      <p:transition spd="slow" advTm="84452"/>
    </mc:Fallback>
  </mc:AlternateContent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58706</TotalTime>
  <Words>2356</Words>
  <Application>Microsoft Office PowerPoint</Application>
  <PresentationFormat>画面に合わせる (4:3)</PresentationFormat>
  <Paragraphs>636</Paragraphs>
  <Slides>39</Slides>
  <Notes>20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39</vt:i4>
      </vt:variant>
    </vt:vector>
  </HeadingPairs>
  <TitlesOfParts>
    <vt:vector size="53" baseType="lpstr">
      <vt:lpstr>Arial Unicode MS</vt:lpstr>
      <vt:lpstr>HG明朝E</vt:lpstr>
      <vt:lpstr>ＭＳ Ｐゴシック</vt:lpstr>
      <vt:lpstr>Osaka</vt:lpstr>
      <vt:lpstr>Arial</vt:lpstr>
      <vt:lpstr>Arial Narrow</vt:lpstr>
      <vt:lpstr>Calibri</vt:lpstr>
      <vt:lpstr>Cambria Math</vt:lpstr>
      <vt:lpstr>Symbol</vt:lpstr>
      <vt:lpstr>Tahoma</vt:lpstr>
      <vt:lpstr>Times</vt:lpstr>
      <vt:lpstr>Times New Roman</vt:lpstr>
      <vt:lpstr>Wingdings</vt:lpstr>
      <vt:lpstr>Office テーマ</vt:lpstr>
      <vt:lpstr>Development of Far-infrared Spectrophotometers based on Superconducting Tunnel Junction for the Cosmic Background Neutrino Decay (COBAND) Experiment</vt:lpstr>
      <vt:lpstr>COBAND (COsmic BAckground Neutrino Decay)　</vt:lpstr>
      <vt:lpstr>COBAND Collaboration Members　(As of Sep. 2016)</vt:lpstr>
      <vt:lpstr>Motivation of -decay search in CB</vt:lpstr>
      <vt:lpstr>Expected photon wavelength spectrum from CB decays</vt:lpstr>
      <vt:lpstr>CνB radiative decay and Backgrounds</vt:lpstr>
      <vt:lpstr>PowerPoint プレゼンテーション</vt:lpstr>
      <vt:lpstr>PowerPoint プレゼンテーション</vt:lpstr>
      <vt:lpstr>Sensitivity to neutrino decay</vt:lpstr>
      <vt:lpstr>Requirements for the photo-detector in the rocket experiment</vt:lpstr>
      <vt:lpstr>Noise Equivalent Power (NEP) Requirements for the photo-detector</vt:lpstr>
      <vt:lpstr>Existing FIR photo-detectors</vt:lpstr>
      <vt:lpstr>Superconducting Tunnel Junction (STJ) Detector</vt:lpstr>
      <vt:lpstr>PowerPoint プレゼンテーション</vt:lpstr>
      <vt:lpstr>STJ response to pulsed laser</vt:lpstr>
      <vt:lpstr>Nb/Al-STJ development at CRAVITY </vt:lpstr>
      <vt:lpstr>100x100m2 Nb/Al-STJ response to 465nm pulsed laser</vt:lpstr>
      <vt:lpstr>FD-SOI-MOSFET at Cryogenic temperature</vt:lpstr>
      <vt:lpstr>FD-SOI MOSFET Id-Vg curve </vt:lpstr>
      <vt:lpstr>SOI prototype amplifier</vt:lpstr>
      <vt:lpstr>SOI charge-sensitive pre-amplifier development</vt:lpstr>
      <vt:lpstr>Op-amp Circuit</vt:lpstr>
      <vt:lpstr>COBAND project</vt:lpstr>
      <vt:lpstr>Summary</vt:lpstr>
      <vt:lpstr>Backup</vt:lpstr>
      <vt:lpstr>Energy/Wavelength/Frequency</vt:lpstr>
      <vt:lpstr>Limit on LRSM parameters from TWIST</vt:lpstr>
      <vt:lpstr>Cosmic background neutrino (CνB)</vt:lpstr>
      <vt:lpstr>Cosmic background neutrino (CνB)</vt:lpstr>
      <vt:lpstr>Neutrino Mass and Photon Energy</vt:lpstr>
      <vt:lpstr>Sensitivity to neutrino decay</vt:lpstr>
      <vt:lpstr>STJ current-voltage curve</vt:lpstr>
      <vt:lpstr>STJ back-tunneling effect</vt:lpstr>
      <vt:lpstr>SOI-STJ development</vt:lpstr>
      <vt:lpstr>FD-SOI on which STJ is fabricated</vt:lpstr>
      <vt:lpstr>Detector NEP required for COBAND rocket experiment</vt:lpstr>
      <vt:lpstr>Detector NEP required for COBAND rocket experiment</vt:lpstr>
      <vt:lpstr>Detector NEP required for COBAND rocket experiment</vt:lpstr>
      <vt:lpstr>Shot noise from a detector leak current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yuji</dc:creator>
  <cp:lastModifiedBy>武内勇司</cp:lastModifiedBy>
  <cp:revision>921</cp:revision>
  <dcterms:created xsi:type="dcterms:W3CDTF">2012-12-07T05:48:16Z</dcterms:created>
  <dcterms:modified xsi:type="dcterms:W3CDTF">2016-09-18T07:49:13Z</dcterms:modified>
</cp:coreProperties>
</file>