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355" r:id="rId3"/>
    <p:sldId id="331" r:id="rId4"/>
    <p:sldId id="306" r:id="rId5"/>
    <p:sldId id="353" r:id="rId6"/>
    <p:sldId id="309" r:id="rId7"/>
    <p:sldId id="324" r:id="rId8"/>
    <p:sldId id="326" r:id="rId9"/>
    <p:sldId id="325" r:id="rId10"/>
    <p:sldId id="318" r:id="rId11"/>
    <p:sldId id="366" r:id="rId12"/>
    <p:sldId id="358" r:id="rId13"/>
    <p:sldId id="359" r:id="rId14"/>
    <p:sldId id="361" r:id="rId15"/>
    <p:sldId id="352" r:id="rId16"/>
    <p:sldId id="363" r:id="rId17"/>
    <p:sldId id="364" r:id="rId18"/>
    <p:sldId id="350" r:id="rId19"/>
    <p:sldId id="313" r:id="rId20"/>
    <p:sldId id="311" r:id="rId21"/>
    <p:sldId id="332" r:id="rId22"/>
    <p:sldId id="334" r:id="rId23"/>
    <p:sldId id="298" r:id="rId24"/>
    <p:sldId id="342" r:id="rId25"/>
    <p:sldId id="365" r:id="rId26"/>
    <p:sldId id="356" r:id="rId27"/>
    <p:sldId id="357" r:id="rId2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2" autoAdjust="0"/>
    <p:restoredTop sz="92520" autoAdjust="0"/>
  </p:normalViewPr>
  <p:slideViewPr>
    <p:cSldViewPr>
      <p:cViewPr varScale="1">
        <p:scale>
          <a:sx n="62" d="100"/>
          <a:sy n="62" d="100"/>
        </p:scale>
        <p:origin x="-10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B8993-DD20-46A0-B3E6-B04E004B5E2F}" type="datetimeFigureOut">
              <a:rPr kumimoji="1" lang="ja-JP" altLang="en-US" smtClean="0"/>
              <a:t>2014/6/2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F5296-DD1D-4CEB-A196-92ABF5C80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1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361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079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F8A4C58A-8F07-4130-B14A-D28C621C9DEE}" type="slidenum">
              <a:rPr lang="en-US" altLang="ja-JP" sz="1200">
                <a:latin typeface="Times" pitchFamily="18" charset="0"/>
                <a:ea typeface="Osaka" charset="-128"/>
              </a:rPr>
              <a:pPr eaLnBrk="1" hangingPunct="1"/>
              <a:t>9</a:t>
            </a:fld>
            <a:endParaRPr lang="en-US" altLang="ja-JP" sz="1200">
              <a:latin typeface="Times" pitchFamily="18" charset="0"/>
              <a:ea typeface="Osaka" charset="-128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80947" y="8686800"/>
            <a:ext cx="2970620" cy="4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lnSpc>
                <a:spcPct val="95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fld id="{9364FBCE-CE54-4B71-90DA-A0E4CA96C9CA}" type="slidenum">
              <a:rPr kumimoji="0" lang="en-GB" altLang="ja-JP" sz="1400">
                <a:solidFill>
                  <a:srgbClr val="333333"/>
                </a:solidFill>
                <a:latin typeface="Times New Roman" pitchFamily="18" charset="0"/>
              </a:rPr>
              <a:pPr algn="r" eaLnBrk="1" hangingPunct="1">
                <a:lnSpc>
                  <a:spcPct val="95000"/>
                </a:lnSpc>
                <a:buClr>
                  <a:srgbClr val="FFFFFF"/>
                </a:buClr>
                <a:buSzPct val="100000"/>
                <a:buFont typeface="Tahoma" pitchFamily="34" charset="0"/>
                <a:buNone/>
              </a:pPr>
              <a:t>9</a:t>
            </a:fld>
            <a:endParaRPr kumimoji="0" lang="en-GB" altLang="ja-JP" sz="1400">
              <a:solidFill>
                <a:srgbClr val="333333"/>
              </a:solidFill>
              <a:latin typeface="Times New Roman" pitchFamily="18" charset="0"/>
            </a:endParaRPr>
          </a:p>
        </p:txBody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1141928" y="696058"/>
            <a:ext cx="4566103" cy="34231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/>
          </p:nvPr>
        </p:nvSpPr>
        <p:spPr>
          <a:xfrm>
            <a:off x="1059902" y="4349262"/>
            <a:ext cx="4741413" cy="351399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/>
          <a:p>
            <a:pPr eaLnBrk="1" hangingPunct="1">
              <a:spcBef>
                <a:spcPct val="0"/>
              </a:spcBef>
            </a:pPr>
            <a:endParaRPr lang="ja-JP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361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663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C045E-322F-479E-8E3A-01B9B24D5476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370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1CF3-C7E4-46CB-8FFD-E9B0014EE50C}" type="datetime1">
              <a:rPr kumimoji="1" lang="ja-JP" altLang="en-US" smtClean="0"/>
              <a:t>2014/6/2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0062-E614-44AE-BBC0-C623FD2D6330}" type="datetime1">
              <a:rPr kumimoji="1" lang="ja-JP" altLang="en-US" smtClean="0"/>
              <a:t>2014/6/2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ACDB-684C-4BAF-8B3C-419824B21E84}" type="datetime1">
              <a:rPr kumimoji="1" lang="ja-JP" altLang="en-US" smtClean="0"/>
              <a:t>2014/6/2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BB0F4-E4C6-4BF5-BA3A-FFE84EB21D15}" type="datetime1">
              <a:rPr kumimoji="1" lang="ja-JP" altLang="en-US" smtClean="0"/>
              <a:t>2014/6/2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0990-86E7-46C4-B9D5-F749BCEF3311}" type="datetime1">
              <a:rPr kumimoji="1" lang="ja-JP" altLang="en-US" smtClean="0"/>
              <a:t>2014/6/2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5C57-8F44-44BD-8542-D942A811F66F}" type="datetime1">
              <a:rPr kumimoji="1" lang="ja-JP" altLang="en-US" smtClean="0"/>
              <a:t>2014/6/2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18B27-0EBC-438C-8C24-13C6EA4BE12A}" type="datetime1">
              <a:rPr kumimoji="1" lang="ja-JP" altLang="en-US" smtClean="0"/>
              <a:t>2014/6/2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1DAB-D9FD-4A2D-8D52-BF5A76416775}" type="datetime1">
              <a:rPr kumimoji="1" lang="ja-JP" altLang="en-US" smtClean="0"/>
              <a:t>2014/6/2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6C0A6-1B8E-45F3-80A3-293BD241DB14}" type="datetime1">
              <a:rPr kumimoji="1" lang="ja-JP" altLang="en-US" smtClean="0"/>
              <a:t>2014/6/2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ADD8-0411-499E-B106-C754E734504F}" type="datetime1">
              <a:rPr kumimoji="1" lang="ja-JP" altLang="en-US" smtClean="0"/>
              <a:t>2014/6/2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D482-CDAC-4F12-B376-EC0B2DFAECBB}" type="datetime1">
              <a:rPr kumimoji="1" lang="ja-JP" altLang="en-US" smtClean="0"/>
              <a:t>2014/6/2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306AB-7FF2-4361-9A9C-03B442ACE131}" type="datetime1">
              <a:rPr kumimoji="1" lang="ja-JP" altLang="en-US" smtClean="0"/>
              <a:t>2014/6/2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33.png"/><Relationship Id="rId4" Type="http://schemas.openxmlformats.org/officeDocument/2006/relationships/image" Target="../media/image5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60.emf"/><Relationship Id="rId10" Type="http://schemas.openxmlformats.org/officeDocument/2006/relationships/image" Target="../media/image65.png"/><Relationship Id="rId4" Type="http://schemas.openxmlformats.org/officeDocument/2006/relationships/image" Target="../media/image59.emf"/><Relationship Id="rId9" Type="http://schemas.openxmlformats.org/officeDocument/2006/relationships/image" Target="../media/image6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6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8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82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4.png"/><Relationship Id="rId7" Type="http://schemas.openxmlformats.org/officeDocument/2006/relationships/image" Target="../media/image62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.png"/><Relationship Id="rId5" Type="http://schemas.openxmlformats.org/officeDocument/2006/relationships/image" Target="../media/image85.jpeg"/><Relationship Id="rId4" Type="http://schemas.openxmlformats.org/officeDocument/2006/relationships/image" Target="../media/image3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gif"/><Relationship Id="rId2" Type="http://schemas.openxmlformats.org/officeDocument/2006/relationships/image" Target="../media/image87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9.pn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microsoft.com/office/2007/relationships/hdphoto" Target="../media/hdphoto3.wdp"/><Relationship Id="rId4" Type="http://schemas.openxmlformats.org/officeDocument/2006/relationships/image" Target="../media/image90.png"/><Relationship Id="rId9" Type="http://schemas.openxmlformats.org/officeDocument/2006/relationships/image" Target="../media/image9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6.png"/><Relationship Id="rId4" Type="http://schemas.openxmlformats.org/officeDocument/2006/relationships/image" Target="../media/image90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18" Type="http://schemas.openxmlformats.org/officeDocument/2006/relationships/image" Target="../media/image12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1.png"/><Relationship Id="rId11" Type="http://schemas.openxmlformats.org/officeDocument/2006/relationships/image" Target="../media/image7.png"/><Relationship Id="rId24" Type="http://schemas.openxmlformats.org/officeDocument/2006/relationships/image" Target="../media/image16.png"/><Relationship Id="rId5" Type="http://schemas.openxmlformats.org/officeDocument/2006/relationships/image" Target="../media/image2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6.png"/><Relationship Id="rId19" Type="http://schemas.openxmlformats.org/officeDocument/2006/relationships/image" Target="../media/image17.png"/><Relationship Id="rId4" Type="http://schemas.openxmlformats.org/officeDocument/2006/relationships/image" Target="../media/image210.png"/><Relationship Id="rId9" Type="http://schemas.openxmlformats.org/officeDocument/2006/relationships/image" Target="../media/image5.png"/><Relationship Id="rId14" Type="http://schemas.openxmlformats.org/officeDocument/2006/relationships/image" Target="../media/image10.png"/><Relationship Id="rId22" Type="http://schemas.openxmlformats.org/officeDocument/2006/relationships/image" Target="../media/image14.png"/><Relationship Id="rId27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200.png"/><Relationship Id="rId3" Type="http://schemas.openxmlformats.org/officeDocument/2006/relationships/image" Target="../media/image412.png"/><Relationship Id="rId7" Type="http://schemas.openxmlformats.org/officeDocument/2006/relationships/image" Target="../media/image30.png"/><Relationship Id="rId12" Type="http://schemas.openxmlformats.org/officeDocument/2006/relationships/image" Target="../media/image160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11" Type="http://schemas.openxmlformats.org/officeDocument/2006/relationships/image" Target="../media/image83.png"/><Relationship Id="rId5" Type="http://schemas.openxmlformats.org/officeDocument/2006/relationships/image" Target="../media/image280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59.png"/><Relationship Id="rId9" Type="http://schemas.openxmlformats.org/officeDocument/2006/relationships/image" Target="../media/image20.png"/><Relationship Id="rId1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4.gif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74.png"/><Relationship Id="rId10" Type="http://schemas.openxmlformats.org/officeDocument/2006/relationships/image" Target="../media/image39.png"/><Relationship Id="rId9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712968" cy="2088232"/>
          </a:xfrm>
        </p:spPr>
        <p:txBody>
          <a:bodyPr>
            <a:normAutofit/>
          </a:bodyPr>
          <a:lstStyle/>
          <a:p>
            <a:r>
              <a:rPr lang="en-US" altLang="ja-JP" sz="3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Development of Superconducting Tunnel Junction Detectors as a far-infrared single photon detector for neutrino decay </a:t>
            </a:r>
            <a:r>
              <a:rPr lang="en-US" altLang="ja-JP" sz="3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search</a:t>
            </a:r>
            <a:endParaRPr kumimoji="1" lang="ja-JP" altLang="en-US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97400" y="2636912"/>
            <a:ext cx="6408712" cy="2016224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TIPP 2014 Conference</a:t>
            </a:r>
          </a:p>
          <a:p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Jun. 2nd-6th, 2014 / Amsterdam, The Netherlands</a:t>
            </a:r>
          </a:p>
          <a:p>
            <a:endParaRPr lang="en-US" altLang="ja-JP" sz="2000" dirty="0" smtClean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4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Yuji Takeuchi (Univ. of Tsukuba)</a:t>
            </a:r>
          </a:p>
          <a:p>
            <a:pPr algn="r"/>
            <a:r>
              <a:rPr lang="en-US" altLang="ja-JP" sz="18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for Neutrino Decay </a:t>
            </a:r>
            <a:r>
              <a:rPr lang="en-US" altLang="ja-JP" sz="1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Collaboration</a:t>
            </a:r>
            <a:endParaRPr lang="en-US" altLang="ja-JP" sz="18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179512" y="4653136"/>
            <a:ext cx="8748464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S.H.Kim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K.Kiuchi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K.Nagata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K.Kasahara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T.Okudaira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T.Ichimura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M.Kanamaru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K.Moriuchi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R.Senzaki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(Univ. of Tsukuba),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H.Ikeda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S.Matsuura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T.Wada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(JAXA/ISAS),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H.Ishino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A.Kibayashi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(Okayama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Univ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S.Mima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(RIKEN),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T.Yoshida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S.Komura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K.Orikasa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R.Hirose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(Univ. of Fukui),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Y.Kato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Kindai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Univ.),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Y.Arai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M.Hazumi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(KEK),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E.Ramberg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J.H.Yoo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M.Kozlovsky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P.Rubinov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D.Sergatskov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Fermilab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 </a:t>
            </a:r>
            <a:r>
              <a:rPr lang="en-US" altLang="ja-JP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S.B.Kim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(Seoul National Univ.)</a:t>
            </a:r>
            <a:endParaRPr lang="en-US" altLang="ja-JP" sz="1800" dirty="0" smtClean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01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 bwMode="auto">
          <a:xfrm>
            <a:off x="78476" y="128664"/>
            <a:ext cx="8952738" cy="82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FIR single photon spectroscopy</a:t>
            </a:r>
          </a:p>
          <a:p>
            <a:pPr algn="ctr"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with diffraction grating +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 array</a:t>
            </a:r>
          </a:p>
          <a:p>
            <a:pPr algn="ctr" eaLnBrk="1" hangingPunct="1"/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for JAXA r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ocket experiment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7729" y="1146843"/>
                <a:ext cx="8952737" cy="2777978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Expect 200sec. measurement at altitude of 200~300km</a:t>
                </a: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 with diameter of 15cm and focal length of 1m</a:t>
                </a: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All optics (mirrors, filters, shutters and grating) will be cooled below 4K</a:t>
                </a:r>
              </a:p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Diffraction grating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covering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=40-80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(16-31meV)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and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rray of </a:t>
                </a:r>
                <a:r>
                  <a:rPr lang="en-US" altLang="ja-JP" sz="20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Nb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/Al-STJ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pixels: 50(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)x8(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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U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 each </a:t>
                </a:r>
                <a:r>
                  <a:rPr lang="en-US" altLang="ja-JP" sz="18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Nb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/Al-STJ pixel as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single-photon counting detector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for FIR photon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1800" b="0" i="1" smtClean="0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1800" b="0" i="1" smtClean="0">
                        <a:latin typeface="Cambria Math"/>
                      </a:rPr>
                      <m:t>=16~31</m:t>
                    </m:r>
                    <m:r>
                      <m:rPr>
                        <m:sty m:val="p"/>
                      </m:rPr>
                      <a:rPr lang="en-US" altLang="ja-JP" sz="1800" b="0" i="1" smtClean="0">
                        <a:latin typeface="Cambria Math"/>
                      </a:rPr>
                      <m:t>meV</m:t>
                    </m:r>
                  </m:oMath>
                </a14:m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sensitive area of 100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 for each pixel (100rad x 100rad)</a:t>
                </a:r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 eaLnBrk="1" hangingPunct="1">
                  <a:lnSpc>
                    <a:spcPct val="90000"/>
                  </a:lnSpc>
                  <a:buNone/>
                </a:pPr>
                <a:endParaRPr lang="ja-JP" altLang="en-US" sz="18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9" y="1146843"/>
                <a:ext cx="8952737" cy="2777978"/>
              </a:xfrm>
              <a:prstGeom prst="rect">
                <a:avLst/>
              </a:prstGeom>
              <a:blipFill rotWithShape="1">
                <a:blip r:embed="rId2"/>
                <a:stretch>
                  <a:fillRect l="-136" t="-2193" r="-34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-25556" y="4098345"/>
            <a:ext cx="4368699" cy="2305667"/>
            <a:chOff x="278479" y="4157389"/>
            <a:chExt cx="4964663" cy="2620199"/>
          </a:xfrm>
        </p:grpSpPr>
        <p:sp>
          <p:nvSpPr>
            <p:cNvPr id="31" name="正方形/長方形 30"/>
            <p:cNvSpPr/>
            <p:nvPr/>
          </p:nvSpPr>
          <p:spPr bwMode="auto">
            <a:xfrm rot="20096978">
              <a:off x="955093" y="4572647"/>
              <a:ext cx="614310" cy="65459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0" lon="9600000" rev="15600000"/>
              </a:camera>
              <a:lightRig rig="threePt" dir="t"/>
            </a:scene3d>
            <a:sp3d extrusionH="76200" contourW="25400">
              <a:bevelT w="25400" h="12700"/>
              <a:bevelB w="25400" h="12700"/>
              <a:extrusionClr>
                <a:schemeClr val="tx1">
                  <a:lumMod val="65000"/>
                  <a:lumOff val="35000"/>
                </a:schemeClr>
              </a:extrusionClr>
              <a:contourClr>
                <a:schemeClr val="accent5">
                  <a:lumMod val="25000"/>
                </a:schemeClr>
              </a:contourClr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" name="Freeform 82"/>
            <p:cNvSpPr>
              <a:spLocks/>
            </p:cNvSpPr>
            <p:nvPr/>
          </p:nvSpPr>
          <p:spPr bwMode="auto">
            <a:xfrm rot="8834368">
              <a:off x="1356023" y="4319650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1178695" y="633435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正方形/長方形 24"/>
            <p:cNvSpPr/>
            <p:nvPr/>
          </p:nvSpPr>
          <p:spPr bwMode="auto">
            <a:xfrm>
              <a:off x="1583994" y="622220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1962254" y="610508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正方形/長方形 26"/>
            <p:cNvSpPr/>
            <p:nvPr/>
          </p:nvSpPr>
          <p:spPr bwMode="auto">
            <a:xfrm>
              <a:off x="2376082" y="596268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 bwMode="auto">
            <a:xfrm>
              <a:off x="2763016" y="5848715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正方形/長方形 28"/>
            <p:cNvSpPr/>
            <p:nvPr/>
          </p:nvSpPr>
          <p:spPr bwMode="auto">
            <a:xfrm>
              <a:off x="3154723" y="57166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3559877" y="558757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1011251" y="611832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1416550" y="600617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1794810" y="588905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2208638" y="574666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1" name="正方形/長方形 20"/>
            <p:cNvSpPr/>
            <p:nvPr/>
          </p:nvSpPr>
          <p:spPr bwMode="auto">
            <a:xfrm>
              <a:off x="2595572" y="5632691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2987279" y="550059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3392433" y="5371553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845404" y="589886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1250703" y="57867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1628963" y="566959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2042791" y="552719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2429725" y="541322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2821432" y="528112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3226586" y="5152089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" name="Freeform 82"/>
            <p:cNvSpPr>
              <a:spLocks/>
            </p:cNvSpPr>
            <p:nvPr/>
          </p:nvSpPr>
          <p:spPr bwMode="auto">
            <a:xfrm rot="1801589">
              <a:off x="1528679" y="5139540"/>
              <a:ext cx="1995182" cy="18745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9" name="Freeform 82"/>
            <p:cNvSpPr>
              <a:spLocks/>
            </p:cNvSpPr>
            <p:nvPr/>
          </p:nvSpPr>
          <p:spPr bwMode="auto">
            <a:xfrm rot="3642240">
              <a:off x="932585" y="5309289"/>
              <a:ext cx="1166050" cy="14220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" name="Freeform 82"/>
            <p:cNvSpPr>
              <a:spLocks/>
            </p:cNvSpPr>
            <p:nvPr/>
          </p:nvSpPr>
          <p:spPr bwMode="auto">
            <a:xfrm rot="5193685">
              <a:off x="595707" y="5453651"/>
              <a:ext cx="1003688" cy="1464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32" name="直線矢印コネクタ 31"/>
            <p:cNvCxnSpPr/>
            <p:nvPr/>
          </p:nvCxnSpPr>
          <p:spPr bwMode="auto">
            <a:xfrm flipH="1">
              <a:off x="3680465" y="4445456"/>
              <a:ext cx="311460" cy="623096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テキスト ボックス 34"/>
            <p:cNvSpPr txBox="1"/>
            <p:nvPr/>
          </p:nvSpPr>
          <p:spPr>
            <a:xfrm>
              <a:off x="3007553" y="4157389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Nb</a:t>
              </a:r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/Al-STJ array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ja-JP" i="1" dirty="0">
                          <a:latin typeface="Cambria Math"/>
                        </a:rPr>
                        <m:t>𝜆</m:t>
                      </m:r>
                      <m:r>
                        <a:rPr lang="en-US" altLang="ja-JP" i="1" dirty="0">
                          <a:latin typeface="Cambria Math"/>
                        </a:rPr>
                        <m:t>=40</m:t>
                      </m:r>
                      <m:r>
                        <m:rPr>
                          <m:lit/>
                        </m:rPr>
                        <a:rPr lang="en-US" altLang="ja-JP" i="1" dirty="0">
                          <a:latin typeface="Cambria Math"/>
                        </a:rPr>
                        <m:t>−</m:t>
                      </m:r>
                      <m:r>
                        <a:rPr lang="en-US" altLang="ja-JP" i="1" dirty="0">
                          <a:latin typeface="Cambria Math"/>
                        </a:rPr>
                        <m:t>80</m:t>
                      </m:r>
                      <m:r>
                        <a:rPr lang="en-US" altLang="ja-JP" i="1" dirty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i="1" dirty="0">
                          <a:latin typeface="Cambria Math"/>
                        </a:rPr>
                        <m:t>m</m:t>
                      </m:r>
                    </m:oMath>
                  </a14:m>
                  <a:r>
                    <a:rPr lang="en-US" altLang="ja-JP" dirty="0"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=16~31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36" name="テキスト ボックス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56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直線矢印コネクタ 36"/>
            <p:cNvCxnSpPr/>
            <p:nvPr/>
          </p:nvCxnSpPr>
          <p:spPr bwMode="auto">
            <a:xfrm flipH="1">
              <a:off x="1763361" y="5904035"/>
              <a:ext cx="2084548" cy="637946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Freeform 82"/>
            <p:cNvSpPr>
              <a:spLocks/>
            </p:cNvSpPr>
            <p:nvPr/>
          </p:nvSpPr>
          <p:spPr bwMode="auto">
            <a:xfrm rot="9685105">
              <a:off x="1402136" y="4557684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Freeform 82"/>
            <p:cNvSpPr>
              <a:spLocks/>
            </p:cNvSpPr>
            <p:nvPr/>
          </p:nvSpPr>
          <p:spPr bwMode="auto">
            <a:xfrm rot="4239930">
              <a:off x="618113" y="5503823"/>
              <a:ext cx="1332524" cy="167509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1" name="Freeform 82"/>
            <p:cNvSpPr>
              <a:spLocks/>
            </p:cNvSpPr>
            <p:nvPr/>
          </p:nvSpPr>
          <p:spPr bwMode="auto">
            <a:xfrm rot="3098568">
              <a:off x="1015542" y="5379096"/>
              <a:ext cx="1717422" cy="2187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2" name="Freeform 82"/>
            <p:cNvSpPr>
              <a:spLocks/>
            </p:cNvSpPr>
            <p:nvPr/>
          </p:nvSpPr>
          <p:spPr bwMode="auto">
            <a:xfrm rot="1951799">
              <a:off x="1488399" y="5004699"/>
              <a:ext cx="1335531" cy="20474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44" name="直線矢印コネクタ 43"/>
            <p:cNvCxnSpPr/>
            <p:nvPr/>
          </p:nvCxnSpPr>
          <p:spPr bwMode="auto">
            <a:xfrm>
              <a:off x="629393" y="6125917"/>
              <a:ext cx="403702" cy="52751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/>
                          </a:rPr>
                          <m:t>𝜃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5" name="テキスト ボックス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2146611" y="6265763"/>
                  <a:ext cx="100811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/>
                          </a:rPr>
                          <m:t>𝜆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6" name="テキスト ボックス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6611" y="6265763"/>
                  <a:ext cx="1008112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754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718" y="3391794"/>
            <a:ext cx="2828040" cy="340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844" y="4005293"/>
            <a:ext cx="2643072" cy="207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159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3204" y="-27384"/>
            <a:ext cx="8229600" cy="864096"/>
          </a:xfrm>
        </p:spPr>
        <p:txBody>
          <a:bodyPr>
            <a:normAutofit/>
          </a:bodyPr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Expected Photon rate per 1pixel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5590650" y="978510"/>
                <a:ext cx="3491879" cy="2215651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</a:t>
                </a:r>
              </a:p>
              <a:p>
                <a14:m>
                  <m:oMath xmlns:m="http://schemas.openxmlformats.org/officeDocument/2006/math"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𝑆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𝜋</m:t>
                    </m:r>
                    <m:sSup>
                      <m:sSupPr>
                        <m:ctrlP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1800" b="0" i="1" smtClean="0">
                                <a:latin typeface="Cambria Math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</m:ctrlPr>
                              </m:fPr>
                              <m:num>
                                <m: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15</m:t>
                                </m:r>
                                <m: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𝑐𝑚</m:t>
                                </m:r>
                              </m:num>
                              <m:den>
                                <m: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lit/>
                      </m:rP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sz="1800" b="0" i="0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ΔΩ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1800" b="0" i="1" smtClean="0">
                                <a:latin typeface="Cambria Math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</m:ctrlPr>
                              </m:fPr>
                              <m:num>
                                <m: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100</m:t>
                                </m:r>
                                <m: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𝜇</m:t>
                                </m:r>
                                <m: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1</m:t>
                                </m:r>
                                <m:r>
                                  <a:rPr lang="en-US" altLang="ja-JP" sz="18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2</m:t>
                        </m:r>
                      </m:sup>
                    </m:sSup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=0.01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 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𝑠𝑟</m:t>
                    </m:r>
                  </m:oMath>
                </a14:m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b="0" i="0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40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𝜇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num>
                      <m:den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50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90650" y="978510"/>
                <a:ext cx="3491879" cy="2215651"/>
              </a:xfrm>
              <a:blipFill rotWithShape="1">
                <a:blip r:embed="rId3"/>
                <a:stretch>
                  <a:fillRect l="-1745" t="-13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コンテンツ プレースホルダー 4"/>
              <p:cNvSpPr txBox="1">
                <a:spLocks/>
              </p:cNvSpPr>
              <p:nvPr/>
            </p:nvSpPr>
            <p:spPr>
              <a:xfrm>
                <a:off x="65619" y="3885754"/>
                <a:ext cx="8282061" cy="25670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Zodiacal emission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⇒</m:t>
                    </m:r>
                  </m:oMath>
                </a14:m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343Hz / pixel</a:t>
                </a:r>
                <a:endParaRPr lang="en-US" altLang="ja-JP" sz="18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 indent="-342900"/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200sec measurement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0.55M</a:t>
                </a:r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events / 8 pixels (at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 indent="-342900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0.13% accuracy measurement for each wavelength</a:t>
                </a:r>
              </a:p>
              <a:p>
                <a:pPr marL="400050" lvl="1" indent="0">
                  <a:buNone/>
                </a:pPr>
                <a:r>
                  <a:rPr lang="en-US" altLang="ja-JP" sz="2000" b="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𝜹</m:t>
                    </m:r>
                    <m:d>
                      <m:d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𝝀</m:t>
                        </m:r>
                        <m:sSub>
                          <m:sSubPr>
                            <m:ctrlP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Pr>
                          <m:e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𝝀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=0.6nW/m</a:t>
                </a:r>
                <a:r>
                  <a:rPr lang="en-US" altLang="ja-JP" sz="2000" b="1" baseline="30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/sr</a:t>
                </a:r>
              </a:p>
              <a:p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decay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𝜏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=1×</m:t>
                    </m:r>
                    <m:sSup>
                      <m:sSup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200" dirty="0" err="1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</a:t>
                </a:r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endParaRPr lang="en-US" altLang="ja-JP" sz="18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  <a:sym typeface="Wingdings"/>
                      </a:rPr>
                      <m:t>𝝀</m:t>
                    </m:r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𝝀</m:t>
                        </m:r>
                      </m:sub>
                    </m:sSub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=1.5nW/m</a:t>
                </a:r>
                <a:r>
                  <a:rPr lang="en-US" altLang="ja-JP" sz="2000" b="1" baseline="30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2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/sr</a:t>
                </a:r>
              </a:p>
              <a:p>
                <a:pPr lvl="1"/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2.3σ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away from fluctuation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in zodiacal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emission measurement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19" y="3885754"/>
                <a:ext cx="8282061" cy="2567033"/>
              </a:xfrm>
              <a:prstGeom prst="rect">
                <a:avLst/>
              </a:prstGeom>
              <a:blipFill rotWithShape="1">
                <a:blip r:embed="rId4"/>
                <a:stretch>
                  <a:fillRect l="-884" t="-1422" b="-758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11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79513" y="620688"/>
            <a:ext cx="4760820" cy="3342451"/>
            <a:chOff x="395536" y="836712"/>
            <a:chExt cx="5707151" cy="4006846"/>
          </a:xfrm>
        </p:grpSpPr>
        <p:sp>
          <p:nvSpPr>
            <p:cNvPr id="115" name="正方形/長方形 114"/>
            <p:cNvSpPr/>
            <p:nvPr/>
          </p:nvSpPr>
          <p:spPr>
            <a:xfrm>
              <a:off x="3847889" y="939200"/>
              <a:ext cx="671492" cy="3904358"/>
            </a:xfrm>
            <a:prstGeom prst="rect">
              <a:avLst/>
            </a:prstGeom>
            <a:gradFill flip="none" rotWithShape="1">
              <a:gsLst>
                <a:gs pos="37000">
                  <a:srgbClr val="A5BDE7">
                    <a:alpha val="25000"/>
                  </a:srgb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395536" y="836712"/>
              <a:ext cx="5707151" cy="3914079"/>
              <a:chOff x="176250" y="1245858"/>
              <a:chExt cx="6121825" cy="4198470"/>
            </a:xfrm>
          </p:grpSpPr>
          <p:pic>
            <p:nvPicPr>
              <p:cNvPr id="46" name="Picture 13" descr="CIB_all_nW_wide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250" y="1245858"/>
                <a:ext cx="6121825" cy="41984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2" name="テキスト ボックス 51"/>
              <p:cNvSpPr txBox="1"/>
              <p:nvPr/>
            </p:nvSpPr>
            <p:spPr>
              <a:xfrm>
                <a:off x="1365687" y="1732549"/>
                <a:ext cx="1313847" cy="319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Zodiacal Light</a:t>
                </a:r>
                <a:endParaRPr kumimoji="1" lang="ja-JP" altLang="en-US" sz="12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53" name="テキスト ボックス 52"/>
              <p:cNvSpPr txBox="1"/>
              <p:nvPr/>
            </p:nvSpPr>
            <p:spPr>
              <a:xfrm>
                <a:off x="2983546" y="1439603"/>
                <a:ext cx="1648690" cy="319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Zodiacal Emission</a:t>
                </a:r>
                <a:endParaRPr kumimoji="1" lang="ja-JP" altLang="en-US" sz="12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>
                <a:off x="2323745" y="2726298"/>
                <a:ext cx="2051984" cy="319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G</a:t>
                </a:r>
                <a:r>
                  <a:rPr lang="en-US" altLang="ja-JP" sz="12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alaxy evolution model</a:t>
                </a:r>
                <a:endParaRPr kumimoji="1" lang="ja-JP" altLang="en-US" sz="12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55" name="直線矢印コネクタ 54"/>
              <p:cNvCxnSpPr/>
              <p:nvPr/>
            </p:nvCxnSpPr>
            <p:spPr>
              <a:xfrm>
                <a:off x="3297332" y="3019243"/>
                <a:ext cx="793311" cy="624705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テキスト ボックス 55"/>
              <p:cNvSpPr txBox="1"/>
              <p:nvPr/>
            </p:nvSpPr>
            <p:spPr>
              <a:xfrm>
                <a:off x="2979847" y="4216193"/>
                <a:ext cx="1985385" cy="319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Galactic dust emission</a:t>
                </a:r>
                <a:endParaRPr kumimoji="1" lang="ja-JP" altLang="en-US" sz="12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57" name="直線矢印コネクタ 56"/>
              <p:cNvCxnSpPr>
                <a:stCxn id="56" idx="0"/>
              </p:cNvCxnSpPr>
              <p:nvPr/>
            </p:nvCxnSpPr>
            <p:spPr>
              <a:xfrm flipH="1" flipV="1">
                <a:off x="3475244" y="3643953"/>
                <a:ext cx="497296" cy="57224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テキスト ボックス 57"/>
              <p:cNvSpPr txBox="1"/>
              <p:nvPr/>
            </p:nvSpPr>
            <p:spPr>
              <a:xfrm>
                <a:off x="1359231" y="4509136"/>
                <a:ext cx="2873369" cy="319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Integrated flux from galaxy counts</a:t>
                </a:r>
                <a:endParaRPr kumimoji="1" lang="ja-JP" altLang="en-US" sz="12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cxnSp>
            <p:nvCxnSpPr>
              <p:cNvPr id="59" name="直線矢印コネクタ 58"/>
              <p:cNvCxnSpPr>
                <a:stCxn id="58" idx="0"/>
              </p:cNvCxnSpPr>
              <p:nvPr/>
            </p:nvCxnSpPr>
            <p:spPr>
              <a:xfrm flipH="1" flipV="1">
                <a:off x="1830332" y="3643950"/>
                <a:ext cx="965583" cy="86518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テキスト ボックス 59"/>
              <p:cNvSpPr txBox="1"/>
              <p:nvPr/>
            </p:nvSpPr>
            <p:spPr>
              <a:xfrm>
                <a:off x="5495922" y="2645770"/>
                <a:ext cx="607160" cy="319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CMB</a:t>
                </a:r>
                <a:endParaRPr kumimoji="1" lang="ja-JP" altLang="en-US" sz="12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61" name="グループ化 60"/>
            <p:cNvGrpSpPr/>
            <p:nvPr/>
          </p:nvGrpSpPr>
          <p:grpSpPr>
            <a:xfrm>
              <a:off x="1266854" y="911793"/>
              <a:ext cx="4796865" cy="3291259"/>
              <a:chOff x="1692276" y="714376"/>
              <a:chExt cx="5759450" cy="3921126"/>
            </a:xfrm>
          </p:grpSpPr>
          <p:sp>
            <p:nvSpPr>
              <p:cNvPr id="62" name="Rectangle 9"/>
              <p:cNvSpPr>
                <a:spLocks noChangeArrowheads="1"/>
              </p:cNvSpPr>
              <p:nvPr/>
            </p:nvSpPr>
            <p:spPr bwMode="auto">
              <a:xfrm>
                <a:off x="1692276" y="714376"/>
                <a:ext cx="5759450" cy="3905250"/>
              </a:xfrm>
              <a:prstGeom prst="rect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63" name="Rectangle 11"/>
              <p:cNvSpPr>
                <a:spLocks noChangeArrowheads="1"/>
              </p:cNvSpPr>
              <p:nvPr/>
            </p:nvSpPr>
            <p:spPr bwMode="auto">
              <a:xfrm>
                <a:off x="1692276" y="714376"/>
                <a:ext cx="5759450" cy="3905250"/>
              </a:xfrm>
              <a:prstGeom prst="rect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64" name="Line 12"/>
              <p:cNvSpPr>
                <a:spLocks noChangeShapeType="1"/>
              </p:cNvSpPr>
              <p:nvPr/>
            </p:nvSpPr>
            <p:spPr bwMode="auto">
              <a:xfrm>
                <a:off x="1692276" y="4619626"/>
                <a:ext cx="57594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65" name="Line 13"/>
              <p:cNvSpPr>
                <a:spLocks noChangeShapeType="1"/>
              </p:cNvSpPr>
              <p:nvPr/>
            </p:nvSpPr>
            <p:spPr bwMode="auto">
              <a:xfrm>
                <a:off x="169227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66" name="Line 14"/>
              <p:cNvSpPr>
                <a:spLocks noChangeShapeType="1"/>
              </p:cNvSpPr>
              <p:nvPr/>
            </p:nvSpPr>
            <p:spPr bwMode="auto">
              <a:xfrm>
                <a:off x="194627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67" name="Line 15"/>
              <p:cNvSpPr>
                <a:spLocks noChangeShapeType="1"/>
              </p:cNvSpPr>
              <p:nvPr/>
            </p:nvSpPr>
            <p:spPr bwMode="auto">
              <a:xfrm>
                <a:off x="212407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68" name="Line 16"/>
              <p:cNvSpPr>
                <a:spLocks noChangeShapeType="1"/>
              </p:cNvSpPr>
              <p:nvPr/>
            </p:nvSpPr>
            <p:spPr bwMode="auto">
              <a:xfrm>
                <a:off x="226377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69" name="Line 17"/>
              <p:cNvSpPr>
                <a:spLocks noChangeShapeType="1"/>
              </p:cNvSpPr>
              <p:nvPr/>
            </p:nvSpPr>
            <p:spPr bwMode="auto">
              <a:xfrm>
                <a:off x="2379663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0" name="Line 18"/>
              <p:cNvSpPr>
                <a:spLocks noChangeShapeType="1"/>
              </p:cNvSpPr>
              <p:nvPr/>
            </p:nvSpPr>
            <p:spPr bwMode="auto">
              <a:xfrm>
                <a:off x="247650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1" name="Line 19"/>
              <p:cNvSpPr>
                <a:spLocks noChangeShapeType="1"/>
              </p:cNvSpPr>
              <p:nvPr/>
            </p:nvSpPr>
            <p:spPr bwMode="auto">
              <a:xfrm>
                <a:off x="2560638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2" name="Line 20"/>
              <p:cNvSpPr>
                <a:spLocks noChangeShapeType="1"/>
              </p:cNvSpPr>
              <p:nvPr/>
            </p:nvSpPr>
            <p:spPr bwMode="auto">
              <a:xfrm>
                <a:off x="263207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3" name="Line 21"/>
              <p:cNvSpPr>
                <a:spLocks noChangeShapeType="1"/>
              </p:cNvSpPr>
              <p:nvPr/>
            </p:nvSpPr>
            <p:spPr bwMode="auto">
              <a:xfrm>
                <a:off x="2700338" y="4503739"/>
                <a:ext cx="0" cy="1158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4" name="Line 23"/>
              <p:cNvSpPr>
                <a:spLocks noChangeShapeType="1"/>
              </p:cNvSpPr>
              <p:nvPr/>
            </p:nvSpPr>
            <p:spPr bwMode="auto">
              <a:xfrm>
                <a:off x="3128963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5" name="Line 24"/>
              <p:cNvSpPr>
                <a:spLocks noChangeShapeType="1"/>
              </p:cNvSpPr>
              <p:nvPr/>
            </p:nvSpPr>
            <p:spPr bwMode="auto">
              <a:xfrm>
                <a:off x="338455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6" name="Line 25"/>
              <p:cNvSpPr>
                <a:spLocks noChangeShapeType="1"/>
              </p:cNvSpPr>
              <p:nvPr/>
            </p:nvSpPr>
            <p:spPr bwMode="auto">
              <a:xfrm>
                <a:off x="356552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7" name="Line 26"/>
              <p:cNvSpPr>
                <a:spLocks noChangeShapeType="1"/>
              </p:cNvSpPr>
              <p:nvPr/>
            </p:nvSpPr>
            <p:spPr bwMode="auto">
              <a:xfrm>
                <a:off x="370522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8" name="Line 27"/>
              <p:cNvSpPr>
                <a:spLocks noChangeShapeType="1"/>
              </p:cNvSpPr>
              <p:nvPr/>
            </p:nvSpPr>
            <p:spPr bwMode="auto">
              <a:xfrm>
                <a:off x="381952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79" name="Line 28"/>
              <p:cNvSpPr>
                <a:spLocks noChangeShapeType="1"/>
              </p:cNvSpPr>
              <p:nvPr/>
            </p:nvSpPr>
            <p:spPr bwMode="auto">
              <a:xfrm>
                <a:off x="391477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0" name="Line 29"/>
              <p:cNvSpPr>
                <a:spLocks noChangeShapeType="1"/>
              </p:cNvSpPr>
              <p:nvPr/>
            </p:nvSpPr>
            <p:spPr bwMode="auto">
              <a:xfrm>
                <a:off x="399732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1" name="Line 30"/>
              <p:cNvSpPr>
                <a:spLocks noChangeShapeType="1"/>
              </p:cNvSpPr>
              <p:nvPr/>
            </p:nvSpPr>
            <p:spPr bwMode="auto">
              <a:xfrm>
                <a:off x="4075113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2" name="Line 31"/>
              <p:cNvSpPr>
                <a:spLocks noChangeShapeType="1"/>
              </p:cNvSpPr>
              <p:nvPr/>
            </p:nvSpPr>
            <p:spPr bwMode="auto">
              <a:xfrm>
                <a:off x="4137026" y="4503739"/>
                <a:ext cx="0" cy="1158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3" name="Line 34"/>
              <p:cNvSpPr>
                <a:spLocks noChangeShapeType="1"/>
              </p:cNvSpPr>
              <p:nvPr/>
            </p:nvSpPr>
            <p:spPr bwMode="auto">
              <a:xfrm flipH="1">
                <a:off x="4570413" y="4562476"/>
                <a:ext cx="1588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4" name="Line 35"/>
              <p:cNvSpPr>
                <a:spLocks noChangeShapeType="1"/>
              </p:cNvSpPr>
              <p:nvPr/>
            </p:nvSpPr>
            <p:spPr bwMode="auto">
              <a:xfrm>
                <a:off x="4824413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5" name="Line 36"/>
              <p:cNvSpPr>
                <a:spLocks noChangeShapeType="1"/>
              </p:cNvSpPr>
              <p:nvPr/>
            </p:nvSpPr>
            <p:spPr bwMode="auto">
              <a:xfrm>
                <a:off x="500380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6" name="Line 37"/>
              <p:cNvSpPr>
                <a:spLocks noChangeShapeType="1"/>
              </p:cNvSpPr>
              <p:nvPr/>
            </p:nvSpPr>
            <p:spPr bwMode="auto">
              <a:xfrm>
                <a:off x="514350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7" name="Line 38"/>
              <p:cNvSpPr>
                <a:spLocks noChangeShapeType="1"/>
              </p:cNvSpPr>
              <p:nvPr/>
            </p:nvSpPr>
            <p:spPr bwMode="auto">
              <a:xfrm>
                <a:off x="525780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8" name="Line 39"/>
              <p:cNvSpPr>
                <a:spLocks noChangeShapeType="1"/>
              </p:cNvSpPr>
              <p:nvPr/>
            </p:nvSpPr>
            <p:spPr bwMode="auto">
              <a:xfrm>
                <a:off x="5354638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9" name="Line 40"/>
              <p:cNvSpPr>
                <a:spLocks noChangeShapeType="1"/>
              </p:cNvSpPr>
              <p:nvPr/>
            </p:nvSpPr>
            <p:spPr bwMode="auto">
              <a:xfrm>
                <a:off x="543877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0" name="Line 41"/>
              <p:cNvSpPr>
                <a:spLocks noChangeShapeType="1"/>
              </p:cNvSpPr>
              <p:nvPr/>
            </p:nvSpPr>
            <p:spPr bwMode="auto">
              <a:xfrm>
                <a:off x="551180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1" name="Line 42"/>
              <p:cNvSpPr>
                <a:spLocks noChangeShapeType="1"/>
              </p:cNvSpPr>
              <p:nvPr/>
            </p:nvSpPr>
            <p:spPr bwMode="auto">
              <a:xfrm>
                <a:off x="5578476" y="4503739"/>
                <a:ext cx="0" cy="1158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2" name="Line 46"/>
              <p:cNvSpPr>
                <a:spLocks noChangeShapeType="1"/>
              </p:cNvSpPr>
              <p:nvPr/>
            </p:nvSpPr>
            <p:spPr bwMode="auto">
              <a:xfrm>
                <a:off x="601027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3" name="Line 47"/>
              <p:cNvSpPr>
                <a:spLocks noChangeShapeType="1"/>
              </p:cNvSpPr>
              <p:nvPr/>
            </p:nvSpPr>
            <p:spPr bwMode="auto">
              <a:xfrm>
                <a:off x="6265863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4" name="Line 48"/>
              <p:cNvSpPr>
                <a:spLocks noChangeShapeType="1"/>
              </p:cNvSpPr>
              <p:nvPr/>
            </p:nvSpPr>
            <p:spPr bwMode="auto">
              <a:xfrm>
                <a:off x="6443663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5" name="Line 49"/>
              <p:cNvSpPr>
                <a:spLocks noChangeShapeType="1"/>
              </p:cNvSpPr>
              <p:nvPr/>
            </p:nvSpPr>
            <p:spPr bwMode="auto">
              <a:xfrm>
                <a:off x="6583363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6" name="Line 50"/>
              <p:cNvSpPr>
                <a:spLocks noChangeShapeType="1"/>
              </p:cNvSpPr>
              <p:nvPr/>
            </p:nvSpPr>
            <p:spPr bwMode="auto">
              <a:xfrm>
                <a:off x="669925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7" name="Line 51"/>
              <p:cNvSpPr>
                <a:spLocks noChangeShapeType="1"/>
              </p:cNvSpPr>
              <p:nvPr/>
            </p:nvSpPr>
            <p:spPr bwMode="auto">
              <a:xfrm>
                <a:off x="6796088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8" name="Line 52"/>
              <p:cNvSpPr>
                <a:spLocks noChangeShapeType="1"/>
              </p:cNvSpPr>
              <p:nvPr/>
            </p:nvSpPr>
            <p:spPr bwMode="auto">
              <a:xfrm>
                <a:off x="687705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9" name="Line 53"/>
              <p:cNvSpPr>
                <a:spLocks noChangeShapeType="1"/>
              </p:cNvSpPr>
              <p:nvPr/>
            </p:nvSpPr>
            <p:spPr bwMode="auto">
              <a:xfrm>
                <a:off x="6953251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0" name="Line 54"/>
              <p:cNvSpPr>
                <a:spLocks noChangeShapeType="1"/>
              </p:cNvSpPr>
              <p:nvPr/>
            </p:nvSpPr>
            <p:spPr bwMode="auto">
              <a:xfrm>
                <a:off x="7015163" y="4503739"/>
                <a:ext cx="0" cy="115888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1" name="Line 58"/>
              <p:cNvSpPr>
                <a:spLocks noChangeShapeType="1"/>
              </p:cNvSpPr>
              <p:nvPr/>
            </p:nvSpPr>
            <p:spPr bwMode="auto">
              <a:xfrm>
                <a:off x="7451726" y="4562476"/>
                <a:ext cx="0" cy="5715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2" name="Line 60"/>
              <p:cNvSpPr>
                <a:spLocks noChangeShapeType="1"/>
              </p:cNvSpPr>
              <p:nvPr/>
            </p:nvSpPr>
            <p:spPr bwMode="auto">
              <a:xfrm flipH="1">
                <a:off x="1692276" y="4619626"/>
                <a:ext cx="1714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3" name="Line 73"/>
              <p:cNvSpPr>
                <a:spLocks noChangeShapeType="1"/>
              </p:cNvSpPr>
              <p:nvPr/>
            </p:nvSpPr>
            <p:spPr bwMode="auto">
              <a:xfrm flipH="1">
                <a:off x="1692276" y="3838576"/>
                <a:ext cx="1714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4" name="Line 83"/>
              <p:cNvSpPr>
                <a:spLocks noChangeShapeType="1"/>
              </p:cNvSpPr>
              <p:nvPr/>
            </p:nvSpPr>
            <p:spPr bwMode="auto">
              <a:xfrm flipH="1">
                <a:off x="1692276" y="3059114"/>
                <a:ext cx="1714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5" name="Line 94"/>
              <p:cNvSpPr>
                <a:spLocks noChangeShapeType="1"/>
              </p:cNvSpPr>
              <p:nvPr/>
            </p:nvSpPr>
            <p:spPr bwMode="auto">
              <a:xfrm flipH="1">
                <a:off x="1692276" y="2276476"/>
                <a:ext cx="1714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6" name="Line 106"/>
              <p:cNvSpPr>
                <a:spLocks noChangeShapeType="1"/>
              </p:cNvSpPr>
              <p:nvPr/>
            </p:nvSpPr>
            <p:spPr bwMode="auto">
              <a:xfrm flipH="1">
                <a:off x="1692276" y="1495426"/>
                <a:ext cx="1714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7" name="Line 118"/>
              <p:cNvSpPr>
                <a:spLocks noChangeShapeType="1"/>
              </p:cNvSpPr>
              <p:nvPr/>
            </p:nvSpPr>
            <p:spPr bwMode="auto">
              <a:xfrm flipH="1">
                <a:off x="1692276" y="714376"/>
                <a:ext cx="171450" cy="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0" name="Rectangle 124"/>
              <p:cNvSpPr>
                <a:spLocks noChangeArrowheads="1"/>
              </p:cNvSpPr>
              <p:nvPr/>
            </p:nvSpPr>
            <p:spPr bwMode="auto">
              <a:xfrm>
                <a:off x="6988176" y="4606926"/>
                <a:ext cx="19050" cy="285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1" name="Freeform 125"/>
              <p:cNvSpPr>
                <a:spLocks/>
              </p:cNvSpPr>
              <p:nvPr/>
            </p:nvSpPr>
            <p:spPr bwMode="auto">
              <a:xfrm>
                <a:off x="5016501" y="3678239"/>
                <a:ext cx="984250" cy="957263"/>
              </a:xfrm>
              <a:custGeom>
                <a:avLst/>
                <a:gdLst>
                  <a:gd name="T0" fmla="*/ 84 w 620"/>
                  <a:gd name="T1" fmla="*/ 603 h 603"/>
                  <a:gd name="T2" fmla="*/ 88 w 620"/>
                  <a:gd name="T3" fmla="*/ 21 h 603"/>
                  <a:gd name="T4" fmla="*/ 110 w 620"/>
                  <a:gd name="T5" fmla="*/ 50 h 603"/>
                  <a:gd name="T6" fmla="*/ 120 w 620"/>
                  <a:gd name="T7" fmla="*/ 58 h 603"/>
                  <a:gd name="T8" fmla="*/ 134 w 620"/>
                  <a:gd name="T9" fmla="*/ 72 h 603"/>
                  <a:gd name="T10" fmla="*/ 146 w 620"/>
                  <a:gd name="T11" fmla="*/ 80 h 603"/>
                  <a:gd name="T12" fmla="*/ 190 w 620"/>
                  <a:gd name="T13" fmla="*/ 109 h 603"/>
                  <a:gd name="T14" fmla="*/ 202 w 620"/>
                  <a:gd name="T15" fmla="*/ 121 h 603"/>
                  <a:gd name="T16" fmla="*/ 205 w 620"/>
                  <a:gd name="T17" fmla="*/ 138 h 603"/>
                  <a:gd name="T18" fmla="*/ 229 w 620"/>
                  <a:gd name="T19" fmla="*/ 145 h 603"/>
                  <a:gd name="T20" fmla="*/ 234 w 620"/>
                  <a:gd name="T21" fmla="*/ 168 h 603"/>
                  <a:gd name="T22" fmla="*/ 252 w 620"/>
                  <a:gd name="T23" fmla="*/ 171 h 603"/>
                  <a:gd name="T24" fmla="*/ 266 w 620"/>
                  <a:gd name="T25" fmla="*/ 186 h 603"/>
                  <a:gd name="T26" fmla="*/ 278 w 620"/>
                  <a:gd name="T27" fmla="*/ 213 h 603"/>
                  <a:gd name="T28" fmla="*/ 297 w 620"/>
                  <a:gd name="T29" fmla="*/ 233 h 603"/>
                  <a:gd name="T30" fmla="*/ 343 w 620"/>
                  <a:gd name="T31" fmla="*/ 270 h 603"/>
                  <a:gd name="T32" fmla="*/ 350 w 620"/>
                  <a:gd name="T33" fmla="*/ 295 h 603"/>
                  <a:gd name="T34" fmla="*/ 366 w 620"/>
                  <a:gd name="T35" fmla="*/ 299 h 603"/>
                  <a:gd name="T36" fmla="*/ 381 w 620"/>
                  <a:gd name="T37" fmla="*/ 330 h 603"/>
                  <a:gd name="T38" fmla="*/ 392 w 620"/>
                  <a:gd name="T39" fmla="*/ 329 h 603"/>
                  <a:gd name="T40" fmla="*/ 411 w 620"/>
                  <a:gd name="T41" fmla="*/ 367 h 603"/>
                  <a:gd name="T42" fmla="*/ 424 w 620"/>
                  <a:gd name="T43" fmla="*/ 383 h 603"/>
                  <a:gd name="T44" fmla="*/ 435 w 620"/>
                  <a:gd name="T45" fmla="*/ 399 h 603"/>
                  <a:gd name="T46" fmla="*/ 475 w 620"/>
                  <a:gd name="T47" fmla="*/ 447 h 603"/>
                  <a:gd name="T48" fmla="*/ 513 w 620"/>
                  <a:gd name="T49" fmla="*/ 495 h 603"/>
                  <a:gd name="T50" fmla="*/ 525 w 620"/>
                  <a:gd name="T51" fmla="*/ 510 h 603"/>
                  <a:gd name="T52" fmla="*/ 538 w 620"/>
                  <a:gd name="T53" fmla="*/ 530 h 603"/>
                  <a:gd name="T54" fmla="*/ 552 w 620"/>
                  <a:gd name="T55" fmla="*/ 545 h 603"/>
                  <a:gd name="T56" fmla="*/ 563 w 620"/>
                  <a:gd name="T57" fmla="*/ 561 h 603"/>
                  <a:gd name="T58" fmla="*/ 590 w 620"/>
                  <a:gd name="T59" fmla="*/ 596 h 603"/>
                  <a:gd name="T60" fmla="*/ 608 w 620"/>
                  <a:gd name="T61" fmla="*/ 603 h 603"/>
                  <a:gd name="T62" fmla="*/ 608 w 620"/>
                  <a:gd name="T63" fmla="*/ 585 h 603"/>
                  <a:gd name="T64" fmla="*/ 598 w 620"/>
                  <a:gd name="T65" fmla="*/ 581 h 603"/>
                  <a:gd name="T66" fmla="*/ 589 w 620"/>
                  <a:gd name="T67" fmla="*/ 565 h 603"/>
                  <a:gd name="T68" fmla="*/ 578 w 620"/>
                  <a:gd name="T69" fmla="*/ 552 h 603"/>
                  <a:gd name="T70" fmla="*/ 550 w 620"/>
                  <a:gd name="T71" fmla="*/ 517 h 603"/>
                  <a:gd name="T72" fmla="*/ 541 w 620"/>
                  <a:gd name="T73" fmla="*/ 501 h 603"/>
                  <a:gd name="T74" fmla="*/ 513 w 620"/>
                  <a:gd name="T75" fmla="*/ 468 h 603"/>
                  <a:gd name="T76" fmla="*/ 475 w 620"/>
                  <a:gd name="T77" fmla="*/ 420 h 603"/>
                  <a:gd name="T78" fmla="*/ 442 w 620"/>
                  <a:gd name="T79" fmla="*/ 394 h 603"/>
                  <a:gd name="T80" fmla="*/ 438 w 620"/>
                  <a:gd name="T81" fmla="*/ 372 h 603"/>
                  <a:gd name="T82" fmla="*/ 399 w 620"/>
                  <a:gd name="T83" fmla="*/ 323 h 603"/>
                  <a:gd name="T84" fmla="*/ 387 w 620"/>
                  <a:gd name="T85" fmla="*/ 310 h 603"/>
                  <a:gd name="T86" fmla="*/ 373 w 620"/>
                  <a:gd name="T87" fmla="*/ 293 h 603"/>
                  <a:gd name="T88" fmla="*/ 361 w 620"/>
                  <a:gd name="T89" fmla="*/ 279 h 603"/>
                  <a:gd name="T90" fmla="*/ 350 w 620"/>
                  <a:gd name="T91" fmla="*/ 264 h 603"/>
                  <a:gd name="T92" fmla="*/ 334 w 620"/>
                  <a:gd name="T93" fmla="*/ 249 h 603"/>
                  <a:gd name="T94" fmla="*/ 290 w 620"/>
                  <a:gd name="T95" fmla="*/ 213 h 603"/>
                  <a:gd name="T96" fmla="*/ 259 w 620"/>
                  <a:gd name="T97" fmla="*/ 165 h 603"/>
                  <a:gd name="T98" fmla="*/ 246 w 620"/>
                  <a:gd name="T99" fmla="*/ 153 h 603"/>
                  <a:gd name="T100" fmla="*/ 235 w 620"/>
                  <a:gd name="T101" fmla="*/ 139 h 603"/>
                  <a:gd name="T102" fmla="*/ 213 w 620"/>
                  <a:gd name="T103" fmla="*/ 134 h 603"/>
                  <a:gd name="T104" fmla="*/ 215 w 620"/>
                  <a:gd name="T105" fmla="*/ 121 h 603"/>
                  <a:gd name="T106" fmla="*/ 176 w 620"/>
                  <a:gd name="T107" fmla="*/ 98 h 603"/>
                  <a:gd name="T108" fmla="*/ 143 w 620"/>
                  <a:gd name="T109" fmla="*/ 57 h 603"/>
                  <a:gd name="T110" fmla="*/ 131 w 620"/>
                  <a:gd name="T111" fmla="*/ 44 h 603"/>
                  <a:gd name="T112" fmla="*/ 120 w 620"/>
                  <a:gd name="T113" fmla="*/ 35 h 603"/>
                  <a:gd name="T114" fmla="*/ 106 w 620"/>
                  <a:gd name="T115" fmla="*/ 26 h 603"/>
                  <a:gd name="T116" fmla="*/ 68 w 620"/>
                  <a:gd name="T117" fmla="*/ 593 h 603"/>
                  <a:gd name="T118" fmla="*/ 0 w 620"/>
                  <a:gd name="T119" fmla="*/ 585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20" h="603">
                    <a:moveTo>
                      <a:pt x="0" y="585"/>
                    </a:moveTo>
                    <a:lnTo>
                      <a:pt x="0" y="603"/>
                    </a:lnTo>
                    <a:lnTo>
                      <a:pt x="84" y="603"/>
                    </a:lnTo>
                    <a:lnTo>
                      <a:pt x="86" y="593"/>
                    </a:lnTo>
                    <a:lnTo>
                      <a:pt x="98" y="21"/>
                    </a:lnTo>
                    <a:lnTo>
                      <a:pt x="88" y="21"/>
                    </a:lnTo>
                    <a:lnTo>
                      <a:pt x="83" y="28"/>
                    </a:lnTo>
                    <a:lnTo>
                      <a:pt x="95" y="40"/>
                    </a:lnTo>
                    <a:lnTo>
                      <a:pt x="110" y="50"/>
                    </a:lnTo>
                    <a:lnTo>
                      <a:pt x="114" y="42"/>
                    </a:lnTo>
                    <a:lnTo>
                      <a:pt x="109" y="48"/>
                    </a:lnTo>
                    <a:lnTo>
                      <a:pt x="120" y="58"/>
                    </a:lnTo>
                    <a:lnTo>
                      <a:pt x="125" y="51"/>
                    </a:lnTo>
                    <a:lnTo>
                      <a:pt x="120" y="58"/>
                    </a:lnTo>
                    <a:lnTo>
                      <a:pt x="134" y="72"/>
                    </a:lnTo>
                    <a:lnTo>
                      <a:pt x="147" y="81"/>
                    </a:lnTo>
                    <a:lnTo>
                      <a:pt x="152" y="73"/>
                    </a:lnTo>
                    <a:lnTo>
                      <a:pt x="146" y="80"/>
                    </a:lnTo>
                    <a:lnTo>
                      <a:pt x="171" y="105"/>
                    </a:lnTo>
                    <a:lnTo>
                      <a:pt x="185" y="116"/>
                    </a:lnTo>
                    <a:lnTo>
                      <a:pt x="190" y="109"/>
                    </a:lnTo>
                    <a:lnTo>
                      <a:pt x="185" y="116"/>
                    </a:lnTo>
                    <a:lnTo>
                      <a:pt x="197" y="128"/>
                    </a:lnTo>
                    <a:lnTo>
                      <a:pt x="202" y="121"/>
                    </a:lnTo>
                    <a:lnTo>
                      <a:pt x="196" y="128"/>
                    </a:lnTo>
                    <a:lnTo>
                      <a:pt x="207" y="141"/>
                    </a:lnTo>
                    <a:lnTo>
                      <a:pt x="205" y="138"/>
                    </a:lnTo>
                    <a:lnTo>
                      <a:pt x="209" y="141"/>
                    </a:lnTo>
                    <a:lnTo>
                      <a:pt x="224" y="152"/>
                    </a:lnTo>
                    <a:lnTo>
                      <a:pt x="229" y="145"/>
                    </a:lnTo>
                    <a:lnTo>
                      <a:pt x="222" y="150"/>
                    </a:lnTo>
                    <a:lnTo>
                      <a:pt x="233" y="165"/>
                    </a:lnTo>
                    <a:lnTo>
                      <a:pt x="234" y="168"/>
                    </a:lnTo>
                    <a:lnTo>
                      <a:pt x="234" y="167"/>
                    </a:lnTo>
                    <a:lnTo>
                      <a:pt x="246" y="178"/>
                    </a:lnTo>
                    <a:lnTo>
                      <a:pt x="252" y="171"/>
                    </a:lnTo>
                    <a:lnTo>
                      <a:pt x="246" y="178"/>
                    </a:lnTo>
                    <a:lnTo>
                      <a:pt x="260" y="193"/>
                    </a:lnTo>
                    <a:lnTo>
                      <a:pt x="266" y="186"/>
                    </a:lnTo>
                    <a:lnTo>
                      <a:pt x="259" y="193"/>
                    </a:lnTo>
                    <a:lnTo>
                      <a:pt x="284" y="220"/>
                    </a:lnTo>
                    <a:lnTo>
                      <a:pt x="278" y="213"/>
                    </a:lnTo>
                    <a:lnTo>
                      <a:pt x="299" y="234"/>
                    </a:lnTo>
                    <a:lnTo>
                      <a:pt x="304" y="227"/>
                    </a:lnTo>
                    <a:lnTo>
                      <a:pt x="297" y="233"/>
                    </a:lnTo>
                    <a:lnTo>
                      <a:pt x="321" y="260"/>
                    </a:lnTo>
                    <a:lnTo>
                      <a:pt x="337" y="277"/>
                    </a:lnTo>
                    <a:lnTo>
                      <a:pt x="343" y="270"/>
                    </a:lnTo>
                    <a:lnTo>
                      <a:pt x="336" y="275"/>
                    </a:lnTo>
                    <a:lnTo>
                      <a:pt x="347" y="290"/>
                    </a:lnTo>
                    <a:lnTo>
                      <a:pt x="350" y="295"/>
                    </a:lnTo>
                    <a:lnTo>
                      <a:pt x="347" y="292"/>
                    </a:lnTo>
                    <a:lnTo>
                      <a:pt x="359" y="306"/>
                    </a:lnTo>
                    <a:lnTo>
                      <a:pt x="366" y="299"/>
                    </a:lnTo>
                    <a:lnTo>
                      <a:pt x="359" y="304"/>
                    </a:lnTo>
                    <a:lnTo>
                      <a:pt x="373" y="321"/>
                    </a:lnTo>
                    <a:lnTo>
                      <a:pt x="381" y="330"/>
                    </a:lnTo>
                    <a:lnTo>
                      <a:pt x="373" y="322"/>
                    </a:lnTo>
                    <a:lnTo>
                      <a:pt x="385" y="336"/>
                    </a:lnTo>
                    <a:lnTo>
                      <a:pt x="392" y="329"/>
                    </a:lnTo>
                    <a:lnTo>
                      <a:pt x="385" y="334"/>
                    </a:lnTo>
                    <a:lnTo>
                      <a:pt x="398" y="351"/>
                    </a:lnTo>
                    <a:lnTo>
                      <a:pt x="411" y="367"/>
                    </a:lnTo>
                    <a:lnTo>
                      <a:pt x="424" y="383"/>
                    </a:lnTo>
                    <a:lnTo>
                      <a:pt x="431" y="377"/>
                    </a:lnTo>
                    <a:lnTo>
                      <a:pt x="424" y="383"/>
                    </a:lnTo>
                    <a:lnTo>
                      <a:pt x="435" y="399"/>
                    </a:lnTo>
                    <a:lnTo>
                      <a:pt x="433" y="398"/>
                    </a:lnTo>
                    <a:lnTo>
                      <a:pt x="435" y="399"/>
                    </a:lnTo>
                    <a:lnTo>
                      <a:pt x="449" y="416"/>
                    </a:lnTo>
                    <a:lnTo>
                      <a:pt x="461" y="431"/>
                    </a:lnTo>
                    <a:lnTo>
                      <a:pt x="475" y="447"/>
                    </a:lnTo>
                    <a:lnTo>
                      <a:pt x="487" y="462"/>
                    </a:lnTo>
                    <a:lnTo>
                      <a:pt x="499" y="479"/>
                    </a:lnTo>
                    <a:lnTo>
                      <a:pt x="513" y="495"/>
                    </a:lnTo>
                    <a:lnTo>
                      <a:pt x="525" y="510"/>
                    </a:lnTo>
                    <a:lnTo>
                      <a:pt x="532" y="505"/>
                    </a:lnTo>
                    <a:lnTo>
                      <a:pt x="525" y="510"/>
                    </a:lnTo>
                    <a:lnTo>
                      <a:pt x="536" y="528"/>
                    </a:lnTo>
                    <a:lnTo>
                      <a:pt x="535" y="527"/>
                    </a:lnTo>
                    <a:lnTo>
                      <a:pt x="538" y="530"/>
                    </a:lnTo>
                    <a:lnTo>
                      <a:pt x="553" y="546"/>
                    </a:lnTo>
                    <a:lnTo>
                      <a:pt x="558" y="539"/>
                    </a:lnTo>
                    <a:lnTo>
                      <a:pt x="552" y="545"/>
                    </a:lnTo>
                    <a:lnTo>
                      <a:pt x="563" y="561"/>
                    </a:lnTo>
                    <a:lnTo>
                      <a:pt x="561" y="560"/>
                    </a:lnTo>
                    <a:lnTo>
                      <a:pt x="563" y="561"/>
                    </a:lnTo>
                    <a:lnTo>
                      <a:pt x="575" y="576"/>
                    </a:lnTo>
                    <a:lnTo>
                      <a:pt x="589" y="594"/>
                    </a:lnTo>
                    <a:lnTo>
                      <a:pt x="590" y="596"/>
                    </a:lnTo>
                    <a:lnTo>
                      <a:pt x="593" y="597"/>
                    </a:lnTo>
                    <a:lnTo>
                      <a:pt x="605" y="601"/>
                    </a:lnTo>
                    <a:lnTo>
                      <a:pt x="608" y="603"/>
                    </a:lnTo>
                    <a:lnTo>
                      <a:pt x="620" y="603"/>
                    </a:lnTo>
                    <a:lnTo>
                      <a:pt x="620" y="585"/>
                    </a:lnTo>
                    <a:lnTo>
                      <a:pt x="608" y="585"/>
                    </a:lnTo>
                    <a:lnTo>
                      <a:pt x="608" y="593"/>
                    </a:lnTo>
                    <a:lnTo>
                      <a:pt x="611" y="585"/>
                    </a:lnTo>
                    <a:lnTo>
                      <a:pt x="598" y="581"/>
                    </a:lnTo>
                    <a:lnTo>
                      <a:pt x="596" y="589"/>
                    </a:lnTo>
                    <a:lnTo>
                      <a:pt x="602" y="583"/>
                    </a:lnTo>
                    <a:lnTo>
                      <a:pt x="589" y="565"/>
                    </a:lnTo>
                    <a:lnTo>
                      <a:pt x="576" y="550"/>
                    </a:lnTo>
                    <a:lnTo>
                      <a:pt x="569" y="556"/>
                    </a:lnTo>
                    <a:lnTo>
                      <a:pt x="578" y="552"/>
                    </a:lnTo>
                    <a:lnTo>
                      <a:pt x="567" y="535"/>
                    </a:lnTo>
                    <a:lnTo>
                      <a:pt x="565" y="534"/>
                    </a:lnTo>
                    <a:lnTo>
                      <a:pt x="550" y="517"/>
                    </a:lnTo>
                    <a:lnTo>
                      <a:pt x="543" y="523"/>
                    </a:lnTo>
                    <a:lnTo>
                      <a:pt x="552" y="519"/>
                    </a:lnTo>
                    <a:lnTo>
                      <a:pt x="541" y="501"/>
                    </a:lnTo>
                    <a:lnTo>
                      <a:pt x="539" y="499"/>
                    </a:lnTo>
                    <a:lnTo>
                      <a:pt x="527" y="484"/>
                    </a:lnTo>
                    <a:lnTo>
                      <a:pt x="513" y="468"/>
                    </a:lnTo>
                    <a:lnTo>
                      <a:pt x="501" y="451"/>
                    </a:lnTo>
                    <a:lnTo>
                      <a:pt x="488" y="436"/>
                    </a:lnTo>
                    <a:lnTo>
                      <a:pt x="475" y="420"/>
                    </a:lnTo>
                    <a:lnTo>
                      <a:pt x="462" y="405"/>
                    </a:lnTo>
                    <a:lnTo>
                      <a:pt x="449" y="388"/>
                    </a:lnTo>
                    <a:lnTo>
                      <a:pt x="442" y="394"/>
                    </a:lnTo>
                    <a:lnTo>
                      <a:pt x="450" y="389"/>
                    </a:lnTo>
                    <a:lnTo>
                      <a:pt x="439" y="373"/>
                    </a:lnTo>
                    <a:lnTo>
                      <a:pt x="438" y="372"/>
                    </a:lnTo>
                    <a:lnTo>
                      <a:pt x="425" y="356"/>
                    </a:lnTo>
                    <a:lnTo>
                      <a:pt x="411" y="340"/>
                    </a:lnTo>
                    <a:lnTo>
                      <a:pt x="399" y="323"/>
                    </a:lnTo>
                    <a:lnTo>
                      <a:pt x="396" y="319"/>
                    </a:lnTo>
                    <a:lnTo>
                      <a:pt x="399" y="323"/>
                    </a:lnTo>
                    <a:lnTo>
                      <a:pt x="387" y="310"/>
                    </a:lnTo>
                    <a:lnTo>
                      <a:pt x="380" y="315"/>
                    </a:lnTo>
                    <a:lnTo>
                      <a:pt x="387" y="310"/>
                    </a:lnTo>
                    <a:lnTo>
                      <a:pt x="373" y="293"/>
                    </a:lnTo>
                    <a:lnTo>
                      <a:pt x="365" y="284"/>
                    </a:lnTo>
                    <a:lnTo>
                      <a:pt x="373" y="293"/>
                    </a:lnTo>
                    <a:lnTo>
                      <a:pt x="361" y="279"/>
                    </a:lnTo>
                    <a:lnTo>
                      <a:pt x="354" y="285"/>
                    </a:lnTo>
                    <a:lnTo>
                      <a:pt x="361" y="279"/>
                    </a:lnTo>
                    <a:lnTo>
                      <a:pt x="350" y="264"/>
                    </a:lnTo>
                    <a:lnTo>
                      <a:pt x="334" y="249"/>
                    </a:lnTo>
                    <a:lnTo>
                      <a:pt x="328" y="255"/>
                    </a:lnTo>
                    <a:lnTo>
                      <a:pt x="334" y="249"/>
                    </a:lnTo>
                    <a:lnTo>
                      <a:pt x="311" y="222"/>
                    </a:lnTo>
                    <a:lnTo>
                      <a:pt x="297" y="208"/>
                    </a:lnTo>
                    <a:lnTo>
                      <a:pt x="290" y="213"/>
                    </a:lnTo>
                    <a:lnTo>
                      <a:pt x="297" y="208"/>
                    </a:lnTo>
                    <a:lnTo>
                      <a:pt x="273" y="180"/>
                    </a:lnTo>
                    <a:lnTo>
                      <a:pt x="259" y="165"/>
                    </a:lnTo>
                    <a:lnTo>
                      <a:pt x="255" y="161"/>
                    </a:lnTo>
                    <a:lnTo>
                      <a:pt x="259" y="164"/>
                    </a:lnTo>
                    <a:lnTo>
                      <a:pt x="246" y="153"/>
                    </a:lnTo>
                    <a:lnTo>
                      <a:pt x="240" y="160"/>
                    </a:lnTo>
                    <a:lnTo>
                      <a:pt x="246" y="154"/>
                    </a:lnTo>
                    <a:lnTo>
                      <a:pt x="235" y="139"/>
                    </a:lnTo>
                    <a:lnTo>
                      <a:pt x="234" y="138"/>
                    </a:lnTo>
                    <a:lnTo>
                      <a:pt x="219" y="127"/>
                    </a:lnTo>
                    <a:lnTo>
                      <a:pt x="213" y="134"/>
                    </a:lnTo>
                    <a:lnTo>
                      <a:pt x="220" y="128"/>
                    </a:lnTo>
                    <a:lnTo>
                      <a:pt x="209" y="116"/>
                    </a:lnTo>
                    <a:lnTo>
                      <a:pt x="215" y="121"/>
                    </a:lnTo>
                    <a:lnTo>
                      <a:pt x="196" y="102"/>
                    </a:lnTo>
                    <a:lnTo>
                      <a:pt x="182" y="91"/>
                    </a:lnTo>
                    <a:lnTo>
                      <a:pt x="176" y="98"/>
                    </a:lnTo>
                    <a:lnTo>
                      <a:pt x="183" y="92"/>
                    </a:lnTo>
                    <a:lnTo>
                      <a:pt x="157" y="66"/>
                    </a:lnTo>
                    <a:lnTo>
                      <a:pt x="143" y="57"/>
                    </a:lnTo>
                    <a:lnTo>
                      <a:pt x="138" y="64"/>
                    </a:lnTo>
                    <a:lnTo>
                      <a:pt x="145" y="58"/>
                    </a:lnTo>
                    <a:lnTo>
                      <a:pt x="131" y="44"/>
                    </a:lnTo>
                    <a:lnTo>
                      <a:pt x="120" y="35"/>
                    </a:lnTo>
                    <a:lnTo>
                      <a:pt x="119" y="33"/>
                    </a:lnTo>
                    <a:lnTo>
                      <a:pt x="120" y="35"/>
                    </a:lnTo>
                    <a:lnTo>
                      <a:pt x="105" y="25"/>
                    </a:lnTo>
                    <a:lnTo>
                      <a:pt x="99" y="32"/>
                    </a:lnTo>
                    <a:lnTo>
                      <a:pt x="106" y="26"/>
                    </a:lnTo>
                    <a:lnTo>
                      <a:pt x="80" y="0"/>
                    </a:lnTo>
                    <a:lnTo>
                      <a:pt x="80" y="21"/>
                    </a:lnTo>
                    <a:lnTo>
                      <a:pt x="68" y="593"/>
                    </a:lnTo>
                    <a:lnTo>
                      <a:pt x="76" y="593"/>
                    </a:lnTo>
                    <a:lnTo>
                      <a:pt x="76" y="585"/>
                    </a:lnTo>
                    <a:lnTo>
                      <a:pt x="0" y="585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2" name="Rectangle 127"/>
              <p:cNvSpPr>
                <a:spLocks noChangeArrowheads="1"/>
              </p:cNvSpPr>
              <p:nvPr/>
            </p:nvSpPr>
            <p:spPr bwMode="auto">
              <a:xfrm>
                <a:off x="6988176" y="4606926"/>
                <a:ext cx="19050" cy="285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</p:grpSp>
      <p:sp>
        <p:nvSpPr>
          <p:cNvPr id="116" name="Line 7"/>
          <p:cNvSpPr>
            <a:spLocks noChangeShapeType="1"/>
          </p:cNvSpPr>
          <p:nvPr/>
        </p:nvSpPr>
        <p:spPr bwMode="auto">
          <a:xfrm flipH="1">
            <a:off x="3851919" y="3179262"/>
            <a:ext cx="1368152" cy="10351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Text Box 6"/>
              <p:cNvSpPr txBox="1">
                <a:spLocks noChangeArrowheads="1"/>
              </p:cNvSpPr>
              <p:nvPr/>
            </p:nvSpPr>
            <p:spPr bwMode="auto">
              <a:xfrm>
                <a:off x="5015024" y="2961027"/>
                <a:ext cx="2653320" cy="375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𝝉</m:t>
                        </m:r>
                      </m:e>
                      <m:sub>
                        <m: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𝝂</m:t>
                        </m:r>
                      </m:sub>
                    </m:sSub>
                    <m:r>
                      <a:rPr lang="en-US" altLang="ja-JP" sz="1800" b="1" i="1" smtClean="0">
                        <a:solidFill>
                          <a:schemeClr val="tx1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lang="en-US" altLang="ja-JP" sz="1800" b="1" i="1" smtClean="0">
                        <a:solidFill>
                          <a:schemeClr val="tx1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𝟏</m:t>
                    </m:r>
                    <m:r>
                      <a:rPr lang="en-US" altLang="ja-JP" sz="1800" b="1" i="1" smtClean="0">
                        <a:solidFill>
                          <a:schemeClr val="tx1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×</m:t>
                    </m:r>
                    <m:sSup>
                      <m:sSupPr>
                        <m:ctrlP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𝟏𝟎</m:t>
                        </m:r>
                      </m:e>
                      <m:sup>
                        <m: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𝟏𝟒</m:t>
                        </m:r>
                      </m:sup>
                    </m:sSup>
                  </m:oMath>
                </a14:m>
                <a:r>
                  <a:rPr lang="en-US" altLang="ja-JP" sz="1800" b="1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yr</a:t>
                </a:r>
              </a:p>
            </p:txBody>
          </p:sp>
        </mc:Choice>
        <mc:Fallback xmlns="">
          <p:sp>
            <p:nvSpPr>
              <p:cNvPr id="117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15024" y="2961027"/>
                <a:ext cx="2653320" cy="375552"/>
              </a:xfrm>
              <a:prstGeom prst="rect">
                <a:avLst/>
              </a:prstGeom>
              <a:blipFill rotWithShape="1">
                <a:blip r:embed="rId6"/>
                <a:stretch>
                  <a:fillRect t="-6557" b="-2623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9" name="Text Box 6"/>
              <p:cNvSpPr txBox="1">
                <a:spLocks noChangeArrowheads="1"/>
              </p:cNvSpPr>
              <p:nvPr/>
            </p:nvSpPr>
            <p:spPr bwMode="auto">
              <a:xfrm>
                <a:off x="3851919" y="5849808"/>
                <a:ext cx="5214117" cy="375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800" b="1" dirty="0" smtClean="0">
                    <a:solidFill>
                      <a:schemeClr val="tx1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𝝉</m:t>
                        </m:r>
                      </m:e>
                      <m:sub>
                        <m: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𝝂</m:t>
                        </m:r>
                      </m:sub>
                    </m:sSub>
                    <m:r>
                      <a:rPr lang="en-US" altLang="ja-JP" sz="1800" b="1" i="1" smtClean="0">
                        <a:solidFill>
                          <a:schemeClr val="tx1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lang="en-US" altLang="ja-JP" sz="1800" b="1" i="1" smtClean="0">
                        <a:solidFill>
                          <a:schemeClr val="tx1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𝟏</m:t>
                    </m:r>
                    <m:r>
                      <a:rPr lang="en-US" altLang="ja-JP" sz="1800" b="1" i="1" smtClean="0">
                        <a:solidFill>
                          <a:schemeClr val="tx1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×</m:t>
                    </m:r>
                    <m:sSup>
                      <m:sSupPr>
                        <m:ctrlP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𝟏𝟎</m:t>
                        </m:r>
                      </m:e>
                      <m:sup>
                        <m:r>
                          <a:rPr lang="en-US" altLang="ja-JP" sz="18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𝟏𝟒</m:t>
                        </m:r>
                      </m:sup>
                    </m:sSup>
                  </m:oMath>
                </a14:m>
                <a:r>
                  <a:rPr lang="en-US" altLang="ja-JP" sz="1800" b="1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1800" b="1" dirty="0" err="1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yr</a:t>
                </a:r>
                <a:r>
                  <a:rPr lang="en-US" altLang="ja-JP" sz="1800" b="1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is possible to detect!</a:t>
                </a:r>
              </a:p>
            </p:txBody>
          </p:sp>
        </mc:Choice>
        <mc:Fallback xmlns="">
          <p:sp>
            <p:nvSpPr>
              <p:cNvPr id="119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51919" y="5849808"/>
                <a:ext cx="5214117" cy="375552"/>
              </a:xfrm>
              <a:prstGeom prst="rect">
                <a:avLst/>
              </a:prstGeom>
              <a:blipFill rotWithShape="1">
                <a:blip r:embed="rId7"/>
                <a:stretch>
                  <a:fillRect t="-8197" b="-2623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393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68"/>
          <a:stretch/>
        </p:blipFill>
        <p:spPr bwMode="auto">
          <a:xfrm>
            <a:off x="305127" y="3454612"/>
            <a:ext cx="3861449" cy="2884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グループ化 27"/>
          <p:cNvGrpSpPr/>
          <p:nvPr/>
        </p:nvGrpSpPr>
        <p:grpSpPr>
          <a:xfrm>
            <a:off x="4307553" y="1333294"/>
            <a:ext cx="4517663" cy="2943035"/>
            <a:chOff x="1043608" y="1850065"/>
            <a:chExt cx="6267399" cy="4082902"/>
          </a:xfrm>
        </p:grpSpPr>
        <p:pic>
          <p:nvPicPr>
            <p:cNvPr id="29" name="Picture 6" descr="C:\Users\kanai\AppData\Local\Temp\TvsI-1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3F3F3"/>
                </a:clrFrom>
                <a:clrTo>
                  <a:srgbClr val="F3F3F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043608" y="1850065"/>
              <a:ext cx="6267399" cy="4082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0" name="グループ化 29"/>
            <p:cNvGrpSpPr/>
            <p:nvPr/>
          </p:nvGrpSpPr>
          <p:grpSpPr>
            <a:xfrm>
              <a:off x="1653278" y="2509962"/>
              <a:ext cx="5511009" cy="3028548"/>
              <a:chOff x="7967663" y="2270125"/>
              <a:chExt cx="3349624" cy="2774950"/>
            </a:xfrm>
          </p:grpSpPr>
          <p:sp>
            <p:nvSpPr>
              <p:cNvPr id="31" name="Freeform 7"/>
              <p:cNvSpPr>
                <a:spLocks noEditPoints="1"/>
              </p:cNvSpPr>
              <p:nvPr/>
            </p:nvSpPr>
            <p:spPr bwMode="auto">
              <a:xfrm>
                <a:off x="7967663" y="2270125"/>
                <a:ext cx="38100" cy="2774950"/>
              </a:xfrm>
              <a:custGeom>
                <a:avLst/>
                <a:gdLst>
                  <a:gd name="T0" fmla="*/ 0 w 49"/>
                  <a:gd name="T1" fmla="*/ 3484 h 3495"/>
                  <a:gd name="T2" fmla="*/ 49 w 49"/>
                  <a:gd name="T3" fmla="*/ 3484 h 3495"/>
                  <a:gd name="T4" fmla="*/ 49 w 49"/>
                  <a:gd name="T5" fmla="*/ 3495 h 3495"/>
                  <a:gd name="T6" fmla="*/ 0 w 49"/>
                  <a:gd name="T7" fmla="*/ 3495 h 3495"/>
                  <a:gd name="T8" fmla="*/ 0 w 49"/>
                  <a:gd name="T9" fmla="*/ 3484 h 3495"/>
                  <a:gd name="T10" fmla="*/ 0 w 49"/>
                  <a:gd name="T11" fmla="*/ 2903 h 3495"/>
                  <a:gd name="T12" fmla="*/ 49 w 49"/>
                  <a:gd name="T13" fmla="*/ 2903 h 3495"/>
                  <a:gd name="T14" fmla="*/ 49 w 49"/>
                  <a:gd name="T15" fmla="*/ 2914 h 3495"/>
                  <a:gd name="T16" fmla="*/ 0 w 49"/>
                  <a:gd name="T17" fmla="*/ 2914 h 3495"/>
                  <a:gd name="T18" fmla="*/ 0 w 49"/>
                  <a:gd name="T19" fmla="*/ 2903 h 3495"/>
                  <a:gd name="T20" fmla="*/ 0 w 49"/>
                  <a:gd name="T21" fmla="*/ 2322 h 3495"/>
                  <a:gd name="T22" fmla="*/ 49 w 49"/>
                  <a:gd name="T23" fmla="*/ 2322 h 3495"/>
                  <a:gd name="T24" fmla="*/ 49 w 49"/>
                  <a:gd name="T25" fmla="*/ 2333 h 3495"/>
                  <a:gd name="T26" fmla="*/ 0 w 49"/>
                  <a:gd name="T27" fmla="*/ 2333 h 3495"/>
                  <a:gd name="T28" fmla="*/ 0 w 49"/>
                  <a:gd name="T29" fmla="*/ 2322 h 3495"/>
                  <a:gd name="T30" fmla="*/ 0 w 49"/>
                  <a:gd name="T31" fmla="*/ 1741 h 3495"/>
                  <a:gd name="T32" fmla="*/ 49 w 49"/>
                  <a:gd name="T33" fmla="*/ 1741 h 3495"/>
                  <a:gd name="T34" fmla="*/ 49 w 49"/>
                  <a:gd name="T35" fmla="*/ 1752 h 3495"/>
                  <a:gd name="T36" fmla="*/ 0 w 49"/>
                  <a:gd name="T37" fmla="*/ 1752 h 3495"/>
                  <a:gd name="T38" fmla="*/ 0 w 49"/>
                  <a:gd name="T39" fmla="*/ 1741 h 3495"/>
                  <a:gd name="T40" fmla="*/ 0 w 49"/>
                  <a:gd name="T41" fmla="*/ 1160 h 3495"/>
                  <a:gd name="T42" fmla="*/ 49 w 49"/>
                  <a:gd name="T43" fmla="*/ 1160 h 3495"/>
                  <a:gd name="T44" fmla="*/ 49 w 49"/>
                  <a:gd name="T45" fmla="*/ 1171 h 3495"/>
                  <a:gd name="T46" fmla="*/ 0 w 49"/>
                  <a:gd name="T47" fmla="*/ 1171 h 3495"/>
                  <a:gd name="T48" fmla="*/ 0 w 49"/>
                  <a:gd name="T49" fmla="*/ 1160 h 3495"/>
                  <a:gd name="T50" fmla="*/ 0 w 49"/>
                  <a:gd name="T51" fmla="*/ 579 h 3495"/>
                  <a:gd name="T52" fmla="*/ 49 w 49"/>
                  <a:gd name="T53" fmla="*/ 579 h 3495"/>
                  <a:gd name="T54" fmla="*/ 49 w 49"/>
                  <a:gd name="T55" fmla="*/ 590 h 3495"/>
                  <a:gd name="T56" fmla="*/ 0 w 49"/>
                  <a:gd name="T57" fmla="*/ 590 h 3495"/>
                  <a:gd name="T58" fmla="*/ 0 w 49"/>
                  <a:gd name="T59" fmla="*/ 579 h 3495"/>
                  <a:gd name="T60" fmla="*/ 0 w 49"/>
                  <a:gd name="T61" fmla="*/ 0 h 3495"/>
                  <a:gd name="T62" fmla="*/ 49 w 49"/>
                  <a:gd name="T63" fmla="*/ 0 h 3495"/>
                  <a:gd name="T64" fmla="*/ 49 w 49"/>
                  <a:gd name="T65" fmla="*/ 11 h 3495"/>
                  <a:gd name="T66" fmla="*/ 0 w 49"/>
                  <a:gd name="T67" fmla="*/ 11 h 3495"/>
                  <a:gd name="T68" fmla="*/ 0 w 49"/>
                  <a:gd name="T69" fmla="*/ 0 h 3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" h="3495">
                    <a:moveTo>
                      <a:pt x="0" y="3484"/>
                    </a:moveTo>
                    <a:lnTo>
                      <a:pt x="49" y="3484"/>
                    </a:lnTo>
                    <a:lnTo>
                      <a:pt x="49" y="3495"/>
                    </a:lnTo>
                    <a:lnTo>
                      <a:pt x="0" y="3495"/>
                    </a:lnTo>
                    <a:lnTo>
                      <a:pt x="0" y="3484"/>
                    </a:lnTo>
                    <a:close/>
                    <a:moveTo>
                      <a:pt x="0" y="2903"/>
                    </a:moveTo>
                    <a:lnTo>
                      <a:pt x="49" y="2903"/>
                    </a:lnTo>
                    <a:lnTo>
                      <a:pt x="49" y="2914"/>
                    </a:lnTo>
                    <a:lnTo>
                      <a:pt x="0" y="2914"/>
                    </a:lnTo>
                    <a:lnTo>
                      <a:pt x="0" y="2903"/>
                    </a:lnTo>
                    <a:close/>
                    <a:moveTo>
                      <a:pt x="0" y="2322"/>
                    </a:moveTo>
                    <a:lnTo>
                      <a:pt x="49" y="2322"/>
                    </a:lnTo>
                    <a:lnTo>
                      <a:pt x="49" y="2333"/>
                    </a:lnTo>
                    <a:lnTo>
                      <a:pt x="0" y="2333"/>
                    </a:lnTo>
                    <a:lnTo>
                      <a:pt x="0" y="2322"/>
                    </a:lnTo>
                    <a:close/>
                    <a:moveTo>
                      <a:pt x="0" y="1741"/>
                    </a:moveTo>
                    <a:lnTo>
                      <a:pt x="49" y="1741"/>
                    </a:lnTo>
                    <a:lnTo>
                      <a:pt x="49" y="1752"/>
                    </a:lnTo>
                    <a:lnTo>
                      <a:pt x="0" y="1752"/>
                    </a:lnTo>
                    <a:lnTo>
                      <a:pt x="0" y="1741"/>
                    </a:lnTo>
                    <a:close/>
                    <a:moveTo>
                      <a:pt x="0" y="1160"/>
                    </a:moveTo>
                    <a:lnTo>
                      <a:pt x="49" y="1160"/>
                    </a:lnTo>
                    <a:lnTo>
                      <a:pt x="49" y="1171"/>
                    </a:lnTo>
                    <a:lnTo>
                      <a:pt x="0" y="1171"/>
                    </a:lnTo>
                    <a:lnTo>
                      <a:pt x="0" y="1160"/>
                    </a:lnTo>
                    <a:close/>
                    <a:moveTo>
                      <a:pt x="0" y="579"/>
                    </a:moveTo>
                    <a:lnTo>
                      <a:pt x="49" y="579"/>
                    </a:lnTo>
                    <a:lnTo>
                      <a:pt x="49" y="590"/>
                    </a:lnTo>
                    <a:lnTo>
                      <a:pt x="0" y="590"/>
                    </a:lnTo>
                    <a:lnTo>
                      <a:pt x="0" y="579"/>
                    </a:lnTo>
                    <a:close/>
                    <a:moveTo>
                      <a:pt x="0" y="0"/>
                    </a:moveTo>
                    <a:lnTo>
                      <a:pt x="49" y="0"/>
                    </a:lnTo>
                    <a:lnTo>
                      <a:pt x="49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68686"/>
              </a:solidFill>
              <a:ln w="1588">
                <a:solidFill>
                  <a:srgbClr val="86868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32" name="Freeform 9"/>
              <p:cNvSpPr>
                <a:spLocks noEditPoints="1"/>
              </p:cNvSpPr>
              <p:nvPr/>
            </p:nvSpPr>
            <p:spPr bwMode="auto">
              <a:xfrm>
                <a:off x="8001000" y="2274888"/>
                <a:ext cx="3316287" cy="38100"/>
              </a:xfrm>
              <a:custGeom>
                <a:avLst/>
                <a:gdLst>
                  <a:gd name="T0" fmla="*/ 11 w 4178"/>
                  <a:gd name="T1" fmla="*/ 0 h 48"/>
                  <a:gd name="T2" fmla="*/ 11 w 4178"/>
                  <a:gd name="T3" fmla="*/ 48 h 48"/>
                  <a:gd name="T4" fmla="*/ 0 w 4178"/>
                  <a:gd name="T5" fmla="*/ 48 h 48"/>
                  <a:gd name="T6" fmla="*/ 0 w 4178"/>
                  <a:gd name="T7" fmla="*/ 0 h 48"/>
                  <a:gd name="T8" fmla="*/ 11 w 4178"/>
                  <a:gd name="T9" fmla="*/ 0 h 48"/>
                  <a:gd name="T10" fmla="*/ 846 w 4178"/>
                  <a:gd name="T11" fmla="*/ 0 h 48"/>
                  <a:gd name="T12" fmla="*/ 846 w 4178"/>
                  <a:gd name="T13" fmla="*/ 48 h 48"/>
                  <a:gd name="T14" fmla="*/ 835 w 4178"/>
                  <a:gd name="T15" fmla="*/ 48 h 48"/>
                  <a:gd name="T16" fmla="*/ 835 w 4178"/>
                  <a:gd name="T17" fmla="*/ 0 h 48"/>
                  <a:gd name="T18" fmla="*/ 846 w 4178"/>
                  <a:gd name="T19" fmla="*/ 0 h 48"/>
                  <a:gd name="T20" fmla="*/ 1679 w 4178"/>
                  <a:gd name="T21" fmla="*/ 0 h 48"/>
                  <a:gd name="T22" fmla="*/ 1679 w 4178"/>
                  <a:gd name="T23" fmla="*/ 48 h 48"/>
                  <a:gd name="T24" fmla="*/ 1668 w 4178"/>
                  <a:gd name="T25" fmla="*/ 48 h 48"/>
                  <a:gd name="T26" fmla="*/ 1668 w 4178"/>
                  <a:gd name="T27" fmla="*/ 0 h 48"/>
                  <a:gd name="T28" fmla="*/ 1679 w 4178"/>
                  <a:gd name="T29" fmla="*/ 0 h 48"/>
                  <a:gd name="T30" fmla="*/ 2512 w 4178"/>
                  <a:gd name="T31" fmla="*/ 0 h 48"/>
                  <a:gd name="T32" fmla="*/ 2512 w 4178"/>
                  <a:gd name="T33" fmla="*/ 48 h 48"/>
                  <a:gd name="T34" fmla="*/ 2501 w 4178"/>
                  <a:gd name="T35" fmla="*/ 48 h 48"/>
                  <a:gd name="T36" fmla="*/ 2501 w 4178"/>
                  <a:gd name="T37" fmla="*/ 0 h 48"/>
                  <a:gd name="T38" fmla="*/ 2512 w 4178"/>
                  <a:gd name="T39" fmla="*/ 0 h 48"/>
                  <a:gd name="T40" fmla="*/ 3345 w 4178"/>
                  <a:gd name="T41" fmla="*/ 0 h 48"/>
                  <a:gd name="T42" fmla="*/ 3345 w 4178"/>
                  <a:gd name="T43" fmla="*/ 48 h 48"/>
                  <a:gd name="T44" fmla="*/ 3334 w 4178"/>
                  <a:gd name="T45" fmla="*/ 48 h 48"/>
                  <a:gd name="T46" fmla="*/ 3334 w 4178"/>
                  <a:gd name="T47" fmla="*/ 0 h 48"/>
                  <a:gd name="T48" fmla="*/ 3345 w 4178"/>
                  <a:gd name="T49" fmla="*/ 0 h 48"/>
                  <a:gd name="T50" fmla="*/ 4178 w 4178"/>
                  <a:gd name="T51" fmla="*/ 0 h 48"/>
                  <a:gd name="T52" fmla="*/ 4178 w 4178"/>
                  <a:gd name="T53" fmla="*/ 48 h 48"/>
                  <a:gd name="T54" fmla="*/ 4167 w 4178"/>
                  <a:gd name="T55" fmla="*/ 48 h 48"/>
                  <a:gd name="T56" fmla="*/ 4167 w 4178"/>
                  <a:gd name="T57" fmla="*/ 0 h 48"/>
                  <a:gd name="T58" fmla="*/ 4178 w 4178"/>
                  <a:gd name="T5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178" h="48">
                    <a:moveTo>
                      <a:pt x="11" y="0"/>
                    </a:moveTo>
                    <a:lnTo>
                      <a:pt x="11" y="48"/>
                    </a:lnTo>
                    <a:lnTo>
                      <a:pt x="0" y="48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  <a:moveTo>
                      <a:pt x="846" y="0"/>
                    </a:moveTo>
                    <a:lnTo>
                      <a:pt x="846" y="48"/>
                    </a:lnTo>
                    <a:lnTo>
                      <a:pt x="835" y="48"/>
                    </a:lnTo>
                    <a:lnTo>
                      <a:pt x="835" y="0"/>
                    </a:lnTo>
                    <a:lnTo>
                      <a:pt x="846" y="0"/>
                    </a:lnTo>
                    <a:close/>
                    <a:moveTo>
                      <a:pt x="1679" y="0"/>
                    </a:moveTo>
                    <a:lnTo>
                      <a:pt x="1679" y="48"/>
                    </a:lnTo>
                    <a:lnTo>
                      <a:pt x="1668" y="48"/>
                    </a:lnTo>
                    <a:lnTo>
                      <a:pt x="1668" y="0"/>
                    </a:lnTo>
                    <a:lnTo>
                      <a:pt x="1679" y="0"/>
                    </a:lnTo>
                    <a:close/>
                    <a:moveTo>
                      <a:pt x="2512" y="0"/>
                    </a:moveTo>
                    <a:lnTo>
                      <a:pt x="2512" y="48"/>
                    </a:lnTo>
                    <a:lnTo>
                      <a:pt x="2501" y="48"/>
                    </a:lnTo>
                    <a:lnTo>
                      <a:pt x="2501" y="0"/>
                    </a:lnTo>
                    <a:lnTo>
                      <a:pt x="2512" y="0"/>
                    </a:lnTo>
                    <a:close/>
                    <a:moveTo>
                      <a:pt x="3345" y="0"/>
                    </a:moveTo>
                    <a:lnTo>
                      <a:pt x="3345" y="48"/>
                    </a:lnTo>
                    <a:lnTo>
                      <a:pt x="3334" y="48"/>
                    </a:lnTo>
                    <a:lnTo>
                      <a:pt x="3334" y="0"/>
                    </a:lnTo>
                    <a:lnTo>
                      <a:pt x="3345" y="0"/>
                    </a:lnTo>
                    <a:close/>
                    <a:moveTo>
                      <a:pt x="4178" y="0"/>
                    </a:moveTo>
                    <a:lnTo>
                      <a:pt x="4178" y="48"/>
                    </a:lnTo>
                    <a:lnTo>
                      <a:pt x="4167" y="48"/>
                    </a:lnTo>
                    <a:lnTo>
                      <a:pt x="4167" y="0"/>
                    </a:lnTo>
                    <a:lnTo>
                      <a:pt x="4178" y="0"/>
                    </a:lnTo>
                    <a:close/>
                  </a:path>
                </a:pathLst>
              </a:custGeom>
              <a:solidFill>
                <a:srgbClr val="868686"/>
              </a:solidFill>
              <a:ln w="1588">
                <a:solidFill>
                  <a:srgbClr val="86868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pic>
            <p:nvPicPr>
              <p:cNvPr id="33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72450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" name="Picture 1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72450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" name="Picture 1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42300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" name="Picture 1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42300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" name="Picture 1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94688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" name="Picture 1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94688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2" name="Picture 1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61363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3" name="Picture 1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61363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4" name="Picture 1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20100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5" name="Picture 1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20100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6" name="Picture 2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66138" y="4852988"/>
                <a:ext cx="96837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7" name="Picture 2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66138" y="4852988"/>
                <a:ext cx="96837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8" name="Picture 2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31225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" name="Picture 2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31225" y="485298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0" name="Picture 2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64563" y="4772025"/>
                <a:ext cx="96837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" name="Picture 2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64563" y="4772025"/>
                <a:ext cx="96837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2" name="Picture 2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51875" y="4714875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3" name="Picture 2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51875" y="4714875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4" name="Picture 2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83638" y="444976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5" name="Picture 2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83638" y="444976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6" name="Picture 3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02688" y="4438650"/>
                <a:ext cx="96837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7" name="Picture 3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02688" y="4438650"/>
                <a:ext cx="96837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8" name="Picture 3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29675" y="436403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9" name="Picture 3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29675" y="436403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0" name="Picture 3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69363" y="420846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" name="Picture 3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69363" y="420846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2" name="Picture 3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28100" y="41211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3" name="Picture 3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28100" y="41211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4" name="Picture 3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36038" y="40957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5" name="Picture 3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36038" y="40957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6" name="Picture 4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42388" y="40782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7" name="Picture 4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42388" y="40782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8" name="Picture 4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56675" y="40703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9" name="Picture 4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56675" y="40703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0" name="Picture 4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75725" y="405130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" name="Picture 4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75725" y="405130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2" name="Picture 4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82075" y="39766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3" name="Picture 4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82075" y="39766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4" name="Picture 4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01125" y="39766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5" name="Picture 4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01125" y="39766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6" name="Picture 5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15413" y="395287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7" name="Picture 5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15413" y="395287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8" name="Picture 5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8125" y="37560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9" name="Picture 5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8125" y="37560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0" name="Picture 5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67813" y="369887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" name="Picture 5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67813" y="369887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" name="Picture 5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94800" y="36544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3" name="Picture 5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94800" y="36544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4" name="Picture 5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20200" y="3616325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5" name="Picture 5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20200" y="3616325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6" name="Picture 6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66238" y="35448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7" name="Picture 6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66238" y="35448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8" name="Picture 6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32913" y="34861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9" name="Picture 6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32913" y="34861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0" name="Picture 6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66250" y="347027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1" name="Picture 6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66250" y="347027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2" name="Picture 6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12288" y="340201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3" name="Picture 6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12288" y="340201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4" name="Picture 6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45625" y="338613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5" name="Picture 6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45625" y="338613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6" name="Picture 7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77375" y="335280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7" name="Picture 7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77375" y="335280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8" name="Picture 7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4050" y="32861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9" name="Picture 7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44050" y="32861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0" name="Picture 7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9138" y="3243263"/>
                <a:ext cx="96837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1" name="Picture 7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9138" y="3243263"/>
                <a:ext cx="96837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" name="Picture 7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75813" y="320833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" name="Picture 7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75813" y="320833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" name="Picture 7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63125" y="314801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" name="Picture 7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63125" y="314801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" name="Picture 8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61550" y="310356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" name="Picture 8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61550" y="310356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" name="Picture 8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40925" y="3067050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" name="Picture 8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40925" y="3067050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" name="Picture 8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40938" y="30194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" name="Picture 8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40938" y="30194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2" name="Picture 8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6025" y="29813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3" name="Picture 8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6025" y="29813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4" name="Picture 8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79050" y="29733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5" name="Picture 8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79050" y="2973388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" name="Picture 9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52075" y="29432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7" name="Picture 9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52075" y="294322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8" name="Picture 9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44150" y="29146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9" name="Picture 9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44150" y="29146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0" name="Picture 9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42575" y="289083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1" name="Picture 9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42575" y="2890838"/>
                <a:ext cx="95250" cy="96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2" name="Picture 9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02900" y="288131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" name="Picture 9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02900" y="2881313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4" name="Picture 9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9575" y="286067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5" name="Picture 99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9575" y="2860675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6" name="Picture 10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61650" y="28384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7" name="Picture 10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61650" y="2838450"/>
                <a:ext cx="95250" cy="95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6874" y="188640"/>
            <a:ext cx="8579296" cy="706090"/>
          </a:xfrm>
        </p:spPr>
        <p:txBody>
          <a:bodyPr>
            <a:noAutofit/>
          </a:bodyPr>
          <a:lstStyle/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Temperature dependence of </a:t>
            </a:r>
            <a:r>
              <a:rPr lang="en-US" altLang="ja-JP" sz="2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 leak current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43670" y="963961"/>
            <a:ext cx="437578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Temperature dependence of leak current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506711" y="3422866"/>
            <a:ext cx="2259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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10nA at T=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0.9K</a:t>
            </a:r>
            <a:endParaRPr lang="en-US" altLang="ja-JP" sz="12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559729" y="3436242"/>
                <a:ext cx="193635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T=0.4K</a:t>
                </a:r>
              </a:p>
              <a:p>
                <a:r>
                  <a:rPr lang="en-US" altLang="ja-JP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Magnetic field on</a:t>
                </a:r>
                <a:endPara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en-US" altLang="ja-JP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</a:t>
                </a:r>
                <a:r>
                  <a:rPr lang="en-US" altLang="ja-JP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ref</a:t>
                </a:r>
                <a:r>
                  <a:rPr lang="en-US" altLang="ja-JP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=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1</m:t>
                    </m:r>
                    <m:r>
                      <a:rPr lang="en-US" altLang="ja-JP" i="1">
                        <a:latin typeface="Cambria Math"/>
                      </a:rPr>
                      <m:t>𝑀</m:t>
                    </m:r>
                    <m:r>
                      <m:rPr>
                        <m:sty m:val="p"/>
                      </m:rPr>
                      <a:rPr lang="en-US" altLang="ja-JP">
                        <a:latin typeface="Cambria Math"/>
                      </a:rPr>
                      <m:t>Ω</m:t>
                    </m:r>
                  </m:oMath>
                </a14:m>
                <a:endParaRPr lang="en-US" altLang="ja-JP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729" y="3436242"/>
                <a:ext cx="1936359" cy="923330"/>
              </a:xfrm>
              <a:prstGeom prst="rect">
                <a:avLst/>
              </a:prstGeom>
              <a:blipFill rotWithShape="1">
                <a:blip r:embed="rId6"/>
                <a:stretch>
                  <a:fillRect l="-2839" t="-3311" r="-1577" b="-993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/>
          <p:cNvSpPr txBox="1"/>
          <p:nvPr/>
        </p:nvSpPr>
        <p:spPr>
          <a:xfrm>
            <a:off x="4343670" y="4385808"/>
            <a:ext cx="46098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eak current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can be reduced by using small junction size. We are testing STJ of 4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m</a:t>
            </a:r>
            <a:r>
              <a:rPr lang="en-US" altLang="ja-JP" sz="20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2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junction size</a:t>
            </a:r>
            <a:endParaRPr kumimoji="1"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3099732" y="6193440"/>
            <a:ext cx="438527" cy="0"/>
          </a:xfrm>
          <a:prstGeom prst="straightConnector1">
            <a:avLst/>
          </a:prstGeom>
          <a:ln w="317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2948425" y="6210247"/>
                <a:ext cx="8996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>
                          <a:solidFill>
                            <a:schemeClr val="accent1"/>
                          </a:solidFill>
                          <a:latin typeface="Cambria Math"/>
                        </a:rPr>
                        <m:t>5</m:t>
                      </m:r>
                      <m:r>
                        <a:rPr kumimoji="1" lang="en-US" altLang="ja-JP" b="0" i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00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μV</m:t>
                      </m:r>
                    </m:oMath>
                  </m:oMathPara>
                </a14:m>
                <a:endParaRPr kumimoji="1" lang="ja-JP" altLang="en-US" dirty="0">
                  <a:solidFill>
                    <a:schemeClr val="accent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8425" y="6210247"/>
                <a:ext cx="899605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直線矢印コネクタ 16"/>
          <p:cNvCxnSpPr/>
          <p:nvPr/>
        </p:nvCxnSpPr>
        <p:spPr>
          <a:xfrm flipV="1">
            <a:off x="3097693" y="5744810"/>
            <a:ext cx="0" cy="448630"/>
          </a:xfrm>
          <a:prstGeom prst="straightConnector1">
            <a:avLst/>
          </a:prstGeom>
          <a:ln w="31750">
            <a:solidFill>
              <a:srgbClr val="C0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/>
              <p:cNvSpPr txBox="1"/>
              <p:nvPr/>
            </p:nvSpPr>
            <p:spPr>
              <a:xfrm>
                <a:off x="2310959" y="5869805"/>
                <a:ext cx="6495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5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nA</m:t>
                      </m:r>
                    </m:oMath>
                  </m:oMathPara>
                </a14:m>
                <a:endParaRPr kumimoji="1" lang="ja-JP" altLang="en-US" dirty="0">
                  <a:solidFill>
                    <a:srgbClr val="C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8" name="テキスト ボックス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959" y="5869805"/>
                <a:ext cx="649537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直線コネクタ 35"/>
          <p:cNvCxnSpPr/>
          <p:nvPr/>
        </p:nvCxnSpPr>
        <p:spPr>
          <a:xfrm flipV="1">
            <a:off x="3082385" y="4287343"/>
            <a:ext cx="0" cy="327191"/>
          </a:xfrm>
          <a:prstGeom prst="line">
            <a:avLst/>
          </a:prstGeom>
          <a:ln w="19050">
            <a:solidFill>
              <a:srgbClr val="FF0000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1527908" y="4782649"/>
            <a:ext cx="215439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2331626" y="5032139"/>
            <a:ext cx="1560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nA @0.5mV</a:t>
            </a:r>
            <a:endParaRPr lang="en-US" altLang="ja-JP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480611" y="5546639"/>
            <a:ext cx="43847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T&lt;0.9K for detector operation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 Use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3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/>
              </a:rPr>
              <a:t>He sorption or ADR for the operation in rocket experiment</a:t>
            </a:r>
            <a:endParaRPr lang="en-US" altLang="ja-JP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40057" y="1517544"/>
            <a:ext cx="3029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Junction size: 100x100um</a:t>
            </a:r>
            <a:r>
              <a:rPr kumimoji="1" lang="en-US" altLang="ja-JP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12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2" name="スライド番号プレースホルダ 4"/>
          <p:cNvSpPr txBox="1">
            <a:spLocks/>
          </p:cNvSpPr>
          <p:nvPr/>
        </p:nvSpPr>
        <p:spPr>
          <a:xfrm>
            <a:off x="35496" y="1151992"/>
            <a:ext cx="533400" cy="244476"/>
          </a:xfrm>
          <a:prstGeom prst="rect">
            <a:avLst/>
          </a:prstGeom>
        </p:spPr>
        <p:txBody>
          <a:bodyPr vert="horz" anchor="ctr" anchorCtr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23" name="コンテンツ プレースホルダ 6" descr="LA07v1.2STJ.png"/>
          <p:cNvPicPr>
            <a:picLocks noChangeAspect="1"/>
          </p:cNvPicPr>
          <p:nvPr/>
        </p:nvPicPr>
        <p:blipFill>
          <a:blip r:embed="rId9" cstate="print"/>
          <a:srcRect r="921" b="50679"/>
          <a:stretch>
            <a:fillRect/>
          </a:stretch>
        </p:blipFill>
        <p:spPr>
          <a:xfrm>
            <a:off x="131765" y="825646"/>
            <a:ext cx="1349378" cy="1307210"/>
          </a:xfrm>
          <a:prstGeom prst="rect">
            <a:avLst/>
          </a:prstGeom>
        </p:spPr>
      </p:pic>
      <p:sp>
        <p:nvSpPr>
          <p:cNvPr id="24" name="円/楕円 23"/>
          <p:cNvSpPr/>
          <p:nvPr/>
        </p:nvSpPr>
        <p:spPr>
          <a:xfrm>
            <a:off x="583676" y="1723308"/>
            <a:ext cx="66729" cy="12002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25" name="直線矢印コネクタ 24"/>
          <p:cNvCxnSpPr/>
          <p:nvPr/>
        </p:nvCxnSpPr>
        <p:spPr>
          <a:xfrm flipH="1">
            <a:off x="663999" y="1518442"/>
            <a:ext cx="789956" cy="2048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514085" y="971419"/>
            <a:ext cx="2594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This 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is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produced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by S. 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Mima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(Riken)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05127" y="2943394"/>
            <a:ext cx="3377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40</a:t>
            </a:r>
            <a:r>
              <a:rPr kumimoji="1"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um</a:t>
            </a:r>
            <a:r>
              <a:rPr kumimoji="1" lang="en-US" altLang="ja-JP" sz="2000" b="1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kumimoji="1"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sz="2000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kumimoji="1"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I-V curve</a:t>
            </a:r>
            <a:endParaRPr kumimoji="1" lang="ja-JP" altLang="en-US" sz="20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5538610" y="3647100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schemeClr val="accent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 </a:t>
            </a:r>
            <a:r>
              <a:rPr lang="en-US" altLang="ja-JP" b="1" dirty="0" smtClean="0">
                <a:solidFill>
                  <a:schemeClr val="accent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2nA</a:t>
            </a:r>
            <a:endParaRPr lang="en-US" altLang="ja-JP" sz="1200" b="1" dirty="0" smtClean="0">
              <a:solidFill>
                <a:schemeClr val="accent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6462132" y="2724388"/>
            <a:ext cx="249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Junction size: </a:t>
            </a:r>
            <a:r>
              <a:rPr lang="en-US" altLang="ja-JP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40</a:t>
            </a:r>
            <a:r>
              <a:rPr kumimoji="1" lang="en-US" altLang="ja-JP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um</a:t>
            </a:r>
            <a:r>
              <a:rPr kumimoji="1" lang="en-US" altLang="ja-JP" baseline="30000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endParaRPr kumimoji="1" lang="ja-JP" altLang="en-US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38" name="直線コネクタ 137"/>
          <p:cNvCxnSpPr/>
          <p:nvPr/>
        </p:nvCxnSpPr>
        <p:spPr>
          <a:xfrm>
            <a:off x="3084657" y="4753286"/>
            <a:ext cx="0" cy="312909"/>
          </a:xfrm>
          <a:prstGeom prst="line">
            <a:avLst/>
          </a:prstGeom>
          <a:ln w="19050">
            <a:solidFill>
              <a:srgbClr val="FF0000"/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テキスト ボックス 130"/>
          <p:cNvSpPr txBox="1"/>
          <p:nvPr/>
        </p:nvSpPr>
        <p:spPr>
          <a:xfrm>
            <a:off x="74053" y="2316005"/>
            <a:ext cx="4384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</a:t>
            </a:r>
            <a:r>
              <a:rPr lang="en-US" altLang="ja-JP" sz="2000" b="1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2000" b="1" baseline="-25000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leak</a:t>
            </a:r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&lt;0.1nA for single photon counting with S/N&gt;10</a:t>
            </a:r>
            <a:r>
              <a:rPr lang="en-US" altLang="ja-JP" sz="2000" b="1" baseline="30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r>
            <a:endParaRPr lang="en-US" altLang="ja-JP" sz="2000" b="1" baseline="30000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テキスト ボックス 131"/>
              <p:cNvSpPr txBox="1"/>
              <p:nvPr/>
            </p:nvSpPr>
            <p:spPr>
              <a:xfrm>
                <a:off x="3638570" y="5767816"/>
                <a:ext cx="470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solidFill>
                            <a:schemeClr val="accent1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𝑽</m:t>
                      </m:r>
                    </m:oMath>
                  </m:oMathPara>
                </a14:m>
                <a:endParaRPr kumimoji="1" lang="ja-JP" altLang="en-US" b="1" dirty="0">
                  <a:solidFill>
                    <a:schemeClr val="accent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32" name="テキスト ボックス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8570" y="5767816"/>
                <a:ext cx="470000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テキスト ボックス 132"/>
              <p:cNvSpPr txBox="1"/>
              <p:nvPr/>
            </p:nvSpPr>
            <p:spPr>
              <a:xfrm>
                <a:off x="2687006" y="5432241"/>
                <a:ext cx="40427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solidFill>
                            <a:srgbClr val="FF0000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𝑰</m:t>
                      </m:r>
                    </m:oMath>
                  </m:oMathPara>
                </a14:m>
                <a:endParaRPr kumimoji="1" lang="ja-JP" altLang="en-US" sz="2400" b="1" dirty="0">
                  <a:solidFill>
                    <a:schemeClr val="accent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33" name="テキスト ボックス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7006" y="5432241"/>
                <a:ext cx="404278" cy="46166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06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図 56" descr="noiseandsignal_2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591" y="3803028"/>
            <a:ext cx="3576343" cy="2682257"/>
          </a:xfrm>
          <a:prstGeom prst="rect">
            <a:avLst/>
          </a:prstGeom>
        </p:spPr>
      </p:pic>
      <p:pic>
        <p:nvPicPr>
          <p:cNvPr id="15362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850" y="765175"/>
            <a:ext cx="3875088" cy="268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68442" y="221005"/>
            <a:ext cx="8872249" cy="574675"/>
          </a:xfrm>
        </p:spPr>
        <p:txBody>
          <a:bodyPr>
            <a:no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100x100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4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response to NIR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multi-photons</a:t>
            </a:r>
            <a:endParaRPr lang="ja-JP" altLang="en-US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259633" y="1105167"/>
            <a:ext cx="2746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 laser pulses in 200ns</a:t>
            </a:r>
            <a:endParaRPr lang="ja-JP" altLang="en-US" sz="1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8441" y="2960110"/>
            <a:ext cx="1908176" cy="1015663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NIR laser through optical fiber</a:t>
            </a:r>
            <a:r>
              <a:rPr lang="ja-JP" altLang="en-US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endParaRPr lang="en-US" altLang="ja-JP" sz="20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3513" y="5000472"/>
            <a:ext cx="499568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observed a response to NIR photons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Response time ~1μs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Corresponding to 40 photon detection (estimated by statistical fluctuations in number of detected photons)</a:t>
            </a:r>
          </a:p>
        </p:txBody>
      </p:sp>
      <p:cxnSp>
        <p:nvCxnSpPr>
          <p:cNvPr id="3" name="直線矢印コネクタ 2"/>
          <p:cNvCxnSpPr/>
          <p:nvPr/>
        </p:nvCxnSpPr>
        <p:spPr bwMode="auto">
          <a:xfrm>
            <a:off x="4114800" y="1428332"/>
            <a:ext cx="2473325" cy="112278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flipV="1">
            <a:off x="5422900" y="2643188"/>
            <a:ext cx="0" cy="2952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5429250" y="2905125"/>
            <a:ext cx="317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4" name="テキスト ボックス 50"/>
          <p:cNvSpPr txBox="1">
            <a:spLocks noChangeArrowheads="1"/>
          </p:cNvSpPr>
          <p:nvPr/>
        </p:nvSpPr>
        <p:spPr bwMode="auto">
          <a:xfrm rot="-5400000">
            <a:off x="4698206" y="2412207"/>
            <a:ext cx="1069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50μV/DIV</a:t>
            </a:r>
            <a:endParaRPr lang="ja-JP" altLang="en-US" sz="160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5" name="テキスト ボックス 51"/>
          <p:cNvSpPr txBox="1">
            <a:spLocks noChangeArrowheads="1"/>
          </p:cNvSpPr>
          <p:nvPr/>
        </p:nvSpPr>
        <p:spPr bwMode="auto">
          <a:xfrm>
            <a:off x="5221288" y="2947988"/>
            <a:ext cx="10855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0.8μs/DIV</a:t>
            </a:r>
            <a:endParaRPr lang="ja-JP" altLang="en-US" sz="160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55" name="直線矢印コネクタ 54"/>
          <p:cNvCxnSpPr/>
          <p:nvPr/>
        </p:nvCxnSpPr>
        <p:spPr>
          <a:xfrm>
            <a:off x="7232650" y="1757363"/>
            <a:ext cx="0" cy="12319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7" name="テキスト ボックス 55"/>
          <p:cNvSpPr txBox="1">
            <a:spLocks noChangeArrowheads="1"/>
          </p:cNvSpPr>
          <p:nvPr/>
        </p:nvSpPr>
        <p:spPr bwMode="auto">
          <a:xfrm>
            <a:off x="6220475" y="2989263"/>
            <a:ext cx="30700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Observe voltage drop by 250μV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8" name="テキスト ボックス 1"/>
          <p:cNvSpPr txBox="1">
            <a:spLocks noChangeArrowheads="1"/>
          </p:cNvSpPr>
          <p:nvPr/>
        </p:nvSpPr>
        <p:spPr bwMode="auto">
          <a:xfrm>
            <a:off x="4006328" y="765175"/>
            <a:ext cx="4934364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20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Response to NIR laser pulse</a:t>
            </a:r>
            <a:r>
              <a:rPr lang="ja-JP" altLang="en-US" sz="20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（</a:t>
            </a:r>
            <a:r>
              <a:rPr lang="en-US" altLang="ja-JP" sz="2000" b="1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λ=1.31μm</a:t>
            </a:r>
            <a:r>
              <a:rPr lang="en-US" altLang="ja-JP" sz="20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en-US" altLang="ja-JP" sz="20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0" name="テキスト ボックス 55"/>
          <p:cNvSpPr txBox="1">
            <a:spLocks noChangeArrowheads="1"/>
          </p:cNvSpPr>
          <p:nvPr/>
        </p:nvSpPr>
        <p:spPr bwMode="auto">
          <a:xfrm>
            <a:off x="4748265" y="3610801"/>
            <a:ext cx="3801146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/>
            <a:r>
              <a:rPr lang="en-US" altLang="ja-JP" sz="20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Signal pulse height distribution</a:t>
            </a:r>
            <a:endParaRPr lang="ja-JP" altLang="en-US" sz="20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1" name="テキスト ボックス 55"/>
          <p:cNvSpPr txBox="1">
            <a:spLocks noChangeArrowheads="1"/>
          </p:cNvSpPr>
          <p:nvPr/>
        </p:nvSpPr>
        <p:spPr bwMode="auto">
          <a:xfrm>
            <a:off x="7421562" y="5129213"/>
            <a:ext cx="1095376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Pedestal</a:t>
            </a:r>
            <a:endParaRPr lang="en-US" altLang="ja-JP" sz="1600" b="1" dirty="0">
              <a:solidFill>
                <a:srgbClr val="00206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2" name="テキスト ボックス 55"/>
          <p:cNvSpPr txBox="1">
            <a:spLocks noChangeArrowheads="1"/>
          </p:cNvSpPr>
          <p:nvPr/>
        </p:nvSpPr>
        <p:spPr bwMode="auto">
          <a:xfrm>
            <a:off x="5233192" y="4115352"/>
            <a:ext cx="3316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Pulse height dispersion is consistent with ~40 photons</a:t>
            </a:r>
            <a:endParaRPr lang="en-US" altLang="ja-JP" sz="16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3" name="テキスト ボックス 55"/>
          <p:cNvSpPr txBox="1">
            <a:spLocks noChangeArrowheads="1"/>
          </p:cNvSpPr>
          <p:nvPr/>
        </p:nvSpPr>
        <p:spPr bwMode="auto">
          <a:xfrm>
            <a:off x="5764065" y="6316008"/>
            <a:ext cx="2368043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/>
            <a:r>
              <a:rPr lang="en-US" altLang="ja-JP" sz="1600" b="1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</a:t>
            </a:r>
            <a:r>
              <a:rPr lang="en-US" altLang="ja-JP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Pulse height (</a:t>
            </a:r>
            <a:r>
              <a:rPr lang="en-US" altLang="ja-JP" sz="1600" b="1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a.u</a:t>
            </a:r>
            <a:r>
              <a:rPr lang="en-US" altLang="ja-JP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.)</a:t>
            </a:r>
            <a:endParaRPr lang="ja-JP" altLang="en-US" sz="16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8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13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504865" y="1916833"/>
            <a:ext cx="3556083" cy="2849050"/>
            <a:chOff x="504865" y="1916833"/>
            <a:chExt cx="3556083" cy="2849050"/>
          </a:xfrm>
        </p:grpSpPr>
        <p:sp>
          <p:nvSpPr>
            <p:cNvPr id="66" name="角丸四角形 65"/>
            <p:cNvSpPr/>
            <p:nvPr/>
          </p:nvSpPr>
          <p:spPr bwMode="auto">
            <a:xfrm>
              <a:off x="1967034" y="3286458"/>
              <a:ext cx="965200" cy="12303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385" name="テキスト ボックス 110"/>
            <p:cNvSpPr txBox="1">
              <a:spLocks noChangeArrowheads="1"/>
            </p:cNvSpPr>
            <p:nvPr/>
          </p:nvSpPr>
          <p:spPr bwMode="auto">
            <a:xfrm>
              <a:off x="2676684" y="3745978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8" name="グループ化 67"/>
            <p:cNvGrpSpPr/>
            <p:nvPr/>
          </p:nvGrpSpPr>
          <p:grpSpPr bwMode="auto">
            <a:xfrm rot="16200000">
              <a:off x="2248362" y="3727406"/>
              <a:ext cx="518124" cy="283871"/>
              <a:chOff x="6012160" y="2708920"/>
              <a:chExt cx="576065" cy="36004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125" name="円/楕円 124"/>
              <p:cNvSpPr/>
              <p:nvPr/>
            </p:nvSpPr>
            <p:spPr>
              <a:xfrm>
                <a:off x="6012160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26" name="円/楕円 125"/>
              <p:cNvSpPr/>
              <p:nvPr/>
            </p:nvSpPr>
            <p:spPr>
              <a:xfrm>
                <a:off x="6228185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cxnSp>
          <p:nvCxnSpPr>
            <p:cNvPr id="69" name="直線コネクタ 68"/>
            <p:cNvCxnSpPr/>
            <p:nvPr/>
          </p:nvCxnSpPr>
          <p:spPr bwMode="auto">
            <a:xfrm flipH="1">
              <a:off x="2483768" y="4137358"/>
              <a:ext cx="3966" cy="4967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/>
            <p:nvPr/>
          </p:nvCxnSpPr>
          <p:spPr bwMode="auto">
            <a:xfrm>
              <a:off x="2478209" y="2790825"/>
              <a:ext cx="0" cy="81948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 bwMode="auto">
            <a:xfrm>
              <a:off x="2487734" y="3553158"/>
              <a:ext cx="846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 bwMode="auto">
            <a:xfrm>
              <a:off x="2487734" y="4137358"/>
              <a:ext cx="8524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 bwMode="auto">
            <a:xfrm>
              <a:off x="504865" y="1934379"/>
              <a:ext cx="396875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直線コネクタ 81"/>
            <p:cNvCxnSpPr/>
            <p:nvPr/>
          </p:nvCxnSpPr>
          <p:spPr bwMode="auto">
            <a:xfrm flipH="1" flipV="1">
              <a:off x="682299" y="1934378"/>
              <a:ext cx="21003" cy="8564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5394" name="グループ化 59"/>
            <p:cNvGrpSpPr>
              <a:grpSpLocks/>
            </p:cNvGrpSpPr>
            <p:nvPr/>
          </p:nvGrpSpPr>
          <p:grpSpPr bwMode="auto">
            <a:xfrm>
              <a:off x="2289024" y="4636352"/>
              <a:ext cx="397419" cy="129531"/>
              <a:chOff x="6876256" y="6381328"/>
              <a:chExt cx="504056" cy="144016"/>
            </a:xfrm>
          </p:grpSpPr>
          <p:cxnSp>
            <p:nvCxnSpPr>
              <p:cNvPr id="111" name="直線コネクタ 110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6" name="二等辺三角形 85"/>
            <p:cNvSpPr/>
            <p:nvPr/>
          </p:nvSpPr>
          <p:spPr bwMode="auto">
            <a:xfrm rot="5400000">
              <a:off x="3201316" y="3617451"/>
              <a:ext cx="711200" cy="455613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87" name="直線コネクタ 86"/>
            <p:cNvCxnSpPr/>
            <p:nvPr/>
          </p:nvCxnSpPr>
          <p:spPr bwMode="auto">
            <a:xfrm>
              <a:off x="682299" y="2790825"/>
              <a:ext cx="57733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直線コネクタ 87"/>
            <p:cNvCxnSpPr/>
            <p:nvPr/>
          </p:nvCxnSpPr>
          <p:spPr bwMode="auto">
            <a:xfrm>
              <a:off x="1259632" y="2107406"/>
              <a:ext cx="2071018" cy="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9" name="二等辺三角形 88"/>
            <p:cNvSpPr/>
            <p:nvPr/>
          </p:nvSpPr>
          <p:spPr bwMode="auto">
            <a:xfrm rot="5400000">
              <a:off x="3193378" y="2046214"/>
              <a:ext cx="712788" cy="454025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402" name="テキスト ボックス 132"/>
            <p:cNvSpPr txBox="1">
              <a:spLocks noChangeArrowheads="1"/>
            </p:cNvSpPr>
            <p:nvPr/>
          </p:nvSpPr>
          <p:spPr bwMode="auto">
            <a:xfrm>
              <a:off x="3330650" y="2046814"/>
              <a:ext cx="25519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403" name="テキスト ボックス 133"/>
            <p:cNvSpPr txBox="1">
              <a:spLocks noChangeArrowheads="1"/>
            </p:cNvSpPr>
            <p:nvPr/>
          </p:nvSpPr>
          <p:spPr bwMode="auto">
            <a:xfrm>
              <a:off x="3285658" y="3610801"/>
              <a:ext cx="3561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</a:t>
              </a:r>
              <a:endParaRPr lang="ja-JP" altLang="en-US" sz="20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1" name="直線矢印コネクタ 100"/>
            <p:cNvCxnSpPr/>
            <p:nvPr/>
          </p:nvCxnSpPr>
          <p:spPr bwMode="auto">
            <a:xfrm>
              <a:off x="3776785" y="3833777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8" name="直線矢印コネクタ 107"/>
            <p:cNvCxnSpPr/>
            <p:nvPr/>
          </p:nvCxnSpPr>
          <p:spPr bwMode="auto">
            <a:xfrm>
              <a:off x="3776623" y="2260111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1" name="直線矢印コネクタ 60"/>
            <p:cNvCxnSpPr/>
            <p:nvPr/>
          </p:nvCxnSpPr>
          <p:spPr>
            <a:xfrm>
              <a:off x="1112209" y="3688730"/>
              <a:ext cx="1217613" cy="211137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1259632" y="2638616"/>
              <a:ext cx="884989" cy="265303"/>
            </a:xfrm>
            <a:custGeom>
              <a:avLst/>
              <a:gdLst>
                <a:gd name="T0" fmla="*/ 0 w 1410"/>
                <a:gd name="T1" fmla="*/ 258 h 456"/>
                <a:gd name="T2" fmla="*/ 222 w 1410"/>
                <a:gd name="T3" fmla="*/ 258 h 456"/>
                <a:gd name="T4" fmla="*/ 318 w 1410"/>
                <a:gd name="T5" fmla="*/ 30 h 456"/>
                <a:gd name="T6" fmla="*/ 468 w 1410"/>
                <a:gd name="T7" fmla="*/ 456 h 456"/>
                <a:gd name="T8" fmla="*/ 672 w 1410"/>
                <a:gd name="T9" fmla="*/ 12 h 456"/>
                <a:gd name="T10" fmla="*/ 858 w 1410"/>
                <a:gd name="T11" fmla="*/ 450 h 456"/>
                <a:gd name="T12" fmla="*/ 1020 w 1410"/>
                <a:gd name="T13" fmla="*/ 0 h 456"/>
                <a:gd name="T14" fmla="*/ 1176 w 1410"/>
                <a:gd name="T15" fmla="*/ 246 h 456"/>
                <a:gd name="T16" fmla="*/ 1410 w 1410"/>
                <a:gd name="T17" fmla="*/ 246 h 456"/>
                <a:gd name="connsiteX0" fmla="*/ 0 w 10000"/>
                <a:gd name="connsiteY0" fmla="*/ 5658 h 10000"/>
                <a:gd name="connsiteX1" fmla="*/ 1574 w 10000"/>
                <a:gd name="connsiteY1" fmla="*/ 5658 h 10000"/>
                <a:gd name="connsiteX2" fmla="*/ 2255 w 10000"/>
                <a:gd name="connsiteY2" fmla="*/ 658 h 10000"/>
                <a:gd name="connsiteX3" fmla="*/ 3319 w 10000"/>
                <a:gd name="connsiteY3" fmla="*/ 10000 h 10000"/>
                <a:gd name="connsiteX4" fmla="*/ 4766 w 10000"/>
                <a:gd name="connsiteY4" fmla="*/ 263 h 10000"/>
                <a:gd name="connsiteX5" fmla="*/ 6085 w 10000"/>
                <a:gd name="connsiteY5" fmla="*/ 9868 h 10000"/>
                <a:gd name="connsiteX6" fmla="*/ 7234 w 10000"/>
                <a:gd name="connsiteY6" fmla="*/ 0 h 10000"/>
                <a:gd name="connsiteX7" fmla="*/ 9171 w 10000"/>
                <a:gd name="connsiteY7" fmla="*/ 9677 h 10000"/>
                <a:gd name="connsiteX8" fmla="*/ 10000 w 10000"/>
                <a:gd name="connsiteY8" fmla="*/ 5395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4539 h 10000"/>
                <a:gd name="connsiteX0" fmla="*/ 0 w 11631"/>
                <a:gd name="connsiteY0" fmla="*/ 5658 h 10000"/>
                <a:gd name="connsiteX1" fmla="*/ 1574 w 11631"/>
                <a:gd name="connsiteY1" fmla="*/ 5658 h 10000"/>
                <a:gd name="connsiteX2" fmla="*/ 2255 w 11631"/>
                <a:gd name="connsiteY2" fmla="*/ 658 h 10000"/>
                <a:gd name="connsiteX3" fmla="*/ 3319 w 11631"/>
                <a:gd name="connsiteY3" fmla="*/ 10000 h 10000"/>
                <a:gd name="connsiteX4" fmla="*/ 4766 w 11631"/>
                <a:gd name="connsiteY4" fmla="*/ 263 h 10000"/>
                <a:gd name="connsiteX5" fmla="*/ 6085 w 11631"/>
                <a:gd name="connsiteY5" fmla="*/ 9868 h 10000"/>
                <a:gd name="connsiteX6" fmla="*/ 7234 w 11631"/>
                <a:gd name="connsiteY6" fmla="*/ 0 h 10000"/>
                <a:gd name="connsiteX7" fmla="*/ 8548 w 11631"/>
                <a:gd name="connsiteY7" fmla="*/ 9463 h 10000"/>
                <a:gd name="connsiteX8" fmla="*/ 10065 w 11631"/>
                <a:gd name="connsiteY8" fmla="*/ 5087 h 10000"/>
                <a:gd name="connsiteX9" fmla="*/ 11592 w 11631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180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10065 w 11592"/>
                <a:gd name="connsiteY8" fmla="*/ 5087 h 10000"/>
                <a:gd name="connsiteX9" fmla="*/ 11592 w 11592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9577 w 11592"/>
                <a:gd name="connsiteY8" fmla="*/ 5464 h 10000"/>
                <a:gd name="connsiteX9" fmla="*/ 11592 w 11592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20256"/>
                <a:gd name="connsiteX1" fmla="*/ 1543 w 12933"/>
                <a:gd name="connsiteY1" fmla="*/ 10373 h 20256"/>
                <a:gd name="connsiteX2" fmla="*/ 3230 w 12933"/>
                <a:gd name="connsiteY2" fmla="*/ 0 h 20256"/>
                <a:gd name="connsiteX3" fmla="*/ 4660 w 12933"/>
                <a:gd name="connsiteY3" fmla="*/ 17260 h 20256"/>
                <a:gd name="connsiteX4" fmla="*/ 6469 w 12933"/>
                <a:gd name="connsiteY4" fmla="*/ 20252 h 20256"/>
                <a:gd name="connsiteX5" fmla="*/ 6107 w 12933"/>
                <a:gd name="connsiteY5" fmla="*/ 7523 h 20256"/>
                <a:gd name="connsiteX6" fmla="*/ 7426 w 12933"/>
                <a:gd name="connsiteY6" fmla="*/ 17128 h 20256"/>
                <a:gd name="connsiteX7" fmla="*/ 8575 w 12933"/>
                <a:gd name="connsiteY7" fmla="*/ 7260 h 20256"/>
                <a:gd name="connsiteX8" fmla="*/ 9919 w 12933"/>
                <a:gd name="connsiteY8" fmla="*/ 17006 h 20256"/>
                <a:gd name="connsiteX9" fmla="*/ 10918 w 12933"/>
                <a:gd name="connsiteY9" fmla="*/ 12724 h 20256"/>
                <a:gd name="connsiteX10" fmla="*/ 12933 w 12933"/>
                <a:gd name="connsiteY10" fmla="*/ 12270 h 20256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0918 w 16195"/>
                <a:gd name="connsiteY8" fmla="*/ 12742 h 20270"/>
                <a:gd name="connsiteX9" fmla="*/ 16195 w 16195"/>
                <a:gd name="connsiteY9" fmla="*/ 10214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2961 w 16195"/>
                <a:gd name="connsiteY8" fmla="*/ 10103 h 20270"/>
                <a:gd name="connsiteX9" fmla="*/ 16195 w 16195"/>
                <a:gd name="connsiteY9" fmla="*/ 10214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2961 w 19335"/>
                <a:gd name="connsiteY8" fmla="*/ 10103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6165 w 19335"/>
                <a:gd name="connsiteY6" fmla="*/ 20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323"/>
                <a:gd name="connsiteX1" fmla="*/ 1543 w 19335"/>
                <a:gd name="connsiteY1" fmla="*/ 10391 h 20323"/>
                <a:gd name="connsiteX2" fmla="*/ 3230 w 19335"/>
                <a:gd name="connsiteY2" fmla="*/ 18 h 20323"/>
                <a:gd name="connsiteX3" fmla="*/ 6469 w 19335"/>
                <a:gd name="connsiteY3" fmla="*/ 20270 h 20323"/>
                <a:gd name="connsiteX4" fmla="*/ 9735 w 19335"/>
                <a:gd name="connsiteY4" fmla="*/ 0 h 20323"/>
                <a:gd name="connsiteX5" fmla="*/ 12944 w 19335"/>
                <a:gd name="connsiteY5" fmla="*/ 20162 h 20323"/>
                <a:gd name="connsiteX6" fmla="*/ 16165 w 19335"/>
                <a:gd name="connsiteY6" fmla="*/ 208 h 20323"/>
                <a:gd name="connsiteX7" fmla="*/ 19309 w 19335"/>
                <a:gd name="connsiteY7" fmla="*/ 20323 h 20323"/>
                <a:gd name="connsiteX8" fmla="*/ 17900 w 19335"/>
                <a:gd name="connsiteY8" fmla="*/ 10386 h 20323"/>
                <a:gd name="connsiteX9" fmla="*/ 19335 w 19335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17900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67" h="20323">
                  <a:moveTo>
                    <a:pt x="0" y="10202"/>
                  </a:moveTo>
                  <a:cubicBezTo>
                    <a:pt x="27" y="10170"/>
                    <a:pt x="1486" y="10328"/>
                    <a:pt x="1543" y="10391"/>
                  </a:cubicBezTo>
                  <a:cubicBezTo>
                    <a:pt x="1526" y="10139"/>
                    <a:pt x="3202" y="68"/>
                    <a:pt x="3230" y="18"/>
                  </a:cubicBezTo>
                  <a:cubicBezTo>
                    <a:pt x="3258" y="-32"/>
                    <a:pt x="6447" y="20430"/>
                    <a:pt x="6469" y="20270"/>
                  </a:cubicBezTo>
                  <a:cubicBezTo>
                    <a:pt x="6439" y="20269"/>
                    <a:pt x="9734" y="190"/>
                    <a:pt x="9735" y="0"/>
                  </a:cubicBezTo>
                  <a:cubicBezTo>
                    <a:pt x="9738" y="122"/>
                    <a:pt x="12911" y="19851"/>
                    <a:pt x="12944" y="20162"/>
                  </a:cubicBezTo>
                  <a:cubicBezTo>
                    <a:pt x="12911" y="19890"/>
                    <a:pt x="16138" y="386"/>
                    <a:pt x="16165" y="208"/>
                  </a:cubicBezTo>
                  <a:cubicBezTo>
                    <a:pt x="16146" y="440"/>
                    <a:pt x="19364" y="20354"/>
                    <a:pt x="19309" y="20323"/>
                  </a:cubicBezTo>
                  <a:cubicBezTo>
                    <a:pt x="19419" y="20430"/>
                    <a:pt x="20927" y="10030"/>
                    <a:pt x="20949" y="10386"/>
                  </a:cubicBezTo>
                  <a:cubicBezTo>
                    <a:pt x="20902" y="10100"/>
                    <a:pt x="22580" y="10210"/>
                    <a:pt x="22567" y="10308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60" name="直線コネクタ 59"/>
            <p:cNvCxnSpPr/>
            <p:nvPr/>
          </p:nvCxnSpPr>
          <p:spPr bwMode="auto">
            <a:xfrm>
              <a:off x="2144621" y="2771267"/>
              <a:ext cx="34311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1486265" y="2252771"/>
              <a:ext cx="4555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1k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73" name="直線コネクタ 72"/>
            <p:cNvCxnSpPr/>
            <p:nvPr/>
          </p:nvCxnSpPr>
          <p:spPr bwMode="auto">
            <a:xfrm flipV="1">
              <a:off x="1259632" y="2107408"/>
              <a:ext cx="0" cy="66385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直線コネクタ 73"/>
            <p:cNvCxnSpPr/>
            <p:nvPr/>
          </p:nvCxnSpPr>
          <p:spPr bwMode="auto">
            <a:xfrm>
              <a:off x="2144621" y="2373313"/>
              <a:ext cx="118602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 bwMode="auto">
            <a:xfrm flipV="1">
              <a:off x="2144621" y="2373314"/>
              <a:ext cx="0" cy="39795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368" name="テキスト ボックス 121"/>
          <p:cNvSpPr txBox="1">
            <a:spLocks noChangeArrowheads="1"/>
          </p:cNvSpPr>
          <p:nvPr/>
        </p:nvSpPr>
        <p:spPr bwMode="auto">
          <a:xfrm>
            <a:off x="2928516" y="4214132"/>
            <a:ext cx="21980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T=1.8K </a:t>
            </a:r>
          </a:p>
          <a:p>
            <a:pPr eaLnBrk="1" hangingPunct="1"/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lang="en-US" altLang="ja-JP" sz="18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Depressuring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18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LHe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ja-JP" altLang="en-US" sz="1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3" name="テキスト ボックス 55"/>
          <p:cNvSpPr txBox="1">
            <a:spLocks noChangeArrowheads="1"/>
          </p:cNvSpPr>
          <p:nvPr/>
        </p:nvSpPr>
        <p:spPr bwMode="auto">
          <a:xfrm>
            <a:off x="6144814" y="5169019"/>
            <a:ext cx="10080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Signal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T.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Okudaira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46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9214" y="222942"/>
            <a:ext cx="8229600" cy="990600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</a:t>
            </a:r>
            <a:r>
              <a:rPr lang="en-US" altLang="ja-JP" sz="24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2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24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response to VIS</a:t>
            </a:r>
            <a:r>
              <a:rPr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light at single photon level</a:t>
            </a:r>
            <a:endParaRPr kumimoji="1" lang="ja-JP" altLang="en-US" sz="2400" dirty="0"/>
          </a:p>
        </p:txBody>
      </p:sp>
      <p:grpSp>
        <p:nvGrpSpPr>
          <p:cNvPr id="4" name="図形グループ 3"/>
          <p:cNvGrpSpPr/>
          <p:nvPr/>
        </p:nvGrpSpPr>
        <p:grpSpPr>
          <a:xfrm>
            <a:off x="251521" y="2706774"/>
            <a:ext cx="5184380" cy="3465870"/>
            <a:chOff x="136109" y="2589069"/>
            <a:chExt cx="5359557" cy="3582976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71"/>
            <a:stretch/>
          </p:blipFill>
          <p:spPr>
            <a:xfrm>
              <a:off x="457200" y="2589069"/>
              <a:ext cx="5038466" cy="3582976"/>
            </a:xfrm>
            <a:prstGeom prst="rect">
              <a:avLst/>
            </a:prstGeom>
          </p:spPr>
        </p:pic>
        <p:sp>
          <p:nvSpPr>
            <p:cNvPr id="17" name="テキスト ボックス 16"/>
            <p:cNvSpPr txBox="1"/>
            <p:nvPr/>
          </p:nvSpPr>
          <p:spPr>
            <a:xfrm>
              <a:off x="3662382" y="2661695"/>
              <a:ext cx="1449359" cy="381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Best fit f(x;</a:t>
              </a:r>
              <a:r>
                <a:rPr lang="en-US" altLang="ja-JP" dirty="0" smtClean="0">
                  <a:sym typeface="Symbol"/>
                </a:rPr>
                <a:t>)</a:t>
              </a:r>
              <a:endParaRPr kumimoji="1" lang="ja-JP" altLang="en-US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4347312" y="2589069"/>
              <a:ext cx="190973" cy="381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kumimoji="1" lang="ja-JP" altLang="en-US" dirty="0"/>
            </a:p>
          </p:txBody>
        </p:sp>
        <p:cxnSp>
          <p:nvCxnSpPr>
            <p:cNvPr id="33" name="直線矢印コネクタ 32"/>
            <p:cNvCxnSpPr/>
            <p:nvPr/>
          </p:nvCxnSpPr>
          <p:spPr>
            <a:xfrm flipH="1">
              <a:off x="3273778" y="2958401"/>
              <a:ext cx="813071" cy="504007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>
              <a:stCxn id="35" idx="2"/>
            </p:cNvCxnSpPr>
            <p:nvPr/>
          </p:nvCxnSpPr>
          <p:spPr>
            <a:xfrm flipH="1">
              <a:off x="3323716" y="3987488"/>
              <a:ext cx="814723" cy="942712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ボックス 34"/>
            <p:cNvSpPr txBox="1"/>
            <p:nvPr/>
          </p:nvSpPr>
          <p:spPr>
            <a:xfrm>
              <a:off x="3721617" y="3679710"/>
              <a:ext cx="8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/>
                <a:t>1</a:t>
              </a:r>
              <a:r>
                <a:rPr kumimoji="1" lang="en-US" altLang="ja-JP" sz="1400" dirty="0" smtClean="0"/>
                <a:t>photon</a:t>
              </a:r>
              <a:endParaRPr kumimoji="1" lang="ja-JP" altLang="en-US" sz="1400" dirty="0"/>
            </a:p>
          </p:txBody>
        </p:sp>
        <p:cxnSp>
          <p:nvCxnSpPr>
            <p:cNvPr id="39" name="直線矢印コネクタ 38"/>
            <p:cNvCxnSpPr>
              <a:stCxn id="40" idx="2"/>
            </p:cNvCxnSpPr>
            <p:nvPr/>
          </p:nvCxnSpPr>
          <p:spPr>
            <a:xfrm flipH="1">
              <a:off x="3188194" y="4593625"/>
              <a:ext cx="1081405" cy="714657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テキスト ボックス 39"/>
            <p:cNvSpPr txBox="1"/>
            <p:nvPr/>
          </p:nvSpPr>
          <p:spPr>
            <a:xfrm>
              <a:off x="3852776" y="4285847"/>
              <a:ext cx="8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2photon</a:t>
              </a:r>
              <a:endParaRPr kumimoji="1" lang="ja-JP" altLang="en-US" sz="1400" dirty="0"/>
            </a:p>
          </p:txBody>
        </p:sp>
        <p:cxnSp>
          <p:nvCxnSpPr>
            <p:cNvPr id="41" name="直線矢印コネクタ 40"/>
            <p:cNvCxnSpPr>
              <a:stCxn id="42" idx="2"/>
            </p:cNvCxnSpPr>
            <p:nvPr/>
          </p:nvCxnSpPr>
          <p:spPr>
            <a:xfrm flipH="1">
              <a:off x="3411518" y="5195366"/>
              <a:ext cx="858080" cy="433824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テキスト ボックス 41"/>
            <p:cNvSpPr txBox="1"/>
            <p:nvPr/>
          </p:nvSpPr>
          <p:spPr>
            <a:xfrm>
              <a:off x="3852776" y="4887589"/>
              <a:ext cx="8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/>
                <a:t>3</a:t>
              </a:r>
              <a:r>
                <a:rPr lang="en-US" altLang="ja-JP" sz="1400" dirty="0" smtClean="0"/>
                <a:t>photon</a:t>
              </a:r>
              <a:endParaRPr kumimoji="1" lang="ja-JP" altLang="en-US" sz="1400" dirty="0"/>
            </a:p>
          </p:txBody>
        </p:sp>
        <p:cxnSp>
          <p:nvCxnSpPr>
            <p:cNvPr id="43" name="直線矢印コネクタ 42"/>
            <p:cNvCxnSpPr>
              <a:stCxn id="44" idx="2"/>
            </p:cNvCxnSpPr>
            <p:nvPr/>
          </p:nvCxnSpPr>
          <p:spPr>
            <a:xfrm>
              <a:off x="2126186" y="4295265"/>
              <a:ext cx="850246" cy="405543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テキスト ボックス 43"/>
            <p:cNvSpPr txBox="1"/>
            <p:nvPr/>
          </p:nvSpPr>
          <p:spPr>
            <a:xfrm>
              <a:off x="1709364" y="3987488"/>
              <a:ext cx="8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0photon</a:t>
              </a:r>
              <a:endParaRPr kumimoji="1" lang="ja-JP" altLang="en-US" sz="1400" dirty="0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 rot="16200000">
              <a:off x="-53900" y="2961688"/>
              <a:ext cx="7493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event</a:t>
              </a:r>
              <a:endParaRPr kumimoji="1" lang="ja-JP" altLang="en-US" dirty="0"/>
            </a:p>
          </p:txBody>
        </p:sp>
      </p:grpSp>
      <p:grpSp>
        <p:nvGrpSpPr>
          <p:cNvPr id="5" name="図形グループ 4"/>
          <p:cNvGrpSpPr/>
          <p:nvPr/>
        </p:nvGrpSpPr>
        <p:grpSpPr>
          <a:xfrm>
            <a:off x="5444187" y="3115878"/>
            <a:ext cx="3585229" cy="2560085"/>
            <a:chOff x="5444187" y="2328198"/>
            <a:chExt cx="3585229" cy="2560085"/>
          </a:xfrm>
        </p:grpSpPr>
        <p:pic>
          <p:nvPicPr>
            <p:cNvPr id="20" name="図 19" descr="chi.pdf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47"/>
            <a:stretch/>
          </p:blipFill>
          <p:spPr>
            <a:xfrm>
              <a:off x="5531607" y="2414681"/>
              <a:ext cx="3497809" cy="2386304"/>
            </a:xfrm>
            <a:prstGeom prst="rect">
              <a:avLst/>
            </a:prstGeom>
          </p:spPr>
        </p:pic>
        <p:sp>
          <p:nvSpPr>
            <p:cNvPr id="52" name="テキスト ボックス 51"/>
            <p:cNvSpPr txBox="1"/>
            <p:nvPr/>
          </p:nvSpPr>
          <p:spPr>
            <a:xfrm>
              <a:off x="8686800" y="4518951"/>
              <a:ext cx="3176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μ</a:t>
              </a:r>
              <a:endParaRPr kumimoji="1" lang="ja-JP" altLang="en-US" dirty="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5444187" y="2328198"/>
              <a:ext cx="3856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x</a:t>
              </a:r>
              <a:r>
                <a:rPr kumimoji="1" lang="en-US" altLang="ja-JP" baseline="30000" dirty="0" smtClean="0"/>
                <a:t>2</a:t>
              </a:r>
              <a:endParaRPr kumimoji="1" lang="ja-JP" altLang="en-US" dirty="0"/>
            </a:p>
          </p:txBody>
        </p:sp>
        <p:cxnSp>
          <p:nvCxnSpPr>
            <p:cNvPr id="55" name="直線矢印コネクタ 54"/>
            <p:cNvCxnSpPr/>
            <p:nvPr/>
          </p:nvCxnSpPr>
          <p:spPr>
            <a:xfrm flipH="1" flipV="1">
              <a:off x="6731001" y="3922892"/>
              <a:ext cx="465666" cy="30344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テキスト ボックス 55"/>
                <p:cNvSpPr txBox="1"/>
                <p:nvPr/>
              </p:nvSpPr>
              <p:spPr>
                <a:xfrm>
                  <a:off x="6046544" y="4184004"/>
                  <a:ext cx="208813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16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kumimoji="1" lang="en-US" altLang="ja-JP" sz="16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𝜒</m:t>
                          </m:r>
                        </m:e>
                        <m:sup>
                          <m:r>
                            <a:rPr kumimoji="1" lang="en-US" altLang="ja-JP" sz="16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kumimoji="1" lang="en-US" altLang="ja-JP" sz="1600" dirty="0" smtClean="0">
                      <a:solidFill>
                        <a:srgbClr val="FF6600"/>
                      </a:solidFill>
                    </a:rPr>
                    <a:t> minimum at μ=0.93</a:t>
                  </a:r>
                  <a:endParaRPr kumimoji="1" lang="ja-JP" altLang="en-US" sz="16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56" name="テキスト ボックス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46544" y="4184004"/>
                  <a:ext cx="2088136" cy="33855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5357" r="-292" b="-2142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テキスト ボックス 2"/>
            <p:cNvSpPr txBox="1"/>
            <p:nvPr/>
          </p:nvSpPr>
          <p:spPr>
            <a:xfrm>
              <a:off x="8034648" y="2458000"/>
              <a:ext cx="817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err="1" smtClean="0"/>
                <a:t>ndf</a:t>
              </a:r>
              <a:r>
                <a:rPr kumimoji="1" lang="en-US" altLang="ja-JP" sz="1600" dirty="0" smtClean="0"/>
                <a:t>=85</a:t>
              </a:r>
              <a:endParaRPr kumimoji="1" lang="ja-JP" altLang="en-US" sz="1600" dirty="0"/>
            </a:p>
          </p:txBody>
        </p:sp>
      </p:grp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94673-0A81-CF4B-827F-A30F7C2971DA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138286" y="5828960"/>
            <a:ext cx="159881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pulse </a:t>
            </a:r>
            <a:r>
              <a:rPr lang="en-US" altLang="ja-JP" sz="1600" dirty="0" err="1" smtClean="0"/>
              <a:t>hight</a:t>
            </a:r>
            <a:r>
              <a:rPr lang="en-US" altLang="ja-JP" sz="1600" dirty="0" smtClean="0"/>
              <a:t>(AU)</a:t>
            </a:r>
            <a:endParaRPr lang="ja-JP" altLang="en-US" sz="1600" dirty="0"/>
          </a:p>
          <a:p>
            <a:endParaRPr lang="ja-JP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302552" y="898719"/>
                <a:ext cx="8161280" cy="1654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b="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Assuming a Poisson distribution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convoluted with Gaussian which has same sigma as pedestal noise:</a:t>
                </a:r>
                <a:endParaRPr kumimoji="1" lang="en-US" altLang="ja-JP" sz="2000" b="0" i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𝑥</m:t>
                          </m:r>
                          <m:r>
                            <a:rPr kumimoji="1" lang="en-US" altLang="ja-JP" b="0" i="1" smtClean="0">
                              <a:latin typeface="Cambria Math"/>
                            </a:rPr>
                            <m:t>;</m:t>
                          </m:r>
                          <m:r>
                            <a:rPr kumimoji="1" lang="en-US" altLang="ja-JP" b="0" i="1" smtClean="0">
                              <a:latin typeface="Cambria Math"/>
                            </a:rPr>
                            <m:t>𝜇</m:t>
                          </m:r>
                        </m:e>
                      </m:d>
                      <m:r>
                        <a:rPr kumimoji="1" lang="en-US" altLang="ja-JP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b="0" i="1" smtClean="0">
                              <a:latin typeface="Cambria Math"/>
                            </a:rPr>
                            <m:t>tot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𝜇</m:t>
                                  </m:r>
                                </m:sup>
                              </m:sSup>
                            </m:num>
                            <m:den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  <m:r>
                            <a:rPr kumimoji="1" lang="en-US" altLang="ja-JP" b="0" i="1" smtClean="0">
                              <a:latin typeface="Cambria Math"/>
                            </a:rPr>
                            <m:t>⋅</m:t>
                          </m:r>
                          <m:f>
                            <m:f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kumimoji="1" lang="en-US" altLang="ja-JP" b="0" i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𝜋</m:t>
                                  </m:r>
                                </m:e>
                              </m:rad>
                              <m:sSub>
                                <m:sSubPr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den>
                          </m:f>
                          <m:func>
                            <m:func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1" lang="en-US" altLang="ja-JP" b="0" i="0" smtClean="0">
                                  <a:latin typeface="Cambria Math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kumimoji="1" lang="en-US" altLang="ja-JP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begChr m:val="{"/>
                                              <m:endChr m:val="}"/>
                                              <m:ctrlPr>
                                                <a:rPr kumimoji="1" lang="en-US" altLang="ja-JP" b="0" i="1" smtClean="0">
                                                  <a:latin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kumimoji="1" lang="en-US" altLang="ja-JP" b="0" i="1" smtClean="0"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  <m:r>
                                                <a:rPr kumimoji="1" lang="en-US" altLang="ja-JP" b="0" i="1" smtClean="0">
                                                  <a:latin typeface="Cambria Math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kumimoji="1" lang="en-US" altLang="ja-JP" b="0" i="1" smtClean="0">
                                                  <a:latin typeface="Cambria Math"/>
                                                </a:rPr>
                                                <m:t>𝑛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kumimoji="1" lang="en-US" altLang="ja-JP" b="0" i="1" smtClean="0">
                                                      <a:latin typeface="Cambria Math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f>
                                                    <m:fPr>
                                                      <m:ctrlPr>
                                                        <a:rPr kumimoji="1" lang="en-US" altLang="ja-JP" b="0" i="1" smtClean="0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kumimoji="1" lang="en-US" altLang="ja-JP" b="0" i="1" smtClean="0">
                                                          <a:latin typeface="Cambria Math"/>
                                                        </a:rPr>
                                                        <m:t>𝑀</m:t>
                                                      </m:r>
                                                    </m:num>
                                                    <m:den>
                                                      <m:r>
                                                        <a:rPr kumimoji="1" lang="en-US" altLang="ja-JP" b="0" i="1" smtClean="0">
                                                          <a:latin typeface="Cambria Math"/>
                                                        </a:rPr>
                                                        <m:t>𝜇</m:t>
                                                      </m:r>
                                                    </m:den>
                                                  </m:f>
                                                </m:e>
                                              </m:d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kumimoji="1" lang="en-US" altLang="ja-JP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  <m:sSubSup>
                                        <m:sSubSupPr>
                                          <m:ctrlP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  <m:t>𝑝</m:t>
                                          </m:r>
                                        </m:sub>
                                        <m:sup>
                                          <m:r>
                                            <a:rPr kumimoji="1" lang="en-US" altLang="ja-JP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552" y="898719"/>
                <a:ext cx="8161280" cy="1654877"/>
              </a:xfrm>
              <a:prstGeom prst="rect">
                <a:avLst/>
              </a:prstGeom>
              <a:blipFill rotWithShape="1">
                <a:blip r:embed="rId5"/>
                <a:stretch>
                  <a:fillRect l="-822" t="-183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テキスト ボックス 45"/>
              <p:cNvSpPr txBox="1"/>
              <p:nvPr/>
            </p:nvSpPr>
            <p:spPr>
              <a:xfrm>
                <a:off x="6171637" y="5502182"/>
                <a:ext cx="1863011" cy="4365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0.93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−0.14</m:t>
                          </m:r>
                        </m:sub>
                        <m:sup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+0.19</m:t>
                          </m:r>
                        </m:sup>
                      </m:sSubSup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46" name="テキスト ボックス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1637" y="5502182"/>
                <a:ext cx="1863011" cy="436594"/>
              </a:xfrm>
              <a:prstGeom prst="rect">
                <a:avLst/>
              </a:prstGeom>
              <a:blipFill rotWithShape="1">
                <a:blip r:embed="rId6"/>
                <a:stretch>
                  <a:fillRect b="-563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テキスト ボックス 59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T.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Okudaira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14793" y="6059793"/>
            <a:ext cx="8161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Currently, readout noise is dominated, but we are detecting VIS light at single photon level  </a:t>
            </a:r>
            <a:endParaRPr kumimoji="1" lang="en-US" altLang="ja-JP" sz="2000" b="0" i="1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テキスト ボックス 121"/>
          <p:cNvSpPr txBox="1">
            <a:spLocks noChangeArrowheads="1"/>
          </p:cNvSpPr>
          <p:nvPr/>
        </p:nvSpPr>
        <p:spPr bwMode="auto">
          <a:xfrm>
            <a:off x="1025391" y="2899422"/>
            <a:ext cx="19736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T=1.8K </a:t>
            </a:r>
          </a:p>
          <a:p>
            <a:pPr eaLnBrk="1" hangingPunct="1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Depressuring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LHe</a:t>
            </a:r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ja-JP" altLang="en-US" sz="1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664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9006" y="58614"/>
            <a:ext cx="8229600" cy="778098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 of SOI-STJ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3408" y="714670"/>
            <a:ext cx="8640960" cy="2291842"/>
          </a:xfrm>
        </p:spPr>
        <p:txBody>
          <a:bodyPr>
            <a:normAutofit fontScale="92500"/>
          </a:bodyPr>
          <a:lstStyle/>
          <a:p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SOI: Silicon-on-insulator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CMOS in SOI is reported to work at 4.2K by T. Wada (JAXA), et al.  </a:t>
            </a:r>
          </a:p>
          <a:p>
            <a:pPr marL="457200" lvl="1" indent="0">
              <a:buNone/>
            </a:pPr>
            <a:endParaRPr kumimoji="1"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of SOI-STJ for our application with Y. Arai (KEK)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layer sputtered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directly on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 pre-amplifier</a:t>
            </a:r>
          </a:p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Started test with 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on SOI with p-MOS and n-MOS FET</a:t>
            </a:r>
          </a:p>
        </p:txBody>
      </p:sp>
      <p:grpSp>
        <p:nvGrpSpPr>
          <p:cNvPr id="45" name="グループ化 44"/>
          <p:cNvGrpSpPr/>
          <p:nvPr/>
        </p:nvGrpSpPr>
        <p:grpSpPr>
          <a:xfrm>
            <a:off x="428722" y="3246562"/>
            <a:ext cx="3582108" cy="1017609"/>
            <a:chOff x="5287309" y="1229105"/>
            <a:chExt cx="3582108" cy="1017609"/>
          </a:xfrm>
        </p:grpSpPr>
        <p:sp>
          <p:nvSpPr>
            <p:cNvPr id="4" name="正方形/長方形 3"/>
            <p:cNvSpPr/>
            <p:nvPr/>
          </p:nvSpPr>
          <p:spPr bwMode="auto">
            <a:xfrm>
              <a:off x="5287309" y="1586561"/>
              <a:ext cx="2633428" cy="10690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5729033" y="1310823"/>
              <a:ext cx="1070054" cy="39561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5830472" y="1576376"/>
              <a:ext cx="887559" cy="47517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5287309" y="1804402"/>
              <a:ext cx="2633429" cy="44231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SOI</a:t>
              </a:r>
              <a:endPara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5287309" y="1695030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5287309" y="1775472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 flipV="1">
              <a:off x="5532462" y="1693468"/>
              <a:ext cx="298010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 flipV="1">
              <a:off x="7044240" y="1693468"/>
              <a:ext cx="286012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5532462" y="1618544"/>
              <a:ext cx="1184907" cy="74926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5850568" y="1514456"/>
              <a:ext cx="852822" cy="48786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5830472" y="1376962"/>
              <a:ext cx="887559" cy="137494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6472216" y="1229105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6567502" y="1229105"/>
              <a:ext cx="231585" cy="7392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6795837" y="1229105"/>
              <a:ext cx="88121" cy="39561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6838439" y="1544616"/>
              <a:ext cx="408637" cy="8389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7115270" y="1544616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887592" y="1268760"/>
              <a:ext cx="8226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kumimoji="1"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883957" y="1229105"/>
              <a:ext cx="5132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1" name="直線矢印コネクタ 20"/>
            <p:cNvCxnSpPr/>
            <p:nvPr/>
          </p:nvCxnSpPr>
          <p:spPr bwMode="auto">
            <a:xfrm flipH="1">
              <a:off x="7330252" y="1555314"/>
              <a:ext cx="326871" cy="13715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テキスト ボックス 21"/>
            <p:cNvSpPr txBox="1"/>
            <p:nvPr/>
          </p:nvSpPr>
          <p:spPr>
            <a:xfrm>
              <a:off x="7559443" y="1352775"/>
              <a:ext cx="13099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metal pad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43" name="テキスト ボックス 42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K.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Kasahara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15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2"/>
          <a:stretch/>
        </p:blipFill>
        <p:spPr>
          <a:xfrm>
            <a:off x="399009" y="4972788"/>
            <a:ext cx="3161685" cy="1825586"/>
          </a:xfrm>
          <a:prstGeom prst="rect">
            <a:avLst/>
          </a:prstGeom>
        </p:spPr>
      </p:pic>
      <p:cxnSp>
        <p:nvCxnSpPr>
          <p:cNvPr id="38" name="直線矢印コネクタ 37"/>
          <p:cNvCxnSpPr>
            <a:endCxn id="9" idx="0"/>
          </p:cNvCxnSpPr>
          <p:nvPr/>
        </p:nvCxnSpPr>
        <p:spPr>
          <a:xfrm flipV="1">
            <a:off x="625801" y="3753107"/>
            <a:ext cx="197079" cy="6119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100042" y="4329478"/>
            <a:ext cx="3460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lower layer 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has electrical contact with SOI circuit</a:t>
            </a:r>
            <a:endParaRPr kumimoji="1"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3059" y="3209201"/>
            <a:ext cx="2152858" cy="2084622"/>
          </a:xfrm>
          <a:prstGeom prst="rect">
            <a:avLst/>
          </a:prstGeom>
        </p:spPr>
      </p:pic>
      <p:sp>
        <p:nvSpPr>
          <p:cNvPr id="49" name="正方形/長方形 48"/>
          <p:cNvSpPr/>
          <p:nvPr/>
        </p:nvSpPr>
        <p:spPr>
          <a:xfrm>
            <a:off x="7414774" y="4251512"/>
            <a:ext cx="501394" cy="506027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5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4355976" y="3360566"/>
            <a:ext cx="1851622" cy="1830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" name="正方形/長方形 51"/>
          <p:cNvSpPr/>
          <p:nvPr/>
        </p:nvSpPr>
        <p:spPr>
          <a:xfrm>
            <a:off x="4453888" y="3369348"/>
            <a:ext cx="587822" cy="37480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189893" y="2996952"/>
            <a:ext cx="7478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endParaRPr kumimoji="1" lang="en-US" altLang="ja-JP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41" name="直線コネクタ 40"/>
          <p:cNvCxnSpPr/>
          <p:nvPr/>
        </p:nvCxnSpPr>
        <p:spPr>
          <a:xfrm flipH="1" flipV="1">
            <a:off x="6242891" y="3370232"/>
            <a:ext cx="1171883" cy="88128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 flipH="1">
            <a:off x="6207599" y="4757539"/>
            <a:ext cx="1207175" cy="43368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7063745" y="1418292"/>
            <a:ext cx="17048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Phys. 167, 602 (2012</a:t>
            </a:r>
            <a:r>
              <a:rPr kumimoji="1" lang="ja-JP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kumimoji="1" lang="ja-JP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ja-JP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 rot="21304476">
            <a:off x="4083184" y="5623971"/>
            <a:ext cx="453111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ja-JP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K. </a:t>
            </a:r>
            <a:r>
              <a:rPr lang="en-US" altLang="ja-JP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Kasahara’s</a:t>
            </a:r>
            <a:r>
              <a:rPr lang="en-US" altLang="ja-JP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talk for detail</a:t>
            </a:r>
            <a:endParaRPr lang="ja-JP" alt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 rot="21272870">
            <a:off x="3891838" y="5995029"/>
            <a:ext cx="518821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ja-JP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detectors session3 at 15:00 on 6</a:t>
            </a:r>
            <a:r>
              <a:rPr lang="en-US" altLang="ja-JP" sz="2000" b="1" cap="none" spc="50" baseline="3000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</a:t>
            </a:r>
            <a:endParaRPr lang="ja-JP" altLang="en-US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896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</a:t>
            </a:r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-STJ development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404" y="1121331"/>
            <a:ext cx="6080033" cy="1195931"/>
          </a:xfrm>
        </p:spPr>
        <p:txBody>
          <a:bodyPr>
            <a:norm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succeeded in observation of Josephson current by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Hf-HfOx-Hf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barrier layer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2010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(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S.H.Kim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et. al, TIPP2011)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コンテンツ プレースホルダー 2"/>
              <p:cNvSpPr txBox="1">
                <a:spLocks/>
              </p:cNvSpPr>
              <p:nvPr/>
            </p:nvSpPr>
            <p:spPr>
              <a:xfrm>
                <a:off x="469218" y="5517232"/>
                <a:ext cx="8280920" cy="10081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However, to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use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this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 a detector, 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much improvement in leak current is required.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1" smtClean="0">
                            <a:latin typeface="Cambria Math"/>
                          </a:rPr>
                          <m:t>leak</m:t>
                        </m:r>
                      </m:sub>
                    </m:sSub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is required to be at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pA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level or less)</a:t>
                </a:r>
                <a:endParaRPr lang="ja-JP" altLang="en-US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7" name="コンテンツ プレースホルダー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218" y="5517232"/>
                <a:ext cx="8280920" cy="1008111"/>
              </a:xfrm>
              <a:prstGeom prst="rect">
                <a:avLst/>
              </a:prstGeom>
              <a:blipFill rotWithShape="1">
                <a:blip r:embed="rId2"/>
                <a:stretch>
                  <a:fillRect l="-957" t="-363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スライド番号プレースホルダー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16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54" y="2725243"/>
            <a:ext cx="3058364" cy="2863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178" y="2717407"/>
            <a:ext cx="2713966" cy="272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直線矢印コネクタ 25"/>
          <p:cNvCxnSpPr/>
          <p:nvPr/>
        </p:nvCxnSpPr>
        <p:spPr>
          <a:xfrm>
            <a:off x="2700801" y="3939379"/>
            <a:ext cx="62969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3330495" y="2862344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B=10 Gauss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21470" y="2876062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B=0 Gauss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6375932" y="2779269"/>
            <a:ext cx="2278581" cy="79374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err="1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HfOx</a:t>
            </a:r>
            <a:r>
              <a:rPr lang="ja-JP" altLang="en-US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：</a:t>
            </a: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20Torr,1hour</a:t>
            </a:r>
          </a:p>
          <a:p>
            <a:pPr algn="ctr"/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anodic oxidation</a:t>
            </a:r>
            <a:r>
              <a:rPr lang="ja-JP" altLang="en-US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：</a:t>
            </a: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45nm</a:t>
            </a:r>
            <a:endParaRPr kumimoji="1" lang="en-US" altLang="ja-JP" sz="1600" dirty="0" smtClean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5868144" y="1268612"/>
            <a:ext cx="3052082" cy="1394750"/>
            <a:chOff x="5921604" y="941897"/>
            <a:chExt cx="3052082" cy="1394750"/>
          </a:xfrm>
        </p:grpSpPr>
        <p:cxnSp>
          <p:nvCxnSpPr>
            <p:cNvPr id="11" name="直線コネクタ 10"/>
            <p:cNvCxnSpPr/>
            <p:nvPr/>
          </p:nvCxnSpPr>
          <p:spPr>
            <a:xfrm flipH="1">
              <a:off x="8602305" y="1253563"/>
              <a:ext cx="105668" cy="53421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flipH="1">
              <a:off x="8662408" y="1253563"/>
              <a:ext cx="235696" cy="538766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flipH="1">
              <a:off x="7817823" y="941897"/>
              <a:ext cx="376487" cy="33369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flipH="1">
              <a:off x="7865165" y="946510"/>
              <a:ext cx="658292" cy="31068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グループ化 29"/>
            <p:cNvGrpSpPr/>
            <p:nvPr/>
          </p:nvGrpSpPr>
          <p:grpSpPr>
            <a:xfrm>
              <a:off x="5921604" y="1277091"/>
              <a:ext cx="3052082" cy="1059556"/>
              <a:chOff x="3606397" y="2379611"/>
              <a:chExt cx="4093428" cy="1479613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3606397" y="2379611"/>
                <a:ext cx="4093428" cy="1479613"/>
                <a:chOff x="3665198" y="2816636"/>
                <a:chExt cx="3817528" cy="1479613"/>
              </a:xfrm>
            </p:grpSpPr>
            <p:grpSp>
              <p:nvGrpSpPr>
                <p:cNvPr id="37" name="グループ化 36"/>
                <p:cNvGrpSpPr/>
                <p:nvPr/>
              </p:nvGrpSpPr>
              <p:grpSpPr>
                <a:xfrm>
                  <a:off x="3665198" y="2816636"/>
                  <a:ext cx="3817528" cy="1479613"/>
                  <a:chOff x="2546405" y="4581128"/>
                  <a:chExt cx="4384394" cy="1213284"/>
                </a:xfrm>
              </p:grpSpPr>
              <p:sp>
                <p:nvSpPr>
                  <p:cNvPr id="40" name="1 つの角を丸めた四角形 39"/>
                  <p:cNvSpPr/>
                  <p:nvPr/>
                </p:nvSpPr>
                <p:spPr>
                  <a:xfrm>
                    <a:off x="2546405" y="5157192"/>
                    <a:ext cx="4384394" cy="410344"/>
                  </a:xfrm>
                  <a:prstGeom prst="round1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Hf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(350nm)</a:t>
                    </a:r>
                    <a:endParaRPr kumimoji="1" lang="ja-JP" altLang="en-US" dirty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  <p:sp>
                <p:nvSpPr>
                  <p:cNvPr id="41" name="正方形/長方形 40"/>
                  <p:cNvSpPr/>
                  <p:nvPr/>
                </p:nvSpPr>
                <p:spPr>
                  <a:xfrm>
                    <a:off x="3275855" y="4581128"/>
                    <a:ext cx="2520280" cy="55436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Hf</a:t>
                    </a:r>
                    <a:r>
                      <a:rPr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(25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0nm)</a:t>
                    </a:r>
                    <a:endParaRPr kumimoji="1" lang="ja-JP" altLang="en-US" dirty="0">
                      <a:solidFill>
                        <a:schemeClr val="tx1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  <p:sp>
                <p:nvSpPr>
                  <p:cNvPr id="42" name="1 つの角を丸めた四角形 41"/>
                  <p:cNvSpPr/>
                  <p:nvPr/>
                </p:nvSpPr>
                <p:spPr>
                  <a:xfrm>
                    <a:off x="2546405" y="5589240"/>
                    <a:ext cx="4384394" cy="205172"/>
                  </a:xfrm>
                  <a:prstGeom prst="round1Rect">
                    <a:avLst>
                      <a:gd name="adj" fmla="val 0"/>
                    </a:avLst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Si wafer</a:t>
                    </a:r>
                    <a:endParaRPr kumimoji="1" lang="ja-JP" altLang="en-US" dirty="0">
                      <a:solidFill>
                        <a:schemeClr val="tx1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</p:grpSp>
            <p:cxnSp>
              <p:nvCxnSpPr>
                <p:cNvPr id="38" name="直線コネクタ 37"/>
                <p:cNvCxnSpPr/>
                <p:nvPr/>
              </p:nvCxnSpPr>
              <p:spPr>
                <a:xfrm flipV="1">
                  <a:off x="4293775" y="3338689"/>
                  <a:ext cx="2207549" cy="8816"/>
                </a:xfrm>
                <a:prstGeom prst="line">
                  <a:avLst/>
                </a:prstGeom>
                <a:ln w="317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5" name="直線コネクタ 34"/>
              <p:cNvCxnSpPr/>
              <p:nvPr/>
            </p:nvCxnSpPr>
            <p:spPr>
              <a:xfrm flipV="1">
                <a:off x="6640462" y="3111082"/>
                <a:ext cx="246168" cy="11166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3606397" y="3082130"/>
                <a:ext cx="711387" cy="0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直線コネクタ 30"/>
            <p:cNvCxnSpPr/>
            <p:nvPr/>
          </p:nvCxnSpPr>
          <p:spPr>
            <a:xfrm flipV="1">
              <a:off x="8189062" y="1253563"/>
              <a:ext cx="5248" cy="526604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 flipV="1">
              <a:off x="6428645" y="1257197"/>
              <a:ext cx="0" cy="564949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8820472" y="1772816"/>
              <a:ext cx="152400" cy="1954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テキスト ボックス 50"/>
          <p:cNvSpPr txBox="1"/>
          <p:nvPr/>
        </p:nvSpPr>
        <p:spPr>
          <a:xfrm>
            <a:off x="78063" y="2493012"/>
            <a:ext cx="2170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sample in 2012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868144" y="3717032"/>
            <a:ext cx="29439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200×200μm</a:t>
            </a:r>
            <a:r>
              <a:rPr lang="en-US" altLang="ja-JP" sz="2400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T=80~177mK</a:t>
            </a:r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kumimoji="1"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=60μA</a:t>
            </a:r>
          </a:p>
          <a:p>
            <a:pPr algn="ctr"/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leak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=50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A@V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bias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=10V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kumimoji="1"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=0.2Ω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K. Nagata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595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20" t="34505" r="49015" b="25840"/>
          <a:stretch/>
        </p:blipFill>
        <p:spPr>
          <a:xfrm>
            <a:off x="676351" y="1391213"/>
            <a:ext cx="7975389" cy="4843693"/>
          </a:xfr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5" t="34740" r="49234" b="25876"/>
          <a:stretch/>
        </p:blipFill>
        <p:spPr>
          <a:xfrm>
            <a:off x="683568" y="1402892"/>
            <a:ext cx="7939573" cy="4821803"/>
          </a:xfrm>
          <a:prstGeom prst="rect">
            <a:avLst/>
          </a:prstGeom>
        </p:spPr>
      </p:pic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32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-STJ Response to DC-like VIS light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5489302" y="4668061"/>
            <a:ext cx="0" cy="74570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>
            <a:off x="5489302" y="5413766"/>
            <a:ext cx="81089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5417841" y="5539104"/>
            <a:ext cx="1530423" cy="41017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20μV/DIV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 rot="5400000">
            <a:off x="4345322" y="5076322"/>
            <a:ext cx="1688763" cy="4103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0μA/DIV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3" name="直線矢印コネクタ 12"/>
          <p:cNvCxnSpPr>
            <a:stCxn id="17" idx="1"/>
          </p:cNvCxnSpPr>
          <p:nvPr/>
        </p:nvCxnSpPr>
        <p:spPr bwMode="auto">
          <a:xfrm flipH="1">
            <a:off x="5709802" y="1211561"/>
            <a:ext cx="590390" cy="142535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テキスト ボックス 16"/>
          <p:cNvSpPr txBox="1"/>
          <p:nvPr/>
        </p:nvSpPr>
        <p:spPr>
          <a:xfrm>
            <a:off x="6300192" y="980728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aser ON</a:t>
            </a:r>
            <a:endParaRPr kumimoji="1" lang="ja-JP" altLang="en-US" sz="2400" dirty="0">
              <a:solidFill>
                <a:schemeClr val="accent6">
                  <a:lumMod val="7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484161" y="3140968"/>
            <a:ext cx="165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r>
              <a:rPr lang="en-US" altLang="ja-JP" sz="2400" dirty="0" smtClean="0">
                <a:solidFill>
                  <a:schemeClr val="tx2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aser OFF</a:t>
            </a:r>
            <a:endParaRPr kumimoji="1" lang="ja-JP" altLang="en-US" sz="2400" dirty="0">
              <a:solidFill>
                <a:schemeClr val="tx2">
                  <a:lumMod val="75000"/>
                </a:schemeClr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20" name="直線矢印コネクタ 19"/>
          <p:cNvCxnSpPr/>
          <p:nvPr/>
        </p:nvCxnSpPr>
        <p:spPr bwMode="auto">
          <a:xfrm flipH="1" flipV="1">
            <a:off x="6183052" y="2996952"/>
            <a:ext cx="405172" cy="37484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テキスト ボックス 14"/>
          <p:cNvSpPr txBox="1"/>
          <p:nvPr/>
        </p:nvSpPr>
        <p:spPr>
          <a:xfrm>
            <a:off x="102178" y="1042283"/>
            <a:ext cx="39063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Laser pulse: 465nm, 100kHz</a:t>
            </a:r>
          </a:p>
        </p:txBody>
      </p:sp>
      <p:grpSp>
        <p:nvGrpSpPr>
          <p:cNvPr id="16" name="グループ化 15"/>
          <p:cNvGrpSpPr/>
          <p:nvPr/>
        </p:nvGrpSpPr>
        <p:grpSpPr>
          <a:xfrm>
            <a:off x="161571" y="2040121"/>
            <a:ext cx="3402317" cy="3231305"/>
            <a:chOff x="1547664" y="382748"/>
            <a:chExt cx="3046270" cy="2893155"/>
          </a:xfrm>
        </p:grpSpPr>
        <p:sp>
          <p:nvSpPr>
            <p:cNvPr id="22" name="正方形/長方形 21"/>
            <p:cNvSpPr/>
            <p:nvPr/>
          </p:nvSpPr>
          <p:spPr>
            <a:xfrm>
              <a:off x="1547664" y="413744"/>
              <a:ext cx="3046270" cy="2862159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19" name="コンテンツ プレースホルダー 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35" t="44703" r="65941" b="42738"/>
            <a:stretch/>
          </p:blipFill>
          <p:spPr>
            <a:xfrm>
              <a:off x="1547664" y="382748"/>
              <a:ext cx="3046270" cy="2862159"/>
            </a:xfrm>
            <a:prstGeom prst="rect">
              <a:avLst/>
            </a:prstGeom>
          </p:spPr>
        </p:pic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53" t="44819" r="65946" b="42651"/>
            <a:stretch/>
          </p:blipFill>
          <p:spPr>
            <a:xfrm>
              <a:off x="1547664" y="413744"/>
              <a:ext cx="3046270" cy="2862159"/>
            </a:xfrm>
            <a:prstGeom prst="rect">
              <a:avLst/>
            </a:prstGeom>
          </p:spPr>
        </p:pic>
      </p:grpSp>
      <p:sp>
        <p:nvSpPr>
          <p:cNvPr id="2" name="正方形/長方形 1"/>
          <p:cNvSpPr/>
          <p:nvPr/>
        </p:nvSpPr>
        <p:spPr>
          <a:xfrm>
            <a:off x="4427984" y="2780928"/>
            <a:ext cx="1281818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H="1" flipV="1">
            <a:off x="3563888" y="2074740"/>
            <a:ext cx="864096" cy="7061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H="1">
            <a:off x="3563888" y="4077072"/>
            <a:ext cx="864096" cy="119435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V="1">
            <a:off x="2689776" y="3315728"/>
            <a:ext cx="0" cy="74570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2689776" y="2272089"/>
            <a:ext cx="0" cy="82238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472629" y="4912162"/>
            <a:ext cx="3244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10uA/100kHz=6.2×10</a:t>
            </a:r>
            <a:r>
              <a:rPr lang="en-US" altLang="ja-JP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8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e/pulse</a:t>
            </a:r>
            <a:endParaRPr kumimoji="1"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23457" y="6224695"/>
            <a:ext cx="5299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 observed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-STJ response to visible light</a:t>
            </a:r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5" name="スライド番号プレースホルダー 2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K. Nagata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 rot="16200000">
            <a:off x="1874971" y="2432554"/>
            <a:ext cx="1188270" cy="410344"/>
          </a:xfrm>
          <a:prstGeom prst="rect">
            <a:avLst/>
          </a:prstGeom>
          <a:noFill/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~1</a:t>
            </a:r>
            <a:r>
              <a:rPr kumimoji="1"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0μA</a:t>
            </a:r>
            <a:endParaRPr kumimoji="1"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105747" y="382801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</a:t>
            </a:r>
            <a:endParaRPr kumimoji="1" lang="ja-JP" altLang="en-US" sz="28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285958" y="1402892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endParaRPr kumimoji="1" lang="ja-JP" altLang="en-US" sz="28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689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24744"/>
                <a:ext cx="8928992" cy="5040560"/>
              </a:xfrm>
            </p:spPr>
            <p:txBody>
              <a:bodyPr>
                <a:noAutofit/>
              </a:bodyPr>
              <a:lstStyle/>
              <a:p>
                <a:r>
                  <a:rPr kumimoji="1"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propose an experiment to search for neutrino radiative decay in cosmic neutrino background</a:t>
                </a:r>
              </a:p>
              <a:p>
                <a:r>
                  <a:rPr kumimoji="1"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are developing a detector to measure single photon energy with &lt;2% resolution </a:t>
                </a:r>
                <a:r>
                  <a:rPr kumimoji="1"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 i="1">
                        <a:solidFill>
                          <a:schemeClr val="tx1"/>
                        </a:solidFill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lang="en-US" altLang="ja-JP" sz="2000" i="1">
                        <a:solidFill>
                          <a:schemeClr val="tx1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kumimoji="1"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.</a:t>
                </a:r>
              </a:p>
              <a:p>
                <a:pPr lvl="1"/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array with grating and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-STJ are being considered</a:t>
                </a:r>
              </a:p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observed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response to VIS light at single photon level, but readout noise is currently dominated.</a:t>
                </a:r>
              </a:p>
              <a:p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We’ve </a:t>
                </a:r>
                <a:r>
                  <a:rPr lang="en-US" altLang="ja-JP" sz="200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confirmed </a:t>
                </a:r>
                <a:r>
                  <a:rPr lang="en-US" altLang="ja-JP" sz="200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the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SIS structure in our </a:t>
                </a:r>
                <a:r>
                  <a:rPr lang="en-US" altLang="ja-JP" sz="20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-STJ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prototypes and observed quasi-particle tunneling current from response to VIS light illumination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but much improvement in leakage current is required for a practical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usage</a:t>
                </a:r>
              </a:p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Development of readout electronics for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is underway</a:t>
                </a:r>
              </a:p>
              <a:p>
                <a:pPr lvl="1"/>
                <a:r>
                  <a:rPr kumimoji="1"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the first milestone, a</a:t>
                </a:r>
                <a:r>
                  <a:rPr kumimoji="1"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iming to single VIS/NIR photon counting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Several ultra low temperature amplifier candidates are under development.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SOI-STJ is one of promising candidates</a:t>
                </a: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24744"/>
                <a:ext cx="8928992" cy="5040560"/>
              </a:xfrm>
              <a:blipFill rotWithShape="1">
                <a:blip r:embed="rId2"/>
                <a:stretch>
                  <a:fillRect l="-615" t="-605" r="-68" b="-496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697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8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Introduction to neutrino decay search</a:t>
            </a:r>
          </a:p>
          <a:p>
            <a:r>
              <a:rPr kumimoji="1" lang="en-US" altLang="ja-JP" dirty="0" smtClean="0"/>
              <a:t>STJ detector developments</a:t>
            </a:r>
          </a:p>
          <a:p>
            <a:pPr lvl="1"/>
            <a:r>
              <a:rPr lang="en-US" altLang="ja-JP" dirty="0"/>
              <a:t>R</a:t>
            </a:r>
            <a:r>
              <a:rPr kumimoji="1" lang="en-US" altLang="ja-JP" dirty="0" smtClean="0"/>
              <a:t>ocket experiment with </a:t>
            </a:r>
            <a:r>
              <a:rPr kumimoji="1" lang="en-US" altLang="ja-JP" dirty="0" err="1" smtClean="0"/>
              <a:t>Nb</a:t>
            </a:r>
            <a:r>
              <a:rPr kumimoji="1" lang="en-US" altLang="ja-JP" dirty="0" smtClean="0"/>
              <a:t>/Al-STJ</a:t>
            </a:r>
          </a:p>
          <a:p>
            <a:pPr lvl="1"/>
            <a:r>
              <a:rPr lang="en-US" altLang="ja-JP" dirty="0" err="1" smtClean="0"/>
              <a:t>Hf</a:t>
            </a:r>
            <a:r>
              <a:rPr lang="en-US" altLang="ja-JP" dirty="0" smtClean="0"/>
              <a:t>-STJ development</a:t>
            </a:r>
            <a:endParaRPr kumimoji="1" lang="en-US" altLang="ja-JP" dirty="0" smtClean="0"/>
          </a:p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1422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2800" dirty="0" smtClean="0"/>
              <a:t>Energy/Wavelength/</a:t>
            </a:r>
            <a:r>
              <a:rPr lang="en-US" altLang="ja-JP" sz="2800" dirty="0" smtClean="0"/>
              <a:t>Frequency</a:t>
            </a:r>
            <a:endParaRPr kumimoji="1" lang="ja-JP" altLang="en-US" sz="2800" dirty="0"/>
          </a:p>
        </p:txBody>
      </p:sp>
      <p:pic>
        <p:nvPicPr>
          <p:cNvPr id="3083" name="Picture 11" descr="C:\Users\yuji\Desktop\axis2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86"/>
          <a:stretch/>
        </p:blipFill>
        <p:spPr bwMode="auto">
          <a:xfrm>
            <a:off x="460375" y="980728"/>
            <a:ext cx="7984430" cy="359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コネクタ 9"/>
          <p:cNvCxnSpPr/>
          <p:nvPr/>
        </p:nvCxnSpPr>
        <p:spPr bwMode="auto">
          <a:xfrm flipV="1">
            <a:off x="4608004" y="1268760"/>
            <a:ext cx="0" cy="2952328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=25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𝜈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=6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THz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=50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038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altLang="ja-JP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Cosmic neutrino background (C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B)</a:t>
                </a:r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1852" r="-1926" b="-319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21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07501" y="1484782"/>
            <a:ext cx="6075332" cy="4032447"/>
            <a:chOff x="12961342" y="7056761"/>
            <a:chExt cx="7965847" cy="5046980"/>
          </a:xfrm>
        </p:grpSpPr>
        <p:pic>
          <p:nvPicPr>
            <p:cNvPr id="6" name="Picture 3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1342" y="7056761"/>
              <a:ext cx="5472112" cy="4556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Line 11"/>
            <p:cNvSpPr>
              <a:spLocks noChangeShapeType="1"/>
            </p:cNvSpPr>
            <p:nvPr/>
          </p:nvSpPr>
          <p:spPr bwMode="auto">
            <a:xfrm flipH="1">
              <a:off x="16676752" y="7991798"/>
              <a:ext cx="1949512" cy="345703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ja-JP" sz="2800" b="1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CMB</a:t>
                  </a:r>
                  <a:endParaRPr lang="ja-JP" altLang="en-US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=411/</m:t>
                        </m:r>
                        <m:sSup>
                          <m:sSup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000" b="0" i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=2.73 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K</m:t>
                        </m:r>
                      </m:oMath>
                    </m:oMathPara>
                  </a14:m>
                  <a:endPara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5102" b="-102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Picture 15" descr="新規ビットマップ イメージ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6263" y="7076715"/>
              <a:ext cx="1963737" cy="1139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正方形/長方形 9"/>
            <p:cNvSpPr/>
            <p:nvPr/>
          </p:nvSpPr>
          <p:spPr>
            <a:xfrm>
              <a:off x="18818739" y="10294265"/>
              <a:ext cx="242215" cy="500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ja-JP" altLang="en-US" sz="2000" dirty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𝑘𝑇</m:t>
                        </m:r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~1</m:t>
                        </m:r>
                        <m:r>
                          <m:rPr>
                            <m:sty m:val="p"/>
                          </m:rP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MeV</m:t>
                        </m:r>
                      </m:oMath>
                    </m:oMathPara>
                  </a14:m>
                  <a:endParaRPr kumimoji="1" lang="ja-JP" altLang="en-US" sz="2000" dirty="0">
                    <a:solidFill>
                      <a:srgbClr val="FFFF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H="1" flipV="1">
              <a:off x="15869702" y="9940746"/>
              <a:ext cx="1245916" cy="2162995"/>
            </a:xfrm>
            <a:prstGeom prst="line">
              <a:avLst/>
            </a:prstGeom>
            <a:noFill/>
            <a:ln w="50800">
              <a:solidFill>
                <a:srgbClr val="FFC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229418" y="5376248"/>
                <a:ext cx="7798966" cy="12693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28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:r>
                  <a:rPr lang="en-US" altLang="ja-JP" sz="28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</a:t>
                </a:r>
                <a:r>
                  <a:rPr lang="en-US" altLang="ja-JP" sz="28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𝜈</m:t>
                        </m:r>
                      </m:sub>
                    </m:sSub>
                    <m:r>
                      <a:rPr lang="en-US" altLang="ja-JP" sz="2400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</m:acc>
                      </m:sub>
                    </m:sSub>
                    <m:r>
                      <a:rPr lang="en-US" altLang="ja-JP" sz="2400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ja-JP" sz="240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ja-JP" sz="240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4</m:t>
                            </m:r>
                          </m:den>
                        </m:f>
                        <m:d>
                          <m:dPr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ja-JP" sz="24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𝜈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𝛾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f>
                      <m:f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num>
                      <m:den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altLang="ja-JP" sz="240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56</m:t>
                        </m:r>
                      </m:num>
                      <m:den>
                        <m:sSup>
                          <m:sSupPr>
                            <m:ctrlPr>
                              <a:rPr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400" b="0" i="0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ja-JP" sz="24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𝜈</m:t>
                        </m:r>
                      </m:sub>
                    </m:sSub>
                    <m:r>
                      <a:rPr lang="en-US" altLang="ja-JP" sz="2400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ja-JP" sz="24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ja-JP" sz="24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altLang="ja-JP" sz="24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11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ja-JP" sz="240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ja-JP" sz="240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sSub>
                      <m:sSubPr>
                        <m:ctrlP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400">
                        <a:solidFill>
                          <a:srgbClr val="0070C0"/>
                        </a:solidFill>
                        <a:latin typeface="Cambria Math"/>
                      </a:rPr>
                      <m:t>=1.95</m:t>
                    </m:r>
                    <m:r>
                      <m:rPr>
                        <m:sty m:val="p"/>
                      </m:rPr>
                      <a:rPr lang="en-US" altLang="ja-JP" sz="2400">
                        <a:solidFill>
                          <a:srgbClr val="0070C0"/>
                        </a:solidFill>
                        <a:latin typeface="Cambria Math"/>
                      </a:rPr>
                      <m:t>K</m:t>
                    </m:r>
                  </m:oMath>
                </a14:m>
                <a:endParaRPr lang="ja-JP" altLang="en-US" sz="2000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9418" y="5376248"/>
                <a:ext cx="7798966" cy="1269386"/>
              </a:xfrm>
              <a:prstGeom prst="rect">
                <a:avLst/>
              </a:prstGeom>
              <a:blipFill rotWithShape="1">
                <a:blip r:embed="rId7"/>
                <a:stretch>
                  <a:fillRect t="-528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円弧 14"/>
          <p:cNvSpPr/>
          <p:nvPr/>
        </p:nvSpPr>
        <p:spPr>
          <a:xfrm>
            <a:off x="1540841" y="2106581"/>
            <a:ext cx="864736" cy="2010929"/>
          </a:xfrm>
          <a:prstGeom prst="arc">
            <a:avLst>
              <a:gd name="adj1" fmla="val 17258220"/>
              <a:gd name="adj2" fmla="val 4416483"/>
            </a:avLst>
          </a:prstGeom>
          <a:ln w="50800" cmpd="sng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円弧 15"/>
          <p:cNvSpPr/>
          <p:nvPr/>
        </p:nvSpPr>
        <p:spPr>
          <a:xfrm>
            <a:off x="1718211" y="1754395"/>
            <a:ext cx="1222935" cy="2706778"/>
          </a:xfrm>
          <a:prstGeom prst="arc">
            <a:avLst>
              <a:gd name="adj1" fmla="val 17427132"/>
              <a:gd name="adj2" fmla="val 4232032"/>
            </a:avLst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672" y="1297313"/>
            <a:ext cx="3218328" cy="457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7565832" y="1686345"/>
            <a:ext cx="1224136" cy="47746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61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直線コネクタ 104"/>
          <p:cNvCxnSpPr/>
          <p:nvPr/>
        </p:nvCxnSpPr>
        <p:spPr bwMode="auto">
          <a:xfrm>
            <a:off x="5045875" y="5661248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3600" dirty="0" smtClean="0"/>
              <a:t>STJ back tunneling effect</a:t>
            </a:r>
            <a:endParaRPr lang="ja-JP" altLang="en-US" sz="3600" dirty="0" smtClean="0"/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755576" y="5589240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正方形/長方形 9"/>
          <p:cNvSpPr/>
          <p:nvPr/>
        </p:nvSpPr>
        <p:spPr bwMode="auto">
          <a:xfrm>
            <a:off x="2448254" y="4307905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円/楕円 24"/>
          <p:cNvSpPr/>
          <p:nvPr/>
        </p:nvSpPr>
        <p:spPr bwMode="auto">
          <a:xfrm>
            <a:off x="2059299" y="460979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755794" y="5445224"/>
            <a:ext cx="448816" cy="288032"/>
            <a:chOff x="2483768" y="4725144"/>
            <a:chExt cx="448816" cy="288032"/>
          </a:xfrm>
        </p:grpSpPr>
        <p:sp>
          <p:nvSpPr>
            <p:cNvPr id="19" name="円/楕円 1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28" name="円/楕円 27"/>
          <p:cNvSpPr/>
          <p:nvPr/>
        </p:nvSpPr>
        <p:spPr bwMode="auto">
          <a:xfrm>
            <a:off x="1806696" y="4628931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23" name="直線矢印コネクタ 22"/>
          <p:cNvCxnSpPr>
            <a:stCxn id="24" idx="0"/>
            <a:endCxn id="25" idx="4"/>
          </p:cNvCxnSpPr>
          <p:nvPr/>
        </p:nvCxnSpPr>
        <p:spPr bwMode="auto">
          <a:xfrm flipV="1">
            <a:off x="2052210" y="4753806"/>
            <a:ext cx="79097" cy="76342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線矢印コネクタ 31"/>
          <p:cNvCxnSpPr>
            <a:stCxn id="19" idx="0"/>
            <a:endCxn id="28" idx="4"/>
          </p:cNvCxnSpPr>
          <p:nvPr/>
        </p:nvCxnSpPr>
        <p:spPr bwMode="auto">
          <a:xfrm flipH="1" flipV="1">
            <a:off x="1878704" y="4772947"/>
            <a:ext cx="21106" cy="7442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直線コネクタ 35"/>
          <p:cNvCxnSpPr/>
          <p:nvPr/>
        </p:nvCxnSpPr>
        <p:spPr bwMode="auto">
          <a:xfrm flipV="1">
            <a:off x="2592270" y="5790454"/>
            <a:ext cx="1716034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" name="グループ化 37"/>
          <p:cNvGrpSpPr/>
          <p:nvPr/>
        </p:nvGrpSpPr>
        <p:grpSpPr>
          <a:xfrm>
            <a:off x="3347864" y="5661248"/>
            <a:ext cx="448816" cy="288032"/>
            <a:chOff x="2483768" y="4725144"/>
            <a:chExt cx="448816" cy="288032"/>
          </a:xfrm>
        </p:grpSpPr>
        <p:sp>
          <p:nvSpPr>
            <p:cNvPr id="39" name="円/楕円 3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42" name="円/楕円 41"/>
          <p:cNvSpPr/>
          <p:nvPr/>
        </p:nvSpPr>
        <p:spPr bwMode="auto">
          <a:xfrm>
            <a:off x="3016057" y="5013072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48" name="直線矢印コネクタ 47"/>
          <p:cNvCxnSpPr>
            <a:stCxn id="25" idx="6"/>
            <a:endCxn id="42" idx="1"/>
          </p:cNvCxnSpPr>
          <p:nvPr/>
        </p:nvCxnSpPr>
        <p:spPr bwMode="auto">
          <a:xfrm>
            <a:off x="2203315" y="4681798"/>
            <a:ext cx="833833" cy="35236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正方形/長方形 52"/>
          <p:cNvSpPr/>
          <p:nvPr/>
        </p:nvSpPr>
        <p:spPr bwMode="auto">
          <a:xfrm>
            <a:off x="6732240" y="4365104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5923384" y="5517232"/>
            <a:ext cx="448816" cy="288032"/>
            <a:chOff x="2483768" y="4725144"/>
            <a:chExt cx="448816" cy="288032"/>
          </a:xfrm>
        </p:grpSpPr>
        <p:sp>
          <p:nvSpPr>
            <p:cNvPr id="56" name="円/楕円 55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8" name="円/楕円 57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59" name="円/楕円 58"/>
          <p:cNvSpPr/>
          <p:nvPr/>
        </p:nvSpPr>
        <p:spPr bwMode="auto">
          <a:xfrm>
            <a:off x="7304962" y="508508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 bwMode="auto">
          <a:xfrm>
            <a:off x="6876256" y="5877272"/>
            <a:ext cx="171603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円/楕円 68"/>
          <p:cNvSpPr/>
          <p:nvPr/>
        </p:nvSpPr>
        <p:spPr bwMode="auto">
          <a:xfrm>
            <a:off x="6139408" y="4708861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70" name="直線矢印コネクタ 69"/>
          <p:cNvCxnSpPr>
            <a:stCxn id="59" idx="3"/>
            <a:endCxn id="75" idx="7"/>
          </p:cNvCxnSpPr>
          <p:nvPr/>
        </p:nvCxnSpPr>
        <p:spPr bwMode="auto">
          <a:xfrm>
            <a:off x="7326053" y="5208005"/>
            <a:ext cx="126596" cy="61835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3" name="グループ化 72"/>
          <p:cNvGrpSpPr/>
          <p:nvPr/>
        </p:nvGrpSpPr>
        <p:grpSpPr>
          <a:xfrm>
            <a:off x="7105316" y="5733256"/>
            <a:ext cx="448816" cy="288032"/>
            <a:chOff x="2483768" y="4725144"/>
            <a:chExt cx="448816" cy="288032"/>
          </a:xfrm>
        </p:grpSpPr>
        <p:sp>
          <p:nvSpPr>
            <p:cNvPr id="74" name="円/楕円 7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5" name="円/楕円 7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cxnSp>
        <p:nvCxnSpPr>
          <p:cNvPr id="77" name="直線矢印コネクタ 76"/>
          <p:cNvCxnSpPr>
            <a:stCxn id="56" idx="0"/>
            <a:endCxn id="69" idx="4"/>
          </p:cNvCxnSpPr>
          <p:nvPr/>
        </p:nvCxnSpPr>
        <p:spPr bwMode="auto">
          <a:xfrm flipV="1">
            <a:off x="6067400" y="4852877"/>
            <a:ext cx="144016" cy="73636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直線矢印コネクタ 77"/>
          <p:cNvCxnSpPr>
            <a:stCxn id="57" idx="6"/>
            <a:endCxn id="74" idx="2"/>
          </p:cNvCxnSpPr>
          <p:nvPr/>
        </p:nvCxnSpPr>
        <p:spPr bwMode="auto">
          <a:xfrm>
            <a:off x="6291808" y="5661248"/>
            <a:ext cx="885516" cy="21602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正方形/長方形 88"/>
          <p:cNvSpPr/>
          <p:nvPr/>
        </p:nvSpPr>
        <p:spPr>
          <a:xfrm>
            <a:off x="265890" y="4087202"/>
            <a:ext cx="879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P</a:t>
            </a:r>
            <a:r>
              <a:rPr lang="en-US" altLang="ja-JP" b="1" dirty="0" smtClean="0"/>
              <a:t>hoton</a:t>
            </a:r>
            <a:endParaRPr lang="ja-JP" altLang="en-US" sz="1800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40764" y="1268760"/>
            <a:ext cx="8649277" cy="1872208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400" dirty="0" smtClean="0"/>
              <a:t>Quasi-particles near the barrier can mediate Cooper pairs, resulting in true signal gain</a:t>
            </a:r>
            <a:endParaRPr kumimoji="1" lang="en-US" altLang="ja-JP" sz="2400" dirty="0" smtClean="0"/>
          </a:p>
          <a:p>
            <a:pPr lvl="1"/>
            <a:r>
              <a:rPr lang="en-US" altLang="ja-JP" sz="2000" dirty="0" smtClean="0"/>
              <a:t>Bi-layer fabricated with superconductors of different gaps </a:t>
            </a:r>
            <a:r>
              <a:rPr lang="en-US" altLang="ja-JP" sz="2000" dirty="0" smtClean="0">
                <a:sym typeface="Symbol"/>
              </a:rPr>
              <a:t></a:t>
            </a:r>
            <a:r>
              <a:rPr lang="en-US" altLang="ja-JP" sz="2000" baseline="-25000" dirty="0" err="1" smtClean="0">
                <a:sym typeface="Symbol"/>
              </a:rPr>
              <a:t>Nb</a:t>
            </a:r>
            <a:r>
              <a:rPr lang="en-US" altLang="ja-JP" sz="2000" dirty="0" smtClean="0">
                <a:sym typeface="Symbol"/>
              </a:rPr>
              <a:t>&gt;</a:t>
            </a:r>
            <a:r>
              <a:rPr lang="en-US" altLang="ja-JP" sz="2000" baseline="-25000" dirty="0" smtClean="0">
                <a:sym typeface="Symbol"/>
              </a:rPr>
              <a:t>Al</a:t>
            </a:r>
            <a:r>
              <a:rPr lang="en-US" altLang="ja-JP" sz="2000" dirty="0" smtClean="0">
                <a:sym typeface="Symbol"/>
              </a:rPr>
              <a:t> to enhance quasi-particle density near the barrier</a:t>
            </a:r>
            <a:endParaRPr lang="en-US" altLang="ja-JP" sz="2000" dirty="0" smtClean="0"/>
          </a:p>
          <a:p>
            <a:pPr lvl="1"/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/Al-STJ   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(200nm)/Al(10nm)/</a:t>
            </a:r>
            <a:r>
              <a:rPr lang="en-US" altLang="ja-JP" sz="2000" dirty="0" err="1" smtClean="0">
                <a:sym typeface="Wingdings"/>
              </a:rPr>
              <a:t>AlOx</a:t>
            </a:r>
            <a:r>
              <a:rPr lang="en-US" altLang="ja-JP" sz="2000" dirty="0" smtClean="0">
                <a:sym typeface="Wingdings"/>
              </a:rPr>
              <a:t>/Al(10nm)/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(100nm)</a:t>
            </a:r>
          </a:p>
          <a:p>
            <a:r>
              <a:rPr lang="en-US" altLang="ja-JP" sz="2400" dirty="0" smtClean="0"/>
              <a:t>Gain:</a:t>
            </a:r>
            <a:r>
              <a:rPr lang="ja-JP" altLang="en-US" sz="2400" dirty="0" smtClean="0"/>
              <a:t> </a:t>
            </a:r>
            <a:r>
              <a:rPr lang="en-US" altLang="ja-JP" sz="2400" dirty="0"/>
              <a:t>2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200</a:t>
            </a:r>
            <a:endParaRPr kumimoji="1" lang="en-US" altLang="ja-JP" sz="2400" dirty="0" smtClean="0"/>
          </a:p>
        </p:txBody>
      </p:sp>
      <p:grpSp>
        <p:nvGrpSpPr>
          <p:cNvPr id="83" name="グループ化 82"/>
          <p:cNvGrpSpPr/>
          <p:nvPr/>
        </p:nvGrpSpPr>
        <p:grpSpPr>
          <a:xfrm>
            <a:off x="1178576" y="5445224"/>
            <a:ext cx="448816" cy="288032"/>
            <a:chOff x="2483768" y="4725144"/>
            <a:chExt cx="448816" cy="288032"/>
          </a:xfrm>
        </p:grpSpPr>
        <p:sp>
          <p:nvSpPr>
            <p:cNvPr id="84" name="円/楕円 8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6" name="円/楕円 8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87" name="円/楕円 86"/>
          <p:cNvSpPr/>
          <p:nvPr/>
        </p:nvSpPr>
        <p:spPr bwMode="auto">
          <a:xfrm>
            <a:off x="6535241" y="4713964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92" name="グループ化 91"/>
          <p:cNvGrpSpPr/>
          <p:nvPr/>
        </p:nvGrpSpPr>
        <p:grpSpPr>
          <a:xfrm>
            <a:off x="7795592" y="5733256"/>
            <a:ext cx="448816" cy="288032"/>
            <a:chOff x="2483768" y="4725144"/>
            <a:chExt cx="448816" cy="288032"/>
          </a:xfrm>
        </p:grpSpPr>
        <p:sp>
          <p:nvSpPr>
            <p:cNvPr id="93" name="円/楕円 92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4" name="円/楕円 9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755576" y="4883969"/>
            <a:ext cx="1716034" cy="253716"/>
            <a:chOff x="755576" y="4883969"/>
            <a:chExt cx="1716034" cy="253716"/>
          </a:xfrm>
        </p:grpSpPr>
        <p:cxnSp>
          <p:nvCxnSpPr>
            <p:cNvPr id="9" name="直線コネクタ 8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コネクタ 95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コネクタ 96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4" name="グループ化 33"/>
          <p:cNvGrpSpPr/>
          <p:nvPr/>
        </p:nvGrpSpPr>
        <p:grpSpPr>
          <a:xfrm flipH="1">
            <a:off x="2592270" y="5085184"/>
            <a:ext cx="1716034" cy="253716"/>
            <a:chOff x="1169430" y="6177769"/>
            <a:chExt cx="1716034" cy="253716"/>
          </a:xfrm>
        </p:grpSpPr>
        <p:cxnSp>
          <p:nvCxnSpPr>
            <p:cNvPr id="98" name="直線コネクタ 97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直線コネクタ 98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コネクタ 99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1" name="稲妻 70"/>
          <p:cNvSpPr/>
          <p:nvPr/>
        </p:nvSpPr>
        <p:spPr bwMode="auto">
          <a:xfrm>
            <a:off x="974857" y="4458816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5012064" y="4946340"/>
            <a:ext cx="1716034" cy="253716"/>
            <a:chOff x="755576" y="4883969"/>
            <a:chExt cx="1716034" cy="253716"/>
          </a:xfrm>
        </p:grpSpPr>
        <p:cxnSp>
          <p:nvCxnSpPr>
            <p:cNvPr id="102" name="直線コネクタ 101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グループ化 113"/>
          <p:cNvGrpSpPr/>
          <p:nvPr/>
        </p:nvGrpSpPr>
        <p:grpSpPr>
          <a:xfrm flipH="1">
            <a:off x="6876256" y="5125220"/>
            <a:ext cx="1716034" cy="253716"/>
            <a:chOff x="1169430" y="6177769"/>
            <a:chExt cx="1716034" cy="253716"/>
          </a:xfrm>
        </p:grpSpPr>
        <p:cxnSp>
          <p:nvCxnSpPr>
            <p:cNvPr id="115" name="直線コネクタ 114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" name="直線コネクタ 115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直線コネクタ 116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8" name="テキスト ボックス 117"/>
          <p:cNvSpPr txBox="1"/>
          <p:nvPr/>
        </p:nvSpPr>
        <p:spPr>
          <a:xfrm>
            <a:off x="827154" y="6021288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806696" y="6021288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3532486" y="6002124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2764225" y="6010251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6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502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848" y="274638"/>
            <a:ext cx="8229600" cy="63408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Feasibility of VIS/NIR single photon detection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80728"/>
                <a:ext cx="8964488" cy="5256584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typical time constant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STJ response to pulsed light  is ~1μs</a:t>
                </a:r>
              </a:p>
              <a:p>
                <a:r>
                  <a:rPr lang="en-US" altLang="ja-JP" sz="24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leakage is 160nA</a:t>
                </a:r>
              </a:p>
              <a:p>
                <a:pPr marL="0" indent="0">
                  <a:buNone/>
                </a:pPr>
                <a:r>
                  <a:rPr lang="en-US" altLang="ja-JP" sz="2400" dirty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160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𝑛𝐴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12</m:t>
                            </m:r>
                          </m:sup>
                        </m:sSup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Fluctuation from electron statistics in 1μs is</a:t>
                </a:r>
              </a:p>
              <a:p>
                <a:pPr marL="0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6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3</m:t>
                            </m:r>
                          </m:sup>
                        </m:sSup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While expected signal for 1eV are </a:t>
                </a:r>
              </a:p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(Assume back tunneling gain x10)</a:t>
                </a:r>
              </a:p>
              <a:p>
                <a:pPr marL="400050" lvl="1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𝑒𝑉</m:t>
                        </m:r>
                      </m:num>
                      <m:den>
                        <m:r>
                          <a:rPr lang="en-US" altLang="ja-JP" sz="24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24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</m:den>
                    </m:f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𝑒𝑉</m:t>
                        </m:r>
                      </m:num>
                      <m:den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1.7×1.5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𝑚𝑒𝑉</m:t>
                        </m:r>
                      </m:den>
                    </m:f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4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sSup>
                      <m:sSupPr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p>
                    </m:sSup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</m:oMath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400050" lvl="1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More than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sigma away from leakage fluctuation</a:t>
                </a:r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400050" lvl="1" indent="0">
                  <a:buNone/>
                </a:pPr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80728"/>
                <a:ext cx="8964488" cy="5256584"/>
              </a:xfrm>
              <a:blipFill rotWithShape="1">
                <a:blip r:embed="rId2"/>
                <a:stretch>
                  <a:fillRect l="-884" t="-8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74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848" y="274638"/>
            <a:ext cx="8229600" cy="63408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Feasibility of </a:t>
            </a:r>
            <a:r>
              <a:rPr lang="en-US" altLang="ja-JP" sz="2800" dirty="0"/>
              <a:t>F</a:t>
            </a:r>
            <a:r>
              <a:rPr kumimoji="1" lang="en-US" altLang="ja-JP" sz="2800" dirty="0" smtClean="0"/>
              <a:t>IR single photon detection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80728"/>
                <a:ext cx="8712968" cy="5256584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typical time constant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STJ response to pulsed light  is ~1μs</a:t>
                </a:r>
              </a:p>
              <a:p>
                <a:r>
                  <a:rPr lang="en-US" altLang="ja-JP" sz="20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leak current is 0.1nA</a:t>
                </a:r>
              </a:p>
              <a:p>
                <a:pPr marL="0" indent="0">
                  <a:buNone/>
                </a:pPr>
                <a:r>
                  <a:rPr lang="en-US" altLang="ja-JP" sz="2000" dirty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000" b="0" i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0.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1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𝑛𝐴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=6.25×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8</m:t>
                            </m:r>
                          </m:sup>
                        </m:sSup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=6.25×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Fluctuation due to electron statistics in 1μs is</a:t>
                </a: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ja-JP" sz="20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0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6.25×10</m:t>
                                </m:r>
                              </m:e>
                              <m:sup>
                                <m:r>
                                  <a:rPr lang="en-US" altLang="ja-JP" sz="20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=25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While expected signal charge for 25meV are </a:t>
                </a: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num>
                      <m:den>
                        <m:r>
                          <a:rPr lang="en-US" altLang="ja-JP" sz="20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</m:den>
                    </m:f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num>
                      <m:den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1.7×1.5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den>
                    </m:f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98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	(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back tunneling gain x10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marL="400050" lvl="1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More than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sigma away from leakage fluctuation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-400050"/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Requirement for amplifier</a:t>
                </a:r>
                <a:endParaRPr lang="en-US" altLang="ja-JP" sz="2000" i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742950" lvl="2" indent="-342900"/>
                <a:r>
                  <a:rPr lang="en-US" altLang="ja-JP" sz="2000" dirty="0" smtClean="0">
                    <a:latin typeface="Cambria Math"/>
                    <a:ea typeface="Arial Unicode MS" pitchFamily="50" charset="-128"/>
                    <a:cs typeface="Arial Unicode MS" pitchFamily="50" charset="-128"/>
                  </a:rPr>
                  <a:t>Noise&lt;16e</a:t>
                </a:r>
              </a:p>
              <a:p>
                <a:pPr marL="742950" lvl="2" indent="-342900"/>
                <a:r>
                  <a:rPr lang="en-US" altLang="ja-JP" sz="2000" dirty="0" smtClean="0">
                    <a:ea typeface="Arial Unicode MS" pitchFamily="50" charset="-128"/>
                    <a:cs typeface="Arial Unicode MS" pitchFamily="50" charset="-128"/>
                  </a:rPr>
                  <a:t>Gain: 1V/</a:t>
                </a:r>
                <a:r>
                  <a:rPr lang="en-US" altLang="ja-JP" sz="2000" dirty="0" err="1" smtClean="0">
                    <a:ea typeface="Arial Unicode MS" pitchFamily="50" charset="-128"/>
                    <a:cs typeface="Arial Unicode MS" pitchFamily="50" charset="-128"/>
                  </a:rPr>
                  <a:t>fC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 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V=16mV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80728"/>
                <a:ext cx="8712968" cy="5256584"/>
              </a:xfrm>
              <a:blipFill rotWithShape="1">
                <a:blip r:embed="rId2"/>
                <a:stretch>
                  <a:fillRect l="-559" t="-580" r="-42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33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光なしあべ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90" y="1688562"/>
            <a:ext cx="4536348" cy="424341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90" y="1688562"/>
            <a:ext cx="4615343" cy="423003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537313" y="5276620"/>
            <a:ext cx="14398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0.5mV</a:t>
            </a:r>
            <a:r>
              <a:rPr kumimoji="1"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/div</a:t>
            </a:r>
            <a:endParaRPr kumimoji="1" lang="ja-JP" altLang="en-US" sz="2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11" name="直線矢印コネクタ 10"/>
          <p:cNvCxnSpPr/>
          <p:nvPr/>
        </p:nvCxnSpPr>
        <p:spPr bwMode="auto">
          <a:xfrm flipV="1">
            <a:off x="1061466" y="5093145"/>
            <a:ext cx="0" cy="480502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直線矢印コネクタ 11"/>
          <p:cNvCxnSpPr/>
          <p:nvPr/>
        </p:nvCxnSpPr>
        <p:spPr bwMode="auto">
          <a:xfrm flipV="1">
            <a:off x="1049766" y="5560902"/>
            <a:ext cx="487547" cy="1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テキスト ボックス 12"/>
          <p:cNvSpPr txBox="1"/>
          <p:nvPr/>
        </p:nvSpPr>
        <p:spPr>
          <a:xfrm>
            <a:off x="1032496" y="4758236"/>
            <a:ext cx="12827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20nA</a:t>
            </a:r>
            <a:r>
              <a:rPr kumimoji="1"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/div</a:t>
            </a:r>
            <a:endParaRPr kumimoji="1" lang="ja-JP" altLang="en-US" sz="2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73803" y="1988586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83652" y="395451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16090" y="1017331"/>
            <a:ext cx="7380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VIS laser pulse 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(465nm) 20MHz illuminated on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 rot="16200000">
            <a:off x="3392734" y="2508174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~10nA</a:t>
            </a:r>
            <a:endParaRPr kumimoji="1" lang="ja-JP" altLang="en-US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097613" y="2065530"/>
            <a:ext cx="4004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10nA/20MHz=0.5×10</a:t>
            </a:r>
            <a:r>
              <a:rPr lang="en-US" altLang="ja-JP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-15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C =3.1×10</a:t>
            </a:r>
            <a:r>
              <a:rPr lang="en-US" altLang="ja-JP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112881" y="2681292"/>
            <a:ext cx="3779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0.45 photons/laser pulse is given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previous slide 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3" name="直線矢印コネクタ 2"/>
          <p:cNvCxnSpPr>
            <a:stCxn id="5" idx="2"/>
          </p:cNvCxnSpPr>
          <p:nvPr/>
        </p:nvCxnSpPr>
        <p:spPr>
          <a:xfrm>
            <a:off x="1041127" y="3189125"/>
            <a:ext cx="336299" cy="7653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397361" y="2819793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Laser OFF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23" name="直線矢印コネクタ 22"/>
          <p:cNvCxnSpPr>
            <a:stCxn id="16" idx="2"/>
          </p:cNvCxnSpPr>
          <p:nvPr/>
        </p:nvCxnSpPr>
        <p:spPr>
          <a:xfrm flipH="1">
            <a:off x="2173803" y="3135856"/>
            <a:ext cx="259046" cy="8186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1846791" y="276652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Laser ON</a:t>
            </a:r>
            <a:endParaRPr kumimoji="1" lang="ja-JP" altLang="en-US" b="1" dirty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1" name="タイトル 1"/>
          <p:cNvSpPr>
            <a:spLocks noGrp="1"/>
          </p:cNvSpPr>
          <p:nvPr>
            <p:ph type="title"/>
          </p:nvPr>
        </p:nvSpPr>
        <p:spPr>
          <a:xfrm>
            <a:off x="457200" y="43901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</a:t>
            </a:r>
            <a:r>
              <a:rPr lang="en-US" altLang="ja-JP" sz="24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2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24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response to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DC-like VIS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light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2" name="右矢印 31"/>
          <p:cNvSpPr/>
          <p:nvPr/>
        </p:nvSpPr>
        <p:spPr>
          <a:xfrm rot="5400000">
            <a:off x="6636537" y="3582229"/>
            <a:ext cx="433907" cy="2441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94673-0A81-CF4B-827F-A30F7C2971DA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25</a:t>
            </a:fld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89485" y="3985584"/>
            <a:ext cx="37721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Gain from Back-tunneling effect</a:t>
            </a:r>
          </a:p>
          <a:p>
            <a:pPr algn="ctr"/>
            <a:r>
              <a:rPr kumimoji="1"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kumimoji="1"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</a:t>
            </a:r>
            <a:r>
              <a:rPr kumimoji="1"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=6.7</a:t>
            </a:r>
            <a:endParaRPr kumimoji="1" lang="ja-JP" altLang="en-US" sz="20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4057581" y="2330122"/>
            <a:ext cx="0" cy="8010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V="1">
            <a:off x="4057581" y="3302870"/>
            <a:ext cx="0" cy="8028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9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14" y="908720"/>
            <a:ext cx="2329758" cy="233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49717" y="2302326"/>
            <a:ext cx="1340963" cy="13945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1784" y="55208"/>
            <a:ext cx="7886700" cy="630917"/>
          </a:xfrm>
        </p:spPr>
        <p:txBody>
          <a:bodyPr>
            <a:normAutofit fontScale="90000"/>
          </a:bodyPr>
          <a:lstStyle/>
          <a:p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 of SOI-STJ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040566" y="20950"/>
            <a:ext cx="2132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K.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Kasahara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1880" y="855224"/>
            <a:ext cx="2389075" cy="23938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" name="右矢印 26"/>
          <p:cNvSpPr/>
          <p:nvPr/>
        </p:nvSpPr>
        <p:spPr>
          <a:xfrm>
            <a:off x="2690680" y="1841197"/>
            <a:ext cx="585176" cy="421888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413577" y="1355258"/>
            <a:ext cx="468000" cy="148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H="1" flipV="1">
            <a:off x="416642" y="934637"/>
            <a:ext cx="1713" cy="447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413577" y="1380163"/>
            <a:ext cx="1204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2mV /DIV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22196" y="941091"/>
            <a:ext cx="1362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mA /DIV</a:t>
            </a:r>
            <a:endParaRPr kumimoji="1"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1932" y="2548238"/>
            <a:ext cx="1010831" cy="10059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" name="テキスト ボックス 33"/>
          <p:cNvSpPr txBox="1"/>
          <p:nvPr/>
        </p:nvSpPr>
        <p:spPr>
          <a:xfrm>
            <a:off x="5258700" y="3249058"/>
            <a:ext cx="1545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500uV /DIV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258701" y="3051212"/>
            <a:ext cx="1305437" cy="376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 </a:t>
            </a:r>
            <a:r>
              <a:rPr lang="en-US" altLang="ja-JP" b="1" dirty="0" err="1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nA</a:t>
            </a:r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/DIV</a:t>
            </a:r>
            <a:endParaRPr kumimoji="1"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068073" y="3284984"/>
            <a:ext cx="1342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2mV /DIV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51720" y="3068960"/>
            <a:ext cx="1265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50uA /DIV</a:t>
            </a:r>
            <a:endParaRPr kumimoji="1"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39" name="直線矢印コネクタ 38"/>
          <p:cNvCxnSpPr/>
          <p:nvPr/>
        </p:nvCxnSpPr>
        <p:spPr>
          <a:xfrm>
            <a:off x="3696965" y="1324445"/>
            <a:ext cx="468000" cy="148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 flipH="1" flipV="1">
            <a:off x="3700030" y="903824"/>
            <a:ext cx="1713" cy="447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3696964" y="1349350"/>
            <a:ext cx="1371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2mV /DIV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705584" y="910278"/>
            <a:ext cx="1362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mA /DIV</a:t>
            </a:r>
            <a:endParaRPr kumimoji="1"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861048"/>
            <a:ext cx="3165414" cy="256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320" y="3858979"/>
            <a:ext cx="3114564" cy="252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テキスト ボックス 48"/>
          <p:cNvSpPr txBox="1"/>
          <p:nvPr/>
        </p:nvSpPr>
        <p:spPr>
          <a:xfrm>
            <a:off x="6209629" y="1082645"/>
            <a:ext cx="27718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formed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on SOI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Josephson current observed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Leak current is 6nA @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</a:t>
            </a:r>
            <a:r>
              <a:rPr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bias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=0.5mV, T=700mK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06278" y="2759739"/>
            <a:ext cx="935509" cy="479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B=0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410824" y="2853516"/>
            <a:ext cx="1817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B=150 gauss</a:t>
            </a:r>
            <a:endParaRPr lang="en-US" altLang="ja-JP" sz="1600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74033" y="4905445"/>
            <a:ext cx="1386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n-MOS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666500" y="4914492"/>
            <a:ext cx="1386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-MOS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325865" y="3782061"/>
            <a:ext cx="281813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n-MOS and p-MOS in SOI on which STJ is formed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Both n-MOS and p-MOS works at T=750~960mK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074856" y="6207834"/>
            <a:ext cx="116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</a:t>
            </a:r>
            <a:r>
              <a:rPr lang="en-US" altLang="ja-JP" sz="2400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GS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[V]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160200" y="6237312"/>
            <a:ext cx="116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0.7V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2771800" y="4473258"/>
            <a:ext cx="0" cy="1764054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/>
          <p:nvPr/>
        </p:nvCxnSpPr>
        <p:spPr>
          <a:xfrm flipV="1">
            <a:off x="4011434" y="4625658"/>
            <a:ext cx="0" cy="1582176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テキスト ボックス 67"/>
          <p:cNvSpPr txBox="1"/>
          <p:nvPr/>
        </p:nvSpPr>
        <p:spPr>
          <a:xfrm>
            <a:off x="3410824" y="6237312"/>
            <a:ext cx="116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-0.7V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 rot="16200000">
            <a:off x="-314259" y="4131816"/>
            <a:ext cx="116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lang="en-US" altLang="ja-JP" sz="2400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DS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[A]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23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040" y="2753277"/>
            <a:ext cx="4117566" cy="27687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テキスト ボックス 2"/>
          <p:cNvSpPr txBox="1"/>
          <p:nvPr/>
        </p:nvSpPr>
        <p:spPr>
          <a:xfrm>
            <a:off x="0" y="190500"/>
            <a:ext cx="90152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SOI</a:t>
            </a:r>
            <a:r>
              <a:rPr kumimoji="1" lang="ja-JP" altLang="en-US" sz="3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上の</a:t>
            </a:r>
            <a:r>
              <a:rPr kumimoji="1" lang="en-US" altLang="ja-JP" sz="3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</a:t>
            </a:r>
            <a:r>
              <a:rPr kumimoji="1" lang="ja-JP" altLang="en-US" sz="320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の光応答信号</a:t>
            </a:r>
            <a:endParaRPr kumimoji="1" lang="ja-JP" altLang="en-US" sz="3200" dirty="0">
              <a:solidFill>
                <a:schemeClr val="bg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83425" y="4009949"/>
            <a:ext cx="1339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</a:t>
            </a:r>
            <a:r>
              <a:rPr kumimoji="1" lang="en-US" altLang="ja-JP" dirty="0" smtClean="0">
                <a:solidFill>
                  <a:srgbClr val="FF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edestal</a:t>
            </a:r>
            <a:endParaRPr kumimoji="1" lang="ja-JP" altLang="en-US" dirty="0">
              <a:solidFill>
                <a:srgbClr val="FF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11207" y="3998604"/>
            <a:ext cx="1339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Signal</a:t>
            </a:r>
            <a:endParaRPr kumimoji="1" lang="ja-JP" altLang="en-US" dirty="0">
              <a:solidFill>
                <a:srgbClr val="00B05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1784" y="695228"/>
            <a:ext cx="8843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Iluminate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20 laser pulses (465nm, 50MHz) on</a:t>
            </a:r>
            <a:r>
              <a:rPr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50x50um</a:t>
            </a:r>
            <a:r>
              <a:rPr kumimoji="1" lang="en-US" altLang="ja-JP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ja-JP" altLang="en-US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which is formed on SOI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05647" y="1082780"/>
            <a:ext cx="5789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Estimated number of photons from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output signal pulse height distribution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assuming photon statistics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/>
              <p:cNvSpPr txBox="1"/>
              <p:nvPr/>
            </p:nvSpPr>
            <p:spPr>
              <a:xfrm>
                <a:off x="6212849" y="1082780"/>
                <a:ext cx="2569120" cy="54861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kumimoji="1"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Nγ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sz="20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kumimoji="1" lang="en-US" altLang="ja-JP" sz="2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kumimoji="1" lang="en-US" altLang="ja-JP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kumimoji="1" lang="en-US" altLang="ja-JP" sz="2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σ</m:t>
                                </m:r>
                              </m:e>
                              <m:sub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e>
                          <m:sup>
                            <m: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~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206±112</a:t>
                </a:r>
                <a:endParaRPr kumimoji="1" lang="ja-JP" altLang="en-US" sz="20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2" name="テキスト ボックス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2849" y="1082780"/>
                <a:ext cx="2569120" cy="548612"/>
              </a:xfrm>
              <a:prstGeom prst="rect">
                <a:avLst/>
              </a:prstGeom>
              <a:blipFill rotWithShape="1">
                <a:blip r:embed="rId4"/>
                <a:stretch>
                  <a:fillRect l="-5924" r="-5687" b="-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グループ化 17"/>
          <p:cNvGrpSpPr/>
          <p:nvPr/>
        </p:nvGrpSpPr>
        <p:grpSpPr>
          <a:xfrm>
            <a:off x="4635171" y="2753236"/>
            <a:ext cx="4169466" cy="3124036"/>
            <a:chOff x="5041161" y="2780928"/>
            <a:chExt cx="3763476" cy="2819842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41161" y="2780928"/>
              <a:ext cx="3763476" cy="2819842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10" name="直線矢印コネクタ 9"/>
            <p:cNvCxnSpPr/>
            <p:nvPr/>
          </p:nvCxnSpPr>
          <p:spPr>
            <a:xfrm flipV="1">
              <a:off x="5195707" y="4632571"/>
              <a:ext cx="0" cy="39924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矢印コネクタ 11"/>
            <p:cNvCxnSpPr/>
            <p:nvPr/>
          </p:nvCxnSpPr>
          <p:spPr>
            <a:xfrm>
              <a:off x="5195707" y="5031816"/>
              <a:ext cx="37348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5041161" y="4371989"/>
              <a:ext cx="1661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500uV /DIV.</a:t>
              </a:r>
              <a:endParaRPr kumimoji="1" lang="ja-JP" altLang="en-US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569194" y="4847150"/>
              <a:ext cx="1661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1uS</a:t>
              </a:r>
              <a:r>
                <a:rPr kumimoji="1" lang="en-US" altLang="ja-JP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/DIV.</a:t>
              </a:r>
              <a:endParaRPr kumimoji="1" lang="ja-JP" altLang="en-US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24" name="直線コネクタ 23"/>
            <p:cNvCxnSpPr/>
            <p:nvPr/>
          </p:nvCxnSpPr>
          <p:spPr>
            <a:xfrm>
              <a:off x="6212849" y="2932498"/>
              <a:ext cx="0" cy="97253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>
              <a:off x="6941518" y="2932498"/>
              <a:ext cx="0" cy="97253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7689231" y="2932498"/>
              <a:ext cx="0" cy="97253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矢印コネクタ 34"/>
            <p:cNvCxnSpPr/>
            <p:nvPr/>
          </p:nvCxnSpPr>
          <p:spPr>
            <a:xfrm>
              <a:off x="6212849" y="3493891"/>
              <a:ext cx="738195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>
              <a:off x="6970088" y="2932498"/>
              <a:ext cx="0" cy="97253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矢印コネクタ 35"/>
            <p:cNvCxnSpPr/>
            <p:nvPr/>
          </p:nvCxnSpPr>
          <p:spPr>
            <a:xfrm>
              <a:off x="6955799" y="3493891"/>
              <a:ext cx="738195" cy="0"/>
            </a:xfrm>
            <a:prstGeom prst="straightConnector1">
              <a:avLst/>
            </a:prstGeom>
            <a:ln w="28575">
              <a:solidFill>
                <a:srgbClr val="00B0F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テキスト ボックス 37"/>
            <p:cNvSpPr txBox="1"/>
            <p:nvPr/>
          </p:nvSpPr>
          <p:spPr>
            <a:xfrm>
              <a:off x="6219595" y="3415687"/>
              <a:ext cx="7152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 smtClean="0">
                  <a:solidFill>
                    <a:srgbClr val="C0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Noise</a:t>
              </a: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6962545" y="3427267"/>
              <a:ext cx="9218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 smtClean="0">
                  <a:solidFill>
                    <a:srgbClr val="00B0F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Signal</a:t>
              </a:r>
            </a:p>
          </p:txBody>
        </p:sp>
      </p:grpSp>
      <p:sp>
        <p:nvSpPr>
          <p:cNvPr id="44" name="テキスト ボックス 43"/>
          <p:cNvSpPr txBox="1"/>
          <p:nvPr/>
        </p:nvSpPr>
        <p:spPr>
          <a:xfrm>
            <a:off x="6642030" y="1670641"/>
            <a:ext cx="21095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 : Mean</a:t>
            </a:r>
          </a:p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σ : signal RMS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σ</a:t>
            </a:r>
            <a:r>
              <a:rPr lang="en-US" altLang="ja-JP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: pedestal RMS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080435" y="6006800"/>
            <a:ext cx="661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Confirmed STJ formed on SOI responds to VIS laser pulse</a:t>
            </a:r>
            <a:r>
              <a:rPr lang="en-US" altLang="ja-JP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</a:t>
            </a:r>
            <a:endParaRPr lang="en-US" altLang="ja-JP" b="1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2" name="タイトル 1"/>
          <p:cNvSpPr txBox="1">
            <a:spLocks/>
          </p:cNvSpPr>
          <p:nvPr/>
        </p:nvSpPr>
        <p:spPr>
          <a:xfrm>
            <a:off x="171784" y="55208"/>
            <a:ext cx="7886700" cy="6309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on SOI response to laser pulse</a:t>
            </a:r>
            <a:endParaRPr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5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27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949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Motivation of 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-decay search in C</a:t>
            </a:r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B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27495" y="1151396"/>
                <a:ext cx="8992729" cy="330386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Search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in cosmic neutrino background (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transition magnetic dipole moment of neutrino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measurement of neutrino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Aiming at </a:t>
                </a:r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sensitivity of detecting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decay for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2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0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</a:rPr>
                      <m:t>Ο</m:t>
                    </m:r>
                    <m:d>
                      <m:dPr>
                        <m:ctrlPr>
                          <a:rPr lang="en-US" altLang="ja-JP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i="1">
                                <a:latin typeface="Cambria Math"/>
                              </a:rPr>
                              <m:t>17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yr</m:t>
                        </m:r>
                      </m:e>
                    </m:d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SM expectation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Current experimental lower limit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latin typeface="Cambria Math"/>
                          </a:rPr>
                          <m:t>&gt;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L-R symmetric model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(for Dirac neutrino) predicts down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mixing angle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&lt;0.02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495" y="1151396"/>
                <a:ext cx="8992729" cy="3303860"/>
              </a:xfrm>
              <a:blipFill rotWithShape="1">
                <a:blip r:embed="rId3"/>
                <a:stretch>
                  <a:fillRect l="-949" t="-239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正方形/長方形 44"/>
          <p:cNvSpPr/>
          <p:nvPr/>
        </p:nvSpPr>
        <p:spPr>
          <a:xfrm>
            <a:off x="4845717" y="4351901"/>
            <a:ext cx="3312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S: 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B-L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2332902" y="4741408"/>
            <a:ext cx="2010535" cy="1369608"/>
            <a:chOff x="1316887" y="4557275"/>
            <a:chExt cx="2010535" cy="1369608"/>
          </a:xfrm>
        </p:grpSpPr>
        <p:sp>
          <p:nvSpPr>
            <p:cNvPr id="4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9" name="フリーフォーム 4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テキスト ボックス 49"/>
                <p:cNvSpPr txBox="1"/>
                <p:nvPr/>
              </p:nvSpPr>
              <p:spPr>
                <a:xfrm>
                  <a:off x="1698155" y="5272368"/>
                  <a:ext cx="543162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0" name="テキスト ボックス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53194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2236268" y="5169517"/>
                  <a:ext cx="564514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1" name="テキスト ボックス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6268" y="5169517"/>
                  <a:ext cx="564514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1573115" y="4733387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54584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500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4" name="Line 3"/>
            <p:cNvSpPr>
              <a:spLocks noChangeShapeType="1"/>
            </p:cNvSpPr>
            <p:nvPr/>
          </p:nvSpPr>
          <p:spPr bwMode="auto">
            <a:xfrm rot="12740918" flipV="1">
              <a:off x="2567790" y="5720187"/>
              <a:ext cx="259906" cy="4807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5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6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6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5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2249756" y="4902942"/>
                  <a:ext cx="1077666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9756" y="4902942"/>
                  <a:ext cx="1077666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4918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444195" y="4557275"/>
                  <a:ext cx="692241" cy="3815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1,2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44195" y="4557275"/>
                  <a:ext cx="692241" cy="38151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2581408" y="5353042"/>
                  <a:ext cx="58432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1408" y="5353042"/>
                  <a:ext cx="584327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 rot="21030663">
              <a:off x="2467327" y="5550693"/>
              <a:ext cx="110674" cy="115944"/>
              <a:chOff x="10911491" y="2464014"/>
              <a:chExt cx="393668" cy="393668"/>
            </a:xfrm>
          </p:grpSpPr>
          <p:cxnSp>
            <p:nvCxnSpPr>
              <p:cNvPr id="63" name="直線コネクタ 62"/>
              <p:cNvCxnSpPr/>
              <p:nvPr/>
            </p:nvCxnSpPr>
            <p:spPr>
              <a:xfrm>
                <a:off x="10911491" y="2655943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 rot="5400000">
                <a:off x="10908064" y="2660848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テキスト ボックス 61"/>
                <p:cNvSpPr txBox="1"/>
                <p:nvPr/>
              </p:nvSpPr>
              <p:spPr>
                <a:xfrm>
                  <a:off x="2155179" y="5532480"/>
                  <a:ext cx="637546" cy="394403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62" name="テキスト ボックス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5179" y="5532480"/>
                  <a:ext cx="637546" cy="394403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8" name="グループ化 87"/>
          <p:cNvGrpSpPr/>
          <p:nvPr/>
        </p:nvGrpSpPr>
        <p:grpSpPr>
          <a:xfrm>
            <a:off x="5026845" y="4737400"/>
            <a:ext cx="1887883" cy="1247591"/>
            <a:chOff x="5414463" y="4737400"/>
            <a:chExt cx="1887883" cy="1247591"/>
          </a:xfrm>
        </p:grpSpPr>
        <p:sp>
          <p:nvSpPr>
            <p:cNvPr id="68" name="Freeform 82"/>
            <p:cNvSpPr>
              <a:spLocks/>
            </p:cNvSpPr>
            <p:nvPr/>
          </p:nvSpPr>
          <p:spPr bwMode="auto">
            <a:xfrm>
              <a:off x="5414463" y="5304040"/>
              <a:ext cx="683008" cy="12459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9" name="フリーフォーム 68"/>
            <p:cNvSpPr/>
            <p:nvPr/>
          </p:nvSpPr>
          <p:spPr bwMode="auto">
            <a:xfrm rot="16200000">
              <a:off x="5902249" y="5267983"/>
              <a:ext cx="608906" cy="2771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gradFill flip="none" rotWithShape="1">
                <a:gsLst>
                  <a:gs pos="0">
                    <a:srgbClr val="0070C0">
                      <a:lumMod val="100000"/>
                    </a:srgbClr>
                  </a:gs>
                  <a:gs pos="75000">
                    <a:schemeClr val="accent2">
                      <a:lumMod val="75000"/>
                    </a:schemeClr>
                  </a:gs>
                  <a:gs pos="100000">
                    <a:srgbClr val="FF0000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5726327" y="5524210"/>
                  <a:ext cx="53976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1" lang="en-US" altLang="ja-JP" b="0" i="1" dirty="0" smtClean="0">
                    <a:solidFill>
                      <a:srgbClr val="7030A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0" name="テキスト ボックス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6327" y="5524210"/>
                  <a:ext cx="539763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テキスト ボックス 70"/>
                <p:cNvSpPr txBox="1"/>
                <p:nvPr/>
              </p:nvSpPr>
              <p:spPr>
                <a:xfrm>
                  <a:off x="6718019" y="5615659"/>
                  <a:ext cx="58432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1" name="テキスト ボックス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8019" y="5615659"/>
                  <a:ext cx="584327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テキスト ボックス 71"/>
                <p:cNvSpPr txBox="1"/>
                <p:nvPr/>
              </p:nvSpPr>
              <p:spPr>
                <a:xfrm>
                  <a:off x="6573361" y="4737400"/>
                  <a:ext cx="692241" cy="3815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1,2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2" name="テキスト ボックス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3361" y="4737400"/>
                  <a:ext cx="692241" cy="381515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テキスト ボックス 72"/>
                <p:cNvSpPr txBox="1"/>
                <p:nvPr/>
              </p:nvSpPr>
              <p:spPr>
                <a:xfrm>
                  <a:off x="6274456" y="5033630"/>
                  <a:ext cx="459998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3" name="テキスト ボックス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4456" y="5033630"/>
                  <a:ext cx="459998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b="-1667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5653476" y="4994265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4" name="テキスト ボックス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3476" y="4994265"/>
                  <a:ext cx="354584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3279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5" name="Group 5"/>
            <p:cNvGrpSpPr>
              <a:grpSpLocks/>
            </p:cNvGrpSpPr>
            <p:nvPr/>
          </p:nvGrpSpPr>
          <p:grpSpPr bwMode="auto">
            <a:xfrm rot="12740918" flipV="1">
              <a:off x="6279481" y="5840186"/>
              <a:ext cx="618318" cy="31642"/>
              <a:chOff x="1392" y="1488"/>
              <a:chExt cx="1584" cy="0"/>
            </a:xfrm>
          </p:grpSpPr>
          <p:sp>
            <p:nvSpPr>
              <p:cNvPr id="86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7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76" name="Group 5"/>
            <p:cNvGrpSpPr>
              <a:grpSpLocks/>
            </p:cNvGrpSpPr>
            <p:nvPr/>
          </p:nvGrpSpPr>
          <p:grpSpPr bwMode="auto">
            <a:xfrm rot="19002571" flipV="1">
              <a:off x="6245588" y="4905886"/>
              <a:ext cx="618318" cy="31642"/>
              <a:chOff x="1392" y="1488"/>
              <a:chExt cx="1584" cy="0"/>
            </a:xfrm>
          </p:grpSpPr>
          <p:sp>
            <p:nvSpPr>
              <p:cNvPr id="84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5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77" name="Line 4"/>
            <p:cNvSpPr>
              <a:spLocks noChangeShapeType="1"/>
            </p:cNvSpPr>
            <p:nvPr/>
          </p:nvSpPr>
          <p:spPr bwMode="auto">
            <a:xfrm rot="16200000">
              <a:off x="6213244" y="5551073"/>
              <a:ext cx="255474" cy="1822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テキスト ボックス 77"/>
                <p:cNvSpPr txBox="1"/>
                <p:nvPr/>
              </p:nvSpPr>
              <p:spPr>
                <a:xfrm>
                  <a:off x="6314363" y="5438261"/>
                  <a:ext cx="479810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8" name="テキスト ボックス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14363" y="5438261"/>
                  <a:ext cx="479810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Line 4"/>
            <p:cNvSpPr>
              <a:spLocks noChangeShapeType="1"/>
            </p:cNvSpPr>
            <p:nvPr/>
          </p:nvSpPr>
          <p:spPr bwMode="auto">
            <a:xfrm rot="16200000">
              <a:off x="6199236" y="5278188"/>
              <a:ext cx="288717" cy="340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80" name="グループ化 79"/>
            <p:cNvGrpSpPr/>
            <p:nvPr/>
          </p:nvGrpSpPr>
          <p:grpSpPr>
            <a:xfrm rot="19047103">
              <a:off x="6289037" y="5366662"/>
              <a:ext cx="107082" cy="112179"/>
              <a:chOff x="10922224" y="2473868"/>
              <a:chExt cx="393668" cy="393668"/>
            </a:xfrm>
          </p:grpSpPr>
          <p:cxnSp>
            <p:nvCxnSpPr>
              <p:cNvPr id="82" name="直線コネクタ 81"/>
              <p:cNvCxnSpPr/>
              <p:nvPr/>
            </p:nvCxnSpPr>
            <p:spPr>
              <a:xfrm>
                <a:off x="10922224" y="2665796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/>
              <p:nvPr/>
            </p:nvCxnSpPr>
            <p:spPr>
              <a:xfrm rot="5400000">
                <a:off x="10918801" y="2670702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テキスト ボックス 80"/>
                <p:cNvSpPr txBox="1"/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1" name="テキスト ボックス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テキスト ボックス 88"/>
              <p:cNvSpPr txBox="1"/>
              <p:nvPr/>
            </p:nvSpPr>
            <p:spPr>
              <a:xfrm>
                <a:off x="5365206" y="5869563"/>
                <a:ext cx="10543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2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≃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𝜁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kumimoji="1" lang="ja-JP" altLang="en-US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89" name="テキスト ボックス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206" y="5869563"/>
                <a:ext cx="1054391" cy="276999"/>
              </a:xfrm>
              <a:prstGeom prst="rect">
                <a:avLst/>
              </a:prstGeom>
              <a:blipFill rotWithShape="1">
                <a:blip r:embed="rId1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正方形/長方形 90"/>
          <p:cNvSpPr/>
          <p:nvPr/>
        </p:nvSpPr>
        <p:spPr>
          <a:xfrm>
            <a:off x="2313358" y="4351901"/>
            <a:ext cx="21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SM: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正方形/長方形 91"/>
              <p:cNvSpPr/>
              <p:nvPr/>
            </p:nvSpPr>
            <p:spPr>
              <a:xfrm>
                <a:off x="2488597" y="6385526"/>
                <a:ext cx="210352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Suppressed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GIM</a:t>
                </a:r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2" name="正方形/長方形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8597" y="6385526"/>
                <a:ext cx="2103525" cy="307777"/>
              </a:xfrm>
              <a:prstGeom prst="rect">
                <a:avLst/>
              </a:prstGeom>
              <a:blipFill rotWithShape="1">
                <a:blip r:embed="rId19"/>
                <a:stretch>
                  <a:fillRect l="-580" t="-1961" r="-290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正方形/長方形 92"/>
              <p:cNvSpPr/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𝟒𝟑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3" name="正方形/長方形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正方形/長方形 93"/>
              <p:cNvSpPr/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𝟏𝟕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4" name="正方形/長方形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正方形/長方形 94"/>
              <p:cNvSpPr/>
              <p:nvPr/>
            </p:nvSpPr>
            <p:spPr>
              <a:xfrm>
                <a:off x="5178052" y="6385526"/>
                <a:ext cx="241181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Suppressed </a:t>
                </a:r>
                <a:r>
                  <a:rPr lang="en-US" altLang="ja-JP" sz="1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only </a:t>
                </a:r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by </a:t>
                </a:r>
                <a14:m>
                  <m:oMath xmlns:m="http://schemas.openxmlformats.org/officeDocument/2006/math">
                    <m:r>
                      <a:rPr lang="en-US" altLang="ja-JP" sz="1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lang="en-US" altLang="ja-JP" sz="1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~0.02</m:t>
                    </m:r>
                  </m:oMath>
                </a14:m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5" name="正方形/長方形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8052" y="6385526"/>
                <a:ext cx="2411814" cy="307777"/>
              </a:xfrm>
              <a:prstGeom prst="rect">
                <a:avLst/>
              </a:prstGeom>
              <a:blipFill rotWithShape="1">
                <a:blip r:embed="rId22"/>
                <a:stretch>
                  <a:fillRect l="-505" t="-1961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正方形/長方形 95"/>
          <p:cNvSpPr/>
          <p:nvPr/>
        </p:nvSpPr>
        <p:spPr>
          <a:xfrm>
            <a:off x="7054851" y="5447478"/>
            <a:ext cx="1851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324422" algn="ctr">
              <a:spcBef>
                <a:spcPts val="2400"/>
              </a:spcBef>
            </a:pP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r>
            <a:r>
              <a:rPr lang="en-US" altLang="ja-JP" b="1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enhancement to SM</a:t>
            </a:r>
            <a:endParaRPr lang="en-US" altLang="ja-JP" b="1" baseline="300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正方形/長方形 96"/>
              <p:cNvSpPr/>
              <p:nvPr/>
            </p:nvSpPr>
            <p:spPr>
              <a:xfrm>
                <a:off x="179512" y="4469154"/>
                <a:ext cx="2016224" cy="983859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eutrino magnetic 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moment 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term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ja-JP" sz="24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𝑗𝐿</m:t>
                        </m:r>
                      </m:sub>
                    </m:sSub>
                    <m:sSub>
                      <m:sSubPr>
                        <m:ctrlPr>
                          <a:rPr lang="en-US" altLang="ja-JP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 dirty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ja-JP" sz="2400" i="1" dirty="0">
                            <a:latin typeface="Cambria Math"/>
                          </a:rPr>
                          <m:t>𝜇𝜈</m:t>
                        </m:r>
                      </m:sub>
                    </m:sSub>
                    <m:sSub>
                      <m:sSubPr>
                        <m:ctrlPr>
                          <a:rPr lang="en-US" altLang="ja-JP" sz="240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 dirty="0">
                            <a:solidFill>
                              <a:srgbClr val="0070C0"/>
                            </a:solidFill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 dirty="0">
                            <a:solidFill>
                              <a:srgbClr val="0070C0"/>
                            </a:solidFill>
                            <a:latin typeface="Cambria Math"/>
                          </a:rPr>
                          <m:t>𝑖𝑅</m:t>
                        </m:r>
                      </m:sub>
                    </m:sSub>
                  </m:oMath>
                </a14:m>
                <a:endParaRPr lang="ja-JP" altLang="en-US" sz="1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7" name="正方形/長方形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469154"/>
                <a:ext cx="2016224" cy="983859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正方形/長方形 97"/>
          <p:cNvSpPr/>
          <p:nvPr/>
        </p:nvSpPr>
        <p:spPr>
          <a:xfrm>
            <a:off x="6793815" y="4680068"/>
            <a:ext cx="22493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PRL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38,(1977)1252, </a:t>
            </a:r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PRD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17(1978)1395</a:t>
            </a:r>
            <a:endParaRPr lang="en-US" altLang="ja-JP" sz="9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正方形/長方形 98"/>
              <p:cNvSpPr/>
              <p:nvPr/>
            </p:nvSpPr>
            <p:spPr>
              <a:xfrm>
                <a:off x="6716733" y="4809802"/>
                <a:ext cx="2538055" cy="4921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1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14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14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c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os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14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ja-JP" altLang="en-US" sz="11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9" name="正方形/長方形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733" y="4809802"/>
                <a:ext cx="2538055" cy="492122"/>
              </a:xfrm>
              <a:prstGeom prst="rect">
                <a:avLst/>
              </a:prstGeom>
              <a:blipFill rotWithShape="1">
                <a:blip r:embed="rId24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" name="グループ化 111"/>
          <p:cNvGrpSpPr/>
          <p:nvPr/>
        </p:nvGrpSpPr>
        <p:grpSpPr>
          <a:xfrm>
            <a:off x="402566" y="5466576"/>
            <a:ext cx="1507929" cy="1076855"/>
            <a:chOff x="-254869" y="4909197"/>
            <a:chExt cx="2839958" cy="2028092"/>
          </a:xfrm>
        </p:grpSpPr>
        <p:sp>
          <p:nvSpPr>
            <p:cNvPr id="101" name="Freeform 82"/>
            <p:cNvSpPr>
              <a:spLocks/>
            </p:cNvSpPr>
            <p:nvPr/>
          </p:nvSpPr>
          <p:spPr bwMode="auto">
            <a:xfrm>
              <a:off x="-254869" y="5801849"/>
              <a:ext cx="1111926" cy="146683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02" name="グループ化 101"/>
            <p:cNvGrpSpPr/>
            <p:nvPr/>
          </p:nvGrpSpPr>
          <p:grpSpPr>
            <a:xfrm rot="18866562">
              <a:off x="931203" y="5388727"/>
              <a:ext cx="918503" cy="14314"/>
              <a:chOff x="2196371" y="3537583"/>
              <a:chExt cx="1127250" cy="19697"/>
            </a:xfrm>
          </p:grpSpPr>
          <p:sp>
            <p:nvSpPr>
              <p:cNvPr id="109" name="Line 4"/>
              <p:cNvSpPr>
                <a:spLocks noChangeShapeType="1"/>
              </p:cNvSpPr>
              <p:nvPr/>
            </p:nvSpPr>
            <p:spPr bwMode="auto">
              <a:xfrm rot="20688" flipV="1">
                <a:off x="2196371" y="3539744"/>
                <a:ext cx="1127250" cy="679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10" name="Line 3"/>
              <p:cNvSpPr>
                <a:spLocks noChangeShapeType="1"/>
              </p:cNvSpPr>
              <p:nvPr/>
            </p:nvSpPr>
            <p:spPr bwMode="auto">
              <a:xfrm rot="20688">
                <a:off x="2505265" y="3537583"/>
                <a:ext cx="536280" cy="1969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 rot="13405480">
              <a:off x="920995" y="6513645"/>
              <a:ext cx="1175987" cy="10775"/>
              <a:chOff x="4124974" y="4366486"/>
              <a:chExt cx="1618327" cy="13224"/>
            </a:xfrm>
          </p:grpSpPr>
          <p:sp>
            <p:nvSpPr>
              <p:cNvPr id="107" name="Line 4"/>
              <p:cNvSpPr>
                <a:spLocks noChangeShapeType="1"/>
              </p:cNvSpPr>
              <p:nvPr/>
            </p:nvSpPr>
            <p:spPr bwMode="auto">
              <a:xfrm rot="20688">
                <a:off x="4124974" y="4366486"/>
                <a:ext cx="1618327" cy="132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08" name="Line 3"/>
              <p:cNvSpPr>
                <a:spLocks noChangeShapeType="1"/>
              </p:cNvSpPr>
              <p:nvPr/>
            </p:nvSpPr>
            <p:spPr bwMode="auto">
              <a:xfrm rot="20688" flipV="1">
                <a:off x="4734514" y="4370338"/>
                <a:ext cx="399248" cy="55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テキスト ボックス 103"/>
                <p:cNvSpPr txBox="1"/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4" name="テキスト ボックス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テキスト ボックス 104"/>
                <p:cNvSpPr txBox="1"/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5" name="テキスト ボックス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781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テキスト ボックス 105"/>
                <p:cNvSpPr txBox="1"/>
                <p:nvPr/>
              </p:nvSpPr>
              <p:spPr>
                <a:xfrm>
                  <a:off x="42853" y="5198133"/>
                  <a:ext cx="412382" cy="695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6" name="テキスト ボックス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52" y="5198133"/>
                  <a:ext cx="412383" cy="523220"/>
                </a:xfrm>
                <a:prstGeom prst="rect">
                  <a:avLst/>
                </a:prstGeom>
                <a:blipFill rotWithShape="1">
                  <a:blip r:embed="rId27"/>
                  <a:stretch>
                    <a:fillRect r="-30556" b="-4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円/楕円 110"/>
            <p:cNvSpPr/>
            <p:nvPr/>
          </p:nvSpPr>
          <p:spPr bwMode="auto">
            <a:xfrm>
              <a:off x="611559" y="5538085"/>
              <a:ext cx="627525" cy="629443"/>
            </a:xfrm>
            <a:prstGeom prst="ellipse">
              <a:avLst/>
            </a:prstGeom>
            <a:solidFill>
              <a:srgbClr val="00B05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094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323528" y="233372"/>
            <a:ext cx="8282233" cy="6858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Photon 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nergy in Neutrino Decay</a:t>
            </a:r>
            <a:endParaRPr lang="ja-JP" altLang="en-US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1" name="Line 2054"/>
          <p:cNvSpPr>
            <a:spLocks noChangeShapeType="1"/>
          </p:cNvSpPr>
          <p:nvPr/>
        </p:nvSpPr>
        <p:spPr bwMode="auto">
          <a:xfrm>
            <a:off x="1847528" y="4279666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2" name="Line 2055"/>
          <p:cNvSpPr>
            <a:spLocks noChangeShapeType="1"/>
          </p:cNvSpPr>
          <p:nvPr/>
        </p:nvSpPr>
        <p:spPr bwMode="auto">
          <a:xfrm>
            <a:off x="1923728" y="6108466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3" name="Line 2056"/>
          <p:cNvSpPr>
            <a:spLocks noChangeShapeType="1"/>
          </p:cNvSpPr>
          <p:nvPr/>
        </p:nvSpPr>
        <p:spPr bwMode="auto">
          <a:xfrm>
            <a:off x="1923728" y="6565666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4" name="Text Box 2057"/>
          <p:cNvSpPr txBox="1">
            <a:spLocks noChangeArrowheads="1"/>
          </p:cNvSpPr>
          <p:nvPr/>
        </p:nvSpPr>
        <p:spPr bwMode="auto">
          <a:xfrm>
            <a:off x="323528" y="4051066"/>
            <a:ext cx="14542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=50meV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5" name="Text Box 2058"/>
          <p:cNvSpPr txBox="1">
            <a:spLocks noChangeArrowheads="1"/>
          </p:cNvSpPr>
          <p:nvPr/>
        </p:nvSpPr>
        <p:spPr bwMode="auto">
          <a:xfrm>
            <a:off x="402128" y="6317411"/>
            <a:ext cx="13115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=1meV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6" name="Text Box 2059"/>
          <p:cNvSpPr txBox="1">
            <a:spLocks noChangeArrowheads="1"/>
          </p:cNvSpPr>
          <p:nvPr/>
        </p:nvSpPr>
        <p:spPr bwMode="auto">
          <a:xfrm>
            <a:off x="371729" y="5905018"/>
            <a:ext cx="15247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=8.7meV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7" name="Line 2060"/>
          <p:cNvSpPr>
            <a:spLocks noChangeShapeType="1"/>
          </p:cNvSpPr>
          <p:nvPr/>
        </p:nvSpPr>
        <p:spPr bwMode="auto">
          <a:xfrm>
            <a:off x="2760752" y="4279666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8" name="Line 2061"/>
          <p:cNvSpPr>
            <a:spLocks noChangeShapeType="1"/>
          </p:cNvSpPr>
          <p:nvPr/>
        </p:nvSpPr>
        <p:spPr bwMode="auto">
          <a:xfrm>
            <a:off x="3066728" y="6108466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0" name="Text Box 2063"/>
          <p:cNvSpPr txBox="1">
            <a:spLocks noChangeArrowheads="1"/>
          </p:cNvSpPr>
          <p:nvPr/>
        </p:nvSpPr>
        <p:spPr bwMode="auto">
          <a:xfrm>
            <a:off x="3161460" y="6137011"/>
            <a:ext cx="1507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=4.4meV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8" name="Line 2084"/>
          <p:cNvSpPr>
            <a:spLocks noChangeShapeType="1"/>
          </p:cNvSpPr>
          <p:nvPr/>
        </p:nvSpPr>
        <p:spPr bwMode="auto">
          <a:xfrm>
            <a:off x="2290441" y="4287604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/>
              <p:cNvSpPr txBox="1"/>
              <p:nvPr/>
            </p:nvSpPr>
            <p:spPr>
              <a:xfrm>
                <a:off x="453741" y="1049560"/>
                <a:ext cx="1973425" cy="477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ja-JP" sz="2400" i="1" smtClean="0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US" altLang="ja-JP" sz="2400" b="0" i="0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altLang="ja-JP" sz="2400" b="0" i="0" smtClean="0"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ja-JP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/>
                            </a:rPr>
                            <m:t>1,2</m:t>
                          </m:r>
                        </m:sub>
                      </m:sSub>
                      <m:r>
                        <a:rPr lang="en-US" altLang="ja-JP" sz="2400" b="0" i="1" smtClean="0">
                          <a:latin typeface="Cambria Math"/>
                        </a:rPr>
                        <m:t>+</m:t>
                      </m:r>
                      <m:r>
                        <a:rPr lang="en-US" altLang="ja-JP" sz="2400" b="0" i="1" smtClean="0"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テキスト ボックス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741" y="1049560"/>
                <a:ext cx="1973425" cy="477888"/>
              </a:xfrm>
              <a:prstGeom prst="rect">
                <a:avLst/>
              </a:prstGeom>
              <a:blipFill rotWithShape="1">
                <a:blip r:embed="rId3"/>
                <a:stretch>
                  <a:fillRect b="-50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3191940" y="955321"/>
                <a:ext cx="1983941" cy="7691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ja-JP" sz="20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ja-JP" sz="20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ja-JP" sz="2000" i="1">
                                  <a:latin typeface="Cambria Math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altLang="ja-JP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ja-JP" sz="20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1" lang="en-US" altLang="ja-JP" sz="20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1,2</m:t>
                              </m:r>
                            </m:sub>
                            <m:sup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kumimoji="1" lang="en-US" altLang="ja-JP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1940" y="955321"/>
                <a:ext cx="1983941" cy="76912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5" name="Text Box 2062"/>
          <p:cNvSpPr txBox="1">
            <a:spLocks noChangeArrowheads="1"/>
          </p:cNvSpPr>
          <p:nvPr/>
        </p:nvSpPr>
        <p:spPr bwMode="auto">
          <a:xfrm>
            <a:off x="2846450" y="4806291"/>
            <a:ext cx="14718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5496206" y="893462"/>
            <a:ext cx="2366523" cy="1676827"/>
            <a:chOff x="5503188" y="1200517"/>
            <a:chExt cx="2366523" cy="1676827"/>
          </a:xfrm>
        </p:grpSpPr>
        <p:sp>
          <p:nvSpPr>
            <p:cNvPr id="16388" name="Line 2051"/>
            <p:cNvSpPr>
              <a:spLocks noChangeShapeType="1"/>
            </p:cNvSpPr>
            <p:nvPr/>
          </p:nvSpPr>
          <p:spPr bwMode="auto">
            <a:xfrm flipV="1">
              <a:off x="6576144" y="1505744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389" name="Line 2052"/>
            <p:cNvSpPr>
              <a:spLocks noChangeShapeType="1"/>
            </p:cNvSpPr>
            <p:nvPr/>
          </p:nvSpPr>
          <p:spPr bwMode="auto">
            <a:xfrm flipH="1">
              <a:off x="5814144" y="2191544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390" name="Oval 2053"/>
            <p:cNvSpPr>
              <a:spLocks noChangeArrowheads="1"/>
            </p:cNvSpPr>
            <p:nvPr/>
          </p:nvSpPr>
          <p:spPr bwMode="auto">
            <a:xfrm>
              <a:off x="6478489" y="2159242"/>
              <a:ext cx="129459" cy="14030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テキスト ボックス 4"/>
                <p:cNvSpPr txBox="1"/>
                <p:nvPr/>
              </p:nvSpPr>
              <p:spPr>
                <a:xfrm>
                  <a:off x="6086021" y="1757586"/>
                  <a:ext cx="4996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86021" y="1757586"/>
                  <a:ext cx="499688" cy="4001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テキスト ボックス 5"/>
                <p:cNvSpPr txBox="1"/>
                <p:nvPr/>
              </p:nvSpPr>
              <p:spPr>
                <a:xfrm>
                  <a:off x="7375601" y="1223986"/>
                  <a:ext cx="494110" cy="391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6" name="テキスト ボックス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5601" y="1223986"/>
                  <a:ext cx="494110" cy="39151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テキスト ボックス 6"/>
                <p:cNvSpPr txBox="1"/>
                <p:nvPr/>
              </p:nvSpPr>
              <p:spPr>
                <a:xfrm>
                  <a:off x="6972531" y="1200517"/>
                  <a:ext cx="37683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" name="テキスト ボックス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2531" y="1200517"/>
                  <a:ext cx="376833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1" name="テキスト ボックス 1000"/>
                <p:cNvSpPr txBox="1"/>
                <p:nvPr/>
              </p:nvSpPr>
              <p:spPr>
                <a:xfrm>
                  <a:off x="5503188" y="2379593"/>
                  <a:ext cx="46865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01" name="テキスト ボックス 10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03188" y="2379593"/>
                  <a:ext cx="468653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837" y="3284984"/>
            <a:ext cx="3893635" cy="2727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Line 5"/>
          <p:cNvSpPr>
            <a:spLocks noChangeShapeType="1"/>
          </p:cNvSpPr>
          <p:nvPr/>
        </p:nvSpPr>
        <p:spPr bwMode="auto">
          <a:xfrm flipH="1" flipV="1">
            <a:off x="7324891" y="3933210"/>
            <a:ext cx="292155" cy="22234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Line 6"/>
          <p:cNvSpPr>
            <a:spLocks noChangeShapeType="1"/>
          </p:cNvSpPr>
          <p:nvPr/>
        </p:nvSpPr>
        <p:spPr bwMode="auto">
          <a:xfrm flipV="1">
            <a:off x="6275064" y="3987875"/>
            <a:ext cx="5439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7338144" y="4206115"/>
            <a:ext cx="15337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Sharp Edge with 1.9K smearing</a:t>
            </a:r>
            <a:endParaRPr lang="en-US" altLang="ja-JP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5503189" y="4393549"/>
            <a:ext cx="158886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Red Shift effect</a:t>
            </a:r>
            <a:endParaRPr lang="en-US" altLang="ja-JP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 rot="16200000">
            <a:off x="4348736" y="4032905"/>
            <a:ext cx="149432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dN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a.u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.)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33"/>
              <p:cNvSpPr txBox="1"/>
              <p:nvPr/>
            </p:nvSpPr>
            <p:spPr>
              <a:xfrm>
                <a:off x="6736356" y="5969626"/>
                <a:ext cx="1202573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/>
                        </a:rPr>
                        <m:t>25</m:t>
                      </m:r>
                      <m:r>
                        <m:rPr>
                          <m:sty m:val="p"/>
                        </m:rPr>
                        <a:rPr kumimoji="1" lang="en-US" altLang="ja-JP" sz="2400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4" name="テキスト ボックス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6356" y="5969626"/>
                <a:ext cx="1202573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Line 6"/>
          <p:cNvSpPr>
            <a:spLocks noChangeShapeType="1"/>
          </p:cNvSpPr>
          <p:nvPr/>
        </p:nvSpPr>
        <p:spPr bwMode="auto">
          <a:xfrm flipV="1">
            <a:off x="7324892" y="5643990"/>
            <a:ext cx="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5067527" y="2972065"/>
                <a:ext cx="4049057" cy="4911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</m:oMath>
                </a14:m>
                <a:r>
                  <a:rPr kumimoji="1"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distribution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ja-JP" sz="240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7527" y="2972065"/>
                <a:ext cx="4049057" cy="491160"/>
              </a:xfrm>
              <a:prstGeom prst="rect">
                <a:avLst/>
              </a:prstGeom>
              <a:blipFill rotWithShape="1">
                <a:blip r:embed="rId11"/>
                <a:stretch>
                  <a:fillRect l="-301" t="-8750" b="-23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/>
              <p:cNvSpPr/>
              <p:nvPr/>
            </p:nvSpPr>
            <p:spPr>
              <a:xfrm>
                <a:off x="7778717" y="5714330"/>
                <a:ext cx="1337867" cy="4911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400" b="0" i="0" smtClean="0">
                        <a:latin typeface="Cambria Math"/>
                      </a:rPr>
                      <m:t>[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meV]</a:t>
                </a:r>
                <a:endParaRPr lang="ja-JP" altLang="en-US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" name="正方形/長方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8717" y="5714330"/>
                <a:ext cx="1337867" cy="491160"/>
              </a:xfrm>
              <a:prstGeom prst="rect">
                <a:avLst/>
              </a:prstGeom>
              <a:blipFill rotWithShape="1">
                <a:blip r:embed="rId12"/>
                <a:stretch>
                  <a:fillRect l="-909" t="-8642" r="-6364" b="-2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</a:t>
            </a:fld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コンテンツ プレースホルダー 4"/>
              <p:cNvSpPr txBox="1">
                <a:spLocks/>
              </p:cNvSpPr>
              <p:nvPr/>
            </p:nvSpPr>
            <p:spPr>
              <a:xfrm>
                <a:off x="129751" y="1640942"/>
                <a:ext cx="4888015" cy="2346933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800" b="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From neutrino oscillation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 b="0" i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Δ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23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|</m:t>
                        </m:r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−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|=2.4</m:t>
                    </m:r>
                    <m:r>
                      <a:rPr lang="en-US" altLang="ja-JP" sz="1600" i="1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ja-JP" sz="1600" i="1">
                        <a:latin typeface="Cambria Math"/>
                      </a:rPr>
                      <m:t>=7.65×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Planck+WP+highL+BAO</a:t>
                </a:r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∑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𝑖</m:t>
                        </m:r>
                      </m:sub>
                    </m:sSub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&lt;0.23 </m:t>
                    </m:r>
                    <m:r>
                      <m:rPr>
                        <m:sty m:val="p"/>
                      </m:rP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eV</m:t>
                    </m:r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>
                  <a:buFont typeface="Wingdings" pitchFamily="2" charset="2"/>
                  <a:buChar char="è"/>
                </a:pP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50meV&lt;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&lt;87meV,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𝑬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14~24meV</a:t>
                </a:r>
              </a:p>
              <a:p>
                <a:pPr marL="0" indent="0">
                  <a:buNone/>
                </a:pP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𝝀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51~89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m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51" y="1640942"/>
                <a:ext cx="4888015" cy="2346933"/>
              </a:xfrm>
              <a:prstGeom prst="rect">
                <a:avLst/>
              </a:prstGeom>
              <a:blipFill rotWithShape="1">
                <a:blip r:embed="rId13"/>
                <a:stretch>
                  <a:fillRect l="-998" t="-1299" b="-46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7407689" y="3377103"/>
                <a:ext cx="1592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=50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7689" y="3377103"/>
                <a:ext cx="1592038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 Box 2062"/>
          <p:cNvSpPr txBox="1">
            <a:spLocks noChangeArrowheads="1"/>
          </p:cNvSpPr>
          <p:nvPr/>
        </p:nvSpPr>
        <p:spPr bwMode="auto">
          <a:xfrm>
            <a:off x="704514" y="4806291"/>
            <a:ext cx="16498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=24.8meV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530084" y="2108624"/>
            <a:ext cx="2427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Two body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 Box 2062"/>
              <p:cNvSpPr txBox="1">
                <a:spLocks noChangeArrowheads="1"/>
              </p:cNvSpPr>
              <p:nvPr/>
            </p:nvSpPr>
            <p:spPr bwMode="auto">
              <a:xfrm>
                <a:off x="1277699" y="5140038"/>
                <a:ext cx="100014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50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3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77699" y="5140038"/>
                <a:ext cx="1000146" cy="400110"/>
              </a:xfrm>
              <a:prstGeom prst="rect">
                <a:avLst/>
              </a:prstGeom>
              <a:blipFill rotWithShape="1">
                <a:blip r:embed="rId15"/>
                <a:stretch>
                  <a:fillRect l="-6707" t="-7576" r="-5488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 Box 2062"/>
              <p:cNvSpPr txBox="1">
                <a:spLocks noChangeArrowheads="1"/>
              </p:cNvSpPr>
              <p:nvPr/>
            </p:nvSpPr>
            <p:spPr bwMode="auto">
              <a:xfrm>
                <a:off x="3464652" y="5158884"/>
                <a:ext cx="100014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52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4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64652" y="5158884"/>
                <a:ext cx="1000146" cy="400110"/>
              </a:xfrm>
              <a:prstGeom prst="rect">
                <a:avLst/>
              </a:prstGeom>
              <a:blipFill rotWithShape="1">
                <a:blip r:embed="rId16"/>
                <a:stretch>
                  <a:fillRect l="-6098" t="-7576" r="-6098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 Box 2062"/>
              <p:cNvSpPr txBox="1">
                <a:spLocks noChangeArrowheads="1"/>
              </p:cNvSpPr>
              <p:nvPr/>
            </p:nvSpPr>
            <p:spPr bwMode="auto">
              <a:xfrm>
                <a:off x="4524489" y="6137011"/>
                <a:ext cx="1142813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82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5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24489" y="6137011"/>
                <a:ext cx="1142813" cy="400110"/>
              </a:xfrm>
              <a:prstGeom prst="rect">
                <a:avLst/>
              </a:prstGeom>
              <a:blipFill rotWithShape="1">
                <a:blip r:embed="rId17"/>
                <a:stretch>
                  <a:fillRect l="-5319" t="-7692" r="-4787" b="-2769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094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847889" y="939200"/>
            <a:ext cx="671492" cy="3904358"/>
          </a:xfrm>
          <a:prstGeom prst="rect">
            <a:avLst/>
          </a:prstGeom>
          <a:gradFill flip="none" rotWithShape="1">
            <a:gsLst>
              <a:gs pos="37000">
                <a:srgbClr val="A5BDE7">
                  <a:alpha val="25000"/>
                </a:srgbClr>
              </a:gs>
              <a:gs pos="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5" name="グループ化 44"/>
          <p:cNvGrpSpPr/>
          <p:nvPr/>
        </p:nvGrpSpPr>
        <p:grpSpPr>
          <a:xfrm>
            <a:off x="395536" y="836712"/>
            <a:ext cx="5707151" cy="4352804"/>
            <a:chOff x="176250" y="1245858"/>
            <a:chExt cx="6121825" cy="4669072"/>
          </a:xfrm>
        </p:grpSpPr>
        <p:pic>
          <p:nvPicPr>
            <p:cNvPr id="132" name="Picture 13" descr="CIB_all_nW_wide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250" y="1245858"/>
              <a:ext cx="6121825" cy="4198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" name="Line 5"/>
            <p:cNvSpPr>
              <a:spLocks noChangeShapeType="1"/>
            </p:cNvSpPr>
            <p:nvPr/>
          </p:nvSpPr>
          <p:spPr bwMode="auto">
            <a:xfrm flipH="1">
              <a:off x="4543177" y="1659437"/>
              <a:ext cx="450279" cy="146113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34" name="Text Box 6"/>
            <p:cNvSpPr txBox="1">
              <a:spLocks noChangeArrowheads="1"/>
            </p:cNvSpPr>
            <p:nvPr/>
          </p:nvSpPr>
          <p:spPr bwMode="auto">
            <a:xfrm>
              <a:off x="4870734" y="1352276"/>
              <a:ext cx="903481" cy="3830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dirty="0">
                  <a:solidFill>
                    <a:srgbClr val="FF33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AKARI</a:t>
              </a:r>
            </a:p>
          </p:txBody>
        </p:sp>
        <p:sp>
          <p:nvSpPr>
            <p:cNvPr id="135" name="Line 7"/>
            <p:cNvSpPr>
              <a:spLocks noChangeShapeType="1"/>
            </p:cNvSpPr>
            <p:nvPr/>
          </p:nvSpPr>
          <p:spPr bwMode="auto">
            <a:xfrm flipH="1">
              <a:off x="4787757" y="2025495"/>
              <a:ext cx="752479" cy="113174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36" name="Text Box 8"/>
            <p:cNvSpPr txBox="1">
              <a:spLocks noChangeArrowheads="1"/>
            </p:cNvSpPr>
            <p:nvPr/>
          </p:nvSpPr>
          <p:spPr bwMode="auto">
            <a:xfrm>
              <a:off x="5423916" y="1732549"/>
              <a:ext cx="865397" cy="3830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dirty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COBE</a:t>
              </a:r>
              <a:endParaRPr lang="ja-JP" altLang="en-US" sz="1600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137" name="Picture 2" descr="\\130.158.105.2\Linux\yuji\wShare\tmp\c1.g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39" b="33437"/>
            <a:stretch/>
          </p:blipFill>
          <p:spPr bwMode="auto">
            <a:xfrm>
              <a:off x="1632922" y="5422552"/>
              <a:ext cx="4623352" cy="492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8" name="テキスト ボックス 137"/>
            <p:cNvSpPr txBox="1"/>
            <p:nvPr/>
          </p:nvSpPr>
          <p:spPr>
            <a:xfrm>
              <a:off x="1365687" y="1732549"/>
              <a:ext cx="1287940" cy="3133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9" name="テキスト ボックス 138"/>
            <p:cNvSpPr txBox="1"/>
            <p:nvPr/>
          </p:nvSpPr>
          <p:spPr>
            <a:xfrm>
              <a:off x="2983546" y="1439603"/>
              <a:ext cx="1616181" cy="3133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0" name="テキスト ボックス 139"/>
            <p:cNvSpPr txBox="1"/>
            <p:nvPr/>
          </p:nvSpPr>
          <p:spPr>
            <a:xfrm>
              <a:off x="2323745" y="2726298"/>
              <a:ext cx="2011522" cy="3133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</a:t>
              </a:r>
              <a:r>
                <a:rPr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alaxy evolution model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41" name="直線矢印コネクタ 140"/>
            <p:cNvCxnSpPr/>
            <p:nvPr/>
          </p:nvCxnSpPr>
          <p:spPr>
            <a:xfrm>
              <a:off x="3297332" y="3019243"/>
              <a:ext cx="793311" cy="62470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テキスト ボックス 141"/>
            <p:cNvSpPr txBox="1"/>
            <p:nvPr/>
          </p:nvSpPr>
          <p:spPr>
            <a:xfrm>
              <a:off x="2979847" y="4216192"/>
              <a:ext cx="1946236" cy="3133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Galactic dust emission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43" name="直線矢印コネクタ 142"/>
            <p:cNvCxnSpPr>
              <a:stCxn id="142" idx="0"/>
            </p:cNvCxnSpPr>
            <p:nvPr/>
          </p:nvCxnSpPr>
          <p:spPr>
            <a:xfrm flipH="1" flipV="1">
              <a:off x="3475244" y="3643951"/>
              <a:ext cx="477722" cy="57224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テキスト ボックス 143"/>
            <p:cNvSpPr txBox="1"/>
            <p:nvPr/>
          </p:nvSpPr>
          <p:spPr>
            <a:xfrm>
              <a:off x="1359231" y="4509137"/>
              <a:ext cx="2816710" cy="3133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Integrated flux from galaxy counts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45" name="直線矢印コネクタ 144"/>
            <p:cNvCxnSpPr>
              <a:stCxn id="144" idx="0"/>
            </p:cNvCxnSpPr>
            <p:nvPr/>
          </p:nvCxnSpPr>
          <p:spPr>
            <a:xfrm flipH="1" flipV="1">
              <a:off x="1830331" y="3643950"/>
              <a:ext cx="937255" cy="86518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テキスト ボックス 145"/>
            <p:cNvSpPr txBox="1"/>
            <p:nvPr/>
          </p:nvSpPr>
          <p:spPr>
            <a:xfrm>
              <a:off x="5495923" y="2645770"/>
              <a:ext cx="595187" cy="3133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CMB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1266854" y="911793"/>
            <a:ext cx="4796865" cy="3291259"/>
            <a:chOff x="1692276" y="714376"/>
            <a:chExt cx="5759450" cy="3921126"/>
          </a:xfrm>
        </p:grpSpPr>
        <p:sp>
          <p:nvSpPr>
            <p:cNvPr id="51" name="Rectangle 9"/>
            <p:cNvSpPr>
              <a:spLocks noChangeArrowheads="1"/>
            </p:cNvSpPr>
            <p:nvPr/>
          </p:nvSpPr>
          <p:spPr bwMode="auto">
            <a:xfrm>
              <a:off x="1692276" y="714376"/>
              <a:ext cx="5759450" cy="3905250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Rectangle 11"/>
            <p:cNvSpPr>
              <a:spLocks noChangeArrowheads="1"/>
            </p:cNvSpPr>
            <p:nvPr/>
          </p:nvSpPr>
          <p:spPr bwMode="auto">
            <a:xfrm>
              <a:off x="1692276" y="714376"/>
              <a:ext cx="5759450" cy="3905250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Line 12"/>
            <p:cNvSpPr>
              <a:spLocks noChangeShapeType="1"/>
            </p:cNvSpPr>
            <p:nvPr/>
          </p:nvSpPr>
          <p:spPr bwMode="auto">
            <a:xfrm>
              <a:off x="1692276" y="4619626"/>
              <a:ext cx="57594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Line 13"/>
            <p:cNvSpPr>
              <a:spLocks noChangeShapeType="1"/>
            </p:cNvSpPr>
            <p:nvPr/>
          </p:nvSpPr>
          <p:spPr bwMode="auto">
            <a:xfrm>
              <a:off x="1692276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Line 14"/>
            <p:cNvSpPr>
              <a:spLocks noChangeShapeType="1"/>
            </p:cNvSpPr>
            <p:nvPr/>
          </p:nvSpPr>
          <p:spPr bwMode="auto">
            <a:xfrm>
              <a:off x="1946276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Line 15"/>
            <p:cNvSpPr>
              <a:spLocks noChangeShapeType="1"/>
            </p:cNvSpPr>
            <p:nvPr/>
          </p:nvSpPr>
          <p:spPr bwMode="auto">
            <a:xfrm>
              <a:off x="2124076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Line 16"/>
            <p:cNvSpPr>
              <a:spLocks noChangeShapeType="1"/>
            </p:cNvSpPr>
            <p:nvPr/>
          </p:nvSpPr>
          <p:spPr bwMode="auto">
            <a:xfrm>
              <a:off x="2263776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Line 17"/>
            <p:cNvSpPr>
              <a:spLocks noChangeShapeType="1"/>
            </p:cNvSpPr>
            <p:nvPr/>
          </p:nvSpPr>
          <p:spPr bwMode="auto">
            <a:xfrm>
              <a:off x="2379663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Line 18"/>
            <p:cNvSpPr>
              <a:spLocks noChangeShapeType="1"/>
            </p:cNvSpPr>
            <p:nvPr/>
          </p:nvSpPr>
          <p:spPr bwMode="auto">
            <a:xfrm>
              <a:off x="2476501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Line 19"/>
            <p:cNvSpPr>
              <a:spLocks noChangeShapeType="1"/>
            </p:cNvSpPr>
            <p:nvPr/>
          </p:nvSpPr>
          <p:spPr bwMode="auto">
            <a:xfrm>
              <a:off x="2560638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Line 20"/>
            <p:cNvSpPr>
              <a:spLocks noChangeShapeType="1"/>
            </p:cNvSpPr>
            <p:nvPr/>
          </p:nvSpPr>
          <p:spPr bwMode="auto">
            <a:xfrm>
              <a:off x="2632076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Line 21"/>
            <p:cNvSpPr>
              <a:spLocks noChangeShapeType="1"/>
            </p:cNvSpPr>
            <p:nvPr/>
          </p:nvSpPr>
          <p:spPr bwMode="auto">
            <a:xfrm>
              <a:off x="2700338" y="4503739"/>
              <a:ext cx="0" cy="1158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Line 23"/>
            <p:cNvSpPr>
              <a:spLocks noChangeShapeType="1"/>
            </p:cNvSpPr>
            <p:nvPr/>
          </p:nvSpPr>
          <p:spPr bwMode="auto">
            <a:xfrm>
              <a:off x="3128963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Line 24"/>
            <p:cNvSpPr>
              <a:spLocks noChangeShapeType="1"/>
            </p:cNvSpPr>
            <p:nvPr/>
          </p:nvSpPr>
          <p:spPr bwMode="auto">
            <a:xfrm>
              <a:off x="3384551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Line 25"/>
            <p:cNvSpPr>
              <a:spLocks noChangeShapeType="1"/>
            </p:cNvSpPr>
            <p:nvPr/>
          </p:nvSpPr>
          <p:spPr bwMode="auto">
            <a:xfrm>
              <a:off x="3565526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Line 26"/>
            <p:cNvSpPr>
              <a:spLocks noChangeShapeType="1"/>
            </p:cNvSpPr>
            <p:nvPr/>
          </p:nvSpPr>
          <p:spPr bwMode="auto">
            <a:xfrm>
              <a:off x="3705226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Line 27"/>
            <p:cNvSpPr>
              <a:spLocks noChangeShapeType="1"/>
            </p:cNvSpPr>
            <p:nvPr/>
          </p:nvSpPr>
          <p:spPr bwMode="auto">
            <a:xfrm>
              <a:off x="3819526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Line 28"/>
            <p:cNvSpPr>
              <a:spLocks noChangeShapeType="1"/>
            </p:cNvSpPr>
            <p:nvPr/>
          </p:nvSpPr>
          <p:spPr bwMode="auto">
            <a:xfrm>
              <a:off x="3914776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Line 29"/>
            <p:cNvSpPr>
              <a:spLocks noChangeShapeType="1"/>
            </p:cNvSpPr>
            <p:nvPr/>
          </p:nvSpPr>
          <p:spPr bwMode="auto">
            <a:xfrm>
              <a:off x="3997326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Line 30"/>
            <p:cNvSpPr>
              <a:spLocks noChangeShapeType="1"/>
            </p:cNvSpPr>
            <p:nvPr/>
          </p:nvSpPr>
          <p:spPr bwMode="auto">
            <a:xfrm>
              <a:off x="4075113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Line 31"/>
            <p:cNvSpPr>
              <a:spLocks noChangeShapeType="1"/>
            </p:cNvSpPr>
            <p:nvPr/>
          </p:nvSpPr>
          <p:spPr bwMode="auto">
            <a:xfrm>
              <a:off x="4137026" y="4503739"/>
              <a:ext cx="0" cy="1158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Line 34"/>
            <p:cNvSpPr>
              <a:spLocks noChangeShapeType="1"/>
            </p:cNvSpPr>
            <p:nvPr/>
          </p:nvSpPr>
          <p:spPr bwMode="auto">
            <a:xfrm flipH="1">
              <a:off x="4570413" y="4562476"/>
              <a:ext cx="1588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Line 35"/>
            <p:cNvSpPr>
              <a:spLocks noChangeShapeType="1"/>
            </p:cNvSpPr>
            <p:nvPr/>
          </p:nvSpPr>
          <p:spPr bwMode="auto">
            <a:xfrm>
              <a:off x="4824413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Line 36"/>
            <p:cNvSpPr>
              <a:spLocks noChangeShapeType="1"/>
            </p:cNvSpPr>
            <p:nvPr/>
          </p:nvSpPr>
          <p:spPr bwMode="auto">
            <a:xfrm>
              <a:off x="5003801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Line 37"/>
            <p:cNvSpPr>
              <a:spLocks noChangeShapeType="1"/>
            </p:cNvSpPr>
            <p:nvPr/>
          </p:nvSpPr>
          <p:spPr bwMode="auto">
            <a:xfrm>
              <a:off x="5143501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Line 38"/>
            <p:cNvSpPr>
              <a:spLocks noChangeShapeType="1"/>
            </p:cNvSpPr>
            <p:nvPr/>
          </p:nvSpPr>
          <p:spPr bwMode="auto">
            <a:xfrm>
              <a:off x="5257801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Line 39"/>
            <p:cNvSpPr>
              <a:spLocks noChangeShapeType="1"/>
            </p:cNvSpPr>
            <p:nvPr/>
          </p:nvSpPr>
          <p:spPr bwMode="auto">
            <a:xfrm>
              <a:off x="5354638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Line 40"/>
            <p:cNvSpPr>
              <a:spLocks noChangeShapeType="1"/>
            </p:cNvSpPr>
            <p:nvPr/>
          </p:nvSpPr>
          <p:spPr bwMode="auto">
            <a:xfrm>
              <a:off x="5438776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Line 41"/>
            <p:cNvSpPr>
              <a:spLocks noChangeShapeType="1"/>
            </p:cNvSpPr>
            <p:nvPr/>
          </p:nvSpPr>
          <p:spPr bwMode="auto">
            <a:xfrm>
              <a:off x="5511801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Line 42"/>
            <p:cNvSpPr>
              <a:spLocks noChangeShapeType="1"/>
            </p:cNvSpPr>
            <p:nvPr/>
          </p:nvSpPr>
          <p:spPr bwMode="auto">
            <a:xfrm>
              <a:off x="5578476" y="4503739"/>
              <a:ext cx="0" cy="1158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Line 46"/>
            <p:cNvSpPr>
              <a:spLocks noChangeShapeType="1"/>
            </p:cNvSpPr>
            <p:nvPr/>
          </p:nvSpPr>
          <p:spPr bwMode="auto">
            <a:xfrm>
              <a:off x="6010276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Line 47"/>
            <p:cNvSpPr>
              <a:spLocks noChangeShapeType="1"/>
            </p:cNvSpPr>
            <p:nvPr/>
          </p:nvSpPr>
          <p:spPr bwMode="auto">
            <a:xfrm>
              <a:off x="6265863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Line 48"/>
            <p:cNvSpPr>
              <a:spLocks noChangeShapeType="1"/>
            </p:cNvSpPr>
            <p:nvPr/>
          </p:nvSpPr>
          <p:spPr bwMode="auto">
            <a:xfrm>
              <a:off x="6443663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Line 49"/>
            <p:cNvSpPr>
              <a:spLocks noChangeShapeType="1"/>
            </p:cNvSpPr>
            <p:nvPr/>
          </p:nvSpPr>
          <p:spPr bwMode="auto">
            <a:xfrm>
              <a:off x="6583363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Line 50"/>
            <p:cNvSpPr>
              <a:spLocks noChangeShapeType="1"/>
            </p:cNvSpPr>
            <p:nvPr/>
          </p:nvSpPr>
          <p:spPr bwMode="auto">
            <a:xfrm>
              <a:off x="6699251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Line 51"/>
            <p:cNvSpPr>
              <a:spLocks noChangeShapeType="1"/>
            </p:cNvSpPr>
            <p:nvPr/>
          </p:nvSpPr>
          <p:spPr bwMode="auto">
            <a:xfrm>
              <a:off x="6796088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Line 52"/>
            <p:cNvSpPr>
              <a:spLocks noChangeShapeType="1"/>
            </p:cNvSpPr>
            <p:nvPr/>
          </p:nvSpPr>
          <p:spPr bwMode="auto">
            <a:xfrm>
              <a:off x="6877051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Line 53"/>
            <p:cNvSpPr>
              <a:spLocks noChangeShapeType="1"/>
            </p:cNvSpPr>
            <p:nvPr/>
          </p:nvSpPr>
          <p:spPr bwMode="auto">
            <a:xfrm>
              <a:off x="6953251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Line 54"/>
            <p:cNvSpPr>
              <a:spLocks noChangeShapeType="1"/>
            </p:cNvSpPr>
            <p:nvPr/>
          </p:nvSpPr>
          <p:spPr bwMode="auto">
            <a:xfrm>
              <a:off x="7015163" y="4503739"/>
              <a:ext cx="0" cy="1158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Line 58"/>
            <p:cNvSpPr>
              <a:spLocks noChangeShapeType="1"/>
            </p:cNvSpPr>
            <p:nvPr/>
          </p:nvSpPr>
          <p:spPr bwMode="auto">
            <a:xfrm>
              <a:off x="7451726" y="4562476"/>
              <a:ext cx="0" cy="5715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Line 60"/>
            <p:cNvSpPr>
              <a:spLocks noChangeShapeType="1"/>
            </p:cNvSpPr>
            <p:nvPr/>
          </p:nvSpPr>
          <p:spPr bwMode="auto">
            <a:xfrm flipH="1">
              <a:off x="1692276" y="4619626"/>
              <a:ext cx="1714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Line 73"/>
            <p:cNvSpPr>
              <a:spLocks noChangeShapeType="1"/>
            </p:cNvSpPr>
            <p:nvPr/>
          </p:nvSpPr>
          <p:spPr bwMode="auto">
            <a:xfrm flipH="1">
              <a:off x="1692276" y="3838576"/>
              <a:ext cx="1714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Line 83"/>
            <p:cNvSpPr>
              <a:spLocks noChangeShapeType="1"/>
            </p:cNvSpPr>
            <p:nvPr/>
          </p:nvSpPr>
          <p:spPr bwMode="auto">
            <a:xfrm flipH="1">
              <a:off x="1692276" y="3059114"/>
              <a:ext cx="1714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Line 94"/>
            <p:cNvSpPr>
              <a:spLocks noChangeShapeType="1"/>
            </p:cNvSpPr>
            <p:nvPr/>
          </p:nvSpPr>
          <p:spPr bwMode="auto">
            <a:xfrm flipH="1">
              <a:off x="1692276" y="2276476"/>
              <a:ext cx="1714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Line 106"/>
            <p:cNvSpPr>
              <a:spLocks noChangeShapeType="1"/>
            </p:cNvSpPr>
            <p:nvPr/>
          </p:nvSpPr>
          <p:spPr bwMode="auto">
            <a:xfrm flipH="1">
              <a:off x="1692276" y="1495426"/>
              <a:ext cx="1714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Line 118"/>
            <p:cNvSpPr>
              <a:spLocks noChangeShapeType="1"/>
            </p:cNvSpPr>
            <p:nvPr/>
          </p:nvSpPr>
          <p:spPr bwMode="auto">
            <a:xfrm flipH="1">
              <a:off x="1692276" y="714376"/>
              <a:ext cx="1714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Freeform 122"/>
            <p:cNvSpPr>
              <a:spLocks/>
            </p:cNvSpPr>
            <p:nvPr/>
          </p:nvSpPr>
          <p:spPr bwMode="auto">
            <a:xfrm>
              <a:off x="5016501" y="2665414"/>
              <a:ext cx="995363" cy="1970088"/>
            </a:xfrm>
            <a:custGeom>
              <a:avLst/>
              <a:gdLst>
                <a:gd name="T0" fmla="*/ 84 w 627"/>
                <a:gd name="T1" fmla="*/ 1241 h 1241"/>
                <a:gd name="T2" fmla="*/ 88 w 627"/>
                <a:gd name="T3" fmla="*/ 20 h 1241"/>
                <a:gd name="T4" fmla="*/ 95 w 627"/>
                <a:gd name="T5" fmla="*/ 37 h 1241"/>
                <a:gd name="T6" fmla="*/ 109 w 627"/>
                <a:gd name="T7" fmla="*/ 46 h 1241"/>
                <a:gd name="T8" fmla="*/ 120 w 627"/>
                <a:gd name="T9" fmla="*/ 55 h 1241"/>
                <a:gd name="T10" fmla="*/ 152 w 627"/>
                <a:gd name="T11" fmla="*/ 70 h 1241"/>
                <a:gd name="T12" fmla="*/ 171 w 627"/>
                <a:gd name="T13" fmla="*/ 102 h 1241"/>
                <a:gd name="T14" fmla="*/ 202 w 627"/>
                <a:gd name="T15" fmla="*/ 119 h 1241"/>
                <a:gd name="T16" fmla="*/ 205 w 627"/>
                <a:gd name="T17" fmla="*/ 135 h 1241"/>
                <a:gd name="T18" fmla="*/ 229 w 627"/>
                <a:gd name="T19" fmla="*/ 143 h 1241"/>
                <a:gd name="T20" fmla="*/ 260 w 627"/>
                <a:gd name="T21" fmla="*/ 190 h 1241"/>
                <a:gd name="T22" fmla="*/ 271 w 627"/>
                <a:gd name="T23" fmla="*/ 204 h 1241"/>
                <a:gd name="T24" fmla="*/ 304 w 627"/>
                <a:gd name="T25" fmla="*/ 223 h 1241"/>
                <a:gd name="T26" fmla="*/ 321 w 627"/>
                <a:gd name="T27" fmla="*/ 259 h 1241"/>
                <a:gd name="T28" fmla="*/ 337 w 627"/>
                <a:gd name="T29" fmla="*/ 274 h 1241"/>
                <a:gd name="T30" fmla="*/ 347 w 627"/>
                <a:gd name="T31" fmla="*/ 286 h 1241"/>
                <a:gd name="T32" fmla="*/ 381 w 627"/>
                <a:gd name="T33" fmla="*/ 329 h 1241"/>
                <a:gd name="T34" fmla="*/ 392 w 627"/>
                <a:gd name="T35" fmla="*/ 328 h 1241"/>
                <a:gd name="T36" fmla="*/ 411 w 627"/>
                <a:gd name="T37" fmla="*/ 365 h 1241"/>
                <a:gd name="T38" fmla="*/ 436 w 627"/>
                <a:gd name="T39" fmla="*/ 396 h 1241"/>
                <a:gd name="T40" fmla="*/ 449 w 627"/>
                <a:gd name="T41" fmla="*/ 410 h 1241"/>
                <a:gd name="T42" fmla="*/ 481 w 627"/>
                <a:gd name="T43" fmla="*/ 438 h 1241"/>
                <a:gd name="T44" fmla="*/ 490 w 627"/>
                <a:gd name="T45" fmla="*/ 465 h 1241"/>
                <a:gd name="T46" fmla="*/ 513 w 627"/>
                <a:gd name="T47" fmla="*/ 493 h 1241"/>
                <a:gd name="T48" fmla="*/ 552 w 627"/>
                <a:gd name="T49" fmla="*/ 542 h 1241"/>
                <a:gd name="T50" fmla="*/ 563 w 627"/>
                <a:gd name="T51" fmla="*/ 559 h 1241"/>
                <a:gd name="T52" fmla="*/ 575 w 627"/>
                <a:gd name="T53" fmla="*/ 575 h 1241"/>
                <a:gd name="T54" fmla="*/ 627 w 627"/>
                <a:gd name="T55" fmla="*/ 614 h 1241"/>
                <a:gd name="T56" fmla="*/ 576 w 627"/>
                <a:gd name="T57" fmla="*/ 548 h 1241"/>
                <a:gd name="T58" fmla="*/ 567 w 627"/>
                <a:gd name="T59" fmla="*/ 532 h 1241"/>
                <a:gd name="T60" fmla="*/ 539 w 627"/>
                <a:gd name="T61" fmla="*/ 498 h 1241"/>
                <a:gd name="T62" fmla="*/ 501 w 627"/>
                <a:gd name="T63" fmla="*/ 450 h 1241"/>
                <a:gd name="T64" fmla="*/ 488 w 627"/>
                <a:gd name="T65" fmla="*/ 433 h 1241"/>
                <a:gd name="T66" fmla="*/ 475 w 627"/>
                <a:gd name="T67" fmla="*/ 416 h 1241"/>
                <a:gd name="T68" fmla="*/ 442 w 627"/>
                <a:gd name="T69" fmla="*/ 389 h 1241"/>
                <a:gd name="T70" fmla="*/ 425 w 627"/>
                <a:gd name="T71" fmla="*/ 354 h 1241"/>
                <a:gd name="T72" fmla="*/ 394 w 627"/>
                <a:gd name="T73" fmla="*/ 315 h 1241"/>
                <a:gd name="T74" fmla="*/ 380 w 627"/>
                <a:gd name="T75" fmla="*/ 314 h 1241"/>
                <a:gd name="T76" fmla="*/ 361 w 627"/>
                <a:gd name="T77" fmla="*/ 275 h 1241"/>
                <a:gd name="T78" fmla="*/ 350 w 627"/>
                <a:gd name="T79" fmla="*/ 260 h 1241"/>
                <a:gd name="T80" fmla="*/ 334 w 627"/>
                <a:gd name="T81" fmla="*/ 248 h 1241"/>
                <a:gd name="T82" fmla="*/ 285 w 627"/>
                <a:gd name="T83" fmla="*/ 191 h 1241"/>
                <a:gd name="T84" fmla="*/ 273 w 627"/>
                <a:gd name="T85" fmla="*/ 178 h 1241"/>
                <a:gd name="T86" fmla="*/ 240 w 627"/>
                <a:gd name="T87" fmla="*/ 157 h 1241"/>
                <a:gd name="T88" fmla="*/ 234 w 627"/>
                <a:gd name="T89" fmla="*/ 136 h 1241"/>
                <a:gd name="T90" fmla="*/ 220 w 627"/>
                <a:gd name="T91" fmla="*/ 125 h 1241"/>
                <a:gd name="T92" fmla="*/ 197 w 627"/>
                <a:gd name="T93" fmla="*/ 101 h 1241"/>
                <a:gd name="T94" fmla="*/ 183 w 627"/>
                <a:gd name="T95" fmla="*/ 90 h 1241"/>
                <a:gd name="T96" fmla="*/ 138 w 627"/>
                <a:gd name="T97" fmla="*/ 61 h 1241"/>
                <a:gd name="T98" fmla="*/ 120 w 627"/>
                <a:gd name="T99" fmla="*/ 32 h 1241"/>
                <a:gd name="T100" fmla="*/ 105 w 627"/>
                <a:gd name="T101" fmla="*/ 22 h 1241"/>
                <a:gd name="T102" fmla="*/ 94 w 627"/>
                <a:gd name="T103" fmla="*/ 13 h 1241"/>
                <a:gd name="T104" fmla="*/ 68 w 627"/>
                <a:gd name="T105" fmla="*/ 1231 h 1241"/>
                <a:gd name="T106" fmla="*/ 0 w 627"/>
                <a:gd name="T107" fmla="*/ 1223 h 1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7" h="1241">
                  <a:moveTo>
                    <a:pt x="0" y="1223"/>
                  </a:moveTo>
                  <a:lnTo>
                    <a:pt x="0" y="1241"/>
                  </a:lnTo>
                  <a:lnTo>
                    <a:pt x="84" y="1241"/>
                  </a:lnTo>
                  <a:lnTo>
                    <a:pt x="86" y="1231"/>
                  </a:lnTo>
                  <a:lnTo>
                    <a:pt x="98" y="20"/>
                  </a:lnTo>
                  <a:lnTo>
                    <a:pt x="88" y="20"/>
                  </a:lnTo>
                  <a:lnTo>
                    <a:pt x="83" y="26"/>
                  </a:lnTo>
                  <a:lnTo>
                    <a:pt x="94" y="36"/>
                  </a:lnTo>
                  <a:lnTo>
                    <a:pt x="95" y="37"/>
                  </a:lnTo>
                  <a:lnTo>
                    <a:pt x="110" y="47"/>
                  </a:lnTo>
                  <a:lnTo>
                    <a:pt x="114" y="39"/>
                  </a:lnTo>
                  <a:lnTo>
                    <a:pt x="109" y="46"/>
                  </a:lnTo>
                  <a:lnTo>
                    <a:pt x="120" y="55"/>
                  </a:lnTo>
                  <a:lnTo>
                    <a:pt x="125" y="48"/>
                  </a:lnTo>
                  <a:lnTo>
                    <a:pt x="120" y="55"/>
                  </a:lnTo>
                  <a:lnTo>
                    <a:pt x="134" y="69"/>
                  </a:lnTo>
                  <a:lnTo>
                    <a:pt x="147" y="79"/>
                  </a:lnTo>
                  <a:lnTo>
                    <a:pt x="152" y="70"/>
                  </a:lnTo>
                  <a:lnTo>
                    <a:pt x="146" y="77"/>
                  </a:lnTo>
                  <a:lnTo>
                    <a:pt x="178" y="109"/>
                  </a:lnTo>
                  <a:lnTo>
                    <a:pt x="171" y="102"/>
                  </a:lnTo>
                  <a:lnTo>
                    <a:pt x="185" y="114"/>
                  </a:lnTo>
                  <a:lnTo>
                    <a:pt x="197" y="125"/>
                  </a:lnTo>
                  <a:lnTo>
                    <a:pt x="202" y="119"/>
                  </a:lnTo>
                  <a:lnTo>
                    <a:pt x="196" y="125"/>
                  </a:lnTo>
                  <a:lnTo>
                    <a:pt x="207" y="138"/>
                  </a:lnTo>
                  <a:lnTo>
                    <a:pt x="205" y="135"/>
                  </a:lnTo>
                  <a:lnTo>
                    <a:pt x="208" y="138"/>
                  </a:lnTo>
                  <a:lnTo>
                    <a:pt x="223" y="150"/>
                  </a:lnTo>
                  <a:lnTo>
                    <a:pt x="229" y="143"/>
                  </a:lnTo>
                  <a:lnTo>
                    <a:pt x="222" y="149"/>
                  </a:lnTo>
                  <a:lnTo>
                    <a:pt x="233" y="163"/>
                  </a:lnTo>
                  <a:lnTo>
                    <a:pt x="260" y="190"/>
                  </a:lnTo>
                  <a:lnTo>
                    <a:pt x="266" y="183"/>
                  </a:lnTo>
                  <a:lnTo>
                    <a:pt x="259" y="190"/>
                  </a:lnTo>
                  <a:lnTo>
                    <a:pt x="271" y="204"/>
                  </a:lnTo>
                  <a:lnTo>
                    <a:pt x="266" y="197"/>
                  </a:lnTo>
                  <a:lnTo>
                    <a:pt x="299" y="230"/>
                  </a:lnTo>
                  <a:lnTo>
                    <a:pt x="304" y="223"/>
                  </a:lnTo>
                  <a:lnTo>
                    <a:pt x="297" y="229"/>
                  </a:lnTo>
                  <a:lnTo>
                    <a:pt x="310" y="245"/>
                  </a:lnTo>
                  <a:lnTo>
                    <a:pt x="321" y="259"/>
                  </a:lnTo>
                  <a:lnTo>
                    <a:pt x="323" y="262"/>
                  </a:lnTo>
                  <a:lnTo>
                    <a:pt x="322" y="260"/>
                  </a:lnTo>
                  <a:lnTo>
                    <a:pt x="337" y="274"/>
                  </a:lnTo>
                  <a:lnTo>
                    <a:pt x="343" y="267"/>
                  </a:lnTo>
                  <a:lnTo>
                    <a:pt x="336" y="273"/>
                  </a:lnTo>
                  <a:lnTo>
                    <a:pt x="347" y="286"/>
                  </a:lnTo>
                  <a:lnTo>
                    <a:pt x="359" y="303"/>
                  </a:lnTo>
                  <a:lnTo>
                    <a:pt x="373" y="319"/>
                  </a:lnTo>
                  <a:lnTo>
                    <a:pt x="381" y="329"/>
                  </a:lnTo>
                  <a:lnTo>
                    <a:pt x="373" y="321"/>
                  </a:lnTo>
                  <a:lnTo>
                    <a:pt x="385" y="334"/>
                  </a:lnTo>
                  <a:lnTo>
                    <a:pt x="392" y="328"/>
                  </a:lnTo>
                  <a:lnTo>
                    <a:pt x="385" y="333"/>
                  </a:lnTo>
                  <a:lnTo>
                    <a:pt x="398" y="348"/>
                  </a:lnTo>
                  <a:lnTo>
                    <a:pt x="411" y="365"/>
                  </a:lnTo>
                  <a:lnTo>
                    <a:pt x="424" y="381"/>
                  </a:lnTo>
                  <a:lnTo>
                    <a:pt x="435" y="395"/>
                  </a:lnTo>
                  <a:lnTo>
                    <a:pt x="436" y="396"/>
                  </a:lnTo>
                  <a:lnTo>
                    <a:pt x="450" y="411"/>
                  </a:lnTo>
                  <a:lnTo>
                    <a:pt x="455" y="405"/>
                  </a:lnTo>
                  <a:lnTo>
                    <a:pt x="449" y="410"/>
                  </a:lnTo>
                  <a:lnTo>
                    <a:pt x="461" y="427"/>
                  </a:lnTo>
                  <a:lnTo>
                    <a:pt x="475" y="443"/>
                  </a:lnTo>
                  <a:lnTo>
                    <a:pt x="481" y="438"/>
                  </a:lnTo>
                  <a:lnTo>
                    <a:pt x="475" y="443"/>
                  </a:lnTo>
                  <a:lnTo>
                    <a:pt x="487" y="461"/>
                  </a:lnTo>
                  <a:lnTo>
                    <a:pt x="490" y="465"/>
                  </a:lnTo>
                  <a:lnTo>
                    <a:pt x="487" y="461"/>
                  </a:lnTo>
                  <a:lnTo>
                    <a:pt x="499" y="476"/>
                  </a:lnTo>
                  <a:lnTo>
                    <a:pt x="513" y="493"/>
                  </a:lnTo>
                  <a:lnTo>
                    <a:pt x="525" y="509"/>
                  </a:lnTo>
                  <a:lnTo>
                    <a:pt x="536" y="524"/>
                  </a:lnTo>
                  <a:lnTo>
                    <a:pt x="552" y="542"/>
                  </a:lnTo>
                  <a:lnTo>
                    <a:pt x="558" y="537"/>
                  </a:lnTo>
                  <a:lnTo>
                    <a:pt x="552" y="542"/>
                  </a:lnTo>
                  <a:lnTo>
                    <a:pt x="563" y="559"/>
                  </a:lnTo>
                  <a:lnTo>
                    <a:pt x="561" y="556"/>
                  </a:lnTo>
                  <a:lnTo>
                    <a:pt x="563" y="559"/>
                  </a:lnTo>
                  <a:lnTo>
                    <a:pt x="575" y="575"/>
                  </a:lnTo>
                  <a:lnTo>
                    <a:pt x="589" y="593"/>
                  </a:lnTo>
                  <a:lnTo>
                    <a:pt x="613" y="625"/>
                  </a:lnTo>
                  <a:lnTo>
                    <a:pt x="627" y="614"/>
                  </a:lnTo>
                  <a:lnTo>
                    <a:pt x="602" y="582"/>
                  </a:lnTo>
                  <a:lnTo>
                    <a:pt x="589" y="564"/>
                  </a:lnTo>
                  <a:lnTo>
                    <a:pt x="576" y="548"/>
                  </a:lnTo>
                  <a:lnTo>
                    <a:pt x="569" y="553"/>
                  </a:lnTo>
                  <a:lnTo>
                    <a:pt x="578" y="549"/>
                  </a:lnTo>
                  <a:lnTo>
                    <a:pt x="567" y="532"/>
                  </a:lnTo>
                  <a:lnTo>
                    <a:pt x="565" y="531"/>
                  </a:lnTo>
                  <a:lnTo>
                    <a:pt x="550" y="513"/>
                  </a:lnTo>
                  <a:lnTo>
                    <a:pt x="539" y="498"/>
                  </a:lnTo>
                  <a:lnTo>
                    <a:pt x="527" y="482"/>
                  </a:lnTo>
                  <a:lnTo>
                    <a:pt x="513" y="465"/>
                  </a:lnTo>
                  <a:lnTo>
                    <a:pt x="501" y="450"/>
                  </a:lnTo>
                  <a:lnTo>
                    <a:pt x="494" y="455"/>
                  </a:lnTo>
                  <a:lnTo>
                    <a:pt x="501" y="451"/>
                  </a:lnTo>
                  <a:lnTo>
                    <a:pt x="488" y="433"/>
                  </a:lnTo>
                  <a:lnTo>
                    <a:pt x="486" y="429"/>
                  </a:lnTo>
                  <a:lnTo>
                    <a:pt x="488" y="432"/>
                  </a:lnTo>
                  <a:lnTo>
                    <a:pt x="475" y="416"/>
                  </a:lnTo>
                  <a:lnTo>
                    <a:pt x="462" y="399"/>
                  </a:lnTo>
                  <a:lnTo>
                    <a:pt x="449" y="384"/>
                  </a:lnTo>
                  <a:lnTo>
                    <a:pt x="442" y="389"/>
                  </a:lnTo>
                  <a:lnTo>
                    <a:pt x="449" y="384"/>
                  </a:lnTo>
                  <a:lnTo>
                    <a:pt x="438" y="370"/>
                  </a:lnTo>
                  <a:lnTo>
                    <a:pt x="425" y="354"/>
                  </a:lnTo>
                  <a:lnTo>
                    <a:pt x="411" y="337"/>
                  </a:lnTo>
                  <a:lnTo>
                    <a:pt x="399" y="322"/>
                  </a:lnTo>
                  <a:lnTo>
                    <a:pt x="394" y="315"/>
                  </a:lnTo>
                  <a:lnTo>
                    <a:pt x="399" y="322"/>
                  </a:lnTo>
                  <a:lnTo>
                    <a:pt x="387" y="308"/>
                  </a:lnTo>
                  <a:lnTo>
                    <a:pt x="380" y="314"/>
                  </a:lnTo>
                  <a:lnTo>
                    <a:pt x="387" y="308"/>
                  </a:lnTo>
                  <a:lnTo>
                    <a:pt x="373" y="292"/>
                  </a:lnTo>
                  <a:lnTo>
                    <a:pt x="361" y="275"/>
                  </a:lnTo>
                  <a:lnTo>
                    <a:pt x="350" y="262"/>
                  </a:lnTo>
                  <a:lnTo>
                    <a:pt x="347" y="259"/>
                  </a:lnTo>
                  <a:lnTo>
                    <a:pt x="350" y="260"/>
                  </a:lnTo>
                  <a:lnTo>
                    <a:pt x="334" y="246"/>
                  </a:lnTo>
                  <a:lnTo>
                    <a:pt x="328" y="253"/>
                  </a:lnTo>
                  <a:lnTo>
                    <a:pt x="334" y="248"/>
                  </a:lnTo>
                  <a:lnTo>
                    <a:pt x="323" y="234"/>
                  </a:lnTo>
                  <a:lnTo>
                    <a:pt x="311" y="218"/>
                  </a:lnTo>
                  <a:lnTo>
                    <a:pt x="285" y="191"/>
                  </a:lnTo>
                  <a:lnTo>
                    <a:pt x="278" y="197"/>
                  </a:lnTo>
                  <a:lnTo>
                    <a:pt x="285" y="191"/>
                  </a:lnTo>
                  <a:lnTo>
                    <a:pt x="273" y="178"/>
                  </a:lnTo>
                  <a:lnTo>
                    <a:pt x="279" y="185"/>
                  </a:lnTo>
                  <a:lnTo>
                    <a:pt x="246" y="152"/>
                  </a:lnTo>
                  <a:lnTo>
                    <a:pt x="240" y="157"/>
                  </a:lnTo>
                  <a:lnTo>
                    <a:pt x="246" y="152"/>
                  </a:lnTo>
                  <a:lnTo>
                    <a:pt x="235" y="138"/>
                  </a:lnTo>
                  <a:lnTo>
                    <a:pt x="234" y="136"/>
                  </a:lnTo>
                  <a:lnTo>
                    <a:pt x="219" y="124"/>
                  </a:lnTo>
                  <a:lnTo>
                    <a:pt x="213" y="131"/>
                  </a:lnTo>
                  <a:lnTo>
                    <a:pt x="220" y="125"/>
                  </a:lnTo>
                  <a:lnTo>
                    <a:pt x="209" y="113"/>
                  </a:lnTo>
                  <a:lnTo>
                    <a:pt x="209" y="112"/>
                  </a:lnTo>
                  <a:lnTo>
                    <a:pt x="197" y="101"/>
                  </a:lnTo>
                  <a:lnTo>
                    <a:pt x="183" y="88"/>
                  </a:lnTo>
                  <a:lnTo>
                    <a:pt x="176" y="95"/>
                  </a:lnTo>
                  <a:lnTo>
                    <a:pt x="183" y="90"/>
                  </a:lnTo>
                  <a:lnTo>
                    <a:pt x="157" y="64"/>
                  </a:lnTo>
                  <a:lnTo>
                    <a:pt x="143" y="54"/>
                  </a:lnTo>
                  <a:lnTo>
                    <a:pt x="138" y="61"/>
                  </a:lnTo>
                  <a:lnTo>
                    <a:pt x="145" y="55"/>
                  </a:lnTo>
                  <a:lnTo>
                    <a:pt x="131" y="42"/>
                  </a:lnTo>
                  <a:lnTo>
                    <a:pt x="120" y="32"/>
                  </a:lnTo>
                  <a:lnTo>
                    <a:pt x="119" y="31"/>
                  </a:lnTo>
                  <a:lnTo>
                    <a:pt x="120" y="32"/>
                  </a:lnTo>
                  <a:lnTo>
                    <a:pt x="105" y="22"/>
                  </a:lnTo>
                  <a:lnTo>
                    <a:pt x="99" y="29"/>
                  </a:lnTo>
                  <a:lnTo>
                    <a:pt x="105" y="22"/>
                  </a:lnTo>
                  <a:lnTo>
                    <a:pt x="94" y="13"/>
                  </a:lnTo>
                  <a:lnTo>
                    <a:pt x="80" y="0"/>
                  </a:lnTo>
                  <a:lnTo>
                    <a:pt x="80" y="20"/>
                  </a:lnTo>
                  <a:lnTo>
                    <a:pt x="68" y="1231"/>
                  </a:lnTo>
                  <a:lnTo>
                    <a:pt x="76" y="1231"/>
                  </a:lnTo>
                  <a:lnTo>
                    <a:pt x="76" y="1223"/>
                  </a:lnTo>
                  <a:lnTo>
                    <a:pt x="0" y="1223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Freeform 123"/>
            <p:cNvSpPr>
              <a:spLocks/>
            </p:cNvSpPr>
            <p:nvPr/>
          </p:nvSpPr>
          <p:spPr bwMode="auto">
            <a:xfrm>
              <a:off x="5989638" y="3640139"/>
              <a:ext cx="998538" cy="995363"/>
            </a:xfrm>
            <a:custGeom>
              <a:avLst/>
              <a:gdLst>
                <a:gd name="T0" fmla="*/ 14 w 629"/>
                <a:gd name="T1" fmla="*/ 28 h 627"/>
                <a:gd name="T2" fmla="*/ 27 w 629"/>
                <a:gd name="T3" fmla="*/ 45 h 627"/>
                <a:gd name="T4" fmla="*/ 39 w 629"/>
                <a:gd name="T5" fmla="*/ 64 h 627"/>
                <a:gd name="T6" fmla="*/ 53 w 629"/>
                <a:gd name="T7" fmla="*/ 79 h 627"/>
                <a:gd name="T8" fmla="*/ 64 w 629"/>
                <a:gd name="T9" fmla="*/ 97 h 627"/>
                <a:gd name="T10" fmla="*/ 102 w 629"/>
                <a:gd name="T11" fmla="*/ 147 h 627"/>
                <a:gd name="T12" fmla="*/ 115 w 629"/>
                <a:gd name="T13" fmla="*/ 165 h 627"/>
                <a:gd name="T14" fmla="*/ 128 w 629"/>
                <a:gd name="T15" fmla="*/ 181 h 627"/>
                <a:gd name="T16" fmla="*/ 141 w 629"/>
                <a:gd name="T17" fmla="*/ 199 h 627"/>
                <a:gd name="T18" fmla="*/ 152 w 629"/>
                <a:gd name="T19" fmla="*/ 215 h 627"/>
                <a:gd name="T20" fmla="*/ 167 w 629"/>
                <a:gd name="T21" fmla="*/ 233 h 627"/>
                <a:gd name="T22" fmla="*/ 178 w 629"/>
                <a:gd name="T23" fmla="*/ 248 h 627"/>
                <a:gd name="T24" fmla="*/ 190 w 629"/>
                <a:gd name="T25" fmla="*/ 266 h 627"/>
                <a:gd name="T26" fmla="*/ 204 w 629"/>
                <a:gd name="T27" fmla="*/ 283 h 627"/>
                <a:gd name="T28" fmla="*/ 229 w 629"/>
                <a:gd name="T29" fmla="*/ 319 h 627"/>
                <a:gd name="T30" fmla="*/ 242 w 629"/>
                <a:gd name="T31" fmla="*/ 335 h 627"/>
                <a:gd name="T32" fmla="*/ 255 w 629"/>
                <a:gd name="T33" fmla="*/ 353 h 627"/>
                <a:gd name="T34" fmla="*/ 266 w 629"/>
                <a:gd name="T35" fmla="*/ 369 h 627"/>
                <a:gd name="T36" fmla="*/ 299 w 629"/>
                <a:gd name="T37" fmla="*/ 397 h 627"/>
                <a:gd name="T38" fmla="*/ 318 w 629"/>
                <a:gd name="T39" fmla="*/ 440 h 627"/>
                <a:gd name="T40" fmla="*/ 330 w 629"/>
                <a:gd name="T41" fmla="*/ 455 h 627"/>
                <a:gd name="T42" fmla="*/ 343 w 629"/>
                <a:gd name="T43" fmla="*/ 473 h 627"/>
                <a:gd name="T44" fmla="*/ 356 w 629"/>
                <a:gd name="T45" fmla="*/ 489 h 627"/>
                <a:gd name="T46" fmla="*/ 380 w 629"/>
                <a:gd name="T47" fmla="*/ 525 h 627"/>
                <a:gd name="T48" fmla="*/ 394 w 629"/>
                <a:gd name="T49" fmla="*/ 541 h 627"/>
                <a:gd name="T50" fmla="*/ 406 w 629"/>
                <a:gd name="T51" fmla="*/ 559 h 627"/>
                <a:gd name="T52" fmla="*/ 418 w 629"/>
                <a:gd name="T53" fmla="*/ 574 h 627"/>
                <a:gd name="T54" fmla="*/ 432 w 629"/>
                <a:gd name="T55" fmla="*/ 594 h 627"/>
                <a:gd name="T56" fmla="*/ 460 w 629"/>
                <a:gd name="T57" fmla="*/ 624 h 627"/>
                <a:gd name="T58" fmla="*/ 629 w 629"/>
                <a:gd name="T59" fmla="*/ 609 h 627"/>
                <a:gd name="T60" fmla="*/ 471 w 629"/>
                <a:gd name="T61" fmla="*/ 610 h 627"/>
                <a:gd name="T62" fmla="*/ 458 w 629"/>
                <a:gd name="T63" fmla="*/ 602 h 627"/>
                <a:gd name="T64" fmla="*/ 428 w 629"/>
                <a:gd name="T65" fmla="*/ 559 h 627"/>
                <a:gd name="T66" fmla="*/ 413 w 629"/>
                <a:gd name="T67" fmla="*/ 554 h 627"/>
                <a:gd name="T68" fmla="*/ 405 w 629"/>
                <a:gd name="T69" fmla="*/ 528 h 627"/>
                <a:gd name="T70" fmla="*/ 387 w 629"/>
                <a:gd name="T71" fmla="*/ 519 h 627"/>
                <a:gd name="T72" fmla="*/ 370 w 629"/>
                <a:gd name="T73" fmla="*/ 478 h 627"/>
                <a:gd name="T74" fmla="*/ 356 w 629"/>
                <a:gd name="T75" fmla="*/ 463 h 627"/>
                <a:gd name="T76" fmla="*/ 344 w 629"/>
                <a:gd name="T77" fmla="*/ 444 h 627"/>
                <a:gd name="T78" fmla="*/ 332 w 629"/>
                <a:gd name="T79" fmla="*/ 430 h 627"/>
                <a:gd name="T80" fmla="*/ 303 w 629"/>
                <a:gd name="T81" fmla="*/ 387 h 627"/>
                <a:gd name="T82" fmla="*/ 279 w 629"/>
                <a:gd name="T83" fmla="*/ 358 h 627"/>
                <a:gd name="T84" fmla="*/ 270 w 629"/>
                <a:gd name="T85" fmla="*/ 343 h 627"/>
                <a:gd name="T86" fmla="*/ 256 w 629"/>
                <a:gd name="T87" fmla="*/ 325 h 627"/>
                <a:gd name="T88" fmla="*/ 242 w 629"/>
                <a:gd name="T89" fmla="*/ 308 h 627"/>
                <a:gd name="T90" fmla="*/ 218 w 629"/>
                <a:gd name="T91" fmla="*/ 273 h 627"/>
                <a:gd name="T92" fmla="*/ 204 w 629"/>
                <a:gd name="T93" fmla="*/ 255 h 627"/>
                <a:gd name="T94" fmla="*/ 192 w 629"/>
                <a:gd name="T95" fmla="*/ 239 h 627"/>
                <a:gd name="T96" fmla="*/ 181 w 629"/>
                <a:gd name="T97" fmla="*/ 222 h 627"/>
                <a:gd name="T98" fmla="*/ 167 w 629"/>
                <a:gd name="T99" fmla="*/ 206 h 627"/>
                <a:gd name="T100" fmla="*/ 154 w 629"/>
                <a:gd name="T101" fmla="*/ 189 h 627"/>
                <a:gd name="T102" fmla="*/ 142 w 629"/>
                <a:gd name="T103" fmla="*/ 170 h 627"/>
                <a:gd name="T104" fmla="*/ 128 w 629"/>
                <a:gd name="T105" fmla="*/ 155 h 627"/>
                <a:gd name="T106" fmla="*/ 116 w 629"/>
                <a:gd name="T107" fmla="*/ 136 h 627"/>
                <a:gd name="T108" fmla="*/ 77 w 629"/>
                <a:gd name="T109" fmla="*/ 86 h 627"/>
                <a:gd name="T110" fmla="*/ 68 w 629"/>
                <a:gd name="T111" fmla="*/ 70 h 627"/>
                <a:gd name="T112" fmla="*/ 44 w 629"/>
                <a:gd name="T113" fmla="*/ 57 h 627"/>
                <a:gd name="T114" fmla="*/ 40 w 629"/>
                <a:gd name="T115" fmla="*/ 34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29" h="627">
                  <a:moveTo>
                    <a:pt x="14" y="0"/>
                  </a:moveTo>
                  <a:lnTo>
                    <a:pt x="0" y="11"/>
                  </a:lnTo>
                  <a:lnTo>
                    <a:pt x="14" y="28"/>
                  </a:lnTo>
                  <a:lnTo>
                    <a:pt x="27" y="45"/>
                  </a:lnTo>
                  <a:lnTo>
                    <a:pt x="33" y="39"/>
                  </a:lnTo>
                  <a:lnTo>
                    <a:pt x="27" y="45"/>
                  </a:lnTo>
                  <a:lnTo>
                    <a:pt x="38" y="63"/>
                  </a:lnTo>
                  <a:lnTo>
                    <a:pt x="36" y="61"/>
                  </a:lnTo>
                  <a:lnTo>
                    <a:pt x="39" y="64"/>
                  </a:lnTo>
                  <a:lnTo>
                    <a:pt x="54" y="81"/>
                  </a:lnTo>
                  <a:lnTo>
                    <a:pt x="60" y="74"/>
                  </a:lnTo>
                  <a:lnTo>
                    <a:pt x="53" y="79"/>
                  </a:lnTo>
                  <a:lnTo>
                    <a:pt x="64" y="97"/>
                  </a:lnTo>
                  <a:lnTo>
                    <a:pt x="62" y="96"/>
                  </a:lnTo>
                  <a:lnTo>
                    <a:pt x="64" y="97"/>
                  </a:lnTo>
                  <a:lnTo>
                    <a:pt x="76" y="112"/>
                  </a:lnTo>
                  <a:lnTo>
                    <a:pt x="90" y="130"/>
                  </a:lnTo>
                  <a:lnTo>
                    <a:pt x="102" y="147"/>
                  </a:lnTo>
                  <a:lnTo>
                    <a:pt x="109" y="141"/>
                  </a:lnTo>
                  <a:lnTo>
                    <a:pt x="102" y="147"/>
                  </a:lnTo>
                  <a:lnTo>
                    <a:pt x="115" y="165"/>
                  </a:lnTo>
                  <a:lnTo>
                    <a:pt x="117" y="167"/>
                  </a:lnTo>
                  <a:lnTo>
                    <a:pt x="115" y="165"/>
                  </a:lnTo>
                  <a:lnTo>
                    <a:pt x="128" y="181"/>
                  </a:lnTo>
                  <a:lnTo>
                    <a:pt x="135" y="176"/>
                  </a:lnTo>
                  <a:lnTo>
                    <a:pt x="128" y="181"/>
                  </a:lnTo>
                  <a:lnTo>
                    <a:pt x="141" y="199"/>
                  </a:lnTo>
                  <a:lnTo>
                    <a:pt x="148" y="193"/>
                  </a:lnTo>
                  <a:lnTo>
                    <a:pt x="141" y="199"/>
                  </a:lnTo>
                  <a:lnTo>
                    <a:pt x="152" y="215"/>
                  </a:lnTo>
                  <a:lnTo>
                    <a:pt x="150" y="214"/>
                  </a:lnTo>
                  <a:lnTo>
                    <a:pt x="152" y="215"/>
                  </a:lnTo>
                  <a:lnTo>
                    <a:pt x="167" y="233"/>
                  </a:lnTo>
                  <a:lnTo>
                    <a:pt x="178" y="248"/>
                  </a:lnTo>
                  <a:lnTo>
                    <a:pt x="185" y="243"/>
                  </a:lnTo>
                  <a:lnTo>
                    <a:pt x="178" y="248"/>
                  </a:lnTo>
                  <a:lnTo>
                    <a:pt x="190" y="266"/>
                  </a:lnTo>
                  <a:lnTo>
                    <a:pt x="193" y="269"/>
                  </a:lnTo>
                  <a:lnTo>
                    <a:pt x="190" y="266"/>
                  </a:lnTo>
                  <a:lnTo>
                    <a:pt x="204" y="283"/>
                  </a:lnTo>
                  <a:lnTo>
                    <a:pt x="211" y="277"/>
                  </a:lnTo>
                  <a:lnTo>
                    <a:pt x="204" y="283"/>
                  </a:lnTo>
                  <a:lnTo>
                    <a:pt x="229" y="319"/>
                  </a:lnTo>
                  <a:lnTo>
                    <a:pt x="231" y="321"/>
                  </a:lnTo>
                  <a:lnTo>
                    <a:pt x="229" y="319"/>
                  </a:lnTo>
                  <a:lnTo>
                    <a:pt x="242" y="335"/>
                  </a:lnTo>
                  <a:lnTo>
                    <a:pt x="249" y="330"/>
                  </a:lnTo>
                  <a:lnTo>
                    <a:pt x="242" y="335"/>
                  </a:lnTo>
                  <a:lnTo>
                    <a:pt x="255" y="353"/>
                  </a:lnTo>
                  <a:lnTo>
                    <a:pt x="262" y="347"/>
                  </a:lnTo>
                  <a:lnTo>
                    <a:pt x="255" y="353"/>
                  </a:lnTo>
                  <a:lnTo>
                    <a:pt x="266" y="369"/>
                  </a:lnTo>
                  <a:lnTo>
                    <a:pt x="264" y="367"/>
                  </a:lnTo>
                  <a:lnTo>
                    <a:pt x="266" y="369"/>
                  </a:lnTo>
                  <a:lnTo>
                    <a:pt x="279" y="387"/>
                  </a:lnTo>
                  <a:lnTo>
                    <a:pt x="292" y="402"/>
                  </a:lnTo>
                  <a:lnTo>
                    <a:pt x="299" y="397"/>
                  </a:lnTo>
                  <a:lnTo>
                    <a:pt x="292" y="402"/>
                  </a:lnTo>
                  <a:lnTo>
                    <a:pt x="304" y="420"/>
                  </a:lnTo>
                  <a:lnTo>
                    <a:pt x="318" y="440"/>
                  </a:lnTo>
                  <a:lnTo>
                    <a:pt x="322" y="444"/>
                  </a:lnTo>
                  <a:lnTo>
                    <a:pt x="318" y="440"/>
                  </a:lnTo>
                  <a:lnTo>
                    <a:pt x="330" y="455"/>
                  </a:lnTo>
                  <a:lnTo>
                    <a:pt x="337" y="449"/>
                  </a:lnTo>
                  <a:lnTo>
                    <a:pt x="330" y="455"/>
                  </a:lnTo>
                  <a:lnTo>
                    <a:pt x="343" y="473"/>
                  </a:lnTo>
                  <a:lnTo>
                    <a:pt x="345" y="475"/>
                  </a:lnTo>
                  <a:lnTo>
                    <a:pt x="343" y="473"/>
                  </a:lnTo>
                  <a:lnTo>
                    <a:pt x="356" y="489"/>
                  </a:lnTo>
                  <a:lnTo>
                    <a:pt x="363" y="484"/>
                  </a:lnTo>
                  <a:lnTo>
                    <a:pt x="356" y="489"/>
                  </a:lnTo>
                  <a:lnTo>
                    <a:pt x="380" y="525"/>
                  </a:lnTo>
                  <a:lnTo>
                    <a:pt x="378" y="523"/>
                  </a:lnTo>
                  <a:lnTo>
                    <a:pt x="380" y="525"/>
                  </a:lnTo>
                  <a:lnTo>
                    <a:pt x="394" y="541"/>
                  </a:lnTo>
                  <a:lnTo>
                    <a:pt x="400" y="536"/>
                  </a:lnTo>
                  <a:lnTo>
                    <a:pt x="394" y="541"/>
                  </a:lnTo>
                  <a:lnTo>
                    <a:pt x="406" y="559"/>
                  </a:lnTo>
                  <a:lnTo>
                    <a:pt x="409" y="563"/>
                  </a:lnTo>
                  <a:lnTo>
                    <a:pt x="406" y="559"/>
                  </a:lnTo>
                  <a:lnTo>
                    <a:pt x="418" y="574"/>
                  </a:lnTo>
                  <a:lnTo>
                    <a:pt x="425" y="569"/>
                  </a:lnTo>
                  <a:lnTo>
                    <a:pt x="418" y="574"/>
                  </a:lnTo>
                  <a:lnTo>
                    <a:pt x="432" y="594"/>
                  </a:lnTo>
                  <a:lnTo>
                    <a:pt x="444" y="611"/>
                  </a:lnTo>
                  <a:lnTo>
                    <a:pt x="446" y="613"/>
                  </a:lnTo>
                  <a:lnTo>
                    <a:pt x="460" y="624"/>
                  </a:lnTo>
                  <a:lnTo>
                    <a:pt x="462" y="627"/>
                  </a:lnTo>
                  <a:lnTo>
                    <a:pt x="629" y="627"/>
                  </a:lnTo>
                  <a:lnTo>
                    <a:pt x="629" y="609"/>
                  </a:lnTo>
                  <a:lnTo>
                    <a:pt x="465" y="609"/>
                  </a:lnTo>
                  <a:lnTo>
                    <a:pt x="465" y="617"/>
                  </a:lnTo>
                  <a:lnTo>
                    <a:pt x="471" y="610"/>
                  </a:lnTo>
                  <a:lnTo>
                    <a:pt x="457" y="599"/>
                  </a:lnTo>
                  <a:lnTo>
                    <a:pt x="451" y="606"/>
                  </a:lnTo>
                  <a:lnTo>
                    <a:pt x="458" y="602"/>
                  </a:lnTo>
                  <a:lnTo>
                    <a:pt x="446" y="584"/>
                  </a:lnTo>
                  <a:lnTo>
                    <a:pt x="432" y="565"/>
                  </a:lnTo>
                  <a:lnTo>
                    <a:pt x="428" y="559"/>
                  </a:lnTo>
                  <a:lnTo>
                    <a:pt x="432" y="563"/>
                  </a:lnTo>
                  <a:lnTo>
                    <a:pt x="420" y="548"/>
                  </a:lnTo>
                  <a:lnTo>
                    <a:pt x="413" y="554"/>
                  </a:lnTo>
                  <a:lnTo>
                    <a:pt x="420" y="550"/>
                  </a:lnTo>
                  <a:lnTo>
                    <a:pt x="407" y="532"/>
                  </a:lnTo>
                  <a:lnTo>
                    <a:pt x="405" y="528"/>
                  </a:lnTo>
                  <a:lnTo>
                    <a:pt x="407" y="530"/>
                  </a:lnTo>
                  <a:lnTo>
                    <a:pt x="394" y="514"/>
                  </a:lnTo>
                  <a:lnTo>
                    <a:pt x="387" y="519"/>
                  </a:lnTo>
                  <a:lnTo>
                    <a:pt x="395" y="515"/>
                  </a:lnTo>
                  <a:lnTo>
                    <a:pt x="372" y="479"/>
                  </a:lnTo>
                  <a:lnTo>
                    <a:pt x="370" y="478"/>
                  </a:lnTo>
                  <a:lnTo>
                    <a:pt x="356" y="462"/>
                  </a:lnTo>
                  <a:lnTo>
                    <a:pt x="350" y="467"/>
                  </a:lnTo>
                  <a:lnTo>
                    <a:pt x="356" y="463"/>
                  </a:lnTo>
                  <a:lnTo>
                    <a:pt x="344" y="445"/>
                  </a:lnTo>
                  <a:lnTo>
                    <a:pt x="341" y="440"/>
                  </a:lnTo>
                  <a:lnTo>
                    <a:pt x="344" y="444"/>
                  </a:lnTo>
                  <a:lnTo>
                    <a:pt x="332" y="429"/>
                  </a:lnTo>
                  <a:lnTo>
                    <a:pt x="325" y="434"/>
                  </a:lnTo>
                  <a:lnTo>
                    <a:pt x="332" y="430"/>
                  </a:lnTo>
                  <a:lnTo>
                    <a:pt x="318" y="411"/>
                  </a:lnTo>
                  <a:lnTo>
                    <a:pt x="306" y="393"/>
                  </a:lnTo>
                  <a:lnTo>
                    <a:pt x="303" y="387"/>
                  </a:lnTo>
                  <a:lnTo>
                    <a:pt x="306" y="391"/>
                  </a:lnTo>
                  <a:lnTo>
                    <a:pt x="293" y="376"/>
                  </a:lnTo>
                  <a:lnTo>
                    <a:pt x="279" y="358"/>
                  </a:lnTo>
                  <a:lnTo>
                    <a:pt x="273" y="364"/>
                  </a:lnTo>
                  <a:lnTo>
                    <a:pt x="281" y="360"/>
                  </a:lnTo>
                  <a:lnTo>
                    <a:pt x="270" y="343"/>
                  </a:lnTo>
                  <a:lnTo>
                    <a:pt x="288" y="369"/>
                  </a:lnTo>
                  <a:lnTo>
                    <a:pt x="268" y="343"/>
                  </a:lnTo>
                  <a:lnTo>
                    <a:pt x="256" y="325"/>
                  </a:lnTo>
                  <a:lnTo>
                    <a:pt x="253" y="321"/>
                  </a:lnTo>
                  <a:lnTo>
                    <a:pt x="256" y="324"/>
                  </a:lnTo>
                  <a:lnTo>
                    <a:pt x="242" y="308"/>
                  </a:lnTo>
                  <a:lnTo>
                    <a:pt x="236" y="313"/>
                  </a:lnTo>
                  <a:lnTo>
                    <a:pt x="242" y="309"/>
                  </a:lnTo>
                  <a:lnTo>
                    <a:pt x="218" y="273"/>
                  </a:lnTo>
                  <a:lnTo>
                    <a:pt x="215" y="269"/>
                  </a:lnTo>
                  <a:lnTo>
                    <a:pt x="218" y="272"/>
                  </a:lnTo>
                  <a:lnTo>
                    <a:pt x="204" y="255"/>
                  </a:lnTo>
                  <a:lnTo>
                    <a:pt x="197" y="261"/>
                  </a:lnTo>
                  <a:lnTo>
                    <a:pt x="204" y="257"/>
                  </a:lnTo>
                  <a:lnTo>
                    <a:pt x="192" y="239"/>
                  </a:lnTo>
                  <a:lnTo>
                    <a:pt x="182" y="224"/>
                  </a:lnTo>
                  <a:lnTo>
                    <a:pt x="192" y="237"/>
                  </a:lnTo>
                  <a:lnTo>
                    <a:pt x="181" y="222"/>
                  </a:lnTo>
                  <a:lnTo>
                    <a:pt x="165" y="204"/>
                  </a:lnTo>
                  <a:lnTo>
                    <a:pt x="159" y="210"/>
                  </a:lnTo>
                  <a:lnTo>
                    <a:pt x="167" y="206"/>
                  </a:lnTo>
                  <a:lnTo>
                    <a:pt x="156" y="189"/>
                  </a:lnTo>
                  <a:lnTo>
                    <a:pt x="174" y="215"/>
                  </a:lnTo>
                  <a:lnTo>
                    <a:pt x="154" y="189"/>
                  </a:lnTo>
                  <a:lnTo>
                    <a:pt x="142" y="171"/>
                  </a:lnTo>
                  <a:lnTo>
                    <a:pt x="139" y="167"/>
                  </a:lnTo>
                  <a:lnTo>
                    <a:pt x="142" y="170"/>
                  </a:lnTo>
                  <a:lnTo>
                    <a:pt x="128" y="154"/>
                  </a:lnTo>
                  <a:lnTo>
                    <a:pt x="121" y="159"/>
                  </a:lnTo>
                  <a:lnTo>
                    <a:pt x="128" y="155"/>
                  </a:lnTo>
                  <a:lnTo>
                    <a:pt x="116" y="137"/>
                  </a:lnTo>
                  <a:lnTo>
                    <a:pt x="110" y="127"/>
                  </a:lnTo>
                  <a:lnTo>
                    <a:pt x="116" y="136"/>
                  </a:lnTo>
                  <a:lnTo>
                    <a:pt x="104" y="119"/>
                  </a:lnTo>
                  <a:lnTo>
                    <a:pt x="90" y="101"/>
                  </a:lnTo>
                  <a:lnTo>
                    <a:pt x="77" y="86"/>
                  </a:lnTo>
                  <a:lnTo>
                    <a:pt x="71" y="92"/>
                  </a:lnTo>
                  <a:lnTo>
                    <a:pt x="79" y="88"/>
                  </a:lnTo>
                  <a:lnTo>
                    <a:pt x="68" y="70"/>
                  </a:lnTo>
                  <a:lnTo>
                    <a:pt x="66" y="68"/>
                  </a:lnTo>
                  <a:lnTo>
                    <a:pt x="51" y="52"/>
                  </a:lnTo>
                  <a:lnTo>
                    <a:pt x="44" y="57"/>
                  </a:lnTo>
                  <a:lnTo>
                    <a:pt x="53" y="53"/>
                  </a:lnTo>
                  <a:lnTo>
                    <a:pt x="42" y="35"/>
                  </a:lnTo>
                  <a:lnTo>
                    <a:pt x="40" y="34"/>
                  </a:lnTo>
                  <a:lnTo>
                    <a:pt x="28" y="1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Rectangle 124"/>
            <p:cNvSpPr>
              <a:spLocks noChangeArrowheads="1"/>
            </p:cNvSpPr>
            <p:nvPr/>
          </p:nvSpPr>
          <p:spPr bwMode="auto">
            <a:xfrm>
              <a:off x="6988176" y="4606926"/>
              <a:ext cx="19050" cy="2857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Freeform 125"/>
            <p:cNvSpPr>
              <a:spLocks/>
            </p:cNvSpPr>
            <p:nvPr/>
          </p:nvSpPr>
          <p:spPr bwMode="auto">
            <a:xfrm>
              <a:off x="5016501" y="3678239"/>
              <a:ext cx="984250" cy="957263"/>
            </a:xfrm>
            <a:custGeom>
              <a:avLst/>
              <a:gdLst>
                <a:gd name="T0" fmla="*/ 84 w 620"/>
                <a:gd name="T1" fmla="*/ 603 h 603"/>
                <a:gd name="T2" fmla="*/ 88 w 620"/>
                <a:gd name="T3" fmla="*/ 21 h 603"/>
                <a:gd name="T4" fmla="*/ 110 w 620"/>
                <a:gd name="T5" fmla="*/ 50 h 603"/>
                <a:gd name="T6" fmla="*/ 120 w 620"/>
                <a:gd name="T7" fmla="*/ 58 h 603"/>
                <a:gd name="T8" fmla="*/ 134 w 620"/>
                <a:gd name="T9" fmla="*/ 72 h 603"/>
                <a:gd name="T10" fmla="*/ 146 w 620"/>
                <a:gd name="T11" fmla="*/ 80 h 603"/>
                <a:gd name="T12" fmla="*/ 190 w 620"/>
                <a:gd name="T13" fmla="*/ 109 h 603"/>
                <a:gd name="T14" fmla="*/ 202 w 620"/>
                <a:gd name="T15" fmla="*/ 121 h 603"/>
                <a:gd name="T16" fmla="*/ 205 w 620"/>
                <a:gd name="T17" fmla="*/ 138 h 603"/>
                <a:gd name="T18" fmla="*/ 229 w 620"/>
                <a:gd name="T19" fmla="*/ 145 h 603"/>
                <a:gd name="T20" fmla="*/ 234 w 620"/>
                <a:gd name="T21" fmla="*/ 168 h 603"/>
                <a:gd name="T22" fmla="*/ 252 w 620"/>
                <a:gd name="T23" fmla="*/ 171 h 603"/>
                <a:gd name="T24" fmla="*/ 266 w 620"/>
                <a:gd name="T25" fmla="*/ 186 h 603"/>
                <a:gd name="T26" fmla="*/ 278 w 620"/>
                <a:gd name="T27" fmla="*/ 213 h 603"/>
                <a:gd name="T28" fmla="*/ 297 w 620"/>
                <a:gd name="T29" fmla="*/ 233 h 603"/>
                <a:gd name="T30" fmla="*/ 343 w 620"/>
                <a:gd name="T31" fmla="*/ 270 h 603"/>
                <a:gd name="T32" fmla="*/ 350 w 620"/>
                <a:gd name="T33" fmla="*/ 295 h 603"/>
                <a:gd name="T34" fmla="*/ 366 w 620"/>
                <a:gd name="T35" fmla="*/ 299 h 603"/>
                <a:gd name="T36" fmla="*/ 381 w 620"/>
                <a:gd name="T37" fmla="*/ 330 h 603"/>
                <a:gd name="T38" fmla="*/ 392 w 620"/>
                <a:gd name="T39" fmla="*/ 329 h 603"/>
                <a:gd name="T40" fmla="*/ 411 w 620"/>
                <a:gd name="T41" fmla="*/ 367 h 603"/>
                <a:gd name="T42" fmla="*/ 424 w 620"/>
                <a:gd name="T43" fmla="*/ 383 h 603"/>
                <a:gd name="T44" fmla="*/ 435 w 620"/>
                <a:gd name="T45" fmla="*/ 399 h 603"/>
                <a:gd name="T46" fmla="*/ 475 w 620"/>
                <a:gd name="T47" fmla="*/ 447 h 603"/>
                <a:gd name="T48" fmla="*/ 513 w 620"/>
                <a:gd name="T49" fmla="*/ 495 h 603"/>
                <a:gd name="T50" fmla="*/ 525 w 620"/>
                <a:gd name="T51" fmla="*/ 510 h 603"/>
                <a:gd name="T52" fmla="*/ 538 w 620"/>
                <a:gd name="T53" fmla="*/ 530 h 603"/>
                <a:gd name="T54" fmla="*/ 552 w 620"/>
                <a:gd name="T55" fmla="*/ 545 h 603"/>
                <a:gd name="T56" fmla="*/ 563 w 620"/>
                <a:gd name="T57" fmla="*/ 561 h 603"/>
                <a:gd name="T58" fmla="*/ 590 w 620"/>
                <a:gd name="T59" fmla="*/ 596 h 603"/>
                <a:gd name="T60" fmla="*/ 608 w 620"/>
                <a:gd name="T61" fmla="*/ 603 h 603"/>
                <a:gd name="T62" fmla="*/ 608 w 620"/>
                <a:gd name="T63" fmla="*/ 585 h 603"/>
                <a:gd name="T64" fmla="*/ 598 w 620"/>
                <a:gd name="T65" fmla="*/ 581 h 603"/>
                <a:gd name="T66" fmla="*/ 589 w 620"/>
                <a:gd name="T67" fmla="*/ 565 h 603"/>
                <a:gd name="T68" fmla="*/ 578 w 620"/>
                <a:gd name="T69" fmla="*/ 552 h 603"/>
                <a:gd name="T70" fmla="*/ 550 w 620"/>
                <a:gd name="T71" fmla="*/ 517 h 603"/>
                <a:gd name="T72" fmla="*/ 541 w 620"/>
                <a:gd name="T73" fmla="*/ 501 h 603"/>
                <a:gd name="T74" fmla="*/ 513 w 620"/>
                <a:gd name="T75" fmla="*/ 468 h 603"/>
                <a:gd name="T76" fmla="*/ 475 w 620"/>
                <a:gd name="T77" fmla="*/ 420 h 603"/>
                <a:gd name="T78" fmla="*/ 442 w 620"/>
                <a:gd name="T79" fmla="*/ 394 h 603"/>
                <a:gd name="T80" fmla="*/ 438 w 620"/>
                <a:gd name="T81" fmla="*/ 372 h 603"/>
                <a:gd name="T82" fmla="*/ 399 w 620"/>
                <a:gd name="T83" fmla="*/ 323 h 603"/>
                <a:gd name="T84" fmla="*/ 387 w 620"/>
                <a:gd name="T85" fmla="*/ 310 h 603"/>
                <a:gd name="T86" fmla="*/ 373 w 620"/>
                <a:gd name="T87" fmla="*/ 293 h 603"/>
                <a:gd name="T88" fmla="*/ 361 w 620"/>
                <a:gd name="T89" fmla="*/ 279 h 603"/>
                <a:gd name="T90" fmla="*/ 350 w 620"/>
                <a:gd name="T91" fmla="*/ 264 h 603"/>
                <a:gd name="T92" fmla="*/ 334 w 620"/>
                <a:gd name="T93" fmla="*/ 249 h 603"/>
                <a:gd name="T94" fmla="*/ 290 w 620"/>
                <a:gd name="T95" fmla="*/ 213 h 603"/>
                <a:gd name="T96" fmla="*/ 259 w 620"/>
                <a:gd name="T97" fmla="*/ 165 h 603"/>
                <a:gd name="T98" fmla="*/ 246 w 620"/>
                <a:gd name="T99" fmla="*/ 153 h 603"/>
                <a:gd name="T100" fmla="*/ 235 w 620"/>
                <a:gd name="T101" fmla="*/ 139 h 603"/>
                <a:gd name="T102" fmla="*/ 213 w 620"/>
                <a:gd name="T103" fmla="*/ 134 h 603"/>
                <a:gd name="T104" fmla="*/ 215 w 620"/>
                <a:gd name="T105" fmla="*/ 121 h 603"/>
                <a:gd name="T106" fmla="*/ 176 w 620"/>
                <a:gd name="T107" fmla="*/ 98 h 603"/>
                <a:gd name="T108" fmla="*/ 143 w 620"/>
                <a:gd name="T109" fmla="*/ 57 h 603"/>
                <a:gd name="T110" fmla="*/ 131 w 620"/>
                <a:gd name="T111" fmla="*/ 44 h 603"/>
                <a:gd name="T112" fmla="*/ 120 w 620"/>
                <a:gd name="T113" fmla="*/ 35 h 603"/>
                <a:gd name="T114" fmla="*/ 106 w 620"/>
                <a:gd name="T115" fmla="*/ 26 h 603"/>
                <a:gd name="T116" fmla="*/ 68 w 620"/>
                <a:gd name="T117" fmla="*/ 593 h 603"/>
                <a:gd name="T118" fmla="*/ 0 w 620"/>
                <a:gd name="T119" fmla="*/ 585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0" h="603">
                  <a:moveTo>
                    <a:pt x="0" y="585"/>
                  </a:moveTo>
                  <a:lnTo>
                    <a:pt x="0" y="603"/>
                  </a:lnTo>
                  <a:lnTo>
                    <a:pt x="84" y="603"/>
                  </a:lnTo>
                  <a:lnTo>
                    <a:pt x="86" y="593"/>
                  </a:lnTo>
                  <a:lnTo>
                    <a:pt x="98" y="21"/>
                  </a:lnTo>
                  <a:lnTo>
                    <a:pt x="88" y="21"/>
                  </a:lnTo>
                  <a:lnTo>
                    <a:pt x="83" y="28"/>
                  </a:lnTo>
                  <a:lnTo>
                    <a:pt x="95" y="40"/>
                  </a:lnTo>
                  <a:lnTo>
                    <a:pt x="110" y="50"/>
                  </a:lnTo>
                  <a:lnTo>
                    <a:pt x="114" y="42"/>
                  </a:lnTo>
                  <a:lnTo>
                    <a:pt x="109" y="48"/>
                  </a:lnTo>
                  <a:lnTo>
                    <a:pt x="120" y="58"/>
                  </a:lnTo>
                  <a:lnTo>
                    <a:pt x="125" y="51"/>
                  </a:lnTo>
                  <a:lnTo>
                    <a:pt x="120" y="58"/>
                  </a:lnTo>
                  <a:lnTo>
                    <a:pt x="134" y="72"/>
                  </a:lnTo>
                  <a:lnTo>
                    <a:pt x="147" y="81"/>
                  </a:lnTo>
                  <a:lnTo>
                    <a:pt x="152" y="73"/>
                  </a:lnTo>
                  <a:lnTo>
                    <a:pt x="146" y="80"/>
                  </a:lnTo>
                  <a:lnTo>
                    <a:pt x="171" y="105"/>
                  </a:lnTo>
                  <a:lnTo>
                    <a:pt x="185" y="116"/>
                  </a:lnTo>
                  <a:lnTo>
                    <a:pt x="190" y="109"/>
                  </a:lnTo>
                  <a:lnTo>
                    <a:pt x="185" y="116"/>
                  </a:lnTo>
                  <a:lnTo>
                    <a:pt x="197" y="128"/>
                  </a:lnTo>
                  <a:lnTo>
                    <a:pt x="202" y="121"/>
                  </a:lnTo>
                  <a:lnTo>
                    <a:pt x="196" y="128"/>
                  </a:lnTo>
                  <a:lnTo>
                    <a:pt x="207" y="141"/>
                  </a:lnTo>
                  <a:lnTo>
                    <a:pt x="205" y="138"/>
                  </a:lnTo>
                  <a:lnTo>
                    <a:pt x="209" y="141"/>
                  </a:lnTo>
                  <a:lnTo>
                    <a:pt x="224" y="152"/>
                  </a:lnTo>
                  <a:lnTo>
                    <a:pt x="229" y="145"/>
                  </a:lnTo>
                  <a:lnTo>
                    <a:pt x="222" y="150"/>
                  </a:lnTo>
                  <a:lnTo>
                    <a:pt x="233" y="165"/>
                  </a:lnTo>
                  <a:lnTo>
                    <a:pt x="234" y="168"/>
                  </a:lnTo>
                  <a:lnTo>
                    <a:pt x="234" y="167"/>
                  </a:lnTo>
                  <a:lnTo>
                    <a:pt x="246" y="178"/>
                  </a:lnTo>
                  <a:lnTo>
                    <a:pt x="252" y="171"/>
                  </a:lnTo>
                  <a:lnTo>
                    <a:pt x="246" y="178"/>
                  </a:lnTo>
                  <a:lnTo>
                    <a:pt x="260" y="193"/>
                  </a:lnTo>
                  <a:lnTo>
                    <a:pt x="266" y="186"/>
                  </a:lnTo>
                  <a:lnTo>
                    <a:pt x="259" y="193"/>
                  </a:lnTo>
                  <a:lnTo>
                    <a:pt x="284" y="220"/>
                  </a:lnTo>
                  <a:lnTo>
                    <a:pt x="278" y="213"/>
                  </a:lnTo>
                  <a:lnTo>
                    <a:pt x="299" y="234"/>
                  </a:lnTo>
                  <a:lnTo>
                    <a:pt x="304" y="227"/>
                  </a:lnTo>
                  <a:lnTo>
                    <a:pt x="297" y="233"/>
                  </a:lnTo>
                  <a:lnTo>
                    <a:pt x="321" y="260"/>
                  </a:lnTo>
                  <a:lnTo>
                    <a:pt x="337" y="277"/>
                  </a:lnTo>
                  <a:lnTo>
                    <a:pt x="343" y="270"/>
                  </a:lnTo>
                  <a:lnTo>
                    <a:pt x="336" y="275"/>
                  </a:lnTo>
                  <a:lnTo>
                    <a:pt x="347" y="290"/>
                  </a:lnTo>
                  <a:lnTo>
                    <a:pt x="350" y="295"/>
                  </a:lnTo>
                  <a:lnTo>
                    <a:pt x="347" y="292"/>
                  </a:lnTo>
                  <a:lnTo>
                    <a:pt x="359" y="306"/>
                  </a:lnTo>
                  <a:lnTo>
                    <a:pt x="366" y="299"/>
                  </a:lnTo>
                  <a:lnTo>
                    <a:pt x="359" y="304"/>
                  </a:lnTo>
                  <a:lnTo>
                    <a:pt x="373" y="321"/>
                  </a:lnTo>
                  <a:lnTo>
                    <a:pt x="381" y="330"/>
                  </a:lnTo>
                  <a:lnTo>
                    <a:pt x="373" y="322"/>
                  </a:lnTo>
                  <a:lnTo>
                    <a:pt x="385" y="336"/>
                  </a:lnTo>
                  <a:lnTo>
                    <a:pt x="392" y="329"/>
                  </a:lnTo>
                  <a:lnTo>
                    <a:pt x="385" y="334"/>
                  </a:lnTo>
                  <a:lnTo>
                    <a:pt x="398" y="351"/>
                  </a:lnTo>
                  <a:lnTo>
                    <a:pt x="411" y="367"/>
                  </a:lnTo>
                  <a:lnTo>
                    <a:pt x="424" y="383"/>
                  </a:lnTo>
                  <a:lnTo>
                    <a:pt x="431" y="377"/>
                  </a:lnTo>
                  <a:lnTo>
                    <a:pt x="424" y="383"/>
                  </a:lnTo>
                  <a:lnTo>
                    <a:pt x="435" y="399"/>
                  </a:lnTo>
                  <a:lnTo>
                    <a:pt x="433" y="398"/>
                  </a:lnTo>
                  <a:lnTo>
                    <a:pt x="435" y="399"/>
                  </a:lnTo>
                  <a:lnTo>
                    <a:pt x="449" y="416"/>
                  </a:lnTo>
                  <a:lnTo>
                    <a:pt x="461" y="431"/>
                  </a:lnTo>
                  <a:lnTo>
                    <a:pt x="475" y="447"/>
                  </a:lnTo>
                  <a:lnTo>
                    <a:pt x="487" y="462"/>
                  </a:lnTo>
                  <a:lnTo>
                    <a:pt x="499" y="479"/>
                  </a:lnTo>
                  <a:lnTo>
                    <a:pt x="513" y="495"/>
                  </a:lnTo>
                  <a:lnTo>
                    <a:pt x="525" y="510"/>
                  </a:lnTo>
                  <a:lnTo>
                    <a:pt x="532" y="505"/>
                  </a:lnTo>
                  <a:lnTo>
                    <a:pt x="525" y="510"/>
                  </a:lnTo>
                  <a:lnTo>
                    <a:pt x="536" y="528"/>
                  </a:lnTo>
                  <a:lnTo>
                    <a:pt x="535" y="527"/>
                  </a:lnTo>
                  <a:lnTo>
                    <a:pt x="538" y="530"/>
                  </a:lnTo>
                  <a:lnTo>
                    <a:pt x="553" y="546"/>
                  </a:lnTo>
                  <a:lnTo>
                    <a:pt x="558" y="539"/>
                  </a:lnTo>
                  <a:lnTo>
                    <a:pt x="552" y="545"/>
                  </a:lnTo>
                  <a:lnTo>
                    <a:pt x="563" y="561"/>
                  </a:lnTo>
                  <a:lnTo>
                    <a:pt x="561" y="560"/>
                  </a:lnTo>
                  <a:lnTo>
                    <a:pt x="563" y="561"/>
                  </a:lnTo>
                  <a:lnTo>
                    <a:pt x="575" y="576"/>
                  </a:lnTo>
                  <a:lnTo>
                    <a:pt x="589" y="594"/>
                  </a:lnTo>
                  <a:lnTo>
                    <a:pt x="590" y="596"/>
                  </a:lnTo>
                  <a:lnTo>
                    <a:pt x="593" y="597"/>
                  </a:lnTo>
                  <a:lnTo>
                    <a:pt x="605" y="601"/>
                  </a:lnTo>
                  <a:lnTo>
                    <a:pt x="608" y="603"/>
                  </a:lnTo>
                  <a:lnTo>
                    <a:pt x="620" y="603"/>
                  </a:lnTo>
                  <a:lnTo>
                    <a:pt x="620" y="585"/>
                  </a:lnTo>
                  <a:lnTo>
                    <a:pt x="608" y="585"/>
                  </a:lnTo>
                  <a:lnTo>
                    <a:pt x="608" y="593"/>
                  </a:lnTo>
                  <a:lnTo>
                    <a:pt x="611" y="585"/>
                  </a:lnTo>
                  <a:lnTo>
                    <a:pt x="598" y="581"/>
                  </a:lnTo>
                  <a:lnTo>
                    <a:pt x="596" y="589"/>
                  </a:lnTo>
                  <a:lnTo>
                    <a:pt x="602" y="583"/>
                  </a:lnTo>
                  <a:lnTo>
                    <a:pt x="589" y="565"/>
                  </a:lnTo>
                  <a:lnTo>
                    <a:pt x="576" y="550"/>
                  </a:lnTo>
                  <a:lnTo>
                    <a:pt x="569" y="556"/>
                  </a:lnTo>
                  <a:lnTo>
                    <a:pt x="578" y="552"/>
                  </a:lnTo>
                  <a:lnTo>
                    <a:pt x="567" y="535"/>
                  </a:lnTo>
                  <a:lnTo>
                    <a:pt x="565" y="534"/>
                  </a:lnTo>
                  <a:lnTo>
                    <a:pt x="550" y="517"/>
                  </a:lnTo>
                  <a:lnTo>
                    <a:pt x="543" y="523"/>
                  </a:lnTo>
                  <a:lnTo>
                    <a:pt x="552" y="519"/>
                  </a:lnTo>
                  <a:lnTo>
                    <a:pt x="541" y="501"/>
                  </a:lnTo>
                  <a:lnTo>
                    <a:pt x="539" y="499"/>
                  </a:lnTo>
                  <a:lnTo>
                    <a:pt x="527" y="484"/>
                  </a:lnTo>
                  <a:lnTo>
                    <a:pt x="513" y="468"/>
                  </a:lnTo>
                  <a:lnTo>
                    <a:pt x="501" y="451"/>
                  </a:lnTo>
                  <a:lnTo>
                    <a:pt x="488" y="436"/>
                  </a:lnTo>
                  <a:lnTo>
                    <a:pt x="475" y="420"/>
                  </a:lnTo>
                  <a:lnTo>
                    <a:pt x="462" y="405"/>
                  </a:lnTo>
                  <a:lnTo>
                    <a:pt x="449" y="388"/>
                  </a:lnTo>
                  <a:lnTo>
                    <a:pt x="442" y="394"/>
                  </a:lnTo>
                  <a:lnTo>
                    <a:pt x="450" y="389"/>
                  </a:lnTo>
                  <a:lnTo>
                    <a:pt x="439" y="373"/>
                  </a:lnTo>
                  <a:lnTo>
                    <a:pt x="438" y="372"/>
                  </a:lnTo>
                  <a:lnTo>
                    <a:pt x="425" y="356"/>
                  </a:lnTo>
                  <a:lnTo>
                    <a:pt x="411" y="340"/>
                  </a:lnTo>
                  <a:lnTo>
                    <a:pt x="399" y="323"/>
                  </a:lnTo>
                  <a:lnTo>
                    <a:pt x="396" y="319"/>
                  </a:lnTo>
                  <a:lnTo>
                    <a:pt x="399" y="323"/>
                  </a:lnTo>
                  <a:lnTo>
                    <a:pt x="387" y="310"/>
                  </a:lnTo>
                  <a:lnTo>
                    <a:pt x="380" y="315"/>
                  </a:lnTo>
                  <a:lnTo>
                    <a:pt x="387" y="310"/>
                  </a:lnTo>
                  <a:lnTo>
                    <a:pt x="373" y="293"/>
                  </a:lnTo>
                  <a:lnTo>
                    <a:pt x="365" y="284"/>
                  </a:lnTo>
                  <a:lnTo>
                    <a:pt x="373" y="293"/>
                  </a:lnTo>
                  <a:lnTo>
                    <a:pt x="361" y="279"/>
                  </a:lnTo>
                  <a:lnTo>
                    <a:pt x="354" y="285"/>
                  </a:lnTo>
                  <a:lnTo>
                    <a:pt x="361" y="279"/>
                  </a:lnTo>
                  <a:lnTo>
                    <a:pt x="350" y="264"/>
                  </a:lnTo>
                  <a:lnTo>
                    <a:pt x="334" y="249"/>
                  </a:lnTo>
                  <a:lnTo>
                    <a:pt x="328" y="255"/>
                  </a:lnTo>
                  <a:lnTo>
                    <a:pt x="334" y="249"/>
                  </a:lnTo>
                  <a:lnTo>
                    <a:pt x="311" y="222"/>
                  </a:lnTo>
                  <a:lnTo>
                    <a:pt x="297" y="208"/>
                  </a:lnTo>
                  <a:lnTo>
                    <a:pt x="290" y="213"/>
                  </a:lnTo>
                  <a:lnTo>
                    <a:pt x="297" y="208"/>
                  </a:lnTo>
                  <a:lnTo>
                    <a:pt x="273" y="180"/>
                  </a:lnTo>
                  <a:lnTo>
                    <a:pt x="259" y="165"/>
                  </a:lnTo>
                  <a:lnTo>
                    <a:pt x="255" y="161"/>
                  </a:lnTo>
                  <a:lnTo>
                    <a:pt x="259" y="164"/>
                  </a:lnTo>
                  <a:lnTo>
                    <a:pt x="246" y="153"/>
                  </a:lnTo>
                  <a:lnTo>
                    <a:pt x="240" y="160"/>
                  </a:lnTo>
                  <a:lnTo>
                    <a:pt x="246" y="154"/>
                  </a:lnTo>
                  <a:lnTo>
                    <a:pt x="235" y="139"/>
                  </a:lnTo>
                  <a:lnTo>
                    <a:pt x="234" y="138"/>
                  </a:lnTo>
                  <a:lnTo>
                    <a:pt x="219" y="127"/>
                  </a:lnTo>
                  <a:lnTo>
                    <a:pt x="213" y="134"/>
                  </a:lnTo>
                  <a:lnTo>
                    <a:pt x="220" y="128"/>
                  </a:lnTo>
                  <a:lnTo>
                    <a:pt x="209" y="116"/>
                  </a:lnTo>
                  <a:lnTo>
                    <a:pt x="215" y="121"/>
                  </a:lnTo>
                  <a:lnTo>
                    <a:pt x="196" y="102"/>
                  </a:lnTo>
                  <a:lnTo>
                    <a:pt x="182" y="91"/>
                  </a:lnTo>
                  <a:lnTo>
                    <a:pt x="176" y="98"/>
                  </a:lnTo>
                  <a:lnTo>
                    <a:pt x="183" y="92"/>
                  </a:lnTo>
                  <a:lnTo>
                    <a:pt x="157" y="66"/>
                  </a:lnTo>
                  <a:lnTo>
                    <a:pt x="143" y="57"/>
                  </a:lnTo>
                  <a:lnTo>
                    <a:pt x="138" y="64"/>
                  </a:lnTo>
                  <a:lnTo>
                    <a:pt x="145" y="58"/>
                  </a:lnTo>
                  <a:lnTo>
                    <a:pt x="131" y="44"/>
                  </a:lnTo>
                  <a:lnTo>
                    <a:pt x="120" y="35"/>
                  </a:lnTo>
                  <a:lnTo>
                    <a:pt x="119" y="33"/>
                  </a:lnTo>
                  <a:lnTo>
                    <a:pt x="120" y="35"/>
                  </a:lnTo>
                  <a:lnTo>
                    <a:pt x="105" y="25"/>
                  </a:lnTo>
                  <a:lnTo>
                    <a:pt x="99" y="32"/>
                  </a:lnTo>
                  <a:lnTo>
                    <a:pt x="106" y="26"/>
                  </a:lnTo>
                  <a:lnTo>
                    <a:pt x="80" y="0"/>
                  </a:lnTo>
                  <a:lnTo>
                    <a:pt x="80" y="21"/>
                  </a:lnTo>
                  <a:lnTo>
                    <a:pt x="68" y="593"/>
                  </a:lnTo>
                  <a:lnTo>
                    <a:pt x="76" y="593"/>
                  </a:lnTo>
                  <a:lnTo>
                    <a:pt x="76" y="585"/>
                  </a:lnTo>
                  <a:lnTo>
                    <a:pt x="0" y="585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Rectangle 127"/>
            <p:cNvSpPr>
              <a:spLocks noChangeArrowheads="1"/>
            </p:cNvSpPr>
            <p:nvPr/>
          </p:nvSpPr>
          <p:spPr bwMode="auto">
            <a:xfrm>
              <a:off x="6988176" y="4606926"/>
              <a:ext cx="19050" cy="2857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49" name="Line 7"/>
          <p:cNvSpPr>
            <a:spLocks noChangeShapeType="1"/>
          </p:cNvSpPr>
          <p:nvPr/>
        </p:nvSpPr>
        <p:spPr bwMode="auto">
          <a:xfrm flipH="1" flipV="1">
            <a:off x="4989870" y="3534138"/>
            <a:ext cx="1112816" cy="21777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4694673" y="3897989"/>
            <a:ext cx="1397452" cy="83250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CIB and ZE Backgrounds to C</a:t>
                </a:r>
                <a14:m>
                  <m:oMath xmlns:m="http://schemas.openxmlformats.org/officeDocument/2006/math">
                    <m:r>
                      <a:rPr lang="en-US" altLang="ja-JP" sz="32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 decay</a:t>
                </a:r>
                <a:endParaRPr kumimoji="1" lang="ja-JP" altLang="en-US" sz="3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  <a:blipFill rotWithShape="1">
                <a:blip r:embed="rId5"/>
                <a:stretch>
                  <a:fillRect b="-6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 Box 5"/>
              <p:cNvSpPr txBox="1">
                <a:spLocks noChangeArrowheads="1"/>
              </p:cNvSpPr>
              <p:nvPr/>
            </p:nvSpPr>
            <p:spPr bwMode="auto">
              <a:xfrm>
                <a:off x="3946965" y="6159839"/>
                <a:ext cx="3193080" cy="4246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None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 i="1">
                        <a:solidFill>
                          <a:schemeClr val="tx1"/>
                        </a:solidFill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lang="en-US" altLang="ja-JP" sz="2000">
                        <a:solidFill>
                          <a:schemeClr val="tx1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λ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＝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50μm)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7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46965" y="6159839"/>
                <a:ext cx="3193080" cy="424603"/>
              </a:xfrm>
              <a:prstGeom prst="rect">
                <a:avLst/>
              </a:prstGeom>
              <a:blipFill rotWithShape="1">
                <a:blip r:embed="rId6"/>
                <a:stretch>
                  <a:fillRect l="-1908" t="-7143" b="-1857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コンテンツ プレースホルダー 4"/>
              <p:cNvSpPr txBox="1">
                <a:spLocks/>
              </p:cNvSpPr>
              <p:nvPr/>
            </p:nvSpPr>
            <p:spPr>
              <a:xfrm>
                <a:off x="307506" y="5301208"/>
                <a:ext cx="2629516" cy="858631"/>
              </a:xfrm>
              <a:prstGeom prst="rect">
                <a:avLst/>
              </a:pr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Zodiacal Emission</a:t>
                </a:r>
                <a:endParaRPr lang="en-US" altLang="ja-JP" sz="2000" b="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~500nW/m</a:t>
                </a:r>
                <a:r>
                  <a:rPr lang="en-US" altLang="ja-JP" sz="20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/sr</a:t>
                </a:r>
              </a:p>
            </p:txBody>
          </p:sp>
        </mc:Choice>
        <mc:Fallback xmlns="">
          <p:sp>
            <p:nvSpPr>
              <p:cNvPr id="3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506" y="5301208"/>
                <a:ext cx="2629516" cy="858631"/>
              </a:xfrm>
              <a:prstGeom prst="rect">
                <a:avLst/>
              </a:prstGeom>
              <a:blipFill rotWithShape="1">
                <a:blip r:embed="rId7"/>
                <a:stretch>
                  <a:fillRect t="-3571" b="-214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コンテンツ プレースホルダー 4"/>
              <p:cNvSpPr txBox="1">
                <a:spLocks/>
              </p:cNvSpPr>
              <p:nvPr/>
            </p:nvSpPr>
            <p:spPr>
              <a:xfrm>
                <a:off x="3148132" y="5301208"/>
                <a:ext cx="2386611" cy="84850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CIB (COBE)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~3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0nW/m</a:t>
                </a:r>
                <a:r>
                  <a:rPr lang="en-US" altLang="ja-JP" sz="20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/s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9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8132" y="5301208"/>
                <a:ext cx="2386611" cy="848500"/>
              </a:xfrm>
              <a:prstGeom prst="rect">
                <a:avLst/>
              </a:prstGeom>
              <a:blipFill rotWithShape="1">
                <a:blip r:embed="rId8"/>
                <a:stretch>
                  <a:fillRect t="-3597" b="-287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コンテンツ プレースホルダー 4"/>
              <p:cNvSpPr txBox="1">
                <a:spLocks/>
              </p:cNvSpPr>
              <p:nvPr/>
            </p:nvSpPr>
            <p:spPr>
              <a:xfrm>
                <a:off x="6097141" y="3212976"/>
                <a:ext cx="3016379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-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decay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5×10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30nW/m</a:t>
                </a:r>
                <a:r>
                  <a:rPr lang="en-US" altLang="ja-JP" sz="20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/s</a:t>
                </a:r>
              </a:p>
            </p:txBody>
          </p:sp>
        </mc:Choice>
        <mc:Fallback xmlns="">
          <p:sp>
            <p:nvSpPr>
              <p:cNvPr id="41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7141" y="3212976"/>
                <a:ext cx="3016379" cy="873613"/>
              </a:xfrm>
              <a:prstGeom prst="rect">
                <a:avLst/>
              </a:prstGeom>
              <a:blipFill rotWithShape="1">
                <a:blip r:embed="rId9"/>
                <a:stretch>
                  <a:fillRect l="-808" t="-4196" r="-323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コンテンツ プレースホルダー 4"/>
              <p:cNvSpPr txBox="1">
                <a:spLocks/>
              </p:cNvSpPr>
              <p:nvPr/>
            </p:nvSpPr>
            <p:spPr>
              <a:xfrm>
                <a:off x="6092125" y="5301208"/>
                <a:ext cx="3016379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-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decay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1.5pW/m</a:t>
                </a:r>
                <a:r>
                  <a:rPr lang="en-US" altLang="ja-JP" sz="20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/s</a:t>
                </a:r>
              </a:p>
            </p:txBody>
          </p:sp>
        </mc:Choice>
        <mc:Fallback xmlns="">
          <p:sp>
            <p:nvSpPr>
              <p:cNvPr id="42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2125" y="5301208"/>
                <a:ext cx="3016379" cy="873613"/>
              </a:xfrm>
              <a:prstGeom prst="rect">
                <a:avLst/>
              </a:prstGeom>
              <a:blipFill rotWithShape="1">
                <a:blip r:embed="rId10"/>
                <a:stretch>
                  <a:fillRect l="-808" t="-4196" r="-323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6094519" y="4149080"/>
                <a:ext cx="3016379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-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decay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1.5nW/m</a:t>
                </a:r>
                <a:r>
                  <a:rPr lang="en-US" altLang="ja-JP" sz="20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/s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4519" y="4149080"/>
                <a:ext cx="3016379" cy="873613"/>
              </a:xfrm>
              <a:prstGeom prst="rect">
                <a:avLst/>
              </a:prstGeom>
              <a:blipFill rotWithShape="1">
                <a:blip r:embed="rId11"/>
                <a:stretch>
                  <a:fillRect l="-1010" t="-4196" r="-30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テキスト ボックス 147"/>
              <p:cNvSpPr txBox="1"/>
              <p:nvPr/>
            </p:nvSpPr>
            <p:spPr>
              <a:xfrm>
                <a:off x="6343407" y="2276872"/>
                <a:ext cx="2523845" cy="699615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b="1" i="1" smtClean="0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kumimoji="1" lang="en-US" altLang="ja-JP" b="1" i="1" smtClean="0">
                            <a:latin typeface="Cambria Math"/>
                          </a:rPr>
                          <m:t>𝜸</m:t>
                        </m:r>
                      </m:sub>
                    </m:sSub>
                  </m:oMath>
                </a14:m>
                <a:r>
                  <a: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spectrum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=50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8" name="テキスト ボックス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3407" y="2276872"/>
                <a:ext cx="2523845" cy="699615"/>
              </a:xfrm>
              <a:prstGeom prst="rect">
                <a:avLst/>
              </a:prstGeom>
              <a:blipFill rotWithShape="1">
                <a:blip r:embed="rId12"/>
                <a:stretch>
                  <a:fillRect l="-1675" t="-254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265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Detector requirements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0" y="764704"/>
                <a:ext cx="8964488" cy="5760640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Requirements for detector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Continuous spectrum of photon energy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rgbClr val="00206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~25 </m:t>
                    </m:r>
                    <m:r>
                      <m:rPr>
                        <m:sty m:val="p"/>
                      </m:rPr>
                      <a:rPr lang="en-US" altLang="ja-JP" sz="2000" b="0" i="1" smtClean="0">
                        <a:solidFill>
                          <a:srgbClr val="00206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solidFill>
                          <a:srgbClr val="002060"/>
                        </a:solidFill>
                        <a:latin typeface="Cambria Math"/>
                      </a:rPr>
                      <m:t>𝜆</m:t>
                    </m:r>
                    <m:r>
                      <a:rPr lang="en-US" altLang="ja-JP" sz="2000" i="1" dirty="0">
                        <a:solidFill>
                          <a:srgbClr val="002060"/>
                        </a:solidFill>
                        <a:latin typeface="Cambria Math"/>
                      </a:rPr>
                      <m:t>=50</m:t>
                    </m:r>
                    <m:r>
                      <a:rPr lang="en-US" altLang="ja-JP" sz="2000" i="1" dirty="0">
                        <a:solidFill>
                          <a:srgbClr val="002060"/>
                        </a:solidFill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000" i="1" dirty="0">
                        <a:solidFill>
                          <a:srgbClr val="002060"/>
                        </a:solidFill>
                        <a:latin typeface="Cambria Math"/>
                      </a:rPr>
                      <m:t>m</m:t>
                    </m:r>
                  </m:oMath>
                </a14:m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far infrared photon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Energy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measurement for single photon with better than 2% resolution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 i="1">
                        <a:solidFill>
                          <a:srgbClr val="002060"/>
                        </a:solidFill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002060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to identify the sharp edge in the spectrum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Rocket and/or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satellite experiment with this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detector</a:t>
                </a:r>
              </a:p>
              <a:p>
                <a:pPr marL="0" indent="0">
                  <a:buNone/>
                </a:pPr>
                <a:endParaRPr lang="en-US" altLang="ja-JP" sz="2400" dirty="0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0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Superconducting Tunneling Junction (STJ) detectors in development</a:t>
                </a:r>
              </a:p>
              <a:p>
                <a:pPr lvl="1"/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Array of 50 </a:t>
                </a:r>
                <a:r>
                  <a:rPr lang="en-US" altLang="ja-JP" sz="18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pixels 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diffraction grating  covering </a:t>
                </a:r>
                <a14:m>
                  <m:oMath xmlns:m="http://schemas.openxmlformats.org/officeDocument/2006/math">
                    <m:r>
                      <a:rPr lang="en-US" altLang="ja-JP" sz="1800" i="1" dirty="0">
                        <a:latin typeface="Cambria Math"/>
                      </a:rPr>
                      <m:t>𝜆</m:t>
                    </m:r>
                    <m:r>
                      <a:rPr lang="en-US" altLang="ja-JP" sz="18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1800" i="1" dirty="0">
                        <a:latin typeface="Cambria Math"/>
                      </a:rPr>
                      <m:t>−</m:t>
                    </m:r>
                    <m:r>
                      <a:rPr lang="en-US" altLang="ja-JP" sz="1800" i="1" dirty="0">
                        <a:latin typeface="Cambria Math"/>
                      </a:rPr>
                      <m:t>80</m:t>
                    </m:r>
                    <m:r>
                      <a:rPr lang="en-US" altLang="ja-JP" sz="18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i="1" dirty="0">
                        <a:latin typeface="Cambria Math"/>
                      </a:rPr>
                      <m:t>m</m:t>
                    </m:r>
                  </m:oMath>
                </a14:m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/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rocket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experiment aiming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at launching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in two years after the detector R&amp;D completion (in 2017</a:t>
                </a:r>
                <a:r>
                  <a:rPr lang="ja-JP" altLang="en-US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in earliest), expecting improvement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of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current lower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limit for </a:t>
                </a:r>
                <a14:m>
                  <m:oMath xmlns:m="http://schemas.openxmlformats.org/officeDocument/2006/math"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𝝉</m:t>
                    </m:r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 by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 order : O(10</a:t>
                </a:r>
                <a:r>
                  <a:rPr lang="en-US" altLang="ja-JP" sz="2000" b="1" baseline="30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yr)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 using Hafnium: </a:t>
                </a:r>
                <a:r>
                  <a:rPr lang="en-US" altLang="ja-JP" sz="20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-STJ for satellite experiment (after 2020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b="0" i="0" smtClean="0">
                        <a:latin typeface="Cambria Math"/>
                      </a:rPr>
                      <m:t>Δ</m:t>
                    </m:r>
                    <m:r>
                      <a:rPr lang="en-US" altLang="ja-JP" sz="1800" b="0" i="0" smtClean="0">
                        <a:latin typeface="Cambria Math"/>
                      </a:rPr>
                      <m:t>=20</m:t>
                    </m:r>
                    <m:r>
                      <a:rPr lang="en-US" altLang="ja-JP" sz="1800" b="0" i="1" smtClean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b="0" i="1" smtClean="0">
                        <a:latin typeface="Cambria Math"/>
                      </a:rPr>
                      <m:t>eV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: Superconducting gap energy for Hafnium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q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p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18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1800" b="0" i="1" smtClean="0"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meV</m:t>
                        </m:r>
                      </m:num>
                      <m:den>
                        <m:r>
                          <a:rPr lang="en-US" altLang="ja-JP" sz="1800" b="0" i="0" smtClean="0">
                            <a:latin typeface="Cambria Math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=735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25meV photon: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&lt;2%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if 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Fano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-factor is less than 0.3</a:t>
                </a:r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64704"/>
                <a:ext cx="8964488" cy="5760640"/>
              </a:xfrm>
              <a:blipFill rotWithShape="1">
                <a:blip r:embed="rId2"/>
                <a:stretch>
                  <a:fillRect l="-1156" t="-1058" b="-550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6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227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7920037" cy="5746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STJ(Superconducting Tunnel Junction</a:t>
            </a:r>
            <a:r>
              <a:rPr lang="ja-JP" altLang="en-US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）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Detector</a:t>
            </a:r>
            <a:endParaRPr lang="ja-JP" altLang="en-US" sz="2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319492" y="5257949"/>
            <a:ext cx="828495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 bias voltage V is applied across the junction. </a:t>
            </a:r>
          </a:p>
          <a:p>
            <a:pPr eaLnBrk="1" hangingPunct="1"/>
            <a:r>
              <a:rPr lang="en-US" altLang="ja-JP" sz="1800" dirty="0" smtClean="0"/>
              <a:t>A </a:t>
            </a:r>
            <a:r>
              <a:rPr lang="en-US" altLang="ja-JP" sz="1800" dirty="0"/>
              <a:t>photon absorbed in the superconductor breaks Cooper pairs and </a:t>
            </a:r>
            <a:r>
              <a:rPr lang="en-US" altLang="ja-JP" sz="1800" dirty="0" smtClean="0"/>
              <a:t>creates tunneling current of quasi-particles proportional to the photon energy.</a:t>
            </a:r>
            <a:endParaRPr lang="ja-JP" altLang="en-US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048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7772400" cy="935038"/>
          </a:xfrm>
          <a:noFill/>
        </p:spPr>
        <p:txBody>
          <a:bodyPr/>
          <a:lstStyle/>
          <a:p>
            <a:pPr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solidFill>
                  <a:srgbClr val="FF33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Insulator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/Superconducting Josephson junction device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4" y="2014840"/>
            <a:ext cx="3733800" cy="306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2" name="直線コネクタ 61"/>
          <p:cNvCxnSpPr/>
          <p:nvPr/>
        </p:nvCxnSpPr>
        <p:spPr bwMode="auto">
          <a:xfrm>
            <a:off x="5673824" y="2666716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直線コネクタ 62"/>
          <p:cNvCxnSpPr/>
          <p:nvPr/>
        </p:nvCxnSpPr>
        <p:spPr bwMode="auto">
          <a:xfrm>
            <a:off x="5673824" y="3242780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正方形/長方形 63"/>
          <p:cNvSpPr/>
          <p:nvPr/>
        </p:nvSpPr>
        <p:spPr bwMode="auto">
          <a:xfrm>
            <a:off x="6609928" y="2090652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5" name="円/楕円 64"/>
          <p:cNvSpPr/>
          <p:nvPr/>
        </p:nvSpPr>
        <p:spPr bwMode="auto">
          <a:xfrm>
            <a:off x="6177880" y="2450692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66" name="グループ化 65"/>
          <p:cNvGrpSpPr/>
          <p:nvPr/>
        </p:nvGrpSpPr>
        <p:grpSpPr>
          <a:xfrm>
            <a:off x="5917468" y="3098764"/>
            <a:ext cx="448816" cy="288032"/>
            <a:chOff x="2483768" y="4725144"/>
            <a:chExt cx="448816" cy="288032"/>
          </a:xfrm>
        </p:grpSpPr>
        <p:sp>
          <p:nvSpPr>
            <p:cNvPr id="67" name="円/楕円 66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8" name="円/楕円 67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9" name="円/楕円 68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70" name="円/楕円 69"/>
          <p:cNvSpPr/>
          <p:nvPr/>
        </p:nvSpPr>
        <p:spPr bwMode="auto">
          <a:xfrm>
            <a:off x="6033864" y="2450692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71" name="直線矢印コネクタ 70"/>
          <p:cNvCxnSpPr/>
          <p:nvPr/>
        </p:nvCxnSpPr>
        <p:spPr bwMode="auto">
          <a:xfrm flipV="1">
            <a:off x="6221752" y="2624512"/>
            <a:ext cx="0" cy="50405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直線矢印コネクタ 71"/>
          <p:cNvCxnSpPr/>
          <p:nvPr/>
        </p:nvCxnSpPr>
        <p:spPr bwMode="auto">
          <a:xfrm flipV="1">
            <a:off x="6077736" y="2624512"/>
            <a:ext cx="0" cy="50405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稲妻 72"/>
          <p:cNvSpPr/>
          <p:nvPr/>
        </p:nvSpPr>
        <p:spPr bwMode="auto">
          <a:xfrm>
            <a:off x="5205649" y="2256372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74" name="直線コネクタ 73"/>
          <p:cNvCxnSpPr/>
          <p:nvPr/>
        </p:nvCxnSpPr>
        <p:spPr bwMode="auto">
          <a:xfrm>
            <a:off x="6747867" y="3026756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直線コネクタ 74"/>
          <p:cNvCxnSpPr/>
          <p:nvPr/>
        </p:nvCxnSpPr>
        <p:spPr bwMode="auto">
          <a:xfrm>
            <a:off x="6753944" y="3602820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6" name="グループ化 75"/>
          <p:cNvGrpSpPr/>
          <p:nvPr/>
        </p:nvGrpSpPr>
        <p:grpSpPr>
          <a:xfrm>
            <a:off x="7033715" y="3458804"/>
            <a:ext cx="448816" cy="288032"/>
            <a:chOff x="2483768" y="4725144"/>
            <a:chExt cx="448816" cy="288032"/>
          </a:xfrm>
        </p:grpSpPr>
        <p:sp>
          <p:nvSpPr>
            <p:cNvPr id="77" name="円/楕円 76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8" name="円/楕円 77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9" name="円/楕円 78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80" name="円/楕円 79"/>
          <p:cNvSpPr/>
          <p:nvPr/>
        </p:nvSpPr>
        <p:spPr bwMode="auto">
          <a:xfrm>
            <a:off x="7215919" y="2932616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81" name="直線矢印コネクタ 80"/>
          <p:cNvCxnSpPr/>
          <p:nvPr/>
        </p:nvCxnSpPr>
        <p:spPr bwMode="auto">
          <a:xfrm>
            <a:off x="6364100" y="2514668"/>
            <a:ext cx="813631" cy="41794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7758564" y="3053178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8564" y="3053178"/>
                <a:ext cx="51488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7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87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43"/>
          <a:stretch/>
        </p:blipFill>
        <p:spPr bwMode="auto">
          <a:xfrm>
            <a:off x="2688762" y="2341565"/>
            <a:ext cx="3672408" cy="361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9463" y="188640"/>
            <a:ext cx="8229600" cy="720080"/>
          </a:xfrm>
        </p:spPr>
        <p:txBody>
          <a:bodyPr/>
          <a:lstStyle/>
          <a:p>
            <a:pPr eaLnBrk="1" hangingPunct="1"/>
            <a:r>
              <a:rPr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I-V curve</a:t>
            </a:r>
            <a:endParaRPr lang="ja-JP" altLang="en-US" sz="4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1881" y="908720"/>
            <a:ext cx="7992888" cy="16561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ja-JP" sz="2400" dirty="0"/>
              <a:t>Sketch of a current-voltage (I-V) curve for </a:t>
            </a:r>
            <a:r>
              <a:rPr lang="en-US" altLang="ja-JP" sz="2400" dirty="0" smtClean="0"/>
              <a:t>STJ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è"/>
            </a:pPr>
            <a:r>
              <a:rPr lang="en-US" altLang="ja-JP" sz="2000" dirty="0"/>
              <a:t>The Cooper pair tunneling </a:t>
            </a:r>
            <a:r>
              <a:rPr lang="en-US" altLang="ja-JP" sz="2000" dirty="0" smtClean="0"/>
              <a:t>current (DC Josephson current) is </a:t>
            </a:r>
            <a:r>
              <a:rPr lang="en-US" altLang="ja-JP" sz="2000" dirty="0"/>
              <a:t>seen at V = 0, and the </a:t>
            </a:r>
            <a:r>
              <a:rPr lang="en-US" altLang="ja-JP" sz="2000" dirty="0" smtClean="0"/>
              <a:t>quasi-particle </a:t>
            </a:r>
            <a:r>
              <a:rPr lang="en-US" altLang="ja-JP" sz="2000" dirty="0"/>
              <a:t>tunneling current is seen for </a:t>
            </a:r>
            <a:r>
              <a:rPr lang="en-US" altLang="ja-JP" sz="2000" dirty="0" smtClean="0"/>
              <a:t>|V|&gt;2</a:t>
            </a:r>
            <a:r>
              <a:rPr lang="en-US" altLang="ja-JP" sz="2000" dirty="0" smtClean="0">
                <a:sym typeface="Symbol"/>
              </a:rPr>
              <a:t></a:t>
            </a:r>
            <a:endParaRPr lang="ja-JP" altLang="en-US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368545" y="2060848"/>
            <a:ext cx="2016224" cy="1656184"/>
            <a:chOff x="2015839" y="4725144"/>
            <a:chExt cx="2016224" cy="1656184"/>
          </a:xfrm>
        </p:grpSpPr>
        <p:cxnSp>
          <p:nvCxnSpPr>
            <p:cNvPr id="80" name="直線コネクタ 79"/>
            <p:cNvCxnSpPr/>
            <p:nvPr/>
          </p:nvCxnSpPr>
          <p:spPr bwMode="auto">
            <a:xfrm>
              <a:off x="2015839" y="491136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直線コネクタ 80"/>
            <p:cNvCxnSpPr/>
            <p:nvPr/>
          </p:nvCxnSpPr>
          <p:spPr bwMode="auto">
            <a:xfrm>
              <a:off x="2015839" y="548742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正方形/長方形 81"/>
            <p:cNvSpPr/>
            <p:nvPr/>
          </p:nvSpPr>
          <p:spPr bwMode="auto">
            <a:xfrm>
              <a:off x="2951943" y="4725144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3" name="円/楕円 82"/>
            <p:cNvSpPr/>
            <p:nvPr/>
          </p:nvSpPr>
          <p:spPr bwMode="auto">
            <a:xfrm>
              <a:off x="3464260" y="551103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4" name="グループ化 83"/>
            <p:cNvGrpSpPr/>
            <p:nvPr/>
          </p:nvGrpSpPr>
          <p:grpSpPr>
            <a:xfrm>
              <a:off x="2259483" y="5343412"/>
              <a:ext cx="448816" cy="288032"/>
              <a:chOff x="2483768" y="4725144"/>
              <a:chExt cx="448816" cy="288032"/>
            </a:xfrm>
          </p:grpSpPr>
          <p:sp>
            <p:nvSpPr>
              <p:cNvPr id="85" name="円/楕円 8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6" name="円/楕円 8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7" name="円/楕円 8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92" name="直線コネクタ 91"/>
            <p:cNvCxnSpPr/>
            <p:nvPr/>
          </p:nvCxnSpPr>
          <p:spPr bwMode="auto">
            <a:xfrm>
              <a:off x="3089882" y="566124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/>
            <p:cNvCxnSpPr/>
            <p:nvPr/>
          </p:nvCxnSpPr>
          <p:spPr bwMode="auto">
            <a:xfrm>
              <a:off x="3095959" y="6237312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4" name="グループ化 93"/>
            <p:cNvGrpSpPr/>
            <p:nvPr/>
          </p:nvGrpSpPr>
          <p:grpSpPr>
            <a:xfrm>
              <a:off x="3375730" y="6093296"/>
              <a:ext cx="448816" cy="288032"/>
              <a:chOff x="2483768" y="4725144"/>
              <a:chExt cx="448816" cy="288032"/>
            </a:xfrm>
          </p:grpSpPr>
          <p:sp>
            <p:nvSpPr>
              <p:cNvPr id="95" name="円/楕円 9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6" name="円/楕円 9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98" name="円/楕円 97"/>
            <p:cNvSpPr/>
            <p:nvPr/>
          </p:nvSpPr>
          <p:spPr bwMode="auto">
            <a:xfrm>
              <a:off x="3657548" y="5508719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99" name="直線矢印コネクタ 98"/>
            <p:cNvCxnSpPr/>
            <p:nvPr/>
          </p:nvCxnSpPr>
          <p:spPr bwMode="auto">
            <a:xfrm>
              <a:off x="2663911" y="5440374"/>
              <a:ext cx="783827" cy="94108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" name="グループ化 5"/>
          <p:cNvGrpSpPr/>
          <p:nvPr/>
        </p:nvGrpSpPr>
        <p:grpSpPr>
          <a:xfrm>
            <a:off x="1319525" y="2341565"/>
            <a:ext cx="2016224" cy="1572125"/>
            <a:chOff x="3095959" y="2978246"/>
            <a:chExt cx="2016224" cy="1572125"/>
          </a:xfrm>
        </p:grpSpPr>
        <p:cxnSp>
          <p:nvCxnSpPr>
            <p:cNvPr id="71" name="直線コネクタ 70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コネクタ 71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9" name="正方形/長方形 78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89" name="円/楕円 88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0" name="円/楕円 89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0" name="直線コネクタ 99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1" name="直線コネクタ 100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2" name="グループ化 101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03" name="円/楕円 102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5" name="円/楕円 104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6" name="直線矢印コネクタ 105"/>
            <p:cNvCxnSpPr/>
            <p:nvPr/>
          </p:nvCxnSpPr>
          <p:spPr bwMode="auto">
            <a:xfrm>
              <a:off x="3807778" y="4141652"/>
              <a:ext cx="64807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" name="右矢印 7"/>
          <p:cNvSpPr/>
          <p:nvPr/>
        </p:nvSpPr>
        <p:spPr bwMode="auto">
          <a:xfrm rot="1268261">
            <a:off x="3340448" y="3268921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8" name="右矢印 107"/>
          <p:cNvSpPr/>
          <p:nvPr/>
        </p:nvSpPr>
        <p:spPr bwMode="auto">
          <a:xfrm rot="11409327">
            <a:off x="5819372" y="3006469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09" name="グループ化 108"/>
          <p:cNvGrpSpPr/>
          <p:nvPr/>
        </p:nvGrpSpPr>
        <p:grpSpPr>
          <a:xfrm>
            <a:off x="555057" y="4477535"/>
            <a:ext cx="2016224" cy="1572125"/>
            <a:chOff x="3095959" y="2978246"/>
            <a:chExt cx="2016224" cy="1572125"/>
          </a:xfrm>
        </p:grpSpPr>
        <p:cxnSp>
          <p:nvCxnSpPr>
            <p:cNvPr id="110" name="直線コネクタ 109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直線コネクタ 110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" name="正方形/長方形 111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113" name="グループ化 112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121" name="円/楕円 120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2" name="円/楕円 121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3" name="円/楕円 122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14" name="直線コネクタ 113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5" name="直線コネクタ 114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16" name="グループ化 115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18" name="円/楕円 117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9" name="円/楕円 118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0" name="円/楕円 119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</p:grpSp>
      <p:sp>
        <p:nvSpPr>
          <p:cNvPr id="11" name="円弧 10"/>
          <p:cNvSpPr/>
          <p:nvPr/>
        </p:nvSpPr>
        <p:spPr bwMode="auto">
          <a:xfrm>
            <a:off x="1259632" y="4215812"/>
            <a:ext cx="315652" cy="212423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4" name="円弧 123"/>
          <p:cNvSpPr/>
          <p:nvPr/>
        </p:nvSpPr>
        <p:spPr bwMode="auto">
          <a:xfrm flipH="1">
            <a:off x="1547664" y="4200092"/>
            <a:ext cx="239913" cy="213995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5" name="円弧 124"/>
          <p:cNvSpPr/>
          <p:nvPr/>
        </p:nvSpPr>
        <p:spPr bwMode="auto">
          <a:xfrm>
            <a:off x="1517450" y="4193618"/>
            <a:ext cx="57834" cy="2302735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6" name="Rectangle 4"/>
          <p:cNvSpPr txBox="1">
            <a:spLocks noChangeArrowheads="1"/>
          </p:cNvSpPr>
          <p:nvPr/>
        </p:nvSpPr>
        <p:spPr bwMode="auto">
          <a:xfrm>
            <a:off x="1877610" y="6049660"/>
            <a:ext cx="5939356" cy="39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90000"/>
              </a:lnSpc>
              <a:buClrTx/>
              <a:buNone/>
            </a:pPr>
            <a:r>
              <a:rPr lang="en-US" altLang="ja-JP" sz="2000" kern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Josephson current is suppressed by magnetic field</a:t>
            </a:r>
            <a:endParaRPr lang="ja-JP" altLang="en-US" sz="2000" kern="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テキスト ボックス 57"/>
              <p:cNvSpPr txBox="1"/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8" name="テキスト ボックス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線矢印コネクタ 14"/>
          <p:cNvCxnSpPr/>
          <p:nvPr/>
        </p:nvCxnSpPr>
        <p:spPr>
          <a:xfrm flipV="1">
            <a:off x="5066040" y="4215812"/>
            <a:ext cx="0" cy="56477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>
            <a:off x="5066040" y="3663969"/>
            <a:ext cx="0" cy="51621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4952780" y="4756502"/>
            <a:ext cx="135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Leak current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1534" y="4131186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B field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01238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76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98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GB" altLang="ja-JP" sz="4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energy resolution</a:t>
            </a:r>
            <a:endParaRPr kumimoji="0" lang="ja-JP" altLang="en-US" sz="4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8" name="Line 31"/>
          <p:cNvSpPr>
            <a:spLocks noChangeShapeType="1"/>
          </p:cNvSpPr>
          <p:nvPr/>
        </p:nvSpPr>
        <p:spPr bwMode="auto">
          <a:xfrm>
            <a:off x="6072188" y="1998663"/>
            <a:ext cx="1587" cy="14081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9" name="Text Box 44"/>
          <p:cNvSpPr txBox="1">
            <a:spLocks noChangeArrowheads="1"/>
          </p:cNvSpPr>
          <p:nvPr/>
        </p:nvSpPr>
        <p:spPr bwMode="auto">
          <a:xfrm>
            <a:off x="357188" y="1020591"/>
            <a:ext cx="8667807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2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Statistical fluctuation in number of quasi-particles determines STJ energy resolution</a:t>
            </a:r>
            <a:endParaRPr kumimoji="0" lang="ja-JP" altLang="en-US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eaLnBrk="1" hangingPunct="1">
              <a:lnSpc>
                <a:spcPct val="102000"/>
              </a:lnSpc>
              <a:buClr>
                <a:schemeClr val="hlink"/>
              </a:buClr>
              <a:buSzPct val="125000"/>
              <a:buFont typeface="Wingdings" pitchFamily="2" charset="2"/>
              <a:buChar char="è"/>
            </a:pPr>
            <a:r>
              <a:rPr kumimoji="0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Smaller superconducting gap energy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 yields better energy resolution</a:t>
            </a:r>
            <a:endParaRPr kumimoji="0" lang="ja-JP" altLang="en-GB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532485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202093"/>
              </p:ext>
            </p:extLst>
          </p:nvPr>
        </p:nvGraphicFramePr>
        <p:xfrm>
          <a:off x="343373" y="3406775"/>
          <a:ext cx="5153025" cy="1325208"/>
        </p:xfrm>
        <a:graphic>
          <a:graphicData uri="http://schemas.openxmlformats.org/drawingml/2006/table">
            <a:tbl>
              <a:tblPr/>
              <a:tblGrid>
                <a:gridCol w="1238672"/>
                <a:gridCol w="821903"/>
                <a:gridCol w="1031875"/>
                <a:gridCol w="1030288"/>
                <a:gridCol w="1030287"/>
              </a:tblGrid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Si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Nb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Al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Hf</a:t>
                      </a:r>
                      <a:endParaRPr kumimoji="1" lang="en-US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Tc[K]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9.23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0.165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Δ[meV]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1100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1.550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0.172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0.020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21542" name="Rectangle 34"/>
          <p:cNvSpPr>
            <a:spLocks noChangeArrowheads="1"/>
          </p:cNvSpPr>
          <p:nvPr/>
        </p:nvSpPr>
        <p:spPr bwMode="auto">
          <a:xfrm>
            <a:off x="3922189" y="2189180"/>
            <a:ext cx="4546848" cy="102707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 gap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F: </a:t>
            </a:r>
            <a:r>
              <a:rPr kumimoji="0" lang="en-GB" altLang="ja-JP" sz="2000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44" name="AutoShape 41"/>
          <p:cNvSpPr>
            <a:spLocks noChangeArrowheads="1"/>
          </p:cNvSpPr>
          <p:nvPr/>
        </p:nvSpPr>
        <p:spPr bwMode="auto">
          <a:xfrm>
            <a:off x="3880519" y="4859718"/>
            <a:ext cx="5245083" cy="1245685"/>
          </a:xfrm>
          <a:prstGeom prst="roundRect">
            <a:avLst>
              <a:gd name="adj" fmla="val 44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-STJ as a photon detector is not established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=25meV/1.7Δ=735</a:t>
            </a:r>
            <a:endParaRPr kumimoji="0" lang="ja-JP" altLang="en-US" sz="2100" dirty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lvl="1"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2% energy resolution is achievable if </a:t>
            </a:r>
            <a:r>
              <a:rPr kumimoji="0" lang="en-US" altLang="ja-JP" sz="16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 &lt;0.3</a:t>
            </a:r>
          </a:p>
        </p:txBody>
      </p:sp>
      <p:sp>
        <p:nvSpPr>
          <p:cNvPr id="14377" name="Rectangle 42"/>
          <p:cNvSpPr>
            <a:spLocks noChangeArrowheads="1"/>
          </p:cNvSpPr>
          <p:nvPr/>
        </p:nvSpPr>
        <p:spPr bwMode="auto">
          <a:xfrm>
            <a:off x="5612507" y="3741671"/>
            <a:ext cx="3237294" cy="106131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GB" altLang="ja-JP" sz="1800" b="1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Tc</a:t>
            </a:r>
            <a:r>
              <a:rPr kumimoji="0" lang="en-GB" altLang="ja-JP" sz="1800" b="1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GB" altLang="ja-JP" sz="1800" b="1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SC critical temperature</a:t>
            </a:r>
            <a:endParaRPr kumimoji="0" lang="en-US" altLang="ja-JP" sz="1800" b="1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~1/10Tc for practical </a:t>
            </a: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operation</a:t>
            </a:r>
          </a:p>
        </p:txBody>
      </p:sp>
      <p:sp>
        <p:nvSpPr>
          <p:cNvPr id="14" name="AutoShape 41"/>
          <p:cNvSpPr>
            <a:spLocks noChangeArrowheads="1"/>
          </p:cNvSpPr>
          <p:nvPr/>
        </p:nvSpPr>
        <p:spPr bwMode="auto">
          <a:xfrm>
            <a:off x="357188" y="4797152"/>
            <a:ext cx="3422724" cy="1800200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Well-established as </a:t>
            </a:r>
            <a:r>
              <a:rPr kumimoji="0" lang="en-GB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(back-</a:t>
            </a:r>
            <a:r>
              <a:rPr kumimoji="0" lang="en-GB" altLang="ja-JP" sz="16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tunneling</a:t>
            </a: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gain from Al-layer)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=25meV/1.7Δ=9.5</a:t>
            </a:r>
            <a:endParaRPr kumimoji="0" lang="en-US" altLang="ja-JP" sz="2100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Poor energy resolution, but photon counting is possible</a:t>
            </a:r>
            <a:endParaRPr kumimoji="0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755574" y="2325050"/>
                <a:ext cx="2819746" cy="614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1" lang="en-US" altLang="ja-JP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kumimoji="1" lang="en-US" altLang="ja-JP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800" b="0" i="1" smtClean="0">
                                  <a:latin typeface="Cambria Math"/>
                                </a:rPr>
                                <m:t>1.7</m:t>
                              </m:r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/>
                                </a:rPr>
                                <m:t>Δ</m:t>
                              </m:r>
                            </m:e>
                          </m:d>
                          <m:r>
                            <a:rPr lang="en-US" altLang="ja-JP" sz="2800" i="1">
                              <a:latin typeface="Cambria Math"/>
                            </a:rPr>
                            <m:t>𝐹𝐸</m:t>
                          </m:r>
                        </m:e>
                      </m:rad>
                    </m:oMath>
                  </m:oMathPara>
                </a14:m>
                <a:endParaRPr kumimoji="1"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4" y="2325050"/>
                <a:ext cx="2819746" cy="61414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正方形/長方形 55"/>
          <p:cNvSpPr>
            <a:spLocks noChangeArrowheads="1"/>
          </p:cNvSpPr>
          <p:nvPr/>
        </p:nvSpPr>
        <p:spPr bwMode="auto">
          <a:xfrm>
            <a:off x="2411760" y="3406775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9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正方形/長方形 55"/>
          <p:cNvSpPr>
            <a:spLocks noChangeArrowheads="1"/>
          </p:cNvSpPr>
          <p:nvPr/>
        </p:nvSpPr>
        <p:spPr bwMode="auto">
          <a:xfrm>
            <a:off x="4476110" y="3406775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01603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18110</TotalTime>
  <Words>2609</Words>
  <Application>Microsoft Office PowerPoint</Application>
  <PresentationFormat>画面に合わせる (4:3)</PresentationFormat>
  <Paragraphs>441</Paragraphs>
  <Slides>27</Slides>
  <Notes>6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28" baseType="lpstr">
      <vt:lpstr>Office テーマ</vt:lpstr>
      <vt:lpstr>Development of Superconducting Tunnel Junction Detectors as a far-infrared single photon detector for neutrino decay search</vt:lpstr>
      <vt:lpstr>Contents</vt:lpstr>
      <vt:lpstr>Motivation of -decay search in CB</vt:lpstr>
      <vt:lpstr>Photon Energy in Neutrino Decay</vt:lpstr>
      <vt:lpstr>CIB and ZE Backgrounds to CνB decay</vt:lpstr>
      <vt:lpstr>Detector requirements</vt:lpstr>
      <vt:lpstr>STJ(Superconducting Tunnel Junction）Detector</vt:lpstr>
      <vt:lpstr>STJ I-V curve</vt:lpstr>
      <vt:lpstr>PowerPoint プレゼンテーション</vt:lpstr>
      <vt:lpstr>PowerPoint プレゼンテーション</vt:lpstr>
      <vt:lpstr>Expected Photon rate per 1pixel</vt:lpstr>
      <vt:lpstr>Temperature dependence of Nb/Al-STJ leak current</vt:lpstr>
      <vt:lpstr>100x100m2 Nb/Al-STJ response to NIR multi-photons</vt:lpstr>
      <vt:lpstr>4m2 Nb/Al-STJ response to VIS light at single photon level</vt:lpstr>
      <vt:lpstr>Development of SOI-STJ</vt:lpstr>
      <vt:lpstr>Hf-STJ development</vt:lpstr>
      <vt:lpstr>Hf-STJ Response to DC-like VIS light</vt:lpstr>
      <vt:lpstr>Summary</vt:lpstr>
      <vt:lpstr>Backup</vt:lpstr>
      <vt:lpstr>Energy/Wavelength/Frequency</vt:lpstr>
      <vt:lpstr>Cosmic neutrino background (CνB)</vt:lpstr>
      <vt:lpstr>STJ back tunneling effect</vt:lpstr>
      <vt:lpstr>Feasibility of VIS/NIR single photon detection</vt:lpstr>
      <vt:lpstr>Feasibility of FIR single photon detection</vt:lpstr>
      <vt:lpstr>4m2 Nb/Al-STJ response to DC-like VIS light</vt:lpstr>
      <vt:lpstr>Development of SOI-STJ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yuji</dc:creator>
  <cp:lastModifiedBy>yuji</cp:lastModifiedBy>
  <cp:revision>480</cp:revision>
  <dcterms:created xsi:type="dcterms:W3CDTF">2012-12-07T05:48:16Z</dcterms:created>
  <dcterms:modified xsi:type="dcterms:W3CDTF">2014-06-02T08:13:16Z</dcterms:modified>
</cp:coreProperties>
</file>