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1" r:id="rId12"/>
    <p:sldId id="272" r:id="rId13"/>
    <p:sldId id="273" r:id="rId14"/>
    <p:sldId id="274" r:id="rId15"/>
    <p:sldId id="268" r:id="rId16"/>
    <p:sldId id="269" r:id="rId17"/>
    <p:sldId id="270" r:id="rId18"/>
    <p:sldId id="280" r:id="rId19"/>
    <p:sldId id="276" r:id="rId20"/>
    <p:sldId id="275" r:id="rId21"/>
    <p:sldId id="277" r:id="rId22"/>
    <p:sldId id="282" r:id="rId23"/>
    <p:sldId id="281" r:id="rId24"/>
    <p:sldId id="279" r:id="rId25"/>
  </p:sldIdLst>
  <p:sldSz cx="9144000" cy="6858000" type="screen4x3"/>
  <p:notesSz cx="6769100" cy="9906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Arial Unicode MS" panose="020B0604020202020204" pitchFamily="50" charset="-128"/>
      <p:regular r:id="rId3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3" autoAdjust="0"/>
    <p:restoredTop sz="94424" autoAdjust="0"/>
  </p:normalViewPr>
  <p:slideViewPr>
    <p:cSldViewPr>
      <p:cViewPr varScale="1">
        <p:scale>
          <a:sx n="75" d="100"/>
          <a:sy n="75" d="100"/>
        </p:scale>
        <p:origin x="10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0B2DB-70B8-4D01-B448-768D98691A6B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7DDCF-7199-47B2-AD51-889B2086B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2334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9064F-5F09-4642-B986-93A5EAC4AC9F}" type="datetimeFigureOut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4EB82-E617-4556-A815-9A3FF87AC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368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EB82-E617-4556-A815-9A3FF87AC92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19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EB82-E617-4556-A815-9A3FF87AC92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4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EB82-E617-4556-A815-9A3FF87AC92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69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9D68-3D46-40BE-8841-A720C7501918}" type="datetime1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7C710-B3C6-4FDB-B5FC-444DD3DA5DAE}" type="datetime1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AB53-B207-428B-BB13-BB48E15BF301}" type="datetime1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62EB-5A7A-4FD1-9E56-A9DDCDD83226}" type="datetime1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3568" y="37170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A50F-41A0-4176-B786-9E750420658D}" type="datetime1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F088-F5D4-4778-8F28-1563D5445661}" type="datetime1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7C27-99BF-47F2-A059-C049C048BD3A}" type="datetime1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E6CC-BF14-4ECF-B085-37056BB3F444}" type="datetime1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2389-57E7-4039-B346-7F45C10F312C}" type="datetime1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271E-958F-413F-9EBD-A68FECA97B7F}" type="datetime1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A141-AEC5-4081-AD9B-379C2FE62F53}" type="datetime1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25982-D1E2-4BEA-9A54-3E40BB30E32C}" type="datetime1">
              <a:rPr kumimoji="1" lang="ja-JP" altLang="en-US" smtClean="0"/>
              <a:t>2015/11/25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000" kern="1200">
          <a:solidFill>
            <a:schemeClr val="tx1"/>
          </a:solidFill>
          <a:latin typeface="Arial" pitchFamily="34" charset="0"/>
          <a:ea typeface="Arial Unicode MS" pitchFamily="50" charset="-128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物理学実験Ｉ　電磁気学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交流電流と磁場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83768" y="3886200"/>
            <a:ext cx="5288632" cy="1752600"/>
          </a:xfrm>
        </p:spPr>
        <p:txBody>
          <a:bodyPr>
            <a:normAutofit lnSpcReduction="10000"/>
          </a:bodyPr>
          <a:lstStyle/>
          <a:p>
            <a:pPr algn="l">
              <a:spcBef>
                <a:spcPct val="0"/>
              </a:spcBef>
            </a:pPr>
            <a:r>
              <a:rPr lang="ja-JP" altLang="en-US" dirty="0"/>
              <a:t>担当：　佐藤、　</a:t>
            </a:r>
            <a:r>
              <a:rPr lang="ja-JP" altLang="en-US" dirty="0"/>
              <a:t>浅野</a:t>
            </a:r>
            <a:r>
              <a:rPr lang="ja-JP" altLang="en-US" dirty="0" smtClean="0"/>
              <a:t>（</a:t>
            </a:r>
            <a:r>
              <a:rPr lang="en-US" altLang="ja-JP" dirty="0"/>
              <a:t>TA)</a:t>
            </a:r>
          </a:p>
          <a:p>
            <a:pPr algn="l">
              <a:spcBef>
                <a:spcPct val="0"/>
              </a:spcBef>
            </a:pPr>
            <a:r>
              <a:rPr lang="ja-JP" altLang="en-US" dirty="0"/>
              <a:t>連絡先：</a:t>
            </a:r>
            <a:endParaRPr lang="en-US" altLang="ja-JP" dirty="0"/>
          </a:p>
          <a:p>
            <a:pPr algn="l">
              <a:spcBef>
                <a:spcPct val="0"/>
              </a:spcBef>
            </a:pPr>
            <a:r>
              <a:rPr lang="ja-JP" altLang="en-US" dirty="0"/>
              <a:t>         物理学専攻　素粒子実験研究室</a:t>
            </a:r>
            <a:endParaRPr lang="en-US" altLang="ja-JP" dirty="0"/>
          </a:p>
          <a:p>
            <a:pPr algn="l">
              <a:spcBef>
                <a:spcPct val="0"/>
              </a:spcBef>
            </a:pPr>
            <a:r>
              <a:rPr lang="en-US" altLang="ja-JP" dirty="0"/>
              <a:t>         </a:t>
            </a:r>
            <a:r>
              <a:rPr lang="ja-JP" altLang="en-US" dirty="0"/>
              <a:t>内線</a:t>
            </a:r>
            <a:r>
              <a:rPr lang="en-US" altLang="ja-JP" dirty="0"/>
              <a:t>4270</a:t>
            </a:r>
          </a:p>
          <a:p>
            <a:pPr algn="l">
              <a:spcBef>
                <a:spcPct val="0"/>
              </a:spcBef>
            </a:pPr>
            <a:r>
              <a:rPr lang="en-US" altLang="ja-JP" dirty="0"/>
              <a:t>          ksato@hep.px.tsukuba.ac.jp</a:t>
            </a:r>
            <a:endParaRPr lang="ja-JP" altLang="en-US" dirty="0"/>
          </a:p>
          <a:p>
            <a:pPr algn="l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2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ビオ・サバールの法則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磁束保存とアンペールの両法則から、電流が作る磁場の公式が導かれる：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∮"/>
                          <m:ctrlP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en-US" altLang="ja-JP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acc>
                              <m: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en-US" altLang="ja-JP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kumimoji="1"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kumimoji="1" lang="en-US" altLang="ja-JP" dirty="0" smtClean="0"/>
              </a:p>
              <a:p>
                <a:r>
                  <a:rPr lang="ja-JP" altLang="en-US" dirty="0" smtClean="0"/>
                  <a:t>ここで、</a:t>
                </a:r>
                <a:r>
                  <a:rPr lang="en-US" altLang="ja-JP" dirty="0" smtClean="0"/>
                  <a:t>C</a:t>
                </a:r>
                <a:r>
                  <a:rPr lang="ja-JP" altLang="en-US" dirty="0" smtClean="0"/>
                  <a:t>は電流が流れる経路、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は</m:t>
                    </m:r>
                  </m:oMath>
                </a14:m>
                <a:r>
                  <a:rPr kumimoji="1" lang="ja-JP" altLang="en-US" dirty="0" smtClean="0"/>
                  <a:t>Ｃに沿った微小線素である。</a:t>
                </a:r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kumimoji="1" lang="ja-JP" altLang="en-US" dirty="0" err="1" smtClean="0"/>
                  <a:t>は微</a:t>
                </a:r>
                <a:r>
                  <a:rPr kumimoji="1" lang="ja-JP" altLang="en-US" dirty="0" smtClean="0"/>
                  <a:t>小線素から磁場を観測する地点に向かうベクトル。</a:t>
                </a:r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5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101242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ビオ・サバールの</a:t>
            </a:r>
            <a:r>
              <a:rPr lang="ja-JP" altLang="en-US" dirty="0" smtClean="0"/>
              <a:t>法則、</a:t>
            </a:r>
            <a:r>
              <a:rPr lang="ja-JP" altLang="en-US" dirty="0"/>
              <a:t>ヘルムホルツ・コイルの例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9056"/>
                <a:ext cx="5554960" cy="4997107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dirty="0" smtClean="0"/>
                  <a:t>半径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dirty="0"/>
                  <a:t>の</a:t>
                </a:r>
                <a:r>
                  <a:rPr lang="ja-JP" altLang="en-US" dirty="0" smtClean="0"/>
                  <a:t>円形電流が、その中心に作る磁束密度は？</a:t>
                </a: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∮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acc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∮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⋅2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テキスト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式</m:t>
                      </m:r>
                    </m:oMath>
                  </m:oMathPara>
                </a14:m>
                <a:endParaRPr lang="en-US" altLang="ja-JP" dirty="0"/>
              </a:p>
              <a:p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9056"/>
                <a:ext cx="5554960" cy="4997107"/>
              </a:xfrm>
              <a:blipFill rotWithShape="0">
                <a:blip r:embed="rId2"/>
                <a:stretch>
                  <a:fillRect l="-1427" t="-1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/楕円 3"/>
          <p:cNvSpPr/>
          <p:nvPr/>
        </p:nvSpPr>
        <p:spPr>
          <a:xfrm>
            <a:off x="7077472" y="1412776"/>
            <a:ext cx="1224136" cy="20882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699786" y="2361759"/>
            <a:ext cx="72008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366698" y="1994832"/>
                <a:ext cx="74180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rgbClr val="0070C0"/>
                    </a:solidFill>
                  </a:rPr>
                  <a:t>電流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698" y="1994832"/>
                <a:ext cx="741806" cy="402931"/>
              </a:xfrm>
              <a:prstGeom prst="rect">
                <a:avLst/>
              </a:prstGeom>
              <a:blipFill rotWithShape="0">
                <a:blip r:embed="rId3"/>
                <a:stretch>
                  <a:fillRect l="-6557" t="-22727" r="-41803"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8157592" y="2196297"/>
            <a:ext cx="288032" cy="440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6285384" y="2433767"/>
            <a:ext cx="25202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861797" y="2505775"/>
                <a:ext cx="126650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FF0000"/>
                    </a:solidFill>
                  </a:rPr>
                  <a:t>磁</a:t>
                </a:r>
                <a14:m>
                  <m:oMath xmlns:m="http://schemas.openxmlformats.org/officeDocument/2006/math">
                    <m:r>
                      <a:rPr lang="ja-JP" alt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束密度</m:t>
                    </m:r>
                    <m:acc>
                      <m:accPr>
                        <m:chr m:val="⃗"/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797" y="2505775"/>
                <a:ext cx="1266501" cy="402931"/>
              </a:xfrm>
              <a:prstGeom prst="rect">
                <a:avLst/>
              </a:prstGeom>
              <a:blipFill rotWithShape="0">
                <a:blip r:embed="rId4"/>
                <a:stretch>
                  <a:fillRect l="-4348" t="-4545"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/>
          <p:cNvCxnSpPr>
            <a:endCxn id="7" idx="0"/>
          </p:cNvCxnSpPr>
          <p:nvPr/>
        </p:nvCxnSpPr>
        <p:spPr>
          <a:xfrm>
            <a:off x="8157592" y="1844824"/>
            <a:ext cx="144016" cy="35147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7452320" y="1556792"/>
            <a:ext cx="247466" cy="8049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7424782" y="1273072"/>
            <a:ext cx="275004" cy="20505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513722" y="1759382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722" y="1759382"/>
                <a:ext cx="35163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23333" r="-28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7252673" y="1050225"/>
                <a:ext cx="457369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673" y="1050225"/>
                <a:ext cx="457369" cy="410305"/>
              </a:xfrm>
              <a:prstGeom prst="rect">
                <a:avLst/>
              </a:prstGeom>
              <a:blipFill rotWithShape="0">
                <a:blip r:embed="rId6"/>
                <a:stretch>
                  <a:fillRect t="-22059" r="-4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2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101242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ビオ・サバールの</a:t>
            </a:r>
            <a:r>
              <a:rPr lang="ja-JP" altLang="en-US" dirty="0" smtClean="0"/>
              <a:t>法則、</a:t>
            </a:r>
            <a:r>
              <a:rPr lang="ja-JP" altLang="en-US" dirty="0"/>
              <a:t>ヘルムホルツ・コイルの例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9056"/>
                <a:ext cx="5554960" cy="499710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ja-JP" altLang="en-US" dirty="0" smtClean="0"/>
                  <a:t>半径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dirty="0"/>
                  <a:t>の</a:t>
                </a:r>
                <a:r>
                  <a:rPr lang="ja-JP" altLang="en-US" dirty="0" smtClean="0"/>
                  <a:t>円形電流が、その中心に作る磁束密度は？</a:t>
                </a: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∮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acc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∮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𝑑𝑙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⋅2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テキスト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式</m:t>
                      </m:r>
                    </m:oMath>
                  </m:oMathPara>
                </a14:m>
                <a:endParaRPr lang="en-US" altLang="ja-JP" dirty="0"/>
              </a:p>
              <a:p>
                <a:r>
                  <a:rPr lang="ja-JP" altLang="en-US" dirty="0" smtClean="0"/>
                  <a:t>もう少し複雑な計算をすれば、中心軸上、</a:t>
                </a:r>
                <a:r>
                  <a:rPr lang="en-US" altLang="ja-JP" dirty="0" smtClean="0"/>
                  <a:t>z</a:t>
                </a:r>
                <a:r>
                  <a:rPr lang="ja-JP" altLang="en-US" dirty="0" smtClean="0"/>
                  <a:t>の点での磁束密度も計算できる。</a:t>
                </a: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box>
                                <m:box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9056"/>
                <a:ext cx="5554960" cy="4997107"/>
              </a:xfrm>
              <a:blipFill rotWithShape="0">
                <a:blip r:embed="rId2"/>
                <a:stretch>
                  <a:fillRect l="-1207" t="-2561" r="-14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/楕円 3"/>
          <p:cNvSpPr/>
          <p:nvPr/>
        </p:nvSpPr>
        <p:spPr>
          <a:xfrm>
            <a:off x="7077472" y="1412776"/>
            <a:ext cx="1224136" cy="20882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699786" y="2361759"/>
            <a:ext cx="72008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366698" y="1994832"/>
                <a:ext cx="74180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rgbClr val="0070C0"/>
                    </a:solidFill>
                  </a:rPr>
                  <a:t>電流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698" y="1994832"/>
                <a:ext cx="741806" cy="402931"/>
              </a:xfrm>
              <a:prstGeom prst="rect">
                <a:avLst/>
              </a:prstGeom>
              <a:blipFill rotWithShape="0">
                <a:blip r:embed="rId3"/>
                <a:stretch>
                  <a:fillRect l="-6557" t="-22727" r="-41803"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8157592" y="2196297"/>
            <a:ext cx="288032" cy="440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6285384" y="2433767"/>
            <a:ext cx="25202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861797" y="2505775"/>
                <a:ext cx="126650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FF0000"/>
                    </a:solidFill>
                  </a:rPr>
                  <a:t>磁</a:t>
                </a:r>
                <a14:m>
                  <m:oMath xmlns:m="http://schemas.openxmlformats.org/officeDocument/2006/math">
                    <m:r>
                      <a:rPr lang="ja-JP" alt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束密度</m:t>
                    </m:r>
                    <m:acc>
                      <m:accPr>
                        <m:chr m:val="⃗"/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797" y="2505775"/>
                <a:ext cx="1266501" cy="402931"/>
              </a:xfrm>
              <a:prstGeom prst="rect">
                <a:avLst/>
              </a:prstGeom>
              <a:blipFill rotWithShape="0">
                <a:blip r:embed="rId4"/>
                <a:stretch>
                  <a:fillRect l="-4348" t="-4545"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/>
          <p:cNvCxnSpPr>
            <a:endCxn id="7" idx="0"/>
          </p:cNvCxnSpPr>
          <p:nvPr/>
        </p:nvCxnSpPr>
        <p:spPr>
          <a:xfrm>
            <a:off x="8157592" y="1844824"/>
            <a:ext cx="144016" cy="35147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7452320" y="1556792"/>
            <a:ext cx="247466" cy="8049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7424782" y="1273072"/>
            <a:ext cx="275004" cy="20505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513722" y="1759382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722" y="1759382"/>
                <a:ext cx="35163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23333" r="-28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7252673" y="1050225"/>
                <a:ext cx="457369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673" y="1050225"/>
                <a:ext cx="457369" cy="410305"/>
              </a:xfrm>
              <a:prstGeom prst="rect">
                <a:avLst/>
              </a:prstGeom>
              <a:blipFill rotWithShape="0">
                <a:blip r:embed="rId6"/>
                <a:stretch>
                  <a:fillRect t="-22059" r="-4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円/楕円 20"/>
          <p:cNvSpPr/>
          <p:nvPr/>
        </p:nvSpPr>
        <p:spPr>
          <a:xfrm>
            <a:off x="7103230" y="4095507"/>
            <a:ext cx="1224136" cy="20882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725544" y="5044490"/>
            <a:ext cx="72008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8392456" y="4677563"/>
                <a:ext cx="74180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rgbClr val="0070C0"/>
                    </a:solidFill>
                  </a:rPr>
                  <a:t>電流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456" y="4677563"/>
                <a:ext cx="741806" cy="402931"/>
              </a:xfrm>
              <a:prstGeom prst="rect">
                <a:avLst/>
              </a:prstGeom>
              <a:blipFill rotWithShape="0">
                <a:blip r:embed="rId7"/>
                <a:stretch>
                  <a:fillRect l="-7438" t="-22727" r="-42149"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/>
          <p:cNvSpPr/>
          <p:nvPr/>
        </p:nvSpPr>
        <p:spPr>
          <a:xfrm>
            <a:off x="8183350" y="4879028"/>
            <a:ext cx="288032" cy="440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6311142" y="5116498"/>
            <a:ext cx="25202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887555" y="5256203"/>
                <a:ext cx="126650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FF0000"/>
                    </a:solidFill>
                  </a:rPr>
                  <a:t>磁</a:t>
                </a:r>
                <a14:m>
                  <m:oMath xmlns:m="http://schemas.openxmlformats.org/officeDocument/2006/math">
                    <m:r>
                      <a:rPr lang="ja-JP" alt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束密度</m:t>
                    </m:r>
                    <m:acc>
                      <m:accPr>
                        <m:chr m:val="⃗"/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555" y="5256203"/>
                <a:ext cx="1266501" cy="402931"/>
              </a:xfrm>
              <a:prstGeom prst="rect">
                <a:avLst/>
              </a:prstGeom>
              <a:blipFill rotWithShape="0">
                <a:blip r:embed="rId8"/>
                <a:stretch>
                  <a:fillRect l="-4327" t="-4545"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矢印コネクタ 26"/>
          <p:cNvCxnSpPr>
            <a:endCxn id="24" idx="0"/>
          </p:cNvCxnSpPr>
          <p:nvPr/>
        </p:nvCxnSpPr>
        <p:spPr>
          <a:xfrm>
            <a:off x="8183350" y="4527555"/>
            <a:ext cx="144016" cy="35147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6666980" y="4209394"/>
            <a:ext cx="757568" cy="8711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7450540" y="3955803"/>
            <a:ext cx="275004" cy="20505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7539480" y="4442113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480" y="4442113"/>
                <a:ext cx="351635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23333" r="-28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7278431" y="3732956"/>
                <a:ext cx="457369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31" y="3732956"/>
                <a:ext cx="457369" cy="410305"/>
              </a:xfrm>
              <a:prstGeom prst="rect">
                <a:avLst/>
              </a:prstGeom>
              <a:blipFill rotWithShape="0">
                <a:blip r:embed="rId10"/>
                <a:stretch>
                  <a:fillRect t="-22059" r="-4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180489" y="4656483"/>
                <a:ext cx="704616" cy="411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489" y="4656483"/>
                <a:ext cx="704616" cy="411972"/>
              </a:xfrm>
              <a:prstGeom prst="rect">
                <a:avLst/>
              </a:prstGeom>
              <a:blipFill rotWithShape="0">
                <a:blip r:embed="rId11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3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mtClean="0"/>
              <a:t>実験１</a:t>
            </a:r>
          </a:p>
        </p:txBody>
      </p:sp>
      <p:grpSp>
        <p:nvGrpSpPr>
          <p:cNvPr id="33830" name="Group 38"/>
          <p:cNvGrpSpPr>
            <a:grpSpLocks/>
          </p:cNvGrpSpPr>
          <p:nvPr/>
        </p:nvGrpSpPr>
        <p:grpSpPr bwMode="auto">
          <a:xfrm>
            <a:off x="2699792" y="5559425"/>
            <a:ext cx="3784600" cy="858838"/>
            <a:chOff x="2461" y="3502"/>
            <a:chExt cx="2384" cy="541"/>
          </a:xfrm>
        </p:grpSpPr>
        <p:sp>
          <p:nvSpPr>
            <p:cNvPr id="6169" name="Line 13"/>
            <p:cNvSpPr>
              <a:spLocks noChangeShapeType="1"/>
            </p:cNvSpPr>
            <p:nvPr/>
          </p:nvSpPr>
          <p:spPr bwMode="auto">
            <a:xfrm flipV="1">
              <a:off x="2461" y="3502"/>
              <a:ext cx="0" cy="541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6170" name="Text Box 14"/>
            <p:cNvSpPr txBox="1">
              <a:spLocks noChangeArrowheads="1"/>
            </p:cNvSpPr>
            <p:nvPr/>
          </p:nvSpPr>
          <p:spPr bwMode="auto">
            <a:xfrm>
              <a:off x="2549" y="3649"/>
              <a:ext cx="2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ja-JP" altLang="en-US" sz="2800">
                  <a:solidFill>
                    <a:schemeClr val="tx1"/>
                  </a:solidFill>
                </a:rPr>
                <a:t>交流電流　</a:t>
              </a:r>
              <a:r>
                <a:rPr lang="en-US" altLang="ja-JP" sz="2800">
                  <a:solidFill>
                    <a:schemeClr val="tx1"/>
                  </a:solidFill>
                </a:rPr>
                <a:t>I　</a:t>
              </a:r>
              <a:endParaRPr lang="ja-JP" altLang="en-US" sz="2800">
                <a:solidFill>
                  <a:schemeClr val="tx1"/>
                </a:solidFill>
              </a:endParaRPr>
            </a:p>
          </p:txBody>
        </p:sp>
      </p:grpSp>
      <p:grpSp>
        <p:nvGrpSpPr>
          <p:cNvPr id="33832" name="Group 40"/>
          <p:cNvGrpSpPr>
            <a:grpSpLocks/>
          </p:cNvGrpSpPr>
          <p:nvPr/>
        </p:nvGrpSpPr>
        <p:grpSpPr bwMode="auto">
          <a:xfrm>
            <a:off x="395536" y="1012825"/>
            <a:ext cx="3063875" cy="5257800"/>
            <a:chOff x="929" y="638"/>
            <a:chExt cx="1930" cy="3312"/>
          </a:xfrm>
        </p:grpSpPr>
        <p:grpSp>
          <p:nvGrpSpPr>
            <p:cNvPr id="6163" name="Group 39"/>
            <p:cNvGrpSpPr>
              <a:grpSpLocks/>
            </p:cNvGrpSpPr>
            <p:nvPr/>
          </p:nvGrpSpPr>
          <p:grpSpPr bwMode="auto">
            <a:xfrm>
              <a:off x="929" y="638"/>
              <a:ext cx="1930" cy="3312"/>
              <a:chOff x="929" y="638"/>
              <a:chExt cx="1930" cy="3312"/>
            </a:xfrm>
          </p:grpSpPr>
          <p:sp>
            <p:nvSpPr>
              <p:cNvPr id="6165" name="Oval 4"/>
              <p:cNvSpPr>
                <a:spLocks noChangeArrowheads="1"/>
              </p:cNvSpPr>
              <p:nvPr/>
            </p:nvSpPr>
            <p:spPr bwMode="auto">
              <a:xfrm>
                <a:off x="929" y="638"/>
                <a:ext cx="1458" cy="28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166" name="Line 9"/>
              <p:cNvSpPr>
                <a:spLocks noChangeShapeType="1"/>
              </p:cNvSpPr>
              <p:nvPr/>
            </p:nvSpPr>
            <p:spPr bwMode="auto">
              <a:xfrm>
                <a:off x="1502" y="3470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6167" name="Line 10"/>
              <p:cNvSpPr>
                <a:spLocks noChangeShapeType="1"/>
              </p:cNvSpPr>
              <p:nvPr/>
            </p:nvSpPr>
            <p:spPr bwMode="auto">
              <a:xfrm>
                <a:off x="2287" y="3470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6168" name="Oval 15"/>
              <p:cNvSpPr>
                <a:spLocks noChangeArrowheads="1"/>
              </p:cNvSpPr>
              <p:nvPr/>
            </p:nvSpPr>
            <p:spPr bwMode="auto">
              <a:xfrm>
                <a:off x="1401" y="638"/>
                <a:ext cx="1458" cy="28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sp>
          <p:nvSpPr>
            <p:cNvPr id="6164" name="Rectangle 11"/>
            <p:cNvSpPr>
              <a:spLocks noChangeArrowheads="1"/>
            </p:cNvSpPr>
            <p:nvPr/>
          </p:nvSpPr>
          <p:spPr bwMode="auto">
            <a:xfrm>
              <a:off x="1519" y="3405"/>
              <a:ext cx="75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33827" name="Group 35"/>
          <p:cNvGrpSpPr>
            <a:grpSpLocks/>
          </p:cNvGrpSpPr>
          <p:nvPr/>
        </p:nvGrpSpPr>
        <p:grpSpPr bwMode="auto">
          <a:xfrm>
            <a:off x="1478211" y="3000375"/>
            <a:ext cx="3760787" cy="1833563"/>
            <a:chOff x="1611" y="1890"/>
            <a:chExt cx="2369" cy="1155"/>
          </a:xfrm>
        </p:grpSpPr>
        <p:grpSp>
          <p:nvGrpSpPr>
            <p:cNvPr id="6152" name="Group 29"/>
            <p:cNvGrpSpPr>
              <a:grpSpLocks/>
            </p:cNvGrpSpPr>
            <p:nvPr/>
          </p:nvGrpSpPr>
          <p:grpSpPr bwMode="auto">
            <a:xfrm>
              <a:off x="1611" y="1890"/>
              <a:ext cx="528" cy="432"/>
              <a:chOff x="3984" y="2160"/>
              <a:chExt cx="528" cy="432"/>
            </a:xfrm>
          </p:grpSpPr>
          <p:sp>
            <p:nvSpPr>
              <p:cNvPr id="6158" name="Oval 20"/>
              <p:cNvSpPr>
                <a:spLocks noChangeArrowheads="1"/>
              </p:cNvSpPr>
              <p:nvPr/>
            </p:nvSpPr>
            <p:spPr bwMode="auto">
              <a:xfrm>
                <a:off x="3984" y="2160"/>
                <a:ext cx="240" cy="33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159" name="Oval 22"/>
              <p:cNvSpPr>
                <a:spLocks noChangeArrowheads="1"/>
              </p:cNvSpPr>
              <p:nvPr/>
            </p:nvSpPr>
            <p:spPr bwMode="auto">
              <a:xfrm>
                <a:off x="4080" y="2160"/>
                <a:ext cx="240" cy="33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160" name="Oval 23"/>
              <p:cNvSpPr>
                <a:spLocks noChangeArrowheads="1"/>
              </p:cNvSpPr>
              <p:nvPr/>
            </p:nvSpPr>
            <p:spPr bwMode="auto">
              <a:xfrm>
                <a:off x="4176" y="2160"/>
                <a:ext cx="240" cy="33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161" name="Oval 24"/>
              <p:cNvSpPr>
                <a:spLocks noChangeArrowheads="1"/>
              </p:cNvSpPr>
              <p:nvPr/>
            </p:nvSpPr>
            <p:spPr bwMode="auto">
              <a:xfrm>
                <a:off x="4272" y="2160"/>
                <a:ext cx="240" cy="33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6162" name="Rectangle 25"/>
              <p:cNvSpPr>
                <a:spLocks noChangeArrowheads="1"/>
              </p:cNvSpPr>
              <p:nvPr/>
            </p:nvSpPr>
            <p:spPr bwMode="auto">
              <a:xfrm>
                <a:off x="4080" y="2448"/>
                <a:ext cx="336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grpSp>
          <p:nvGrpSpPr>
            <p:cNvPr id="6153" name="Group 28"/>
            <p:cNvGrpSpPr>
              <a:grpSpLocks/>
            </p:cNvGrpSpPr>
            <p:nvPr/>
          </p:nvGrpSpPr>
          <p:grpSpPr bwMode="auto">
            <a:xfrm>
              <a:off x="3020" y="2527"/>
              <a:ext cx="960" cy="518"/>
              <a:chOff x="4224" y="2544"/>
              <a:chExt cx="960" cy="518"/>
            </a:xfrm>
          </p:grpSpPr>
          <p:sp>
            <p:nvSpPr>
              <p:cNvPr id="6156" name="Text Box 26"/>
              <p:cNvSpPr txBox="1">
                <a:spLocks noChangeArrowheads="1"/>
              </p:cNvSpPr>
              <p:nvPr/>
            </p:nvSpPr>
            <p:spPr bwMode="auto">
              <a:xfrm>
                <a:off x="4224" y="2544"/>
                <a:ext cx="96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ja-JP">
                    <a:solidFill>
                      <a:schemeClr val="tx1"/>
                    </a:solidFill>
                  </a:rPr>
                  <a:t>V</a:t>
                </a:r>
                <a:br>
                  <a:rPr lang="en-US" altLang="ja-JP">
                    <a:solidFill>
                      <a:schemeClr val="tx1"/>
                    </a:solidFill>
                  </a:rPr>
                </a:br>
                <a:r>
                  <a:rPr lang="en-US" altLang="ja-JP">
                    <a:solidFill>
                      <a:schemeClr val="tx1"/>
                    </a:solidFill>
                  </a:rPr>
                  <a:t> (</a:t>
                </a:r>
                <a:r>
                  <a:rPr lang="ja-JP" altLang="en-US">
                    <a:solidFill>
                      <a:schemeClr val="tx1"/>
                    </a:solidFill>
                  </a:rPr>
                  <a:t>電圧計）</a:t>
                </a:r>
              </a:p>
            </p:txBody>
          </p:sp>
          <p:sp>
            <p:nvSpPr>
              <p:cNvPr id="6157" name="Oval 27"/>
              <p:cNvSpPr>
                <a:spLocks noChangeArrowheads="1"/>
              </p:cNvSpPr>
              <p:nvPr/>
            </p:nvSpPr>
            <p:spPr bwMode="auto">
              <a:xfrm>
                <a:off x="4224" y="2561"/>
                <a:ext cx="240" cy="24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sp>
          <p:nvSpPr>
            <p:cNvPr id="6154" name="Freeform 33"/>
            <p:cNvSpPr>
              <a:spLocks/>
            </p:cNvSpPr>
            <p:nvPr/>
          </p:nvSpPr>
          <p:spPr bwMode="auto">
            <a:xfrm>
              <a:off x="1719" y="2225"/>
              <a:ext cx="1301" cy="446"/>
            </a:xfrm>
            <a:custGeom>
              <a:avLst/>
              <a:gdLst>
                <a:gd name="T0" fmla="*/ 0 w 1301"/>
                <a:gd name="T1" fmla="*/ 0 h 446"/>
                <a:gd name="T2" fmla="*/ 70 w 1301"/>
                <a:gd name="T3" fmla="*/ 245 h 446"/>
                <a:gd name="T4" fmla="*/ 376 w 1301"/>
                <a:gd name="T5" fmla="*/ 358 h 446"/>
                <a:gd name="T6" fmla="*/ 812 w 1301"/>
                <a:gd name="T7" fmla="*/ 393 h 446"/>
                <a:gd name="T8" fmla="*/ 1301 w 1301"/>
                <a:gd name="T9" fmla="*/ 446 h 4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1" h="446">
                  <a:moveTo>
                    <a:pt x="0" y="0"/>
                  </a:moveTo>
                  <a:cubicBezTo>
                    <a:pt x="3" y="92"/>
                    <a:pt x="7" y="185"/>
                    <a:pt x="70" y="245"/>
                  </a:cubicBezTo>
                  <a:cubicBezTo>
                    <a:pt x="133" y="305"/>
                    <a:pt x="253" y="333"/>
                    <a:pt x="376" y="358"/>
                  </a:cubicBezTo>
                  <a:cubicBezTo>
                    <a:pt x="499" y="383"/>
                    <a:pt x="658" y="378"/>
                    <a:pt x="812" y="393"/>
                  </a:cubicBezTo>
                  <a:cubicBezTo>
                    <a:pt x="966" y="408"/>
                    <a:pt x="1214" y="436"/>
                    <a:pt x="1301" y="44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6155" name="Freeform 34"/>
            <p:cNvSpPr>
              <a:spLocks/>
            </p:cNvSpPr>
            <p:nvPr/>
          </p:nvSpPr>
          <p:spPr bwMode="auto">
            <a:xfrm>
              <a:off x="2025" y="2225"/>
              <a:ext cx="1677" cy="492"/>
            </a:xfrm>
            <a:custGeom>
              <a:avLst/>
              <a:gdLst>
                <a:gd name="T0" fmla="*/ 17 w 1677"/>
                <a:gd name="T1" fmla="*/ 0 h 492"/>
                <a:gd name="T2" fmla="*/ 17 w 1677"/>
                <a:gd name="T3" fmla="*/ 131 h 492"/>
                <a:gd name="T4" fmla="*/ 87 w 1677"/>
                <a:gd name="T5" fmla="*/ 201 h 492"/>
                <a:gd name="T6" fmla="*/ 541 w 1677"/>
                <a:gd name="T7" fmla="*/ 245 h 492"/>
                <a:gd name="T8" fmla="*/ 1134 w 1677"/>
                <a:gd name="T9" fmla="*/ 201 h 492"/>
                <a:gd name="T10" fmla="*/ 1562 w 1677"/>
                <a:gd name="T11" fmla="*/ 280 h 492"/>
                <a:gd name="T12" fmla="*/ 1623 w 1677"/>
                <a:gd name="T13" fmla="*/ 463 h 492"/>
                <a:gd name="T14" fmla="*/ 1239 w 1677"/>
                <a:gd name="T15" fmla="*/ 454 h 4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77" h="492">
                  <a:moveTo>
                    <a:pt x="17" y="0"/>
                  </a:moveTo>
                  <a:cubicBezTo>
                    <a:pt x="11" y="49"/>
                    <a:pt x="5" y="98"/>
                    <a:pt x="17" y="131"/>
                  </a:cubicBezTo>
                  <a:cubicBezTo>
                    <a:pt x="29" y="164"/>
                    <a:pt x="0" y="182"/>
                    <a:pt x="87" y="201"/>
                  </a:cubicBezTo>
                  <a:cubicBezTo>
                    <a:pt x="174" y="220"/>
                    <a:pt x="367" y="245"/>
                    <a:pt x="541" y="245"/>
                  </a:cubicBezTo>
                  <a:cubicBezTo>
                    <a:pt x="715" y="245"/>
                    <a:pt x="964" y="195"/>
                    <a:pt x="1134" y="201"/>
                  </a:cubicBezTo>
                  <a:cubicBezTo>
                    <a:pt x="1304" y="207"/>
                    <a:pt x="1481" y="236"/>
                    <a:pt x="1562" y="280"/>
                  </a:cubicBezTo>
                  <a:cubicBezTo>
                    <a:pt x="1643" y="324"/>
                    <a:pt x="1677" y="434"/>
                    <a:pt x="1623" y="463"/>
                  </a:cubicBezTo>
                  <a:cubicBezTo>
                    <a:pt x="1569" y="492"/>
                    <a:pt x="1404" y="473"/>
                    <a:pt x="1239" y="45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5084763" y="791692"/>
            <a:ext cx="3852862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dirty="0">
                <a:solidFill>
                  <a:schemeClr val="tx1"/>
                </a:solidFill>
              </a:rPr>
              <a:t>①　大コイルに交流電流を流し、交流磁場を発生させる</a:t>
            </a:r>
            <a:r>
              <a:rPr lang="ja-JP" altLang="en-US" dirty="0" smtClean="0">
                <a:solidFill>
                  <a:schemeClr val="tx1"/>
                </a:solidFill>
              </a:rPr>
              <a:t>。（ビオ・サバールの法則）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5097791" y="2732727"/>
            <a:ext cx="3852862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dirty="0">
                <a:solidFill>
                  <a:schemeClr val="tx1"/>
                </a:solidFill>
              </a:rPr>
              <a:t>②　小コイルを大コイルの中心に配置し、両端の交流電圧を測る</a:t>
            </a:r>
            <a:r>
              <a:rPr lang="ja-JP" altLang="en-US" dirty="0" smtClean="0">
                <a:solidFill>
                  <a:schemeClr val="tx1"/>
                </a:solidFill>
              </a:rPr>
              <a:t>。（電磁誘導）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633588" y="2064529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i="1" dirty="0"/>
              <a:t>B</a:t>
            </a:r>
            <a:r>
              <a:rPr kumimoji="1" lang="ja-JP" altLang="en-US" sz="3200" b="1" i="1" dirty="0" smtClean="0"/>
              <a:t>∝ </a:t>
            </a:r>
            <a:r>
              <a:rPr kumimoji="1" lang="en-US" altLang="ja-JP" sz="3200" b="1" i="1" dirty="0" smtClean="0"/>
              <a:t>I</a:t>
            </a:r>
            <a:endParaRPr kumimoji="1" lang="ja-JP" altLang="en-US" sz="3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6039920" y="3951878"/>
                <a:ext cx="2028119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m:rPr>
                          <m:nor/>
                        </m:rPr>
                        <a:rPr lang="ja-JP" altLang="en-US" sz="2400" b="1" i="1" dirty="0"/>
                        <m:t>∝</m:t>
                      </m:r>
                      <m:r>
                        <m:rPr>
                          <m:nor/>
                        </m:rPr>
                        <a:rPr lang="en-US" altLang="ja-JP" sz="2400" b="1" i="1" dirty="0" smtClean="0"/>
                        <m:t> </m:t>
                      </m:r>
                      <m:f>
                        <m:fPr>
                          <m:ctrlPr>
                            <a:rPr lang="en-US" altLang="ja-JP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 dirty="0" smtClean="0"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ja-JP" sz="24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altLang="ja-JP" sz="2400" b="1" i="1" dirty="0" smtClean="0"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ja-JP" sz="2400" b="1" i="1" dirty="0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en-US" sz="2400" b="1" i="1" dirty="0"/>
                        <m:t>∝</m:t>
                      </m:r>
                      <m:f>
                        <m:fPr>
                          <m:ctrlPr>
                            <a:rPr lang="en-US" altLang="ja-JP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 dirty="0"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ja-JP" sz="2400" b="1" i="1" dirty="0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altLang="ja-JP" sz="2400" b="1" i="1" dirty="0"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ja-JP" sz="2400" b="1" i="1" dirty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kumimoji="1" lang="ja-JP" altLang="en-US" sz="2400" b="1" i="1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920" y="3951878"/>
                <a:ext cx="2028119" cy="7945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724128" y="4848275"/>
                <a:ext cx="3128164" cy="1542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電流が正弦波なら、</a:t>
                </a:r>
                <a:endParaRPr lang="en-US" altLang="ja-JP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𝒇𝒕</m:t>
                      </m:r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0" dirty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m:rPr>
                          <m:nor/>
                        </m:rPr>
                        <a:rPr lang="ja-JP" altLang="en-US" b="1" i="1" dirty="0"/>
                        <m:t>∝</m:t>
                      </m:r>
                      <m:f>
                        <m:fPr>
                          <m:ctrlPr>
                            <a:rPr lang="en-US" altLang="ja-JP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1" i="1" dirty="0"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ja-JP" b="1" i="1" dirty="0"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altLang="ja-JP" b="1" i="1" dirty="0"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ja-JP" b="1" i="1" dirty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altLang="ja-JP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b="1" i="1" dirty="0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ja-JP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sSub>
                        <m:sSubPr>
                          <m:ctrlPr>
                            <a:rPr lang="en-US" altLang="ja-JP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 dirty="0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ja-JP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ja-JP" b="1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ja-JP" b="1" i="1" dirty="0" smtClean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altLang="ja-JP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b="1" i="1" dirty="0" smtClean="0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ja-JP" b="1" i="1" dirty="0" smtClean="0">
                              <a:latin typeface="Cambria Math" panose="02040503050406030204" pitchFamily="18" charset="0"/>
                            </a:rPr>
                            <m:t>𝒇𝒕</m:t>
                          </m:r>
                        </m:e>
                      </m:d>
                    </m:oMath>
                  </m:oMathPara>
                </a14:m>
                <a:endParaRPr lang="en-US" altLang="ja-JP" b="1" dirty="0" smtClean="0"/>
              </a:p>
              <a:p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V</a:t>
                </a:r>
                <a:r>
                  <a:rPr kumimoji="1" lang="ja-JP" altLang="en-US" sz="2400" b="1" dirty="0" smtClean="0">
                    <a:solidFill>
                      <a:srgbClr val="FF0000"/>
                    </a:solidFill>
                  </a:rPr>
                  <a:t>は、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sSub>
                      <m:sSub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ja-JP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に</m:t>
                    </m:r>
                  </m:oMath>
                </a14:m>
                <a:r>
                  <a:rPr kumimoji="1" lang="ja-JP" altLang="en-US" sz="2400" b="1" dirty="0" smtClean="0">
                    <a:solidFill>
                      <a:srgbClr val="FF0000"/>
                    </a:solidFill>
                  </a:rPr>
                  <a:t>比例</a:t>
                </a:r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!!</a:t>
                </a:r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848275"/>
                <a:ext cx="3128164" cy="1542345"/>
              </a:xfrm>
              <a:prstGeom prst="rect">
                <a:avLst/>
              </a:prstGeom>
              <a:blipFill rotWithShape="0">
                <a:blip r:embed="rId3"/>
                <a:stretch>
                  <a:fillRect l="-3119" t="-3162" b="-83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mtClean="0"/>
              <a:t>実験２　　</a:t>
            </a:r>
            <a:r>
              <a:rPr lang="ja-JP" altLang="en-US" sz="2800" smtClean="0"/>
              <a:t>実験１の結果を応用</a:t>
            </a:r>
            <a:r>
              <a:rPr lang="ja-JP" altLang="en-US" smtClean="0"/>
              <a:t>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ja-JP" altLang="en-US" dirty="0" smtClean="0"/>
                  <a:t>サーチコイルの電圧　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𝑽</m:t>
                    </m:r>
                    <m:r>
                      <m:rPr>
                        <m:nor/>
                      </m:rPr>
                      <a:rPr lang="ja-JP" altLang="en-US" b="1" i="1" dirty="0"/>
                      <m:t>∝</m:t>
                    </m:r>
                    <m:r>
                      <m:rPr>
                        <m:nor/>
                      </m:rPr>
                      <a:rPr lang="en-US" altLang="ja-JP" b="1" i="1" dirty="0"/>
                      <m:t> </m:t>
                    </m:r>
                    <m:f>
                      <m:fPr>
                        <m:ctrlPr>
                          <a:rPr lang="en-US" altLang="ja-JP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altLang="ja-JP" dirty="0" smtClean="0"/>
              </a:p>
              <a:p>
                <a:pPr marL="0" indent="0">
                  <a:buNone/>
                  <a:defRPr/>
                </a:pPr>
                <a:r>
                  <a:rPr lang="ja-JP" altLang="en-US" dirty="0"/>
                  <a:t>　</a:t>
                </a:r>
                <a:r>
                  <a:rPr lang="ja-JP" altLang="en-US" dirty="0" smtClean="0"/>
                  <a:t>　⇒　磁場の相対的な大きさがわかる</a:t>
                </a:r>
                <a:br>
                  <a:rPr lang="ja-JP" altLang="en-US" dirty="0" smtClean="0"/>
                </a:br>
                <a:r>
                  <a:rPr lang="ja-JP" altLang="en-US" dirty="0" smtClean="0"/>
                  <a:t>　　⇒　サーチコイルを磁場計として利用</a:t>
                </a:r>
              </a:p>
              <a:p>
                <a:pPr eaLnBrk="1" hangingPunct="1">
                  <a:defRPr/>
                </a:pPr>
                <a:r>
                  <a:rPr lang="ja-JP" altLang="en-US" dirty="0" smtClean="0"/>
                  <a:t>大コイルの中心軸上の磁場分布を調べる</a:t>
                </a: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891" name="Group 27"/>
          <p:cNvGrpSpPr>
            <a:grpSpLocks/>
          </p:cNvGrpSpPr>
          <p:nvPr/>
        </p:nvGrpSpPr>
        <p:grpSpPr bwMode="auto">
          <a:xfrm>
            <a:off x="2555776" y="2996952"/>
            <a:ext cx="1703387" cy="3290887"/>
            <a:chOff x="2099" y="2247"/>
            <a:chExt cx="1073" cy="2073"/>
          </a:xfrm>
        </p:grpSpPr>
        <p:grpSp>
          <p:nvGrpSpPr>
            <p:cNvPr id="8211" name="Group 4"/>
            <p:cNvGrpSpPr>
              <a:grpSpLocks/>
            </p:cNvGrpSpPr>
            <p:nvPr/>
          </p:nvGrpSpPr>
          <p:grpSpPr bwMode="auto">
            <a:xfrm>
              <a:off x="2099" y="2247"/>
              <a:ext cx="1061" cy="1868"/>
              <a:chOff x="929" y="638"/>
              <a:chExt cx="1930" cy="3312"/>
            </a:xfrm>
          </p:grpSpPr>
          <p:grpSp>
            <p:nvGrpSpPr>
              <p:cNvPr id="8214" name="Group 5"/>
              <p:cNvGrpSpPr>
                <a:grpSpLocks/>
              </p:cNvGrpSpPr>
              <p:nvPr/>
            </p:nvGrpSpPr>
            <p:grpSpPr bwMode="auto">
              <a:xfrm>
                <a:off x="929" y="638"/>
                <a:ext cx="1930" cy="3312"/>
                <a:chOff x="929" y="638"/>
                <a:chExt cx="1930" cy="3312"/>
              </a:xfrm>
            </p:grpSpPr>
            <p:sp>
              <p:nvSpPr>
                <p:cNvPr id="8216" name="Oval 6"/>
                <p:cNvSpPr>
                  <a:spLocks noChangeArrowheads="1"/>
                </p:cNvSpPr>
                <p:nvPr/>
              </p:nvSpPr>
              <p:spPr bwMode="auto">
                <a:xfrm>
                  <a:off x="929" y="638"/>
                  <a:ext cx="1458" cy="283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8217" name="Line 7"/>
                <p:cNvSpPr>
                  <a:spLocks noChangeShapeType="1"/>
                </p:cNvSpPr>
                <p:nvPr/>
              </p:nvSpPr>
              <p:spPr bwMode="auto">
                <a:xfrm>
                  <a:off x="1502" y="3470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8218" name="Line 8"/>
                <p:cNvSpPr>
                  <a:spLocks noChangeShapeType="1"/>
                </p:cNvSpPr>
                <p:nvPr/>
              </p:nvSpPr>
              <p:spPr bwMode="auto">
                <a:xfrm>
                  <a:off x="2287" y="3470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ja-JP" altLang="en-US"/>
                </a:p>
              </p:txBody>
            </p:sp>
            <p:sp>
              <p:nvSpPr>
                <p:cNvPr id="8219" name="Oval 9"/>
                <p:cNvSpPr>
                  <a:spLocks noChangeArrowheads="1"/>
                </p:cNvSpPr>
                <p:nvPr/>
              </p:nvSpPr>
              <p:spPr bwMode="auto">
                <a:xfrm>
                  <a:off x="1401" y="638"/>
                  <a:ext cx="1458" cy="283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</p:grpSp>
          <p:sp>
            <p:nvSpPr>
              <p:cNvPr id="8215" name="Rectangle 10"/>
              <p:cNvSpPr>
                <a:spLocks noChangeArrowheads="1"/>
              </p:cNvSpPr>
              <p:nvPr/>
            </p:nvSpPr>
            <p:spPr bwMode="auto">
              <a:xfrm>
                <a:off x="1519" y="3405"/>
                <a:ext cx="75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algn="ctr"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bg2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sp>
          <p:nvSpPr>
            <p:cNvPr id="8212" name="Line 11"/>
            <p:cNvSpPr>
              <a:spLocks noChangeShapeType="1"/>
            </p:cNvSpPr>
            <p:nvPr/>
          </p:nvSpPr>
          <p:spPr bwMode="auto">
            <a:xfrm flipV="1">
              <a:off x="2953" y="3831"/>
              <a:ext cx="0" cy="489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8213" name="Text Box 12"/>
            <p:cNvSpPr txBox="1">
              <a:spLocks noChangeArrowheads="1"/>
            </p:cNvSpPr>
            <p:nvPr/>
          </p:nvSpPr>
          <p:spPr bwMode="auto">
            <a:xfrm>
              <a:off x="2990" y="4032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>
                  <a:solidFill>
                    <a:srgbClr val="FF0066"/>
                  </a:solidFill>
                </a:rPr>
                <a:t>I</a:t>
              </a:r>
            </a:p>
          </p:txBody>
        </p:sp>
      </p:grpSp>
      <p:grpSp>
        <p:nvGrpSpPr>
          <p:cNvPr id="36892" name="Group 28"/>
          <p:cNvGrpSpPr>
            <a:grpSpLocks/>
          </p:cNvGrpSpPr>
          <p:nvPr/>
        </p:nvGrpSpPr>
        <p:grpSpPr bwMode="auto">
          <a:xfrm>
            <a:off x="4438263" y="3483692"/>
            <a:ext cx="3762375" cy="2366962"/>
            <a:chOff x="3264" y="2551"/>
            <a:chExt cx="2370" cy="1491"/>
          </a:xfrm>
        </p:grpSpPr>
        <p:grpSp>
          <p:nvGrpSpPr>
            <p:cNvPr id="8198" name="Group 13"/>
            <p:cNvGrpSpPr>
              <a:grpSpLocks/>
            </p:cNvGrpSpPr>
            <p:nvPr/>
          </p:nvGrpSpPr>
          <p:grpSpPr bwMode="auto">
            <a:xfrm>
              <a:off x="3265" y="2887"/>
              <a:ext cx="2369" cy="1155"/>
              <a:chOff x="1611" y="1890"/>
              <a:chExt cx="2369" cy="1155"/>
            </a:xfrm>
          </p:grpSpPr>
          <p:grpSp>
            <p:nvGrpSpPr>
              <p:cNvPr id="8200" name="Group 14"/>
              <p:cNvGrpSpPr>
                <a:grpSpLocks/>
              </p:cNvGrpSpPr>
              <p:nvPr/>
            </p:nvGrpSpPr>
            <p:grpSpPr bwMode="auto">
              <a:xfrm>
                <a:off x="1611" y="1890"/>
                <a:ext cx="528" cy="432"/>
                <a:chOff x="3984" y="2160"/>
                <a:chExt cx="528" cy="432"/>
              </a:xfrm>
            </p:grpSpPr>
            <p:sp>
              <p:nvSpPr>
                <p:cNvPr id="8206" name="Oval 15"/>
                <p:cNvSpPr>
                  <a:spLocks noChangeArrowheads="1"/>
                </p:cNvSpPr>
                <p:nvPr/>
              </p:nvSpPr>
              <p:spPr bwMode="auto">
                <a:xfrm>
                  <a:off x="3984" y="2160"/>
                  <a:ext cx="240" cy="33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8207" name="Oval 16"/>
                <p:cNvSpPr>
                  <a:spLocks noChangeArrowheads="1"/>
                </p:cNvSpPr>
                <p:nvPr/>
              </p:nvSpPr>
              <p:spPr bwMode="auto">
                <a:xfrm>
                  <a:off x="4080" y="2160"/>
                  <a:ext cx="240" cy="33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8208" name="Oval 17"/>
                <p:cNvSpPr>
                  <a:spLocks noChangeArrowheads="1"/>
                </p:cNvSpPr>
                <p:nvPr/>
              </p:nvSpPr>
              <p:spPr bwMode="auto">
                <a:xfrm>
                  <a:off x="4176" y="2160"/>
                  <a:ext cx="240" cy="33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8209" name="Oval 18"/>
                <p:cNvSpPr>
                  <a:spLocks noChangeArrowheads="1"/>
                </p:cNvSpPr>
                <p:nvPr/>
              </p:nvSpPr>
              <p:spPr bwMode="auto">
                <a:xfrm>
                  <a:off x="4272" y="2160"/>
                  <a:ext cx="240" cy="33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8210" name="Rectangle 19"/>
                <p:cNvSpPr>
                  <a:spLocks noChangeArrowheads="1"/>
                </p:cNvSpPr>
                <p:nvPr/>
              </p:nvSpPr>
              <p:spPr bwMode="auto">
                <a:xfrm>
                  <a:off x="4080" y="2448"/>
                  <a:ext cx="336" cy="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</p:grpSp>
          <p:grpSp>
            <p:nvGrpSpPr>
              <p:cNvPr id="8201" name="Group 20"/>
              <p:cNvGrpSpPr>
                <a:grpSpLocks/>
              </p:cNvGrpSpPr>
              <p:nvPr/>
            </p:nvGrpSpPr>
            <p:grpSpPr bwMode="auto">
              <a:xfrm>
                <a:off x="3020" y="2527"/>
                <a:ext cx="960" cy="518"/>
                <a:chOff x="4224" y="2544"/>
                <a:chExt cx="960" cy="518"/>
              </a:xfrm>
            </p:grpSpPr>
            <p:sp>
              <p:nvSpPr>
                <p:cNvPr id="820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224" y="2544"/>
                  <a:ext cx="96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altLang="ja-JP">
                      <a:solidFill>
                        <a:schemeClr val="tx1"/>
                      </a:solidFill>
                    </a:rPr>
                    <a:t>V</a:t>
                  </a:r>
                  <a:br>
                    <a:rPr lang="en-US" altLang="ja-JP">
                      <a:solidFill>
                        <a:schemeClr val="tx1"/>
                      </a:solidFill>
                    </a:rPr>
                  </a:br>
                  <a:r>
                    <a:rPr lang="en-US" altLang="ja-JP">
                      <a:solidFill>
                        <a:schemeClr val="tx1"/>
                      </a:solidFill>
                    </a:rPr>
                    <a:t> (</a:t>
                  </a:r>
                  <a:r>
                    <a:rPr lang="ja-JP" altLang="en-US">
                      <a:solidFill>
                        <a:schemeClr val="tx1"/>
                      </a:solidFill>
                    </a:rPr>
                    <a:t>電圧計）</a:t>
                  </a:r>
                </a:p>
              </p:txBody>
            </p:sp>
            <p:sp>
              <p:nvSpPr>
                <p:cNvPr id="8205" name="Oval 22"/>
                <p:cNvSpPr>
                  <a:spLocks noChangeArrowheads="1"/>
                </p:cNvSpPr>
                <p:nvPr/>
              </p:nvSpPr>
              <p:spPr bwMode="auto">
                <a:xfrm>
                  <a:off x="4224" y="2561"/>
                  <a:ext cx="240" cy="240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 algn="ctr"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</p:grpSp>
          <p:sp>
            <p:nvSpPr>
              <p:cNvPr id="8202" name="Freeform 23"/>
              <p:cNvSpPr>
                <a:spLocks/>
              </p:cNvSpPr>
              <p:nvPr/>
            </p:nvSpPr>
            <p:spPr bwMode="auto">
              <a:xfrm>
                <a:off x="1719" y="2225"/>
                <a:ext cx="1301" cy="446"/>
              </a:xfrm>
              <a:custGeom>
                <a:avLst/>
                <a:gdLst>
                  <a:gd name="T0" fmla="*/ 0 w 1301"/>
                  <a:gd name="T1" fmla="*/ 0 h 446"/>
                  <a:gd name="T2" fmla="*/ 70 w 1301"/>
                  <a:gd name="T3" fmla="*/ 245 h 446"/>
                  <a:gd name="T4" fmla="*/ 376 w 1301"/>
                  <a:gd name="T5" fmla="*/ 358 h 446"/>
                  <a:gd name="T6" fmla="*/ 812 w 1301"/>
                  <a:gd name="T7" fmla="*/ 393 h 446"/>
                  <a:gd name="T8" fmla="*/ 1301 w 1301"/>
                  <a:gd name="T9" fmla="*/ 446 h 4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01" h="446">
                    <a:moveTo>
                      <a:pt x="0" y="0"/>
                    </a:moveTo>
                    <a:cubicBezTo>
                      <a:pt x="3" y="92"/>
                      <a:pt x="7" y="185"/>
                      <a:pt x="70" y="245"/>
                    </a:cubicBezTo>
                    <a:cubicBezTo>
                      <a:pt x="133" y="305"/>
                      <a:pt x="253" y="333"/>
                      <a:pt x="376" y="358"/>
                    </a:cubicBezTo>
                    <a:cubicBezTo>
                      <a:pt x="499" y="383"/>
                      <a:pt x="658" y="378"/>
                      <a:pt x="812" y="393"/>
                    </a:cubicBezTo>
                    <a:cubicBezTo>
                      <a:pt x="966" y="408"/>
                      <a:pt x="1214" y="436"/>
                      <a:pt x="1301" y="44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8203" name="Freeform 24"/>
              <p:cNvSpPr>
                <a:spLocks/>
              </p:cNvSpPr>
              <p:nvPr/>
            </p:nvSpPr>
            <p:spPr bwMode="auto">
              <a:xfrm>
                <a:off x="2025" y="2225"/>
                <a:ext cx="1677" cy="492"/>
              </a:xfrm>
              <a:custGeom>
                <a:avLst/>
                <a:gdLst>
                  <a:gd name="T0" fmla="*/ 17 w 1677"/>
                  <a:gd name="T1" fmla="*/ 0 h 492"/>
                  <a:gd name="T2" fmla="*/ 17 w 1677"/>
                  <a:gd name="T3" fmla="*/ 131 h 492"/>
                  <a:gd name="T4" fmla="*/ 87 w 1677"/>
                  <a:gd name="T5" fmla="*/ 201 h 492"/>
                  <a:gd name="T6" fmla="*/ 541 w 1677"/>
                  <a:gd name="T7" fmla="*/ 245 h 492"/>
                  <a:gd name="T8" fmla="*/ 1134 w 1677"/>
                  <a:gd name="T9" fmla="*/ 201 h 492"/>
                  <a:gd name="T10" fmla="*/ 1562 w 1677"/>
                  <a:gd name="T11" fmla="*/ 280 h 492"/>
                  <a:gd name="T12" fmla="*/ 1623 w 1677"/>
                  <a:gd name="T13" fmla="*/ 463 h 492"/>
                  <a:gd name="T14" fmla="*/ 1239 w 1677"/>
                  <a:gd name="T15" fmla="*/ 454 h 4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77" h="492">
                    <a:moveTo>
                      <a:pt x="17" y="0"/>
                    </a:moveTo>
                    <a:cubicBezTo>
                      <a:pt x="11" y="49"/>
                      <a:pt x="5" y="98"/>
                      <a:pt x="17" y="131"/>
                    </a:cubicBezTo>
                    <a:cubicBezTo>
                      <a:pt x="29" y="164"/>
                      <a:pt x="0" y="182"/>
                      <a:pt x="87" y="201"/>
                    </a:cubicBezTo>
                    <a:cubicBezTo>
                      <a:pt x="174" y="220"/>
                      <a:pt x="367" y="245"/>
                      <a:pt x="541" y="245"/>
                    </a:cubicBezTo>
                    <a:cubicBezTo>
                      <a:pt x="715" y="245"/>
                      <a:pt x="964" y="195"/>
                      <a:pt x="1134" y="201"/>
                    </a:cubicBezTo>
                    <a:cubicBezTo>
                      <a:pt x="1304" y="207"/>
                      <a:pt x="1481" y="236"/>
                      <a:pt x="1562" y="280"/>
                    </a:cubicBezTo>
                    <a:cubicBezTo>
                      <a:pt x="1643" y="324"/>
                      <a:pt x="1677" y="434"/>
                      <a:pt x="1623" y="463"/>
                    </a:cubicBezTo>
                    <a:cubicBezTo>
                      <a:pt x="1569" y="492"/>
                      <a:pt x="1404" y="473"/>
                      <a:pt x="1239" y="45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8199" name="AutoShape 26"/>
            <p:cNvSpPr>
              <a:spLocks noChangeArrowheads="1"/>
            </p:cNvSpPr>
            <p:nvPr/>
          </p:nvSpPr>
          <p:spPr bwMode="auto">
            <a:xfrm>
              <a:off x="3264" y="2551"/>
              <a:ext cx="650" cy="302"/>
            </a:xfrm>
            <a:prstGeom prst="leftRightArrow">
              <a:avLst>
                <a:gd name="adj1" fmla="val 50000"/>
                <a:gd name="adj2" fmla="val 4304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cxnSp>
        <p:nvCxnSpPr>
          <p:cNvPr id="3" name="直線コネクタ 2"/>
          <p:cNvCxnSpPr/>
          <p:nvPr/>
        </p:nvCxnSpPr>
        <p:spPr>
          <a:xfrm flipV="1">
            <a:off x="3388472" y="4263777"/>
            <a:ext cx="4812166" cy="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endCxn id="8216" idx="2"/>
          </p:cNvCxnSpPr>
          <p:nvPr/>
        </p:nvCxnSpPr>
        <p:spPr>
          <a:xfrm>
            <a:off x="649758" y="4255973"/>
            <a:ext cx="1906018" cy="8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8216" idx="2"/>
          </p:cNvCxnSpPr>
          <p:nvPr/>
        </p:nvCxnSpPr>
        <p:spPr>
          <a:xfrm flipV="1">
            <a:off x="2555776" y="4263777"/>
            <a:ext cx="790287" cy="10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3346063" y="4221088"/>
            <a:ext cx="53627" cy="106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356148" y="4548904"/>
            <a:ext cx="1573561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237336" y="4477928"/>
                <a:ext cx="35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336" y="4477928"/>
                <a:ext cx="35375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3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mtClean="0"/>
              <a:t>ヒューズ・抵抗箱</a:t>
            </a:r>
          </a:p>
        </p:txBody>
      </p:sp>
      <p:pic>
        <p:nvPicPr>
          <p:cNvPr id="15363" name="Picture 4" descr="DSCF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404938"/>
            <a:ext cx="52498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205163" y="5487988"/>
            <a:ext cx="12620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chemeClr val="tx1"/>
                </a:solidFill>
              </a:rPr>
              <a:t>ヒューズ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819900" y="2481263"/>
            <a:ext cx="1973263" cy="2465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>
                <a:solidFill>
                  <a:schemeClr val="tx1"/>
                </a:solidFill>
              </a:rPr>
              <a:t>抵抗１</a:t>
            </a:r>
            <a:r>
              <a:rPr lang="en-US" altLang="ja-JP">
                <a:solidFill>
                  <a:schemeClr val="tx1"/>
                </a:solidFill>
              </a:rPr>
              <a:t>Ω</a:t>
            </a:r>
            <a:br>
              <a:rPr lang="en-US" altLang="ja-JP">
                <a:solidFill>
                  <a:schemeClr val="tx1"/>
                </a:solidFill>
              </a:rPr>
            </a:br>
            <a:r>
              <a:rPr lang="en-US" altLang="ja-JP">
                <a:solidFill>
                  <a:schemeClr val="tx1"/>
                </a:solidFill>
              </a:rPr>
              <a:t>（</a:t>
            </a:r>
            <a:r>
              <a:rPr lang="ja-JP" altLang="en-US">
                <a:solidFill>
                  <a:schemeClr val="tx1"/>
                </a:solidFill>
              </a:rPr>
              <a:t>両端の電圧から電流値がわかる（オームの法則)</a:t>
            </a:r>
          </a:p>
          <a:p>
            <a:pPr algn="l" eaLnBrk="1" hangingPunct="1">
              <a:spcBef>
                <a:spcPct val="50000"/>
              </a:spcBef>
            </a:pPr>
            <a:endParaRPr lang="en-US" altLang="ja-JP">
              <a:solidFill>
                <a:schemeClr val="tx1"/>
              </a:solidFill>
            </a:endParaRP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 flipH="1">
            <a:off x="4165600" y="2627313"/>
            <a:ext cx="2452688" cy="449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6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mtClean="0"/>
              <a:t>大コイル（ヘルムホルツコイル)</a:t>
            </a:r>
          </a:p>
        </p:txBody>
      </p:sp>
      <p:pic>
        <p:nvPicPr>
          <p:cNvPr id="16387" name="Picture 4" descr="DSCF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960438"/>
            <a:ext cx="7192963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532313" y="1325563"/>
            <a:ext cx="3743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>
                <a:solidFill>
                  <a:schemeClr val="tx1"/>
                </a:solidFill>
              </a:rPr>
              <a:t>片方のコイルを使用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mtClean="0"/>
              <a:t>サーチコイル</a:t>
            </a:r>
          </a:p>
        </p:txBody>
      </p:sp>
      <p:pic>
        <p:nvPicPr>
          <p:cNvPr id="17411" name="Picture 4" descr="DSCF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857250"/>
            <a:ext cx="590867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246313" y="5472113"/>
            <a:ext cx="551497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algn="ctr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>
                <a:solidFill>
                  <a:schemeClr val="tx1"/>
                </a:solidFill>
              </a:rPr>
              <a:t>ヘルムホルツコイルの軸に対して平行になるように注意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7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セットアップ写真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612"/>
            <a:ext cx="8098366" cy="6073775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2627784" y="1783176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交流電源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38200" y="1329425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ＤＭＭ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8593" y="3333502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ヒューズ・抵抗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76444" y="5504164"/>
            <a:ext cx="171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ヘルムホルツ・コイル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03083" y="3333502"/>
            <a:ext cx="134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サーチ・コイル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3503083" y="4081250"/>
            <a:ext cx="555180" cy="1171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237202" y="5887900"/>
            <a:ext cx="343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FF00"/>
                </a:solidFill>
              </a:rPr>
              <a:t>テキスト</a:t>
            </a:r>
            <a:r>
              <a:rPr lang="ja-JP" altLang="en-US" b="1" dirty="0" smtClean="0">
                <a:solidFill>
                  <a:srgbClr val="FFFF00"/>
                </a:solidFill>
              </a:rPr>
              <a:t>の図よりも簡単に組めるようにしてあります。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11966" y="3696580"/>
            <a:ext cx="190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切替</a:t>
            </a:r>
            <a:r>
              <a:rPr lang="ja-JP" altLang="en-US" sz="2400" b="1" dirty="0">
                <a:solidFill>
                  <a:srgbClr val="FF0000"/>
                </a:solidFill>
              </a:rPr>
              <a:t>スイッチ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8400081" y="4107051"/>
            <a:ext cx="562428" cy="1100380"/>
          </a:xfrm>
          <a:custGeom>
            <a:avLst/>
            <a:gdLst>
              <a:gd name="connsiteX0" fmla="*/ 216977 w 562428"/>
              <a:gd name="connsiteY0" fmla="*/ 1100380 h 1100380"/>
              <a:gd name="connsiteX1" fmla="*/ 557939 w 562428"/>
              <a:gd name="connsiteY1" fmla="*/ 340963 h 1100380"/>
              <a:gd name="connsiteX2" fmla="*/ 0 w 562428"/>
              <a:gd name="connsiteY2" fmla="*/ 0 h 110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428" h="1100380">
                <a:moveTo>
                  <a:pt x="216977" y="1100380"/>
                </a:moveTo>
                <a:cubicBezTo>
                  <a:pt x="405539" y="812370"/>
                  <a:pt x="594102" y="524360"/>
                  <a:pt x="557939" y="340963"/>
                </a:cubicBezTo>
                <a:cubicBezTo>
                  <a:pt x="521776" y="157566"/>
                  <a:pt x="204061" y="51661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 rot="1549979">
            <a:off x="514407" y="2556222"/>
            <a:ext cx="648072" cy="20162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rot="13076422">
            <a:off x="791790" y="3069316"/>
            <a:ext cx="562428" cy="705871"/>
          </a:xfrm>
          <a:custGeom>
            <a:avLst/>
            <a:gdLst>
              <a:gd name="connsiteX0" fmla="*/ 216977 w 562428"/>
              <a:gd name="connsiteY0" fmla="*/ 1100380 h 1100380"/>
              <a:gd name="connsiteX1" fmla="*/ 557939 w 562428"/>
              <a:gd name="connsiteY1" fmla="*/ 340963 h 1100380"/>
              <a:gd name="connsiteX2" fmla="*/ 0 w 562428"/>
              <a:gd name="connsiteY2" fmla="*/ 0 h 110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428" h="1100380">
                <a:moveTo>
                  <a:pt x="216977" y="1100380"/>
                </a:moveTo>
                <a:cubicBezTo>
                  <a:pt x="405539" y="812370"/>
                  <a:pt x="594102" y="524360"/>
                  <a:pt x="557939" y="340963"/>
                </a:cubicBezTo>
                <a:cubicBezTo>
                  <a:pt x="521776" y="157566"/>
                  <a:pt x="204061" y="51661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07504" y="2971006"/>
            <a:ext cx="432048" cy="2282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7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</a:t>
            </a:r>
            <a:r>
              <a:rPr lang="en-US" altLang="ja-JP" dirty="0" smtClean="0"/>
              <a:t>I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 dirty="0" smtClean="0"/>
                  <a:t>ヘルムホルツコイル</a:t>
                </a:r>
                <a:r>
                  <a:rPr lang="ja-JP" altLang="en-US" dirty="0" smtClean="0"/>
                  <a:t>：　</a:t>
                </a:r>
                <a:r>
                  <a:rPr lang="en-US" altLang="ja-JP" dirty="0" smtClean="0"/>
                  <a:t>f=1.6 kHz</a:t>
                </a:r>
                <a:r>
                  <a:rPr lang="ja-JP" altLang="en-US" dirty="0" smtClean="0"/>
                  <a:t>の設定で、</a:t>
                </a:r>
                <a:r>
                  <a:rPr lang="ja-JP" altLang="en-US" dirty="0" smtClean="0"/>
                  <a:t>電流</a:t>
                </a:r>
                <a:r>
                  <a:rPr lang="en-US" altLang="ja-JP" dirty="0" smtClean="0"/>
                  <a:t>I=100</a:t>
                </a:r>
                <a:r>
                  <a:rPr lang="en-US" altLang="ja-JP" dirty="0" smtClean="0"/>
                  <a:t>, 50, 20, 10, 5 mA(RMS)</a:t>
                </a:r>
                <a:r>
                  <a:rPr lang="ja-JP" altLang="en-US" dirty="0" err="1" smtClean="0"/>
                  <a:t>での</a:t>
                </a:r>
                <a:r>
                  <a:rPr lang="ja-JP" altLang="en-US" dirty="0" smtClean="0"/>
                  <a:t>サーチコイルの電圧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ja-JP" altLang="en-US" dirty="0" smtClean="0"/>
                  <a:t>（</a:t>
                </a:r>
                <a:r>
                  <a:rPr lang="en-US" altLang="ja-JP" dirty="0" smtClean="0"/>
                  <a:t>RMS)</a:t>
                </a:r>
                <a:r>
                  <a:rPr lang="ja-JP" altLang="en-US" dirty="0" smtClean="0"/>
                  <a:t>を測定する。</a:t>
                </a:r>
                <a:r>
                  <a:rPr lang="ja-JP" altLang="en-US" sz="1800" dirty="0" smtClean="0"/>
                  <a:t>（現セットアップでは</a:t>
                </a:r>
                <a:r>
                  <a:rPr lang="en-US" altLang="ja-JP" sz="1800" dirty="0" smtClean="0"/>
                  <a:t>200 mA</a:t>
                </a:r>
                <a:r>
                  <a:rPr lang="ja-JP" altLang="en-US" sz="1800" dirty="0" smtClean="0"/>
                  <a:t>以上、２ｍＡ以下は発信できない）</a:t>
                </a:r>
                <a:endParaRPr lang="en-US" altLang="ja-JP" sz="1800" dirty="0" smtClean="0"/>
              </a:p>
              <a:p>
                <a:pPr lvl="1"/>
                <a:r>
                  <a:rPr kumimoji="1" lang="en-US" altLang="ja-JP" dirty="0" smtClean="0"/>
                  <a:t>I=0</a:t>
                </a:r>
                <a:r>
                  <a:rPr lang="ja-JP" altLang="en-US" dirty="0" smtClean="0"/>
                  <a:t>でノイズ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𝐵𝐾</m:t>
                        </m:r>
                      </m:sub>
                    </m:sSub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kumimoji="1" lang="ja-JP" altLang="en-US" dirty="0" smtClean="0"/>
                  <a:t>測定しておく。</a:t>
                </a:r>
                <a:endParaRPr kumimoji="1" lang="en-US" altLang="ja-JP" dirty="0" smtClean="0"/>
              </a:p>
              <a:p>
                <a:pPr lvl="1"/>
                <a:r>
                  <a:rPr kumimoji="1" lang="ja-JP" altLang="en-US" dirty="0" smtClean="0"/>
                  <a:t>両対数</a:t>
                </a:r>
                <a:r>
                  <a:rPr kumimoji="1" lang="ja-JP" altLang="en-US" dirty="0" smtClean="0"/>
                  <a:t>　</a:t>
                </a:r>
                <a:r>
                  <a:rPr lang="en-US" altLang="ja-JP" dirty="0"/>
                  <a:t> x=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en-US" altLang="ja-JP" dirty="0" smtClean="0"/>
                  <a:t>,  y=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𝐵𝐾</m:t>
                        </m:r>
                      </m:sub>
                    </m:sSub>
                    <m:r>
                      <a:rPr kumimoji="1" lang="en-US" altLang="ja-JP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 smtClean="0"/>
                  <a:t>のグラフ</a:t>
                </a:r>
                <a:r>
                  <a:rPr kumimoji="1" lang="ja-JP" altLang="en-US" dirty="0" smtClean="0"/>
                  <a:t>（図</a:t>
                </a:r>
                <a:r>
                  <a:rPr kumimoji="1" lang="ja-JP" altLang="en-US" dirty="0" smtClean="0"/>
                  <a:t>３</a:t>
                </a:r>
                <a:r>
                  <a:rPr kumimoji="1" lang="en-US" altLang="ja-JP" dirty="0" smtClean="0"/>
                  <a:t>a</a:t>
                </a:r>
                <a:r>
                  <a:rPr kumimoji="1" lang="ja-JP" altLang="en-US" dirty="0" smtClean="0"/>
                  <a:t>）</a:t>
                </a:r>
                <a:endParaRPr kumimoji="1" lang="en-US" altLang="ja-JP" dirty="0" smtClean="0"/>
              </a:p>
              <a:p>
                <a:pPr lvl="1"/>
                <a:r>
                  <a:rPr kumimoji="1" lang="ja-JP" altLang="en-US" dirty="0" smtClean="0"/>
                  <a:t>両対数　</a:t>
                </a:r>
                <a:r>
                  <a:rPr lang="en-US" altLang="ja-JP" dirty="0"/>
                  <a:t> x=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dirty="0" smtClean="0"/>
                  <a:t>, y</a:t>
                </a:r>
                <a:r>
                  <a:rPr lang="en-US" altLang="ja-JP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𝐵𝐾</m:t>
                            </m:r>
                          </m:sub>
                        </m:sSub>
                      </m:num>
                      <m:den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kumimoji="1" lang="ja-JP" altLang="en-US" dirty="0" smtClean="0"/>
                  <a:t> のグラフ</a:t>
                </a:r>
                <a:r>
                  <a:rPr kumimoji="1" lang="ja-JP" altLang="en-US" dirty="0" smtClean="0"/>
                  <a:t>（</a:t>
                </a:r>
                <a:r>
                  <a:rPr kumimoji="1" lang="ja-JP" altLang="en-US" dirty="0" smtClean="0"/>
                  <a:t>図</a:t>
                </a:r>
                <a:r>
                  <a:rPr kumimoji="1" lang="en-US" altLang="ja-JP" dirty="0" smtClean="0"/>
                  <a:t>3b</a:t>
                </a:r>
                <a:r>
                  <a:rPr kumimoji="1" lang="ja-JP" altLang="en-US" dirty="0" smtClean="0"/>
                  <a:t>）</a:t>
                </a:r>
                <a:endParaRPr kumimoji="1" lang="en-US" altLang="ja-JP" dirty="0" smtClean="0"/>
              </a:p>
              <a:p>
                <a:r>
                  <a:rPr kumimoji="1" lang="en-US" altLang="ja-JP" dirty="0" smtClean="0"/>
                  <a:t>f=200 Hz</a:t>
                </a:r>
                <a:r>
                  <a:rPr kumimoji="1" lang="ja-JP" altLang="en-US" dirty="0" smtClean="0"/>
                  <a:t>で同じ測定をし、同じシートにプロット</a:t>
                </a:r>
                <a:r>
                  <a:rPr lang="ja-JP" altLang="en-US" dirty="0" smtClean="0"/>
                  <a:t>す</a:t>
                </a:r>
                <a:r>
                  <a:rPr lang="ja-JP" altLang="en-US" dirty="0"/>
                  <a:t>る</a:t>
                </a:r>
                <a:r>
                  <a:rPr kumimoji="1" lang="ja-JP" altLang="en-US" dirty="0" smtClean="0"/>
                  <a:t>。</a:t>
                </a:r>
                <a:endParaRPr kumimoji="1" lang="en-US" altLang="ja-JP" dirty="0" smtClean="0"/>
              </a:p>
              <a:p>
                <a:r>
                  <a:rPr kumimoji="1" lang="en-US" altLang="ja-JP" dirty="0" smtClean="0"/>
                  <a:t>I</a:t>
                </a:r>
                <a:r>
                  <a:rPr kumimoji="1" lang="ja-JP" altLang="en-US" dirty="0" smtClean="0"/>
                  <a:t>＝</a:t>
                </a:r>
                <a:r>
                  <a:rPr kumimoji="1" lang="en-US" altLang="ja-JP" dirty="0" smtClean="0"/>
                  <a:t>20</a:t>
                </a:r>
                <a:r>
                  <a:rPr kumimoji="1" lang="ja-JP" altLang="en-US" dirty="0" err="1" smtClean="0"/>
                  <a:t>ｍ</a:t>
                </a:r>
                <a:r>
                  <a:rPr lang="en-US" altLang="ja-JP" dirty="0" smtClean="0"/>
                  <a:t>A</a:t>
                </a:r>
                <a:r>
                  <a:rPr kumimoji="1" lang="ja-JP" altLang="en-US" dirty="0" smtClean="0"/>
                  <a:t>（</a:t>
                </a:r>
                <a:r>
                  <a:rPr kumimoji="1" lang="en-US" altLang="ja-JP" dirty="0" smtClean="0"/>
                  <a:t>RMS)</a:t>
                </a:r>
                <a:r>
                  <a:rPr kumimoji="1" lang="ja-JP" altLang="en-US" dirty="0" smtClean="0"/>
                  <a:t>一定で、ｆ＝</a:t>
                </a:r>
                <a:r>
                  <a:rPr kumimoji="1" lang="en-US" altLang="ja-JP" dirty="0" smtClean="0"/>
                  <a:t>3.2k, 1.6k, 800, 400, 200, 100 Hz</a:t>
                </a:r>
                <a:r>
                  <a:rPr lang="ja-JP" altLang="en-US" dirty="0" err="1"/>
                  <a:t>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ja-JP" altLang="en-US" dirty="0" err="1" smtClean="0"/>
                  <a:t>を</a:t>
                </a:r>
                <a:r>
                  <a:rPr kumimoji="1" lang="ja-JP" altLang="en-US" dirty="0" smtClean="0"/>
                  <a:t>測定する。</a:t>
                </a:r>
                <a:endParaRPr kumimoji="1" lang="en-US" altLang="ja-JP" dirty="0" smtClean="0"/>
              </a:p>
              <a:p>
                <a:pPr lvl="1"/>
                <a:r>
                  <a:rPr kumimoji="1" lang="ja-JP" altLang="en-US" dirty="0" smtClean="0"/>
                  <a:t>両対数</a:t>
                </a:r>
                <a:r>
                  <a:rPr kumimoji="1" lang="ja-JP" altLang="en-US" dirty="0" smtClean="0"/>
                  <a:t>　</a:t>
                </a:r>
                <a:r>
                  <a:rPr kumimoji="1" lang="en-US" altLang="ja-JP" dirty="0" smtClean="0"/>
                  <a:t>x=f, y=V/I</a:t>
                </a:r>
                <a:r>
                  <a:rPr kumimoji="1" lang="ja-JP" altLang="en-US" dirty="0" smtClean="0"/>
                  <a:t>のグラフ（</a:t>
                </a:r>
                <a:r>
                  <a:rPr kumimoji="1" lang="ja-JP" altLang="en-US" dirty="0" smtClean="0"/>
                  <a:t>図</a:t>
                </a:r>
                <a:r>
                  <a:rPr kumimoji="1" lang="en-US" altLang="ja-JP" dirty="0" smtClean="0"/>
                  <a:t>4</a:t>
                </a:r>
                <a:r>
                  <a:rPr kumimoji="1" lang="ja-JP" altLang="en-US" dirty="0" smtClean="0"/>
                  <a:t>）</a:t>
                </a:r>
                <a:endParaRPr kumimoji="1" lang="en-US" altLang="ja-JP" dirty="0" smtClean="0"/>
              </a:p>
              <a:p>
                <a:pPr lvl="1"/>
                <a:r>
                  <a:rPr lang="ja-JP" altLang="en-US" dirty="0" smtClean="0"/>
                  <a:t>両対数   </a:t>
                </a:r>
                <a:r>
                  <a:rPr lang="en-US" altLang="ja-JP" dirty="0" smtClean="0"/>
                  <a:t>x=f, y=V/If</a:t>
                </a:r>
                <a:r>
                  <a:rPr lang="ja-JP" altLang="en-US" dirty="0" smtClean="0"/>
                  <a:t>のグラフ</a:t>
                </a: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267" r="-1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8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電場・磁場の単位について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579296" cy="5289451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dirty="0" smtClean="0"/>
                  <a:t>電位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ja-JP" dirty="0" smtClean="0"/>
                  <a:t>   ― </a:t>
                </a:r>
                <a:r>
                  <a:rPr lang="ja-JP" altLang="en-US" dirty="0"/>
                  <a:t>単位 </a:t>
                </a:r>
                <a:r>
                  <a:rPr lang="en-US" altLang="ja-JP" dirty="0" smtClean="0"/>
                  <a:t>V</a:t>
                </a:r>
                <a:endParaRPr lang="en-US" altLang="ja-JP" dirty="0"/>
              </a:p>
              <a:p>
                <a:r>
                  <a:rPr kumimoji="1" lang="ja-JP" altLang="en-US" dirty="0" smtClean="0"/>
                  <a:t>電場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0" dirty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kumimoji="1" lang="ja-JP" altLang="en-US" dirty="0" smtClean="0"/>
                  <a:t>   </a:t>
                </a:r>
                <a:r>
                  <a:rPr lang="en-US" altLang="ja-JP" dirty="0" smtClean="0"/>
                  <a:t>― </a:t>
                </a:r>
                <a:r>
                  <a:rPr lang="ja-JP" altLang="en-US" dirty="0" smtClean="0"/>
                  <a:t>単位 </a:t>
                </a:r>
                <a:r>
                  <a:rPr lang="en-US" altLang="ja-JP" dirty="0" smtClean="0"/>
                  <a:t>V/m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𝜕𝜙</m:t>
                        </m:r>
                      </m:num>
                      <m:den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altLang="ja-JP" dirty="0" smtClean="0"/>
              </a:p>
              <a:p>
                <a:r>
                  <a:rPr lang="ja-JP" altLang="en-US" dirty="0"/>
                  <a:t>電束密度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ja-JP" altLang="en-US" dirty="0"/>
                  <a:t> </a:t>
                </a:r>
                <a:r>
                  <a:rPr lang="ja-JP" altLang="en-US" dirty="0" smtClean="0"/>
                  <a:t>  </a:t>
                </a:r>
                <a:r>
                  <a:rPr lang="en-US" altLang="ja-JP" dirty="0" smtClean="0"/>
                  <a:t>― </a:t>
                </a:r>
                <a:r>
                  <a:rPr lang="ja-JP" altLang="en-US" dirty="0"/>
                  <a:t>単位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</a:t>
                </a:r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dirty="0" smtClean="0"/>
                  <a:t>: </a:t>
                </a:r>
                <a:r>
                  <a:rPr lang="ja-JP" altLang="en-US" dirty="0" smtClean="0"/>
                  <a:t>真空の誘電率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=8.85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b="0" dirty="0" smtClean="0"/>
              </a:p>
              <a:p>
                <a:endParaRPr lang="en-US" altLang="ja-JP" dirty="0" smtClean="0"/>
              </a:p>
              <a:p>
                <a:r>
                  <a:rPr lang="ja-JP" altLang="en-US" dirty="0"/>
                  <a:t>磁場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altLang="ja-JP" dirty="0" smtClean="0"/>
                  <a:t>   ― </a:t>
                </a:r>
                <a:r>
                  <a:rPr lang="ja-JP" altLang="en-US" dirty="0" smtClean="0"/>
                  <a:t>単位 </a:t>
                </a:r>
                <a:r>
                  <a:rPr lang="en-US" altLang="ja-JP" dirty="0" smtClean="0"/>
                  <a:t>A/m</a:t>
                </a:r>
              </a:p>
              <a:p>
                <a:r>
                  <a:rPr kumimoji="1" lang="ja-JP" altLang="en-US" dirty="0" smtClean="0"/>
                  <a:t>磁束密度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ja-JP" dirty="0" smtClean="0"/>
                  <a:t>   ― </a:t>
                </a:r>
                <a:r>
                  <a:rPr lang="ja-JP" altLang="en-US" dirty="0"/>
                  <a:t>単位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𝑊𝑏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742950" lvl="2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真空</a:t>
                </a:r>
                <a:r>
                  <a:rPr lang="ja-JP" altLang="en-US" dirty="0" smtClean="0"/>
                  <a:t>の透磁率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 smtClean="0"/>
              </a:p>
              <a:p>
                <a:pPr marL="742950" lvl="2" indent="-342900"/>
                <a:endParaRPr lang="en-US" altLang="ja-JP" dirty="0"/>
              </a:p>
              <a:p>
                <a:pPr marL="742950" lvl="2" indent="-342900"/>
                <a:r>
                  <a:rPr lang="ja-JP" altLang="en-US" b="0" dirty="0" smtClean="0"/>
                  <a:t>光速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579296" cy="5289451"/>
              </a:xfrm>
              <a:blipFill rotWithShape="0">
                <a:blip r:embed="rId4"/>
                <a:stretch>
                  <a:fillRect l="-924" t="-1267" b="-19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4860032" y="732640"/>
            <a:ext cx="418255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C: </a:t>
            </a:r>
            <a:r>
              <a:rPr kumimoji="1" lang="ja-JP" altLang="en-US" dirty="0" smtClean="0"/>
              <a:t>クーロン、電荷の単位</a:t>
            </a:r>
            <a:endParaRPr kumimoji="1" lang="en-US" altLang="ja-JP" dirty="0" smtClean="0"/>
          </a:p>
          <a:p>
            <a:r>
              <a:rPr lang="en-US" altLang="ja-JP" dirty="0" smtClean="0"/>
              <a:t>F: </a:t>
            </a:r>
            <a:r>
              <a:rPr lang="ja-JP" altLang="en-US" dirty="0" smtClean="0"/>
              <a:t>ファラド、</a:t>
            </a:r>
            <a:r>
              <a:rPr lang="en-US" altLang="ja-JP" dirty="0" smtClean="0"/>
              <a:t>=C/V</a:t>
            </a:r>
          </a:p>
          <a:p>
            <a:r>
              <a:rPr lang="en-US" altLang="ja-JP" dirty="0" smtClean="0"/>
              <a:t>T: </a:t>
            </a:r>
            <a:r>
              <a:rPr lang="ja-JP" altLang="en-US" dirty="0" smtClean="0"/>
              <a:t>テスラ、　磁束密度の単位</a:t>
            </a:r>
            <a:endParaRPr lang="en-US" altLang="ja-JP" dirty="0" smtClean="0"/>
          </a:p>
          <a:p>
            <a:r>
              <a:rPr kumimoji="1" lang="en-US" altLang="ja-JP" dirty="0" err="1" smtClean="0"/>
              <a:t>Wb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ウェバー、磁束の単位</a:t>
            </a:r>
            <a:endParaRPr kumimoji="1" lang="en-US" altLang="ja-JP" dirty="0" smtClean="0"/>
          </a:p>
          <a:p>
            <a:r>
              <a:rPr lang="en-US" altLang="ja-JP" dirty="0" smtClean="0"/>
              <a:t>H: </a:t>
            </a:r>
            <a:r>
              <a:rPr lang="ja-JP" altLang="en-US" dirty="0" smtClean="0"/>
              <a:t>ヘンリー、 </a:t>
            </a:r>
            <a:r>
              <a:rPr lang="en-US" altLang="ja-JP" dirty="0" smtClean="0"/>
              <a:t>=</a:t>
            </a:r>
            <a:r>
              <a:rPr lang="en-US" altLang="ja-JP" dirty="0" err="1" smtClean="0"/>
              <a:t>Wb</a:t>
            </a:r>
            <a:r>
              <a:rPr lang="en-US" altLang="ja-JP" dirty="0" smtClean="0"/>
              <a:t>/A</a:t>
            </a:r>
            <a:r>
              <a:rPr lang="ja-JP" altLang="en-US" dirty="0" smtClean="0"/>
              <a:t>インダクタンスの単位</a:t>
            </a:r>
            <a:endParaRPr kumimoji="1"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</a:t>
            </a:r>
            <a:r>
              <a:rPr kumimoji="1" lang="en-US" altLang="ja-JP" dirty="0" smtClean="0"/>
              <a:t>II</a:t>
            </a:r>
            <a:r>
              <a:rPr kumimoji="1" lang="ja-JP" altLang="en-US" dirty="0" smtClean="0"/>
              <a:t>　注意事項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60212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kumimoji="1" lang="ja-JP" altLang="en-US" dirty="0" smtClean="0"/>
                  <a:t>Ｉ＝１００ｍＡ（ＲＭＳ）、ｆ＝１．６ｋＨｚで実験する。</a:t>
                </a:r>
                <a:endParaRPr kumimoji="1" lang="en-US" altLang="ja-JP" dirty="0" smtClean="0"/>
              </a:p>
              <a:p>
                <a:r>
                  <a:rPr lang="ja-JP" altLang="en-US" dirty="0" smtClean="0"/>
                  <a:t>最低</a:t>
                </a:r>
                <a:r>
                  <a:rPr lang="en-US" altLang="ja-JP" dirty="0" smtClean="0"/>
                  <a:t>7</a:t>
                </a:r>
                <a:r>
                  <a:rPr lang="ja-JP" altLang="en-US" dirty="0" smtClean="0"/>
                  <a:t>点くらい取りたい：　たとえば</a:t>
                </a:r>
                <a:r>
                  <a:rPr lang="en-US" altLang="ja-JP" dirty="0" smtClean="0"/>
                  <a:t>z</a:t>
                </a:r>
                <a:r>
                  <a:rPr kumimoji="1" lang="en-US" altLang="ja-JP" dirty="0" smtClean="0"/>
                  <a:t>=0, 1, 2, 4, 6,10, 20 cm</a:t>
                </a:r>
              </a:p>
              <a:p>
                <a:pPr lvl="1"/>
                <a:r>
                  <a:rPr lang="ja-JP" altLang="en-US" dirty="0" smtClean="0"/>
                  <a:t>両対数　</a:t>
                </a:r>
                <a:r>
                  <a:rPr lang="en-US" altLang="ja-JP" dirty="0" smtClean="0"/>
                  <a:t>x=z, y=V</a:t>
                </a:r>
                <a:r>
                  <a:rPr lang="ja-JP" altLang="en-US" dirty="0" smtClean="0"/>
                  <a:t>のグラフ（</a:t>
                </a:r>
                <a:r>
                  <a:rPr lang="ja-JP" altLang="en-US" dirty="0" smtClean="0"/>
                  <a:t>図</a:t>
                </a:r>
                <a:r>
                  <a:rPr lang="en-US" altLang="ja-JP" dirty="0" smtClean="0"/>
                  <a:t>5</a:t>
                </a:r>
                <a:r>
                  <a:rPr lang="ja-JP" altLang="en-US" dirty="0" smtClean="0"/>
                  <a:t>）</a:t>
                </a:r>
                <a:endParaRPr lang="en-US" altLang="ja-JP" dirty="0" smtClean="0"/>
              </a:p>
              <a:p>
                <a:pPr lvl="1"/>
                <a:r>
                  <a:rPr kumimoji="1" lang="ja-JP" altLang="en-US" dirty="0" smtClean="0"/>
                  <a:t>片</a:t>
                </a:r>
                <a:r>
                  <a:rPr kumimoji="1" lang="ja-JP" altLang="en-US" dirty="0" smtClean="0"/>
                  <a:t>対数　　</a:t>
                </a:r>
                <a:r>
                  <a:rPr kumimoji="1" lang="en-US" altLang="ja-JP" dirty="0" smtClean="0"/>
                  <a:t>x(</a:t>
                </a:r>
                <a:r>
                  <a:rPr kumimoji="1" lang="ja-JP" altLang="en-US" dirty="0" smtClean="0"/>
                  <a:t>対数</a:t>
                </a:r>
                <a:r>
                  <a:rPr kumimoji="1" lang="en-US" altLang="ja-JP" dirty="0" smtClean="0"/>
                  <a:t>)=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kumimoji="1" lang="ja-JP" altLang="en-US" dirty="0" err="1" smtClean="0"/>
                  <a:t>ｙ</a:t>
                </a:r>
                <a:r>
                  <a:rPr kumimoji="1" lang="en-US" altLang="ja-JP" dirty="0" smtClean="0"/>
                  <a:t>(linear)=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box>
                                          <m:boxPr>
                                            <m:ctrlPr>
                                              <a:rPr lang="en-US" altLang="ja-JP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oxPr>
                                          <m:e>
                                            <m:argPr>
                                              <m:argSz m:val="-1"/>
                                            </m:argPr>
                                            <m:f>
                                              <m:fPr>
                                                <m:ctrlPr>
                                                  <a:rPr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US" altLang="ja-JP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ja-JP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𝑉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ja-JP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n-US" altLang="ja-JP" i="1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den>
                                            </m:f>
                                          </m:e>
                                        </m:box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den>
                        </m:f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(=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 smtClean="0"/>
                  <a:t>グラフ（教科書にはないが、このプロットを作成する）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ja-JP" altLang="en-US" sz="2100" dirty="0" smtClean="0"/>
                  <a:t>本</a:t>
                </a:r>
                <a14:m>
                  <m:oMath xmlns:m="http://schemas.openxmlformats.org/officeDocument/2006/math">
                    <m:r>
                      <a:rPr lang="ja-JP" altLang="en-US" sz="2100" i="1" smtClean="0">
                        <a:latin typeface="Cambria Math" panose="02040503050406030204" pitchFamily="18" charset="0"/>
                      </a:rPr>
                      <m:t>資料</m:t>
                    </m:r>
                    <m:r>
                      <a:rPr lang="ja-JP" altLang="en-US" sz="2100" i="1">
                        <a:latin typeface="Cambria Math" panose="02040503050406030204" pitchFamily="18" charset="0"/>
                      </a:rPr>
                      <m:t>Ｐ１２</m:t>
                    </m:r>
                    <m:r>
                      <a:rPr lang="ja-JP" altLang="en-US" sz="2100" i="1" smtClean="0">
                        <a:latin typeface="Cambria Math" panose="02040503050406030204" pitchFamily="18" charset="0"/>
                      </a:rPr>
                      <m:t>より、</m:t>
                    </m:r>
                    <m:r>
                      <a:rPr lang="ja-JP" altLang="en-US" sz="2100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2100" i="1" smtClean="0">
                        <a:latin typeface="Cambria Math" panose="02040503050406030204" pitchFamily="18" charset="0"/>
                      </a:rPr>
                      <m:t>　</m:t>
                    </m:r>
                    <m:sSub>
                      <m:sSubPr>
                        <m:ctrlPr>
                          <a:rPr lang="en-US" altLang="ja-JP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1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ja-JP" sz="21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ja-JP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1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ja-JP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1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ja-JP" sz="21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1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1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altLang="ja-JP" sz="21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ja-JP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sz="21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box>
                              <m:boxPr>
                                <m:ctrlPr>
                                  <a:rPr lang="en-US" altLang="ja-JP" sz="21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  <m:r>
                          <a:rPr lang="en-US" altLang="ja-JP" sz="21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ja-JP" altLang="en-US" sz="2100" i="1" smtClean="0">
                        <a:latin typeface="Cambria Math" panose="02040503050406030204" pitchFamily="18" charset="0"/>
                      </a:rPr>
                      <m:t>な</m:t>
                    </m:r>
                    <m:r>
                      <a:rPr lang="ja-JP" altLang="en-US" sz="2100" i="1" dirty="0" smtClean="0">
                        <a:latin typeface="Cambria Math" panose="02040503050406030204" pitchFamily="18" charset="0"/>
                      </a:rPr>
                      <m:t>ので、</m:t>
                    </m:r>
                  </m:oMath>
                </a14:m>
                <a:endParaRPr lang="en-US" altLang="ja-JP" sz="2100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ja-JP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1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den>
                    </m:f>
                    <m:r>
                      <a:rPr lang="en-US" altLang="ja-JP" sz="2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altLang="ja-JP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1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ja-JP" sz="21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</m:sub>
                        </m:sSub>
                      </m:den>
                    </m:f>
                    <m:r>
                      <a:rPr lang="en-US" altLang="ja-JP" sz="2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1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altLang="ja-JP" sz="2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sz="21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ja-JP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1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ja-JP" sz="2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altLang="ja-JP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ja-JP" sz="2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altLang="ja-JP" sz="2100" b="0" dirty="0" smtClean="0"/>
                  <a:t>  </a:t>
                </a:r>
                <a:r>
                  <a:rPr lang="ja-JP" altLang="en-US" sz="2100" b="0" dirty="0" smtClean="0"/>
                  <a:t>　　（テキスト</a:t>
                </a:r>
                <a:r>
                  <a:rPr lang="en-US" altLang="ja-JP" sz="2100" b="0" dirty="0" smtClean="0"/>
                  <a:t>(7)</a:t>
                </a:r>
                <a:r>
                  <a:rPr lang="ja-JP" altLang="en-US" sz="2100" b="0" dirty="0" smtClean="0"/>
                  <a:t>式では</a:t>
                </a:r>
                <a14:m>
                  <m:oMath xmlns:m="http://schemas.openxmlformats.org/officeDocument/2006/math">
                    <m:r>
                      <a:rPr lang="en-US" altLang="ja-JP" sz="21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sz="2100" b="0" dirty="0" smtClean="0"/>
                  <a:t>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1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1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ja-JP" sz="21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ja-JP" altLang="en-US" sz="2100" b="0" dirty="0" smtClean="0"/>
                  <a:t>と表記している）</a:t>
                </a:r>
                <a:endParaRPr lang="en-US" altLang="ja-JP" sz="2100" dirty="0"/>
              </a:p>
              <a:p>
                <a:pPr marL="0" indent="0">
                  <a:buNone/>
                </a:pPr>
                <a:r>
                  <a:rPr lang="ja-JP" altLang="en-US" sz="2100" dirty="0"/>
                  <a:t>両辺</a:t>
                </a:r>
                <a14:m>
                  <m:oMath xmlns:m="http://schemas.openxmlformats.org/officeDocument/2006/math">
                    <m:r>
                      <a:rPr lang="ja-JP" altLang="en-US" sz="2100" b="0" i="1" smtClean="0">
                        <a:latin typeface="Cambria Math" panose="02040503050406030204" pitchFamily="18" charset="0"/>
                      </a:rPr>
                      <m:t>を</m:t>
                    </m:r>
                    <m:f>
                      <m:fPr>
                        <m:ctrlP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ja-JP" altLang="en-US" sz="2100" i="1">
                        <a:latin typeface="Cambria Math" panose="02040503050406030204" pitchFamily="18" charset="0"/>
                      </a:rPr>
                      <m:t>乗して、</m:t>
                    </m:r>
                    <m:r>
                      <a:rPr lang="ja-JP" altLang="en-US" sz="2100" i="1" smtClean="0">
                        <a:latin typeface="Cambria Math" panose="02040503050406030204" pitchFamily="18" charset="0"/>
                      </a:rPr>
                      <m:t>　</m:t>
                    </m:r>
                    <m:sSup>
                      <m:sSupPr>
                        <m:ctrlP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1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ja-JP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1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ja-JP" sz="21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altLang="ja-JP" sz="2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ja-JP" sz="2100" b="0" dirty="0" smtClean="0"/>
              </a:p>
              <a:p>
                <a:pPr marL="0" indent="0">
                  <a:buNone/>
                </a:pPr>
                <a:r>
                  <a:rPr lang="ja-JP" altLang="en-US" sz="2100" dirty="0" smtClean="0"/>
                  <a:t>両</a:t>
                </a:r>
                <a14:m>
                  <m:oMath xmlns:m="http://schemas.openxmlformats.org/officeDocument/2006/math">
                    <m:r>
                      <a:rPr lang="ja-JP" altLang="en-US" sz="2100">
                        <a:latin typeface="Cambria Math" panose="02040503050406030204" pitchFamily="18" charset="0"/>
                      </a:rPr>
                      <m:t>辺</m:t>
                    </m:r>
                    <m:r>
                      <a:rPr lang="ja-JP" altLang="en-US" sz="2100" i="1" smtClean="0">
                        <a:latin typeface="Cambria Math" panose="02040503050406030204" pitchFamily="18" charset="0"/>
                      </a:rPr>
                      <m:t>に</m:t>
                    </m:r>
                    <m:d>
                      <m:dPr>
                        <m:ctrlPr>
                          <a:rPr lang="en-US" altLang="ja-JP" sz="21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100" b="0" i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1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altLang="ja-JP" sz="21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1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altLang="ja-JP" sz="2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ja-JP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ja-JP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1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ja-JP" sz="21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1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altLang="ja-JP" sz="21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ja-JP" altLang="en-US" sz="2100" i="1">
                            <a:latin typeface="Cambria Math" panose="02040503050406030204" pitchFamily="18" charset="0"/>
                          </a:rPr>
                          <m:t>を</m:t>
                        </m:r>
                        <m:r>
                          <a:rPr lang="ja-JP" altLang="en-US" sz="2100" i="1" smtClean="0">
                            <a:latin typeface="Cambria Math" panose="02040503050406030204" pitchFamily="18" charset="0"/>
                          </a:rPr>
                          <m:t>かければ、</m:t>
                        </m:r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1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1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1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ja-JP" sz="21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ja-JP" sz="21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1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1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100" dirty="0" smtClean="0"/>
                  <a:t>について解くと、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1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ja-JP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1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ja-JP" sz="21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altLang="ja-JP" sz="21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1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altLang="ja-JP" sz="21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ja-JP" altLang="en-US" sz="2100" dirty="0" smtClean="0"/>
                  <a:t>　　したがって、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1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/>
                    </m:sSup>
                    <m:r>
                      <a:rPr lang="en-US" altLang="ja-JP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1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/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ja-JP" sz="2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ja-JP"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100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1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ja-JP" sz="21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ja-JP" sz="21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ja-JP" sz="21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  <m:r>
                          <a:rPr lang="en-US" altLang="ja-JP" sz="21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endParaRPr lang="en-US" altLang="ja-JP" sz="21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6021288"/>
              </a:xfrm>
              <a:blipFill rotWithShape="0">
                <a:blip r:embed="rId3"/>
                <a:stretch>
                  <a:fillRect l="-815" t="-20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0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レポート提出について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提出期限：　</a:t>
            </a:r>
            <a:r>
              <a:rPr lang="ja-JP" altLang="en-US" dirty="0" smtClean="0">
                <a:solidFill>
                  <a:srgbClr val="FF0000"/>
                </a:solidFill>
              </a:rPr>
              <a:t>１２</a:t>
            </a:r>
            <a:r>
              <a:rPr lang="ja-JP" altLang="en-US" dirty="0" smtClean="0">
                <a:solidFill>
                  <a:srgbClr val="FF0000"/>
                </a:solidFill>
              </a:rPr>
              <a:t>月</a:t>
            </a:r>
            <a:r>
              <a:rPr lang="ja-JP" altLang="en-US" dirty="0">
                <a:solidFill>
                  <a:srgbClr val="FF0000"/>
                </a:solidFill>
              </a:rPr>
              <a:t>７</a:t>
            </a:r>
            <a:r>
              <a:rPr lang="ja-JP" altLang="en-US" dirty="0" smtClean="0">
                <a:solidFill>
                  <a:srgbClr val="FF0000"/>
                </a:solidFill>
              </a:rPr>
              <a:t>日</a:t>
            </a:r>
            <a:r>
              <a:rPr lang="ja-JP" altLang="en-US" dirty="0">
                <a:solidFill>
                  <a:srgbClr val="FF0000"/>
                </a:solidFill>
              </a:rPr>
              <a:t>午後</a:t>
            </a:r>
            <a:r>
              <a:rPr lang="en-US" altLang="ja-JP" dirty="0">
                <a:solidFill>
                  <a:srgbClr val="FF0000"/>
                </a:solidFill>
              </a:rPr>
              <a:t>5</a:t>
            </a:r>
            <a:r>
              <a:rPr lang="ja-JP" altLang="en-US" dirty="0">
                <a:solidFill>
                  <a:srgbClr val="FF0000"/>
                </a:solidFill>
              </a:rPr>
              <a:t>時</a:t>
            </a:r>
            <a:r>
              <a:rPr lang="ja-JP" altLang="en-US" dirty="0" smtClean="0">
                <a:solidFill>
                  <a:srgbClr val="FF0000"/>
                </a:solidFill>
              </a:rPr>
              <a:t>まで。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提出先：　</a:t>
            </a:r>
            <a:r>
              <a:rPr lang="ja-JP" altLang="en-US" b="1" dirty="0" smtClean="0">
                <a:solidFill>
                  <a:srgbClr val="FF0000"/>
                </a:solidFill>
              </a:rPr>
              <a:t>１Ａ棟３階</a:t>
            </a:r>
            <a:r>
              <a:rPr lang="ja-JP" altLang="en-US" b="1" dirty="0" smtClean="0">
                <a:solidFill>
                  <a:srgbClr val="FF0000"/>
                </a:solidFill>
              </a:rPr>
              <a:t>　</a:t>
            </a:r>
            <a:r>
              <a:rPr lang="ja-JP" altLang="en-US" b="1" dirty="0" smtClean="0">
                <a:solidFill>
                  <a:srgbClr val="FF0000"/>
                </a:solidFill>
              </a:rPr>
              <a:t>（数理支援室）　入口のメールボックス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pPr>
              <a:spcBef>
                <a:spcPct val="0"/>
              </a:spcBef>
            </a:pPr>
            <a:r>
              <a:rPr lang="ja-JP" altLang="en-US" dirty="0"/>
              <a:t>連絡先：</a:t>
            </a:r>
            <a:endParaRPr lang="en-US" altLang="ja-JP" dirty="0"/>
          </a:p>
          <a:p>
            <a:pPr lvl="2">
              <a:spcBef>
                <a:spcPct val="0"/>
              </a:spcBef>
            </a:pPr>
            <a:r>
              <a:rPr lang="ja-JP" altLang="en-US" dirty="0" smtClean="0"/>
              <a:t>物理学</a:t>
            </a:r>
            <a:r>
              <a:rPr lang="ja-JP" altLang="en-US" dirty="0"/>
              <a:t>専攻　素粒子実験</a:t>
            </a:r>
            <a:r>
              <a:rPr lang="ja-JP" altLang="en-US" dirty="0" smtClean="0"/>
              <a:t>研究室　佐藤まで</a:t>
            </a:r>
            <a:endParaRPr lang="en-US" altLang="ja-JP" dirty="0"/>
          </a:p>
          <a:p>
            <a:pPr lvl="2">
              <a:spcBef>
                <a:spcPct val="0"/>
              </a:spcBef>
            </a:pPr>
            <a:r>
              <a:rPr lang="ja-JP" altLang="en-US" dirty="0" smtClean="0"/>
              <a:t>内線</a:t>
            </a:r>
            <a:r>
              <a:rPr lang="en-US" altLang="ja-JP" dirty="0"/>
              <a:t>4270</a:t>
            </a:r>
          </a:p>
          <a:p>
            <a:pPr lvl="2">
              <a:spcBef>
                <a:spcPct val="0"/>
              </a:spcBef>
            </a:pPr>
            <a:r>
              <a:rPr lang="en-US" altLang="ja-JP" dirty="0" smtClean="0"/>
              <a:t>ksato@hep.px.tsukuba.ac.jp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3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バックアップ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367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5459" y="0"/>
            <a:ext cx="8296141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昔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テキスト</a:t>
            </a:r>
            <a:r>
              <a:rPr kumimoji="1" lang="ja-JP" altLang="en-US" dirty="0" smtClean="0"/>
              <a:t>どおりのセットアップ写真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1" y="1143000"/>
            <a:ext cx="10066987" cy="755024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724128" y="1916832"/>
            <a:ext cx="363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写真の解像度が悪くてすみません。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3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（テキストどおり）実験セットアップ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64704"/>
            <a:ext cx="7488832" cy="561662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619672" y="2398132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交流電源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50281" y="1268760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交流電圧計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95736" y="5445224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ヒューズ・抵抗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37251" y="4149080"/>
            <a:ext cx="171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ヘルムホルツ・コイル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96114" y="1943725"/>
            <a:ext cx="134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サーチ・コイル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4788024" y="2636912"/>
            <a:ext cx="36004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575013" y="5273332"/>
            <a:ext cx="343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FF00"/>
                </a:solidFill>
              </a:rPr>
              <a:t>テキスト</a:t>
            </a:r>
            <a:r>
              <a:rPr lang="ja-JP" altLang="en-US" b="1" dirty="0" smtClean="0">
                <a:solidFill>
                  <a:srgbClr val="FFFF00"/>
                </a:solidFill>
              </a:rPr>
              <a:t>の図よりも簡単に組めるようにしてあります。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8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電磁気学の４つの基本法則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電場についてのガウスの法則</a:t>
                </a:r>
                <a:endParaRPr kumimoji="1" lang="en-US" altLang="ja-JP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nary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dirty="0" smtClean="0"/>
                  <a:t>,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r>
                  <a:rPr lang="ja-JP" altLang="en-US" dirty="0" smtClean="0"/>
                  <a:t>磁束保存の式</a:t>
                </a:r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nary>
                    <m:r>
                      <a:rPr lang="en-US" altLang="ja-JP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dirty="0"/>
                  <a:t>,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ja-JP" b="0" dirty="0" smtClean="0"/>
              </a:p>
              <a:p>
                <a:r>
                  <a:rPr kumimoji="1" lang="ja-JP" altLang="en-US" dirty="0" smtClean="0"/>
                  <a:t>アンペールの法則  </a:t>
                </a:r>
                <a:r>
                  <a:rPr kumimoji="1" lang="en-US" altLang="ja-JP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電流密度</a:t>
                </a:r>
                <a:r>
                  <a:rPr kumimoji="1" lang="en-US" altLang="ja-JP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∮"/>
                        <m:ctrlPr>
                          <a:rPr kumimoji="1" lang="ja-JP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</m:e>
                    </m:nary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</m:nary>
                    <m:r>
                      <a:rPr lang="en-US" altLang="ja-JP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m:rPr>
                        <m:nor/>
                      </m:rPr>
                      <a:rPr lang="en-US" altLang="ja-JP" dirty="0"/>
                      <m:t>,        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</m:oMath>
                </a14:m>
                <a:endParaRPr lang="en-US" altLang="ja-JP" dirty="0" smtClean="0"/>
              </a:p>
              <a:p>
                <a:r>
                  <a:rPr lang="ja-JP" altLang="en-US" dirty="0" smtClean="0"/>
                  <a:t>ファラデーの電磁誘導の法則 </a:t>
                </a:r>
                <a:r>
                  <a:rPr lang="en-US" altLang="ja-JP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ja-JP" dirty="0" smtClean="0"/>
                  <a:t>: </a:t>
                </a:r>
                <a:r>
                  <a:rPr lang="ja-JP" altLang="en-US" dirty="0" smtClean="0"/>
                  <a:t>磁束</a:t>
                </a:r>
                <a:r>
                  <a:rPr lang="en-US" altLang="ja-JP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∮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</m:e>
                    </m:nary>
                    <m:r>
                      <m:rPr>
                        <m:nor/>
                      </m:rP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nary>
                      <m:naryPr>
                        <m:chr m:val="∬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nary>
                    <m:r>
                      <a:rPr lang="en-US" altLang="ja-JP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nor/>
                      </m:rPr>
                      <a:rPr lang="en-US" altLang="ja-JP" dirty="0"/>
                      <m:t>,      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altLang="ja-JP" dirty="0" smtClean="0"/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2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8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電場についてのガウスの</a:t>
            </a:r>
            <a:r>
              <a:rPr lang="ja-JP" altLang="en-US" dirty="0" smtClean="0"/>
              <a:t>法則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836712"/>
                <a:ext cx="5040560" cy="5289451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nary>
                    <m:r>
                      <a:rPr lang="en-US" altLang="ja-JP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ja-JP" dirty="0" smtClean="0"/>
              </a:p>
              <a:p>
                <a:r>
                  <a:rPr lang="ja-JP" altLang="en-US" dirty="0"/>
                  <a:t>右</a:t>
                </a:r>
                <a:r>
                  <a:rPr lang="ja-JP" altLang="en-US" dirty="0" smtClean="0"/>
                  <a:t>のような閉じた曲面内に電荷Ｑが存在している。</a:t>
                </a:r>
                <a:endParaRPr lang="en-US" altLang="ja-JP" dirty="0" smtClean="0"/>
              </a:p>
              <a:p>
                <a:r>
                  <a:rPr lang="ja-JP" altLang="en-US" dirty="0" smtClean="0"/>
                  <a:t>微小面積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を考える。</a:t>
                </a:r>
                <a:endParaRPr kumimoji="1"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ja-JP" altLang="en-US" dirty="0" smtClean="0"/>
                  <a:t>の向きは面積に垂直の方向。</a:t>
                </a:r>
                <a:endParaRPr lang="en-US" altLang="ja-JP" dirty="0" smtClean="0"/>
              </a:p>
              <a:p>
                <a:r>
                  <a:rPr lang="ja-JP" altLang="en-US" dirty="0" smtClean="0"/>
                  <a:t>この場所での電場が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ja-JP" altLang="en-US" dirty="0" smtClean="0"/>
                  <a:t>なら、微小面積を突き抜ける電場の量</a:t>
                </a:r>
                <a:r>
                  <a:rPr lang="en-US" altLang="ja-JP" dirty="0" smtClean="0"/>
                  <a:t>(</a:t>
                </a:r>
                <a:r>
                  <a:rPr lang="ja-JP" altLang="en-US" dirty="0" smtClean="0"/>
                  <a:t>電束</a:t>
                </a:r>
                <a:r>
                  <a:rPr lang="en-US" altLang="ja-JP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dirty="0" smtClean="0"/>
                  <a:t>)</a:t>
                </a:r>
                <a:r>
                  <a:rPr lang="ja-JP" altLang="en-US" dirty="0" smtClean="0"/>
                  <a:t>は、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altLang="ja-JP" dirty="0" smtClean="0"/>
              </a:p>
              <a:p>
                <a:r>
                  <a:rPr lang="ja-JP" altLang="en-US" dirty="0" smtClean="0"/>
                  <a:t>公式の左辺は、閉曲面全体から出て行く電場を足し合わせたもの＝電束</a:t>
                </a:r>
                <a:r>
                  <a:rPr lang="en-US" altLang="ja-JP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ja-JP" altLang="en-US" dirty="0" err="1" smtClean="0"/>
                  <a:t>。</a:t>
                </a:r>
                <a:endParaRPr lang="en-US" altLang="ja-JP" dirty="0" smtClean="0"/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閉曲面全体から出て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行く電束は、閉曲面内の電荷の量に一致する。</a:t>
                </a:r>
                <a:endParaRPr lang="en-US" altLang="ja-JP" dirty="0">
                  <a:solidFill>
                    <a:srgbClr val="FF0000"/>
                  </a:solidFill>
                </a:endParaRPr>
              </a:p>
              <a:p>
                <a:endParaRPr lang="en-US" altLang="ja-JP" dirty="0">
                  <a:solidFill>
                    <a:srgbClr val="FF0000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836712"/>
                <a:ext cx="5040560" cy="5289451"/>
              </a:xfrm>
              <a:blipFill rotWithShape="0">
                <a:blip r:embed="rId2"/>
                <a:stretch>
                  <a:fillRect l="-1572" r="-6046" b="-6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300" y="1036227"/>
            <a:ext cx="3841204" cy="426498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5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ガウスの法則の例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5599190" cy="5289451"/>
              </a:xfrm>
            </p:spPr>
            <p:txBody>
              <a:bodyPr>
                <a:normAutofit lnSpcReduction="10000"/>
              </a:bodyPr>
              <a:lstStyle/>
              <a:p>
                <a:r>
                  <a:rPr kumimoji="1" lang="ja-JP" altLang="en-US" dirty="0" smtClean="0"/>
                  <a:t>原点に電荷Ｑが置かれているときに、半径</a:t>
                </a:r>
                <a:r>
                  <a:rPr kumimoji="1" lang="ja-JP" altLang="en-US" dirty="0" err="1" smtClean="0"/>
                  <a:t>ｒ</a:t>
                </a:r>
                <a:r>
                  <a:rPr kumimoji="1" lang="ja-JP" altLang="en-US" dirty="0" smtClean="0"/>
                  <a:t>の球面を考える。</a:t>
                </a:r>
                <a:endParaRPr kumimoji="1" lang="en-US" altLang="ja-JP" dirty="0" smtClean="0"/>
              </a:p>
              <a:p>
                <a:r>
                  <a:rPr lang="ja-JP" altLang="en-US" dirty="0" smtClean="0"/>
                  <a:t>球面上での電場は、動径方向に向いていて、強さは</a:t>
                </a:r>
                <a:endParaRPr kumimoji="1" lang="en-US" altLang="ja-JP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kumimoji="1" lang="en-US" altLang="ja-JP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  <m:t>𝜋𝜀</m:t>
                              </m:r>
                            </m:e>
                            <m:sub>
                              <m: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ja-JP" dirty="0" smtClean="0"/>
              </a:p>
              <a:p>
                <a:r>
                  <a:rPr lang="ja-JP" altLang="en-US" dirty="0" smtClean="0"/>
                  <a:t>球面の表面と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ja-JP" altLang="en-US" dirty="0" smtClean="0"/>
                  <a:t>が垂直なので、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ja-JP" altLang="en-US" i="1">
                        <a:latin typeface="Cambria Math" panose="02040503050406030204" pitchFamily="18" charset="0"/>
                      </a:rPr>
                      <m:t>と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ja-JP" altLang="en-US" dirty="0" smtClean="0"/>
                  <a:t>は並行、大きさだけ考えればよい。</a:t>
                </a: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𝑑𝑆</m:t>
                      </m:r>
                    </m:oMath>
                  </m:oMathPara>
                </a14:m>
                <a:endParaRPr lang="en-US" altLang="ja-JP" dirty="0"/>
              </a:p>
              <a:p>
                <a:r>
                  <a:rPr lang="ja-JP" altLang="en-US" dirty="0" smtClean="0"/>
                  <a:t>し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たがって、</m:t>
                    </m:r>
                  </m:oMath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nary>
                    <m:r>
                      <a:rPr lang="en-US" altLang="ja-JP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altLang="ja-JP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𝜋𝜀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i="1" dirty="0">
                            <a:latin typeface="Cambria Math" panose="02040503050406030204" pitchFamily="18" charset="0"/>
                          </a:rPr>
                          <m:t>球面の</m:t>
                        </m:r>
                        <m:r>
                          <a:rPr lang="ja-JP" altLang="en-US" i="1" dirty="0" smtClean="0">
                            <a:latin typeface="Cambria Math" panose="02040503050406030204" pitchFamily="18" charset="0"/>
                          </a:rPr>
                          <m:t>面積</m:t>
                        </m:r>
                      </m:e>
                    </m:d>
                  </m:oMath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𝜋𝜀</m:t>
                              </m:r>
                            </m:e>
                            <m:sub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×4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5599190" cy="5289451"/>
              </a:xfrm>
              <a:blipFill rotWithShape="0">
                <a:blip r:embed="rId2"/>
                <a:stretch>
                  <a:fillRect l="-1415" t="-1613" r="-6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/楕円 3"/>
          <p:cNvSpPr/>
          <p:nvPr/>
        </p:nvSpPr>
        <p:spPr>
          <a:xfrm>
            <a:off x="6228184" y="1772816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267360" y="2763512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51220" y="235817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電荷Ｑ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29735" y="1382271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半径</a:t>
            </a:r>
            <a:r>
              <a:rPr lang="ja-JP" altLang="en-US" dirty="0" err="1" smtClean="0"/>
              <a:t>ｒ</a:t>
            </a:r>
            <a:r>
              <a:rPr lang="ja-JP" altLang="en-US" dirty="0" smtClean="0"/>
              <a:t>の球面</a:t>
            </a:r>
            <a:endParaRPr kumimoji="1" lang="ja-JP" altLang="en-US" dirty="0"/>
          </a:p>
        </p:txBody>
      </p:sp>
      <p:cxnSp>
        <p:nvCxnSpPr>
          <p:cNvPr id="9" name="直線コネクタ 8"/>
          <p:cNvCxnSpPr>
            <a:endCxn id="4" idx="7"/>
          </p:cNvCxnSpPr>
          <p:nvPr/>
        </p:nvCxnSpPr>
        <p:spPr>
          <a:xfrm flipV="1">
            <a:off x="7349248" y="2099721"/>
            <a:ext cx="784279" cy="771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4" idx="7"/>
          </p:cNvCxnSpPr>
          <p:nvPr/>
        </p:nvCxnSpPr>
        <p:spPr>
          <a:xfrm flipV="1">
            <a:off x="8133527" y="1628800"/>
            <a:ext cx="498699" cy="47092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783897" y="2300956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ｒ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8537230" y="1662794"/>
                <a:ext cx="39087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230" y="1662794"/>
                <a:ext cx="390876" cy="4029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3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磁束保存の法則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836712"/>
                <a:ext cx="5040560" cy="52894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nary>
                    <m:r>
                      <a:rPr lang="en-US" altLang="ja-JP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dirty="0" smtClean="0"/>
              </a:p>
              <a:p>
                <a:r>
                  <a:rPr lang="ja-JP" altLang="en-US" dirty="0"/>
                  <a:t>右</a:t>
                </a:r>
                <a:r>
                  <a:rPr lang="ja-JP" altLang="en-US" dirty="0" smtClean="0"/>
                  <a:t>のような閉じた曲面内に磁荷Ｑ</a:t>
                </a:r>
                <a:r>
                  <a:rPr lang="en-US" altLang="ja-JP" baseline="-25000" dirty="0" smtClean="0"/>
                  <a:t>m</a:t>
                </a:r>
                <a:r>
                  <a:rPr lang="ja-JP" altLang="en-US" dirty="0" err="1" smtClean="0"/>
                  <a:t>が存</a:t>
                </a:r>
                <a:r>
                  <a:rPr lang="ja-JP" altLang="en-US" dirty="0" smtClean="0"/>
                  <a:t>在している。</a:t>
                </a:r>
                <a:endParaRPr lang="en-US" altLang="ja-JP" dirty="0" smtClean="0"/>
              </a:p>
              <a:p>
                <a:r>
                  <a:rPr lang="ja-JP" altLang="en-US" dirty="0" smtClean="0"/>
                  <a:t>電場のガウスの法則のときと同じように、以下が導かれる。</a:t>
                </a: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nary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altLang="ja-JP" dirty="0"/>
              </a:p>
              <a:p>
                <a:r>
                  <a:rPr lang="ja-JP" altLang="en-US" dirty="0" smtClean="0"/>
                  <a:t>現在までに、単独で存在する磁荷は発見されていない。</a:t>
                </a:r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常</m:t>
                    </m:r>
                  </m:oMath>
                </a14:m>
                <a:r>
                  <a:rPr lang="ja-JP" altLang="en-US" dirty="0" smtClean="0"/>
                  <a:t>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ja-JP" dirty="0" smtClean="0"/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閉曲面全体から出て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行く磁束は、必ず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0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である。</a:t>
                </a:r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836712"/>
                <a:ext cx="5040560" cy="5289451"/>
              </a:xfrm>
              <a:blipFill rotWithShape="0">
                <a:blip r:embed="rId2"/>
                <a:stretch>
                  <a:fillRect l="-1572" r="-14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300" y="1036227"/>
            <a:ext cx="3841204" cy="42649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275038" y="3022688"/>
            <a:ext cx="925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磁荷</a:t>
            </a:r>
            <a:r>
              <a:rPr kumimoji="1" lang="en-US" altLang="ja-JP" dirty="0" smtClean="0">
                <a:solidFill>
                  <a:srgbClr val="FF0000"/>
                </a:solidFill>
              </a:rPr>
              <a:t>Q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m</a:t>
            </a:r>
            <a:endParaRPr kumimoji="1" lang="ja-JP" altLang="en-US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668344" y="1036227"/>
                <a:ext cx="378437" cy="4029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ja-JP" alt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kumimoji="1" lang="ja-JP" alt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036227"/>
                <a:ext cx="378437" cy="4029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8349788" y="1785695"/>
                <a:ext cx="487594" cy="3629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𝐵𝑐𝑜𝑠</m:t>
                      </m:r>
                      <m:r>
                        <a:rPr kumimoji="1"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8" y="1785695"/>
                <a:ext cx="487594" cy="362984"/>
              </a:xfrm>
              <a:prstGeom prst="rect">
                <a:avLst/>
              </a:prstGeom>
              <a:blipFill rotWithShape="0">
                <a:blip r:embed="rId5"/>
                <a:stretch>
                  <a:fillRect r="-6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9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アンペールの法則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5489870" cy="5289451"/>
              </a:xfrm>
            </p:spPr>
            <p:txBody>
              <a:bodyPr/>
              <a:lstStyle/>
              <a:p>
                <a:r>
                  <a:rPr kumimoji="1" lang="ja-JP" altLang="en-US" dirty="0" smtClean="0"/>
                  <a:t>電流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が流れると、そのまわりに磁場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が発生する。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m:rPr>
                          <m:nor/>
                        </m:rPr>
                        <a:rPr lang="en-US" altLang="ja-JP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</m:nary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en-US" altLang="ja-JP" dirty="0" smtClean="0"/>
              </a:p>
              <a:p>
                <a:r>
                  <a:rPr kumimoji="1" lang="ja-JP" altLang="en-US" dirty="0" smtClean="0"/>
                  <a:t>例題：直線電流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の周り、半径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ja-JP" altLang="en-US" dirty="0" smtClean="0"/>
                  <a:t>の地点での磁場の強さは</a:t>
                </a:r>
                <a:r>
                  <a:rPr kumimoji="1" lang="en-US" altLang="ja-JP" dirty="0" smtClean="0"/>
                  <a:t>?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m:rPr>
                          <m:nor/>
                        </m:rPr>
                        <a:rPr lang="en-US" altLang="ja-JP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⋅2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altLang="ja-JP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ja-JP" dirty="0"/>
              </a:p>
              <a:p>
                <a:pPr marL="457200" lvl="1" indent="0">
                  <a:buNone/>
                </a:pPr>
                <a:endParaRPr lang="en-US" altLang="ja-JP" b="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5489870" cy="5289451"/>
              </a:xfrm>
              <a:blipFill rotWithShape="0">
                <a:blip r:embed="rId2"/>
                <a:stretch>
                  <a:fillRect l="-1443" t="-4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/楕円 3"/>
          <p:cNvSpPr/>
          <p:nvPr/>
        </p:nvSpPr>
        <p:spPr>
          <a:xfrm>
            <a:off x="6804248" y="1412776"/>
            <a:ext cx="1224136" cy="20882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7426562" y="2361759"/>
            <a:ext cx="72008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8093474" y="1994832"/>
                <a:ext cx="74180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rgbClr val="0070C0"/>
                    </a:solidFill>
                  </a:rPr>
                  <a:t>電流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474" y="1994832"/>
                <a:ext cx="741806" cy="402931"/>
              </a:xfrm>
              <a:prstGeom prst="rect">
                <a:avLst/>
              </a:prstGeom>
              <a:blipFill rotWithShape="0">
                <a:blip r:embed="rId3"/>
                <a:stretch>
                  <a:fillRect l="-7438" t="-22727" r="-42149"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7884368" y="2196297"/>
            <a:ext cx="288032" cy="440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6012160" y="2433767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7272300" y="1124744"/>
            <a:ext cx="821174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8093474" y="722260"/>
                <a:ext cx="821379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FF0000"/>
                    </a:solidFill>
                  </a:rPr>
                  <a:t>磁場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474" y="722260"/>
                <a:ext cx="821379" cy="402931"/>
              </a:xfrm>
              <a:prstGeom prst="rect">
                <a:avLst/>
              </a:prstGeom>
              <a:blipFill rotWithShape="0">
                <a:blip r:embed="rId4"/>
                <a:stretch>
                  <a:fillRect l="-6716" t="-4478" b="-164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2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電磁誘導の法則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5410944" cy="528945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m:rPr>
                          <m:nor/>
                        </m:rPr>
                        <a:rPr lang="en-US" altLang="ja-JP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r>
                      <a:rPr lang="ja-JP" altLang="en-US" dirty="0" smtClean="0">
                        <a:latin typeface="Cambria Math" panose="02040503050406030204" pitchFamily="18" charset="0"/>
                      </a:rPr>
                      <m:t>ただし、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nary>
                    <m:r>
                      <a:rPr lang="en-US" altLang="ja-JP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kumimoji="1" lang="en-US" altLang="ja-JP" dirty="0" smtClean="0"/>
              </a:p>
              <a:p>
                <a:r>
                  <a:rPr lang="ja-JP" altLang="en-US" dirty="0" smtClean="0"/>
                  <a:t>この式は、磁束が時間変化したとき、磁束の周りに電場が生じることを表している。</a:t>
                </a:r>
                <a:endParaRPr lang="ja-JP" altLang="en-US" dirty="0"/>
              </a:p>
              <a:p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5410944" cy="5289451"/>
              </a:xfrm>
              <a:blipFill rotWithShape="0">
                <a:blip r:embed="rId2"/>
                <a:stretch>
                  <a:fillRect l="-14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/楕円 3"/>
          <p:cNvSpPr/>
          <p:nvPr/>
        </p:nvSpPr>
        <p:spPr>
          <a:xfrm>
            <a:off x="6804248" y="1412776"/>
            <a:ext cx="1224136" cy="20882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426562" y="2361759"/>
            <a:ext cx="72008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133260" y="1774496"/>
                <a:ext cx="955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0070C0"/>
                    </a:solidFill>
                  </a:rPr>
                  <a:t>磁束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kumimoji="1" lang="en-US" altLang="ja-JP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260" y="1774496"/>
                <a:ext cx="95532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096" t="-1311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7884368" y="2196297"/>
            <a:ext cx="288032" cy="440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6012160" y="2433767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7272300" y="1124744"/>
            <a:ext cx="821174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8093474" y="722260"/>
                <a:ext cx="79964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FF0000"/>
                    </a:solidFill>
                  </a:rPr>
                  <a:t>電場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474" y="722260"/>
                <a:ext cx="799642" cy="402931"/>
              </a:xfrm>
              <a:prstGeom prst="rect">
                <a:avLst/>
              </a:prstGeom>
              <a:blipFill rotWithShape="0">
                <a:blip r:embed="rId4"/>
                <a:stretch>
                  <a:fillRect l="-6870" t="-4478" b="-164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/>
          <p:cNvCxnSpPr/>
          <p:nvPr/>
        </p:nvCxnSpPr>
        <p:spPr>
          <a:xfrm flipH="1">
            <a:off x="6012160" y="2564904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6012160" y="2276872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0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電磁誘導の法則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5410944" cy="528945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m:rPr>
                          <m:nor/>
                        </m:rPr>
                        <a:rPr lang="en-US" altLang="ja-JP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r>
                      <a:rPr lang="ja-JP" altLang="en-US" dirty="0" smtClean="0">
                        <a:latin typeface="Cambria Math" panose="02040503050406030204" pitchFamily="18" charset="0"/>
                      </a:rPr>
                      <m:t>ただし、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nary>
                    <m:r>
                      <a:rPr lang="en-US" altLang="ja-JP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kumimoji="1" lang="en-US" altLang="ja-JP" dirty="0" smtClean="0"/>
              </a:p>
              <a:p>
                <a:r>
                  <a:rPr lang="ja-JP" altLang="en-US" dirty="0" smtClean="0"/>
                  <a:t>この式は、磁束が時間変化したとき、磁束の周りに電場が生じることを表している。</a:t>
                </a:r>
                <a:endParaRPr lang="ja-JP" altLang="en-US" dirty="0"/>
              </a:p>
              <a:p>
                <a:r>
                  <a:rPr lang="ja-JP" altLang="en-US" dirty="0" smtClean="0"/>
                  <a:t>左辺は、電場</a:t>
                </a:r>
                <a:r>
                  <a:rPr lang="en-US" altLang="ja-JP" dirty="0" smtClean="0"/>
                  <a:t>×</a:t>
                </a:r>
                <a:r>
                  <a:rPr lang="ja-JP" altLang="en-US" dirty="0" smtClean="0"/>
                  <a:t>距離だから、電位差を表しているとも考えられる。</a:t>
                </a:r>
                <a:endParaRPr lang="en-US" altLang="ja-JP" dirty="0" smtClean="0"/>
              </a:p>
              <a:p>
                <a:r>
                  <a:rPr lang="ja-JP" altLang="en-US" dirty="0" smtClean="0"/>
                  <a:t>右図のようなコイルを考えると、磁場の時間変化によって、コイルの両端に以下の電圧が発生する。</a:t>
                </a: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5410944" cy="5289451"/>
              </a:xfrm>
              <a:blipFill rotWithShape="0">
                <a:blip r:embed="rId2"/>
                <a:stretch>
                  <a:fillRect l="-1464" r="-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/楕円 3"/>
          <p:cNvSpPr/>
          <p:nvPr/>
        </p:nvSpPr>
        <p:spPr>
          <a:xfrm>
            <a:off x="6804248" y="1412776"/>
            <a:ext cx="1224136" cy="20882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426562" y="2361759"/>
            <a:ext cx="72008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297194" y="2195572"/>
                <a:ext cx="955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0070C0"/>
                    </a:solidFill>
                  </a:rPr>
                  <a:t>磁束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kumimoji="1" lang="en-US" altLang="ja-JP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194" y="2195572"/>
                <a:ext cx="95532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096" t="-1311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7884368" y="2196297"/>
            <a:ext cx="288032" cy="440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6012160" y="2433767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7272300" y="1124744"/>
            <a:ext cx="821174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8093474" y="722260"/>
                <a:ext cx="79964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FF0000"/>
                    </a:solidFill>
                  </a:rPr>
                  <a:t>電場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474" y="722260"/>
                <a:ext cx="799642" cy="402931"/>
              </a:xfrm>
              <a:prstGeom prst="rect">
                <a:avLst/>
              </a:prstGeom>
              <a:blipFill rotWithShape="0">
                <a:blip r:embed="rId4"/>
                <a:stretch>
                  <a:fillRect l="-6870" t="-4478" b="-164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/>
          <p:cNvCxnSpPr/>
          <p:nvPr/>
        </p:nvCxnSpPr>
        <p:spPr>
          <a:xfrm flipH="1">
            <a:off x="6012160" y="2564904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6012160" y="2276872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7969255" y="2624033"/>
            <a:ext cx="72008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7969255" y="2119977"/>
            <a:ext cx="72008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7967051" y="1822653"/>
                <a:ext cx="917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電位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51" y="1822653"/>
                <a:ext cx="91781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000" t="-14754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7967050" y="2696040"/>
                <a:ext cx="931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電位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50" y="2696040"/>
                <a:ext cx="93128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882" t="-1311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7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416</Words>
  <Application>Microsoft Office PowerPoint</Application>
  <PresentationFormat>画面に合わせる (4:3)</PresentationFormat>
  <Paragraphs>218</Paragraphs>
  <Slides>24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Calibri</vt:lpstr>
      <vt:lpstr>Cambria Math</vt:lpstr>
      <vt:lpstr>Arial</vt:lpstr>
      <vt:lpstr>ＭＳ Ｐゴシック</vt:lpstr>
      <vt:lpstr>Times New Roman</vt:lpstr>
      <vt:lpstr>Arial Unicode MS</vt:lpstr>
      <vt:lpstr>Office テーマ</vt:lpstr>
      <vt:lpstr>物理学実験Ｉ　電磁気学 交流電流と磁場</vt:lpstr>
      <vt:lpstr>電場・磁場の単位について</vt:lpstr>
      <vt:lpstr>電磁気学の４つの基本法則</vt:lpstr>
      <vt:lpstr>電場についてのガウスの法則</vt:lpstr>
      <vt:lpstr>ガウスの法則の例</vt:lpstr>
      <vt:lpstr>磁束保存の法則</vt:lpstr>
      <vt:lpstr>アンペールの法則</vt:lpstr>
      <vt:lpstr>電磁誘導の法則</vt:lpstr>
      <vt:lpstr>電磁誘導の法則</vt:lpstr>
      <vt:lpstr>ビオ・サバールの法則</vt:lpstr>
      <vt:lpstr>ビオ・サバールの法則、ヘルムホルツ・コイルの例</vt:lpstr>
      <vt:lpstr>ビオ・サバールの法則、ヘルムホルツ・コイルの例</vt:lpstr>
      <vt:lpstr>実験１</vt:lpstr>
      <vt:lpstr>実験２　　実験１の結果を応用　</vt:lpstr>
      <vt:lpstr>ヒューズ・抵抗箱</vt:lpstr>
      <vt:lpstr>大コイル（ヘルムホルツコイル)</vt:lpstr>
      <vt:lpstr>サーチコイル</vt:lpstr>
      <vt:lpstr>セットアップ写真</vt:lpstr>
      <vt:lpstr>実験I</vt:lpstr>
      <vt:lpstr>実験II　注意事項</vt:lpstr>
      <vt:lpstr>レポート提出について</vt:lpstr>
      <vt:lpstr>バックアップ</vt:lpstr>
      <vt:lpstr>昔のテキストどおりのセットアップ写真</vt:lpstr>
      <vt:lpstr>（テキストどおり）実験セットアップ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ksato</dc:creator>
  <cp:lastModifiedBy>ksato</cp:lastModifiedBy>
  <cp:revision>91</cp:revision>
  <dcterms:created xsi:type="dcterms:W3CDTF">2013-01-16T06:11:16Z</dcterms:created>
  <dcterms:modified xsi:type="dcterms:W3CDTF">2015-11-25T08:20:10Z</dcterms:modified>
</cp:coreProperties>
</file>