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sldIdLst>
    <p:sldId id="256" r:id="rId2"/>
    <p:sldId id="284" r:id="rId3"/>
    <p:sldId id="275" r:id="rId4"/>
    <p:sldId id="288" r:id="rId5"/>
    <p:sldId id="292" r:id="rId6"/>
    <p:sldId id="276" r:id="rId7"/>
    <p:sldId id="278" r:id="rId8"/>
    <p:sldId id="293" r:id="rId9"/>
    <p:sldId id="290" r:id="rId10"/>
    <p:sldId id="257" r:id="rId11"/>
    <p:sldId id="258" r:id="rId12"/>
    <p:sldId id="259" r:id="rId13"/>
    <p:sldId id="282" r:id="rId14"/>
    <p:sldId id="260" r:id="rId15"/>
    <p:sldId id="268" r:id="rId16"/>
    <p:sldId id="263" r:id="rId17"/>
    <p:sldId id="261" r:id="rId18"/>
    <p:sldId id="262" r:id="rId19"/>
    <p:sldId id="265" r:id="rId20"/>
    <p:sldId id="266" r:id="rId21"/>
    <p:sldId id="267" r:id="rId22"/>
    <p:sldId id="281" r:id="rId23"/>
    <p:sldId id="279" r:id="rId24"/>
    <p:sldId id="296" r:id="rId25"/>
    <p:sldId id="304" r:id="rId26"/>
    <p:sldId id="311" r:id="rId27"/>
    <p:sldId id="299" r:id="rId28"/>
    <p:sldId id="298" r:id="rId29"/>
    <p:sldId id="280" r:id="rId30"/>
    <p:sldId id="300" r:id="rId31"/>
    <p:sldId id="305" r:id="rId32"/>
    <p:sldId id="306" r:id="rId33"/>
    <p:sldId id="283" r:id="rId34"/>
    <p:sldId id="272" r:id="rId35"/>
    <p:sldId id="269" r:id="rId36"/>
    <p:sldId id="295" r:id="rId37"/>
    <p:sldId id="316" r:id="rId38"/>
    <p:sldId id="303" r:id="rId39"/>
    <p:sldId id="308" r:id="rId40"/>
    <p:sldId id="274" r:id="rId41"/>
    <p:sldId id="313" r:id="rId42"/>
    <p:sldId id="285" r:id="rId43"/>
    <p:sldId id="315" r:id="rId44"/>
    <p:sldId id="314" r:id="rId45"/>
    <p:sldId id="310" r:id="rId46"/>
    <p:sldId id="289" r:id="rId47"/>
    <p:sldId id="312" r:id="rId48"/>
    <p:sldId id="273" r:id="rId49"/>
    <p:sldId id="294" r:id="rId50"/>
  </p:sldIdLst>
  <p:sldSz cx="9144000" cy="6858000" type="screen4x3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CCFFCC"/>
    <a:srgbClr val="FFFFB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57" autoAdjust="0"/>
    <p:restoredTop sz="84302" autoAdjust="0"/>
  </p:normalViewPr>
  <p:slideViewPr>
    <p:cSldViewPr>
      <p:cViewPr>
        <p:scale>
          <a:sx n="115" d="100"/>
          <a:sy n="115" d="100"/>
        </p:scale>
        <p:origin x="-918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4" Type="http://schemas.openxmlformats.org/officeDocument/2006/relationships/image" Target="../media/image6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BA5DA2C-C3BC-419D-B7B6-A51793F5AE3C}" type="datetimeFigureOut">
              <a:rPr kumimoji="1" lang="ja-JP" altLang="en-US" smtClean="0"/>
              <a:t>2016/5/9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5A7E4DA-128C-43FF-A2C9-31D8E663D5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2632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7E4DA-128C-43FF-A2C9-31D8E663D51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9068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Lead-tin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7E4DA-128C-43FF-A2C9-31D8E663D518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8454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sodium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7E4DA-128C-43FF-A2C9-31D8E663D518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0095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7E4DA-128C-43FF-A2C9-31D8E663D51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286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7E4DA-128C-43FF-A2C9-31D8E663D51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5936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7E4DA-128C-43FF-A2C9-31D8E663D51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0904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7E4DA-128C-43FF-A2C9-31D8E663D51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0904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mtClean="0"/>
              <a:t>p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7E4DA-128C-43FF-A2C9-31D8E663D51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176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p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7E4DA-128C-43FF-A2C9-31D8E663D51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176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7E4DA-128C-43FF-A2C9-31D8E663D51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9396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7E4DA-128C-43FF-A2C9-31D8E663D518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569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179512" y="116632"/>
            <a:ext cx="3024336" cy="365125"/>
          </a:xfrm>
        </p:spPr>
        <p:txBody>
          <a:bodyPr/>
          <a:lstStyle/>
          <a:p>
            <a:r>
              <a:rPr lang="en-US" altLang="ja-JP" smtClean="0"/>
              <a:t>K. Hara   EDIT2013@KEK Mar.12-22, 2013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2915816" y="116632"/>
            <a:ext cx="720080" cy="365125"/>
          </a:xfrm>
        </p:spPr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4703"/>
            <a:ext cx="9144000" cy="1021738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30998"/>
            <a:ext cx="3312368" cy="229650"/>
          </a:xfrm>
        </p:spPr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-1661986" y="-36740"/>
            <a:ext cx="2133600" cy="365125"/>
          </a:xfrm>
        </p:spPr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54E69-A789-4B13-9085-B5D9173359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hyperlink" Target="//upload.wikimedia.org/wikipedia/commons/1/1f/Electron_shell_014_Silicon_-_no_label.sv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4.bp.blogspot.com/_-h5patrZ790/TP94miyKmjI/AAAAAAAAAWU/P6IRVVVYO2I/s1600/Band+diagram.pn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26.wmf"/><Relationship Id="rId12" Type="http://schemas.openxmlformats.org/officeDocument/2006/relationships/image" Target="../media/image28.wm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3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30.png"/><Relationship Id="rId1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openxmlformats.org/officeDocument/2006/relationships/image" Target="../media/image25.wmf"/><Relationship Id="rId9" Type="http://schemas.openxmlformats.org/officeDocument/2006/relationships/image" Target="../media/image27.wmf"/><Relationship Id="rId14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//upload.wikimedia.org/wikipedia/commons/a/a8/PnJunction-Diode-ForwardBias.PNG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49.png"/><Relationship Id="rId7" Type="http://schemas.openxmlformats.org/officeDocument/2006/relationships/image" Target="../media/image51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0.gif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13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69.wmf"/><Relationship Id="rId4" Type="http://schemas.openxmlformats.org/officeDocument/2006/relationships/image" Target="../media/image66.wmf"/><Relationship Id="rId9" Type="http://schemas.openxmlformats.org/officeDocument/2006/relationships/oleObject" Target="../embeddings/oleObject17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13" Type="http://schemas.openxmlformats.org/officeDocument/2006/relationships/oleObject" Target="../embeddings/oleObject22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7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72.wmf"/><Relationship Id="rId4" Type="http://schemas.openxmlformats.org/officeDocument/2006/relationships/image" Target="../media/image75.png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74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85.wmf"/><Relationship Id="rId3" Type="http://schemas.openxmlformats.org/officeDocument/2006/relationships/image" Target="../media/image86.png"/><Relationship Id="rId7" Type="http://schemas.openxmlformats.org/officeDocument/2006/relationships/image" Target="../media/image82.wmf"/><Relationship Id="rId12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84.wmf"/><Relationship Id="rId5" Type="http://schemas.openxmlformats.org/officeDocument/2006/relationships/image" Target="../media/image81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83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6.wmf"/><Relationship Id="rId5" Type="http://schemas.openxmlformats.org/officeDocument/2006/relationships/image" Target="../media/image94.wmf"/><Relationship Id="rId4" Type="http://schemas.openxmlformats.org/officeDocument/2006/relationships/oleObject" Target="../embeddings/oleObject2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2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470025"/>
          </a:xfrm>
        </p:spPr>
        <p:txBody>
          <a:bodyPr/>
          <a:lstStyle/>
          <a:p>
            <a:r>
              <a:rPr kumimoji="1" lang="en-US" altLang="ja-JP" dirty="0" smtClean="0"/>
              <a:t>Silicon Detectors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000" dirty="0" smtClean="0"/>
              <a:t>K. Hara</a:t>
            </a:r>
          </a:p>
          <a:p>
            <a:r>
              <a:rPr lang="en-US" altLang="ja-JP" sz="2000" dirty="0" smtClean="0"/>
              <a:t>University of Tsukuba</a:t>
            </a:r>
          </a:p>
          <a:p>
            <a:r>
              <a:rPr kumimoji="1" lang="en-US" altLang="ja-JP" sz="2000" dirty="0" smtClean="0"/>
              <a:t>Faculty of Pure and Applied Sciences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75656" y="6021288"/>
            <a:ext cx="295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EDIT2013   March 12-22,2013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32590"/>
            <a:ext cx="7565346" cy="4868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1398"/>
            <a:ext cx="9144000" cy="1052736"/>
          </a:xfrm>
        </p:spPr>
        <p:txBody>
          <a:bodyPr/>
          <a:lstStyle/>
          <a:p>
            <a:r>
              <a:rPr kumimoji="1" lang="en-US" altLang="ja-JP" dirty="0" smtClean="0"/>
              <a:t>Why Silicon?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7544" y="3429000"/>
            <a:ext cx="5112568" cy="1336263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kumimoji="1" lang="en-US" altLang="ja-JP" dirty="0" smtClean="0"/>
              <a:t>Silicon is 2</a:t>
            </a:r>
            <a:r>
              <a:rPr kumimoji="1" lang="en-US" altLang="ja-JP" baseline="30000" dirty="0" smtClean="0"/>
              <a:t>nd</a:t>
            </a:r>
            <a:r>
              <a:rPr kumimoji="1" lang="en-US" altLang="ja-JP" dirty="0" smtClean="0"/>
              <a:t> most abundant element on Earth</a:t>
            </a:r>
          </a:p>
          <a:p>
            <a:pPr>
              <a:lnSpc>
                <a:spcPts val="1200"/>
              </a:lnSpc>
            </a:pPr>
            <a:endParaRPr lang="en-US" altLang="ja-JP" dirty="0"/>
          </a:p>
          <a:p>
            <a:pPr>
              <a:lnSpc>
                <a:spcPts val="1700"/>
              </a:lnSpc>
            </a:pPr>
            <a:r>
              <a:rPr kumimoji="1" lang="en-US" altLang="ja-JP" dirty="0" smtClean="0"/>
              <a:t>Silicon semiconductor is realized</a:t>
            </a:r>
            <a:r>
              <a:rPr lang="ja-JP" altLang="en-US" dirty="0" smtClean="0"/>
              <a:t> </a:t>
            </a:r>
            <a:r>
              <a:rPr lang="en-US" altLang="ja-JP" dirty="0" smtClean="0"/>
              <a:t>by</a:t>
            </a:r>
            <a:r>
              <a:rPr kumimoji="1" lang="en-US" altLang="ja-JP" dirty="0" smtClean="0"/>
              <a:t>:</a:t>
            </a:r>
            <a:r>
              <a:rPr lang="en-US" altLang="ja-JP" dirty="0" smtClean="0"/>
              <a:t> </a:t>
            </a:r>
          </a:p>
          <a:p>
            <a:pPr>
              <a:lnSpc>
                <a:spcPts val="1700"/>
              </a:lnSpc>
              <a:buFont typeface="Arial" pitchFamily="34" charset="0"/>
              <a:buChar char="•"/>
            </a:pPr>
            <a:r>
              <a:rPr kumimoji="1" lang="en-US" altLang="ja-JP" dirty="0"/>
              <a:t> </a:t>
            </a:r>
            <a:r>
              <a:rPr lang="en-US" altLang="ja-JP" dirty="0" smtClean="0"/>
              <a:t>appropriate band gap (1.1eV)</a:t>
            </a:r>
          </a:p>
          <a:p>
            <a:pPr>
              <a:lnSpc>
                <a:spcPts val="1700"/>
              </a:lnSpc>
              <a:buFont typeface="Arial" pitchFamily="34" charset="0"/>
              <a:buChar char="•"/>
            </a:pPr>
            <a:r>
              <a:rPr kumimoji="1" lang="en-US" altLang="ja-JP" dirty="0"/>
              <a:t> </a:t>
            </a:r>
            <a:r>
              <a:rPr kumimoji="1" lang="en-US" altLang="ja-JP" dirty="0" smtClean="0"/>
              <a:t>excellent insulator SiO</a:t>
            </a:r>
            <a:r>
              <a:rPr kumimoji="1" lang="en-US" altLang="ja-JP" baseline="-25000" dirty="0" smtClean="0"/>
              <a:t>2</a:t>
            </a:r>
            <a:r>
              <a:rPr kumimoji="1" lang="en-US" altLang="ja-JP" dirty="0" smtClean="0"/>
              <a:t> (~10</a:t>
            </a:r>
            <a:r>
              <a:rPr kumimoji="1" lang="en-US" altLang="ja-JP" baseline="30000" dirty="0" smtClean="0"/>
              <a:t>7 </a:t>
            </a:r>
            <a:r>
              <a:rPr kumimoji="1" lang="en-US" altLang="ja-JP" dirty="0" smtClean="0"/>
              <a:t>V/cm)</a:t>
            </a:r>
            <a:r>
              <a:rPr lang="en-US" altLang="ja-JP" dirty="0" smtClean="0"/>
              <a:t> </a:t>
            </a:r>
          </a:p>
          <a:p>
            <a:pPr>
              <a:lnSpc>
                <a:spcPts val="1700"/>
              </a:lnSpc>
              <a:buFont typeface="Arial" pitchFamily="34" charset="0"/>
              <a:buChar char="•"/>
            </a:pPr>
            <a:r>
              <a:rPr lang="en-US" altLang="ja-JP" dirty="0"/>
              <a:t> </a:t>
            </a:r>
            <a:r>
              <a:rPr lang="en-US" altLang="ja-JP" dirty="0" smtClean="0"/>
              <a:t>good neighbors  B (as  donor) and P (as acceptor)</a:t>
            </a:r>
            <a:endParaRPr kumimoji="1" lang="en-US" altLang="ja-JP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48064" y="940078"/>
            <a:ext cx="735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group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47664" y="5287877"/>
            <a:ext cx="2374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 a pure silicon crystal,</a:t>
            </a:r>
            <a:endParaRPr kumimoji="1" lang="ja-JP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941168"/>
            <a:ext cx="1739412" cy="178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869160"/>
            <a:ext cx="1766946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テキスト ボックス 14"/>
          <p:cNvSpPr txBox="1"/>
          <p:nvPr/>
        </p:nvSpPr>
        <p:spPr>
          <a:xfrm>
            <a:off x="6876256" y="4627567"/>
            <a:ext cx="148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Periodic Table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372200" y="2289495"/>
            <a:ext cx="330051" cy="4914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843808" y="980728"/>
            <a:ext cx="11568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metal</a:t>
            </a:r>
          </a:p>
          <a:p>
            <a:r>
              <a:rPr lang="en-US" altLang="ja-JP" dirty="0" smtClean="0"/>
              <a:t>non-metal</a:t>
            </a:r>
          </a:p>
          <a:p>
            <a:r>
              <a:rPr lang="en-US" altLang="ja-JP" dirty="0" smtClean="0"/>
              <a:t>noble gas</a:t>
            </a:r>
          </a:p>
          <a:p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100195" y="1211560"/>
            <a:ext cx="83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B0F0"/>
                </a:solidFill>
              </a:rPr>
              <a:t>/family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1052736"/>
            <a:ext cx="580455" cy="842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テキスト ボックス 19"/>
          <p:cNvSpPr txBox="1"/>
          <p:nvPr/>
        </p:nvSpPr>
        <p:spPr>
          <a:xfrm>
            <a:off x="107504" y="6309320"/>
            <a:ext cx="1632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4 </a:t>
            </a:r>
            <a:r>
              <a:rPr kumimoji="1" lang="en-US" altLang="ja-JP" sz="1400" dirty="0" smtClean="0"/>
              <a:t>bonding </a:t>
            </a:r>
            <a:r>
              <a:rPr kumimoji="1" lang="en-US" altLang="ja-JP" sz="1400" dirty="0" smtClean="0"/>
              <a:t>electrons</a:t>
            </a:r>
            <a:endParaRPr kumimoji="1" lang="ja-JP" altLang="en-US" sz="1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995936" y="6381328"/>
            <a:ext cx="143629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n-type silicon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763688" y="5589240"/>
            <a:ext cx="2365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 in IV: electron excess</a:t>
            </a:r>
          </a:p>
          <a:p>
            <a:r>
              <a:rPr lang="en-US" altLang="ja-JP" dirty="0" smtClean="0"/>
              <a:t>III in IV: electron deficit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444208" y="6381328"/>
            <a:ext cx="143629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p-type silicon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172400" y="5013176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h</a:t>
            </a:r>
            <a:r>
              <a:rPr kumimoji="1" lang="en-US" altLang="ja-JP" dirty="0" smtClean="0"/>
              <a:t>ole</a:t>
            </a:r>
            <a:endParaRPr kumimoji="1" lang="ja-JP" altLang="en-US" dirty="0"/>
          </a:p>
        </p:txBody>
      </p:sp>
      <p:cxnSp>
        <p:nvCxnSpPr>
          <p:cNvPr id="26" name="直線矢印コネクタ 25"/>
          <p:cNvCxnSpPr/>
          <p:nvPr/>
        </p:nvCxnSpPr>
        <p:spPr>
          <a:xfrm flipH="1">
            <a:off x="7452320" y="5229200"/>
            <a:ext cx="72008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File:Electron shell 014 Silicon - no label.sv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05099"/>
            <a:ext cx="1304221" cy="130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pa\Desktop\c_fig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4" y="2076318"/>
            <a:ext cx="4525831" cy="229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5"/>
            <a:ext cx="9164424" cy="1006449"/>
          </a:xfrm>
        </p:spPr>
        <p:txBody>
          <a:bodyPr/>
          <a:lstStyle/>
          <a:p>
            <a:r>
              <a:rPr kumimoji="1" lang="en-US" altLang="ja-JP" dirty="0" smtClean="0"/>
              <a:t>“appropriate” band-gap</a:t>
            </a:r>
            <a:endParaRPr kumimoji="1" lang="ja-JP" altLang="en-US" dirty="0"/>
          </a:p>
        </p:txBody>
      </p:sp>
      <p:pic>
        <p:nvPicPr>
          <p:cNvPr id="15364" name="Picture 4" descr="Band+diagram Formation of Band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0049" y="1433128"/>
            <a:ext cx="4504375" cy="2499928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179511" y="979065"/>
            <a:ext cx="40828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B0F0"/>
                </a:solidFill>
              </a:rPr>
              <a:t>band</a:t>
            </a:r>
            <a:r>
              <a:rPr kumimoji="1" lang="en-US" altLang="ja-JP" sz="1400" dirty="0" smtClean="0"/>
              <a:t>: when single atoms combine, outer quantum states merge, providing a large number of energy levels for electrons to take.</a:t>
            </a:r>
          </a:p>
          <a:p>
            <a:r>
              <a:rPr lang="en-US" altLang="ja-JP" sz="1400" dirty="0"/>
              <a:t>	</a:t>
            </a:r>
            <a:r>
              <a:rPr lang="en-US" altLang="ja-JP" sz="1400" dirty="0" smtClean="0"/>
              <a:t>electrons </a:t>
            </a:r>
            <a:r>
              <a:rPr lang="en-US" altLang="ja-JP" sz="1400" dirty="0"/>
              <a:t>in </a:t>
            </a:r>
            <a:r>
              <a:rPr lang="en-US" altLang="ja-JP" sz="1400" dirty="0">
                <a:solidFill>
                  <a:srgbClr val="00B0F0"/>
                </a:solidFill>
              </a:rPr>
              <a:t>conduction band</a:t>
            </a:r>
            <a:r>
              <a:rPr lang="en-US" altLang="ja-JP" sz="1400" dirty="0"/>
              <a:t>: free </a:t>
            </a:r>
            <a:endParaRPr lang="ja-JP" altLang="en-US" sz="1400" dirty="0"/>
          </a:p>
          <a:p>
            <a:r>
              <a:rPr lang="en-US" altLang="ja-JP" sz="1400" dirty="0" smtClean="0"/>
              <a:t>	electrons in </a:t>
            </a:r>
            <a:r>
              <a:rPr lang="en-US" altLang="ja-JP" sz="1400" dirty="0" smtClean="0">
                <a:solidFill>
                  <a:srgbClr val="00B0F0"/>
                </a:solidFill>
              </a:rPr>
              <a:t>valence band</a:t>
            </a:r>
            <a:r>
              <a:rPr lang="en-US" altLang="ja-JP" sz="1400" dirty="0" smtClean="0"/>
              <a:t>: tied to atoms</a:t>
            </a: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7105444" y="1387112"/>
            <a:ext cx="126296" cy="11777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999176" y="1029378"/>
            <a:ext cx="1628651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sz="1600" dirty="0" smtClean="0">
                <a:solidFill>
                  <a:schemeClr val="tx2">
                    <a:lumMod val="75000"/>
                  </a:schemeClr>
                </a:solidFill>
                <a:latin typeface="Symbol" pitchFamily="18" charset="2"/>
              </a:rPr>
              <a:t>m</a:t>
            </a:r>
            <a:r>
              <a:rPr kumimoji="1" lang="en-US" altLang="ja-JP" sz="1600" dirty="0" smtClean="0">
                <a:solidFill>
                  <a:schemeClr val="tx2">
                    <a:lumMod val="75000"/>
                  </a:schemeClr>
                </a:solidFill>
              </a:rPr>
              <a:t>: highest energy</a:t>
            </a:r>
          </a:p>
          <a:p>
            <a:pPr>
              <a:lnSpc>
                <a:spcPts val="1600"/>
              </a:lnSpc>
            </a:pPr>
            <a:r>
              <a:rPr kumimoji="1" lang="en-US" altLang="ja-JP" sz="1600" dirty="0" smtClean="0">
                <a:solidFill>
                  <a:schemeClr val="tx2">
                    <a:lumMod val="75000"/>
                  </a:schemeClr>
                </a:solidFill>
              </a:rPr>
              <a:t>    level at T=0K</a:t>
            </a:r>
            <a:endParaRPr kumimoji="1" lang="ja-JP" alt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72036" y="4088105"/>
            <a:ext cx="3429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</a:t>
            </a:r>
            <a:r>
              <a:rPr kumimoji="1" lang="en-US" altLang="ja-JP" dirty="0" smtClean="0"/>
              <a:t>ypical semiconductor ‘s band gap:</a:t>
            </a:r>
          </a:p>
          <a:p>
            <a:r>
              <a:rPr lang="en-US" altLang="ja-JP" dirty="0" smtClean="0"/>
              <a:t>   	</a:t>
            </a:r>
            <a:r>
              <a:rPr kumimoji="1" lang="en-US" altLang="ja-JP" dirty="0" smtClean="0"/>
              <a:t>Si(1.1eV)   </a:t>
            </a:r>
            <a:r>
              <a:rPr lang="en-US" altLang="ja-JP" dirty="0" err="1" smtClean="0"/>
              <a:t>Ge</a:t>
            </a:r>
            <a:r>
              <a:rPr lang="en-US" altLang="ja-JP" dirty="0" smtClean="0"/>
              <a:t>(0.67eV)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91140" y="3803202"/>
            <a:ext cx="161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B.G.&gt;9eV(SiO</a:t>
            </a:r>
            <a:r>
              <a:rPr kumimoji="1" lang="en-US" altLang="ja-JP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kumimoji="1" lang="en-US" altLang="ja-JP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kumimoji="1" lang="ja-JP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44099" y="3827913"/>
            <a:ext cx="274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B.G.</a:t>
            </a:r>
            <a:r>
              <a:rPr kumimoji="1" lang="ja-JP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～</a:t>
            </a:r>
            <a:r>
              <a:rPr kumimoji="1" lang="en-US" altLang="ja-JP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1eV</a:t>
            </a:r>
            <a:r>
              <a:rPr lang="en-US" altLang="ja-JP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           </a:t>
            </a:r>
            <a:endParaRPr kumimoji="1" lang="ja-JP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9512" y="4365104"/>
            <a:ext cx="453650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tx2">
                    <a:lumMod val="75000"/>
                  </a:schemeClr>
                </a:solidFill>
              </a:rPr>
              <a:t>At room temperature, “small” number of free electrons in C.B. in semiconductor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3528" y="5042793"/>
            <a:ext cx="4000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probability of finding electron in state </a:t>
            </a:r>
            <a:r>
              <a:rPr kumimoji="1" lang="en-US" altLang="ja-JP" dirty="0" err="1" smtClean="0">
                <a:latin typeface="Symbol" pitchFamily="18" charset="2"/>
              </a:rPr>
              <a:t>e</a:t>
            </a:r>
            <a:r>
              <a:rPr kumimoji="1" lang="en-US" altLang="ja-JP" baseline="-25000" dirty="0" err="1" smtClean="0"/>
              <a:t>i</a:t>
            </a:r>
            <a:r>
              <a:rPr kumimoji="1" lang="en-US" altLang="ja-JP" dirty="0" smtClean="0"/>
              <a:t>:</a:t>
            </a:r>
          </a:p>
          <a:p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1028" name="Picture 4" descr=" \bar{n}_i = \frac{1}{e^{(\epsilon_i-\mu) / k T} + 1}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8" y="5365958"/>
            <a:ext cx="1947219" cy="53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965281" y="5945484"/>
            <a:ext cx="1993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(Fermi-Dirac </a:t>
            </a:r>
            <a:r>
              <a:rPr kumimoji="1" lang="en-US" altLang="ja-JP" dirty="0" err="1" smtClean="0"/>
              <a:t>distri</a:t>
            </a:r>
            <a:r>
              <a:rPr kumimoji="1" lang="en-US" altLang="ja-JP" dirty="0" smtClean="0"/>
              <a:t>.)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82951" y="5446415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or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52609" y="5939988"/>
            <a:ext cx="269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(Maxwell-Boltzmann distr.)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2019579" y="6372036"/>
            <a:ext cx="507270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tx2">
                    <a:lumMod val="75000"/>
                  </a:schemeClr>
                </a:solidFill>
              </a:rPr>
              <a:t>semiconductor devices utilize them as signal carries </a:t>
            </a:r>
            <a:endParaRPr lang="ja-JP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029377" y="5754762"/>
            <a:ext cx="1783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err="1" smtClean="0"/>
              <a:t>kT</a:t>
            </a:r>
            <a:r>
              <a:rPr kumimoji="1" lang="en-US" altLang="ja-JP" i="1" dirty="0" smtClean="0"/>
              <a:t>=</a:t>
            </a:r>
            <a:r>
              <a:rPr kumimoji="1" lang="en-US" altLang="ja-JP" dirty="0" smtClean="0"/>
              <a:t>0.026eV @RT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97217" y="5430893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~10</a:t>
            </a:r>
            <a:r>
              <a:rPr kumimoji="1" lang="en-US" altLang="ja-JP" baseline="30000" dirty="0" smtClean="0"/>
              <a:t>-10</a:t>
            </a:r>
            <a:r>
              <a:rPr kumimoji="1" lang="en-US" altLang="ja-JP" dirty="0" smtClean="0"/>
              <a:t> (</a:t>
            </a:r>
            <a:r>
              <a:rPr kumimoji="1" lang="en-US" altLang="ja-JP" dirty="0" smtClean="0">
                <a:latin typeface="Symbol" pitchFamily="18" charset="2"/>
              </a:rPr>
              <a:t>D</a:t>
            </a:r>
            <a:r>
              <a:rPr lang="en-US" altLang="ja-JP" dirty="0" smtClean="0">
                <a:latin typeface="Symbol" pitchFamily="18" charset="2"/>
              </a:rPr>
              <a:t>e</a:t>
            </a:r>
            <a:r>
              <a:rPr lang="en-US" altLang="ja-JP" baseline="-25000" dirty="0" smtClean="0"/>
              <a:t>i</a:t>
            </a:r>
            <a:r>
              <a:rPr lang="en-US" altLang="ja-JP" dirty="0" smtClean="0"/>
              <a:t>:1.1eV)</a:t>
            </a:r>
            <a:endParaRPr kumimoji="1" lang="ja-JP" altLang="en-US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03" y="5457310"/>
            <a:ext cx="20288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直線矢印コネクタ 14"/>
          <p:cNvCxnSpPr>
            <a:stCxn id="18" idx="1"/>
          </p:cNvCxnSpPr>
          <p:nvPr/>
        </p:nvCxnSpPr>
        <p:spPr>
          <a:xfrm flipH="1" flipV="1">
            <a:off x="4499992" y="4869160"/>
            <a:ext cx="803923" cy="2566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5303915" y="4941168"/>
            <a:ext cx="2963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 smtClean="0"/>
              <a:t>no intensive</a:t>
            </a:r>
            <a:r>
              <a:rPr kumimoji="1" lang="en-US" altLang="ja-JP" u="sng" dirty="0" smtClean="0"/>
              <a:t> cooling required</a:t>
            </a:r>
            <a:endParaRPr kumimoji="1" lang="ja-JP" altLang="en-US" u="sng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20" name="日付プレースホルダー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082950" y="4095735"/>
            <a:ext cx="146238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Interatomic distance</a:t>
            </a:r>
            <a:endParaRPr kumimoji="1" lang="ja-JP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80120"/>
          </a:xfrm>
        </p:spPr>
        <p:txBody>
          <a:bodyPr/>
          <a:lstStyle/>
          <a:p>
            <a:r>
              <a:rPr kumimoji="1" lang="en-US" altLang="ja-JP" dirty="0" smtClean="0"/>
              <a:t>Doped Semiconductor</a:t>
            </a:r>
            <a:endParaRPr kumimoji="1" lang="ja-JP" altLang="en-US" dirty="0"/>
          </a:p>
        </p:txBody>
      </p:sp>
      <p:pic>
        <p:nvPicPr>
          <p:cNvPr id="4" name="Picture 2" descr="\begin{figure}&#10;\centering&#10;\setlength{\unitlength}{1pt}&#10;\begin{picture}(...&#10;...tor(0,1){30}}&#10;\put(-94,90){\vector(0,-1){30}}&#10;\end{picture}&#10;\end{figure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7" y="1459719"/>
            <a:ext cx="7247696" cy="22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7164288" y="3106658"/>
            <a:ext cx="1442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:state density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>
          <a:xfrm flipH="1" flipV="1">
            <a:off x="6140115" y="1772816"/>
            <a:ext cx="1024173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7211621" y="1732166"/>
            <a:ext cx="1638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states occupied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0" name="直線矢印コネクタ 9"/>
          <p:cNvCxnSpPr>
            <a:stCxn id="12" idx="1"/>
          </p:cNvCxnSpPr>
          <p:nvPr/>
        </p:nvCxnSpPr>
        <p:spPr>
          <a:xfrm flipH="1">
            <a:off x="6892318" y="2261463"/>
            <a:ext cx="320399" cy="6836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7212717" y="2076797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un-occupied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098241" y="3850224"/>
            <a:ext cx="5069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most of donors (electrons) =&gt; more electrons in C.B.</a:t>
            </a:r>
          </a:p>
          <a:p>
            <a:r>
              <a:rPr lang="en-US" altLang="ja-JP" dirty="0" smtClean="0">
                <a:solidFill>
                  <a:srgbClr val="00B0F0"/>
                </a:solidFill>
              </a:rPr>
              <a:t>               acceptors (holes) =&gt; more holes in V.B.@RT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96470" y="4462207"/>
            <a:ext cx="385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more conductive than </a:t>
            </a:r>
            <a:r>
              <a:rPr kumimoji="1" lang="en-US" altLang="ja-JP" i="1" dirty="0" smtClean="0"/>
              <a:t>intrinsic</a:t>
            </a:r>
            <a:endParaRPr kumimoji="1" lang="ja-JP" altLang="en-US" i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93091" y="5457998"/>
            <a:ext cx="77257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Notation      </a:t>
            </a:r>
            <a:r>
              <a:rPr kumimoji="1" lang="en-US" altLang="ja-JP" i="1" dirty="0" err="1" smtClean="0"/>
              <a:t>i</a:t>
            </a:r>
            <a:r>
              <a:rPr kumimoji="1" lang="en-US" altLang="ja-JP" dirty="0" smtClean="0"/>
              <a:t>: intrinsic   (does not appear in usual application)</a:t>
            </a:r>
          </a:p>
          <a:p>
            <a:r>
              <a:rPr lang="en-US" altLang="ja-JP" i="1" dirty="0"/>
              <a:t> </a:t>
            </a:r>
            <a:r>
              <a:rPr lang="en-US" altLang="ja-JP" i="1" dirty="0" smtClean="0"/>
              <a:t>                     </a:t>
            </a:r>
            <a:r>
              <a:rPr lang="en-US" altLang="ja-JP" i="1" dirty="0" err="1" smtClean="0"/>
              <a:t>n,p</a:t>
            </a:r>
            <a:r>
              <a:rPr lang="en-US" altLang="ja-JP" i="1" dirty="0" smtClean="0"/>
              <a:t> </a:t>
            </a:r>
            <a:r>
              <a:rPr lang="en-US" altLang="ja-JP" dirty="0" smtClean="0"/>
              <a:t>(</a:t>
            </a:r>
            <a:r>
              <a:rPr lang="en-US" altLang="ja-JP" i="1" dirty="0" smtClean="0"/>
              <a:t>n</a:t>
            </a:r>
            <a:r>
              <a:rPr lang="en-US" altLang="ja-JP" i="1" baseline="30000" dirty="0" smtClean="0"/>
              <a:t>-</a:t>
            </a:r>
            <a:r>
              <a:rPr lang="en-US" altLang="ja-JP" i="1" dirty="0" smtClean="0"/>
              <a:t>,p</a:t>
            </a:r>
            <a:r>
              <a:rPr lang="en-US" altLang="ja-JP" i="1" baseline="30000" dirty="0" smtClean="0"/>
              <a:t>-</a:t>
            </a:r>
            <a:r>
              <a:rPr lang="en-US" altLang="ja-JP" dirty="0" smtClean="0"/>
              <a:t>): lightly doped semiconductor (main </a:t>
            </a:r>
            <a:r>
              <a:rPr lang="en-US" altLang="ja-JP" dirty="0" smtClean="0">
                <a:solidFill>
                  <a:srgbClr val="00B0F0"/>
                </a:solidFill>
              </a:rPr>
              <a:t>sensor </a:t>
            </a:r>
            <a:r>
              <a:rPr lang="en-US" altLang="ja-JP" dirty="0" smtClean="0"/>
              <a:t>part)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                   </a:t>
            </a:r>
            <a:r>
              <a:rPr kumimoji="1" lang="en-US" altLang="ja-JP" i="1" dirty="0" err="1" smtClean="0"/>
              <a:t>n</a:t>
            </a:r>
            <a:r>
              <a:rPr kumimoji="1" lang="en-US" altLang="ja-JP" i="1" baseline="30000" dirty="0" err="1" smtClean="0"/>
              <a:t>+</a:t>
            </a:r>
            <a:r>
              <a:rPr kumimoji="1" lang="en-US" altLang="ja-JP" i="1" dirty="0" err="1" smtClean="0"/>
              <a:t>,p</a:t>
            </a:r>
            <a:r>
              <a:rPr kumimoji="1" lang="en-US" altLang="ja-JP" i="1" baseline="30000" dirty="0" smtClean="0"/>
              <a:t>+</a:t>
            </a:r>
            <a:r>
              <a:rPr kumimoji="1" lang="en-US" altLang="ja-JP" dirty="0" smtClean="0"/>
              <a:t>:</a:t>
            </a:r>
            <a:r>
              <a:rPr kumimoji="1" lang="en-US" altLang="ja-JP" i="1" dirty="0" smtClean="0"/>
              <a:t> </a:t>
            </a:r>
            <a:r>
              <a:rPr kumimoji="1" lang="en-US" altLang="ja-JP" dirty="0" smtClean="0"/>
              <a:t>heavily doped semiconductor (used as “</a:t>
            </a:r>
            <a:r>
              <a:rPr kumimoji="1" lang="en-US" altLang="ja-JP" dirty="0" smtClean="0">
                <a:solidFill>
                  <a:srgbClr val="00B0F0"/>
                </a:solidFill>
              </a:rPr>
              <a:t>electrode </a:t>
            </a:r>
            <a:r>
              <a:rPr kumimoji="1" lang="en-US" altLang="ja-JP" dirty="0" smtClean="0"/>
              <a:t>conductor”)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>
            <a:stCxn id="12" idx="1"/>
          </p:cNvCxnSpPr>
          <p:nvPr/>
        </p:nvCxnSpPr>
        <p:spPr>
          <a:xfrm flipH="1" flipV="1">
            <a:off x="6444208" y="1916833"/>
            <a:ext cx="768509" cy="3446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>
            <a:off x="6444209" y="1916833"/>
            <a:ext cx="656915" cy="9361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1075858" y="3716748"/>
            <a:ext cx="2760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/>
              <a:t>i</a:t>
            </a:r>
            <a:r>
              <a:rPr kumimoji="1" lang="en-US" altLang="ja-JP" i="1" dirty="0" smtClean="0"/>
              <a:t>ntrinsic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: </a:t>
            </a:r>
            <a:r>
              <a:rPr kumimoji="1" lang="en-US" altLang="ja-JP" dirty="0" smtClean="0"/>
              <a:t>semi-conductive by </a:t>
            </a:r>
            <a:r>
              <a:rPr kumimoji="1" lang="en-US" altLang="ja-JP" dirty="0" smtClean="0">
                <a:solidFill>
                  <a:srgbClr val="FF0000"/>
                </a:solidFill>
              </a:rPr>
              <a:t>thermal excitation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3995936" y="1948006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3995936" y="1988840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4067944" y="1988840"/>
            <a:ext cx="0" cy="2726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4067944" y="1732166"/>
            <a:ext cx="0" cy="215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3287798" y="2200218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0.045eV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546456" y="222252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1.1eV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50799" y="5164276"/>
            <a:ext cx="394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N</a:t>
            </a:r>
            <a:r>
              <a:rPr kumimoji="1" lang="en-US" altLang="ja-JP" i="1" baseline="-25000" dirty="0" smtClean="0"/>
              <a:t>A</a:t>
            </a:r>
            <a:r>
              <a:rPr kumimoji="1" lang="en-US" altLang="ja-JP" i="1" dirty="0" smtClean="0"/>
              <a:t>,N</a:t>
            </a:r>
            <a:r>
              <a:rPr kumimoji="1" lang="en-US" altLang="ja-JP" i="1" baseline="-25000" dirty="0" smtClean="0"/>
              <a:t>D</a:t>
            </a:r>
            <a:r>
              <a:rPr kumimoji="1" lang="en-US" altLang="ja-JP" dirty="0" smtClean="0"/>
              <a:t>: density of acceptor, donor atoms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619672" y="4794944"/>
            <a:ext cx="363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err="1" smtClean="0"/>
              <a:t>n,p</a:t>
            </a:r>
            <a:r>
              <a:rPr kumimoji="1" lang="en-US" altLang="ja-JP" dirty="0" smtClean="0"/>
              <a:t>: density of electron, hole carriers</a:t>
            </a:r>
            <a:endParaRPr kumimoji="1" lang="ja-JP" alt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18" name="日付プレースホルダー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307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-27384"/>
            <a:ext cx="9148038" cy="1021738"/>
          </a:xfrm>
        </p:spPr>
        <p:txBody>
          <a:bodyPr/>
          <a:lstStyle/>
          <a:p>
            <a:r>
              <a:rPr kumimoji="1" lang="en-US" altLang="ja-JP" dirty="0" smtClean="0"/>
              <a:t>Carrier concentration</a:t>
            </a:r>
            <a:endParaRPr kumimoji="1" lang="ja-JP" altLang="en-US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88642"/>
              </p:ext>
            </p:extLst>
          </p:nvPr>
        </p:nvGraphicFramePr>
        <p:xfrm>
          <a:off x="719138" y="1616075"/>
          <a:ext cx="5024437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9" name="数式" r:id="rId3" imgW="2819160" imgH="279360" progId="Equation.3">
                  <p:embed/>
                </p:oleObj>
              </mc:Choice>
              <mc:Fallback>
                <p:oleObj name="数式" r:id="rId3" imgW="2819160" imgH="279360" progId="Equation.3">
                  <p:embed/>
                  <p:pic>
                    <p:nvPicPr>
                      <p:cNvPr id="0" name="オブジェクト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8" y="1616075"/>
                        <a:ext cx="5024437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414763" y="1065006"/>
            <a:ext cx="180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In intrinsic silicon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6244601" y="1065006"/>
            <a:ext cx="2903438" cy="2411337"/>
            <a:chOff x="6060745" y="801638"/>
            <a:chExt cx="2903438" cy="2411337"/>
          </a:xfrm>
        </p:grpSpPr>
        <p:pic>
          <p:nvPicPr>
            <p:cNvPr id="5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986304"/>
              <a:ext cx="2087927" cy="2226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直線矢印コネクタ 8"/>
            <p:cNvCxnSpPr/>
            <p:nvPr/>
          </p:nvCxnSpPr>
          <p:spPr>
            <a:xfrm flipH="1">
              <a:off x="7452320" y="1268760"/>
              <a:ext cx="288032" cy="8308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>
              <a:off x="7648349" y="9863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smtClean="0"/>
                <a:t>F(E)</a:t>
              </a:r>
              <a:endParaRPr kumimoji="1" lang="ja-JP" altLang="en-US" i="1" dirty="0"/>
            </a:p>
          </p:txBody>
        </p:sp>
        <p:sp>
          <p:nvSpPr>
            <p:cNvPr id="11" name="左中かっこ 10"/>
            <p:cNvSpPr/>
            <p:nvPr/>
          </p:nvSpPr>
          <p:spPr>
            <a:xfrm>
              <a:off x="6623176" y="1484784"/>
              <a:ext cx="155448" cy="50405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6060745" y="1552146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g</a:t>
              </a:r>
              <a:r>
                <a:rPr kumimoji="1" lang="en-US" altLang="ja-JP" i="1" baseline="-25000" dirty="0" err="1" smtClean="0"/>
                <a:t>C</a:t>
              </a:r>
              <a:r>
                <a:rPr kumimoji="1" lang="en-US" altLang="ja-JP" i="1" dirty="0" smtClean="0"/>
                <a:t>(E)</a:t>
              </a:r>
              <a:endParaRPr kumimoji="1" lang="ja-JP" altLang="en-US" i="1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976168" y="801638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smtClean="0"/>
                <a:t>E</a:t>
              </a:r>
              <a:endParaRPr kumimoji="1" lang="ja-JP" altLang="en-US" i="1" dirty="0"/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562568" y="2669073"/>
            <a:ext cx="1181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Resistivity:</a:t>
            </a:r>
            <a:endParaRPr kumimoji="1" lang="ja-JP" altLang="en-US" dirty="0"/>
          </a:p>
        </p:txBody>
      </p:sp>
      <p:graphicFrame>
        <p:nvGraphicFramePr>
          <p:cNvPr id="21" name="オブジェクト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471827"/>
              </p:ext>
            </p:extLst>
          </p:nvPr>
        </p:nvGraphicFramePr>
        <p:xfrm>
          <a:off x="1670050" y="2536825"/>
          <a:ext cx="2462213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0" name="数式" r:id="rId6" imgW="1460160" imgH="431640" progId="Equation.3">
                  <p:embed/>
                </p:oleObj>
              </mc:Choice>
              <mc:Fallback>
                <p:oleObj name="数式" r:id="rId6" imgW="1460160" imgH="431640" progId="Equation.3">
                  <p:embed/>
                  <p:pic>
                    <p:nvPicPr>
                      <p:cNvPr id="0" name="オブジェクト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0050" y="2536825"/>
                        <a:ext cx="2462213" cy="72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テキスト ボックス 21"/>
          <p:cNvSpPr txBox="1"/>
          <p:nvPr/>
        </p:nvSpPr>
        <p:spPr>
          <a:xfrm>
            <a:off x="4010846" y="2669073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330 </a:t>
            </a:r>
            <a:r>
              <a:rPr kumimoji="1" lang="en-US" altLang="ja-JP" dirty="0" err="1" smtClean="0"/>
              <a:t>k</a:t>
            </a:r>
            <a:r>
              <a:rPr kumimoji="1" lang="en-US" altLang="ja-JP" dirty="0" err="1" smtClean="0">
                <a:latin typeface="Symbol" pitchFamily="18" charset="2"/>
              </a:rPr>
              <a:t>W</a:t>
            </a:r>
            <a:r>
              <a:rPr kumimoji="1" lang="en-US" altLang="ja-JP" dirty="0" err="1" smtClean="0"/>
              <a:t>cm</a:t>
            </a:r>
            <a:r>
              <a:rPr kumimoji="1" lang="en-US" altLang="ja-JP" dirty="0" smtClean="0"/>
              <a:t> @</a:t>
            </a:r>
            <a:r>
              <a:rPr kumimoji="1" lang="en-US" altLang="ja-JP" i="1" dirty="0" smtClean="0"/>
              <a:t>T</a:t>
            </a:r>
            <a:r>
              <a:rPr kumimoji="1" lang="en-US" altLang="ja-JP" dirty="0" smtClean="0"/>
              <a:t>=300K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984095" y="3710871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@</a:t>
            </a:r>
            <a:r>
              <a:rPr kumimoji="1" lang="en-US" altLang="ja-JP" i="1" dirty="0" smtClean="0"/>
              <a:t>T</a:t>
            </a:r>
            <a:r>
              <a:rPr kumimoji="1" lang="en-US" altLang="ja-JP" dirty="0" smtClean="0"/>
              <a:t>=300K</a:t>
            </a:r>
            <a:endParaRPr kumimoji="1" lang="ja-JP" altLang="en-US" dirty="0"/>
          </a:p>
        </p:txBody>
      </p:sp>
      <p:grpSp>
        <p:nvGrpSpPr>
          <p:cNvPr id="26" name="グループ化 25"/>
          <p:cNvGrpSpPr/>
          <p:nvPr/>
        </p:nvGrpSpPr>
        <p:grpSpPr>
          <a:xfrm>
            <a:off x="714834" y="4443780"/>
            <a:ext cx="2058552" cy="323850"/>
            <a:chOff x="1793368" y="3122176"/>
            <a:chExt cx="2058552" cy="323850"/>
          </a:xfrm>
        </p:grpSpPr>
        <p:graphicFrame>
          <p:nvGraphicFramePr>
            <p:cNvPr id="16" name="オブジェクト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7359658"/>
                </p:ext>
              </p:extLst>
            </p:nvPr>
          </p:nvGraphicFramePr>
          <p:xfrm>
            <a:off x="1793368" y="3122176"/>
            <a:ext cx="911225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51" name="数式" r:id="rId8" imgW="533160" imgH="190440" progId="Equation.3">
                    <p:embed/>
                  </p:oleObj>
                </mc:Choice>
                <mc:Fallback>
                  <p:oleObj name="数式" r:id="rId8" imgW="533160" imgH="190440" progId="Equation.3">
                    <p:embed/>
                    <p:pic>
                      <p:nvPicPr>
                        <p:cNvPr id="0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3368" y="3122176"/>
                          <a:ext cx="911225" cy="323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正方形/長方形 24"/>
            <p:cNvSpPr/>
            <p:nvPr/>
          </p:nvSpPr>
          <p:spPr>
            <a:xfrm>
              <a:off x="3419872" y="3284984"/>
              <a:ext cx="432048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" name="テキスト ボックス 26"/>
          <p:cNvSpPr txBox="1"/>
          <p:nvPr/>
        </p:nvSpPr>
        <p:spPr>
          <a:xfrm>
            <a:off x="374991" y="4074448"/>
            <a:ext cx="166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In doped silicon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pic>
        <p:nvPicPr>
          <p:cNvPr id="10262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53" y="2114889"/>
            <a:ext cx="3974810" cy="47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グループ化 29"/>
          <p:cNvGrpSpPr/>
          <p:nvPr/>
        </p:nvGrpSpPr>
        <p:grpSpPr>
          <a:xfrm>
            <a:off x="755576" y="3243262"/>
            <a:ext cx="6394344" cy="836941"/>
            <a:chOff x="-812080" y="2906532"/>
            <a:chExt cx="6500440" cy="756806"/>
          </a:xfrm>
        </p:grpSpPr>
        <p:graphicFrame>
          <p:nvGraphicFramePr>
            <p:cNvPr id="31" name="オブジェクト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1505951"/>
                </p:ext>
              </p:extLst>
            </p:nvPr>
          </p:nvGraphicFramePr>
          <p:xfrm>
            <a:off x="-812080" y="2906532"/>
            <a:ext cx="5855328" cy="7568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52" name="数式" r:id="rId11" imgW="3429000" imgH="444240" progId="Equation.3">
                    <p:embed/>
                  </p:oleObj>
                </mc:Choice>
                <mc:Fallback>
                  <p:oleObj name="数式" r:id="rId11" imgW="342900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812080" y="2906532"/>
                          <a:ext cx="5855328" cy="7568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正方形/長方形 32"/>
            <p:cNvSpPr/>
            <p:nvPr/>
          </p:nvSpPr>
          <p:spPr>
            <a:xfrm>
              <a:off x="5057418" y="3102864"/>
              <a:ext cx="6309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/</a:t>
              </a:r>
              <a:r>
                <a:rPr lang="en-US" altLang="ja-JP" dirty="0" smtClean="0"/>
                <a:t>cm</a:t>
              </a:r>
              <a:r>
                <a:rPr lang="en-US" altLang="ja-JP" baseline="30000" dirty="0" smtClean="0"/>
                <a:t>3</a:t>
              </a:r>
              <a:endParaRPr lang="ja-JP" altLang="en-US" dirty="0"/>
            </a:p>
          </p:txBody>
        </p:sp>
      </p:grpSp>
      <p:sp>
        <p:nvSpPr>
          <p:cNvPr id="34" name="テキスト ボックス 33"/>
          <p:cNvSpPr txBox="1"/>
          <p:nvPr/>
        </p:nvSpPr>
        <p:spPr>
          <a:xfrm>
            <a:off x="2976259" y="4259114"/>
            <a:ext cx="5903296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ja-JP" dirty="0" smtClean="0">
                <a:solidFill>
                  <a:srgbClr val="C00000"/>
                </a:solidFill>
              </a:rPr>
              <a:t>Law </a:t>
            </a:r>
            <a:r>
              <a:rPr lang="en-US" altLang="ja-JP" dirty="0">
                <a:solidFill>
                  <a:srgbClr val="C00000"/>
                </a:solidFill>
              </a:rPr>
              <a:t>of mass action </a:t>
            </a:r>
            <a:r>
              <a:rPr lang="en-US" altLang="ja-JP" dirty="0" smtClean="0"/>
              <a:t>: When </a:t>
            </a:r>
            <a:r>
              <a:rPr kumimoji="1" lang="en-US" altLang="ja-JP" i="1" dirty="0" smtClean="0"/>
              <a:t>p</a:t>
            </a:r>
            <a:r>
              <a:rPr kumimoji="1" lang="en-US" altLang="ja-JP" dirty="0" smtClean="0"/>
              <a:t> increased to </a:t>
            </a:r>
            <a:r>
              <a:rPr kumimoji="1" lang="en-US" altLang="ja-JP" i="1" dirty="0" err="1" smtClean="0"/>
              <a:t>Np</a:t>
            </a:r>
            <a:r>
              <a:rPr kumimoji="1" lang="en-US" altLang="ja-JP" i="1" baseline="-25000" dirty="0" err="1" smtClean="0"/>
              <a:t>i</a:t>
            </a:r>
            <a:r>
              <a:rPr kumimoji="1" lang="en-US" altLang="ja-JP" dirty="0" smtClean="0"/>
              <a:t> by doping, part of them recombine with </a:t>
            </a:r>
            <a:r>
              <a:rPr lang="en-US" altLang="ja-JP" i="1" dirty="0" err="1" smtClean="0"/>
              <a:t>n</a:t>
            </a:r>
            <a:r>
              <a:rPr lang="en-US" altLang="ja-JP" i="1" baseline="-25000" dirty="0" err="1" smtClean="0"/>
              <a:t>i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 such that </a:t>
            </a:r>
            <a:r>
              <a:rPr kumimoji="1" lang="en-US" altLang="ja-JP" i="1" dirty="0" smtClean="0"/>
              <a:t>n</a:t>
            </a:r>
            <a:r>
              <a:rPr kumimoji="1" lang="en-US" altLang="ja-JP" dirty="0" smtClean="0"/>
              <a:t> reduced to </a:t>
            </a:r>
            <a:r>
              <a:rPr lang="en-US" altLang="ja-JP" i="1" dirty="0" err="1" smtClean="0"/>
              <a:t>n</a:t>
            </a:r>
            <a:r>
              <a:rPr lang="en-US" altLang="ja-JP" i="1" baseline="-25000" dirty="0" err="1" smtClean="0"/>
              <a:t>i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/</a:t>
            </a:r>
            <a:r>
              <a:rPr kumimoji="1" lang="en-US" altLang="ja-JP" i="1" dirty="0" smtClean="0"/>
              <a:t>N</a:t>
            </a:r>
            <a:endParaRPr kumimoji="1" lang="ja-JP" altLang="en-US" i="1" dirty="0"/>
          </a:p>
        </p:txBody>
      </p:sp>
      <p:graphicFrame>
        <p:nvGraphicFramePr>
          <p:cNvPr id="37" name="オブジェクト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829003"/>
              </p:ext>
            </p:extLst>
          </p:nvPr>
        </p:nvGraphicFramePr>
        <p:xfrm>
          <a:off x="5706668" y="4797152"/>
          <a:ext cx="2906712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" name="数式" r:id="rId13" imgW="1701720" imgH="190440" progId="Equation.3">
                  <p:embed/>
                </p:oleObj>
              </mc:Choice>
              <mc:Fallback>
                <p:oleObj name="数式" r:id="rId13" imgW="170172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6668" y="4797152"/>
                        <a:ext cx="2906712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6" name="Picture 3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1" y="5087159"/>
            <a:ext cx="2051993" cy="40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7" name="Picture 3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96795"/>
            <a:ext cx="2066650" cy="39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8" name="Picture 3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38883"/>
            <a:ext cx="967368" cy="61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テキスト ボックス 35"/>
          <p:cNvSpPr txBox="1"/>
          <p:nvPr/>
        </p:nvSpPr>
        <p:spPr>
          <a:xfrm>
            <a:off x="3040724" y="5107311"/>
            <a:ext cx="120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: neutrality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291986" y="5127463"/>
            <a:ext cx="412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N</a:t>
            </a:r>
            <a:r>
              <a:rPr kumimoji="1" lang="en-US" altLang="ja-JP" i="1" baseline="-25000" dirty="0" smtClean="0"/>
              <a:t>A</a:t>
            </a:r>
            <a:r>
              <a:rPr kumimoji="1" lang="en-US" altLang="ja-JP" dirty="0" smtClean="0"/>
              <a:t>: acceptor atoms are negatively charged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140689" y="5556872"/>
            <a:ext cx="3666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In n-type, </a:t>
            </a:r>
            <a:r>
              <a:rPr lang="en-US" altLang="ja-JP" i="1" dirty="0"/>
              <a:t>n&gt;&gt;</a:t>
            </a:r>
            <a:r>
              <a:rPr lang="en-US" altLang="ja-JP" i="1" dirty="0" smtClean="0"/>
              <a:t>p</a:t>
            </a:r>
            <a:r>
              <a:rPr lang="ja-JP" altLang="en-US" i="1" dirty="0" smtClean="0"/>
              <a:t> </a:t>
            </a:r>
            <a:r>
              <a:rPr lang="en-US" altLang="ja-JP" i="1" dirty="0" smtClean="0"/>
              <a:t>, </a:t>
            </a:r>
            <a:r>
              <a:rPr kumimoji="1" lang="en-US" altLang="ja-JP" i="1" dirty="0" smtClean="0"/>
              <a:t>N</a:t>
            </a:r>
            <a:r>
              <a:rPr kumimoji="1" lang="en-US" altLang="ja-JP" i="1" baseline="-25000" dirty="0" smtClean="0"/>
              <a:t>A</a:t>
            </a:r>
            <a:r>
              <a:rPr kumimoji="1" lang="en-US" altLang="ja-JP" i="1" dirty="0" smtClean="0"/>
              <a:t>~0, </a:t>
            </a:r>
            <a:r>
              <a:rPr lang="en-US" altLang="ja-JP" i="1" dirty="0" smtClean="0"/>
              <a:t>N</a:t>
            </a:r>
            <a:r>
              <a:rPr lang="en-US" altLang="ja-JP" i="1" baseline="-25000" dirty="0" smtClean="0"/>
              <a:t>D</a:t>
            </a:r>
            <a:r>
              <a:rPr lang="en-US" altLang="ja-JP" i="1" dirty="0" smtClean="0"/>
              <a:t>&gt;p </a:t>
            </a:r>
            <a:endParaRPr kumimoji="1" lang="ja-JP" altLang="en-US" i="1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063497" y="5961443"/>
            <a:ext cx="3957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For (majority) </a:t>
            </a:r>
            <a:r>
              <a:rPr kumimoji="1" lang="en-US" altLang="ja-JP" i="1" dirty="0" smtClean="0">
                <a:solidFill>
                  <a:srgbClr val="FF0000"/>
                </a:solidFill>
              </a:rPr>
              <a:t>n~N</a:t>
            </a:r>
            <a:r>
              <a:rPr kumimoji="1" lang="en-US" altLang="ja-JP" i="1" baseline="-25000" dirty="0" smtClean="0">
                <a:solidFill>
                  <a:srgbClr val="FF0000"/>
                </a:solidFill>
              </a:rPr>
              <a:t>D</a:t>
            </a:r>
            <a:r>
              <a:rPr kumimoji="1" lang="en-US" altLang="ja-JP" i="1" dirty="0" smtClean="0"/>
              <a:t>~</a:t>
            </a:r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12</a:t>
            </a:r>
            <a:r>
              <a:rPr kumimoji="1" lang="en-US" altLang="ja-JP" dirty="0" smtClean="0"/>
              <a:t>/cm</a:t>
            </a:r>
            <a:r>
              <a:rPr kumimoji="1" lang="en-US" altLang="ja-JP" baseline="30000" dirty="0" smtClean="0"/>
              <a:t>3</a:t>
            </a:r>
            <a:r>
              <a:rPr kumimoji="1" lang="en-US" altLang="ja-JP" dirty="0" smtClean="0"/>
              <a:t>, </a:t>
            </a:r>
          </a:p>
          <a:p>
            <a:r>
              <a:rPr kumimoji="1" lang="en-US" altLang="ja-JP" dirty="0" smtClean="0"/>
              <a:t>       (minority) </a:t>
            </a:r>
            <a:r>
              <a:rPr kumimoji="1" lang="en-US" altLang="ja-JP" i="1" dirty="0" smtClean="0"/>
              <a:t>p</a:t>
            </a:r>
            <a:r>
              <a:rPr kumimoji="1" lang="en-US" altLang="ja-JP" dirty="0" smtClean="0"/>
              <a:t>~2x10</a:t>
            </a:r>
            <a:r>
              <a:rPr kumimoji="1" lang="en-US" altLang="ja-JP" baseline="30000" dirty="0" smtClean="0"/>
              <a:t>20</a:t>
            </a:r>
            <a:r>
              <a:rPr kumimoji="1" lang="en-US" altLang="ja-JP" dirty="0" smtClean="0"/>
              <a:t>/10</a:t>
            </a:r>
            <a:r>
              <a:rPr kumimoji="1" lang="en-US" altLang="ja-JP" baseline="30000" dirty="0" smtClean="0"/>
              <a:t>12</a:t>
            </a:r>
            <a:r>
              <a:rPr kumimoji="1" lang="en-US" altLang="ja-JP" dirty="0" smtClean="0"/>
              <a:t>=2x10</a:t>
            </a:r>
            <a:r>
              <a:rPr kumimoji="1" lang="en-US" altLang="ja-JP" baseline="30000" dirty="0" smtClean="0"/>
              <a:t>8</a:t>
            </a:r>
            <a:r>
              <a:rPr kumimoji="1" lang="en-US" altLang="ja-JP" dirty="0" smtClean="0"/>
              <a:t>/cm</a:t>
            </a:r>
            <a:r>
              <a:rPr kumimoji="1" lang="en-US" altLang="ja-JP" baseline="30000" dirty="0" smtClean="0"/>
              <a:t>3</a:t>
            </a:r>
            <a:endParaRPr kumimoji="1" lang="ja-JP" altLang="en-US" baseline="300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121887" y="5946054"/>
            <a:ext cx="2943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B050"/>
                </a:solidFill>
              </a:rPr>
              <a:t>high</a:t>
            </a:r>
            <a:r>
              <a:rPr kumimoji="1" lang="en-US" altLang="ja-JP" sz="1600" dirty="0" smtClean="0">
                <a:solidFill>
                  <a:srgbClr val="00B050"/>
                </a:solidFill>
                <a:latin typeface="Symbol" pitchFamily="18" charset="2"/>
              </a:rPr>
              <a:t> r </a:t>
            </a:r>
            <a:r>
              <a:rPr kumimoji="1" lang="en-US" altLang="ja-JP" sz="1600" dirty="0" smtClean="0">
                <a:solidFill>
                  <a:srgbClr val="00B050"/>
                </a:solidFill>
              </a:rPr>
              <a:t>Si </a:t>
            </a:r>
            <a:r>
              <a:rPr lang="en-US" altLang="ja-JP" sz="1600" dirty="0">
                <a:solidFill>
                  <a:srgbClr val="00B050"/>
                </a:solidFill>
              </a:rPr>
              <a:t>for typical </a:t>
            </a:r>
            <a:r>
              <a:rPr lang="en-US" altLang="ja-JP" sz="1600" dirty="0" smtClean="0">
                <a:solidFill>
                  <a:srgbClr val="00B050"/>
                </a:solidFill>
              </a:rPr>
              <a:t>n-bulk sensor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3491880" y="1447850"/>
            <a:ext cx="153368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456334" y="1170851"/>
            <a:ext cx="2592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effective number of states in C.B.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9769" y="1426305"/>
            <a:ext cx="1279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carrier density</a:t>
            </a:r>
            <a:endParaRPr kumimoji="1" lang="ja-JP" altLang="en-US" sz="1400" dirty="0"/>
          </a:p>
        </p:txBody>
      </p:sp>
      <p:cxnSp>
        <p:nvCxnSpPr>
          <p:cNvPr id="43" name="直線矢印コネクタ 42"/>
          <p:cNvCxnSpPr/>
          <p:nvPr/>
        </p:nvCxnSpPr>
        <p:spPr>
          <a:xfrm flipH="1">
            <a:off x="1524662" y="1540183"/>
            <a:ext cx="95825" cy="1842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10813" y="8367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587330" y="1319442"/>
            <a:ext cx="1529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s</a:t>
            </a:r>
            <a:r>
              <a:rPr kumimoji="1" lang="en-US" altLang="ja-JP" sz="1400" dirty="0" smtClean="0"/>
              <a:t>tate density in CB</a:t>
            </a:r>
            <a:endParaRPr kumimoji="1" lang="ja-JP" altLang="en-US" sz="1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911718" y="6244088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@</a:t>
            </a:r>
            <a:r>
              <a:rPr kumimoji="1" lang="en-US" altLang="ja-JP" i="1" dirty="0" smtClean="0"/>
              <a:t>T</a:t>
            </a:r>
            <a:r>
              <a:rPr kumimoji="1" lang="en-US" altLang="ja-JP" dirty="0" smtClean="0"/>
              <a:t>=300K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930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424" y="2964866"/>
            <a:ext cx="2428220" cy="112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80120"/>
          </a:xfrm>
        </p:spPr>
        <p:txBody>
          <a:bodyPr/>
          <a:lstStyle/>
          <a:p>
            <a:r>
              <a:rPr lang="en-US" altLang="ja-JP" dirty="0" smtClean="0"/>
              <a:t>D</a:t>
            </a:r>
            <a:r>
              <a:rPr kumimoji="1" lang="en-US" altLang="ja-JP" dirty="0" smtClean="0"/>
              <a:t>iode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pn</a:t>
            </a:r>
            <a:r>
              <a:rPr kumimoji="1" lang="en-US" altLang="ja-JP" dirty="0" smtClean="0"/>
              <a:t>-junction)</a:t>
            </a:r>
            <a:endParaRPr kumimoji="1" lang="ja-JP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2543" y="1592148"/>
            <a:ext cx="982257" cy="100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8038" y="1558802"/>
            <a:ext cx="1038970" cy="104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2542748" y="1222816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n-type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00755" y="1222816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p-type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251714" y="175975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+</a:t>
            </a:r>
            <a:endParaRPr kumimoji="1" lang="ja-JP" altLang="en-US" sz="3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332091" y="1206292"/>
            <a:ext cx="194251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ja-JP" dirty="0"/>
              <a:t>e</a:t>
            </a:r>
            <a:r>
              <a:rPr lang="en-US" altLang="ja-JP" dirty="0" smtClean="0"/>
              <a:t>-h recombine </a:t>
            </a:r>
          </a:p>
          <a:p>
            <a:pPr>
              <a:lnSpc>
                <a:spcPts val="1500"/>
              </a:lnSpc>
            </a:pPr>
            <a:r>
              <a:rPr lang="en-US" altLang="ja-JP" dirty="0" smtClean="0"/>
              <a:t>(t</a:t>
            </a:r>
            <a:r>
              <a:rPr kumimoji="1" lang="en-US" altLang="ja-JP" dirty="0" smtClean="0"/>
              <a:t>hermal diffusion)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900105" y="2942692"/>
            <a:ext cx="1756781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dirty="0" smtClean="0"/>
              <a:t>no carrier region, but charged!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084227" y="3102984"/>
            <a:ext cx="2010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(depletion region)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841806" y="6482308"/>
            <a:ext cx="3543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“built-in potential”  : </a:t>
            </a:r>
            <a:r>
              <a:rPr kumimoji="1" lang="en-US" altLang="ja-JP" sz="1600" dirty="0" err="1" smtClean="0"/>
              <a:t>V</a:t>
            </a:r>
            <a:r>
              <a:rPr kumimoji="1" lang="en-US" altLang="ja-JP" sz="1600" baseline="-25000" dirty="0" err="1" smtClean="0"/>
              <a:t>bi</a:t>
            </a:r>
            <a:endParaRPr kumimoji="1" lang="en-US" altLang="ja-JP" sz="1600" baseline="-25000" dirty="0" smtClean="0"/>
          </a:p>
        </p:txBody>
      </p:sp>
      <p:sp>
        <p:nvSpPr>
          <p:cNvPr id="38" name="正方形/長方形 37"/>
          <p:cNvSpPr/>
          <p:nvPr/>
        </p:nvSpPr>
        <p:spPr>
          <a:xfrm>
            <a:off x="3580511" y="4399843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n</a:t>
            </a:r>
            <a:r>
              <a:rPr lang="en-US" altLang="ja-JP" baseline="30000" dirty="0" smtClean="0"/>
              <a:t>+</a:t>
            </a:r>
            <a:endParaRPr lang="ja-JP" altLang="en-US" baseline="30000" dirty="0"/>
          </a:p>
        </p:txBody>
      </p:sp>
      <p:grpSp>
        <p:nvGrpSpPr>
          <p:cNvPr id="52" name="グループ化 51"/>
          <p:cNvGrpSpPr/>
          <p:nvPr/>
        </p:nvGrpSpPr>
        <p:grpSpPr>
          <a:xfrm flipH="1">
            <a:off x="1080652" y="4380636"/>
            <a:ext cx="2456030" cy="752993"/>
            <a:chOff x="6158445" y="4988969"/>
            <a:chExt cx="2847150" cy="1050734"/>
          </a:xfrm>
        </p:grpSpPr>
        <p:sp>
          <p:nvSpPr>
            <p:cNvPr id="35" name="正方形/長方形 34"/>
            <p:cNvSpPr/>
            <p:nvPr/>
          </p:nvSpPr>
          <p:spPr>
            <a:xfrm>
              <a:off x="6158445" y="4988969"/>
              <a:ext cx="1152128" cy="360040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7450149" y="5000815"/>
              <a:ext cx="1152128" cy="360040"/>
            </a:xfrm>
            <a:prstGeom prst="rect">
              <a:avLst/>
            </a:prstGeom>
            <a:solidFill>
              <a:srgbClr val="FFC000">
                <a:alpha val="1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8699101" y="5004823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</a:t>
              </a:r>
              <a:endParaRPr kumimoji="1" lang="ja-JP" altLang="en-US" dirty="0"/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6194955" y="5561645"/>
              <a:ext cx="1152128" cy="360040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7347083" y="5560117"/>
              <a:ext cx="1152128" cy="360040"/>
            </a:xfrm>
            <a:prstGeom prst="rect">
              <a:avLst/>
            </a:prstGeom>
            <a:solidFill>
              <a:srgbClr val="FFC000">
                <a:alpha val="1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7233041" y="5559575"/>
              <a:ext cx="901817" cy="364774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5" name="直線矢印コネクタ 44"/>
            <p:cNvCxnSpPr/>
            <p:nvPr/>
          </p:nvCxnSpPr>
          <p:spPr>
            <a:xfrm flipH="1" flipV="1">
              <a:off x="7558549" y="5764057"/>
              <a:ext cx="135560" cy="2756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テキスト ボックス 45"/>
          <p:cNvSpPr txBox="1"/>
          <p:nvPr/>
        </p:nvSpPr>
        <p:spPr>
          <a:xfrm>
            <a:off x="590059" y="5034860"/>
            <a:ext cx="366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Depletion region extends more in lightly doped side</a:t>
            </a:r>
            <a:endParaRPr kumimoji="1" lang="ja-JP" altLang="en-US" dirty="0"/>
          </a:p>
        </p:txBody>
      </p:sp>
      <p:sp>
        <p:nvSpPr>
          <p:cNvPr id="14" name="右矢印 13"/>
          <p:cNvSpPr/>
          <p:nvPr/>
        </p:nvSpPr>
        <p:spPr>
          <a:xfrm>
            <a:off x="3816644" y="1818142"/>
            <a:ext cx="438648" cy="194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/>
        </p:nvGrpSpPr>
        <p:grpSpPr>
          <a:xfrm flipH="1">
            <a:off x="4621307" y="1653256"/>
            <a:ext cx="3766490" cy="1274129"/>
            <a:chOff x="4355976" y="1539464"/>
            <a:chExt cx="4548480" cy="1274129"/>
          </a:xfrm>
        </p:grpSpPr>
        <p:sp>
          <p:nvSpPr>
            <p:cNvPr id="17" name="正方形/長方形 16"/>
            <p:cNvSpPr/>
            <p:nvPr/>
          </p:nvSpPr>
          <p:spPr>
            <a:xfrm>
              <a:off x="4355976" y="2418633"/>
              <a:ext cx="2357810" cy="36004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6723450" y="2418633"/>
              <a:ext cx="2159964" cy="3600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6213776" y="2418633"/>
              <a:ext cx="1059857" cy="36004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4719486" y="2444261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n</a:t>
              </a:r>
              <a:endParaRPr kumimoji="1" lang="ja-JP" altLang="en-US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8449030" y="241974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</a:t>
              </a:r>
              <a:endParaRPr kumimoji="1" lang="ja-JP" altLang="en-US" dirty="0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6297992" y="241974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+</a:t>
              </a:r>
              <a:endParaRPr kumimoji="1" lang="ja-JP" altLang="en-US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6871587" y="2413987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-</a:t>
              </a:r>
              <a:endParaRPr kumimoji="1" lang="ja-JP" altLang="en-US" dirty="0"/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17372" y="1560601"/>
              <a:ext cx="799670" cy="718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81676" y="1583338"/>
              <a:ext cx="829625" cy="728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フリーフォーム 50"/>
            <p:cNvSpPr/>
            <p:nvPr/>
          </p:nvSpPr>
          <p:spPr>
            <a:xfrm>
              <a:off x="6289340" y="1832724"/>
              <a:ext cx="813056" cy="294008"/>
            </a:xfrm>
            <a:custGeom>
              <a:avLst/>
              <a:gdLst>
                <a:gd name="connsiteX0" fmla="*/ 0 w 1635760"/>
                <a:gd name="connsiteY0" fmla="*/ 50800 h 386080"/>
                <a:gd name="connsiteX1" fmla="*/ 50800 w 1635760"/>
                <a:gd name="connsiteY1" fmla="*/ 30480 h 386080"/>
                <a:gd name="connsiteX2" fmla="*/ 101600 w 1635760"/>
                <a:gd name="connsiteY2" fmla="*/ 20320 h 386080"/>
                <a:gd name="connsiteX3" fmla="*/ 172720 w 1635760"/>
                <a:gd name="connsiteY3" fmla="*/ 0 h 386080"/>
                <a:gd name="connsiteX4" fmla="*/ 406400 w 1635760"/>
                <a:gd name="connsiteY4" fmla="*/ 10160 h 386080"/>
                <a:gd name="connsiteX5" fmla="*/ 467360 w 1635760"/>
                <a:gd name="connsiteY5" fmla="*/ 50800 h 386080"/>
                <a:gd name="connsiteX6" fmla="*/ 497840 w 1635760"/>
                <a:gd name="connsiteY6" fmla="*/ 111760 h 386080"/>
                <a:gd name="connsiteX7" fmla="*/ 508000 w 1635760"/>
                <a:gd name="connsiteY7" fmla="*/ 142240 h 386080"/>
                <a:gd name="connsiteX8" fmla="*/ 528320 w 1635760"/>
                <a:gd name="connsiteY8" fmla="*/ 223520 h 386080"/>
                <a:gd name="connsiteX9" fmla="*/ 538480 w 1635760"/>
                <a:gd name="connsiteY9" fmla="*/ 294640 h 386080"/>
                <a:gd name="connsiteX10" fmla="*/ 589280 w 1635760"/>
                <a:gd name="connsiteY10" fmla="*/ 304800 h 386080"/>
                <a:gd name="connsiteX11" fmla="*/ 609600 w 1635760"/>
                <a:gd name="connsiteY11" fmla="*/ 335280 h 386080"/>
                <a:gd name="connsiteX12" fmla="*/ 701040 w 1635760"/>
                <a:gd name="connsiteY12" fmla="*/ 386080 h 386080"/>
                <a:gd name="connsiteX13" fmla="*/ 873760 w 1635760"/>
                <a:gd name="connsiteY13" fmla="*/ 355600 h 386080"/>
                <a:gd name="connsiteX14" fmla="*/ 904240 w 1635760"/>
                <a:gd name="connsiteY14" fmla="*/ 345440 h 386080"/>
                <a:gd name="connsiteX15" fmla="*/ 995680 w 1635760"/>
                <a:gd name="connsiteY15" fmla="*/ 294640 h 386080"/>
                <a:gd name="connsiteX16" fmla="*/ 1056640 w 1635760"/>
                <a:gd name="connsiteY16" fmla="*/ 325120 h 386080"/>
                <a:gd name="connsiteX17" fmla="*/ 1137920 w 1635760"/>
                <a:gd name="connsiteY17" fmla="*/ 284480 h 386080"/>
                <a:gd name="connsiteX18" fmla="*/ 1168400 w 1635760"/>
                <a:gd name="connsiteY18" fmla="*/ 254000 h 386080"/>
                <a:gd name="connsiteX19" fmla="*/ 1270000 w 1635760"/>
                <a:gd name="connsiteY19" fmla="*/ 193040 h 386080"/>
                <a:gd name="connsiteX20" fmla="*/ 1300480 w 1635760"/>
                <a:gd name="connsiteY20" fmla="*/ 182880 h 386080"/>
                <a:gd name="connsiteX21" fmla="*/ 1341120 w 1635760"/>
                <a:gd name="connsiteY21" fmla="*/ 193040 h 386080"/>
                <a:gd name="connsiteX22" fmla="*/ 1361440 w 1635760"/>
                <a:gd name="connsiteY22" fmla="*/ 223520 h 386080"/>
                <a:gd name="connsiteX23" fmla="*/ 1422400 w 1635760"/>
                <a:gd name="connsiteY23" fmla="*/ 274320 h 386080"/>
                <a:gd name="connsiteX24" fmla="*/ 1605280 w 1635760"/>
                <a:gd name="connsiteY24" fmla="*/ 294640 h 386080"/>
                <a:gd name="connsiteX25" fmla="*/ 1635760 w 1635760"/>
                <a:gd name="connsiteY25" fmla="*/ 335280 h 38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35760" h="386080">
                  <a:moveTo>
                    <a:pt x="0" y="50800"/>
                  </a:moveTo>
                  <a:cubicBezTo>
                    <a:pt x="16933" y="44027"/>
                    <a:pt x="33331" y="35721"/>
                    <a:pt x="50800" y="30480"/>
                  </a:cubicBezTo>
                  <a:cubicBezTo>
                    <a:pt x="67340" y="25518"/>
                    <a:pt x="84743" y="24066"/>
                    <a:pt x="101600" y="20320"/>
                  </a:cubicBezTo>
                  <a:cubicBezTo>
                    <a:pt x="139872" y="11815"/>
                    <a:pt x="138778" y="11314"/>
                    <a:pt x="172720" y="0"/>
                  </a:cubicBezTo>
                  <a:cubicBezTo>
                    <a:pt x="250613" y="3387"/>
                    <a:pt x="329567" y="-3087"/>
                    <a:pt x="406400" y="10160"/>
                  </a:cubicBezTo>
                  <a:cubicBezTo>
                    <a:pt x="430467" y="14309"/>
                    <a:pt x="467360" y="50800"/>
                    <a:pt x="467360" y="50800"/>
                  </a:cubicBezTo>
                  <a:cubicBezTo>
                    <a:pt x="492897" y="127412"/>
                    <a:pt x="458449" y="32978"/>
                    <a:pt x="497840" y="111760"/>
                  </a:cubicBezTo>
                  <a:cubicBezTo>
                    <a:pt x="502629" y="121339"/>
                    <a:pt x="505182" y="131908"/>
                    <a:pt x="508000" y="142240"/>
                  </a:cubicBezTo>
                  <a:cubicBezTo>
                    <a:pt x="515348" y="169183"/>
                    <a:pt x="524371" y="195874"/>
                    <a:pt x="528320" y="223520"/>
                  </a:cubicBezTo>
                  <a:cubicBezTo>
                    <a:pt x="531707" y="247227"/>
                    <a:pt x="524112" y="275482"/>
                    <a:pt x="538480" y="294640"/>
                  </a:cubicBezTo>
                  <a:cubicBezTo>
                    <a:pt x="548841" y="308455"/>
                    <a:pt x="572347" y="301413"/>
                    <a:pt x="589280" y="304800"/>
                  </a:cubicBezTo>
                  <a:cubicBezTo>
                    <a:pt x="596053" y="314960"/>
                    <a:pt x="600410" y="327239"/>
                    <a:pt x="609600" y="335280"/>
                  </a:cubicBezTo>
                  <a:cubicBezTo>
                    <a:pt x="652597" y="372903"/>
                    <a:pt x="659176" y="372125"/>
                    <a:pt x="701040" y="386080"/>
                  </a:cubicBezTo>
                  <a:cubicBezTo>
                    <a:pt x="834131" y="373981"/>
                    <a:pt x="777313" y="387749"/>
                    <a:pt x="873760" y="355600"/>
                  </a:cubicBezTo>
                  <a:cubicBezTo>
                    <a:pt x="883920" y="352213"/>
                    <a:pt x="895329" y="351381"/>
                    <a:pt x="904240" y="345440"/>
                  </a:cubicBezTo>
                  <a:cubicBezTo>
                    <a:pt x="974111" y="298859"/>
                    <a:pt x="942032" y="312523"/>
                    <a:pt x="995680" y="294640"/>
                  </a:cubicBezTo>
                  <a:cubicBezTo>
                    <a:pt x="1007304" y="302390"/>
                    <a:pt x="1038929" y="327334"/>
                    <a:pt x="1056640" y="325120"/>
                  </a:cubicBezTo>
                  <a:cubicBezTo>
                    <a:pt x="1078609" y="322374"/>
                    <a:pt x="1119159" y="300114"/>
                    <a:pt x="1137920" y="284480"/>
                  </a:cubicBezTo>
                  <a:cubicBezTo>
                    <a:pt x="1148958" y="275282"/>
                    <a:pt x="1157058" y="262821"/>
                    <a:pt x="1168400" y="254000"/>
                  </a:cubicBezTo>
                  <a:cubicBezTo>
                    <a:pt x="1197948" y="231019"/>
                    <a:pt x="1234813" y="208120"/>
                    <a:pt x="1270000" y="193040"/>
                  </a:cubicBezTo>
                  <a:cubicBezTo>
                    <a:pt x="1279844" y="188821"/>
                    <a:pt x="1290320" y="186267"/>
                    <a:pt x="1300480" y="182880"/>
                  </a:cubicBezTo>
                  <a:cubicBezTo>
                    <a:pt x="1314027" y="186267"/>
                    <a:pt x="1329502" y="185294"/>
                    <a:pt x="1341120" y="193040"/>
                  </a:cubicBezTo>
                  <a:cubicBezTo>
                    <a:pt x="1351280" y="199813"/>
                    <a:pt x="1353623" y="214139"/>
                    <a:pt x="1361440" y="223520"/>
                  </a:cubicBezTo>
                  <a:cubicBezTo>
                    <a:pt x="1371519" y="235615"/>
                    <a:pt x="1404640" y="268992"/>
                    <a:pt x="1422400" y="274320"/>
                  </a:cubicBezTo>
                  <a:cubicBezTo>
                    <a:pt x="1449270" y="282381"/>
                    <a:pt x="1596636" y="293854"/>
                    <a:pt x="1605280" y="294640"/>
                  </a:cubicBezTo>
                  <a:cubicBezTo>
                    <a:pt x="1628257" y="329105"/>
                    <a:pt x="1616966" y="316486"/>
                    <a:pt x="1635760" y="33528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7522818" y="1508607"/>
              <a:ext cx="725984" cy="832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8074831" y="1544233"/>
              <a:ext cx="829625" cy="728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5137190" y="1539464"/>
              <a:ext cx="799670" cy="718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55976" y="1548991"/>
              <a:ext cx="799670" cy="718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テキスト ボックス 24"/>
          <p:cNvSpPr txBox="1"/>
          <p:nvPr/>
        </p:nvSpPr>
        <p:spPr>
          <a:xfrm>
            <a:off x="2788264" y="2848992"/>
            <a:ext cx="1154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Band level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/>
        </p:nvSpPr>
        <p:spPr>
          <a:xfrm>
            <a:off x="5271279" y="5899590"/>
            <a:ext cx="1132041" cy="509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ja-JP" dirty="0" smtClean="0"/>
              <a:t>~ 0.2V</a:t>
            </a:r>
          </a:p>
          <a:p>
            <a:pPr>
              <a:lnSpc>
                <a:spcPts val="1600"/>
              </a:lnSpc>
            </a:pPr>
            <a:r>
              <a:rPr lang="en-US" altLang="ja-JP" dirty="0" smtClean="0"/>
              <a:t>(high</a:t>
            </a:r>
            <a:r>
              <a:rPr lang="en-US" altLang="ja-JP" dirty="0" smtClean="0">
                <a:latin typeface="Symbol" pitchFamily="18" charset="2"/>
              </a:rPr>
              <a:t> r </a:t>
            </a:r>
            <a:r>
              <a:rPr lang="en-US" altLang="ja-JP" dirty="0" smtClean="0"/>
              <a:t>Si</a:t>
            </a:r>
            <a:r>
              <a:rPr lang="en-US" altLang="ja-JP" dirty="0"/>
              <a:t>)</a:t>
            </a:r>
            <a:endParaRPr lang="ja-JP" altLang="en-US" dirty="0"/>
          </a:p>
        </p:txBody>
      </p:sp>
      <p:cxnSp>
        <p:nvCxnSpPr>
          <p:cNvPr id="26" name="直線矢印コネクタ 25"/>
          <p:cNvCxnSpPr/>
          <p:nvPr/>
        </p:nvCxnSpPr>
        <p:spPr>
          <a:xfrm flipV="1">
            <a:off x="6531168" y="2742719"/>
            <a:ext cx="0" cy="4375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2488927" y="3996382"/>
            <a:ext cx="1573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heavily doped </a:t>
            </a:r>
            <a:endParaRPr kumimoji="1" lang="ja-JP" altLang="en-US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1345042" y="4012121"/>
            <a:ext cx="80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lightly </a:t>
            </a:r>
            <a:endParaRPr kumimoji="1" lang="ja-JP" altLang="en-US" dirty="0"/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4744634" y="4187979"/>
            <a:ext cx="3483879" cy="13317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フリーフォーム 11"/>
          <p:cNvSpPr/>
          <p:nvPr/>
        </p:nvSpPr>
        <p:spPr>
          <a:xfrm>
            <a:off x="4865914" y="3847510"/>
            <a:ext cx="2971800" cy="707572"/>
          </a:xfrm>
          <a:custGeom>
            <a:avLst/>
            <a:gdLst>
              <a:gd name="connsiteX0" fmla="*/ 0 w 2971800"/>
              <a:gd name="connsiteY0" fmla="*/ 326572 h 707572"/>
              <a:gd name="connsiteX1" fmla="*/ 1077686 w 2971800"/>
              <a:gd name="connsiteY1" fmla="*/ 337458 h 707572"/>
              <a:gd name="connsiteX2" fmla="*/ 1066800 w 2971800"/>
              <a:gd name="connsiteY2" fmla="*/ 696686 h 707572"/>
              <a:gd name="connsiteX3" fmla="*/ 1524000 w 2971800"/>
              <a:gd name="connsiteY3" fmla="*/ 707572 h 707572"/>
              <a:gd name="connsiteX4" fmla="*/ 1534886 w 2971800"/>
              <a:gd name="connsiteY4" fmla="*/ 0 h 707572"/>
              <a:gd name="connsiteX5" fmla="*/ 1937657 w 2971800"/>
              <a:gd name="connsiteY5" fmla="*/ 0 h 707572"/>
              <a:gd name="connsiteX6" fmla="*/ 1959429 w 2971800"/>
              <a:gd name="connsiteY6" fmla="*/ 337458 h 707572"/>
              <a:gd name="connsiteX7" fmla="*/ 2971800 w 2971800"/>
              <a:gd name="connsiteY7" fmla="*/ 337458 h 707572"/>
              <a:gd name="connsiteX0" fmla="*/ 0 w 2971800"/>
              <a:gd name="connsiteY0" fmla="*/ 326572 h 707572"/>
              <a:gd name="connsiteX1" fmla="*/ 1077686 w 2971800"/>
              <a:gd name="connsiteY1" fmla="*/ 337458 h 707572"/>
              <a:gd name="connsiteX2" fmla="*/ 1086897 w 2971800"/>
              <a:gd name="connsiteY2" fmla="*/ 706734 h 707572"/>
              <a:gd name="connsiteX3" fmla="*/ 1524000 w 2971800"/>
              <a:gd name="connsiteY3" fmla="*/ 707572 h 707572"/>
              <a:gd name="connsiteX4" fmla="*/ 1534886 w 2971800"/>
              <a:gd name="connsiteY4" fmla="*/ 0 h 707572"/>
              <a:gd name="connsiteX5" fmla="*/ 1937657 w 2971800"/>
              <a:gd name="connsiteY5" fmla="*/ 0 h 707572"/>
              <a:gd name="connsiteX6" fmla="*/ 1959429 w 2971800"/>
              <a:gd name="connsiteY6" fmla="*/ 337458 h 707572"/>
              <a:gd name="connsiteX7" fmla="*/ 2971800 w 2971800"/>
              <a:gd name="connsiteY7" fmla="*/ 337458 h 70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1800" h="707572">
                <a:moveTo>
                  <a:pt x="0" y="326572"/>
                </a:moveTo>
                <a:lnTo>
                  <a:pt x="1077686" y="337458"/>
                </a:lnTo>
                <a:lnTo>
                  <a:pt x="1086897" y="706734"/>
                </a:lnTo>
                <a:lnTo>
                  <a:pt x="1524000" y="707572"/>
                </a:lnTo>
                <a:lnTo>
                  <a:pt x="1534886" y="0"/>
                </a:lnTo>
                <a:lnTo>
                  <a:pt x="1937657" y="0"/>
                </a:lnTo>
                <a:lnTo>
                  <a:pt x="1959429" y="337458"/>
                </a:lnTo>
                <a:lnTo>
                  <a:pt x="2971800" y="33745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49" name="直線コネクタ 48"/>
          <p:cNvCxnSpPr/>
          <p:nvPr/>
        </p:nvCxnSpPr>
        <p:spPr>
          <a:xfrm>
            <a:off x="4770929" y="4890343"/>
            <a:ext cx="3315854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フリーフォーム 14"/>
          <p:cNvSpPr/>
          <p:nvPr/>
        </p:nvSpPr>
        <p:spPr>
          <a:xfrm>
            <a:off x="4973659" y="4657689"/>
            <a:ext cx="2859323" cy="515597"/>
          </a:xfrm>
          <a:custGeom>
            <a:avLst/>
            <a:gdLst>
              <a:gd name="connsiteX0" fmla="*/ 0 w 2873829"/>
              <a:gd name="connsiteY0" fmla="*/ 391886 h 402771"/>
              <a:gd name="connsiteX1" fmla="*/ 979715 w 2873829"/>
              <a:gd name="connsiteY1" fmla="*/ 402771 h 402771"/>
              <a:gd name="connsiteX2" fmla="*/ 979715 w 2873829"/>
              <a:gd name="connsiteY2" fmla="*/ 174171 h 402771"/>
              <a:gd name="connsiteX3" fmla="*/ 1915886 w 2873829"/>
              <a:gd name="connsiteY3" fmla="*/ 174171 h 402771"/>
              <a:gd name="connsiteX4" fmla="*/ 1915886 w 2873829"/>
              <a:gd name="connsiteY4" fmla="*/ 0 h 402771"/>
              <a:gd name="connsiteX5" fmla="*/ 2873829 w 2873829"/>
              <a:gd name="connsiteY5" fmla="*/ 10886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3829" h="402771">
                <a:moveTo>
                  <a:pt x="0" y="391886"/>
                </a:moveTo>
                <a:lnTo>
                  <a:pt x="979715" y="402771"/>
                </a:lnTo>
                <a:lnTo>
                  <a:pt x="979715" y="174171"/>
                </a:lnTo>
                <a:lnTo>
                  <a:pt x="1915886" y="174171"/>
                </a:lnTo>
                <a:lnTo>
                  <a:pt x="1915886" y="0"/>
                </a:lnTo>
                <a:lnTo>
                  <a:pt x="2873829" y="10886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3" name="直線コネクタ 52"/>
          <p:cNvCxnSpPr/>
          <p:nvPr/>
        </p:nvCxnSpPr>
        <p:spPr>
          <a:xfrm>
            <a:off x="4811215" y="5402194"/>
            <a:ext cx="3315854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フリーフォーム 29"/>
          <p:cNvSpPr/>
          <p:nvPr/>
        </p:nvSpPr>
        <p:spPr>
          <a:xfrm>
            <a:off x="4936004" y="5406547"/>
            <a:ext cx="2982686" cy="436377"/>
          </a:xfrm>
          <a:custGeom>
            <a:avLst/>
            <a:gdLst>
              <a:gd name="connsiteX0" fmla="*/ 0 w 2982686"/>
              <a:gd name="connsiteY0" fmla="*/ 0 h 511629"/>
              <a:gd name="connsiteX1" fmla="*/ 990600 w 2982686"/>
              <a:gd name="connsiteY1" fmla="*/ 0 h 511629"/>
              <a:gd name="connsiteX2" fmla="*/ 1491343 w 2982686"/>
              <a:gd name="connsiteY2" fmla="*/ 511629 h 511629"/>
              <a:gd name="connsiteX3" fmla="*/ 1926771 w 2982686"/>
              <a:gd name="connsiteY3" fmla="*/ 0 h 511629"/>
              <a:gd name="connsiteX4" fmla="*/ 2982686 w 2982686"/>
              <a:gd name="connsiteY4" fmla="*/ 10886 h 51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2686" h="511629">
                <a:moveTo>
                  <a:pt x="0" y="0"/>
                </a:moveTo>
                <a:lnTo>
                  <a:pt x="990600" y="0"/>
                </a:lnTo>
                <a:lnTo>
                  <a:pt x="1491343" y="511629"/>
                </a:lnTo>
                <a:lnTo>
                  <a:pt x="1926771" y="0"/>
                </a:lnTo>
                <a:lnTo>
                  <a:pt x="2982686" y="10886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7" name="直線コネクタ 56"/>
          <p:cNvCxnSpPr/>
          <p:nvPr/>
        </p:nvCxnSpPr>
        <p:spPr>
          <a:xfrm>
            <a:off x="4804012" y="6154564"/>
            <a:ext cx="3315854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" name="フリーフォーム 2047"/>
          <p:cNvSpPr/>
          <p:nvPr/>
        </p:nvSpPr>
        <p:spPr>
          <a:xfrm>
            <a:off x="5134994" y="5849281"/>
            <a:ext cx="2612842" cy="676064"/>
          </a:xfrm>
          <a:custGeom>
            <a:avLst/>
            <a:gdLst>
              <a:gd name="connsiteX0" fmla="*/ 3026228 w 3026228"/>
              <a:gd name="connsiteY0" fmla="*/ 0 h 816429"/>
              <a:gd name="connsiteX1" fmla="*/ 2068285 w 3026228"/>
              <a:gd name="connsiteY1" fmla="*/ 0 h 816429"/>
              <a:gd name="connsiteX2" fmla="*/ 1948542 w 3026228"/>
              <a:gd name="connsiteY2" fmla="*/ 54429 h 816429"/>
              <a:gd name="connsiteX3" fmla="*/ 1861457 w 3026228"/>
              <a:gd name="connsiteY3" fmla="*/ 174172 h 816429"/>
              <a:gd name="connsiteX4" fmla="*/ 1763485 w 3026228"/>
              <a:gd name="connsiteY4" fmla="*/ 283029 h 816429"/>
              <a:gd name="connsiteX5" fmla="*/ 1676400 w 3026228"/>
              <a:gd name="connsiteY5" fmla="*/ 478972 h 816429"/>
              <a:gd name="connsiteX6" fmla="*/ 1600200 w 3026228"/>
              <a:gd name="connsiteY6" fmla="*/ 674915 h 816429"/>
              <a:gd name="connsiteX7" fmla="*/ 1458685 w 3026228"/>
              <a:gd name="connsiteY7" fmla="*/ 772886 h 816429"/>
              <a:gd name="connsiteX8" fmla="*/ 1240971 w 3026228"/>
              <a:gd name="connsiteY8" fmla="*/ 816429 h 816429"/>
              <a:gd name="connsiteX9" fmla="*/ 0 w 3026228"/>
              <a:gd name="connsiteY9" fmla="*/ 794657 h 816429"/>
              <a:gd name="connsiteX0" fmla="*/ 2513175 w 2513175"/>
              <a:gd name="connsiteY0" fmla="*/ 0 h 818398"/>
              <a:gd name="connsiteX1" fmla="*/ 1555232 w 2513175"/>
              <a:gd name="connsiteY1" fmla="*/ 0 h 818398"/>
              <a:gd name="connsiteX2" fmla="*/ 1435489 w 2513175"/>
              <a:gd name="connsiteY2" fmla="*/ 54429 h 818398"/>
              <a:gd name="connsiteX3" fmla="*/ 1348404 w 2513175"/>
              <a:gd name="connsiteY3" fmla="*/ 174172 h 818398"/>
              <a:gd name="connsiteX4" fmla="*/ 1250432 w 2513175"/>
              <a:gd name="connsiteY4" fmla="*/ 283029 h 818398"/>
              <a:gd name="connsiteX5" fmla="*/ 1163347 w 2513175"/>
              <a:gd name="connsiteY5" fmla="*/ 478972 h 818398"/>
              <a:gd name="connsiteX6" fmla="*/ 1087147 w 2513175"/>
              <a:gd name="connsiteY6" fmla="*/ 674915 h 818398"/>
              <a:gd name="connsiteX7" fmla="*/ 945632 w 2513175"/>
              <a:gd name="connsiteY7" fmla="*/ 772886 h 818398"/>
              <a:gd name="connsiteX8" fmla="*/ 727918 w 2513175"/>
              <a:gd name="connsiteY8" fmla="*/ 816429 h 818398"/>
              <a:gd name="connsiteX9" fmla="*/ 0 w 2513175"/>
              <a:gd name="connsiteY9" fmla="*/ 810249 h 818398"/>
              <a:gd name="connsiteX0" fmla="*/ 2513175 w 2513175"/>
              <a:gd name="connsiteY0" fmla="*/ 0 h 818398"/>
              <a:gd name="connsiteX1" fmla="*/ 1555232 w 2513175"/>
              <a:gd name="connsiteY1" fmla="*/ 0 h 818398"/>
              <a:gd name="connsiteX2" fmla="*/ 1435489 w 2513175"/>
              <a:gd name="connsiteY2" fmla="*/ 54429 h 818398"/>
              <a:gd name="connsiteX3" fmla="*/ 1320919 w 2513175"/>
              <a:gd name="connsiteY3" fmla="*/ 151111 h 818398"/>
              <a:gd name="connsiteX4" fmla="*/ 1250432 w 2513175"/>
              <a:gd name="connsiteY4" fmla="*/ 283029 h 818398"/>
              <a:gd name="connsiteX5" fmla="*/ 1163347 w 2513175"/>
              <a:gd name="connsiteY5" fmla="*/ 478972 h 818398"/>
              <a:gd name="connsiteX6" fmla="*/ 1087147 w 2513175"/>
              <a:gd name="connsiteY6" fmla="*/ 674915 h 818398"/>
              <a:gd name="connsiteX7" fmla="*/ 945632 w 2513175"/>
              <a:gd name="connsiteY7" fmla="*/ 772886 h 818398"/>
              <a:gd name="connsiteX8" fmla="*/ 727918 w 2513175"/>
              <a:gd name="connsiteY8" fmla="*/ 816429 h 818398"/>
              <a:gd name="connsiteX9" fmla="*/ 0 w 2513175"/>
              <a:gd name="connsiteY9" fmla="*/ 810249 h 818398"/>
              <a:gd name="connsiteX0" fmla="*/ 2513175 w 2513175"/>
              <a:gd name="connsiteY0" fmla="*/ 0 h 818398"/>
              <a:gd name="connsiteX1" fmla="*/ 1555232 w 2513175"/>
              <a:gd name="connsiteY1" fmla="*/ 0 h 818398"/>
              <a:gd name="connsiteX2" fmla="*/ 1435489 w 2513175"/>
              <a:gd name="connsiteY2" fmla="*/ 54429 h 818398"/>
              <a:gd name="connsiteX3" fmla="*/ 1333135 w 2513175"/>
              <a:gd name="connsiteY3" fmla="*/ 166485 h 818398"/>
              <a:gd name="connsiteX4" fmla="*/ 1250432 w 2513175"/>
              <a:gd name="connsiteY4" fmla="*/ 283029 h 818398"/>
              <a:gd name="connsiteX5" fmla="*/ 1163347 w 2513175"/>
              <a:gd name="connsiteY5" fmla="*/ 478972 h 818398"/>
              <a:gd name="connsiteX6" fmla="*/ 1087147 w 2513175"/>
              <a:gd name="connsiteY6" fmla="*/ 674915 h 818398"/>
              <a:gd name="connsiteX7" fmla="*/ 945632 w 2513175"/>
              <a:gd name="connsiteY7" fmla="*/ 772886 h 818398"/>
              <a:gd name="connsiteX8" fmla="*/ 727918 w 2513175"/>
              <a:gd name="connsiteY8" fmla="*/ 816429 h 818398"/>
              <a:gd name="connsiteX9" fmla="*/ 0 w 2513175"/>
              <a:gd name="connsiteY9" fmla="*/ 810249 h 818398"/>
              <a:gd name="connsiteX0" fmla="*/ 2513175 w 2513175"/>
              <a:gd name="connsiteY0" fmla="*/ 0 h 818398"/>
              <a:gd name="connsiteX1" fmla="*/ 1555232 w 2513175"/>
              <a:gd name="connsiteY1" fmla="*/ 0 h 818398"/>
              <a:gd name="connsiteX2" fmla="*/ 1435489 w 2513175"/>
              <a:gd name="connsiteY2" fmla="*/ 54429 h 818398"/>
              <a:gd name="connsiteX3" fmla="*/ 1333135 w 2513175"/>
              <a:gd name="connsiteY3" fmla="*/ 166485 h 818398"/>
              <a:gd name="connsiteX4" fmla="*/ 1250432 w 2513175"/>
              <a:gd name="connsiteY4" fmla="*/ 283029 h 818398"/>
              <a:gd name="connsiteX5" fmla="*/ 1163347 w 2513175"/>
              <a:gd name="connsiteY5" fmla="*/ 478972 h 818398"/>
              <a:gd name="connsiteX6" fmla="*/ 1056608 w 2513175"/>
              <a:gd name="connsiteY6" fmla="*/ 728723 h 818398"/>
              <a:gd name="connsiteX7" fmla="*/ 945632 w 2513175"/>
              <a:gd name="connsiteY7" fmla="*/ 772886 h 818398"/>
              <a:gd name="connsiteX8" fmla="*/ 727918 w 2513175"/>
              <a:gd name="connsiteY8" fmla="*/ 816429 h 818398"/>
              <a:gd name="connsiteX9" fmla="*/ 0 w 2513175"/>
              <a:gd name="connsiteY9" fmla="*/ 810249 h 818398"/>
              <a:gd name="connsiteX0" fmla="*/ 2513175 w 2513175"/>
              <a:gd name="connsiteY0" fmla="*/ 0 h 818398"/>
              <a:gd name="connsiteX1" fmla="*/ 1555232 w 2513175"/>
              <a:gd name="connsiteY1" fmla="*/ 0 h 818398"/>
              <a:gd name="connsiteX2" fmla="*/ 1435489 w 2513175"/>
              <a:gd name="connsiteY2" fmla="*/ 54429 h 818398"/>
              <a:gd name="connsiteX3" fmla="*/ 1333135 w 2513175"/>
              <a:gd name="connsiteY3" fmla="*/ 166485 h 818398"/>
              <a:gd name="connsiteX4" fmla="*/ 1235162 w 2513175"/>
              <a:gd name="connsiteY4" fmla="*/ 348367 h 818398"/>
              <a:gd name="connsiteX5" fmla="*/ 1163347 w 2513175"/>
              <a:gd name="connsiteY5" fmla="*/ 478972 h 818398"/>
              <a:gd name="connsiteX6" fmla="*/ 1056608 w 2513175"/>
              <a:gd name="connsiteY6" fmla="*/ 728723 h 818398"/>
              <a:gd name="connsiteX7" fmla="*/ 945632 w 2513175"/>
              <a:gd name="connsiteY7" fmla="*/ 772886 h 818398"/>
              <a:gd name="connsiteX8" fmla="*/ 727918 w 2513175"/>
              <a:gd name="connsiteY8" fmla="*/ 816429 h 818398"/>
              <a:gd name="connsiteX9" fmla="*/ 0 w 2513175"/>
              <a:gd name="connsiteY9" fmla="*/ 810249 h 818398"/>
              <a:gd name="connsiteX0" fmla="*/ 2513175 w 2513175"/>
              <a:gd name="connsiteY0" fmla="*/ 0 h 818398"/>
              <a:gd name="connsiteX1" fmla="*/ 1555232 w 2513175"/>
              <a:gd name="connsiteY1" fmla="*/ 0 h 818398"/>
              <a:gd name="connsiteX2" fmla="*/ 1435489 w 2513175"/>
              <a:gd name="connsiteY2" fmla="*/ 54429 h 818398"/>
              <a:gd name="connsiteX3" fmla="*/ 1333135 w 2513175"/>
              <a:gd name="connsiteY3" fmla="*/ 166485 h 818398"/>
              <a:gd name="connsiteX4" fmla="*/ 1235162 w 2513175"/>
              <a:gd name="connsiteY4" fmla="*/ 348367 h 818398"/>
              <a:gd name="connsiteX5" fmla="*/ 1138916 w 2513175"/>
              <a:gd name="connsiteY5" fmla="*/ 548154 h 818398"/>
              <a:gd name="connsiteX6" fmla="*/ 1056608 w 2513175"/>
              <a:gd name="connsiteY6" fmla="*/ 728723 h 818398"/>
              <a:gd name="connsiteX7" fmla="*/ 945632 w 2513175"/>
              <a:gd name="connsiteY7" fmla="*/ 772886 h 818398"/>
              <a:gd name="connsiteX8" fmla="*/ 727918 w 2513175"/>
              <a:gd name="connsiteY8" fmla="*/ 816429 h 818398"/>
              <a:gd name="connsiteX9" fmla="*/ 0 w 2513175"/>
              <a:gd name="connsiteY9" fmla="*/ 810249 h 818398"/>
              <a:gd name="connsiteX0" fmla="*/ 2513175 w 2513175"/>
              <a:gd name="connsiteY0" fmla="*/ 0 h 818398"/>
              <a:gd name="connsiteX1" fmla="*/ 1555232 w 2513175"/>
              <a:gd name="connsiteY1" fmla="*/ 0 h 818398"/>
              <a:gd name="connsiteX2" fmla="*/ 1435489 w 2513175"/>
              <a:gd name="connsiteY2" fmla="*/ 54429 h 818398"/>
              <a:gd name="connsiteX3" fmla="*/ 1333135 w 2513175"/>
              <a:gd name="connsiteY3" fmla="*/ 166485 h 818398"/>
              <a:gd name="connsiteX4" fmla="*/ 1235162 w 2513175"/>
              <a:gd name="connsiteY4" fmla="*/ 348367 h 818398"/>
              <a:gd name="connsiteX5" fmla="*/ 1138916 w 2513175"/>
              <a:gd name="connsiteY5" fmla="*/ 548154 h 818398"/>
              <a:gd name="connsiteX6" fmla="*/ 1007746 w 2513175"/>
              <a:gd name="connsiteY6" fmla="*/ 728723 h 818398"/>
              <a:gd name="connsiteX7" fmla="*/ 945632 w 2513175"/>
              <a:gd name="connsiteY7" fmla="*/ 772886 h 818398"/>
              <a:gd name="connsiteX8" fmla="*/ 727918 w 2513175"/>
              <a:gd name="connsiteY8" fmla="*/ 816429 h 818398"/>
              <a:gd name="connsiteX9" fmla="*/ 0 w 2513175"/>
              <a:gd name="connsiteY9" fmla="*/ 810249 h 818398"/>
              <a:gd name="connsiteX0" fmla="*/ 2513175 w 2513175"/>
              <a:gd name="connsiteY0" fmla="*/ 0 h 818398"/>
              <a:gd name="connsiteX1" fmla="*/ 1555232 w 2513175"/>
              <a:gd name="connsiteY1" fmla="*/ 0 h 818398"/>
              <a:gd name="connsiteX2" fmla="*/ 1438543 w 2513175"/>
              <a:gd name="connsiteY2" fmla="*/ 35212 h 818398"/>
              <a:gd name="connsiteX3" fmla="*/ 1333135 w 2513175"/>
              <a:gd name="connsiteY3" fmla="*/ 166485 h 818398"/>
              <a:gd name="connsiteX4" fmla="*/ 1235162 w 2513175"/>
              <a:gd name="connsiteY4" fmla="*/ 348367 h 818398"/>
              <a:gd name="connsiteX5" fmla="*/ 1138916 w 2513175"/>
              <a:gd name="connsiteY5" fmla="*/ 548154 h 818398"/>
              <a:gd name="connsiteX6" fmla="*/ 1007746 w 2513175"/>
              <a:gd name="connsiteY6" fmla="*/ 728723 h 818398"/>
              <a:gd name="connsiteX7" fmla="*/ 945632 w 2513175"/>
              <a:gd name="connsiteY7" fmla="*/ 772886 h 818398"/>
              <a:gd name="connsiteX8" fmla="*/ 727918 w 2513175"/>
              <a:gd name="connsiteY8" fmla="*/ 816429 h 818398"/>
              <a:gd name="connsiteX9" fmla="*/ 0 w 2513175"/>
              <a:gd name="connsiteY9" fmla="*/ 810249 h 81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13175" h="818398">
                <a:moveTo>
                  <a:pt x="2513175" y="0"/>
                </a:moveTo>
                <a:lnTo>
                  <a:pt x="1555232" y="0"/>
                </a:lnTo>
                <a:lnTo>
                  <a:pt x="1438543" y="35212"/>
                </a:lnTo>
                <a:lnTo>
                  <a:pt x="1333135" y="166485"/>
                </a:lnTo>
                <a:lnTo>
                  <a:pt x="1235162" y="348367"/>
                </a:lnTo>
                <a:lnTo>
                  <a:pt x="1138916" y="548154"/>
                </a:lnTo>
                <a:lnTo>
                  <a:pt x="1007746" y="728723"/>
                </a:lnTo>
                <a:lnTo>
                  <a:pt x="945632" y="772886"/>
                </a:lnTo>
                <a:cubicBezTo>
                  <a:pt x="873061" y="787400"/>
                  <a:pt x="885523" y="810202"/>
                  <a:pt x="727918" y="816429"/>
                </a:cubicBezTo>
                <a:cubicBezTo>
                  <a:pt x="570313" y="822656"/>
                  <a:pt x="242639" y="812309"/>
                  <a:pt x="0" y="810249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50" name="直線コネクタ 2049"/>
          <p:cNvCxnSpPr>
            <a:stCxn id="12" idx="4"/>
          </p:cNvCxnSpPr>
          <p:nvPr/>
        </p:nvCxnSpPr>
        <p:spPr>
          <a:xfrm>
            <a:off x="6400800" y="3847510"/>
            <a:ext cx="9774" cy="26347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" name="テキスト ボックス 2050"/>
          <p:cNvSpPr txBox="1"/>
          <p:nvPr/>
        </p:nvSpPr>
        <p:spPr>
          <a:xfrm>
            <a:off x="6934656" y="3737459"/>
            <a:ext cx="2154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space charge density</a:t>
            </a:r>
            <a:endParaRPr kumimoji="1" lang="ja-JP" altLang="en-US" dirty="0"/>
          </a:p>
        </p:txBody>
      </p:sp>
      <p:sp>
        <p:nvSpPr>
          <p:cNvPr id="2052" name="テキスト ボックス 2051"/>
          <p:cNvSpPr txBox="1"/>
          <p:nvPr/>
        </p:nvSpPr>
        <p:spPr>
          <a:xfrm>
            <a:off x="6950317" y="4306797"/>
            <a:ext cx="171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e-carrier density</a:t>
            </a:r>
            <a:endParaRPr kumimoji="1" lang="ja-JP" altLang="en-US" dirty="0"/>
          </a:p>
        </p:txBody>
      </p:sp>
      <p:sp>
        <p:nvSpPr>
          <p:cNvPr id="2053" name="正方形/長方形 2052"/>
          <p:cNvSpPr/>
          <p:nvPr/>
        </p:nvSpPr>
        <p:spPr>
          <a:xfrm>
            <a:off x="5136257" y="3331634"/>
            <a:ext cx="3612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B0F0"/>
                </a:solidFill>
              </a:rPr>
              <a:t>preventing further carriers to diffuse</a:t>
            </a:r>
            <a:endParaRPr lang="ja-JP" altLang="en-US" dirty="0">
              <a:solidFill>
                <a:srgbClr val="00B0F0"/>
              </a:solidFill>
            </a:endParaRPr>
          </a:p>
        </p:txBody>
      </p:sp>
      <p:sp>
        <p:nvSpPr>
          <p:cNvPr id="2054" name="テキスト ボックス 2053"/>
          <p:cNvSpPr txBox="1"/>
          <p:nvPr/>
        </p:nvSpPr>
        <p:spPr>
          <a:xfrm>
            <a:off x="7337398" y="5059270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 field</a:t>
            </a:r>
            <a:endParaRPr kumimoji="1" lang="ja-JP" altLang="en-US" dirty="0"/>
          </a:p>
        </p:txBody>
      </p:sp>
      <p:sp>
        <p:nvSpPr>
          <p:cNvPr id="2055" name="テキスト ボックス 2054"/>
          <p:cNvSpPr txBox="1"/>
          <p:nvPr/>
        </p:nvSpPr>
        <p:spPr>
          <a:xfrm>
            <a:off x="7258273" y="6182552"/>
            <a:ext cx="868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</a:t>
            </a:r>
            <a:r>
              <a:rPr kumimoji="1" lang="en-US" altLang="ja-JP" dirty="0" smtClean="0"/>
              <a:t>oltage</a:t>
            </a:r>
            <a:endParaRPr kumimoji="1" lang="ja-JP" altLang="en-US" dirty="0"/>
          </a:p>
        </p:txBody>
      </p:sp>
      <p:cxnSp>
        <p:nvCxnSpPr>
          <p:cNvPr id="2058" name="直線矢印コネクタ 2057"/>
          <p:cNvCxnSpPr/>
          <p:nvPr/>
        </p:nvCxnSpPr>
        <p:spPr>
          <a:xfrm>
            <a:off x="5326784" y="5849281"/>
            <a:ext cx="0" cy="6760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827584" y="6283219"/>
            <a:ext cx="3600400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フリーフォーム 66"/>
          <p:cNvSpPr/>
          <p:nvPr/>
        </p:nvSpPr>
        <p:spPr>
          <a:xfrm>
            <a:off x="1080070" y="6283219"/>
            <a:ext cx="2982686" cy="458149"/>
          </a:xfrm>
          <a:custGeom>
            <a:avLst/>
            <a:gdLst>
              <a:gd name="connsiteX0" fmla="*/ 0 w 2982686"/>
              <a:gd name="connsiteY0" fmla="*/ 0 h 511629"/>
              <a:gd name="connsiteX1" fmla="*/ 990600 w 2982686"/>
              <a:gd name="connsiteY1" fmla="*/ 0 h 511629"/>
              <a:gd name="connsiteX2" fmla="*/ 1491343 w 2982686"/>
              <a:gd name="connsiteY2" fmla="*/ 511629 h 511629"/>
              <a:gd name="connsiteX3" fmla="*/ 1926771 w 2982686"/>
              <a:gd name="connsiteY3" fmla="*/ 0 h 511629"/>
              <a:gd name="connsiteX4" fmla="*/ 2982686 w 2982686"/>
              <a:gd name="connsiteY4" fmla="*/ 10886 h 511629"/>
              <a:gd name="connsiteX0" fmla="*/ 0 w 2982686"/>
              <a:gd name="connsiteY0" fmla="*/ 25527 h 537156"/>
              <a:gd name="connsiteX1" fmla="*/ 990600 w 2982686"/>
              <a:gd name="connsiteY1" fmla="*/ 25527 h 537156"/>
              <a:gd name="connsiteX2" fmla="*/ 1491343 w 2982686"/>
              <a:gd name="connsiteY2" fmla="*/ 537156 h 537156"/>
              <a:gd name="connsiteX3" fmla="*/ 1567542 w 2982686"/>
              <a:gd name="connsiteY3" fmla="*/ 0 h 537156"/>
              <a:gd name="connsiteX4" fmla="*/ 2982686 w 2982686"/>
              <a:gd name="connsiteY4" fmla="*/ 36413 h 537156"/>
              <a:gd name="connsiteX0" fmla="*/ 0 w 2982686"/>
              <a:gd name="connsiteY0" fmla="*/ 25527 h 537156"/>
              <a:gd name="connsiteX1" fmla="*/ 838200 w 2982686"/>
              <a:gd name="connsiteY1" fmla="*/ 25527 h 537156"/>
              <a:gd name="connsiteX2" fmla="*/ 1491343 w 2982686"/>
              <a:gd name="connsiteY2" fmla="*/ 537156 h 537156"/>
              <a:gd name="connsiteX3" fmla="*/ 1567542 w 2982686"/>
              <a:gd name="connsiteY3" fmla="*/ 0 h 537156"/>
              <a:gd name="connsiteX4" fmla="*/ 2982686 w 2982686"/>
              <a:gd name="connsiteY4" fmla="*/ 36413 h 53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2686" h="537156">
                <a:moveTo>
                  <a:pt x="0" y="25527"/>
                </a:moveTo>
                <a:lnTo>
                  <a:pt x="838200" y="25527"/>
                </a:lnTo>
                <a:lnTo>
                  <a:pt x="1491343" y="537156"/>
                </a:lnTo>
                <a:lnTo>
                  <a:pt x="1567542" y="0"/>
                </a:lnTo>
                <a:lnTo>
                  <a:pt x="2982686" y="36413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8" name="直線コネクタ 67"/>
          <p:cNvCxnSpPr/>
          <p:nvPr/>
        </p:nvCxnSpPr>
        <p:spPr>
          <a:xfrm>
            <a:off x="2533736" y="4769175"/>
            <a:ext cx="2635" cy="20343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フリーフォーム 72"/>
          <p:cNvSpPr/>
          <p:nvPr/>
        </p:nvSpPr>
        <p:spPr>
          <a:xfrm>
            <a:off x="992149" y="5567233"/>
            <a:ext cx="2971800" cy="881744"/>
          </a:xfrm>
          <a:custGeom>
            <a:avLst/>
            <a:gdLst>
              <a:gd name="connsiteX0" fmla="*/ 0 w 2971800"/>
              <a:gd name="connsiteY0" fmla="*/ 326572 h 707572"/>
              <a:gd name="connsiteX1" fmla="*/ 1077686 w 2971800"/>
              <a:gd name="connsiteY1" fmla="*/ 337458 h 707572"/>
              <a:gd name="connsiteX2" fmla="*/ 1066800 w 2971800"/>
              <a:gd name="connsiteY2" fmla="*/ 696686 h 707572"/>
              <a:gd name="connsiteX3" fmla="*/ 1524000 w 2971800"/>
              <a:gd name="connsiteY3" fmla="*/ 707572 h 707572"/>
              <a:gd name="connsiteX4" fmla="*/ 1534886 w 2971800"/>
              <a:gd name="connsiteY4" fmla="*/ 0 h 707572"/>
              <a:gd name="connsiteX5" fmla="*/ 1937657 w 2971800"/>
              <a:gd name="connsiteY5" fmla="*/ 0 h 707572"/>
              <a:gd name="connsiteX6" fmla="*/ 1959429 w 2971800"/>
              <a:gd name="connsiteY6" fmla="*/ 337458 h 707572"/>
              <a:gd name="connsiteX7" fmla="*/ 2971800 w 2971800"/>
              <a:gd name="connsiteY7" fmla="*/ 337458 h 707572"/>
              <a:gd name="connsiteX0" fmla="*/ 0 w 2971800"/>
              <a:gd name="connsiteY0" fmla="*/ 326572 h 707572"/>
              <a:gd name="connsiteX1" fmla="*/ 1077686 w 2971800"/>
              <a:gd name="connsiteY1" fmla="*/ 337458 h 707572"/>
              <a:gd name="connsiteX2" fmla="*/ 1066800 w 2971800"/>
              <a:gd name="connsiteY2" fmla="*/ 696686 h 707572"/>
              <a:gd name="connsiteX3" fmla="*/ 1524000 w 2971800"/>
              <a:gd name="connsiteY3" fmla="*/ 707572 h 707572"/>
              <a:gd name="connsiteX4" fmla="*/ 1534886 w 2971800"/>
              <a:gd name="connsiteY4" fmla="*/ 0 h 707572"/>
              <a:gd name="connsiteX5" fmla="*/ 1937657 w 2971800"/>
              <a:gd name="connsiteY5" fmla="*/ 0 h 707572"/>
              <a:gd name="connsiteX6" fmla="*/ 1654629 w 2971800"/>
              <a:gd name="connsiteY6" fmla="*/ 359230 h 707572"/>
              <a:gd name="connsiteX7" fmla="*/ 2971800 w 2971800"/>
              <a:gd name="connsiteY7" fmla="*/ 337458 h 707572"/>
              <a:gd name="connsiteX0" fmla="*/ 0 w 2971800"/>
              <a:gd name="connsiteY0" fmla="*/ 740229 h 1121229"/>
              <a:gd name="connsiteX1" fmla="*/ 1077686 w 2971800"/>
              <a:gd name="connsiteY1" fmla="*/ 751115 h 1121229"/>
              <a:gd name="connsiteX2" fmla="*/ 1066800 w 2971800"/>
              <a:gd name="connsiteY2" fmla="*/ 1110343 h 1121229"/>
              <a:gd name="connsiteX3" fmla="*/ 1524000 w 2971800"/>
              <a:gd name="connsiteY3" fmla="*/ 1121229 h 1121229"/>
              <a:gd name="connsiteX4" fmla="*/ 1534886 w 2971800"/>
              <a:gd name="connsiteY4" fmla="*/ 413657 h 1121229"/>
              <a:gd name="connsiteX5" fmla="*/ 1632857 w 2971800"/>
              <a:gd name="connsiteY5" fmla="*/ 0 h 1121229"/>
              <a:gd name="connsiteX6" fmla="*/ 1654629 w 2971800"/>
              <a:gd name="connsiteY6" fmla="*/ 772887 h 1121229"/>
              <a:gd name="connsiteX7" fmla="*/ 2971800 w 2971800"/>
              <a:gd name="connsiteY7" fmla="*/ 751115 h 1121229"/>
              <a:gd name="connsiteX0" fmla="*/ 0 w 2971800"/>
              <a:gd name="connsiteY0" fmla="*/ 740229 h 1121229"/>
              <a:gd name="connsiteX1" fmla="*/ 1077686 w 2971800"/>
              <a:gd name="connsiteY1" fmla="*/ 751115 h 1121229"/>
              <a:gd name="connsiteX2" fmla="*/ 1066800 w 2971800"/>
              <a:gd name="connsiteY2" fmla="*/ 1110343 h 1121229"/>
              <a:gd name="connsiteX3" fmla="*/ 1524000 w 2971800"/>
              <a:gd name="connsiteY3" fmla="*/ 1121229 h 1121229"/>
              <a:gd name="connsiteX4" fmla="*/ 1534886 w 2971800"/>
              <a:gd name="connsiteY4" fmla="*/ 76200 h 1121229"/>
              <a:gd name="connsiteX5" fmla="*/ 1632857 w 2971800"/>
              <a:gd name="connsiteY5" fmla="*/ 0 h 1121229"/>
              <a:gd name="connsiteX6" fmla="*/ 1654629 w 2971800"/>
              <a:gd name="connsiteY6" fmla="*/ 772887 h 1121229"/>
              <a:gd name="connsiteX7" fmla="*/ 2971800 w 2971800"/>
              <a:gd name="connsiteY7" fmla="*/ 751115 h 1121229"/>
              <a:gd name="connsiteX0" fmla="*/ 0 w 2971800"/>
              <a:gd name="connsiteY0" fmla="*/ 740229 h 1121229"/>
              <a:gd name="connsiteX1" fmla="*/ 1077686 w 2971800"/>
              <a:gd name="connsiteY1" fmla="*/ 751115 h 1121229"/>
              <a:gd name="connsiteX2" fmla="*/ 1066800 w 2971800"/>
              <a:gd name="connsiteY2" fmla="*/ 1110343 h 1121229"/>
              <a:gd name="connsiteX3" fmla="*/ 1524000 w 2971800"/>
              <a:gd name="connsiteY3" fmla="*/ 1121229 h 1121229"/>
              <a:gd name="connsiteX4" fmla="*/ 1534886 w 2971800"/>
              <a:gd name="connsiteY4" fmla="*/ 43542 h 1121229"/>
              <a:gd name="connsiteX5" fmla="*/ 1632857 w 2971800"/>
              <a:gd name="connsiteY5" fmla="*/ 0 h 1121229"/>
              <a:gd name="connsiteX6" fmla="*/ 1654629 w 2971800"/>
              <a:gd name="connsiteY6" fmla="*/ 772887 h 1121229"/>
              <a:gd name="connsiteX7" fmla="*/ 2971800 w 2971800"/>
              <a:gd name="connsiteY7" fmla="*/ 751115 h 1121229"/>
              <a:gd name="connsiteX0" fmla="*/ 0 w 2971800"/>
              <a:gd name="connsiteY0" fmla="*/ 740229 h 1110343"/>
              <a:gd name="connsiteX1" fmla="*/ 1077686 w 2971800"/>
              <a:gd name="connsiteY1" fmla="*/ 751115 h 1110343"/>
              <a:gd name="connsiteX2" fmla="*/ 1066800 w 2971800"/>
              <a:gd name="connsiteY2" fmla="*/ 1110343 h 1110343"/>
              <a:gd name="connsiteX3" fmla="*/ 1545772 w 2971800"/>
              <a:gd name="connsiteY3" fmla="*/ 925286 h 1110343"/>
              <a:gd name="connsiteX4" fmla="*/ 1534886 w 2971800"/>
              <a:gd name="connsiteY4" fmla="*/ 43542 h 1110343"/>
              <a:gd name="connsiteX5" fmla="*/ 1632857 w 2971800"/>
              <a:gd name="connsiteY5" fmla="*/ 0 h 1110343"/>
              <a:gd name="connsiteX6" fmla="*/ 1654629 w 2971800"/>
              <a:gd name="connsiteY6" fmla="*/ 772887 h 1110343"/>
              <a:gd name="connsiteX7" fmla="*/ 2971800 w 2971800"/>
              <a:gd name="connsiteY7" fmla="*/ 751115 h 1110343"/>
              <a:gd name="connsiteX0" fmla="*/ 0 w 2971800"/>
              <a:gd name="connsiteY0" fmla="*/ 740229 h 957943"/>
              <a:gd name="connsiteX1" fmla="*/ 1077686 w 2971800"/>
              <a:gd name="connsiteY1" fmla="*/ 751115 h 957943"/>
              <a:gd name="connsiteX2" fmla="*/ 914400 w 2971800"/>
              <a:gd name="connsiteY2" fmla="*/ 957943 h 957943"/>
              <a:gd name="connsiteX3" fmla="*/ 1545772 w 2971800"/>
              <a:gd name="connsiteY3" fmla="*/ 925286 h 957943"/>
              <a:gd name="connsiteX4" fmla="*/ 1534886 w 2971800"/>
              <a:gd name="connsiteY4" fmla="*/ 43542 h 957943"/>
              <a:gd name="connsiteX5" fmla="*/ 1632857 w 2971800"/>
              <a:gd name="connsiteY5" fmla="*/ 0 h 957943"/>
              <a:gd name="connsiteX6" fmla="*/ 1654629 w 2971800"/>
              <a:gd name="connsiteY6" fmla="*/ 772887 h 957943"/>
              <a:gd name="connsiteX7" fmla="*/ 2971800 w 2971800"/>
              <a:gd name="connsiteY7" fmla="*/ 751115 h 957943"/>
              <a:gd name="connsiteX0" fmla="*/ 0 w 2971800"/>
              <a:gd name="connsiteY0" fmla="*/ 740229 h 957943"/>
              <a:gd name="connsiteX1" fmla="*/ 947057 w 2971800"/>
              <a:gd name="connsiteY1" fmla="*/ 740230 h 957943"/>
              <a:gd name="connsiteX2" fmla="*/ 914400 w 2971800"/>
              <a:gd name="connsiteY2" fmla="*/ 957943 h 957943"/>
              <a:gd name="connsiteX3" fmla="*/ 1545772 w 2971800"/>
              <a:gd name="connsiteY3" fmla="*/ 925286 h 957943"/>
              <a:gd name="connsiteX4" fmla="*/ 1534886 w 2971800"/>
              <a:gd name="connsiteY4" fmla="*/ 43542 h 957943"/>
              <a:gd name="connsiteX5" fmla="*/ 1632857 w 2971800"/>
              <a:gd name="connsiteY5" fmla="*/ 0 h 957943"/>
              <a:gd name="connsiteX6" fmla="*/ 1654629 w 2971800"/>
              <a:gd name="connsiteY6" fmla="*/ 772887 h 957943"/>
              <a:gd name="connsiteX7" fmla="*/ 2971800 w 2971800"/>
              <a:gd name="connsiteY7" fmla="*/ 751115 h 957943"/>
              <a:gd name="connsiteX0" fmla="*/ 0 w 2971800"/>
              <a:gd name="connsiteY0" fmla="*/ 696687 h 914401"/>
              <a:gd name="connsiteX1" fmla="*/ 947057 w 2971800"/>
              <a:gd name="connsiteY1" fmla="*/ 696688 h 914401"/>
              <a:gd name="connsiteX2" fmla="*/ 914400 w 2971800"/>
              <a:gd name="connsiteY2" fmla="*/ 914401 h 914401"/>
              <a:gd name="connsiteX3" fmla="*/ 1545772 w 2971800"/>
              <a:gd name="connsiteY3" fmla="*/ 881744 h 914401"/>
              <a:gd name="connsiteX4" fmla="*/ 1534886 w 2971800"/>
              <a:gd name="connsiteY4" fmla="*/ 0 h 914401"/>
              <a:gd name="connsiteX5" fmla="*/ 1632857 w 2971800"/>
              <a:gd name="connsiteY5" fmla="*/ 1 h 914401"/>
              <a:gd name="connsiteX6" fmla="*/ 1654629 w 2971800"/>
              <a:gd name="connsiteY6" fmla="*/ 729345 h 914401"/>
              <a:gd name="connsiteX7" fmla="*/ 2971800 w 2971800"/>
              <a:gd name="connsiteY7" fmla="*/ 707573 h 914401"/>
              <a:gd name="connsiteX0" fmla="*/ 0 w 2971800"/>
              <a:gd name="connsiteY0" fmla="*/ 696687 h 881744"/>
              <a:gd name="connsiteX1" fmla="*/ 947057 w 2971800"/>
              <a:gd name="connsiteY1" fmla="*/ 696688 h 881744"/>
              <a:gd name="connsiteX2" fmla="*/ 968828 w 2971800"/>
              <a:gd name="connsiteY2" fmla="*/ 881744 h 881744"/>
              <a:gd name="connsiteX3" fmla="*/ 1545772 w 2971800"/>
              <a:gd name="connsiteY3" fmla="*/ 881744 h 881744"/>
              <a:gd name="connsiteX4" fmla="*/ 1534886 w 2971800"/>
              <a:gd name="connsiteY4" fmla="*/ 0 h 881744"/>
              <a:gd name="connsiteX5" fmla="*/ 1632857 w 2971800"/>
              <a:gd name="connsiteY5" fmla="*/ 1 h 881744"/>
              <a:gd name="connsiteX6" fmla="*/ 1654629 w 2971800"/>
              <a:gd name="connsiteY6" fmla="*/ 729345 h 881744"/>
              <a:gd name="connsiteX7" fmla="*/ 2971800 w 2971800"/>
              <a:gd name="connsiteY7" fmla="*/ 707573 h 8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1800" h="881744">
                <a:moveTo>
                  <a:pt x="0" y="696687"/>
                </a:moveTo>
                <a:lnTo>
                  <a:pt x="947057" y="696688"/>
                </a:lnTo>
                <a:lnTo>
                  <a:pt x="968828" y="881744"/>
                </a:lnTo>
                <a:lnTo>
                  <a:pt x="1545772" y="881744"/>
                </a:lnTo>
                <a:lnTo>
                  <a:pt x="1534886" y="0"/>
                </a:lnTo>
                <a:lnTo>
                  <a:pt x="1632857" y="1"/>
                </a:lnTo>
                <a:lnTo>
                  <a:pt x="1654629" y="729345"/>
                </a:lnTo>
                <a:lnTo>
                  <a:pt x="2971800" y="707573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374735" y="505927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054456" y="531185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</a:t>
            </a:r>
            <a:endParaRPr kumimoji="1" lang="ja-JP" altLang="en-US" dirty="0"/>
          </a:p>
        </p:txBody>
      </p:sp>
      <p:sp>
        <p:nvSpPr>
          <p:cNvPr id="20" name="スライド番号プレースホルダー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sp>
        <p:nvSpPr>
          <p:cNvPr id="2049" name="日付プレースホルダー 20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4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>
          <a:xfrm>
            <a:off x="506779" y="1188420"/>
            <a:ext cx="3096344" cy="18722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51" name="グループ化 2050"/>
          <p:cNvGrpSpPr/>
          <p:nvPr/>
        </p:nvGrpSpPr>
        <p:grpSpPr>
          <a:xfrm>
            <a:off x="797152" y="3308490"/>
            <a:ext cx="3046517" cy="3143351"/>
            <a:chOff x="3042211" y="3341986"/>
            <a:chExt cx="2800350" cy="2927387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211" y="3430923"/>
              <a:ext cx="2800350" cy="283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テキスト ボックス 52"/>
            <p:cNvSpPr txBox="1"/>
            <p:nvPr/>
          </p:nvSpPr>
          <p:spPr>
            <a:xfrm>
              <a:off x="3330703" y="3341986"/>
              <a:ext cx="173534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I=I</a:t>
              </a:r>
              <a:r>
                <a:rPr kumimoji="1" lang="en-US" altLang="ja-JP" sz="2400" baseline="-25000" dirty="0" smtClean="0"/>
                <a:t>0</a:t>
              </a:r>
              <a:r>
                <a:rPr kumimoji="1" lang="en-US" altLang="ja-JP" sz="2400" dirty="0" smtClean="0"/>
                <a:t>(</a:t>
              </a:r>
              <a:r>
                <a:rPr kumimoji="1" lang="en-US" altLang="ja-JP" sz="2400" dirty="0" err="1" smtClean="0"/>
                <a:t>e</a:t>
              </a:r>
              <a:r>
                <a:rPr kumimoji="1" lang="en-US" altLang="ja-JP" sz="2400" baseline="30000" dirty="0" err="1" smtClean="0"/>
                <a:t>eV</a:t>
              </a:r>
              <a:r>
                <a:rPr kumimoji="1" lang="en-US" altLang="ja-JP" sz="2400" baseline="30000" dirty="0" smtClean="0"/>
                <a:t>/kT</a:t>
              </a:r>
              <a:r>
                <a:rPr kumimoji="1" lang="en-US" altLang="ja-JP" sz="2400" dirty="0" smtClean="0"/>
                <a:t>-1) </a:t>
              </a:r>
              <a:endParaRPr kumimoji="1" lang="ja-JP" altLang="en-US" sz="2400" dirty="0"/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3874887" y="4348634"/>
              <a:ext cx="3914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-I</a:t>
              </a:r>
              <a:r>
                <a:rPr lang="en-US" altLang="ja-JP" baseline="-25000" dirty="0" smtClean="0"/>
                <a:t>0</a:t>
              </a:r>
              <a:endParaRPr lang="ja-JP" altLang="en-US" dirty="0"/>
            </a:p>
          </p:txBody>
        </p:sp>
        <p:cxnSp>
          <p:nvCxnSpPr>
            <p:cNvPr id="61" name="直線矢印コネクタ 60"/>
            <p:cNvCxnSpPr/>
            <p:nvPr/>
          </p:nvCxnSpPr>
          <p:spPr>
            <a:xfrm flipH="1">
              <a:off x="3560581" y="4544137"/>
              <a:ext cx="323678" cy="6120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9" name="直線矢印コネクタ 2048"/>
            <p:cNvCxnSpPr/>
            <p:nvPr/>
          </p:nvCxnSpPr>
          <p:spPr>
            <a:xfrm>
              <a:off x="4543076" y="3803651"/>
              <a:ext cx="489342" cy="42240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50" y="1682058"/>
            <a:ext cx="2428220" cy="112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46" y="4933888"/>
            <a:ext cx="3043877" cy="146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3999" cy="1008112"/>
          </a:xfrm>
        </p:spPr>
        <p:txBody>
          <a:bodyPr/>
          <a:lstStyle/>
          <a:p>
            <a:r>
              <a:rPr lang="en-US" altLang="ja-JP" dirty="0" smtClean="0"/>
              <a:t>D</a:t>
            </a:r>
            <a:r>
              <a:rPr kumimoji="1" lang="en-US" altLang="ja-JP" dirty="0" smtClean="0"/>
              <a:t>iode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pn</a:t>
            </a:r>
            <a:r>
              <a:rPr kumimoji="1" lang="en-US" altLang="ja-JP" dirty="0" smtClean="0"/>
              <a:t>-junction)</a:t>
            </a:r>
            <a:endParaRPr kumimoji="1" lang="ja-JP" altLang="en-US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5415741" y="1293929"/>
            <a:ext cx="1889813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with external bias</a:t>
            </a:r>
            <a:endParaRPr kumimoji="1" lang="ja-JP" altLang="en-US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4153081" y="4600495"/>
            <a:ext cx="193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r</a:t>
            </a:r>
            <a:r>
              <a:rPr kumimoji="1" lang="en-US" altLang="ja-JP" dirty="0" smtClean="0">
                <a:solidFill>
                  <a:srgbClr val="FF0000"/>
                </a:solidFill>
              </a:rPr>
              <a:t>everse bias</a:t>
            </a:r>
            <a:r>
              <a:rPr kumimoji="1" lang="en-US" altLang="ja-JP" dirty="0" smtClean="0"/>
              <a:t>: </a:t>
            </a:r>
            <a:r>
              <a:rPr kumimoji="1" lang="en-US" altLang="ja-JP" dirty="0" err="1" smtClean="0"/>
              <a:t>V</a:t>
            </a:r>
            <a:r>
              <a:rPr kumimoji="1" lang="en-US" altLang="ja-JP" baseline="-25000" dirty="0" err="1" smtClean="0"/>
              <a:t>pn</a:t>
            </a:r>
            <a:r>
              <a:rPr lang="en-US" altLang="ja-JP" dirty="0"/>
              <a:t>&lt;</a:t>
            </a:r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5156516" y="2986985"/>
            <a:ext cx="1967596" cy="1030460"/>
            <a:chOff x="378587" y="4323603"/>
            <a:chExt cx="1967596" cy="1030460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587" y="4606889"/>
              <a:ext cx="18288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右矢印 62"/>
            <p:cNvSpPr/>
            <p:nvPr/>
          </p:nvSpPr>
          <p:spPr>
            <a:xfrm>
              <a:off x="488411" y="4462725"/>
              <a:ext cx="351782" cy="283285"/>
            </a:xfrm>
            <a:prstGeom prst="rightArrow">
              <a:avLst>
                <a:gd name="adj1" fmla="val 27992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右矢印 71"/>
            <p:cNvSpPr/>
            <p:nvPr/>
          </p:nvSpPr>
          <p:spPr>
            <a:xfrm rot="10800000">
              <a:off x="1737405" y="4323603"/>
              <a:ext cx="303711" cy="283285"/>
            </a:xfrm>
            <a:prstGeom prst="rightArrow">
              <a:avLst>
                <a:gd name="adj1" fmla="val 27992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7" name="直線コネクタ 76"/>
            <p:cNvCxnSpPr/>
            <p:nvPr/>
          </p:nvCxnSpPr>
          <p:spPr>
            <a:xfrm>
              <a:off x="473669" y="4983602"/>
              <a:ext cx="16066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9" name="正方形/長方形 2058"/>
            <p:cNvSpPr/>
            <p:nvPr/>
          </p:nvSpPr>
          <p:spPr>
            <a:xfrm>
              <a:off x="1134860" y="4984731"/>
              <a:ext cx="121132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ja-JP" dirty="0" err="1" smtClean="0">
                  <a:solidFill>
                    <a:prstClr val="black"/>
                  </a:solidFill>
                </a:rPr>
                <a:t>V</a:t>
              </a:r>
              <a:r>
                <a:rPr lang="en-US" altLang="ja-JP" baseline="-25000" dirty="0" err="1" smtClean="0">
                  <a:solidFill>
                    <a:prstClr val="black"/>
                  </a:solidFill>
                </a:rPr>
                <a:t>pn</a:t>
              </a:r>
              <a:r>
                <a:rPr lang="en-US" altLang="ja-JP" dirty="0" smtClean="0"/>
                <a:t>-|</a:t>
              </a:r>
              <a:r>
                <a:rPr lang="en-US" altLang="ja-JP" dirty="0" err="1" smtClean="0"/>
                <a:t>V</a:t>
              </a:r>
              <a:r>
                <a:rPr lang="en-US" altLang="ja-JP" baseline="-25000" dirty="0" err="1" smtClean="0"/>
                <a:t>bi</a:t>
              </a:r>
              <a:r>
                <a:rPr lang="en-US" altLang="ja-JP" dirty="0" smtClean="0"/>
                <a:t>|</a:t>
              </a:r>
              <a:endParaRPr lang="ja-JP" altLang="en-US" dirty="0"/>
            </a:p>
          </p:txBody>
        </p:sp>
        <p:cxnSp>
          <p:nvCxnSpPr>
            <p:cNvPr id="87" name="直線矢印コネクタ 86"/>
            <p:cNvCxnSpPr/>
            <p:nvPr/>
          </p:nvCxnSpPr>
          <p:spPr>
            <a:xfrm flipV="1">
              <a:off x="1737405" y="4803292"/>
              <a:ext cx="0" cy="1803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正方形/長方形 90"/>
          <p:cNvSpPr/>
          <p:nvPr/>
        </p:nvSpPr>
        <p:spPr>
          <a:xfrm>
            <a:off x="4754012" y="5785009"/>
            <a:ext cx="1720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dirty="0" smtClean="0">
                <a:solidFill>
                  <a:prstClr val="black"/>
                </a:solidFill>
              </a:rPr>
              <a:t>-(|</a:t>
            </a:r>
            <a:r>
              <a:rPr lang="en-US" altLang="ja-JP" dirty="0" err="1" smtClean="0">
                <a:solidFill>
                  <a:prstClr val="black"/>
                </a:solidFill>
              </a:rPr>
              <a:t>V</a:t>
            </a:r>
            <a:r>
              <a:rPr lang="en-US" altLang="ja-JP" baseline="-25000" dirty="0" err="1" smtClean="0">
                <a:solidFill>
                  <a:prstClr val="black"/>
                </a:solidFill>
              </a:rPr>
              <a:t>pn</a:t>
            </a:r>
            <a:r>
              <a:rPr lang="en-US" altLang="ja-JP" dirty="0" smtClean="0"/>
              <a:t>|+|</a:t>
            </a:r>
            <a:r>
              <a:rPr lang="en-US" altLang="ja-JP" dirty="0" err="1" smtClean="0"/>
              <a:t>V</a:t>
            </a:r>
            <a:r>
              <a:rPr lang="en-US" altLang="ja-JP" baseline="-25000" dirty="0" err="1" smtClean="0"/>
              <a:t>bi</a:t>
            </a:r>
            <a:r>
              <a:rPr lang="en-US" altLang="ja-JP" dirty="0" smtClean="0"/>
              <a:t>|)</a:t>
            </a:r>
            <a:endParaRPr lang="ja-JP" altLang="en-US" dirty="0"/>
          </a:p>
        </p:txBody>
      </p:sp>
      <p:pic>
        <p:nvPicPr>
          <p:cNvPr id="2052" name="Picture 4" descr="ファイル:PnJunction-Diode-ForwardBias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26" y="2160311"/>
            <a:ext cx="3076297" cy="240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テキスト ボックス 48"/>
          <p:cNvSpPr txBox="1"/>
          <p:nvPr/>
        </p:nvSpPr>
        <p:spPr>
          <a:xfrm>
            <a:off x="4239365" y="1875060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forward bias</a:t>
            </a:r>
            <a:r>
              <a:rPr kumimoji="1" lang="en-US" altLang="ja-JP" dirty="0" smtClean="0"/>
              <a:t>: </a:t>
            </a:r>
            <a:r>
              <a:rPr kumimoji="1" lang="en-US" altLang="ja-JP" dirty="0" err="1" smtClean="0"/>
              <a:t>V</a:t>
            </a:r>
            <a:r>
              <a:rPr kumimoji="1" lang="en-US" altLang="ja-JP" baseline="-25000" dirty="0" err="1" smtClean="0"/>
              <a:t>pn</a:t>
            </a:r>
            <a:r>
              <a:rPr kumimoji="1" lang="en-US" altLang="ja-JP" dirty="0" smtClean="0"/>
              <a:t>&gt;0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77194" y="1262315"/>
            <a:ext cx="2255105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thermal diffusion only</a:t>
            </a:r>
            <a:endParaRPr kumimoji="1" lang="ja-JP" altLang="en-US" dirty="0"/>
          </a:p>
        </p:txBody>
      </p:sp>
      <p:sp>
        <p:nvSpPr>
          <p:cNvPr id="25" name="角丸四角形 24"/>
          <p:cNvSpPr/>
          <p:nvPr/>
        </p:nvSpPr>
        <p:spPr>
          <a:xfrm>
            <a:off x="4067944" y="1188420"/>
            <a:ext cx="4360842" cy="5336924"/>
          </a:xfrm>
          <a:prstGeom prst="roundRect">
            <a:avLst>
              <a:gd name="adj" fmla="val 662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288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08520" y="-27384"/>
            <a:ext cx="9252520" cy="1080120"/>
          </a:xfrm>
        </p:spPr>
        <p:txBody>
          <a:bodyPr/>
          <a:lstStyle/>
          <a:p>
            <a:r>
              <a:rPr kumimoji="1" lang="en-US" altLang="ja-JP" dirty="0" smtClean="0"/>
              <a:t>Planar microstrip silicon</a:t>
            </a:r>
            <a:endParaRPr kumimoji="1" lang="ja-JP" altLang="en-US" dirty="0"/>
          </a:p>
        </p:txBody>
      </p:sp>
      <p:grpSp>
        <p:nvGrpSpPr>
          <p:cNvPr id="26" name="グループ化 25"/>
          <p:cNvGrpSpPr/>
          <p:nvPr/>
        </p:nvGrpSpPr>
        <p:grpSpPr>
          <a:xfrm>
            <a:off x="1496468" y="1345084"/>
            <a:ext cx="6508432" cy="3289714"/>
            <a:chOff x="1619672" y="1764112"/>
            <a:chExt cx="6508432" cy="3289714"/>
          </a:xfrm>
        </p:grpSpPr>
        <p:sp>
          <p:nvSpPr>
            <p:cNvPr id="4" name="正方形/長方形 3"/>
            <p:cNvSpPr/>
            <p:nvPr/>
          </p:nvSpPr>
          <p:spPr>
            <a:xfrm>
              <a:off x="1619672" y="2492896"/>
              <a:ext cx="6336704" cy="1728192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3131840" y="2492896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4211960" y="2492896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6228184" y="2492896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7164288" y="2492896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7822520" y="2503944"/>
              <a:ext cx="264840" cy="171245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1660416" y="4077072"/>
              <a:ext cx="6467688" cy="13932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220072" y="1764112"/>
              <a:ext cx="3834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n</a:t>
              </a:r>
              <a:r>
                <a:rPr lang="en-US" altLang="ja-JP" baseline="30000" dirty="0" smtClean="0"/>
                <a:t>+</a:t>
              </a:r>
              <a:endParaRPr lang="ja-JP" altLang="en-US" baseline="30000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3311860" y="3356992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p-bulk</a:t>
              </a:r>
              <a:endParaRPr kumimoji="1" lang="ja-JP" altLang="en-US" dirty="0"/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>
              <a:off x="5400092" y="2133444"/>
              <a:ext cx="0" cy="2874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flipH="1">
              <a:off x="4572000" y="2060848"/>
              <a:ext cx="432048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/>
            <p:nvPr/>
          </p:nvCxnSpPr>
          <p:spPr>
            <a:xfrm>
              <a:off x="5868144" y="2060848"/>
              <a:ext cx="432048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/>
            <p:cNvSpPr txBox="1"/>
            <p:nvPr/>
          </p:nvSpPr>
          <p:spPr>
            <a:xfrm>
              <a:off x="7060892" y="4324454"/>
              <a:ext cx="383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</a:t>
              </a:r>
              <a:r>
                <a:rPr kumimoji="1" lang="en-US" altLang="ja-JP" baseline="30000" dirty="0" smtClean="0"/>
                <a:t>+</a:t>
              </a:r>
              <a:endParaRPr kumimoji="1" lang="ja-JP" altLang="en-US" baseline="30000" dirty="0"/>
            </a:p>
          </p:txBody>
        </p:sp>
        <p:sp>
          <p:nvSpPr>
            <p:cNvPr id="21" name="角丸四角形 20"/>
            <p:cNvSpPr/>
            <p:nvPr/>
          </p:nvSpPr>
          <p:spPr>
            <a:xfrm>
              <a:off x="1660416" y="4213467"/>
              <a:ext cx="6467688" cy="457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3" name="直線矢印コネクタ 22"/>
            <p:cNvCxnSpPr/>
            <p:nvPr/>
          </p:nvCxnSpPr>
          <p:spPr>
            <a:xfrm flipH="1" flipV="1">
              <a:off x="6804248" y="4077072"/>
              <a:ext cx="36004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/>
            <p:cNvCxnSpPr/>
            <p:nvPr/>
          </p:nvCxnSpPr>
          <p:spPr>
            <a:xfrm flipH="1" flipV="1">
              <a:off x="6444208" y="4324454"/>
              <a:ext cx="36004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>
              <a:off x="6804248" y="4684494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Al</a:t>
              </a:r>
              <a:endParaRPr kumimoji="1" lang="ja-JP" altLang="en-US" dirty="0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5220072" y="2492896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" name="テキスト ボックス 26"/>
          <p:cNvSpPr txBox="1"/>
          <p:nvPr/>
        </p:nvSpPr>
        <p:spPr>
          <a:xfrm>
            <a:off x="5456908" y="1268760"/>
            <a:ext cx="10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(implant)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261848" y="3936784"/>
            <a:ext cx="1147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(diffusion)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051658" y="4265466"/>
            <a:ext cx="1452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(evaporation)</a:t>
            </a:r>
            <a:endParaRPr kumimoji="1" lang="ja-JP" altLang="en-US" dirty="0"/>
          </a:p>
        </p:txBody>
      </p:sp>
      <p:sp>
        <p:nvSpPr>
          <p:cNvPr id="30" name="フリーフォーム 29"/>
          <p:cNvSpPr/>
          <p:nvPr/>
        </p:nvSpPr>
        <p:spPr>
          <a:xfrm>
            <a:off x="4745926" y="2073868"/>
            <a:ext cx="1001504" cy="843280"/>
          </a:xfrm>
          <a:custGeom>
            <a:avLst/>
            <a:gdLst>
              <a:gd name="connsiteX0" fmla="*/ 284480 w 1127760"/>
              <a:gd name="connsiteY0" fmla="*/ 30480 h 843280"/>
              <a:gd name="connsiteX1" fmla="*/ 91440 w 1127760"/>
              <a:gd name="connsiteY1" fmla="*/ 233680 h 843280"/>
              <a:gd name="connsiteX2" fmla="*/ 0 w 1127760"/>
              <a:gd name="connsiteY2" fmla="*/ 447040 h 843280"/>
              <a:gd name="connsiteX3" fmla="*/ 121920 w 1127760"/>
              <a:gd name="connsiteY3" fmla="*/ 721360 h 843280"/>
              <a:gd name="connsiteX4" fmla="*/ 416560 w 1127760"/>
              <a:gd name="connsiteY4" fmla="*/ 843280 h 843280"/>
              <a:gd name="connsiteX5" fmla="*/ 853440 w 1127760"/>
              <a:gd name="connsiteY5" fmla="*/ 822960 h 843280"/>
              <a:gd name="connsiteX6" fmla="*/ 1117600 w 1127760"/>
              <a:gd name="connsiteY6" fmla="*/ 619760 h 843280"/>
              <a:gd name="connsiteX7" fmla="*/ 1127760 w 1127760"/>
              <a:gd name="connsiteY7" fmla="*/ 152400 h 843280"/>
              <a:gd name="connsiteX8" fmla="*/ 863600 w 1127760"/>
              <a:gd name="connsiteY8" fmla="*/ 50800 h 843280"/>
              <a:gd name="connsiteX9" fmla="*/ 721360 w 1127760"/>
              <a:gd name="connsiteY9" fmla="*/ 0 h 84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7760" h="843280">
                <a:moveTo>
                  <a:pt x="284480" y="30480"/>
                </a:moveTo>
                <a:lnTo>
                  <a:pt x="91440" y="233680"/>
                </a:lnTo>
                <a:lnTo>
                  <a:pt x="0" y="447040"/>
                </a:lnTo>
                <a:lnTo>
                  <a:pt x="121920" y="721360"/>
                </a:lnTo>
                <a:lnTo>
                  <a:pt x="416560" y="843280"/>
                </a:lnTo>
                <a:lnTo>
                  <a:pt x="853440" y="822960"/>
                </a:lnTo>
                <a:lnTo>
                  <a:pt x="1117600" y="619760"/>
                </a:lnTo>
                <a:lnTo>
                  <a:pt x="1127760" y="152400"/>
                </a:lnTo>
                <a:lnTo>
                  <a:pt x="863600" y="50800"/>
                </a:lnTo>
                <a:lnTo>
                  <a:pt x="721360" y="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5096868" y="2084916"/>
            <a:ext cx="360040" cy="132968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右矢印 31"/>
          <p:cNvSpPr/>
          <p:nvPr/>
        </p:nvSpPr>
        <p:spPr>
          <a:xfrm rot="13099403">
            <a:off x="5435092" y="2664768"/>
            <a:ext cx="624674" cy="2672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893272" y="2617978"/>
            <a:ext cx="2116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Junction</a:t>
            </a:r>
          </a:p>
          <a:p>
            <a:r>
              <a:rPr lang="en-US" altLang="ja-JP" dirty="0" smtClean="0"/>
              <a:t>(depletion develops)</a:t>
            </a:r>
            <a:endParaRPr kumimoji="1" lang="ja-JP" altLang="en-US" dirty="0"/>
          </a:p>
        </p:txBody>
      </p:sp>
      <p:sp>
        <p:nvSpPr>
          <p:cNvPr id="34" name="円/楕円 33"/>
          <p:cNvSpPr/>
          <p:nvPr/>
        </p:nvSpPr>
        <p:spPr>
          <a:xfrm>
            <a:off x="3512692" y="3514028"/>
            <a:ext cx="576064" cy="6074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213852" y="3386089"/>
            <a:ext cx="205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p-p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: </a:t>
            </a:r>
            <a:r>
              <a:rPr lang="en-US" altLang="ja-JP" dirty="0" err="1" smtClean="0"/>
              <a:t>ohmic</a:t>
            </a:r>
            <a:r>
              <a:rPr lang="en-US" altLang="ja-JP" dirty="0" smtClean="0"/>
              <a:t> contact</a:t>
            </a:r>
            <a:endParaRPr kumimoji="1" lang="ja-JP" altLang="en-US" dirty="0"/>
          </a:p>
        </p:txBody>
      </p:sp>
      <p:cxnSp>
        <p:nvCxnSpPr>
          <p:cNvPr id="37" name="直線矢印コネクタ 36"/>
          <p:cNvCxnSpPr/>
          <p:nvPr/>
        </p:nvCxnSpPr>
        <p:spPr>
          <a:xfrm flipH="1" flipV="1">
            <a:off x="3800724" y="3936784"/>
            <a:ext cx="288032" cy="5133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2639130" y="4341564"/>
            <a:ext cx="3645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low impedance connection between</a:t>
            </a:r>
          </a:p>
          <a:p>
            <a:r>
              <a:rPr kumimoji="1" lang="en-US" altLang="ja-JP" dirty="0" smtClean="0"/>
              <a:t>Al electrode and p-bulk</a:t>
            </a:r>
            <a:endParaRPr kumimoji="1" lang="ja-JP" altLang="en-US" dirty="0"/>
          </a:p>
        </p:txBody>
      </p:sp>
      <p:cxnSp>
        <p:nvCxnSpPr>
          <p:cNvPr id="40" name="直線矢印コネクタ 39"/>
          <p:cNvCxnSpPr/>
          <p:nvPr/>
        </p:nvCxnSpPr>
        <p:spPr>
          <a:xfrm flipH="1">
            <a:off x="8121204" y="2145876"/>
            <a:ext cx="5298" cy="15818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8193212" y="2593982"/>
            <a:ext cx="841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300um</a:t>
            </a:r>
          </a:p>
          <a:p>
            <a:r>
              <a:rPr lang="en-US" altLang="ja-JP" dirty="0"/>
              <a:t>t</a:t>
            </a:r>
            <a:r>
              <a:rPr lang="en-US" altLang="ja-JP" dirty="0" smtClean="0"/>
              <a:t>yp.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5108567" y="2084916"/>
            <a:ext cx="360040" cy="1440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リーフォーム 2"/>
          <p:cNvSpPr/>
          <p:nvPr/>
        </p:nvSpPr>
        <p:spPr>
          <a:xfrm>
            <a:off x="1064419" y="1794236"/>
            <a:ext cx="4077653" cy="2462645"/>
          </a:xfrm>
          <a:custGeom>
            <a:avLst/>
            <a:gdLst>
              <a:gd name="connsiteX0" fmla="*/ 4343400 w 4343400"/>
              <a:gd name="connsiteY0" fmla="*/ 280555 h 2493818"/>
              <a:gd name="connsiteX1" fmla="*/ 4343400 w 4343400"/>
              <a:gd name="connsiteY1" fmla="*/ 41564 h 2493818"/>
              <a:gd name="connsiteX2" fmla="*/ 0 w 4343400"/>
              <a:gd name="connsiteY2" fmla="*/ 0 h 2493818"/>
              <a:gd name="connsiteX3" fmla="*/ 0 w 4343400"/>
              <a:gd name="connsiteY3" fmla="*/ 2473036 h 2493818"/>
              <a:gd name="connsiteX4" fmla="*/ 1496291 w 4343400"/>
              <a:gd name="connsiteY4" fmla="*/ 2493818 h 2493818"/>
              <a:gd name="connsiteX5" fmla="*/ 1496291 w 4343400"/>
              <a:gd name="connsiteY5" fmla="*/ 2098964 h 2493818"/>
              <a:gd name="connsiteX0" fmla="*/ 4343400 w 4343400"/>
              <a:gd name="connsiteY0" fmla="*/ 238991 h 2452254"/>
              <a:gd name="connsiteX1" fmla="*/ 4343400 w 4343400"/>
              <a:gd name="connsiteY1" fmla="*/ 0 h 2452254"/>
              <a:gd name="connsiteX2" fmla="*/ 0 w 4343400"/>
              <a:gd name="connsiteY2" fmla="*/ 0 h 2452254"/>
              <a:gd name="connsiteX3" fmla="*/ 0 w 4343400"/>
              <a:gd name="connsiteY3" fmla="*/ 2431472 h 2452254"/>
              <a:gd name="connsiteX4" fmla="*/ 1496291 w 4343400"/>
              <a:gd name="connsiteY4" fmla="*/ 2452254 h 2452254"/>
              <a:gd name="connsiteX5" fmla="*/ 1496291 w 4343400"/>
              <a:gd name="connsiteY5" fmla="*/ 2057400 h 2452254"/>
              <a:gd name="connsiteX0" fmla="*/ 4343400 w 4343400"/>
              <a:gd name="connsiteY0" fmla="*/ 238991 h 2462645"/>
              <a:gd name="connsiteX1" fmla="*/ 4343400 w 4343400"/>
              <a:gd name="connsiteY1" fmla="*/ 0 h 2462645"/>
              <a:gd name="connsiteX2" fmla="*/ 0 w 4343400"/>
              <a:gd name="connsiteY2" fmla="*/ 0 h 2462645"/>
              <a:gd name="connsiteX3" fmla="*/ 0 w 4343400"/>
              <a:gd name="connsiteY3" fmla="*/ 2462645 h 2462645"/>
              <a:gd name="connsiteX4" fmla="*/ 1496291 w 4343400"/>
              <a:gd name="connsiteY4" fmla="*/ 2452254 h 2462645"/>
              <a:gd name="connsiteX5" fmla="*/ 1496291 w 4343400"/>
              <a:gd name="connsiteY5" fmla="*/ 2057400 h 246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3400" h="2462645">
                <a:moveTo>
                  <a:pt x="4343400" y="238991"/>
                </a:moveTo>
                <a:lnTo>
                  <a:pt x="4343400" y="0"/>
                </a:lnTo>
                <a:lnTo>
                  <a:pt x="0" y="0"/>
                </a:lnTo>
                <a:lnTo>
                  <a:pt x="0" y="2462645"/>
                </a:lnTo>
                <a:lnTo>
                  <a:pt x="1496291" y="2452254"/>
                </a:lnTo>
                <a:lnTo>
                  <a:pt x="1496291" y="20574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/>
          <p:nvPr/>
        </p:nvCxnSpPr>
        <p:spPr>
          <a:xfrm>
            <a:off x="905288" y="3313761"/>
            <a:ext cx="2880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827584" y="3225996"/>
            <a:ext cx="4065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90573" y="2676440"/>
            <a:ext cx="927690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kumimoji="1" lang="en-US" altLang="ja-JP" dirty="0" smtClean="0"/>
              <a:t>reverse </a:t>
            </a:r>
          </a:p>
          <a:p>
            <a:pPr algn="r">
              <a:lnSpc>
                <a:spcPts val="1500"/>
              </a:lnSpc>
            </a:pPr>
            <a:r>
              <a:rPr kumimoji="1" lang="en-US" altLang="ja-JP" dirty="0" smtClean="0"/>
              <a:t>bias</a:t>
            </a:r>
            <a:endParaRPr kumimoji="1" lang="ja-JP" altLang="en-US" dirty="0"/>
          </a:p>
        </p:txBody>
      </p:sp>
      <p:cxnSp>
        <p:nvCxnSpPr>
          <p:cNvPr id="45" name="直線矢印コネクタ 44"/>
          <p:cNvCxnSpPr/>
          <p:nvPr/>
        </p:nvCxnSpPr>
        <p:spPr>
          <a:xfrm>
            <a:off x="5246678" y="2302222"/>
            <a:ext cx="0" cy="6149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4868474" y="240931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d</a:t>
            </a:r>
            <a:endParaRPr kumimoji="1" lang="ja-JP" altLang="en-US" i="1" dirty="0"/>
          </a:p>
        </p:txBody>
      </p:sp>
      <p:graphicFrame>
        <p:nvGraphicFramePr>
          <p:cNvPr id="50" name="オブジェクト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5913589"/>
              </p:ext>
            </p:extLst>
          </p:nvPr>
        </p:nvGraphicFramePr>
        <p:xfrm>
          <a:off x="1440236" y="5500721"/>
          <a:ext cx="1779388" cy="549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8" name="数式" r:id="rId3" imgW="863280" imgH="266400" progId="Equation.3">
                  <p:embed/>
                </p:oleObj>
              </mc:Choice>
              <mc:Fallback>
                <p:oleObj name="数式" r:id="rId3" imgW="863280" imgH="26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0236" y="5500721"/>
                        <a:ext cx="1779388" cy="5495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オブジェクト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8758310"/>
              </p:ext>
            </p:extLst>
          </p:nvPr>
        </p:nvGraphicFramePr>
        <p:xfrm>
          <a:off x="501130" y="3094155"/>
          <a:ext cx="398462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9" name="数式" r:id="rId5" imgW="164880" imgH="228600" progId="Equation.3">
                  <p:embed/>
                </p:oleObj>
              </mc:Choice>
              <mc:Fallback>
                <p:oleObj name="数式" r:id="rId5" imgW="164880" imgH="228600" progId="Equation.3">
                  <p:embed/>
                  <p:pic>
                    <p:nvPicPr>
                      <p:cNvPr id="0" name="オブジェクト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130" y="3094155"/>
                        <a:ext cx="398462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テキスト ボックス 54"/>
          <p:cNvSpPr txBox="1"/>
          <p:nvPr/>
        </p:nvSpPr>
        <p:spPr>
          <a:xfrm>
            <a:off x="611560" y="6029925"/>
            <a:ext cx="2151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Resistivity (of p-bulk)</a:t>
            </a:r>
            <a:endParaRPr kumimoji="1" lang="ja-JP" altLang="en-US" dirty="0"/>
          </a:p>
        </p:txBody>
      </p:sp>
      <p:cxnSp>
        <p:nvCxnSpPr>
          <p:cNvPr id="57" name="直線矢印コネクタ 56"/>
          <p:cNvCxnSpPr/>
          <p:nvPr/>
        </p:nvCxnSpPr>
        <p:spPr>
          <a:xfrm flipV="1">
            <a:off x="2762918" y="5938063"/>
            <a:ext cx="0" cy="4611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/>
          <p:cNvSpPr txBox="1"/>
          <p:nvPr/>
        </p:nvSpPr>
        <p:spPr>
          <a:xfrm>
            <a:off x="615332" y="6298104"/>
            <a:ext cx="5132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Carrier mobility (480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1350 cm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for p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n-bulk)</a:t>
            </a:r>
            <a:endParaRPr kumimoji="1" lang="ja-JP" altLang="en-US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1052396" y="3166318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-</a:t>
            </a:r>
            <a:endParaRPr kumimoji="1" lang="ja-JP" altLang="en-US" sz="2400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1031723" y="291220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+</a:t>
            </a:r>
            <a:endParaRPr kumimoji="1" lang="ja-JP" altLang="en-US" dirty="0"/>
          </a:p>
        </p:txBody>
      </p:sp>
      <p:cxnSp>
        <p:nvCxnSpPr>
          <p:cNvPr id="62" name="直線矢印コネクタ 61"/>
          <p:cNvCxnSpPr/>
          <p:nvPr/>
        </p:nvCxnSpPr>
        <p:spPr>
          <a:xfrm flipV="1">
            <a:off x="2555776" y="5938063"/>
            <a:ext cx="0" cy="180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" name="オブジェクト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527373"/>
              </p:ext>
            </p:extLst>
          </p:nvPr>
        </p:nvGraphicFramePr>
        <p:xfrm>
          <a:off x="3426044" y="5373216"/>
          <a:ext cx="126365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" name="数式" r:id="rId7" imgW="838080" imgH="558720" progId="Equation.3">
                  <p:embed/>
                </p:oleObj>
              </mc:Choice>
              <mc:Fallback>
                <p:oleObj name="数式" r:id="rId7" imgW="838080" imgH="558720" progId="Equation.3">
                  <p:embed/>
                  <p:pic>
                    <p:nvPicPr>
                      <p:cNvPr id="0" name="オブジェクト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6044" y="5373216"/>
                        <a:ext cx="1263650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テキスト ボックス 65"/>
          <p:cNvSpPr txBox="1"/>
          <p:nvPr/>
        </p:nvSpPr>
        <p:spPr>
          <a:xfrm>
            <a:off x="4780471" y="5660593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[um]</a:t>
            </a:r>
            <a:endParaRPr kumimoji="1" lang="ja-JP" altLang="en-US" dirty="0"/>
          </a:p>
        </p:txBody>
      </p:sp>
      <p:graphicFrame>
        <p:nvGraphicFramePr>
          <p:cNvPr id="67" name="表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33232"/>
              </p:ext>
            </p:extLst>
          </p:nvPr>
        </p:nvGraphicFramePr>
        <p:xfrm>
          <a:off x="5979391" y="5473647"/>
          <a:ext cx="284879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599"/>
                <a:gridCol w="949599"/>
                <a:gridCol w="949599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V</a:t>
                      </a:r>
                      <a:r>
                        <a:rPr kumimoji="1" lang="en-US" altLang="ja-JP" b="0" baseline="-25000" dirty="0" err="1" smtClean="0"/>
                        <a:t>b</a:t>
                      </a:r>
                      <a:endParaRPr kumimoji="1" lang="ja-JP" altLang="en-US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 </a:t>
                      </a:r>
                      <a:r>
                        <a:rPr kumimoji="1" lang="en-US" altLang="ja-JP" sz="1400" dirty="0" err="1" smtClean="0"/>
                        <a:t>k</a:t>
                      </a:r>
                      <a:r>
                        <a:rPr kumimoji="1" lang="en-US" altLang="ja-JP" sz="1400" dirty="0" err="1" smtClean="0">
                          <a:latin typeface="Symbol" pitchFamily="18" charset="2"/>
                        </a:rPr>
                        <a:t>W</a:t>
                      </a:r>
                      <a:r>
                        <a:rPr kumimoji="1" lang="en-US" altLang="ja-JP" sz="1400" dirty="0" err="1" smtClean="0"/>
                        <a:t>cm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4 </a:t>
                      </a:r>
                      <a:r>
                        <a:rPr kumimoji="1" lang="en-US" altLang="ja-JP" sz="1400" dirty="0" err="1" smtClean="0"/>
                        <a:t>k</a:t>
                      </a:r>
                      <a:r>
                        <a:rPr kumimoji="1" lang="en-US" altLang="ja-JP" sz="1400" dirty="0" err="1" smtClean="0">
                          <a:latin typeface="Symbol" pitchFamily="18" charset="2"/>
                        </a:rPr>
                        <a:t>W</a:t>
                      </a:r>
                      <a:r>
                        <a:rPr kumimoji="1" lang="en-US" altLang="ja-JP" sz="1400" dirty="0" err="1" smtClean="0"/>
                        <a:t>cm</a:t>
                      </a:r>
                      <a:endParaRPr kumimoji="1" lang="ja-JP" alt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n-bulk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320V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80V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p-bulk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880V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220V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9" name="テキスト ボックス 68"/>
          <p:cNvSpPr txBox="1"/>
          <p:nvPr/>
        </p:nvSpPr>
        <p:spPr>
          <a:xfrm>
            <a:off x="5959111" y="5166066"/>
            <a:ext cx="2861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B0F0"/>
                </a:solidFill>
              </a:rPr>
              <a:t>full depletion voltage for 300um</a:t>
            </a:r>
            <a:endParaRPr kumimoji="1" lang="ja-JP" altLang="en-US" sz="1600" dirty="0">
              <a:solidFill>
                <a:srgbClr val="00B0F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501874" y="1272488"/>
            <a:ext cx="194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</a:t>
            </a:r>
            <a:r>
              <a:rPr kumimoji="1" lang="en-US" altLang="ja-JP" dirty="0" smtClean="0"/>
              <a:t>a.10</a:t>
            </a:r>
            <a:r>
              <a:rPr kumimoji="1" lang="en-US" altLang="ja-JP" baseline="30000" dirty="0" smtClean="0"/>
              <a:t>14</a:t>
            </a:r>
            <a:r>
              <a:rPr kumimoji="1" lang="en-US" altLang="ja-JP" dirty="0" smtClean="0"/>
              <a:t>/cm</a:t>
            </a:r>
            <a:r>
              <a:rPr kumimoji="1" lang="en-US" altLang="ja-JP" baseline="30000" dirty="0" smtClean="0"/>
              <a:t>2</a:t>
            </a:r>
            <a:r>
              <a:rPr lang="en-US" altLang="ja-JP" dirty="0" smtClean="0"/>
              <a:t>/(1um)</a:t>
            </a:r>
            <a:endParaRPr kumimoji="1" lang="ja-JP" altLang="en-US" baseline="30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5536" y="1268760"/>
            <a:ext cx="182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J. </a:t>
            </a:r>
            <a:r>
              <a:rPr kumimoji="1" lang="en-US" altLang="ja-JP" dirty="0" err="1" smtClean="0"/>
              <a:t>Kemmer</a:t>
            </a:r>
            <a:r>
              <a:rPr kumimoji="1" lang="en-US" altLang="ja-JP" dirty="0" smtClean="0"/>
              <a:t> (1980)</a:t>
            </a:r>
            <a:endParaRPr kumimoji="1" lang="ja-JP" altLang="en-US" dirty="0"/>
          </a:p>
        </p:txBody>
      </p:sp>
      <p:sp>
        <p:nvSpPr>
          <p:cNvPr id="42" name="スライド番号プレースホルダー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44" name="日付プレースホルダー 4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899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218" y="4168597"/>
            <a:ext cx="4146803" cy="258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949" y="4792204"/>
            <a:ext cx="1195872" cy="3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-27384"/>
            <a:ext cx="9174020" cy="1040970"/>
          </a:xfrm>
        </p:spPr>
        <p:txBody>
          <a:bodyPr/>
          <a:lstStyle/>
          <a:p>
            <a:r>
              <a:rPr kumimoji="1" lang="en-US" altLang="ja-JP" dirty="0" smtClean="0"/>
              <a:t>Carrier mobility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3" y="1659916"/>
            <a:ext cx="4821433" cy="316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 flipH="1">
            <a:off x="1209815" y="3611586"/>
            <a:ext cx="764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hole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8717" y="1848123"/>
            <a:ext cx="96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electron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80931" y="5226073"/>
            <a:ext cx="1363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</a:t>
            </a:r>
            <a:r>
              <a:rPr kumimoji="1" lang="en-US" altLang="ja-JP" dirty="0" smtClean="0"/>
              <a:t>rift velocity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56064" y="5648694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E-field</a:t>
            </a:r>
            <a:endParaRPr kumimoji="1" lang="ja-JP" altLang="en-US" dirty="0"/>
          </a:p>
        </p:txBody>
      </p:sp>
      <p:cxnSp>
        <p:nvCxnSpPr>
          <p:cNvPr id="9" name="直線矢印コネクタ 8"/>
          <p:cNvCxnSpPr/>
          <p:nvPr/>
        </p:nvCxnSpPr>
        <p:spPr>
          <a:xfrm flipH="1" flipV="1">
            <a:off x="4870371" y="5150967"/>
            <a:ext cx="63715" cy="444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 flipV="1">
            <a:off x="4012979" y="5160226"/>
            <a:ext cx="72008" cy="658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112653" y="4971585"/>
            <a:ext cx="3658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For </a:t>
            </a:r>
            <a:r>
              <a:rPr kumimoji="1" lang="en-US" altLang="ja-JP" sz="2000" i="1" dirty="0" smtClean="0"/>
              <a:t>E</a:t>
            </a:r>
            <a:r>
              <a:rPr kumimoji="1" lang="en-US" altLang="ja-JP" sz="2000" dirty="0" smtClean="0"/>
              <a:t>=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200V</a:t>
            </a:r>
            <a:r>
              <a:rPr kumimoji="1" lang="en-US" altLang="ja-JP" sz="2000" dirty="0" smtClean="0"/>
              <a:t>/300um, </a:t>
            </a:r>
            <a:r>
              <a:rPr kumimoji="1" lang="en-US" altLang="ja-JP" sz="2000" dirty="0" smtClean="0">
                <a:solidFill>
                  <a:srgbClr val="7030A0"/>
                </a:solidFill>
              </a:rPr>
              <a:t>100V</a:t>
            </a:r>
            <a:r>
              <a:rPr kumimoji="1" lang="en-US" altLang="ja-JP" sz="2000" dirty="0" smtClean="0"/>
              <a:t>/300um</a:t>
            </a:r>
            <a:endParaRPr kumimoji="1" lang="ja-JP" altLang="en-US" sz="2000" dirty="0"/>
          </a:p>
        </p:txBody>
      </p:sp>
      <p:pic>
        <p:nvPicPr>
          <p:cNvPr id="7170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673" y="1131793"/>
            <a:ext cx="3913847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257442" y="1013585"/>
            <a:ext cx="5479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depends on carrier density, temperature &amp; E-field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2653" y="5375114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Electrons: t(300um)=</a:t>
            </a:r>
            <a:r>
              <a:rPr lang="en-US" altLang="ja-JP" dirty="0">
                <a:solidFill>
                  <a:srgbClr val="FF0000"/>
                </a:solidFill>
              </a:rPr>
              <a:t>4</a:t>
            </a:r>
            <a:r>
              <a:rPr kumimoji="1" lang="en-US" altLang="ja-JP" dirty="0" smtClean="0">
                <a:solidFill>
                  <a:srgbClr val="FF0000"/>
                </a:solidFill>
              </a:rPr>
              <a:t>ns</a:t>
            </a:r>
            <a:r>
              <a:rPr kumimoji="1" lang="en-US" altLang="ja-JP" dirty="0" smtClean="0">
                <a:solidFill>
                  <a:srgbClr val="92D050"/>
                </a:solidFill>
              </a:rPr>
              <a:t>, </a:t>
            </a:r>
            <a:r>
              <a:rPr kumimoji="1" lang="en-US" altLang="ja-JP" dirty="0" smtClean="0">
                <a:solidFill>
                  <a:srgbClr val="7030A0"/>
                </a:solidFill>
              </a:rPr>
              <a:t>6ns</a:t>
            </a:r>
          </a:p>
          <a:p>
            <a:r>
              <a:rPr lang="en-US" altLang="ja-JP" dirty="0" smtClean="0"/>
              <a:t>Holes: t(300um)=</a:t>
            </a:r>
            <a:r>
              <a:rPr lang="en-US" altLang="ja-JP" dirty="0" smtClean="0">
                <a:solidFill>
                  <a:srgbClr val="FF0000"/>
                </a:solidFill>
              </a:rPr>
              <a:t>12ns</a:t>
            </a:r>
            <a:r>
              <a:rPr lang="en-US" altLang="ja-JP" dirty="0">
                <a:solidFill>
                  <a:srgbClr val="7030A0"/>
                </a:solidFill>
              </a:rPr>
              <a:t>, </a:t>
            </a:r>
            <a:r>
              <a:rPr lang="en-US" altLang="ja-JP" dirty="0" smtClean="0">
                <a:solidFill>
                  <a:srgbClr val="7030A0"/>
                </a:solidFill>
              </a:rPr>
              <a:t>20ns</a:t>
            </a:r>
          </a:p>
          <a:p>
            <a:r>
              <a:rPr kumimoji="1" lang="en-US" altLang="ja-JP" dirty="0" smtClean="0"/>
              <a:t>	@RT and in high resistive bulk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7883" y="1290584"/>
            <a:ext cx="94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cm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/s/V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8179" y="6298444"/>
            <a:ext cx="424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Typical gas drift (</a:t>
            </a:r>
            <a:r>
              <a:rPr lang="en-US" altLang="ja-JP" dirty="0" smtClean="0">
                <a:solidFill>
                  <a:srgbClr val="00B0F0"/>
                </a:solidFill>
              </a:rPr>
              <a:t>v=5us/cm): </a:t>
            </a:r>
            <a:r>
              <a:rPr kumimoji="1" lang="en-US" altLang="ja-JP" dirty="0" smtClean="0">
                <a:solidFill>
                  <a:srgbClr val="00B0F0"/>
                </a:solidFill>
              </a:rPr>
              <a:t>t(2mm)~400ns</a:t>
            </a:r>
          </a:p>
        </p:txBody>
      </p:sp>
      <p:cxnSp>
        <p:nvCxnSpPr>
          <p:cNvPr id="16" name="直線コネクタ 15"/>
          <p:cNvCxnSpPr/>
          <p:nvPr/>
        </p:nvCxnSpPr>
        <p:spPr>
          <a:xfrm flipV="1">
            <a:off x="5724128" y="5150966"/>
            <a:ext cx="0" cy="1296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V="1">
            <a:off x="5652120" y="5648694"/>
            <a:ext cx="0" cy="73263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385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7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457" y="2797339"/>
            <a:ext cx="2213733" cy="3326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225185" cy="927330"/>
          </a:xfrm>
        </p:spPr>
        <p:txBody>
          <a:bodyPr/>
          <a:lstStyle/>
          <a:p>
            <a:r>
              <a:rPr kumimoji="1" lang="en-US" altLang="ja-JP" dirty="0" smtClean="0"/>
              <a:t>High purity silicon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79721" y="1052736"/>
            <a:ext cx="225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B0F0"/>
                </a:solidFill>
              </a:rPr>
              <a:t>e.g. 4 </a:t>
            </a:r>
            <a:r>
              <a:rPr kumimoji="1" lang="en-US" altLang="ja-JP" dirty="0" err="1" smtClean="0">
                <a:solidFill>
                  <a:srgbClr val="00B0F0"/>
                </a:solidFill>
              </a:rPr>
              <a:t>k</a:t>
            </a:r>
            <a:r>
              <a:rPr kumimoji="1" lang="en-US" altLang="ja-JP" dirty="0" err="1" smtClean="0">
                <a:solidFill>
                  <a:srgbClr val="00B0F0"/>
                </a:solidFill>
                <a:latin typeface="Symbol" pitchFamily="18" charset="2"/>
              </a:rPr>
              <a:t>W</a:t>
            </a:r>
            <a:r>
              <a:rPr kumimoji="1" lang="en-US" altLang="ja-JP" dirty="0" err="1" smtClean="0">
                <a:solidFill>
                  <a:srgbClr val="00B0F0"/>
                </a:solidFill>
              </a:rPr>
              <a:t>cm</a:t>
            </a:r>
            <a:r>
              <a:rPr kumimoji="1" lang="en-US" altLang="ja-JP" dirty="0" smtClean="0">
                <a:solidFill>
                  <a:srgbClr val="00B0F0"/>
                </a:solidFill>
              </a:rPr>
              <a:t> resistivity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868091"/>
              </p:ext>
            </p:extLst>
          </p:nvPr>
        </p:nvGraphicFramePr>
        <p:xfrm>
          <a:off x="4114800" y="3033018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" name="数式" r:id="rId4" imgW="914400" imgH="215640" progId="Equation.3">
                  <p:embed/>
                </p:oleObj>
              </mc:Choice>
              <mc:Fallback>
                <p:oleObj name="数式" r:id="rId4" imgW="91440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033018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右矢印 6"/>
          <p:cNvSpPr/>
          <p:nvPr/>
        </p:nvSpPr>
        <p:spPr>
          <a:xfrm>
            <a:off x="2985773" y="1577165"/>
            <a:ext cx="363147" cy="278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43411" y="1392584"/>
            <a:ext cx="159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N</a:t>
            </a:r>
            <a:r>
              <a:rPr kumimoji="1" lang="en-US" altLang="ja-JP" i="1" baseline="-25000" dirty="0" smtClean="0"/>
              <a:t>D</a:t>
            </a:r>
            <a:r>
              <a:rPr kumimoji="1" lang="en-US" altLang="ja-JP" dirty="0" smtClean="0"/>
              <a:t>~3x10</a:t>
            </a:r>
            <a:r>
              <a:rPr kumimoji="1" lang="en-US" altLang="ja-JP" baseline="30000" dirty="0" smtClean="0"/>
              <a:t>12</a:t>
            </a:r>
            <a:r>
              <a:rPr kumimoji="1" lang="en-US" altLang="ja-JP" dirty="0" smtClean="0"/>
              <a:t>/cm</a:t>
            </a:r>
            <a:r>
              <a:rPr kumimoji="1" lang="en-US" altLang="ja-JP" baseline="30000" dirty="0" smtClean="0"/>
              <a:t>3</a:t>
            </a:r>
            <a:endParaRPr kumimoji="1" lang="ja-JP" altLang="en-US" baseline="30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43411" y="1695884"/>
            <a:ext cx="159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N</a:t>
            </a:r>
            <a:r>
              <a:rPr kumimoji="1" lang="en-US" altLang="ja-JP" i="1" baseline="-25000" dirty="0" smtClean="0"/>
              <a:t>A</a:t>
            </a:r>
            <a:r>
              <a:rPr kumimoji="1" lang="en-US" altLang="ja-JP" dirty="0" smtClean="0"/>
              <a:t>~1x10</a:t>
            </a:r>
            <a:r>
              <a:rPr kumimoji="1" lang="en-US" altLang="ja-JP" baseline="30000" dirty="0" smtClean="0"/>
              <a:t>12</a:t>
            </a:r>
            <a:r>
              <a:rPr kumimoji="1" lang="en-US" altLang="ja-JP" dirty="0" smtClean="0"/>
              <a:t>/cm</a:t>
            </a:r>
            <a:r>
              <a:rPr kumimoji="1" lang="en-US" altLang="ja-JP" baseline="30000" dirty="0" smtClean="0"/>
              <a:t>3</a:t>
            </a:r>
            <a:endParaRPr kumimoji="1" lang="ja-JP" altLang="en-US" baseline="30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36078" y="1132302"/>
            <a:ext cx="23797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silicon crystal: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standard IC: a few </a:t>
            </a:r>
            <a:r>
              <a:rPr kumimoji="1" lang="en-US" altLang="ja-JP" dirty="0" err="1" smtClean="0">
                <a:latin typeface="Symbol" pitchFamily="18" charset="2"/>
              </a:rPr>
              <a:t>W</a:t>
            </a:r>
            <a:r>
              <a:rPr kumimoji="1" lang="en-US" altLang="ja-JP" dirty="0" err="1" smtClean="0"/>
              <a:t>cm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51723" y="1409301"/>
            <a:ext cx="21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N</a:t>
            </a:r>
            <a:r>
              <a:rPr lang="en-US" altLang="ja-JP" baseline="-25000" dirty="0"/>
              <a:t> </a:t>
            </a:r>
            <a:r>
              <a:rPr kumimoji="1" lang="en-US" altLang="ja-JP" dirty="0" smtClean="0"/>
              <a:t>~5x10</a:t>
            </a:r>
            <a:r>
              <a:rPr lang="en-US" altLang="ja-JP" baseline="30000" dirty="0" smtClean="0"/>
              <a:t>2</a:t>
            </a:r>
            <a:r>
              <a:rPr kumimoji="1" lang="en-US" altLang="ja-JP" baseline="30000" dirty="0" smtClean="0"/>
              <a:t>2</a:t>
            </a:r>
            <a:r>
              <a:rPr lang="en-US" altLang="ja-JP" dirty="0"/>
              <a:t> </a:t>
            </a:r>
            <a:r>
              <a:rPr kumimoji="1" lang="en-US" altLang="ja-JP" dirty="0" smtClean="0"/>
              <a:t>atoms/cm</a:t>
            </a:r>
            <a:r>
              <a:rPr kumimoji="1" lang="en-US" altLang="ja-JP" baseline="30000" dirty="0" smtClean="0"/>
              <a:t>3</a:t>
            </a:r>
            <a:endParaRPr kumimoji="1" lang="ja-JP" altLang="en-US" baseline="30000" dirty="0"/>
          </a:p>
        </p:txBody>
      </p:sp>
      <p:sp>
        <p:nvSpPr>
          <p:cNvPr id="11" name="正方形/長方形 10"/>
          <p:cNvSpPr/>
          <p:nvPr/>
        </p:nvSpPr>
        <p:spPr>
          <a:xfrm>
            <a:off x="5615619" y="1299461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/>
              <a:t>cf</a:t>
            </a:r>
            <a:endParaRPr lang="en-US" altLang="ja-JP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15721" y="2276872"/>
            <a:ext cx="148931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M-</a:t>
            </a:r>
            <a:r>
              <a:rPr kumimoji="1" lang="en-US" altLang="ja-JP" dirty="0" err="1" smtClean="0"/>
              <a:t>Czochralski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259632" y="2325176"/>
            <a:ext cx="116653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Float-zone</a:t>
            </a:r>
            <a:endParaRPr kumimoji="1" lang="ja-JP" altLang="en-US" dirty="0"/>
          </a:p>
        </p:txBody>
      </p:sp>
      <p:pic>
        <p:nvPicPr>
          <p:cNvPr id="3082" name="Picture 10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476" y="2730192"/>
            <a:ext cx="2034657" cy="300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7497616" y="2788487"/>
            <a:ext cx="134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crucible 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Pt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/>
          <p:nvPr/>
        </p:nvCxnSpPr>
        <p:spPr>
          <a:xfrm flipH="1">
            <a:off x="6732240" y="3140706"/>
            <a:ext cx="793860" cy="7203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1259632" y="4299041"/>
            <a:ext cx="863815" cy="4981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170825" y="4211449"/>
            <a:ext cx="1319144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en-US" altLang="ja-JP" dirty="0" smtClean="0"/>
              <a:t>RF heater</a:t>
            </a:r>
          </a:p>
          <a:p>
            <a:pPr>
              <a:lnSpc>
                <a:spcPts val="1500"/>
              </a:lnSpc>
            </a:pPr>
            <a:r>
              <a:rPr lang="en-US" altLang="ja-JP" dirty="0" smtClean="0"/>
              <a:t>(no contact)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697080" y="4427820"/>
            <a:ext cx="140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single crystal</a:t>
            </a:r>
            <a:endParaRPr kumimoji="1" lang="ja-JP" altLang="en-US" dirty="0"/>
          </a:p>
        </p:txBody>
      </p:sp>
      <p:cxnSp>
        <p:nvCxnSpPr>
          <p:cNvPr id="23" name="直線矢印コネクタ 22"/>
          <p:cNvCxnSpPr>
            <a:stCxn id="21" idx="1"/>
          </p:cNvCxnSpPr>
          <p:nvPr/>
        </p:nvCxnSpPr>
        <p:spPr>
          <a:xfrm flipH="1">
            <a:off x="2771800" y="4612486"/>
            <a:ext cx="925280" cy="607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V="1">
            <a:off x="4811942" y="3501008"/>
            <a:ext cx="1224136" cy="940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3711011" y="2771374"/>
            <a:ext cx="123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poly-silicon</a:t>
            </a:r>
            <a:endParaRPr kumimoji="1" lang="ja-JP" altLang="en-US" dirty="0"/>
          </a:p>
        </p:txBody>
      </p:sp>
      <p:cxnSp>
        <p:nvCxnSpPr>
          <p:cNvPr id="28" name="直線矢印コネクタ 27"/>
          <p:cNvCxnSpPr>
            <a:stCxn id="26" idx="1"/>
          </p:cNvCxnSpPr>
          <p:nvPr/>
        </p:nvCxnSpPr>
        <p:spPr>
          <a:xfrm flipH="1">
            <a:off x="2771800" y="2956040"/>
            <a:ext cx="939211" cy="6169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90" name="Picture 18" descr="Full-size image (15 K)">
            <a:hlinkClick r:id="" tooltip="Full-size image (15 K)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75" y="4211449"/>
            <a:ext cx="208746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" name="テキスト ボックス 1023"/>
          <p:cNvSpPr txBox="1"/>
          <p:nvPr/>
        </p:nvSpPr>
        <p:spPr>
          <a:xfrm>
            <a:off x="7399494" y="2377054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~30cm</a:t>
            </a:r>
            <a:r>
              <a:rPr kumimoji="1" lang="en-US" altLang="ja-JP" dirty="0" smtClean="0">
                <a:latin typeface="Symbol" pitchFamily="18" charset="2"/>
              </a:rPr>
              <a:t>f</a:t>
            </a:r>
            <a:endParaRPr kumimoji="1" lang="ja-JP" altLang="en-US" dirty="0">
              <a:latin typeface="Symbol" pitchFamily="18" charset="2"/>
            </a:endParaRPr>
          </a:p>
        </p:txBody>
      </p:sp>
      <p:sp>
        <p:nvSpPr>
          <p:cNvPr id="1025" name="テキスト ボックス 1024"/>
          <p:cNvSpPr txBox="1"/>
          <p:nvPr/>
        </p:nvSpPr>
        <p:spPr>
          <a:xfrm>
            <a:off x="7129170" y="3573016"/>
            <a:ext cx="209601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en-US" altLang="ja-JP" dirty="0" smtClean="0">
                <a:solidFill>
                  <a:srgbClr val="0070C0"/>
                </a:solidFill>
              </a:rPr>
              <a:t>magnetic field to dump oscillation in the melt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027" name="テキスト ボックス 1026"/>
          <p:cNvSpPr txBox="1"/>
          <p:nvPr/>
        </p:nvSpPr>
        <p:spPr>
          <a:xfrm>
            <a:off x="572690" y="6227673"/>
            <a:ext cx="4071318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kumimoji="1" lang="en-US" altLang="ja-JP" dirty="0" smtClean="0">
                <a:solidFill>
                  <a:srgbClr val="0070C0"/>
                </a:solidFill>
              </a:rPr>
              <a:t>standard high resistivity silicon (15cm</a:t>
            </a:r>
            <a:r>
              <a:rPr lang="en-US" altLang="ja-JP" dirty="0" smtClean="0">
                <a:solidFill>
                  <a:srgbClr val="0070C0"/>
                </a:solidFill>
                <a:latin typeface="Symbol" pitchFamily="18" charset="2"/>
              </a:rPr>
              <a:t>f</a:t>
            </a:r>
            <a:r>
              <a:rPr kumimoji="1" lang="en-US" altLang="ja-JP" dirty="0" smtClean="0">
                <a:solidFill>
                  <a:srgbClr val="0070C0"/>
                </a:solidFill>
              </a:rPr>
              <a:t>) used to make HEP detectors 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811942" y="5960813"/>
            <a:ext cx="26856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en-US" altLang="ja-JP" dirty="0" smtClean="0">
                <a:solidFill>
                  <a:srgbClr val="0070C0"/>
                </a:solidFill>
              </a:rPr>
              <a:t>new for HEP detector: </a:t>
            </a:r>
          </a:p>
          <a:p>
            <a:pPr>
              <a:lnSpc>
                <a:spcPts val="1500"/>
              </a:lnSpc>
            </a:pPr>
            <a:r>
              <a:rPr kumimoji="1" lang="en-US" altLang="ja-JP" dirty="0" smtClean="0">
                <a:solidFill>
                  <a:srgbClr val="0070C0"/>
                </a:solidFill>
              </a:rPr>
              <a:t>high oxygen content helps improve rad-hardness &amp; cheaper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030" name="テキスト ボックス 1029"/>
          <p:cNvSpPr txBox="1"/>
          <p:nvPr/>
        </p:nvSpPr>
        <p:spPr>
          <a:xfrm>
            <a:off x="2699792" y="2393836"/>
            <a:ext cx="111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~10k</a:t>
            </a:r>
            <a:r>
              <a:rPr kumimoji="1" lang="en-US" altLang="ja-JP" dirty="0" smtClean="0">
                <a:latin typeface="Symbol" pitchFamily="18" charset="2"/>
              </a:rPr>
              <a:t>W</a:t>
            </a:r>
            <a:r>
              <a:rPr kumimoji="1" lang="en-US" altLang="ja-JP" dirty="0" smtClean="0"/>
              <a:t>cm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007156" y="858198"/>
            <a:ext cx="5030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70C0"/>
                </a:solidFill>
              </a:rPr>
              <a:t>m</a:t>
            </a:r>
            <a:r>
              <a:rPr kumimoji="1" lang="en-US" altLang="ja-JP" sz="1600" dirty="0" smtClean="0">
                <a:solidFill>
                  <a:srgbClr val="0070C0"/>
                </a:solidFill>
              </a:rPr>
              <a:t>elting &amp; crystallization purifies the silicon: ”segregation” 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3188" y="836712"/>
            <a:ext cx="2566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B050"/>
                </a:solidFill>
              </a:rPr>
              <a:t>carriers contribute resistivity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182018"/>
              </p:ext>
            </p:extLst>
          </p:nvPr>
        </p:nvGraphicFramePr>
        <p:xfrm>
          <a:off x="688842" y="1107483"/>
          <a:ext cx="1822010" cy="1215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" name="数式" r:id="rId8" imgW="1320480" imgH="888840" progId="Equation.3">
                  <p:embed/>
                </p:oleObj>
              </mc:Choice>
              <mc:Fallback>
                <p:oleObj name="数式" r:id="rId8" imgW="1320480" imgH="88884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842" y="1107483"/>
                        <a:ext cx="1822010" cy="12150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sp>
        <p:nvSpPr>
          <p:cNvPr id="22" name="日付プレースホルダー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098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74205" y="-27384"/>
            <a:ext cx="9218205" cy="1021738"/>
          </a:xfrm>
        </p:spPr>
        <p:txBody>
          <a:bodyPr/>
          <a:lstStyle/>
          <a:p>
            <a:r>
              <a:rPr kumimoji="1" lang="en-US" altLang="ja-JP" dirty="0" smtClean="0"/>
              <a:t>Microstri</a:t>
            </a:r>
            <a:r>
              <a:rPr lang="en-US" altLang="ja-JP" dirty="0" smtClean="0"/>
              <a:t>p</a:t>
            </a:r>
            <a:endParaRPr kumimoji="1" lang="ja-JP" alt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16" y="1340768"/>
            <a:ext cx="6611625" cy="496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97054" y="4805415"/>
            <a:ext cx="5881291" cy="1528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105600" y="976377"/>
            <a:ext cx="307244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ATLAS SCT p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-on-n sensor: HPK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628440" y="1587566"/>
            <a:ext cx="1416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Edge implant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631163" y="2741604"/>
            <a:ext cx="117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Guard ring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651573" y="30660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Bias ring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2505384" y="1585282"/>
            <a:ext cx="0" cy="1589764"/>
          </a:xfrm>
          <a:prstGeom prst="straightConnector1">
            <a:avLst/>
          </a:prstGeom>
          <a:ln w="222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521543" y="1676951"/>
            <a:ext cx="2014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1mm(~3xthickness)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76241" y="3823271"/>
            <a:ext cx="1604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kumimoji="1" lang="en-US" altLang="ja-JP" dirty="0" smtClean="0"/>
              <a:t>poly-crystalline</a:t>
            </a:r>
          </a:p>
          <a:p>
            <a:pPr algn="ctr">
              <a:lnSpc>
                <a:spcPts val="1600"/>
              </a:lnSpc>
            </a:pPr>
            <a:r>
              <a:rPr lang="en-US" altLang="ja-JP" dirty="0" smtClean="0"/>
              <a:t>silicon </a:t>
            </a:r>
          </a:p>
          <a:p>
            <a:pPr algn="ctr">
              <a:lnSpc>
                <a:spcPts val="1600"/>
              </a:lnSpc>
            </a:pPr>
            <a:r>
              <a:rPr lang="en-US" altLang="ja-JP" dirty="0" smtClean="0"/>
              <a:t>(~1M</a:t>
            </a:r>
            <a:r>
              <a:rPr lang="en-US" altLang="ja-JP" dirty="0" smtClean="0">
                <a:latin typeface="Symbol" pitchFamily="18" charset="2"/>
              </a:rPr>
              <a:t>W</a:t>
            </a:r>
            <a:r>
              <a:rPr lang="en-US" altLang="ja-JP" dirty="0" smtClean="0"/>
              <a:t>/mm)</a:t>
            </a:r>
            <a:endParaRPr kumimoji="1" lang="en-US" altLang="ja-JP" dirty="0" smtClean="0"/>
          </a:p>
        </p:txBody>
      </p:sp>
      <p:cxnSp>
        <p:nvCxnSpPr>
          <p:cNvPr id="14" name="直線矢印コネクタ 13"/>
          <p:cNvCxnSpPr>
            <a:stCxn id="12" idx="1"/>
          </p:cNvCxnSpPr>
          <p:nvPr/>
        </p:nvCxnSpPr>
        <p:spPr>
          <a:xfrm flipH="1">
            <a:off x="5724128" y="2926270"/>
            <a:ext cx="19070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>
            <a:stCxn id="6" idx="1"/>
          </p:cNvCxnSpPr>
          <p:nvPr/>
        </p:nvCxnSpPr>
        <p:spPr>
          <a:xfrm flipH="1">
            <a:off x="5652120" y="3250666"/>
            <a:ext cx="1999453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>
            <a:off x="5148064" y="4045442"/>
            <a:ext cx="2503509" cy="36004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>
            <a:off x="6084168" y="4045442"/>
            <a:ext cx="1567406" cy="122413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3635896" y="6333485"/>
            <a:ext cx="168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DC pad (testing)</a:t>
            </a:r>
            <a:endParaRPr kumimoji="1" lang="ja-JP" altLang="en-US" dirty="0"/>
          </a:p>
        </p:txBody>
      </p:sp>
      <p:cxnSp>
        <p:nvCxnSpPr>
          <p:cNvPr id="25" name="直線矢印コネクタ 24"/>
          <p:cNvCxnSpPr>
            <a:stCxn id="23" idx="1"/>
          </p:cNvCxnSpPr>
          <p:nvPr/>
        </p:nvCxnSpPr>
        <p:spPr>
          <a:xfrm flipV="1">
            <a:off x="3635896" y="5990847"/>
            <a:ext cx="1" cy="52730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1403648" y="6373281"/>
            <a:ext cx="1991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AC pad (wire bond)</a:t>
            </a:r>
            <a:endParaRPr kumimoji="1" lang="ja-JP" altLang="en-US" dirty="0"/>
          </a:p>
        </p:txBody>
      </p:sp>
      <p:cxnSp>
        <p:nvCxnSpPr>
          <p:cNvPr id="28" name="直線矢印コネクタ 27"/>
          <p:cNvCxnSpPr/>
          <p:nvPr/>
        </p:nvCxnSpPr>
        <p:spPr>
          <a:xfrm flipV="1">
            <a:off x="1619672" y="5989658"/>
            <a:ext cx="0" cy="39139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5822031" y="6329212"/>
            <a:ext cx="2765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 implant (16um=0.2pitch)</a:t>
            </a:r>
            <a:endParaRPr kumimoji="1" lang="ja-JP" altLang="en-US" dirty="0"/>
          </a:p>
        </p:txBody>
      </p:sp>
      <p:cxnSp>
        <p:nvCxnSpPr>
          <p:cNvPr id="31" name="直線矢印コネクタ 30"/>
          <p:cNvCxnSpPr>
            <a:stCxn id="29" idx="1"/>
          </p:cNvCxnSpPr>
          <p:nvPr/>
        </p:nvCxnSpPr>
        <p:spPr>
          <a:xfrm flipH="1" flipV="1">
            <a:off x="5605197" y="6030644"/>
            <a:ext cx="216834" cy="48323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 flipH="1">
            <a:off x="6651039" y="5269578"/>
            <a:ext cx="1305337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6" name="テキスト ボックス 4105"/>
          <p:cNvSpPr txBox="1"/>
          <p:nvPr/>
        </p:nvSpPr>
        <p:spPr>
          <a:xfrm>
            <a:off x="7878345" y="4972254"/>
            <a:ext cx="120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DC contact</a:t>
            </a:r>
            <a:endParaRPr kumimoji="1" lang="ja-JP" altLang="en-US" dirty="0"/>
          </a:p>
        </p:txBody>
      </p:sp>
      <p:sp>
        <p:nvSpPr>
          <p:cNvPr id="4112" name="テキスト ボックス 4111"/>
          <p:cNvSpPr txBox="1"/>
          <p:nvPr/>
        </p:nvSpPr>
        <p:spPr>
          <a:xfrm>
            <a:off x="3415108" y="2011622"/>
            <a:ext cx="245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(shiny part is aluminum)</a:t>
            </a:r>
            <a:endParaRPr kumimoji="1" lang="ja-JP" altLang="en-US" dirty="0"/>
          </a:p>
        </p:txBody>
      </p:sp>
      <p:sp>
        <p:nvSpPr>
          <p:cNvPr id="4113" name="正方形/長方形 4112"/>
          <p:cNvSpPr/>
          <p:nvPr/>
        </p:nvSpPr>
        <p:spPr>
          <a:xfrm>
            <a:off x="755576" y="1585282"/>
            <a:ext cx="144016" cy="79488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2" name="正方形/長方形 51"/>
          <p:cNvSpPr/>
          <p:nvPr/>
        </p:nvSpPr>
        <p:spPr>
          <a:xfrm>
            <a:off x="763960" y="2853225"/>
            <a:ext cx="135632" cy="10638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3" name="正方形/長方形 52"/>
          <p:cNvSpPr/>
          <p:nvPr/>
        </p:nvSpPr>
        <p:spPr>
          <a:xfrm>
            <a:off x="763960" y="3112012"/>
            <a:ext cx="135632" cy="10638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4" name="正方形/長方形 53"/>
          <p:cNvSpPr/>
          <p:nvPr/>
        </p:nvSpPr>
        <p:spPr>
          <a:xfrm>
            <a:off x="763960" y="3423383"/>
            <a:ext cx="127248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6" name="正方形/長方形 55"/>
          <p:cNvSpPr/>
          <p:nvPr/>
        </p:nvSpPr>
        <p:spPr>
          <a:xfrm>
            <a:off x="755576" y="3575783"/>
            <a:ext cx="127248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7" name="正方形/長方形 56"/>
          <p:cNvSpPr/>
          <p:nvPr/>
        </p:nvSpPr>
        <p:spPr>
          <a:xfrm>
            <a:off x="755576" y="3711691"/>
            <a:ext cx="127248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8" name="正方形/長方形 57"/>
          <p:cNvSpPr/>
          <p:nvPr/>
        </p:nvSpPr>
        <p:spPr>
          <a:xfrm>
            <a:off x="755576" y="3864091"/>
            <a:ext cx="127248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115" name="直線矢印コネクタ 4114"/>
          <p:cNvCxnSpPr/>
          <p:nvPr/>
        </p:nvCxnSpPr>
        <p:spPr>
          <a:xfrm>
            <a:off x="611560" y="3575783"/>
            <a:ext cx="0" cy="4696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8" name="テキスト ボックス 4117"/>
          <p:cNvSpPr txBox="1"/>
          <p:nvPr/>
        </p:nvSpPr>
        <p:spPr>
          <a:xfrm>
            <a:off x="139123" y="3734550"/>
            <a:ext cx="47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r/o</a:t>
            </a:r>
            <a:endParaRPr kumimoji="1" lang="ja-JP" altLang="en-US" dirty="0"/>
          </a:p>
        </p:txBody>
      </p:sp>
      <p:sp>
        <p:nvSpPr>
          <p:cNvPr id="4119" name="テキスト ボックス 4118"/>
          <p:cNvSpPr txBox="1"/>
          <p:nvPr/>
        </p:nvSpPr>
        <p:spPr>
          <a:xfrm>
            <a:off x="-74205" y="2706511"/>
            <a:ext cx="89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floating</a:t>
            </a:r>
            <a:endParaRPr kumimoji="1" lang="ja-JP" altLang="en-US" dirty="0"/>
          </a:p>
        </p:txBody>
      </p:sp>
      <p:sp>
        <p:nvSpPr>
          <p:cNvPr id="4120" name="テキスト ボックス 4119"/>
          <p:cNvSpPr txBox="1"/>
          <p:nvPr/>
        </p:nvSpPr>
        <p:spPr>
          <a:xfrm>
            <a:off x="156115" y="2980539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0V</a:t>
            </a:r>
            <a:endParaRPr kumimoji="1" lang="ja-JP" altLang="en-US" dirty="0"/>
          </a:p>
        </p:txBody>
      </p:sp>
      <p:sp>
        <p:nvSpPr>
          <p:cNvPr id="4121" name="テキスト ボックス 4120"/>
          <p:cNvSpPr txBox="1"/>
          <p:nvPr/>
        </p:nvSpPr>
        <p:spPr>
          <a:xfrm>
            <a:off x="156115" y="4017658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(~0V)</a:t>
            </a:r>
            <a:endParaRPr kumimoji="1" lang="ja-JP" altLang="en-US" dirty="0"/>
          </a:p>
        </p:txBody>
      </p:sp>
      <p:sp>
        <p:nvSpPr>
          <p:cNvPr id="4122" name="テキスト ボックス 4121"/>
          <p:cNvSpPr txBox="1"/>
          <p:nvPr/>
        </p:nvSpPr>
        <p:spPr>
          <a:xfrm>
            <a:off x="-69328" y="3218399"/>
            <a:ext cx="8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dummy</a:t>
            </a:r>
            <a:endParaRPr kumimoji="1" lang="ja-JP" altLang="en-US" dirty="0"/>
          </a:p>
        </p:txBody>
      </p:sp>
      <p:sp>
        <p:nvSpPr>
          <p:cNvPr id="4123" name="テキスト ボックス 4122"/>
          <p:cNvSpPr txBox="1"/>
          <p:nvPr/>
        </p:nvSpPr>
        <p:spPr>
          <a:xfrm>
            <a:off x="167179" y="1552151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</a:t>
            </a:r>
            <a:r>
              <a:rPr kumimoji="1" lang="en-US" altLang="ja-JP" baseline="-25000" dirty="0" smtClean="0"/>
              <a:t>bias</a:t>
            </a:r>
            <a:endParaRPr kumimoji="1" lang="ja-JP" altLang="en-US" baseline="-25000" dirty="0"/>
          </a:p>
        </p:txBody>
      </p:sp>
      <p:cxnSp>
        <p:nvCxnSpPr>
          <p:cNvPr id="4125" name="直線コネクタ 4124"/>
          <p:cNvCxnSpPr/>
          <p:nvPr/>
        </p:nvCxnSpPr>
        <p:spPr>
          <a:xfrm>
            <a:off x="379128" y="5156920"/>
            <a:ext cx="614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/>
          <p:nvPr/>
        </p:nvCxnSpPr>
        <p:spPr>
          <a:xfrm>
            <a:off x="395536" y="5309320"/>
            <a:ext cx="614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7" name="直線矢印コネクタ 4126"/>
          <p:cNvCxnSpPr/>
          <p:nvPr/>
        </p:nvCxnSpPr>
        <p:spPr>
          <a:xfrm>
            <a:off x="589247" y="4805415"/>
            <a:ext cx="0" cy="3515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V="1">
            <a:off x="589247" y="5309320"/>
            <a:ext cx="0" cy="3519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226808" y="5621515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80um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838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80120"/>
          </a:xfrm>
        </p:spPr>
        <p:txBody>
          <a:bodyPr/>
          <a:lstStyle/>
          <a:p>
            <a:r>
              <a:rPr kumimoji="1" lang="en-US" altLang="ja-JP" dirty="0" smtClean="0"/>
              <a:t>Applications of Si detectors</a:t>
            </a:r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1115616" y="1052736"/>
            <a:ext cx="7071659" cy="5081211"/>
            <a:chOff x="1115616" y="1156101"/>
            <a:chExt cx="7071659" cy="5081211"/>
          </a:xfrm>
        </p:grpSpPr>
        <p:pic>
          <p:nvPicPr>
            <p:cNvPr id="11268" name="Picture 4" descr="Full-size image (24 K)">
              <a:hlinkClick r:id="" tooltip="Full-size image (24 K)"/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340768"/>
              <a:ext cx="6269965" cy="4896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フリーフォーム 3"/>
            <p:cNvSpPr/>
            <p:nvPr/>
          </p:nvSpPr>
          <p:spPr>
            <a:xfrm>
              <a:off x="3189767" y="3838353"/>
              <a:ext cx="1297173" cy="1105787"/>
            </a:xfrm>
            <a:custGeom>
              <a:avLst/>
              <a:gdLst>
                <a:gd name="connsiteX0" fmla="*/ 0 w 1297173"/>
                <a:gd name="connsiteY0" fmla="*/ 0 h 1105787"/>
                <a:gd name="connsiteX1" fmla="*/ 1297173 w 1297173"/>
                <a:gd name="connsiteY1" fmla="*/ 21266 h 1105787"/>
                <a:gd name="connsiteX2" fmla="*/ 1265275 w 1297173"/>
                <a:gd name="connsiteY2" fmla="*/ 1105787 h 1105787"/>
                <a:gd name="connsiteX3" fmla="*/ 1265275 w 1297173"/>
                <a:gd name="connsiteY3" fmla="*/ 1105787 h 110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7173" h="1105787">
                  <a:moveTo>
                    <a:pt x="0" y="0"/>
                  </a:moveTo>
                  <a:lnTo>
                    <a:pt x="1297173" y="21266"/>
                  </a:lnTo>
                  <a:lnTo>
                    <a:pt x="1265275" y="1105787"/>
                  </a:lnTo>
                  <a:lnTo>
                    <a:pt x="1265275" y="1105787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角丸四角形 5"/>
            <p:cNvSpPr/>
            <p:nvPr/>
          </p:nvSpPr>
          <p:spPr>
            <a:xfrm>
              <a:off x="6444208" y="1998921"/>
              <a:ext cx="941373" cy="20594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角丸四角形 8"/>
            <p:cNvSpPr/>
            <p:nvPr/>
          </p:nvSpPr>
          <p:spPr>
            <a:xfrm>
              <a:off x="5364089" y="3284984"/>
              <a:ext cx="648072" cy="20594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フリーフォーム 6"/>
            <p:cNvSpPr/>
            <p:nvPr/>
          </p:nvSpPr>
          <p:spPr>
            <a:xfrm>
              <a:off x="5050465" y="1924493"/>
              <a:ext cx="2753833" cy="1573619"/>
            </a:xfrm>
            <a:custGeom>
              <a:avLst/>
              <a:gdLst>
                <a:gd name="connsiteX0" fmla="*/ 0 w 2753833"/>
                <a:gd name="connsiteY0" fmla="*/ 0 h 1573619"/>
                <a:gd name="connsiteX1" fmla="*/ 10633 w 2753833"/>
                <a:gd name="connsiteY1" fmla="*/ 552893 h 1573619"/>
                <a:gd name="connsiteX2" fmla="*/ 1701209 w 2753833"/>
                <a:gd name="connsiteY2" fmla="*/ 1520456 h 1573619"/>
                <a:gd name="connsiteX3" fmla="*/ 2753833 w 2753833"/>
                <a:gd name="connsiteY3" fmla="*/ 1573619 h 157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3833" h="1573619">
                  <a:moveTo>
                    <a:pt x="0" y="0"/>
                  </a:moveTo>
                  <a:lnTo>
                    <a:pt x="10633" y="552893"/>
                  </a:lnTo>
                  <a:lnTo>
                    <a:pt x="1701209" y="1520456"/>
                  </a:lnTo>
                  <a:lnTo>
                    <a:pt x="2753833" y="157361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6646274" y="4206580"/>
              <a:ext cx="1051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>
                  <a:solidFill>
                    <a:srgbClr val="00B0F0"/>
                  </a:solidFill>
                </a:rPr>
                <a:t>vertexing</a:t>
              </a:r>
              <a:endParaRPr kumimoji="1" lang="ja-JP" altLang="en-US" dirty="0">
                <a:solidFill>
                  <a:srgbClr val="00B0F0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969642" y="2544434"/>
              <a:ext cx="933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B0F0"/>
                  </a:solidFill>
                </a:rPr>
                <a:t>tracking</a:t>
              </a:r>
              <a:endParaRPr kumimoji="1" lang="ja-JP" altLang="en-US" dirty="0">
                <a:solidFill>
                  <a:srgbClr val="00B0F0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583887" y="1156101"/>
              <a:ext cx="1603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B0F0"/>
                  </a:solidFill>
                </a:rPr>
                <a:t>whole tracking</a:t>
              </a:r>
              <a:endParaRPr kumimoji="1" lang="ja-JP" altLang="en-US" dirty="0">
                <a:solidFill>
                  <a:srgbClr val="00B0F0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3260951" y="3419708"/>
              <a:ext cx="577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B0F0"/>
                  </a:solidFill>
                </a:rPr>
                <a:t>VLSI</a:t>
              </a:r>
              <a:endParaRPr kumimoji="1" lang="ja-JP" altLang="en-US" dirty="0">
                <a:solidFill>
                  <a:srgbClr val="00B0F0"/>
                </a:solidFill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716015" y="4328886"/>
              <a:ext cx="91841" cy="864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427984" y="4364856"/>
              <a:ext cx="5344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UA2</a:t>
              </a:r>
              <a:endParaRPr kumimoji="1" lang="ja-JP" altLang="en-US" sz="1600" dirty="0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2193789" y="1571488"/>
            <a:ext cx="1991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F. Hartmann (2009)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72494" y="6162591"/>
            <a:ext cx="618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First t</a:t>
            </a:r>
            <a:r>
              <a:rPr kumimoji="1" lang="en-US" altLang="ja-JP" sz="1600" dirty="0" smtClean="0"/>
              <a:t>ransistor invented 1947 (Shockley, </a:t>
            </a:r>
            <a:r>
              <a:rPr lang="en-US" altLang="ja-JP" sz="1600" dirty="0"/>
              <a:t>B</a:t>
            </a:r>
            <a:r>
              <a:rPr kumimoji="1" lang="en-US" altLang="ja-JP" sz="1600" dirty="0" smtClean="0"/>
              <a:t>ardeen, Brattain) </a:t>
            </a:r>
          </a:p>
          <a:p>
            <a:r>
              <a:rPr kumimoji="1" lang="en-US" altLang="ja-JP" sz="1600" dirty="0" err="1" smtClean="0"/>
              <a:t>Ge</a:t>
            </a:r>
            <a:r>
              <a:rPr lang="en-US" altLang="ja-JP" sz="1600" dirty="0"/>
              <a:t>(</a:t>
            </a:r>
            <a:r>
              <a:rPr kumimoji="1" lang="en-US" altLang="ja-JP" sz="1600" dirty="0" smtClean="0"/>
              <a:t>Si ) diodes used for particle detection in 50s</a:t>
            </a:r>
            <a:endParaRPr kumimoji="1" lang="ja-JP" altLang="en-US" sz="1600" dirty="0"/>
          </a:p>
        </p:txBody>
      </p:sp>
      <p:sp>
        <p:nvSpPr>
          <p:cNvPr id="19" name="フリーフォーム 18"/>
          <p:cNvSpPr/>
          <p:nvPr/>
        </p:nvSpPr>
        <p:spPr>
          <a:xfrm>
            <a:off x="2843684" y="3356992"/>
            <a:ext cx="1979525" cy="1808703"/>
          </a:xfrm>
          <a:custGeom>
            <a:avLst/>
            <a:gdLst>
              <a:gd name="connsiteX0" fmla="*/ 0 w 1979525"/>
              <a:gd name="connsiteY0" fmla="*/ 0 h 1808703"/>
              <a:gd name="connsiteX1" fmla="*/ 10048 w 1979525"/>
              <a:gd name="connsiteY1" fmla="*/ 653142 h 1808703"/>
              <a:gd name="connsiteX2" fmla="*/ 1517301 w 1979525"/>
              <a:gd name="connsiteY2" fmla="*/ 1798654 h 1808703"/>
              <a:gd name="connsiteX3" fmla="*/ 1979525 w 1979525"/>
              <a:gd name="connsiteY3" fmla="*/ 1808703 h 1808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9525" h="1808703">
                <a:moveTo>
                  <a:pt x="0" y="0"/>
                </a:moveTo>
                <a:lnTo>
                  <a:pt x="10048" y="653142"/>
                </a:lnTo>
                <a:lnTo>
                  <a:pt x="1517301" y="1798654"/>
                </a:lnTo>
                <a:lnTo>
                  <a:pt x="1979525" y="1808703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563799" y="3068960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HEP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444208" y="6162591"/>
            <a:ext cx="243117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follows a</a:t>
            </a:r>
            <a:r>
              <a:rPr lang="ja-JP" altLang="en-US" dirty="0"/>
              <a:t> </a:t>
            </a:r>
            <a:r>
              <a:rPr lang="en-US" altLang="ja-JP" dirty="0" smtClean="0"/>
              <a:t>la</a:t>
            </a:r>
            <a:r>
              <a:rPr kumimoji="1" lang="en-US" altLang="ja-JP" dirty="0" smtClean="0"/>
              <a:t> Moore’s law</a:t>
            </a:r>
            <a:endParaRPr kumimoji="1" lang="ja-JP" altLang="en-US" dirty="0"/>
          </a:p>
        </p:txBody>
      </p:sp>
      <p:sp>
        <p:nvSpPr>
          <p:cNvPr id="17" name="フリーフォーム 16"/>
          <p:cNvSpPr/>
          <p:nvPr/>
        </p:nvSpPr>
        <p:spPr>
          <a:xfrm>
            <a:off x="6271591" y="1490870"/>
            <a:ext cx="1540566" cy="675860"/>
          </a:xfrm>
          <a:custGeom>
            <a:avLst/>
            <a:gdLst>
              <a:gd name="connsiteX0" fmla="*/ 0 w 1540566"/>
              <a:gd name="connsiteY0" fmla="*/ 0 h 675860"/>
              <a:gd name="connsiteX1" fmla="*/ 0 w 1540566"/>
              <a:gd name="connsiteY1" fmla="*/ 467139 h 675860"/>
              <a:gd name="connsiteX2" fmla="*/ 447261 w 1540566"/>
              <a:gd name="connsiteY2" fmla="*/ 675860 h 675860"/>
              <a:gd name="connsiteX3" fmla="*/ 1540566 w 1540566"/>
              <a:gd name="connsiteY3" fmla="*/ 675860 h 67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566" h="675860">
                <a:moveTo>
                  <a:pt x="0" y="0"/>
                </a:moveTo>
                <a:lnTo>
                  <a:pt x="0" y="467139"/>
                </a:lnTo>
                <a:lnTo>
                  <a:pt x="447261" y="675860"/>
                </a:lnTo>
                <a:lnTo>
                  <a:pt x="1540566" y="6758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sp>
        <p:nvSpPr>
          <p:cNvPr id="18" name="日付プレースホルダー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054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485936" y="2515179"/>
            <a:ext cx="6336704" cy="1728192"/>
          </a:xfrm>
          <a:prstGeom prst="rect">
            <a:avLst/>
          </a:prstGeom>
          <a:solidFill>
            <a:srgbClr val="FFFFB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7688784" y="2526227"/>
            <a:ext cx="264840" cy="171245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フリーフォーム 71"/>
          <p:cNvSpPr/>
          <p:nvPr/>
        </p:nvSpPr>
        <p:spPr>
          <a:xfrm>
            <a:off x="6277079" y="2511785"/>
            <a:ext cx="1844048" cy="1384504"/>
          </a:xfrm>
          <a:custGeom>
            <a:avLst/>
            <a:gdLst>
              <a:gd name="connsiteX0" fmla="*/ 284480 w 1127760"/>
              <a:gd name="connsiteY0" fmla="*/ 30480 h 843280"/>
              <a:gd name="connsiteX1" fmla="*/ 91440 w 1127760"/>
              <a:gd name="connsiteY1" fmla="*/ 233680 h 843280"/>
              <a:gd name="connsiteX2" fmla="*/ 0 w 1127760"/>
              <a:gd name="connsiteY2" fmla="*/ 447040 h 843280"/>
              <a:gd name="connsiteX3" fmla="*/ 121920 w 1127760"/>
              <a:gd name="connsiteY3" fmla="*/ 721360 h 843280"/>
              <a:gd name="connsiteX4" fmla="*/ 416560 w 1127760"/>
              <a:gd name="connsiteY4" fmla="*/ 843280 h 843280"/>
              <a:gd name="connsiteX5" fmla="*/ 853440 w 1127760"/>
              <a:gd name="connsiteY5" fmla="*/ 822960 h 843280"/>
              <a:gd name="connsiteX6" fmla="*/ 1117600 w 1127760"/>
              <a:gd name="connsiteY6" fmla="*/ 619760 h 843280"/>
              <a:gd name="connsiteX7" fmla="*/ 1127760 w 1127760"/>
              <a:gd name="connsiteY7" fmla="*/ 152400 h 843280"/>
              <a:gd name="connsiteX8" fmla="*/ 863600 w 1127760"/>
              <a:gd name="connsiteY8" fmla="*/ 50800 h 843280"/>
              <a:gd name="connsiteX9" fmla="*/ 721360 w 1127760"/>
              <a:gd name="connsiteY9" fmla="*/ 0 h 84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7760" h="843280">
                <a:moveTo>
                  <a:pt x="284480" y="30480"/>
                </a:moveTo>
                <a:lnTo>
                  <a:pt x="91440" y="233680"/>
                </a:lnTo>
                <a:lnTo>
                  <a:pt x="0" y="447040"/>
                </a:lnTo>
                <a:lnTo>
                  <a:pt x="121920" y="721360"/>
                </a:lnTo>
                <a:lnTo>
                  <a:pt x="416560" y="843280"/>
                </a:lnTo>
                <a:lnTo>
                  <a:pt x="853440" y="822960"/>
                </a:lnTo>
                <a:lnTo>
                  <a:pt x="1117600" y="619760"/>
                </a:lnTo>
                <a:lnTo>
                  <a:pt x="1127760" y="152400"/>
                </a:lnTo>
                <a:lnTo>
                  <a:pt x="863600" y="50800"/>
                </a:lnTo>
                <a:lnTo>
                  <a:pt x="721360" y="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1" name="フリーフォーム 70"/>
          <p:cNvSpPr/>
          <p:nvPr/>
        </p:nvSpPr>
        <p:spPr>
          <a:xfrm>
            <a:off x="5344600" y="2540539"/>
            <a:ext cx="1844048" cy="1297922"/>
          </a:xfrm>
          <a:custGeom>
            <a:avLst/>
            <a:gdLst>
              <a:gd name="connsiteX0" fmla="*/ 284480 w 1127760"/>
              <a:gd name="connsiteY0" fmla="*/ 30480 h 843280"/>
              <a:gd name="connsiteX1" fmla="*/ 91440 w 1127760"/>
              <a:gd name="connsiteY1" fmla="*/ 233680 h 843280"/>
              <a:gd name="connsiteX2" fmla="*/ 0 w 1127760"/>
              <a:gd name="connsiteY2" fmla="*/ 447040 h 843280"/>
              <a:gd name="connsiteX3" fmla="*/ 121920 w 1127760"/>
              <a:gd name="connsiteY3" fmla="*/ 721360 h 843280"/>
              <a:gd name="connsiteX4" fmla="*/ 416560 w 1127760"/>
              <a:gd name="connsiteY4" fmla="*/ 843280 h 843280"/>
              <a:gd name="connsiteX5" fmla="*/ 853440 w 1127760"/>
              <a:gd name="connsiteY5" fmla="*/ 822960 h 843280"/>
              <a:gd name="connsiteX6" fmla="*/ 1117600 w 1127760"/>
              <a:gd name="connsiteY6" fmla="*/ 619760 h 843280"/>
              <a:gd name="connsiteX7" fmla="*/ 1127760 w 1127760"/>
              <a:gd name="connsiteY7" fmla="*/ 152400 h 843280"/>
              <a:gd name="connsiteX8" fmla="*/ 863600 w 1127760"/>
              <a:gd name="connsiteY8" fmla="*/ 50800 h 843280"/>
              <a:gd name="connsiteX9" fmla="*/ 721360 w 1127760"/>
              <a:gd name="connsiteY9" fmla="*/ 0 h 84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7760" h="843280">
                <a:moveTo>
                  <a:pt x="284480" y="30480"/>
                </a:moveTo>
                <a:lnTo>
                  <a:pt x="91440" y="233680"/>
                </a:lnTo>
                <a:lnTo>
                  <a:pt x="0" y="447040"/>
                </a:lnTo>
                <a:lnTo>
                  <a:pt x="121920" y="721360"/>
                </a:lnTo>
                <a:lnTo>
                  <a:pt x="416560" y="843280"/>
                </a:lnTo>
                <a:lnTo>
                  <a:pt x="853440" y="822960"/>
                </a:lnTo>
                <a:lnTo>
                  <a:pt x="1117600" y="619760"/>
                </a:lnTo>
                <a:lnTo>
                  <a:pt x="1127760" y="152400"/>
                </a:lnTo>
                <a:lnTo>
                  <a:pt x="863600" y="50800"/>
                </a:lnTo>
                <a:lnTo>
                  <a:pt x="721360" y="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3" name="フリーフォーム 72"/>
          <p:cNvSpPr/>
          <p:nvPr/>
        </p:nvSpPr>
        <p:spPr>
          <a:xfrm>
            <a:off x="3458132" y="2519349"/>
            <a:ext cx="1844048" cy="1350962"/>
          </a:xfrm>
          <a:custGeom>
            <a:avLst/>
            <a:gdLst>
              <a:gd name="connsiteX0" fmla="*/ 284480 w 1127760"/>
              <a:gd name="connsiteY0" fmla="*/ 30480 h 843280"/>
              <a:gd name="connsiteX1" fmla="*/ 91440 w 1127760"/>
              <a:gd name="connsiteY1" fmla="*/ 233680 h 843280"/>
              <a:gd name="connsiteX2" fmla="*/ 0 w 1127760"/>
              <a:gd name="connsiteY2" fmla="*/ 447040 h 843280"/>
              <a:gd name="connsiteX3" fmla="*/ 121920 w 1127760"/>
              <a:gd name="connsiteY3" fmla="*/ 721360 h 843280"/>
              <a:gd name="connsiteX4" fmla="*/ 416560 w 1127760"/>
              <a:gd name="connsiteY4" fmla="*/ 843280 h 843280"/>
              <a:gd name="connsiteX5" fmla="*/ 853440 w 1127760"/>
              <a:gd name="connsiteY5" fmla="*/ 822960 h 843280"/>
              <a:gd name="connsiteX6" fmla="*/ 1117600 w 1127760"/>
              <a:gd name="connsiteY6" fmla="*/ 619760 h 843280"/>
              <a:gd name="connsiteX7" fmla="*/ 1127760 w 1127760"/>
              <a:gd name="connsiteY7" fmla="*/ 152400 h 843280"/>
              <a:gd name="connsiteX8" fmla="*/ 863600 w 1127760"/>
              <a:gd name="connsiteY8" fmla="*/ 50800 h 843280"/>
              <a:gd name="connsiteX9" fmla="*/ 721360 w 1127760"/>
              <a:gd name="connsiteY9" fmla="*/ 0 h 84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7760" h="843280">
                <a:moveTo>
                  <a:pt x="284480" y="30480"/>
                </a:moveTo>
                <a:lnTo>
                  <a:pt x="91440" y="233680"/>
                </a:lnTo>
                <a:lnTo>
                  <a:pt x="0" y="447040"/>
                </a:lnTo>
                <a:lnTo>
                  <a:pt x="121920" y="721360"/>
                </a:lnTo>
                <a:lnTo>
                  <a:pt x="416560" y="843280"/>
                </a:lnTo>
                <a:lnTo>
                  <a:pt x="853440" y="822960"/>
                </a:lnTo>
                <a:lnTo>
                  <a:pt x="1117600" y="619760"/>
                </a:lnTo>
                <a:lnTo>
                  <a:pt x="1127760" y="152400"/>
                </a:lnTo>
                <a:lnTo>
                  <a:pt x="863600" y="50800"/>
                </a:lnTo>
                <a:lnTo>
                  <a:pt x="721360" y="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1609140" y="2526227"/>
            <a:ext cx="648072" cy="14401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4078224" y="2515179"/>
            <a:ext cx="360040" cy="1440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6094448" y="2515179"/>
            <a:ext cx="360040" cy="1440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7030552" y="2515179"/>
            <a:ext cx="360040" cy="1440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1526680" y="4099355"/>
            <a:ext cx="6467688" cy="1393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78124" y="337927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p-bulk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276006" y="4569710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</a:t>
            </a:r>
            <a:r>
              <a:rPr kumimoji="1" lang="en-US" altLang="ja-JP" baseline="30000" dirty="0" smtClean="0"/>
              <a:t>+</a:t>
            </a:r>
            <a:endParaRPr kumimoji="1" lang="ja-JP" altLang="en-US" baseline="30000" dirty="0"/>
          </a:p>
        </p:txBody>
      </p:sp>
      <p:sp>
        <p:nvSpPr>
          <p:cNvPr id="21" name="角丸四角形 20"/>
          <p:cNvSpPr/>
          <p:nvPr/>
        </p:nvSpPr>
        <p:spPr>
          <a:xfrm>
            <a:off x="1514175" y="4217015"/>
            <a:ext cx="6467688" cy="21062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3" name="直線矢印コネクタ 22"/>
          <p:cNvCxnSpPr/>
          <p:nvPr/>
        </p:nvCxnSpPr>
        <p:spPr>
          <a:xfrm flipH="1" flipV="1">
            <a:off x="6962249" y="4142484"/>
            <a:ext cx="36004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H="1" flipV="1">
            <a:off x="7573115" y="4322328"/>
            <a:ext cx="36004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7889030" y="4582737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Al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5086336" y="2515179"/>
            <a:ext cx="360040" cy="1440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4" name="フリーフォーム 73"/>
          <p:cNvSpPr/>
          <p:nvPr/>
        </p:nvSpPr>
        <p:spPr>
          <a:xfrm>
            <a:off x="2220498" y="2572389"/>
            <a:ext cx="2084960" cy="1297922"/>
          </a:xfrm>
          <a:custGeom>
            <a:avLst/>
            <a:gdLst>
              <a:gd name="connsiteX0" fmla="*/ 284480 w 1127760"/>
              <a:gd name="connsiteY0" fmla="*/ 30480 h 843280"/>
              <a:gd name="connsiteX1" fmla="*/ 91440 w 1127760"/>
              <a:gd name="connsiteY1" fmla="*/ 233680 h 843280"/>
              <a:gd name="connsiteX2" fmla="*/ 0 w 1127760"/>
              <a:gd name="connsiteY2" fmla="*/ 447040 h 843280"/>
              <a:gd name="connsiteX3" fmla="*/ 121920 w 1127760"/>
              <a:gd name="connsiteY3" fmla="*/ 721360 h 843280"/>
              <a:gd name="connsiteX4" fmla="*/ 416560 w 1127760"/>
              <a:gd name="connsiteY4" fmla="*/ 843280 h 843280"/>
              <a:gd name="connsiteX5" fmla="*/ 853440 w 1127760"/>
              <a:gd name="connsiteY5" fmla="*/ 822960 h 843280"/>
              <a:gd name="connsiteX6" fmla="*/ 1117600 w 1127760"/>
              <a:gd name="connsiteY6" fmla="*/ 619760 h 843280"/>
              <a:gd name="connsiteX7" fmla="*/ 1127760 w 1127760"/>
              <a:gd name="connsiteY7" fmla="*/ 152400 h 843280"/>
              <a:gd name="connsiteX8" fmla="*/ 863600 w 1127760"/>
              <a:gd name="connsiteY8" fmla="*/ 50800 h 843280"/>
              <a:gd name="connsiteX9" fmla="*/ 721360 w 1127760"/>
              <a:gd name="connsiteY9" fmla="*/ 0 h 84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7760" h="843280">
                <a:moveTo>
                  <a:pt x="284480" y="30480"/>
                </a:moveTo>
                <a:lnTo>
                  <a:pt x="91440" y="233680"/>
                </a:lnTo>
                <a:lnTo>
                  <a:pt x="0" y="447040"/>
                </a:lnTo>
                <a:lnTo>
                  <a:pt x="121920" y="721360"/>
                </a:lnTo>
                <a:lnTo>
                  <a:pt x="416560" y="843280"/>
                </a:lnTo>
                <a:lnTo>
                  <a:pt x="853440" y="822960"/>
                </a:lnTo>
                <a:lnTo>
                  <a:pt x="1117600" y="619760"/>
                </a:lnTo>
                <a:lnTo>
                  <a:pt x="1127760" y="152400"/>
                </a:lnTo>
                <a:lnTo>
                  <a:pt x="863600" y="50800"/>
                </a:lnTo>
                <a:lnTo>
                  <a:pt x="721360" y="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08112"/>
          </a:xfrm>
        </p:spPr>
        <p:txBody>
          <a:bodyPr/>
          <a:lstStyle/>
          <a:p>
            <a:r>
              <a:rPr kumimoji="1" lang="en-US" altLang="ja-JP" dirty="0" smtClean="0"/>
              <a:t>Planar microstrip silicon</a:t>
            </a:r>
            <a:endParaRPr kumimoji="1" lang="ja-JP" altLang="en-US" dirty="0"/>
          </a:p>
        </p:txBody>
      </p:sp>
      <p:sp>
        <p:nvSpPr>
          <p:cNvPr id="30" name="フリーフォーム 29"/>
          <p:cNvSpPr/>
          <p:nvPr/>
        </p:nvSpPr>
        <p:spPr>
          <a:xfrm>
            <a:off x="4250400" y="2515179"/>
            <a:ext cx="1844048" cy="1323282"/>
          </a:xfrm>
          <a:custGeom>
            <a:avLst/>
            <a:gdLst>
              <a:gd name="connsiteX0" fmla="*/ 284480 w 1127760"/>
              <a:gd name="connsiteY0" fmla="*/ 30480 h 843280"/>
              <a:gd name="connsiteX1" fmla="*/ 91440 w 1127760"/>
              <a:gd name="connsiteY1" fmla="*/ 233680 h 843280"/>
              <a:gd name="connsiteX2" fmla="*/ 0 w 1127760"/>
              <a:gd name="connsiteY2" fmla="*/ 447040 h 843280"/>
              <a:gd name="connsiteX3" fmla="*/ 121920 w 1127760"/>
              <a:gd name="connsiteY3" fmla="*/ 721360 h 843280"/>
              <a:gd name="connsiteX4" fmla="*/ 416560 w 1127760"/>
              <a:gd name="connsiteY4" fmla="*/ 843280 h 843280"/>
              <a:gd name="connsiteX5" fmla="*/ 853440 w 1127760"/>
              <a:gd name="connsiteY5" fmla="*/ 822960 h 843280"/>
              <a:gd name="connsiteX6" fmla="*/ 1117600 w 1127760"/>
              <a:gd name="connsiteY6" fmla="*/ 619760 h 843280"/>
              <a:gd name="connsiteX7" fmla="*/ 1127760 w 1127760"/>
              <a:gd name="connsiteY7" fmla="*/ 152400 h 843280"/>
              <a:gd name="connsiteX8" fmla="*/ 863600 w 1127760"/>
              <a:gd name="connsiteY8" fmla="*/ 50800 h 843280"/>
              <a:gd name="connsiteX9" fmla="*/ 721360 w 1127760"/>
              <a:gd name="connsiteY9" fmla="*/ 0 h 84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7760" h="843280">
                <a:moveTo>
                  <a:pt x="284480" y="30480"/>
                </a:moveTo>
                <a:lnTo>
                  <a:pt x="91440" y="233680"/>
                </a:lnTo>
                <a:lnTo>
                  <a:pt x="0" y="447040"/>
                </a:lnTo>
                <a:lnTo>
                  <a:pt x="121920" y="721360"/>
                </a:lnTo>
                <a:lnTo>
                  <a:pt x="416560" y="843280"/>
                </a:lnTo>
                <a:lnTo>
                  <a:pt x="853440" y="822960"/>
                </a:lnTo>
                <a:lnTo>
                  <a:pt x="1117600" y="619760"/>
                </a:lnTo>
                <a:lnTo>
                  <a:pt x="1127760" y="152400"/>
                </a:lnTo>
                <a:lnTo>
                  <a:pt x="863600" y="50800"/>
                </a:lnTo>
                <a:lnTo>
                  <a:pt x="721360" y="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正方形/長方形 30"/>
          <p:cNvSpPr/>
          <p:nvPr/>
        </p:nvSpPr>
        <p:spPr>
          <a:xfrm>
            <a:off x="5086336" y="2526227"/>
            <a:ext cx="360040" cy="132968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0" name="直線矢印コネクタ 39"/>
          <p:cNvCxnSpPr/>
          <p:nvPr/>
        </p:nvCxnSpPr>
        <p:spPr>
          <a:xfrm flipH="1">
            <a:off x="8110672" y="2587187"/>
            <a:ext cx="5298" cy="15818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8182680" y="3035293"/>
            <a:ext cx="841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300um</a:t>
            </a:r>
          </a:p>
          <a:p>
            <a:r>
              <a:rPr lang="en-US" altLang="ja-JP" dirty="0"/>
              <a:t>t</a:t>
            </a:r>
            <a:r>
              <a:rPr lang="en-US" altLang="ja-JP" dirty="0" smtClean="0"/>
              <a:t>yp.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5098035" y="2526227"/>
            <a:ext cx="360040" cy="1440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フリーフォーム 2"/>
          <p:cNvSpPr/>
          <p:nvPr/>
        </p:nvSpPr>
        <p:spPr>
          <a:xfrm>
            <a:off x="1053887" y="2264729"/>
            <a:ext cx="3204357" cy="2302805"/>
          </a:xfrm>
          <a:custGeom>
            <a:avLst/>
            <a:gdLst>
              <a:gd name="connsiteX0" fmla="*/ 4343400 w 4343400"/>
              <a:gd name="connsiteY0" fmla="*/ 280555 h 2493818"/>
              <a:gd name="connsiteX1" fmla="*/ 4343400 w 4343400"/>
              <a:gd name="connsiteY1" fmla="*/ 41564 h 2493818"/>
              <a:gd name="connsiteX2" fmla="*/ 0 w 4343400"/>
              <a:gd name="connsiteY2" fmla="*/ 0 h 2493818"/>
              <a:gd name="connsiteX3" fmla="*/ 0 w 4343400"/>
              <a:gd name="connsiteY3" fmla="*/ 2473036 h 2493818"/>
              <a:gd name="connsiteX4" fmla="*/ 1496291 w 4343400"/>
              <a:gd name="connsiteY4" fmla="*/ 2493818 h 2493818"/>
              <a:gd name="connsiteX5" fmla="*/ 1496291 w 4343400"/>
              <a:gd name="connsiteY5" fmla="*/ 2098964 h 2493818"/>
              <a:gd name="connsiteX0" fmla="*/ 4343400 w 4343400"/>
              <a:gd name="connsiteY0" fmla="*/ 238991 h 2452254"/>
              <a:gd name="connsiteX1" fmla="*/ 4343400 w 4343400"/>
              <a:gd name="connsiteY1" fmla="*/ 0 h 2452254"/>
              <a:gd name="connsiteX2" fmla="*/ 0 w 4343400"/>
              <a:gd name="connsiteY2" fmla="*/ 0 h 2452254"/>
              <a:gd name="connsiteX3" fmla="*/ 0 w 4343400"/>
              <a:gd name="connsiteY3" fmla="*/ 2431472 h 2452254"/>
              <a:gd name="connsiteX4" fmla="*/ 1496291 w 4343400"/>
              <a:gd name="connsiteY4" fmla="*/ 2452254 h 2452254"/>
              <a:gd name="connsiteX5" fmla="*/ 1496291 w 4343400"/>
              <a:gd name="connsiteY5" fmla="*/ 2057400 h 2452254"/>
              <a:gd name="connsiteX0" fmla="*/ 4343400 w 4343400"/>
              <a:gd name="connsiteY0" fmla="*/ 238991 h 2462645"/>
              <a:gd name="connsiteX1" fmla="*/ 4343400 w 4343400"/>
              <a:gd name="connsiteY1" fmla="*/ 0 h 2462645"/>
              <a:gd name="connsiteX2" fmla="*/ 0 w 4343400"/>
              <a:gd name="connsiteY2" fmla="*/ 0 h 2462645"/>
              <a:gd name="connsiteX3" fmla="*/ 0 w 4343400"/>
              <a:gd name="connsiteY3" fmla="*/ 2462645 h 2462645"/>
              <a:gd name="connsiteX4" fmla="*/ 1496291 w 4343400"/>
              <a:gd name="connsiteY4" fmla="*/ 2452254 h 2462645"/>
              <a:gd name="connsiteX5" fmla="*/ 1496291 w 4343400"/>
              <a:gd name="connsiteY5" fmla="*/ 2057400 h 246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3400" h="2462645">
                <a:moveTo>
                  <a:pt x="4343400" y="238991"/>
                </a:moveTo>
                <a:lnTo>
                  <a:pt x="4343400" y="0"/>
                </a:lnTo>
                <a:lnTo>
                  <a:pt x="0" y="0"/>
                </a:lnTo>
                <a:lnTo>
                  <a:pt x="0" y="2462645"/>
                </a:lnTo>
                <a:lnTo>
                  <a:pt x="1496291" y="2452254"/>
                </a:lnTo>
                <a:lnTo>
                  <a:pt x="1496291" y="20574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6" name="直線コネクタ 15"/>
          <p:cNvCxnSpPr/>
          <p:nvPr/>
        </p:nvCxnSpPr>
        <p:spPr>
          <a:xfrm>
            <a:off x="894756" y="3755072"/>
            <a:ext cx="2880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817052" y="3667307"/>
            <a:ext cx="4065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80041" y="3117751"/>
            <a:ext cx="927690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kumimoji="1" lang="en-US" altLang="ja-JP" dirty="0" smtClean="0"/>
              <a:t>reverse </a:t>
            </a:r>
          </a:p>
          <a:p>
            <a:pPr algn="r">
              <a:lnSpc>
                <a:spcPts val="1500"/>
              </a:lnSpc>
            </a:pPr>
            <a:r>
              <a:rPr kumimoji="1" lang="en-US" altLang="ja-JP" dirty="0" smtClean="0"/>
              <a:t>bias</a:t>
            </a:r>
            <a:endParaRPr kumimoji="1" lang="ja-JP" altLang="en-US" dirty="0"/>
          </a:p>
        </p:txBody>
      </p:sp>
      <p:graphicFrame>
        <p:nvGraphicFramePr>
          <p:cNvPr id="51" name="オブジェクト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935042"/>
              </p:ext>
            </p:extLst>
          </p:nvPr>
        </p:nvGraphicFramePr>
        <p:xfrm>
          <a:off x="490598" y="3535466"/>
          <a:ext cx="398462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0" name="数式" r:id="rId4" imgW="164880" imgH="228600" progId="Equation.3">
                  <p:embed/>
                </p:oleObj>
              </mc:Choice>
              <mc:Fallback>
                <p:oleObj name="数式" r:id="rId4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598" y="3535466"/>
                        <a:ext cx="398462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テキスト ボックス 58"/>
          <p:cNvSpPr txBox="1"/>
          <p:nvPr/>
        </p:nvSpPr>
        <p:spPr>
          <a:xfrm>
            <a:off x="1041864" y="3607629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-</a:t>
            </a:r>
            <a:endParaRPr kumimoji="1" lang="ja-JP" altLang="en-US" sz="2400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1021191" y="335352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+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/>
        </p:nvSpPr>
        <p:spPr>
          <a:xfrm>
            <a:off x="3205369" y="2526227"/>
            <a:ext cx="360040" cy="1440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4857942" y="2436661"/>
            <a:ext cx="3095682" cy="785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5011189" y="2235547"/>
            <a:ext cx="529993" cy="1869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1" name="正方形/長方形 60"/>
          <p:cNvSpPr/>
          <p:nvPr/>
        </p:nvSpPr>
        <p:spPr>
          <a:xfrm>
            <a:off x="6001628" y="2243187"/>
            <a:ext cx="529993" cy="1869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3" name="正方形/長方形 62"/>
          <p:cNvSpPr/>
          <p:nvPr/>
        </p:nvSpPr>
        <p:spPr>
          <a:xfrm>
            <a:off x="6937732" y="2243187"/>
            <a:ext cx="529993" cy="1869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4" name="正方形/長方形 63"/>
          <p:cNvSpPr/>
          <p:nvPr/>
        </p:nvSpPr>
        <p:spPr>
          <a:xfrm>
            <a:off x="3985404" y="2315195"/>
            <a:ext cx="529993" cy="1869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正方形/長方形 67"/>
          <p:cNvSpPr/>
          <p:nvPr/>
        </p:nvSpPr>
        <p:spPr>
          <a:xfrm>
            <a:off x="3121308" y="2315195"/>
            <a:ext cx="529993" cy="1869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0" name="正方形/長方形 69"/>
          <p:cNvSpPr/>
          <p:nvPr/>
        </p:nvSpPr>
        <p:spPr>
          <a:xfrm>
            <a:off x="1465124" y="2358143"/>
            <a:ext cx="936104" cy="1570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 rot="19467774">
            <a:off x="3862098" y="171700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Bias ring</a:t>
            </a:r>
            <a:endParaRPr kumimoji="1" lang="ja-JP" altLang="en-US" dirty="0"/>
          </a:p>
        </p:txBody>
      </p:sp>
      <p:cxnSp>
        <p:nvCxnSpPr>
          <p:cNvPr id="75" name="直線矢印コネクタ 74"/>
          <p:cNvCxnSpPr/>
          <p:nvPr/>
        </p:nvCxnSpPr>
        <p:spPr>
          <a:xfrm>
            <a:off x="5236146" y="2743533"/>
            <a:ext cx="0" cy="101153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/>
          <p:cNvSpPr txBox="1"/>
          <p:nvPr/>
        </p:nvSpPr>
        <p:spPr>
          <a:xfrm>
            <a:off x="4877783" y="316885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d</a:t>
            </a:r>
            <a:endParaRPr kumimoji="1" lang="ja-JP" altLang="en-US" i="1" dirty="0"/>
          </a:p>
        </p:txBody>
      </p:sp>
      <p:cxnSp>
        <p:nvCxnSpPr>
          <p:cNvPr id="48" name="直線矢印コネクタ 47"/>
          <p:cNvCxnSpPr/>
          <p:nvPr/>
        </p:nvCxnSpPr>
        <p:spPr>
          <a:xfrm flipH="1">
            <a:off x="7688784" y="2159983"/>
            <a:ext cx="264840" cy="342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7572555" y="1699814"/>
            <a:ext cx="1562607" cy="512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dirty="0" smtClean="0"/>
              <a:t>SiO</a:t>
            </a:r>
            <a:r>
              <a:rPr kumimoji="1" lang="en-US" altLang="ja-JP" baseline="-25000" dirty="0" smtClean="0"/>
              <a:t>2</a:t>
            </a:r>
            <a:r>
              <a:rPr kumimoji="1" lang="en-US" altLang="ja-JP" dirty="0" smtClean="0"/>
              <a:t> insulator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(</a:t>
            </a:r>
            <a:r>
              <a:rPr kumimoji="1" lang="en-US" altLang="ja-JP" dirty="0" smtClean="0"/>
              <a:t>coupling cap.)</a:t>
            </a:r>
            <a:endParaRPr kumimoji="1" lang="ja-JP" altLang="en-US" dirty="0"/>
          </a:p>
        </p:txBody>
      </p:sp>
      <p:cxnSp>
        <p:nvCxnSpPr>
          <p:cNvPr id="54" name="直線矢印コネクタ 53"/>
          <p:cNvCxnSpPr/>
          <p:nvPr/>
        </p:nvCxnSpPr>
        <p:spPr>
          <a:xfrm>
            <a:off x="894756" y="2159983"/>
            <a:ext cx="714933" cy="14039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テキスト ボックス 76"/>
          <p:cNvSpPr txBox="1"/>
          <p:nvPr/>
        </p:nvSpPr>
        <p:spPr>
          <a:xfrm>
            <a:off x="125460" y="1688279"/>
            <a:ext cx="2016838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kumimoji="1" lang="en-US" altLang="ja-JP" dirty="0" smtClean="0"/>
              <a:t>backplane &amp; edge </a:t>
            </a:r>
            <a:r>
              <a:rPr lang="en-US" altLang="ja-JP" dirty="0" smtClean="0"/>
              <a:t>are at Vbias </a:t>
            </a:r>
            <a:endParaRPr kumimoji="1" lang="ja-JP" altLang="en-US" dirty="0"/>
          </a:p>
        </p:txBody>
      </p:sp>
      <p:sp>
        <p:nvSpPr>
          <p:cNvPr id="81" name="テキスト ボックス 80"/>
          <p:cNvSpPr txBox="1"/>
          <p:nvPr/>
        </p:nvSpPr>
        <p:spPr>
          <a:xfrm rot="19440068">
            <a:off x="3034328" y="1585131"/>
            <a:ext cx="117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Guard ring</a:t>
            </a:r>
            <a:endParaRPr kumimoji="1" lang="ja-JP" altLang="en-US" dirty="0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2494998" y="2716359"/>
            <a:ext cx="2050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V</a:t>
            </a:r>
            <a:r>
              <a:rPr lang="en-US" altLang="ja-JP" baseline="-25000" dirty="0" smtClean="0"/>
              <a:t>guard</a:t>
            </a:r>
            <a:r>
              <a:rPr lang="en-US" altLang="ja-JP" dirty="0" smtClean="0"/>
              <a:t> settled</a:t>
            </a:r>
            <a:r>
              <a:rPr kumimoji="1" lang="en-US" altLang="ja-JP" dirty="0" smtClean="0"/>
              <a:t> to minimize E-field </a:t>
            </a:r>
            <a:endParaRPr kumimoji="1" lang="ja-JP" altLang="en-US" dirty="0"/>
          </a:p>
        </p:txBody>
      </p:sp>
      <p:sp>
        <p:nvSpPr>
          <p:cNvPr id="83" name="右矢印 82"/>
          <p:cNvSpPr/>
          <p:nvPr/>
        </p:nvSpPr>
        <p:spPr>
          <a:xfrm>
            <a:off x="2537694" y="2360563"/>
            <a:ext cx="1447710" cy="375020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1442941" y="1350049"/>
            <a:ext cx="1814473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kumimoji="1" lang="en-US" altLang="ja-JP" dirty="0" err="1" smtClean="0"/>
              <a:t>edge+surface</a:t>
            </a:r>
            <a:r>
              <a:rPr kumimoji="1" lang="en-US" altLang="ja-JP" dirty="0" smtClean="0"/>
              <a:t> current</a:t>
            </a:r>
            <a:endParaRPr kumimoji="1" lang="ja-JP" altLang="en-US" dirty="0"/>
          </a:p>
        </p:txBody>
      </p:sp>
      <p:cxnSp>
        <p:nvCxnSpPr>
          <p:cNvPr id="86" name="直線矢印コネクタ 85"/>
          <p:cNvCxnSpPr/>
          <p:nvPr/>
        </p:nvCxnSpPr>
        <p:spPr>
          <a:xfrm>
            <a:off x="2650210" y="1839927"/>
            <a:ext cx="213153" cy="6155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右矢印 86"/>
          <p:cNvSpPr/>
          <p:nvPr/>
        </p:nvSpPr>
        <p:spPr>
          <a:xfrm rot="19453237">
            <a:off x="1681133" y="2731152"/>
            <a:ext cx="515050" cy="375020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右矢印 87"/>
          <p:cNvSpPr/>
          <p:nvPr/>
        </p:nvSpPr>
        <p:spPr>
          <a:xfrm rot="16200000">
            <a:off x="6921890" y="3108314"/>
            <a:ext cx="515050" cy="121080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6368739" y="3353520"/>
            <a:ext cx="168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leakage current</a:t>
            </a:r>
            <a:endParaRPr kumimoji="1" lang="ja-JP" altLang="en-US" dirty="0"/>
          </a:p>
        </p:txBody>
      </p:sp>
      <p:sp>
        <p:nvSpPr>
          <p:cNvPr id="91" name="フリーフォーム 90"/>
          <p:cNvSpPr/>
          <p:nvPr/>
        </p:nvSpPr>
        <p:spPr>
          <a:xfrm>
            <a:off x="5225143" y="1581428"/>
            <a:ext cx="359228" cy="642258"/>
          </a:xfrm>
          <a:custGeom>
            <a:avLst/>
            <a:gdLst>
              <a:gd name="connsiteX0" fmla="*/ 10886 w 359228"/>
              <a:gd name="connsiteY0" fmla="*/ 642258 h 642258"/>
              <a:gd name="connsiteX1" fmla="*/ 0 w 359228"/>
              <a:gd name="connsiteY1" fmla="*/ 0 h 642258"/>
              <a:gd name="connsiteX2" fmla="*/ 359228 w 359228"/>
              <a:gd name="connsiteY2" fmla="*/ 0 h 642258"/>
              <a:gd name="connsiteX3" fmla="*/ 359228 w 359228"/>
              <a:gd name="connsiteY3" fmla="*/ 0 h 64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228" h="642258">
                <a:moveTo>
                  <a:pt x="10886" y="642258"/>
                </a:moveTo>
                <a:lnTo>
                  <a:pt x="0" y="0"/>
                </a:lnTo>
                <a:lnTo>
                  <a:pt x="359228" y="0"/>
                </a:lnTo>
                <a:lnTo>
                  <a:pt x="359228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二等辺三角形 91"/>
          <p:cNvSpPr/>
          <p:nvPr/>
        </p:nvSpPr>
        <p:spPr>
          <a:xfrm rot="5400000">
            <a:off x="5392314" y="1341371"/>
            <a:ext cx="452860" cy="48011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フリーフォーム 92"/>
          <p:cNvSpPr/>
          <p:nvPr/>
        </p:nvSpPr>
        <p:spPr>
          <a:xfrm>
            <a:off x="6235682" y="1623310"/>
            <a:ext cx="359228" cy="642258"/>
          </a:xfrm>
          <a:custGeom>
            <a:avLst/>
            <a:gdLst>
              <a:gd name="connsiteX0" fmla="*/ 10886 w 359228"/>
              <a:gd name="connsiteY0" fmla="*/ 642258 h 642258"/>
              <a:gd name="connsiteX1" fmla="*/ 0 w 359228"/>
              <a:gd name="connsiteY1" fmla="*/ 0 h 642258"/>
              <a:gd name="connsiteX2" fmla="*/ 359228 w 359228"/>
              <a:gd name="connsiteY2" fmla="*/ 0 h 642258"/>
              <a:gd name="connsiteX3" fmla="*/ 359228 w 359228"/>
              <a:gd name="connsiteY3" fmla="*/ 0 h 64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228" h="642258">
                <a:moveTo>
                  <a:pt x="10886" y="642258"/>
                </a:moveTo>
                <a:lnTo>
                  <a:pt x="0" y="0"/>
                </a:lnTo>
                <a:lnTo>
                  <a:pt x="359228" y="0"/>
                </a:lnTo>
                <a:lnTo>
                  <a:pt x="359228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二等辺三角形 93"/>
          <p:cNvSpPr/>
          <p:nvPr/>
        </p:nvSpPr>
        <p:spPr>
          <a:xfrm rot="5400000">
            <a:off x="6402853" y="1383253"/>
            <a:ext cx="452860" cy="48011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フリーフォーム 94"/>
          <p:cNvSpPr/>
          <p:nvPr/>
        </p:nvSpPr>
        <p:spPr>
          <a:xfrm>
            <a:off x="7168745" y="1594988"/>
            <a:ext cx="359228" cy="642258"/>
          </a:xfrm>
          <a:custGeom>
            <a:avLst/>
            <a:gdLst>
              <a:gd name="connsiteX0" fmla="*/ 10886 w 359228"/>
              <a:gd name="connsiteY0" fmla="*/ 642258 h 642258"/>
              <a:gd name="connsiteX1" fmla="*/ 0 w 359228"/>
              <a:gd name="connsiteY1" fmla="*/ 0 h 642258"/>
              <a:gd name="connsiteX2" fmla="*/ 359228 w 359228"/>
              <a:gd name="connsiteY2" fmla="*/ 0 h 642258"/>
              <a:gd name="connsiteX3" fmla="*/ 359228 w 359228"/>
              <a:gd name="connsiteY3" fmla="*/ 0 h 64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228" h="642258">
                <a:moveTo>
                  <a:pt x="10886" y="642258"/>
                </a:moveTo>
                <a:lnTo>
                  <a:pt x="0" y="0"/>
                </a:lnTo>
                <a:lnTo>
                  <a:pt x="359228" y="0"/>
                </a:lnTo>
                <a:lnTo>
                  <a:pt x="359228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二等辺三角形 95"/>
          <p:cNvSpPr/>
          <p:nvPr/>
        </p:nvSpPr>
        <p:spPr>
          <a:xfrm rot="5400000">
            <a:off x="7335916" y="1354931"/>
            <a:ext cx="452860" cy="48011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1" name="直線矢印コネクタ 100"/>
          <p:cNvCxnSpPr/>
          <p:nvPr/>
        </p:nvCxnSpPr>
        <p:spPr>
          <a:xfrm>
            <a:off x="5754739" y="2054122"/>
            <a:ext cx="511885" cy="271328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テキスト ボックス 102"/>
          <p:cNvSpPr txBox="1"/>
          <p:nvPr/>
        </p:nvSpPr>
        <p:spPr>
          <a:xfrm rot="21133448">
            <a:off x="5818867" y="2687714"/>
            <a:ext cx="3000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</a:t>
            </a:r>
            <a:endParaRPr kumimoji="1" lang="en-US" altLang="ja-JP" dirty="0" smtClean="0"/>
          </a:p>
          <a:p>
            <a:r>
              <a:rPr lang="en-US" altLang="ja-JP" dirty="0"/>
              <a:t>e</a:t>
            </a:r>
            <a:endParaRPr lang="en-US" altLang="ja-JP" dirty="0" smtClean="0"/>
          </a:p>
          <a:p>
            <a:r>
              <a:rPr lang="en-US" altLang="ja-JP" dirty="0"/>
              <a:t>e</a:t>
            </a:r>
            <a:endParaRPr kumimoji="1" lang="en-US" altLang="ja-JP" dirty="0" smtClean="0"/>
          </a:p>
          <a:p>
            <a:r>
              <a:rPr lang="en-US" altLang="ja-JP" dirty="0"/>
              <a:t>e</a:t>
            </a:r>
            <a:endParaRPr lang="en-US" altLang="ja-JP" dirty="0" smtClean="0"/>
          </a:p>
          <a:p>
            <a:r>
              <a:rPr kumimoji="1" lang="en-US" altLang="ja-JP" dirty="0"/>
              <a:t>e</a:t>
            </a:r>
            <a:endParaRPr kumimoji="1" lang="ja-JP" altLang="en-US" dirty="0"/>
          </a:p>
        </p:txBody>
      </p:sp>
      <p:sp>
        <p:nvSpPr>
          <p:cNvPr id="104" name="テキスト ボックス 103"/>
          <p:cNvSpPr txBox="1"/>
          <p:nvPr/>
        </p:nvSpPr>
        <p:spPr>
          <a:xfrm rot="21080683">
            <a:off x="5962701" y="2650506"/>
            <a:ext cx="3064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</a:t>
            </a:r>
            <a:endParaRPr kumimoji="1" lang="en-US" altLang="ja-JP" dirty="0" smtClean="0"/>
          </a:p>
          <a:p>
            <a:r>
              <a:rPr lang="en-US" altLang="ja-JP" dirty="0"/>
              <a:t>h</a:t>
            </a:r>
            <a:endParaRPr lang="en-US" altLang="ja-JP" dirty="0" smtClean="0"/>
          </a:p>
          <a:p>
            <a:r>
              <a:rPr kumimoji="1" lang="en-US" altLang="ja-JP" dirty="0" smtClean="0"/>
              <a:t>h</a:t>
            </a:r>
          </a:p>
          <a:p>
            <a:r>
              <a:rPr kumimoji="1" lang="en-US" altLang="ja-JP" dirty="0" smtClean="0"/>
              <a:t>h</a:t>
            </a:r>
          </a:p>
          <a:p>
            <a:r>
              <a:rPr kumimoji="1" lang="en-US" altLang="ja-JP" dirty="0" smtClean="0"/>
              <a:t>h</a:t>
            </a:r>
            <a:endParaRPr kumimoji="1" lang="ja-JP" altLang="en-US" dirty="0"/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4210816" y="4794210"/>
            <a:ext cx="401338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ja-JP" dirty="0" smtClean="0">
                <a:solidFill>
                  <a:srgbClr val="0070C0"/>
                </a:solidFill>
              </a:rPr>
              <a:t>1. e</a:t>
            </a:r>
            <a:r>
              <a:rPr kumimoji="1" lang="en-US" altLang="ja-JP" dirty="0" smtClean="0">
                <a:solidFill>
                  <a:srgbClr val="0070C0"/>
                </a:solidFill>
              </a:rPr>
              <a:t>-h pair created /3.6eV</a:t>
            </a:r>
          </a:p>
          <a:p>
            <a:pPr>
              <a:lnSpc>
                <a:spcPts val="1700"/>
              </a:lnSpc>
            </a:pPr>
            <a:r>
              <a:rPr lang="en-US" altLang="ja-JP" dirty="0" smtClean="0">
                <a:solidFill>
                  <a:srgbClr val="0070C0"/>
                </a:solidFill>
              </a:rPr>
              <a:t>    (1.1eV+lattice vibration) </a:t>
            </a:r>
            <a:r>
              <a:rPr kumimoji="1" lang="en-US" altLang="ja-JP" dirty="0" smtClean="0">
                <a:solidFill>
                  <a:srgbClr val="0070C0"/>
                </a:solidFill>
              </a:rPr>
              <a:t>=&gt; 80eh/1um</a:t>
            </a:r>
          </a:p>
          <a:p>
            <a:pPr>
              <a:lnSpc>
                <a:spcPts val="1700"/>
              </a:lnSpc>
            </a:pPr>
            <a:r>
              <a:rPr lang="en-US" altLang="ja-JP" dirty="0" smtClean="0">
                <a:solidFill>
                  <a:srgbClr val="0070C0"/>
                </a:solidFill>
              </a:rPr>
              <a:t>2. Carriers drift to electrodes, inducing     </a:t>
            </a:r>
          </a:p>
          <a:p>
            <a:pPr>
              <a:lnSpc>
                <a:spcPts val="1700"/>
              </a:lnSpc>
            </a:pPr>
            <a:r>
              <a:rPr lang="en-US" altLang="ja-JP" dirty="0">
                <a:solidFill>
                  <a:srgbClr val="0070C0"/>
                </a:solidFill>
              </a:rPr>
              <a:t> </a:t>
            </a:r>
            <a:r>
              <a:rPr lang="en-US" altLang="ja-JP" dirty="0" smtClean="0">
                <a:solidFill>
                  <a:srgbClr val="0070C0"/>
                </a:solidFill>
              </a:rPr>
              <a:t>   charge on “nearby” electrodes</a:t>
            </a:r>
          </a:p>
          <a:p>
            <a:pPr>
              <a:lnSpc>
                <a:spcPts val="1700"/>
              </a:lnSpc>
            </a:pPr>
            <a:r>
              <a:rPr kumimoji="1" lang="en-US" altLang="ja-JP" dirty="0" smtClean="0">
                <a:solidFill>
                  <a:srgbClr val="0070C0"/>
                </a:solidFill>
              </a:rPr>
              <a:t>3. signal pulse picked up by amp.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09" name="フリーフォーム 108"/>
          <p:cNvSpPr/>
          <p:nvPr/>
        </p:nvSpPr>
        <p:spPr>
          <a:xfrm>
            <a:off x="5838480" y="1849740"/>
            <a:ext cx="574916" cy="310243"/>
          </a:xfrm>
          <a:custGeom>
            <a:avLst/>
            <a:gdLst>
              <a:gd name="connsiteX0" fmla="*/ 0 w 1426029"/>
              <a:gd name="connsiteY0" fmla="*/ 0 h 620486"/>
              <a:gd name="connsiteX1" fmla="*/ 293915 w 1426029"/>
              <a:gd name="connsiteY1" fmla="*/ 21772 h 620486"/>
              <a:gd name="connsiteX2" fmla="*/ 424543 w 1426029"/>
              <a:gd name="connsiteY2" fmla="*/ 185057 h 620486"/>
              <a:gd name="connsiteX3" fmla="*/ 555172 w 1426029"/>
              <a:gd name="connsiteY3" fmla="*/ 511629 h 620486"/>
              <a:gd name="connsiteX4" fmla="*/ 740229 w 1426029"/>
              <a:gd name="connsiteY4" fmla="*/ 620486 h 620486"/>
              <a:gd name="connsiteX5" fmla="*/ 859972 w 1426029"/>
              <a:gd name="connsiteY5" fmla="*/ 435429 h 620486"/>
              <a:gd name="connsiteX6" fmla="*/ 1034143 w 1426029"/>
              <a:gd name="connsiteY6" fmla="*/ 152400 h 620486"/>
              <a:gd name="connsiteX7" fmla="*/ 1208315 w 1426029"/>
              <a:gd name="connsiteY7" fmla="*/ 54429 h 620486"/>
              <a:gd name="connsiteX8" fmla="*/ 1426029 w 1426029"/>
              <a:gd name="connsiteY8" fmla="*/ 65314 h 62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6029" h="620486">
                <a:moveTo>
                  <a:pt x="0" y="0"/>
                </a:moveTo>
                <a:lnTo>
                  <a:pt x="293915" y="21772"/>
                </a:lnTo>
                <a:lnTo>
                  <a:pt x="424543" y="185057"/>
                </a:lnTo>
                <a:lnTo>
                  <a:pt x="555172" y="511629"/>
                </a:lnTo>
                <a:lnTo>
                  <a:pt x="740229" y="620486"/>
                </a:lnTo>
                <a:lnTo>
                  <a:pt x="859972" y="435429"/>
                </a:lnTo>
                <a:lnTo>
                  <a:pt x="1034143" y="152400"/>
                </a:lnTo>
                <a:lnTo>
                  <a:pt x="1208315" y="54429"/>
                </a:lnTo>
                <a:lnTo>
                  <a:pt x="1426029" y="65314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3" name="グループ化 32"/>
          <p:cNvGrpSpPr/>
          <p:nvPr/>
        </p:nvGrpSpPr>
        <p:grpSpPr>
          <a:xfrm>
            <a:off x="179512" y="4656494"/>
            <a:ext cx="3999792" cy="2042558"/>
            <a:chOff x="866721" y="4689503"/>
            <a:chExt cx="3999792" cy="2042558"/>
          </a:xfrm>
        </p:grpSpPr>
        <p:sp>
          <p:nvSpPr>
            <p:cNvPr id="32" name="正方形/長方形 31"/>
            <p:cNvSpPr/>
            <p:nvPr/>
          </p:nvSpPr>
          <p:spPr>
            <a:xfrm>
              <a:off x="1775553" y="5213044"/>
              <a:ext cx="2662711" cy="9512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フリーフォーム 27"/>
            <p:cNvSpPr/>
            <p:nvPr/>
          </p:nvSpPr>
          <p:spPr>
            <a:xfrm>
              <a:off x="2600451" y="5288206"/>
              <a:ext cx="790665" cy="506524"/>
            </a:xfrm>
            <a:custGeom>
              <a:avLst/>
              <a:gdLst>
                <a:gd name="connsiteX0" fmla="*/ 1248770 w 1248770"/>
                <a:gd name="connsiteY0" fmla="*/ 0 h 1235123"/>
                <a:gd name="connsiteX1" fmla="*/ 620973 w 1248770"/>
                <a:gd name="connsiteY1" fmla="*/ 0 h 1235123"/>
                <a:gd name="connsiteX2" fmla="*/ 498143 w 1248770"/>
                <a:gd name="connsiteY2" fmla="*/ 218364 h 1235123"/>
                <a:gd name="connsiteX3" fmla="*/ 1139588 w 1248770"/>
                <a:gd name="connsiteY3" fmla="*/ 211540 h 1235123"/>
                <a:gd name="connsiteX4" fmla="*/ 1003110 w 1248770"/>
                <a:gd name="connsiteY4" fmla="*/ 436728 h 1235123"/>
                <a:gd name="connsiteX5" fmla="*/ 382137 w 1248770"/>
                <a:gd name="connsiteY5" fmla="*/ 436728 h 1235123"/>
                <a:gd name="connsiteX6" fmla="*/ 245659 w 1248770"/>
                <a:gd name="connsiteY6" fmla="*/ 641445 h 1235123"/>
                <a:gd name="connsiteX7" fmla="*/ 900752 w 1248770"/>
                <a:gd name="connsiteY7" fmla="*/ 648269 h 1235123"/>
                <a:gd name="connsiteX8" fmla="*/ 771098 w 1248770"/>
                <a:gd name="connsiteY8" fmla="*/ 866633 h 1235123"/>
                <a:gd name="connsiteX9" fmla="*/ 116006 w 1248770"/>
                <a:gd name="connsiteY9" fmla="*/ 852985 h 1235123"/>
                <a:gd name="connsiteX10" fmla="*/ 6823 w 1248770"/>
                <a:gd name="connsiteY10" fmla="*/ 1050878 h 1235123"/>
                <a:gd name="connsiteX11" fmla="*/ 218364 w 1248770"/>
                <a:gd name="connsiteY11" fmla="*/ 1050878 h 1235123"/>
                <a:gd name="connsiteX12" fmla="*/ 668740 w 1248770"/>
                <a:gd name="connsiteY12" fmla="*/ 1050878 h 1235123"/>
                <a:gd name="connsiteX13" fmla="*/ 552734 w 1248770"/>
                <a:gd name="connsiteY13" fmla="*/ 1235123 h 1235123"/>
                <a:gd name="connsiteX14" fmla="*/ 0 w 1248770"/>
                <a:gd name="connsiteY14" fmla="*/ 1221475 h 123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8770" h="1235123">
                  <a:moveTo>
                    <a:pt x="1248770" y="0"/>
                  </a:moveTo>
                  <a:lnTo>
                    <a:pt x="620973" y="0"/>
                  </a:lnTo>
                  <a:lnTo>
                    <a:pt x="498143" y="218364"/>
                  </a:lnTo>
                  <a:lnTo>
                    <a:pt x="1139588" y="211540"/>
                  </a:lnTo>
                  <a:lnTo>
                    <a:pt x="1003110" y="436728"/>
                  </a:lnTo>
                  <a:lnTo>
                    <a:pt x="382137" y="436728"/>
                  </a:lnTo>
                  <a:lnTo>
                    <a:pt x="245659" y="641445"/>
                  </a:lnTo>
                  <a:lnTo>
                    <a:pt x="900752" y="648269"/>
                  </a:lnTo>
                  <a:lnTo>
                    <a:pt x="771098" y="866633"/>
                  </a:lnTo>
                  <a:lnTo>
                    <a:pt x="116006" y="852985"/>
                  </a:lnTo>
                  <a:lnTo>
                    <a:pt x="6823" y="1050878"/>
                  </a:lnTo>
                  <a:lnTo>
                    <a:pt x="218364" y="1050878"/>
                  </a:lnTo>
                  <a:lnTo>
                    <a:pt x="668740" y="1050878"/>
                  </a:lnTo>
                  <a:lnTo>
                    <a:pt x="552734" y="1235123"/>
                  </a:lnTo>
                  <a:lnTo>
                    <a:pt x="0" y="1221475"/>
                  </a:lnTo>
                </a:path>
              </a:pathLst>
            </a:cu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2" name="フリーフォーム 131"/>
            <p:cNvSpPr/>
            <p:nvPr/>
          </p:nvSpPr>
          <p:spPr>
            <a:xfrm>
              <a:off x="3490742" y="5308166"/>
              <a:ext cx="790665" cy="506524"/>
            </a:xfrm>
            <a:custGeom>
              <a:avLst/>
              <a:gdLst>
                <a:gd name="connsiteX0" fmla="*/ 1248770 w 1248770"/>
                <a:gd name="connsiteY0" fmla="*/ 0 h 1235123"/>
                <a:gd name="connsiteX1" fmla="*/ 620973 w 1248770"/>
                <a:gd name="connsiteY1" fmla="*/ 0 h 1235123"/>
                <a:gd name="connsiteX2" fmla="*/ 498143 w 1248770"/>
                <a:gd name="connsiteY2" fmla="*/ 218364 h 1235123"/>
                <a:gd name="connsiteX3" fmla="*/ 1139588 w 1248770"/>
                <a:gd name="connsiteY3" fmla="*/ 211540 h 1235123"/>
                <a:gd name="connsiteX4" fmla="*/ 1003110 w 1248770"/>
                <a:gd name="connsiteY4" fmla="*/ 436728 h 1235123"/>
                <a:gd name="connsiteX5" fmla="*/ 382137 w 1248770"/>
                <a:gd name="connsiteY5" fmla="*/ 436728 h 1235123"/>
                <a:gd name="connsiteX6" fmla="*/ 245659 w 1248770"/>
                <a:gd name="connsiteY6" fmla="*/ 641445 h 1235123"/>
                <a:gd name="connsiteX7" fmla="*/ 900752 w 1248770"/>
                <a:gd name="connsiteY7" fmla="*/ 648269 h 1235123"/>
                <a:gd name="connsiteX8" fmla="*/ 771098 w 1248770"/>
                <a:gd name="connsiteY8" fmla="*/ 866633 h 1235123"/>
                <a:gd name="connsiteX9" fmla="*/ 116006 w 1248770"/>
                <a:gd name="connsiteY9" fmla="*/ 852985 h 1235123"/>
                <a:gd name="connsiteX10" fmla="*/ 6823 w 1248770"/>
                <a:gd name="connsiteY10" fmla="*/ 1050878 h 1235123"/>
                <a:gd name="connsiteX11" fmla="*/ 218364 w 1248770"/>
                <a:gd name="connsiteY11" fmla="*/ 1050878 h 1235123"/>
                <a:gd name="connsiteX12" fmla="*/ 668740 w 1248770"/>
                <a:gd name="connsiteY12" fmla="*/ 1050878 h 1235123"/>
                <a:gd name="connsiteX13" fmla="*/ 552734 w 1248770"/>
                <a:gd name="connsiteY13" fmla="*/ 1235123 h 1235123"/>
                <a:gd name="connsiteX14" fmla="*/ 0 w 1248770"/>
                <a:gd name="connsiteY14" fmla="*/ 1221475 h 123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8770" h="1235123">
                  <a:moveTo>
                    <a:pt x="1248770" y="0"/>
                  </a:moveTo>
                  <a:lnTo>
                    <a:pt x="620973" y="0"/>
                  </a:lnTo>
                  <a:lnTo>
                    <a:pt x="498143" y="218364"/>
                  </a:lnTo>
                  <a:lnTo>
                    <a:pt x="1139588" y="211540"/>
                  </a:lnTo>
                  <a:lnTo>
                    <a:pt x="1003110" y="436728"/>
                  </a:lnTo>
                  <a:lnTo>
                    <a:pt x="382137" y="436728"/>
                  </a:lnTo>
                  <a:lnTo>
                    <a:pt x="245659" y="641445"/>
                  </a:lnTo>
                  <a:lnTo>
                    <a:pt x="900752" y="648269"/>
                  </a:lnTo>
                  <a:lnTo>
                    <a:pt x="771098" y="866633"/>
                  </a:lnTo>
                  <a:lnTo>
                    <a:pt x="116006" y="852985"/>
                  </a:lnTo>
                  <a:lnTo>
                    <a:pt x="6823" y="1050878"/>
                  </a:lnTo>
                  <a:lnTo>
                    <a:pt x="218364" y="1050878"/>
                  </a:lnTo>
                  <a:lnTo>
                    <a:pt x="668740" y="1050878"/>
                  </a:lnTo>
                  <a:lnTo>
                    <a:pt x="552734" y="1235123"/>
                  </a:lnTo>
                  <a:lnTo>
                    <a:pt x="0" y="1221475"/>
                  </a:lnTo>
                </a:path>
              </a:pathLst>
            </a:cu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4" name="フリーフォーム 133"/>
            <p:cNvSpPr/>
            <p:nvPr/>
          </p:nvSpPr>
          <p:spPr>
            <a:xfrm>
              <a:off x="1526680" y="5284364"/>
              <a:ext cx="790665" cy="506524"/>
            </a:xfrm>
            <a:custGeom>
              <a:avLst/>
              <a:gdLst>
                <a:gd name="connsiteX0" fmla="*/ 1248770 w 1248770"/>
                <a:gd name="connsiteY0" fmla="*/ 0 h 1235123"/>
                <a:gd name="connsiteX1" fmla="*/ 620973 w 1248770"/>
                <a:gd name="connsiteY1" fmla="*/ 0 h 1235123"/>
                <a:gd name="connsiteX2" fmla="*/ 498143 w 1248770"/>
                <a:gd name="connsiteY2" fmla="*/ 218364 h 1235123"/>
                <a:gd name="connsiteX3" fmla="*/ 1139588 w 1248770"/>
                <a:gd name="connsiteY3" fmla="*/ 211540 h 1235123"/>
                <a:gd name="connsiteX4" fmla="*/ 1003110 w 1248770"/>
                <a:gd name="connsiteY4" fmla="*/ 436728 h 1235123"/>
                <a:gd name="connsiteX5" fmla="*/ 382137 w 1248770"/>
                <a:gd name="connsiteY5" fmla="*/ 436728 h 1235123"/>
                <a:gd name="connsiteX6" fmla="*/ 245659 w 1248770"/>
                <a:gd name="connsiteY6" fmla="*/ 641445 h 1235123"/>
                <a:gd name="connsiteX7" fmla="*/ 900752 w 1248770"/>
                <a:gd name="connsiteY7" fmla="*/ 648269 h 1235123"/>
                <a:gd name="connsiteX8" fmla="*/ 771098 w 1248770"/>
                <a:gd name="connsiteY8" fmla="*/ 866633 h 1235123"/>
                <a:gd name="connsiteX9" fmla="*/ 116006 w 1248770"/>
                <a:gd name="connsiteY9" fmla="*/ 852985 h 1235123"/>
                <a:gd name="connsiteX10" fmla="*/ 6823 w 1248770"/>
                <a:gd name="connsiteY10" fmla="*/ 1050878 h 1235123"/>
                <a:gd name="connsiteX11" fmla="*/ 218364 w 1248770"/>
                <a:gd name="connsiteY11" fmla="*/ 1050878 h 1235123"/>
                <a:gd name="connsiteX12" fmla="*/ 668740 w 1248770"/>
                <a:gd name="connsiteY12" fmla="*/ 1050878 h 1235123"/>
                <a:gd name="connsiteX13" fmla="*/ 552734 w 1248770"/>
                <a:gd name="connsiteY13" fmla="*/ 1235123 h 1235123"/>
                <a:gd name="connsiteX14" fmla="*/ 0 w 1248770"/>
                <a:gd name="connsiteY14" fmla="*/ 1221475 h 123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8770" h="1235123">
                  <a:moveTo>
                    <a:pt x="1248770" y="0"/>
                  </a:moveTo>
                  <a:lnTo>
                    <a:pt x="620973" y="0"/>
                  </a:lnTo>
                  <a:lnTo>
                    <a:pt x="498143" y="218364"/>
                  </a:lnTo>
                  <a:lnTo>
                    <a:pt x="1139588" y="211540"/>
                  </a:lnTo>
                  <a:lnTo>
                    <a:pt x="1003110" y="436728"/>
                  </a:lnTo>
                  <a:lnTo>
                    <a:pt x="382137" y="436728"/>
                  </a:lnTo>
                  <a:lnTo>
                    <a:pt x="245659" y="641445"/>
                  </a:lnTo>
                  <a:lnTo>
                    <a:pt x="900752" y="648269"/>
                  </a:lnTo>
                  <a:lnTo>
                    <a:pt x="771098" y="866633"/>
                  </a:lnTo>
                  <a:lnTo>
                    <a:pt x="116006" y="852985"/>
                  </a:lnTo>
                  <a:lnTo>
                    <a:pt x="6823" y="1050878"/>
                  </a:lnTo>
                  <a:lnTo>
                    <a:pt x="218364" y="1050878"/>
                  </a:lnTo>
                  <a:lnTo>
                    <a:pt x="668740" y="1050878"/>
                  </a:lnTo>
                  <a:lnTo>
                    <a:pt x="552734" y="1235123"/>
                  </a:lnTo>
                  <a:lnTo>
                    <a:pt x="0" y="1221475"/>
                  </a:lnTo>
                </a:path>
              </a:pathLst>
            </a:cu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正方形/長方形 111"/>
            <p:cNvSpPr/>
            <p:nvPr/>
          </p:nvSpPr>
          <p:spPr>
            <a:xfrm>
              <a:off x="1357405" y="5719978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1357405" y="5731026"/>
              <a:ext cx="360040" cy="132968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正方形/長方形 114"/>
            <p:cNvSpPr/>
            <p:nvPr/>
          </p:nvSpPr>
          <p:spPr>
            <a:xfrm>
              <a:off x="1287740" y="5641460"/>
              <a:ext cx="2499606" cy="7851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9" name="グループ化 28"/>
            <p:cNvGrpSpPr/>
            <p:nvPr/>
          </p:nvGrpSpPr>
          <p:grpSpPr>
            <a:xfrm>
              <a:off x="4351975" y="5145205"/>
              <a:ext cx="433254" cy="214102"/>
              <a:chOff x="3261209" y="5180475"/>
              <a:chExt cx="433254" cy="214102"/>
            </a:xfrm>
          </p:grpSpPr>
          <p:sp>
            <p:nvSpPr>
              <p:cNvPr id="124" name="フリーフォーム 123"/>
              <p:cNvSpPr/>
              <p:nvPr/>
            </p:nvSpPr>
            <p:spPr>
              <a:xfrm>
                <a:off x="3261209" y="5180475"/>
                <a:ext cx="281440" cy="135679"/>
              </a:xfrm>
              <a:custGeom>
                <a:avLst/>
                <a:gdLst>
                  <a:gd name="connsiteX0" fmla="*/ 10886 w 283028"/>
                  <a:gd name="connsiteY0" fmla="*/ 141514 h 141514"/>
                  <a:gd name="connsiteX1" fmla="*/ 0 w 283028"/>
                  <a:gd name="connsiteY1" fmla="*/ 0 h 141514"/>
                  <a:gd name="connsiteX2" fmla="*/ 283028 w 283028"/>
                  <a:gd name="connsiteY2" fmla="*/ 0 h 141514"/>
                  <a:gd name="connsiteX3" fmla="*/ 283028 w 283028"/>
                  <a:gd name="connsiteY3" fmla="*/ 119743 h 141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28" h="141514">
                    <a:moveTo>
                      <a:pt x="10886" y="141514"/>
                    </a:moveTo>
                    <a:lnTo>
                      <a:pt x="0" y="0"/>
                    </a:lnTo>
                    <a:lnTo>
                      <a:pt x="283028" y="0"/>
                    </a:lnTo>
                    <a:lnTo>
                      <a:pt x="283028" y="119743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6" name="直線コネクタ 125"/>
              <p:cNvCxnSpPr/>
              <p:nvPr/>
            </p:nvCxnSpPr>
            <p:spPr>
              <a:xfrm>
                <a:off x="3402723" y="5299197"/>
                <a:ext cx="29174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線コネクタ 127"/>
              <p:cNvCxnSpPr/>
              <p:nvPr/>
            </p:nvCxnSpPr>
            <p:spPr>
              <a:xfrm>
                <a:off x="3484524" y="5342740"/>
                <a:ext cx="13280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線コネクタ 129"/>
              <p:cNvCxnSpPr/>
              <p:nvPr/>
            </p:nvCxnSpPr>
            <p:spPr>
              <a:xfrm>
                <a:off x="3484524" y="5394577"/>
                <a:ext cx="13280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グループ化 136"/>
            <p:cNvGrpSpPr/>
            <p:nvPr/>
          </p:nvGrpSpPr>
          <p:grpSpPr>
            <a:xfrm>
              <a:off x="1537425" y="5769505"/>
              <a:ext cx="863812" cy="310138"/>
              <a:chOff x="2358359" y="5711150"/>
              <a:chExt cx="863812" cy="310138"/>
            </a:xfrm>
          </p:grpSpPr>
          <p:sp>
            <p:nvSpPr>
              <p:cNvPr id="131" name="フリーフォーム 130"/>
              <p:cNvSpPr/>
              <p:nvPr/>
            </p:nvSpPr>
            <p:spPr>
              <a:xfrm>
                <a:off x="2872654" y="5758543"/>
                <a:ext cx="349517" cy="164533"/>
              </a:xfrm>
              <a:custGeom>
                <a:avLst/>
                <a:gdLst>
                  <a:gd name="connsiteX0" fmla="*/ 283028 w 283028"/>
                  <a:gd name="connsiteY0" fmla="*/ 0 h 174171"/>
                  <a:gd name="connsiteX1" fmla="*/ 0 w 283028"/>
                  <a:gd name="connsiteY1" fmla="*/ 174171 h 174171"/>
                  <a:gd name="connsiteX2" fmla="*/ 0 w 283028"/>
                  <a:gd name="connsiteY2" fmla="*/ 174171 h 174171"/>
                  <a:gd name="connsiteX3" fmla="*/ 0 w 283028"/>
                  <a:gd name="connsiteY3" fmla="*/ 174171 h 174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28" h="174171">
                    <a:moveTo>
                      <a:pt x="283028" y="0"/>
                    </a:moveTo>
                    <a:lnTo>
                      <a:pt x="0" y="174171"/>
                    </a:lnTo>
                    <a:lnTo>
                      <a:pt x="0" y="174171"/>
                    </a:lnTo>
                    <a:lnTo>
                      <a:pt x="0" y="174171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3" name="直線コネクタ 132"/>
              <p:cNvCxnSpPr/>
              <p:nvPr/>
            </p:nvCxnSpPr>
            <p:spPr>
              <a:xfrm>
                <a:off x="2358359" y="5711150"/>
                <a:ext cx="401742" cy="172957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コネクタ 134"/>
              <p:cNvCxnSpPr/>
              <p:nvPr/>
            </p:nvCxnSpPr>
            <p:spPr>
              <a:xfrm>
                <a:off x="2760101" y="5758543"/>
                <a:ext cx="0" cy="2627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コネクタ 135"/>
              <p:cNvCxnSpPr/>
              <p:nvPr/>
            </p:nvCxnSpPr>
            <p:spPr>
              <a:xfrm>
                <a:off x="2872654" y="5758543"/>
                <a:ext cx="0" cy="2627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グループ化 137"/>
            <p:cNvGrpSpPr/>
            <p:nvPr/>
          </p:nvGrpSpPr>
          <p:grpSpPr>
            <a:xfrm>
              <a:off x="2670946" y="5791611"/>
              <a:ext cx="863812" cy="310138"/>
              <a:chOff x="2358359" y="5711150"/>
              <a:chExt cx="863812" cy="310138"/>
            </a:xfrm>
          </p:grpSpPr>
          <p:sp>
            <p:nvSpPr>
              <p:cNvPr id="139" name="フリーフォーム 138"/>
              <p:cNvSpPr/>
              <p:nvPr/>
            </p:nvSpPr>
            <p:spPr>
              <a:xfrm>
                <a:off x="2865537" y="5758543"/>
                <a:ext cx="356634" cy="174171"/>
              </a:xfrm>
              <a:custGeom>
                <a:avLst/>
                <a:gdLst>
                  <a:gd name="connsiteX0" fmla="*/ 283028 w 283028"/>
                  <a:gd name="connsiteY0" fmla="*/ 0 h 174171"/>
                  <a:gd name="connsiteX1" fmla="*/ 0 w 283028"/>
                  <a:gd name="connsiteY1" fmla="*/ 174171 h 174171"/>
                  <a:gd name="connsiteX2" fmla="*/ 0 w 283028"/>
                  <a:gd name="connsiteY2" fmla="*/ 174171 h 174171"/>
                  <a:gd name="connsiteX3" fmla="*/ 0 w 283028"/>
                  <a:gd name="connsiteY3" fmla="*/ 174171 h 174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28" h="174171">
                    <a:moveTo>
                      <a:pt x="283028" y="0"/>
                    </a:moveTo>
                    <a:lnTo>
                      <a:pt x="0" y="174171"/>
                    </a:lnTo>
                    <a:lnTo>
                      <a:pt x="0" y="174171"/>
                    </a:lnTo>
                    <a:lnTo>
                      <a:pt x="0" y="174171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0" name="直線コネクタ 139"/>
              <p:cNvCxnSpPr/>
              <p:nvPr/>
            </p:nvCxnSpPr>
            <p:spPr>
              <a:xfrm>
                <a:off x="2358359" y="5711150"/>
                <a:ext cx="401742" cy="172957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線コネクタ 140"/>
              <p:cNvCxnSpPr/>
              <p:nvPr/>
            </p:nvCxnSpPr>
            <p:spPr>
              <a:xfrm>
                <a:off x="2760101" y="5758543"/>
                <a:ext cx="0" cy="262745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線コネクタ 141"/>
              <p:cNvCxnSpPr/>
              <p:nvPr/>
            </p:nvCxnSpPr>
            <p:spPr>
              <a:xfrm>
                <a:off x="2865537" y="5758543"/>
                <a:ext cx="0" cy="262745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3" name="テキスト ボックス 142"/>
            <p:cNvSpPr txBox="1"/>
            <p:nvPr/>
          </p:nvSpPr>
          <p:spPr>
            <a:xfrm>
              <a:off x="4077514" y="5421613"/>
              <a:ext cx="788999" cy="512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kumimoji="1" lang="en-US" altLang="ja-JP" dirty="0" err="1" smtClean="0"/>
                <a:t>Rbias</a:t>
              </a:r>
              <a:r>
                <a:rPr kumimoji="1" lang="en-US" altLang="ja-JP" dirty="0" smtClean="0"/>
                <a:t> </a:t>
              </a:r>
            </a:p>
            <a:p>
              <a:pPr>
                <a:lnSpc>
                  <a:spcPts val="1600"/>
                </a:lnSpc>
              </a:pPr>
              <a:r>
                <a:rPr kumimoji="1" lang="en-US" altLang="ja-JP" dirty="0" smtClean="0"/>
                <a:t>~1.5M</a:t>
              </a:r>
              <a:endParaRPr kumimoji="1" lang="ja-JP" altLang="en-US" dirty="0"/>
            </a:p>
          </p:txBody>
        </p:sp>
        <p:sp>
          <p:nvSpPr>
            <p:cNvPr id="144" name="テキスト ボックス 143"/>
            <p:cNvSpPr txBox="1"/>
            <p:nvPr/>
          </p:nvSpPr>
          <p:spPr>
            <a:xfrm>
              <a:off x="3178124" y="5974116"/>
              <a:ext cx="1468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C</a:t>
              </a:r>
              <a:r>
                <a:rPr kumimoji="1" lang="en-US" altLang="ja-JP" baseline="-25000" dirty="0" smtClean="0"/>
                <a:t>int</a:t>
              </a:r>
              <a:r>
                <a:rPr kumimoji="1" lang="en-US" altLang="ja-JP" dirty="0" smtClean="0"/>
                <a:t>~0.5pF/cm</a:t>
              </a:r>
              <a:endParaRPr kumimoji="1" lang="ja-JP" altLang="en-US" dirty="0"/>
            </a:p>
          </p:txBody>
        </p:sp>
        <p:grpSp>
          <p:nvGrpSpPr>
            <p:cNvPr id="148" name="グループ化 147"/>
            <p:cNvGrpSpPr/>
            <p:nvPr/>
          </p:nvGrpSpPr>
          <p:grpSpPr>
            <a:xfrm rot="5400000">
              <a:off x="2114803" y="6177948"/>
              <a:ext cx="845480" cy="262746"/>
              <a:chOff x="2376007" y="5758543"/>
              <a:chExt cx="845480" cy="262746"/>
            </a:xfrm>
          </p:grpSpPr>
          <p:sp>
            <p:nvSpPr>
              <p:cNvPr id="149" name="フリーフォーム 148"/>
              <p:cNvSpPr/>
              <p:nvPr/>
            </p:nvSpPr>
            <p:spPr>
              <a:xfrm rot="548982">
                <a:off x="2923460" y="5845640"/>
                <a:ext cx="298027" cy="45719"/>
              </a:xfrm>
              <a:custGeom>
                <a:avLst/>
                <a:gdLst>
                  <a:gd name="connsiteX0" fmla="*/ 283028 w 283028"/>
                  <a:gd name="connsiteY0" fmla="*/ 0 h 174171"/>
                  <a:gd name="connsiteX1" fmla="*/ 0 w 283028"/>
                  <a:gd name="connsiteY1" fmla="*/ 174171 h 174171"/>
                  <a:gd name="connsiteX2" fmla="*/ 0 w 283028"/>
                  <a:gd name="connsiteY2" fmla="*/ 174171 h 174171"/>
                  <a:gd name="connsiteX3" fmla="*/ 0 w 283028"/>
                  <a:gd name="connsiteY3" fmla="*/ 174171 h 174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28" h="174171">
                    <a:moveTo>
                      <a:pt x="283028" y="0"/>
                    </a:moveTo>
                    <a:lnTo>
                      <a:pt x="0" y="174171"/>
                    </a:lnTo>
                    <a:lnTo>
                      <a:pt x="0" y="174171"/>
                    </a:lnTo>
                    <a:lnTo>
                      <a:pt x="0" y="174171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0" name="直線コネクタ 149"/>
              <p:cNvCxnSpPr/>
              <p:nvPr/>
            </p:nvCxnSpPr>
            <p:spPr>
              <a:xfrm rot="16200000">
                <a:off x="2590434" y="5676932"/>
                <a:ext cx="0" cy="428853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直線コネクタ 150"/>
              <p:cNvCxnSpPr/>
              <p:nvPr/>
            </p:nvCxnSpPr>
            <p:spPr>
              <a:xfrm>
                <a:off x="2804862" y="5758544"/>
                <a:ext cx="0" cy="262745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直線コネクタ 151"/>
              <p:cNvCxnSpPr/>
              <p:nvPr/>
            </p:nvCxnSpPr>
            <p:spPr>
              <a:xfrm>
                <a:off x="2939143" y="5758543"/>
                <a:ext cx="0" cy="262745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4" name="テキスト ボックス 153"/>
            <p:cNvSpPr txBox="1"/>
            <p:nvPr/>
          </p:nvSpPr>
          <p:spPr>
            <a:xfrm>
              <a:off x="866721" y="6237261"/>
              <a:ext cx="1593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C</a:t>
              </a:r>
              <a:r>
                <a:rPr kumimoji="1" lang="en-US" altLang="ja-JP" baseline="-25000" dirty="0" smtClean="0"/>
                <a:t>back</a:t>
              </a:r>
              <a:r>
                <a:rPr kumimoji="1" lang="en-US" altLang="ja-JP" dirty="0" smtClean="0"/>
                <a:t>~0.2pF/cm</a:t>
              </a:r>
              <a:endParaRPr kumimoji="1" lang="ja-JP" altLang="en-US" dirty="0"/>
            </a:p>
          </p:txBody>
        </p:sp>
        <p:grpSp>
          <p:nvGrpSpPr>
            <p:cNvPr id="156" name="グループ化 155"/>
            <p:cNvGrpSpPr/>
            <p:nvPr/>
          </p:nvGrpSpPr>
          <p:grpSpPr>
            <a:xfrm rot="5400000">
              <a:off x="1874951" y="5294466"/>
              <a:ext cx="105246" cy="262746"/>
              <a:chOff x="2833897" y="5758543"/>
              <a:chExt cx="105246" cy="262746"/>
            </a:xfrm>
          </p:grpSpPr>
          <p:cxnSp>
            <p:nvCxnSpPr>
              <p:cNvPr id="159" name="直線コネクタ 158"/>
              <p:cNvCxnSpPr/>
              <p:nvPr/>
            </p:nvCxnSpPr>
            <p:spPr>
              <a:xfrm>
                <a:off x="2833897" y="5758544"/>
                <a:ext cx="0" cy="262745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線コネクタ 159"/>
              <p:cNvCxnSpPr/>
              <p:nvPr/>
            </p:nvCxnSpPr>
            <p:spPr>
              <a:xfrm>
                <a:off x="2939143" y="5758543"/>
                <a:ext cx="0" cy="262745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2" name="フリーフォーム 161"/>
            <p:cNvSpPr/>
            <p:nvPr/>
          </p:nvSpPr>
          <p:spPr>
            <a:xfrm>
              <a:off x="1915886" y="5213044"/>
              <a:ext cx="609600" cy="328423"/>
            </a:xfrm>
            <a:custGeom>
              <a:avLst/>
              <a:gdLst>
                <a:gd name="connsiteX0" fmla="*/ 0 w 609600"/>
                <a:gd name="connsiteY0" fmla="*/ 174172 h 326572"/>
                <a:gd name="connsiteX1" fmla="*/ 10885 w 609600"/>
                <a:gd name="connsiteY1" fmla="*/ 43543 h 326572"/>
                <a:gd name="connsiteX2" fmla="*/ 206828 w 609600"/>
                <a:gd name="connsiteY2" fmla="*/ 0 h 326572"/>
                <a:gd name="connsiteX3" fmla="*/ 478971 w 609600"/>
                <a:gd name="connsiteY3" fmla="*/ 21772 h 326572"/>
                <a:gd name="connsiteX4" fmla="*/ 576943 w 609600"/>
                <a:gd name="connsiteY4" fmla="*/ 97972 h 326572"/>
                <a:gd name="connsiteX5" fmla="*/ 598714 w 609600"/>
                <a:gd name="connsiteY5" fmla="*/ 283029 h 326572"/>
                <a:gd name="connsiteX6" fmla="*/ 609600 w 609600"/>
                <a:gd name="connsiteY6" fmla="*/ 326572 h 32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00" h="326572">
                  <a:moveTo>
                    <a:pt x="0" y="174172"/>
                  </a:moveTo>
                  <a:lnTo>
                    <a:pt x="10885" y="43543"/>
                  </a:lnTo>
                  <a:lnTo>
                    <a:pt x="206828" y="0"/>
                  </a:lnTo>
                  <a:lnTo>
                    <a:pt x="478971" y="21772"/>
                  </a:lnTo>
                  <a:lnTo>
                    <a:pt x="576943" y="97972"/>
                  </a:lnTo>
                  <a:lnTo>
                    <a:pt x="598714" y="283029"/>
                  </a:lnTo>
                  <a:lnTo>
                    <a:pt x="609600" y="326572"/>
                  </a:lnTo>
                </a:path>
              </a:pathLst>
            </a:cu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3" name="フリーフォーム 162"/>
            <p:cNvSpPr/>
            <p:nvPr/>
          </p:nvSpPr>
          <p:spPr>
            <a:xfrm>
              <a:off x="1937657" y="5453743"/>
              <a:ext cx="522514" cy="348343"/>
            </a:xfrm>
            <a:custGeom>
              <a:avLst/>
              <a:gdLst>
                <a:gd name="connsiteX0" fmla="*/ 0 w 522514"/>
                <a:gd name="connsiteY0" fmla="*/ 0 h 348343"/>
                <a:gd name="connsiteX1" fmla="*/ 21772 w 522514"/>
                <a:gd name="connsiteY1" fmla="*/ 130628 h 348343"/>
                <a:gd name="connsiteX2" fmla="*/ 97972 w 522514"/>
                <a:gd name="connsiteY2" fmla="*/ 206828 h 348343"/>
                <a:gd name="connsiteX3" fmla="*/ 217714 w 522514"/>
                <a:gd name="connsiteY3" fmla="*/ 304800 h 348343"/>
                <a:gd name="connsiteX4" fmla="*/ 370114 w 522514"/>
                <a:gd name="connsiteY4" fmla="*/ 348343 h 348343"/>
                <a:gd name="connsiteX5" fmla="*/ 522514 w 522514"/>
                <a:gd name="connsiteY5" fmla="*/ 348343 h 34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2514" h="348343">
                  <a:moveTo>
                    <a:pt x="0" y="0"/>
                  </a:moveTo>
                  <a:lnTo>
                    <a:pt x="21772" y="130628"/>
                  </a:lnTo>
                  <a:lnTo>
                    <a:pt x="97972" y="206828"/>
                  </a:lnTo>
                  <a:lnTo>
                    <a:pt x="217714" y="304800"/>
                  </a:lnTo>
                  <a:lnTo>
                    <a:pt x="370114" y="348343"/>
                  </a:lnTo>
                  <a:lnTo>
                    <a:pt x="522514" y="348343"/>
                  </a:lnTo>
                </a:path>
              </a:pathLst>
            </a:cu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4" name="テキスト ボックス 163"/>
            <p:cNvSpPr txBox="1"/>
            <p:nvPr/>
          </p:nvSpPr>
          <p:spPr>
            <a:xfrm>
              <a:off x="921120" y="4816823"/>
              <a:ext cx="1391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C</a:t>
              </a:r>
              <a:r>
                <a:rPr kumimoji="1" lang="en-US" altLang="ja-JP" baseline="-25000" dirty="0" smtClean="0"/>
                <a:t>cp</a:t>
              </a:r>
              <a:r>
                <a:rPr kumimoji="1" lang="en-US" altLang="ja-JP" dirty="0" smtClean="0"/>
                <a:t>~20pF/cm</a:t>
              </a:r>
              <a:endParaRPr kumimoji="1" lang="ja-JP" altLang="en-US" dirty="0"/>
            </a:p>
          </p:txBody>
        </p:sp>
        <p:sp>
          <p:nvSpPr>
            <p:cNvPr id="116" name="フリーフォーム 115"/>
            <p:cNvSpPr/>
            <p:nvPr/>
          </p:nvSpPr>
          <p:spPr>
            <a:xfrm>
              <a:off x="2486666" y="4876831"/>
              <a:ext cx="359228" cy="596984"/>
            </a:xfrm>
            <a:custGeom>
              <a:avLst/>
              <a:gdLst>
                <a:gd name="connsiteX0" fmla="*/ 10886 w 359228"/>
                <a:gd name="connsiteY0" fmla="*/ 642258 h 642258"/>
                <a:gd name="connsiteX1" fmla="*/ 0 w 359228"/>
                <a:gd name="connsiteY1" fmla="*/ 0 h 642258"/>
                <a:gd name="connsiteX2" fmla="*/ 359228 w 359228"/>
                <a:gd name="connsiteY2" fmla="*/ 0 h 642258"/>
                <a:gd name="connsiteX3" fmla="*/ 359228 w 359228"/>
                <a:gd name="connsiteY3" fmla="*/ 0 h 642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228" h="642258">
                  <a:moveTo>
                    <a:pt x="10886" y="642258"/>
                  </a:moveTo>
                  <a:lnTo>
                    <a:pt x="0" y="0"/>
                  </a:lnTo>
                  <a:lnTo>
                    <a:pt x="359228" y="0"/>
                  </a:lnTo>
                  <a:lnTo>
                    <a:pt x="359228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二等辺三角形 107"/>
            <p:cNvSpPr/>
            <p:nvPr/>
          </p:nvSpPr>
          <p:spPr>
            <a:xfrm rot="5400000">
              <a:off x="2731380" y="4675876"/>
              <a:ext cx="452860" cy="48011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正方形/長方形 109"/>
            <p:cNvSpPr/>
            <p:nvPr/>
          </p:nvSpPr>
          <p:spPr>
            <a:xfrm>
              <a:off x="2365517" y="5719978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3301621" y="5719978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1369104" y="5731026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正方形/長方形 116"/>
            <p:cNvSpPr/>
            <p:nvPr/>
          </p:nvSpPr>
          <p:spPr>
            <a:xfrm>
              <a:off x="2272697" y="5447986"/>
              <a:ext cx="529993" cy="186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4" name="テキスト ボックス 43"/>
          <p:cNvSpPr txBox="1"/>
          <p:nvPr/>
        </p:nvSpPr>
        <p:spPr>
          <a:xfrm>
            <a:off x="4001170" y="5937367"/>
            <a:ext cx="1572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w/o depletion: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074705" y="6217838"/>
            <a:ext cx="4991175" cy="534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kumimoji="1" lang="en-US" altLang="ja-JP" dirty="0" smtClean="0">
                <a:solidFill>
                  <a:srgbClr val="00B0F0"/>
                </a:solidFill>
              </a:rPr>
              <a:t>(#carriers=</a:t>
            </a:r>
            <a:r>
              <a:rPr lang="en-US" altLang="ja-JP" dirty="0" smtClean="0">
                <a:solidFill>
                  <a:srgbClr val="00B0F0"/>
                </a:solidFill>
              </a:rPr>
              <a:t>N</a:t>
            </a:r>
            <a:r>
              <a:rPr lang="en-US" altLang="ja-JP" baseline="-25000" dirty="0" smtClean="0">
                <a:solidFill>
                  <a:srgbClr val="00B0F0"/>
                </a:solidFill>
              </a:rPr>
              <a:t>h</a:t>
            </a:r>
            <a:r>
              <a:rPr lang="en-US" altLang="ja-JP" dirty="0" smtClean="0">
                <a:solidFill>
                  <a:srgbClr val="00B0F0"/>
                </a:solidFill>
              </a:rPr>
              <a:t>x</a:t>
            </a:r>
            <a:r>
              <a:rPr kumimoji="1" lang="en-US" altLang="ja-JP" dirty="0" smtClean="0">
                <a:solidFill>
                  <a:srgbClr val="00B0F0"/>
                </a:solidFill>
              </a:rPr>
              <a:t>0.1x0.3x10mm)~10</a:t>
            </a:r>
            <a:r>
              <a:rPr lang="en-US" altLang="ja-JP" baseline="30000" dirty="0">
                <a:solidFill>
                  <a:srgbClr val="00B0F0"/>
                </a:solidFill>
              </a:rPr>
              <a:t>9</a:t>
            </a:r>
            <a:r>
              <a:rPr kumimoji="1" lang="en-US" altLang="ja-JP" dirty="0" smtClean="0">
                <a:solidFill>
                  <a:srgbClr val="00B0F0"/>
                </a:solidFill>
              </a:rPr>
              <a:t>&gt;&gt;(signal)80x300</a:t>
            </a:r>
          </a:p>
          <a:p>
            <a:pPr>
              <a:lnSpc>
                <a:spcPts val="1700"/>
              </a:lnSpc>
            </a:pPr>
            <a:r>
              <a:rPr lang="en-US" altLang="ja-JP" dirty="0">
                <a:solidFill>
                  <a:srgbClr val="00B0F0"/>
                </a:solidFill>
              </a:rPr>
              <a:t>s</a:t>
            </a:r>
            <a:r>
              <a:rPr lang="en-US" altLang="ja-JP" dirty="0" smtClean="0">
                <a:solidFill>
                  <a:srgbClr val="00B0F0"/>
                </a:solidFill>
              </a:rPr>
              <a:t>ignal carriers recombine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381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20"/>
          <p:cNvSpPr/>
          <p:nvPr/>
        </p:nvSpPr>
        <p:spPr>
          <a:xfrm>
            <a:off x="4892544" y="4061368"/>
            <a:ext cx="4140757" cy="2045585"/>
          </a:xfrm>
          <a:prstGeom prst="roundRect">
            <a:avLst>
              <a:gd name="adj" fmla="val 10614"/>
            </a:avLst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542" y="10323"/>
            <a:ext cx="9128457" cy="1115452"/>
          </a:xfrm>
        </p:spPr>
        <p:txBody>
          <a:bodyPr/>
          <a:lstStyle/>
          <a:p>
            <a:r>
              <a:rPr kumimoji="1" lang="en-US" altLang="ja-JP" dirty="0" smtClean="0"/>
              <a:t>Furthe</a:t>
            </a:r>
            <a:r>
              <a:rPr lang="en-US" altLang="ja-JP" dirty="0" smtClean="0"/>
              <a:t>r implants</a:t>
            </a:r>
            <a:endParaRPr kumimoji="1" lang="ja-JP" altLang="en-US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449235" y="1444817"/>
            <a:ext cx="4161733" cy="1386419"/>
            <a:chOff x="2400164" y="2235547"/>
            <a:chExt cx="5553460" cy="2007824"/>
          </a:xfrm>
        </p:grpSpPr>
        <p:sp>
          <p:nvSpPr>
            <p:cNvPr id="4" name="正方形/長方形 3"/>
            <p:cNvSpPr/>
            <p:nvPr/>
          </p:nvSpPr>
          <p:spPr>
            <a:xfrm>
              <a:off x="2532584" y="2515179"/>
              <a:ext cx="5290056" cy="1728192"/>
            </a:xfrm>
            <a:prstGeom prst="rect">
              <a:avLst/>
            </a:prstGeom>
            <a:solidFill>
              <a:srgbClr val="FFFFB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>
                  <a:solidFill>
                    <a:schemeClr val="tx1"/>
                  </a:solidFill>
                </a:rPr>
                <a:t>P-bulk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7688784" y="2526227"/>
              <a:ext cx="264840" cy="1712456"/>
            </a:xfrm>
            <a:prstGeom prst="rect">
              <a:avLst/>
            </a:prstGeom>
            <a:solidFill>
              <a:srgbClr val="FFFF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3487997" y="2515179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6841386" y="2515179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5086336" y="2515179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5086336" y="2526227"/>
              <a:ext cx="360040" cy="132968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5098035" y="2526227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483768" y="2436661"/>
              <a:ext cx="5421040" cy="9425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5011189" y="2235547"/>
              <a:ext cx="529993" cy="186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6748566" y="2243186"/>
              <a:ext cx="529993" cy="186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正方形/長方形 63"/>
            <p:cNvSpPr/>
            <p:nvPr/>
          </p:nvSpPr>
          <p:spPr>
            <a:xfrm>
              <a:off x="3385478" y="2249697"/>
              <a:ext cx="529993" cy="186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2400164" y="2530915"/>
              <a:ext cx="264840" cy="1712456"/>
            </a:xfrm>
            <a:prstGeom prst="rect">
              <a:avLst/>
            </a:prstGeom>
            <a:solidFill>
              <a:srgbClr val="FFFF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2400164" y="4039494"/>
              <a:ext cx="5504644" cy="20387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正方形/長方形 13"/>
          <p:cNvSpPr/>
          <p:nvPr/>
        </p:nvSpPr>
        <p:spPr>
          <a:xfrm>
            <a:off x="701417" y="1658545"/>
            <a:ext cx="144016" cy="962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正方形/長方形 124"/>
          <p:cNvSpPr/>
          <p:nvPr/>
        </p:nvSpPr>
        <p:spPr>
          <a:xfrm>
            <a:off x="1976534" y="1660580"/>
            <a:ext cx="144016" cy="962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正方形/長方形 126"/>
          <p:cNvSpPr/>
          <p:nvPr/>
        </p:nvSpPr>
        <p:spPr>
          <a:xfrm>
            <a:off x="3198912" y="1647152"/>
            <a:ext cx="144016" cy="962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874006" y="1489325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- - - - - -</a:t>
            </a:r>
            <a:endParaRPr kumimoji="1" lang="ja-JP" altLang="en-US" dirty="0"/>
          </a:p>
        </p:txBody>
      </p:sp>
      <p:sp>
        <p:nvSpPr>
          <p:cNvPr id="145" name="テキスト ボックス 144"/>
          <p:cNvSpPr txBox="1"/>
          <p:nvPr/>
        </p:nvSpPr>
        <p:spPr>
          <a:xfrm>
            <a:off x="1608786" y="1507266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- - - - - -</a:t>
            </a:r>
            <a:endParaRPr kumimoji="1" lang="ja-JP" altLang="en-US" dirty="0"/>
          </a:p>
        </p:txBody>
      </p:sp>
      <p:sp>
        <p:nvSpPr>
          <p:cNvPr id="146" name="テキスト ボックス 145"/>
          <p:cNvSpPr txBox="1"/>
          <p:nvPr/>
        </p:nvSpPr>
        <p:spPr>
          <a:xfrm>
            <a:off x="405753" y="1506775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- - - - - -</a:t>
            </a:r>
            <a:endParaRPr kumimoji="1" lang="ja-JP" altLang="en-US" dirty="0"/>
          </a:p>
        </p:txBody>
      </p:sp>
      <p:sp>
        <p:nvSpPr>
          <p:cNvPr id="147" name="テキスト ボックス 146"/>
          <p:cNvSpPr txBox="1"/>
          <p:nvPr/>
        </p:nvSpPr>
        <p:spPr>
          <a:xfrm>
            <a:off x="4047275" y="1496381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- - - -</a:t>
            </a:r>
            <a:endParaRPr kumimoji="1" lang="ja-JP" altLang="en-US" dirty="0"/>
          </a:p>
        </p:txBody>
      </p:sp>
      <p:cxnSp>
        <p:nvCxnSpPr>
          <p:cNvPr id="19" name="直線矢印コネクタ 18"/>
          <p:cNvCxnSpPr/>
          <p:nvPr/>
        </p:nvCxnSpPr>
        <p:spPr>
          <a:xfrm flipH="1">
            <a:off x="2048542" y="1376592"/>
            <a:ext cx="32744" cy="3110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1766241" y="1115452"/>
            <a:ext cx="194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p-stop ca.10</a:t>
            </a:r>
            <a:r>
              <a:rPr kumimoji="1" lang="en-US" altLang="ja-JP" baseline="30000" dirty="0" smtClean="0"/>
              <a:t>13</a:t>
            </a:r>
            <a:r>
              <a:rPr kumimoji="1" lang="en-US" altLang="ja-JP" dirty="0" smtClean="0"/>
              <a:t>/cm</a:t>
            </a:r>
            <a:r>
              <a:rPr kumimoji="1" lang="en-US" altLang="ja-JP" baseline="30000" dirty="0" smtClean="0"/>
              <a:t>2</a:t>
            </a:r>
            <a:endParaRPr kumimoji="1" lang="ja-JP" altLang="en-US" baseline="300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803072" y="1221421"/>
            <a:ext cx="40280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Fixed positive charges at Si-SiO</a:t>
            </a:r>
            <a:r>
              <a:rPr kumimoji="1" lang="en-US" altLang="ja-JP" baseline="-25000" dirty="0" smtClean="0">
                <a:solidFill>
                  <a:srgbClr val="00B0F0"/>
                </a:solidFill>
              </a:rPr>
              <a:t>2</a:t>
            </a:r>
            <a:r>
              <a:rPr kumimoji="1" lang="en-US" altLang="ja-JP" dirty="0" smtClean="0">
                <a:solidFill>
                  <a:srgbClr val="00B0F0"/>
                </a:solidFill>
              </a:rPr>
              <a:t> interface</a:t>
            </a:r>
          </a:p>
          <a:p>
            <a:r>
              <a:rPr lang="en-US" altLang="ja-JP" dirty="0"/>
              <a:t>a</a:t>
            </a:r>
            <a:r>
              <a:rPr lang="en-US" altLang="ja-JP" dirty="0" smtClean="0"/>
              <a:t>ttracts mobile electrons, </a:t>
            </a:r>
          </a:p>
          <a:p>
            <a:r>
              <a:rPr lang="en-US" altLang="ja-JP" dirty="0" smtClean="0"/>
              <a:t>which shorts n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 electrodes together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463904" y="1285838"/>
            <a:ext cx="574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SiO</a:t>
            </a:r>
            <a:r>
              <a:rPr lang="en-US" altLang="ja-JP" baseline="-25000" dirty="0"/>
              <a:t>2</a:t>
            </a:r>
            <a:endParaRPr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148064" y="2356398"/>
            <a:ext cx="291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p-stop: p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 blocking electrode</a:t>
            </a:r>
            <a:endParaRPr kumimoji="1" lang="ja-JP" altLang="en-US" dirty="0"/>
          </a:p>
        </p:txBody>
      </p:sp>
      <p:grpSp>
        <p:nvGrpSpPr>
          <p:cNvPr id="32" name="グループ化 31"/>
          <p:cNvGrpSpPr/>
          <p:nvPr/>
        </p:nvGrpSpPr>
        <p:grpSpPr>
          <a:xfrm>
            <a:off x="447503" y="3482741"/>
            <a:ext cx="4267014" cy="1386419"/>
            <a:chOff x="539861" y="3978016"/>
            <a:chExt cx="4267014" cy="1386419"/>
          </a:xfrm>
        </p:grpSpPr>
        <p:grpSp>
          <p:nvGrpSpPr>
            <p:cNvPr id="153" name="グループ化 152"/>
            <p:cNvGrpSpPr/>
            <p:nvPr/>
          </p:nvGrpSpPr>
          <p:grpSpPr>
            <a:xfrm>
              <a:off x="577509" y="3978016"/>
              <a:ext cx="4161733" cy="1386419"/>
              <a:chOff x="2400164" y="2235547"/>
              <a:chExt cx="5553460" cy="2007824"/>
            </a:xfrm>
          </p:grpSpPr>
          <p:sp>
            <p:nvSpPr>
              <p:cNvPr id="155" name="正方形/長方形 154"/>
              <p:cNvSpPr/>
              <p:nvPr/>
            </p:nvSpPr>
            <p:spPr>
              <a:xfrm>
                <a:off x="2532584" y="2515179"/>
                <a:ext cx="5290056" cy="1728192"/>
              </a:xfrm>
              <a:prstGeom prst="rect">
                <a:avLst/>
              </a:prstGeom>
              <a:solidFill>
                <a:srgbClr val="FFFFB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 smtClean="0">
                    <a:solidFill>
                      <a:schemeClr val="tx1"/>
                    </a:solidFill>
                  </a:rPr>
                  <a:t>P-bulk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正方形/長方形 156"/>
              <p:cNvSpPr/>
              <p:nvPr/>
            </p:nvSpPr>
            <p:spPr>
              <a:xfrm>
                <a:off x="7688784" y="2526227"/>
                <a:ext cx="264840" cy="1712456"/>
              </a:xfrm>
              <a:prstGeom prst="rect">
                <a:avLst/>
              </a:prstGeom>
              <a:solidFill>
                <a:srgbClr val="FFFF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8" name="正方形/長方形 157"/>
              <p:cNvSpPr/>
              <p:nvPr/>
            </p:nvSpPr>
            <p:spPr>
              <a:xfrm>
                <a:off x="3487997" y="2515179"/>
                <a:ext cx="360040" cy="14401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1" name="正方形/長方形 160"/>
              <p:cNvSpPr/>
              <p:nvPr/>
            </p:nvSpPr>
            <p:spPr>
              <a:xfrm>
                <a:off x="6841386" y="2515179"/>
                <a:ext cx="360040" cy="14401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5" name="正方形/長方形 164"/>
              <p:cNvSpPr/>
              <p:nvPr/>
            </p:nvSpPr>
            <p:spPr>
              <a:xfrm>
                <a:off x="5086336" y="2515179"/>
                <a:ext cx="360040" cy="14401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6" name="正方形/長方形 165"/>
              <p:cNvSpPr/>
              <p:nvPr/>
            </p:nvSpPr>
            <p:spPr>
              <a:xfrm>
                <a:off x="5086336" y="2526227"/>
                <a:ext cx="360040" cy="132968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7" name="正方形/長方形 166"/>
              <p:cNvSpPr/>
              <p:nvPr/>
            </p:nvSpPr>
            <p:spPr>
              <a:xfrm>
                <a:off x="5098035" y="2526227"/>
                <a:ext cx="360040" cy="14401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8" name="正方形/長方形 167"/>
              <p:cNvSpPr/>
              <p:nvPr/>
            </p:nvSpPr>
            <p:spPr>
              <a:xfrm>
                <a:off x="2483768" y="2436661"/>
                <a:ext cx="5421040" cy="9425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9" name="正方形/長方形 168"/>
              <p:cNvSpPr/>
              <p:nvPr/>
            </p:nvSpPr>
            <p:spPr>
              <a:xfrm>
                <a:off x="5011189" y="2235547"/>
                <a:ext cx="529993" cy="1869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0" name="正方形/長方形 169"/>
              <p:cNvSpPr/>
              <p:nvPr/>
            </p:nvSpPr>
            <p:spPr>
              <a:xfrm>
                <a:off x="6748566" y="2243186"/>
                <a:ext cx="529993" cy="1869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1" name="正方形/長方形 170"/>
              <p:cNvSpPr/>
              <p:nvPr/>
            </p:nvSpPr>
            <p:spPr>
              <a:xfrm>
                <a:off x="3385478" y="2249697"/>
                <a:ext cx="529993" cy="1869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72" name="正方形/長方形 171"/>
              <p:cNvSpPr/>
              <p:nvPr/>
            </p:nvSpPr>
            <p:spPr>
              <a:xfrm>
                <a:off x="2400164" y="2530915"/>
                <a:ext cx="264840" cy="1712456"/>
              </a:xfrm>
              <a:prstGeom prst="rect">
                <a:avLst/>
              </a:prstGeom>
              <a:solidFill>
                <a:srgbClr val="FFFF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3" name="正方形/長方形 172"/>
              <p:cNvSpPr/>
              <p:nvPr/>
            </p:nvSpPr>
            <p:spPr>
              <a:xfrm>
                <a:off x="2400164" y="4039494"/>
                <a:ext cx="5504644" cy="20387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77" name="テキスト ボックス 176"/>
            <p:cNvSpPr txBox="1"/>
            <p:nvPr/>
          </p:nvSpPr>
          <p:spPr>
            <a:xfrm>
              <a:off x="3008114" y="4005064"/>
              <a:ext cx="872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- - - - - -</a:t>
              </a:r>
              <a:endParaRPr kumimoji="1" lang="ja-JP" altLang="en-US" dirty="0"/>
            </a:p>
          </p:txBody>
        </p:sp>
        <p:sp>
          <p:nvSpPr>
            <p:cNvPr id="178" name="テキスト ボックス 177"/>
            <p:cNvSpPr txBox="1"/>
            <p:nvPr/>
          </p:nvSpPr>
          <p:spPr>
            <a:xfrm>
              <a:off x="1742894" y="4005064"/>
              <a:ext cx="872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- - - - - -</a:t>
              </a:r>
              <a:endParaRPr kumimoji="1" lang="ja-JP" altLang="en-US" dirty="0"/>
            </a:p>
          </p:txBody>
        </p:sp>
        <p:sp>
          <p:nvSpPr>
            <p:cNvPr id="179" name="テキスト ボックス 178"/>
            <p:cNvSpPr txBox="1"/>
            <p:nvPr/>
          </p:nvSpPr>
          <p:spPr>
            <a:xfrm>
              <a:off x="539861" y="4022514"/>
              <a:ext cx="872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- - - - - -</a:t>
              </a:r>
              <a:endParaRPr kumimoji="1" lang="ja-JP" altLang="en-US" dirty="0"/>
            </a:p>
          </p:txBody>
        </p:sp>
        <p:sp>
          <p:nvSpPr>
            <p:cNvPr id="180" name="テキスト ボックス 179"/>
            <p:cNvSpPr txBox="1"/>
            <p:nvPr/>
          </p:nvSpPr>
          <p:spPr>
            <a:xfrm>
              <a:off x="4181383" y="4012120"/>
              <a:ext cx="62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- - - -</a:t>
              </a:r>
              <a:endParaRPr kumimoji="1" lang="ja-JP" altLang="en-US" dirty="0"/>
            </a:p>
          </p:txBody>
        </p:sp>
      </p:grpSp>
      <p:sp>
        <p:nvSpPr>
          <p:cNvPr id="182" name="テキスト ボックス 181"/>
          <p:cNvSpPr txBox="1"/>
          <p:nvPr/>
        </p:nvSpPr>
        <p:spPr>
          <a:xfrm>
            <a:off x="1396490" y="2902740"/>
            <a:ext cx="2459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p-spray ca.2x10</a:t>
            </a:r>
            <a:r>
              <a:rPr kumimoji="1" lang="en-US" altLang="ja-JP" baseline="30000" dirty="0" smtClean="0"/>
              <a:t>12</a:t>
            </a:r>
            <a:r>
              <a:rPr kumimoji="1" lang="en-US" altLang="ja-JP" dirty="0" smtClean="0"/>
              <a:t>/cm</a:t>
            </a:r>
            <a:r>
              <a:rPr kumimoji="1" lang="en-US" altLang="ja-JP" baseline="30000" dirty="0" smtClean="0"/>
              <a:t>2</a:t>
            </a:r>
            <a:endParaRPr kumimoji="1" lang="ja-JP" altLang="en-US" baseline="30000" dirty="0"/>
          </a:p>
        </p:txBody>
      </p:sp>
      <p:sp>
        <p:nvSpPr>
          <p:cNvPr id="183" name="正方形/長方形 182"/>
          <p:cNvSpPr/>
          <p:nvPr/>
        </p:nvSpPr>
        <p:spPr>
          <a:xfrm>
            <a:off x="506255" y="3152088"/>
            <a:ext cx="574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SiO</a:t>
            </a:r>
            <a:r>
              <a:rPr lang="en-US" altLang="ja-JP" baseline="-25000" dirty="0"/>
              <a:t>2</a:t>
            </a:r>
            <a:endParaRPr lang="ja-JP" altLang="en-US" dirty="0"/>
          </a:p>
        </p:txBody>
      </p:sp>
      <p:cxnSp>
        <p:nvCxnSpPr>
          <p:cNvPr id="34" name="直線矢印コネクタ 33"/>
          <p:cNvCxnSpPr/>
          <p:nvPr/>
        </p:nvCxnSpPr>
        <p:spPr>
          <a:xfrm>
            <a:off x="849661" y="3271190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線矢印コネクタ 183"/>
          <p:cNvCxnSpPr/>
          <p:nvPr/>
        </p:nvCxnSpPr>
        <p:spPr>
          <a:xfrm>
            <a:off x="1002061" y="3269805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線矢印コネクタ 184"/>
          <p:cNvCxnSpPr/>
          <p:nvPr/>
        </p:nvCxnSpPr>
        <p:spPr>
          <a:xfrm>
            <a:off x="1134095" y="3269805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矢印コネクタ 185"/>
          <p:cNvCxnSpPr/>
          <p:nvPr/>
        </p:nvCxnSpPr>
        <p:spPr>
          <a:xfrm>
            <a:off x="1278111" y="3269805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矢印コネクタ 186"/>
          <p:cNvCxnSpPr/>
          <p:nvPr/>
        </p:nvCxnSpPr>
        <p:spPr>
          <a:xfrm>
            <a:off x="1422127" y="3269805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直線矢印コネクタ 187"/>
          <p:cNvCxnSpPr/>
          <p:nvPr/>
        </p:nvCxnSpPr>
        <p:spPr>
          <a:xfrm>
            <a:off x="1569741" y="3271190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線矢印コネクタ 188"/>
          <p:cNvCxnSpPr/>
          <p:nvPr/>
        </p:nvCxnSpPr>
        <p:spPr>
          <a:xfrm>
            <a:off x="1722141" y="3269805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線矢印コネクタ 189"/>
          <p:cNvCxnSpPr/>
          <p:nvPr/>
        </p:nvCxnSpPr>
        <p:spPr>
          <a:xfrm>
            <a:off x="1854175" y="3269805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線矢印コネクタ 190"/>
          <p:cNvCxnSpPr/>
          <p:nvPr/>
        </p:nvCxnSpPr>
        <p:spPr>
          <a:xfrm>
            <a:off x="1998191" y="3269805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線矢印コネクタ 191"/>
          <p:cNvCxnSpPr/>
          <p:nvPr/>
        </p:nvCxnSpPr>
        <p:spPr>
          <a:xfrm>
            <a:off x="2142207" y="3269805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線矢印コネクタ 192"/>
          <p:cNvCxnSpPr/>
          <p:nvPr/>
        </p:nvCxnSpPr>
        <p:spPr>
          <a:xfrm>
            <a:off x="2289821" y="3271190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線矢印コネクタ 193"/>
          <p:cNvCxnSpPr/>
          <p:nvPr/>
        </p:nvCxnSpPr>
        <p:spPr>
          <a:xfrm>
            <a:off x="2442221" y="3269805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直線矢印コネクタ 194"/>
          <p:cNvCxnSpPr/>
          <p:nvPr/>
        </p:nvCxnSpPr>
        <p:spPr>
          <a:xfrm>
            <a:off x="2574255" y="3269805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線矢印コネクタ 195"/>
          <p:cNvCxnSpPr/>
          <p:nvPr/>
        </p:nvCxnSpPr>
        <p:spPr>
          <a:xfrm>
            <a:off x="2718271" y="3269805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線矢印コネクタ 196"/>
          <p:cNvCxnSpPr/>
          <p:nvPr/>
        </p:nvCxnSpPr>
        <p:spPr>
          <a:xfrm>
            <a:off x="2862287" y="3269805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線矢印コネクタ 197"/>
          <p:cNvCxnSpPr/>
          <p:nvPr/>
        </p:nvCxnSpPr>
        <p:spPr>
          <a:xfrm>
            <a:off x="3035196" y="3271190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線矢印コネクタ 198"/>
          <p:cNvCxnSpPr/>
          <p:nvPr/>
        </p:nvCxnSpPr>
        <p:spPr>
          <a:xfrm>
            <a:off x="3187596" y="3269805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線矢印コネクタ 199"/>
          <p:cNvCxnSpPr/>
          <p:nvPr/>
        </p:nvCxnSpPr>
        <p:spPr>
          <a:xfrm>
            <a:off x="3319630" y="3269805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直線矢印コネクタ 200"/>
          <p:cNvCxnSpPr/>
          <p:nvPr/>
        </p:nvCxnSpPr>
        <p:spPr>
          <a:xfrm>
            <a:off x="3463646" y="3269805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直線矢印コネクタ 201"/>
          <p:cNvCxnSpPr/>
          <p:nvPr/>
        </p:nvCxnSpPr>
        <p:spPr>
          <a:xfrm>
            <a:off x="3607662" y="3269805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直線矢印コネクタ 202"/>
          <p:cNvCxnSpPr/>
          <p:nvPr/>
        </p:nvCxnSpPr>
        <p:spPr>
          <a:xfrm>
            <a:off x="3729981" y="3271190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線矢印コネクタ 203"/>
          <p:cNvCxnSpPr/>
          <p:nvPr/>
        </p:nvCxnSpPr>
        <p:spPr>
          <a:xfrm>
            <a:off x="3882381" y="3269805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線矢印コネクタ 204"/>
          <p:cNvCxnSpPr/>
          <p:nvPr/>
        </p:nvCxnSpPr>
        <p:spPr>
          <a:xfrm>
            <a:off x="4014415" y="3269805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直線矢印コネクタ 205"/>
          <p:cNvCxnSpPr/>
          <p:nvPr/>
        </p:nvCxnSpPr>
        <p:spPr>
          <a:xfrm>
            <a:off x="4158431" y="3269805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線矢印コネクタ 206"/>
          <p:cNvCxnSpPr/>
          <p:nvPr/>
        </p:nvCxnSpPr>
        <p:spPr>
          <a:xfrm>
            <a:off x="4302447" y="3269805"/>
            <a:ext cx="0" cy="28725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テキスト ボックス 207"/>
          <p:cNvSpPr txBox="1"/>
          <p:nvPr/>
        </p:nvSpPr>
        <p:spPr>
          <a:xfrm>
            <a:off x="5104779" y="3137730"/>
            <a:ext cx="3375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p-spray: uniform p</a:t>
            </a:r>
            <a:r>
              <a:rPr kumimoji="1" lang="en-US" altLang="ja-JP" baseline="30000" dirty="0" smtClean="0"/>
              <a:t>+</a:t>
            </a:r>
          </a:p>
          <a:p>
            <a:r>
              <a:rPr lang="en-US" altLang="ja-JP" dirty="0"/>
              <a:t>(</a:t>
            </a:r>
            <a:r>
              <a:rPr lang="en-US" altLang="ja-JP" dirty="0" smtClean="0"/>
              <a:t>no mask, moderate density)</a:t>
            </a:r>
            <a:endParaRPr kumimoji="1" lang="ja-JP" altLang="en-US" dirty="0"/>
          </a:p>
        </p:txBody>
      </p:sp>
      <p:grpSp>
        <p:nvGrpSpPr>
          <p:cNvPr id="209" name="グループ化 208"/>
          <p:cNvGrpSpPr/>
          <p:nvPr/>
        </p:nvGrpSpPr>
        <p:grpSpPr>
          <a:xfrm>
            <a:off x="498185" y="5132080"/>
            <a:ext cx="4161733" cy="1386419"/>
            <a:chOff x="2400164" y="2235547"/>
            <a:chExt cx="5553460" cy="2007824"/>
          </a:xfrm>
        </p:grpSpPr>
        <p:sp>
          <p:nvSpPr>
            <p:cNvPr id="210" name="正方形/長方形 209"/>
            <p:cNvSpPr/>
            <p:nvPr/>
          </p:nvSpPr>
          <p:spPr>
            <a:xfrm>
              <a:off x="2532584" y="2515179"/>
              <a:ext cx="5290056" cy="1728192"/>
            </a:xfrm>
            <a:prstGeom prst="rect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>
                  <a:solidFill>
                    <a:schemeClr val="tx1"/>
                  </a:solidFill>
                </a:rPr>
                <a:t>n-bulk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11" name="正方形/長方形 210"/>
            <p:cNvSpPr/>
            <p:nvPr/>
          </p:nvSpPr>
          <p:spPr>
            <a:xfrm>
              <a:off x="7688784" y="2526227"/>
              <a:ext cx="264840" cy="1712456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2" name="正方形/長方形 211"/>
            <p:cNvSpPr/>
            <p:nvPr/>
          </p:nvSpPr>
          <p:spPr>
            <a:xfrm>
              <a:off x="3487997" y="2515179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3" name="正方形/長方形 212"/>
            <p:cNvSpPr/>
            <p:nvPr/>
          </p:nvSpPr>
          <p:spPr>
            <a:xfrm>
              <a:off x="6841386" y="2515179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4" name="正方形/長方形 213"/>
            <p:cNvSpPr/>
            <p:nvPr/>
          </p:nvSpPr>
          <p:spPr>
            <a:xfrm>
              <a:off x="5086336" y="2515179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5" name="正方形/長方形 214"/>
            <p:cNvSpPr/>
            <p:nvPr/>
          </p:nvSpPr>
          <p:spPr>
            <a:xfrm>
              <a:off x="5086336" y="2526227"/>
              <a:ext cx="360040" cy="132968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6" name="正方形/長方形 215"/>
            <p:cNvSpPr/>
            <p:nvPr/>
          </p:nvSpPr>
          <p:spPr>
            <a:xfrm>
              <a:off x="5098035" y="2526227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7" name="正方形/長方形 216"/>
            <p:cNvSpPr/>
            <p:nvPr/>
          </p:nvSpPr>
          <p:spPr>
            <a:xfrm>
              <a:off x="2483768" y="2436661"/>
              <a:ext cx="5421040" cy="9425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8" name="正方形/長方形 217"/>
            <p:cNvSpPr/>
            <p:nvPr/>
          </p:nvSpPr>
          <p:spPr>
            <a:xfrm>
              <a:off x="5011189" y="2235547"/>
              <a:ext cx="529993" cy="186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9" name="正方形/長方形 218"/>
            <p:cNvSpPr/>
            <p:nvPr/>
          </p:nvSpPr>
          <p:spPr>
            <a:xfrm>
              <a:off x="6748566" y="2243186"/>
              <a:ext cx="529993" cy="186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0" name="正方形/長方形 219"/>
            <p:cNvSpPr/>
            <p:nvPr/>
          </p:nvSpPr>
          <p:spPr>
            <a:xfrm>
              <a:off x="3385478" y="2249697"/>
              <a:ext cx="529993" cy="186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1" name="正方形/長方形 220"/>
            <p:cNvSpPr/>
            <p:nvPr/>
          </p:nvSpPr>
          <p:spPr>
            <a:xfrm>
              <a:off x="2400164" y="2530915"/>
              <a:ext cx="264840" cy="1712456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3" name="正方形/長方形 222"/>
          <p:cNvSpPr/>
          <p:nvPr/>
        </p:nvSpPr>
        <p:spPr>
          <a:xfrm>
            <a:off x="750367" y="5345808"/>
            <a:ext cx="144016" cy="962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4" name="正方形/長方形 223"/>
          <p:cNvSpPr/>
          <p:nvPr/>
        </p:nvSpPr>
        <p:spPr>
          <a:xfrm>
            <a:off x="2025484" y="5347843"/>
            <a:ext cx="144016" cy="962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5" name="正方形/長方形 224"/>
          <p:cNvSpPr/>
          <p:nvPr/>
        </p:nvSpPr>
        <p:spPr>
          <a:xfrm>
            <a:off x="3247862" y="5334415"/>
            <a:ext cx="144016" cy="962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6" name="テキスト ボックス 225"/>
          <p:cNvSpPr txBox="1"/>
          <p:nvPr/>
        </p:nvSpPr>
        <p:spPr>
          <a:xfrm>
            <a:off x="2922956" y="5176588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- - - - - -</a:t>
            </a:r>
            <a:endParaRPr kumimoji="1" lang="ja-JP" altLang="en-US" dirty="0"/>
          </a:p>
        </p:txBody>
      </p:sp>
      <p:sp>
        <p:nvSpPr>
          <p:cNvPr id="227" name="テキスト ボックス 226"/>
          <p:cNvSpPr txBox="1"/>
          <p:nvPr/>
        </p:nvSpPr>
        <p:spPr>
          <a:xfrm>
            <a:off x="1657736" y="5194529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- - - - - -</a:t>
            </a:r>
            <a:endParaRPr kumimoji="1" lang="ja-JP" altLang="en-US" dirty="0"/>
          </a:p>
        </p:txBody>
      </p:sp>
      <p:sp>
        <p:nvSpPr>
          <p:cNvPr id="228" name="テキスト ボックス 227"/>
          <p:cNvSpPr txBox="1"/>
          <p:nvPr/>
        </p:nvSpPr>
        <p:spPr>
          <a:xfrm>
            <a:off x="454703" y="5194038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- - - - - -</a:t>
            </a:r>
            <a:endParaRPr kumimoji="1" lang="ja-JP" altLang="en-US" dirty="0"/>
          </a:p>
        </p:txBody>
      </p:sp>
      <p:sp>
        <p:nvSpPr>
          <p:cNvPr id="229" name="テキスト ボックス 228"/>
          <p:cNvSpPr txBox="1"/>
          <p:nvPr/>
        </p:nvSpPr>
        <p:spPr>
          <a:xfrm>
            <a:off x="4096225" y="5183644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- - - -</a:t>
            </a:r>
            <a:endParaRPr kumimoji="1" lang="ja-JP" altLang="en-US" dirty="0"/>
          </a:p>
        </p:txBody>
      </p:sp>
      <p:sp>
        <p:nvSpPr>
          <p:cNvPr id="231" name="正方形/長方形 230"/>
          <p:cNvSpPr/>
          <p:nvPr/>
        </p:nvSpPr>
        <p:spPr>
          <a:xfrm>
            <a:off x="512854" y="4973101"/>
            <a:ext cx="574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SiO</a:t>
            </a:r>
            <a:r>
              <a:rPr lang="en-US" altLang="ja-JP" baseline="-25000" dirty="0"/>
              <a:t>2</a:t>
            </a:r>
            <a:endParaRPr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07903" y="1115452"/>
            <a:ext cx="91723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-on-p</a:t>
            </a:r>
            <a:endParaRPr kumimoji="1" lang="ja-JP" altLang="en-US" dirty="0"/>
          </a:p>
        </p:txBody>
      </p:sp>
      <p:sp>
        <p:nvSpPr>
          <p:cNvPr id="232" name="テキスト ボックス 231"/>
          <p:cNvSpPr txBox="1"/>
          <p:nvPr/>
        </p:nvSpPr>
        <p:spPr>
          <a:xfrm>
            <a:off x="15543" y="5461928"/>
            <a:ext cx="91723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-on-n</a:t>
            </a:r>
            <a:endParaRPr kumimoji="1" lang="ja-JP" altLang="en-US" dirty="0"/>
          </a:p>
        </p:txBody>
      </p:sp>
      <p:sp>
        <p:nvSpPr>
          <p:cNvPr id="233" name="正方形/長方形 232"/>
          <p:cNvSpPr/>
          <p:nvPr/>
        </p:nvSpPr>
        <p:spPr>
          <a:xfrm>
            <a:off x="1259848" y="6415818"/>
            <a:ext cx="269812" cy="9944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4" name="正方形/長方形 233"/>
          <p:cNvSpPr/>
          <p:nvPr/>
        </p:nvSpPr>
        <p:spPr>
          <a:xfrm>
            <a:off x="3834774" y="6415818"/>
            <a:ext cx="269812" cy="9944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5" name="正方形/長方形 234"/>
          <p:cNvSpPr/>
          <p:nvPr/>
        </p:nvSpPr>
        <p:spPr>
          <a:xfrm>
            <a:off x="2528316" y="6423447"/>
            <a:ext cx="269812" cy="9944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6" name="正方形/長方形 235"/>
          <p:cNvSpPr/>
          <p:nvPr/>
        </p:nvSpPr>
        <p:spPr>
          <a:xfrm>
            <a:off x="2487530" y="6568995"/>
            <a:ext cx="397174" cy="129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7" name="正方形/長方形 236"/>
          <p:cNvSpPr/>
          <p:nvPr/>
        </p:nvSpPr>
        <p:spPr>
          <a:xfrm>
            <a:off x="3789511" y="6574270"/>
            <a:ext cx="397174" cy="129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8" name="正方形/長方形 237"/>
          <p:cNvSpPr/>
          <p:nvPr/>
        </p:nvSpPr>
        <p:spPr>
          <a:xfrm>
            <a:off x="1207317" y="6578766"/>
            <a:ext cx="397174" cy="129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正方形/長方形 36"/>
          <p:cNvSpPr/>
          <p:nvPr/>
        </p:nvSpPr>
        <p:spPr>
          <a:xfrm>
            <a:off x="482092" y="6522891"/>
            <a:ext cx="4177826" cy="558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9" name="テキスト ボックス 238"/>
          <p:cNvSpPr txBox="1"/>
          <p:nvPr/>
        </p:nvSpPr>
        <p:spPr>
          <a:xfrm>
            <a:off x="47635" y="6106953"/>
            <a:ext cx="91723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-on-n</a:t>
            </a:r>
            <a:endParaRPr kumimoji="1" lang="ja-JP" altLang="en-US" dirty="0"/>
          </a:p>
        </p:txBody>
      </p:sp>
      <p:sp>
        <p:nvSpPr>
          <p:cNvPr id="38" name="円/楕円 37"/>
          <p:cNvSpPr/>
          <p:nvPr/>
        </p:nvSpPr>
        <p:spPr>
          <a:xfrm>
            <a:off x="2686117" y="6350779"/>
            <a:ext cx="1301981" cy="3473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0" name="テキスト ボックス 239"/>
          <p:cNvSpPr txBox="1"/>
          <p:nvPr/>
        </p:nvSpPr>
        <p:spPr>
          <a:xfrm>
            <a:off x="2922956" y="6264213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- - - - - -</a:t>
            </a:r>
            <a:endParaRPr kumimoji="1" lang="ja-JP" altLang="en-US" dirty="0"/>
          </a:p>
        </p:txBody>
      </p:sp>
      <p:cxnSp>
        <p:nvCxnSpPr>
          <p:cNvPr id="45" name="直線矢印コネクタ 44"/>
          <p:cNvCxnSpPr/>
          <p:nvPr/>
        </p:nvCxnSpPr>
        <p:spPr>
          <a:xfrm flipH="1" flipV="1">
            <a:off x="3919625" y="6350779"/>
            <a:ext cx="883447" cy="650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4848566" y="6231152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-n-p</a:t>
            </a:r>
            <a:r>
              <a:rPr kumimoji="1" lang="en-US" altLang="ja-JP" baseline="30000" dirty="0" smtClean="0"/>
              <a:t>+</a:t>
            </a:r>
            <a:endParaRPr kumimoji="1" lang="ja-JP" altLang="en-US" baseline="30000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808394" y="6448430"/>
            <a:ext cx="106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(isolated)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208154" y="4061368"/>
            <a:ext cx="3935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HISTORICALLY 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large Si detector systems employed: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691259" y="4927841"/>
            <a:ext cx="1951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n</a:t>
            </a:r>
            <a:r>
              <a:rPr lang="en-US" altLang="ja-JP" baseline="30000" dirty="0"/>
              <a:t>+</a:t>
            </a:r>
            <a:r>
              <a:rPr lang="en-US" altLang="ja-JP" dirty="0"/>
              <a:t>-</a:t>
            </a:r>
            <a:r>
              <a:rPr lang="en-US" altLang="ja-JP" dirty="0" smtClean="0"/>
              <a:t>on-n in addition</a:t>
            </a:r>
            <a:endParaRPr lang="ja-JP" altLang="en-US" dirty="0"/>
          </a:p>
        </p:txBody>
      </p:sp>
      <p:sp>
        <p:nvSpPr>
          <p:cNvPr id="115" name="テキスト ボックス 114"/>
          <p:cNvSpPr txBox="1"/>
          <p:nvPr/>
        </p:nvSpPr>
        <p:spPr>
          <a:xfrm>
            <a:off x="5701839" y="4643478"/>
            <a:ext cx="91723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-on-n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672321" y="4638756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… simple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17" name="テキスト ボックス 116"/>
          <p:cNvSpPr txBox="1"/>
          <p:nvPr/>
        </p:nvSpPr>
        <p:spPr>
          <a:xfrm>
            <a:off x="6704678" y="5131845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… double sided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5715821" y="5769713"/>
            <a:ext cx="91723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-on-p</a:t>
            </a:r>
            <a:endParaRPr kumimoji="1" lang="ja-JP" altLang="en-US" dirty="0"/>
          </a:p>
        </p:txBody>
      </p:sp>
      <p:sp>
        <p:nvSpPr>
          <p:cNvPr id="119" name="正方形/長方形 118"/>
          <p:cNvSpPr/>
          <p:nvPr/>
        </p:nvSpPr>
        <p:spPr>
          <a:xfrm>
            <a:off x="5690463" y="5487545"/>
            <a:ext cx="1625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n</a:t>
            </a:r>
            <a:r>
              <a:rPr lang="en-US" altLang="ja-JP" baseline="30000" dirty="0"/>
              <a:t>+</a:t>
            </a:r>
            <a:r>
              <a:rPr lang="en-US" altLang="ja-JP" dirty="0"/>
              <a:t>-</a:t>
            </a:r>
            <a:r>
              <a:rPr lang="en-US" altLang="ja-JP" dirty="0" smtClean="0"/>
              <a:t>on-n (single)</a:t>
            </a:r>
            <a:endParaRPr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496086" y="5649459"/>
            <a:ext cx="1537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rad resistance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7" name="下矢印 16"/>
          <p:cNvSpPr/>
          <p:nvPr/>
        </p:nvSpPr>
        <p:spPr>
          <a:xfrm>
            <a:off x="5424267" y="4784257"/>
            <a:ext cx="266196" cy="12377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892545" y="5496927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LHC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sp>
        <p:nvSpPr>
          <p:cNvPr id="20" name="日付プレースホルダー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780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21738"/>
          </a:xfrm>
        </p:spPr>
        <p:txBody>
          <a:bodyPr/>
          <a:lstStyle/>
          <a:p>
            <a:r>
              <a:rPr kumimoji="1" lang="en-US" altLang="ja-JP" dirty="0" smtClean="0"/>
              <a:t>Double sided microstrip</a:t>
            </a:r>
            <a:endParaRPr kumimoji="1" lang="ja-JP" altLang="en-US" dirty="0"/>
          </a:p>
        </p:txBody>
      </p:sp>
      <p:pic>
        <p:nvPicPr>
          <p:cNvPr id="8194" name="Picture 2" descr="Full-size image (26 K)">
            <a:hlinkClick r:id="" tooltip="Full-size image (26 K)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02" y="1674033"/>
            <a:ext cx="4608512" cy="273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ull-size image (20 K)">
            <a:hlinkClick r:id="" tooltip="Full-size image (20 K)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59511"/>
            <a:ext cx="4968353" cy="210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ull-size image (43 K)">
            <a:hlinkClick r:id="" tooltip="Full-size image (43 K)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76414"/>
            <a:ext cx="2118470" cy="209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148064" y="1489367"/>
            <a:ext cx="3689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Want to readout from ends of ladder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32281" y="1988840"/>
            <a:ext cx="3399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dirty="0" smtClean="0"/>
              <a:t>90</a:t>
            </a:r>
            <a:r>
              <a:rPr kumimoji="1" lang="en-US" altLang="ja-JP" baseline="30000" dirty="0" smtClean="0"/>
              <a:t>o</a:t>
            </a:r>
            <a:r>
              <a:rPr kumimoji="1" lang="en-US" altLang="ja-JP" dirty="0" smtClean="0"/>
              <a:t> strips routed by 2</a:t>
            </a:r>
            <a:r>
              <a:rPr kumimoji="1" lang="en-US" altLang="ja-JP" baseline="30000" dirty="0" smtClean="0"/>
              <a:t>nd</a:t>
            </a:r>
            <a:r>
              <a:rPr kumimoji="1" lang="en-US" altLang="ja-JP" dirty="0" smtClean="0"/>
              <a:t> metal*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ja-JP" dirty="0" smtClean="0"/>
              <a:t>small stereo readout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31640" y="4788213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CDF SVX2</a:t>
            </a:r>
            <a:r>
              <a:rPr kumimoji="1" lang="en-US" altLang="ja-JP" dirty="0" smtClean="0"/>
              <a:t>F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55976" y="6021288"/>
            <a:ext cx="1008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r/o chips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5148064" y="5357235"/>
            <a:ext cx="0" cy="7200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グループ化 12"/>
          <p:cNvGrpSpPr/>
          <p:nvPr/>
        </p:nvGrpSpPr>
        <p:grpSpPr>
          <a:xfrm>
            <a:off x="6084168" y="2713339"/>
            <a:ext cx="2232447" cy="258333"/>
            <a:chOff x="5579913" y="3176972"/>
            <a:chExt cx="2232447" cy="258333"/>
          </a:xfrm>
        </p:grpSpPr>
        <p:cxnSp>
          <p:nvCxnSpPr>
            <p:cNvPr id="10" name="直線コネクタ 9"/>
            <p:cNvCxnSpPr/>
            <p:nvPr/>
          </p:nvCxnSpPr>
          <p:spPr>
            <a:xfrm>
              <a:off x="5579913" y="3176972"/>
              <a:ext cx="2232447" cy="36004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5579913" y="3254017"/>
              <a:ext cx="2232447" cy="36004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5579913" y="3316863"/>
              <a:ext cx="2232447" cy="36004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5579913" y="3399301"/>
              <a:ext cx="2232447" cy="36004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グループ化 20"/>
          <p:cNvGrpSpPr/>
          <p:nvPr/>
        </p:nvGrpSpPr>
        <p:grpSpPr>
          <a:xfrm rot="20972060">
            <a:off x="6089899" y="2740480"/>
            <a:ext cx="2232447" cy="258333"/>
            <a:chOff x="5579913" y="3176972"/>
            <a:chExt cx="2232447" cy="258333"/>
          </a:xfrm>
        </p:grpSpPr>
        <p:cxnSp>
          <p:nvCxnSpPr>
            <p:cNvPr id="22" name="直線コネクタ 21"/>
            <p:cNvCxnSpPr/>
            <p:nvPr/>
          </p:nvCxnSpPr>
          <p:spPr>
            <a:xfrm>
              <a:off x="5579913" y="3176972"/>
              <a:ext cx="2232447" cy="3600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5579913" y="3254017"/>
              <a:ext cx="2232447" cy="3600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5579913" y="3316863"/>
              <a:ext cx="2232447" cy="3600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5579913" y="3399301"/>
              <a:ext cx="2232447" cy="3600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グループ化 25"/>
          <p:cNvGrpSpPr/>
          <p:nvPr/>
        </p:nvGrpSpPr>
        <p:grpSpPr>
          <a:xfrm>
            <a:off x="6084367" y="2965367"/>
            <a:ext cx="2232447" cy="258333"/>
            <a:chOff x="5579913" y="3176972"/>
            <a:chExt cx="2232447" cy="258333"/>
          </a:xfrm>
        </p:grpSpPr>
        <p:cxnSp>
          <p:nvCxnSpPr>
            <p:cNvPr id="27" name="直線コネクタ 26"/>
            <p:cNvCxnSpPr/>
            <p:nvPr/>
          </p:nvCxnSpPr>
          <p:spPr>
            <a:xfrm>
              <a:off x="5579913" y="3176972"/>
              <a:ext cx="2232447" cy="36004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>
              <a:off x="5579913" y="3254017"/>
              <a:ext cx="2232447" cy="36004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5579913" y="3316863"/>
              <a:ext cx="2232447" cy="36004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5579913" y="3399301"/>
              <a:ext cx="2232447" cy="36004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グループ化 30"/>
          <p:cNvGrpSpPr/>
          <p:nvPr/>
        </p:nvGrpSpPr>
        <p:grpSpPr>
          <a:xfrm rot="20972060">
            <a:off x="6090098" y="3053546"/>
            <a:ext cx="2232447" cy="258333"/>
            <a:chOff x="5579913" y="3176972"/>
            <a:chExt cx="2232447" cy="258333"/>
          </a:xfrm>
        </p:grpSpPr>
        <p:cxnSp>
          <p:nvCxnSpPr>
            <p:cNvPr id="32" name="直線コネクタ 31"/>
            <p:cNvCxnSpPr/>
            <p:nvPr/>
          </p:nvCxnSpPr>
          <p:spPr>
            <a:xfrm>
              <a:off x="5579913" y="3176972"/>
              <a:ext cx="2232447" cy="3600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5579913" y="3254017"/>
              <a:ext cx="2232447" cy="3600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5579913" y="3316863"/>
              <a:ext cx="2232447" cy="3600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>
              <a:off x="5579913" y="3399301"/>
              <a:ext cx="2232447" cy="3600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テキスト ボックス 13"/>
          <p:cNvSpPr txBox="1"/>
          <p:nvPr/>
        </p:nvSpPr>
        <p:spPr>
          <a:xfrm>
            <a:off x="5004048" y="3552912"/>
            <a:ext cx="3320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*ultimate strip technology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double-sided expensive process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8460432" y="2564904"/>
            <a:ext cx="144016" cy="6480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8388424" y="3284984"/>
            <a:ext cx="47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r/o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/>
        </p:nvSpPr>
        <p:spPr>
          <a:xfrm rot="2444641">
            <a:off x="4645115" y="3190886"/>
            <a:ext cx="161380" cy="9726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355976" y="4005064"/>
            <a:ext cx="47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r/o</a:t>
            </a:r>
            <a:endParaRPr kumimoji="1" lang="ja-JP" altLang="en-US" dirty="0"/>
          </a:p>
        </p:txBody>
      </p:sp>
      <p:sp>
        <p:nvSpPr>
          <p:cNvPr id="42" name="正方形/長方形 41"/>
          <p:cNvSpPr/>
          <p:nvPr/>
        </p:nvSpPr>
        <p:spPr>
          <a:xfrm rot="2444641">
            <a:off x="4725841" y="2283675"/>
            <a:ext cx="161380" cy="9726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98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/>
          <a:lstStyle/>
          <a:p>
            <a:r>
              <a:rPr kumimoji="1" lang="en-US" altLang="ja-JP" dirty="0" smtClean="0"/>
              <a:t>P-stop  - some detail</a:t>
            </a:r>
            <a:endParaRPr kumimoji="1" lang="ja-JP" altLang="en-US" dirty="0"/>
          </a:p>
        </p:txBody>
      </p:sp>
      <p:pic>
        <p:nvPicPr>
          <p:cNvPr id="25602" name="Picture 2" descr="F:\IMG_0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09526"/>
            <a:ext cx="4248472" cy="2832315"/>
          </a:xfrm>
          <a:prstGeom prst="rect">
            <a:avLst/>
          </a:prstGeom>
          <a:noFill/>
        </p:spPr>
      </p:pic>
      <p:pic>
        <p:nvPicPr>
          <p:cNvPr id="25603" name="Picture 3" descr="F:\IMG_0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09526"/>
            <a:ext cx="4248472" cy="2832315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467544" y="1353542"/>
            <a:ext cx="3816424" cy="648072"/>
          </a:xfrm>
          <a:prstGeom prst="rect">
            <a:avLst/>
          </a:prstGeom>
          <a:solidFill>
            <a:schemeClr val="bg1">
              <a:lumMod val="75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“common” p-stop: p-stop lines connected together over the strip ends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76056" y="1353542"/>
            <a:ext cx="3024336" cy="646331"/>
          </a:xfrm>
          <a:prstGeom prst="rect">
            <a:avLst/>
          </a:prstGeom>
          <a:solidFill>
            <a:schemeClr val="bg1">
              <a:lumMod val="75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“individual” or “atoll” p-stop: p-stop encloses each implant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11760" y="365779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Bias ring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9552" y="4017838"/>
            <a:ext cx="315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Any flaw may affect to all strips 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16016" y="4017838"/>
            <a:ext cx="1879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Need more space 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pic>
        <p:nvPicPr>
          <p:cNvPr id="25605" name="Picture 5" descr="Full-size image (39 K)">
            <a:hlinkClick r:id="" tooltip="Full-size image (39 K)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286250"/>
            <a:ext cx="3686175" cy="2571750"/>
          </a:xfrm>
          <a:prstGeom prst="rect">
            <a:avLst/>
          </a:prstGeom>
          <a:noFill/>
        </p:spPr>
      </p:pic>
      <p:sp>
        <p:nvSpPr>
          <p:cNvPr id="14" name="テキスト ボックス 13"/>
          <p:cNvSpPr txBox="1"/>
          <p:nvPr/>
        </p:nvSpPr>
        <p:spPr>
          <a:xfrm>
            <a:off x="467544" y="4881934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Interstrip</a:t>
            </a:r>
            <a:r>
              <a:rPr kumimoji="1" lang="en-US" altLang="ja-JP" dirty="0" smtClean="0"/>
              <a:t> capacitance is an important parameter for S/N:</a:t>
            </a:r>
            <a:r>
              <a:rPr lang="ja-JP" altLang="en-US" dirty="0" smtClean="0"/>
              <a:t> </a:t>
            </a:r>
            <a:r>
              <a:rPr lang="en-US" altLang="ja-JP" dirty="0" smtClean="0"/>
              <a:t>small for both design</a:t>
            </a:r>
            <a:endParaRPr kumimoji="1" lang="en-US" altLang="ja-JP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7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2803"/>
            <a:ext cx="4435202" cy="250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5144"/>
            <a:ext cx="3654725" cy="280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98" y="4149080"/>
            <a:ext cx="3334376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グループ化 11"/>
          <p:cNvGrpSpPr/>
          <p:nvPr/>
        </p:nvGrpSpPr>
        <p:grpSpPr>
          <a:xfrm>
            <a:off x="4018637" y="3645024"/>
            <a:ext cx="4538547" cy="3028310"/>
            <a:chOff x="4606958" y="3645024"/>
            <a:chExt cx="4287565" cy="2852936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958" y="3645024"/>
              <a:ext cx="4287565" cy="2852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正方形/長方形 4"/>
            <p:cNvSpPr/>
            <p:nvPr/>
          </p:nvSpPr>
          <p:spPr>
            <a:xfrm>
              <a:off x="5711588" y="5229200"/>
              <a:ext cx="169096" cy="1411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6228184" y="5222293"/>
              <a:ext cx="169096" cy="1411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右矢印 7"/>
            <p:cNvSpPr/>
            <p:nvPr/>
          </p:nvSpPr>
          <p:spPr>
            <a:xfrm rot="10800000">
              <a:off x="5567572" y="3861048"/>
              <a:ext cx="288032" cy="28803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833113" y="4005064"/>
              <a:ext cx="1876894" cy="2899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Si breakdown E(30V/um)</a:t>
              </a:r>
              <a:endParaRPr kumimoji="1" lang="ja-JP" altLang="en-US" sz="1400" dirty="0"/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1245605" y="1512179"/>
            <a:ext cx="154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Pre-irradiation</a:t>
            </a:r>
            <a:endParaRPr kumimoji="1" lang="ja-JP" altLang="en-US" dirty="0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05" y="4505157"/>
            <a:ext cx="1260152" cy="26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6801"/>
            <a:ext cx="9144000" cy="1143000"/>
          </a:xfrm>
        </p:spPr>
        <p:txBody>
          <a:bodyPr/>
          <a:lstStyle/>
          <a:p>
            <a:r>
              <a:rPr kumimoji="1" lang="en-US" altLang="ja-JP" dirty="0" smtClean="0"/>
              <a:t>Guard ring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365006" y="6455956"/>
            <a:ext cx="2420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TCAD simulation on E, </a:t>
            </a:r>
            <a:r>
              <a:rPr kumimoji="1" lang="en-US" altLang="ja-JP" dirty="0" smtClean="0">
                <a:solidFill>
                  <a:srgbClr val="00B0F0"/>
                </a:solidFill>
                <a:latin typeface="Symbol" pitchFamily="18" charset="2"/>
              </a:rPr>
              <a:t>f</a:t>
            </a:r>
            <a:endParaRPr kumimoji="1" lang="ja-JP" altLang="en-US" dirty="0">
              <a:solidFill>
                <a:srgbClr val="00B0F0"/>
              </a:solidFill>
              <a:latin typeface="Symbol" pitchFamily="18" charset="2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4283968" y="3068960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3707904" y="2740278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0V(BR)</a:t>
            </a:r>
            <a:endParaRPr kumimoji="1" lang="ja-JP" altLang="en-US" sz="16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43638" y="3522494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-1kV(back)</a:t>
            </a:r>
            <a:endParaRPr kumimoji="1" lang="ja-JP" altLang="en-US" sz="16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07611" y="1043444"/>
            <a:ext cx="1363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VERTEX2011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 rot="16356572">
            <a:off x="7369128" y="4875711"/>
            <a:ext cx="2518668" cy="50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dirty="0" smtClean="0"/>
              <a:t>GRs are floating. </a:t>
            </a:r>
          </a:p>
          <a:p>
            <a:pPr>
              <a:lnSpc>
                <a:spcPts val="1600"/>
              </a:lnSpc>
            </a:pPr>
            <a:r>
              <a:rPr kumimoji="1" lang="en-US" altLang="ja-JP" dirty="0" smtClean="0">
                <a:latin typeface="Symbol" pitchFamily="18" charset="2"/>
              </a:rPr>
              <a:t>f </a:t>
            </a:r>
            <a:r>
              <a:rPr kumimoji="1" lang="en-US" altLang="ja-JP" dirty="0" smtClean="0"/>
              <a:t>settled to minimize E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533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252520" cy="1021738"/>
          </a:xfrm>
        </p:spPr>
        <p:txBody>
          <a:bodyPr/>
          <a:lstStyle/>
          <a:p>
            <a:r>
              <a:rPr kumimoji="1" lang="en-US" altLang="ja-JP" dirty="0" smtClean="0"/>
              <a:t>IV</a:t>
            </a:r>
            <a:r>
              <a:rPr lang="ja-JP" altLang="en-US" dirty="0"/>
              <a:t> </a:t>
            </a:r>
            <a:r>
              <a:rPr lang="en-US" altLang="ja-JP" dirty="0" smtClean="0"/>
              <a:t>– leakage current</a:t>
            </a:r>
            <a:endParaRPr kumimoji="1" lang="ja-JP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8330"/>
            <a:ext cx="4824536" cy="370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矢印コネクタ 5"/>
          <p:cNvCxnSpPr/>
          <p:nvPr/>
        </p:nvCxnSpPr>
        <p:spPr>
          <a:xfrm flipH="1" flipV="1">
            <a:off x="2123728" y="3920296"/>
            <a:ext cx="216024" cy="16689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4992913" y="1351863"/>
            <a:ext cx="1701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kumimoji="1" lang="en-US" altLang="ja-JP" b="1" dirty="0" smtClean="0">
                <a:solidFill>
                  <a:srgbClr val="FF0000"/>
                </a:solidFill>
              </a:rPr>
              <a:t>Bulk current</a:t>
            </a:r>
          </a:p>
        </p:txBody>
      </p:sp>
      <p:grpSp>
        <p:nvGrpSpPr>
          <p:cNvPr id="20" name="グループ化 19"/>
          <p:cNvGrpSpPr/>
          <p:nvPr/>
        </p:nvGrpSpPr>
        <p:grpSpPr>
          <a:xfrm>
            <a:off x="5191927" y="1556792"/>
            <a:ext cx="3072483" cy="1111002"/>
            <a:chOff x="5448633" y="3177146"/>
            <a:chExt cx="3072483" cy="1111002"/>
          </a:xfrm>
        </p:grpSpPr>
        <p:sp>
          <p:nvSpPr>
            <p:cNvPr id="9" name="正方形/長方形 8"/>
            <p:cNvSpPr/>
            <p:nvPr/>
          </p:nvSpPr>
          <p:spPr>
            <a:xfrm>
              <a:off x="5448633" y="3356992"/>
              <a:ext cx="1872208" cy="720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5448633" y="3394854"/>
              <a:ext cx="1872208" cy="61020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456172" y="4005063"/>
              <a:ext cx="1872208" cy="984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7392378" y="3177146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n</a:t>
              </a:r>
              <a:r>
                <a:rPr kumimoji="1" lang="en-US" altLang="ja-JP" dirty="0" smtClean="0"/>
                <a:t>+</a:t>
              </a:r>
              <a:endParaRPr kumimoji="1" lang="ja-JP" altLang="en-US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7419999" y="3918816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p</a:t>
              </a:r>
              <a:r>
                <a:rPr kumimoji="1" lang="en-US" altLang="ja-JP" dirty="0" smtClean="0"/>
                <a:t>+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5448633" y="3392997"/>
              <a:ext cx="1872208" cy="30696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7303026" y="3429000"/>
              <a:ext cx="1218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depleted p</a:t>
              </a:r>
              <a:endParaRPr kumimoji="1" lang="ja-JP" altLang="en-US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484299" y="3635731"/>
              <a:ext cx="12954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err="1" smtClean="0"/>
                <a:t>undepleted</a:t>
              </a:r>
              <a:r>
                <a:rPr kumimoji="1" lang="en-US" altLang="ja-JP" sz="1600" dirty="0" smtClean="0"/>
                <a:t> p</a:t>
              </a:r>
              <a:endParaRPr kumimoji="1" lang="ja-JP" altLang="en-US" sz="1600" dirty="0"/>
            </a:p>
          </p:txBody>
        </p:sp>
        <p:cxnSp>
          <p:nvCxnSpPr>
            <p:cNvPr id="18" name="直線矢印コネクタ 17"/>
            <p:cNvCxnSpPr/>
            <p:nvPr/>
          </p:nvCxnSpPr>
          <p:spPr>
            <a:xfrm flipH="1" flipV="1">
              <a:off x="6588224" y="3546478"/>
              <a:ext cx="307498" cy="74167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テキスト ボックス 18"/>
          <p:cNvSpPr txBox="1"/>
          <p:nvPr/>
        </p:nvSpPr>
        <p:spPr>
          <a:xfrm>
            <a:off x="5098703" y="2725401"/>
            <a:ext cx="389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responsible for bulk current generation</a:t>
            </a:r>
            <a:endParaRPr kumimoji="1" lang="ja-JP" altLang="en-US" dirty="0"/>
          </a:p>
        </p:txBody>
      </p:sp>
      <p:graphicFrame>
        <p:nvGraphicFramePr>
          <p:cNvPr id="21" name="オブジェクト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787953"/>
              </p:ext>
            </p:extLst>
          </p:nvPr>
        </p:nvGraphicFramePr>
        <p:xfrm>
          <a:off x="6339573" y="3094733"/>
          <a:ext cx="235426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6" name="数式" r:id="rId4" imgW="1143000" imgH="266400" progId="Equation.3">
                  <p:embed/>
                </p:oleObj>
              </mc:Choice>
              <mc:Fallback>
                <p:oleObj name="数式" r:id="rId4" imgW="11430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9573" y="3094733"/>
                        <a:ext cx="2354263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テキスト ボックス 21"/>
          <p:cNvSpPr txBox="1"/>
          <p:nvPr/>
        </p:nvSpPr>
        <p:spPr>
          <a:xfrm>
            <a:off x="5611438" y="173663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169270" y="3551078"/>
            <a:ext cx="35126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dirty="0" smtClean="0">
                <a:solidFill>
                  <a:srgbClr val="0070C0"/>
                </a:solidFill>
              </a:rPr>
              <a:t>characteristic Temp dependence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ja-JP" dirty="0" smtClean="0">
                <a:solidFill>
                  <a:srgbClr val="0070C0"/>
                </a:solidFill>
              </a:rPr>
              <a:t>increase with radiation dose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ja-JP" dirty="0">
                <a:solidFill>
                  <a:srgbClr val="0070C0"/>
                </a:solidFill>
              </a:rPr>
              <a:t>c</a:t>
            </a:r>
            <a:r>
              <a:rPr kumimoji="1" lang="en-US" altLang="ja-JP" dirty="0" smtClean="0">
                <a:solidFill>
                  <a:srgbClr val="0070C0"/>
                </a:solidFill>
              </a:rPr>
              <a:t>onstant beyond full depletion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33496" y="5200867"/>
            <a:ext cx="3396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2. Surface current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slow increase above full </a:t>
            </a:r>
            <a:r>
              <a:rPr kumimoji="1" lang="en-US" altLang="ja-JP" dirty="0" err="1" smtClean="0"/>
              <a:t>dep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(n</a:t>
            </a:r>
            <a:r>
              <a:rPr kumimoji="1" lang="en-US" altLang="ja-JP" dirty="0" smtClean="0"/>
              <a:t>on-constant component)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may substantial at low </a:t>
            </a:r>
            <a:r>
              <a:rPr lang="en-US" altLang="ja-JP" dirty="0" err="1" smtClean="0"/>
              <a:t>Vb</a:t>
            </a:r>
            <a:endParaRPr kumimoji="1" lang="ja-JP" altLang="en-US" dirty="0"/>
          </a:p>
        </p:txBody>
      </p:sp>
      <p:cxnSp>
        <p:nvCxnSpPr>
          <p:cNvPr id="26" name="直線矢印コネクタ 25"/>
          <p:cNvCxnSpPr/>
          <p:nvPr/>
        </p:nvCxnSpPr>
        <p:spPr>
          <a:xfrm flipV="1">
            <a:off x="980601" y="4956146"/>
            <a:ext cx="184521" cy="12091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3707904" y="5229200"/>
            <a:ext cx="5413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3. micro-discharge </a:t>
            </a:r>
            <a:r>
              <a:rPr lang="en-US" altLang="ja-JP" dirty="0" smtClean="0"/>
              <a:t>(quick increase at high bias) </a:t>
            </a:r>
          </a:p>
          <a:p>
            <a:r>
              <a:rPr lang="en-US" altLang="ja-JP" dirty="0" smtClean="0"/>
              <a:t>carrier accelerated (mfp~30nm@RT) enough to create another e-h pair=&gt; </a:t>
            </a:r>
            <a:r>
              <a:rPr lang="en-US" altLang="ja-JP" dirty="0" smtClean="0">
                <a:solidFill>
                  <a:srgbClr val="0070C0"/>
                </a:solidFill>
              </a:rPr>
              <a:t>avalanche</a:t>
            </a:r>
            <a:r>
              <a:rPr lang="en-US" altLang="ja-JP" dirty="0" smtClean="0"/>
              <a:t> multiplication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ja-JP" dirty="0" smtClean="0">
                <a:solidFill>
                  <a:srgbClr val="0070C0"/>
                </a:solidFill>
              </a:rPr>
              <a:t>o</a:t>
            </a:r>
            <a:r>
              <a:rPr kumimoji="1" lang="en-US" altLang="ja-JP" dirty="0" smtClean="0">
                <a:solidFill>
                  <a:srgbClr val="0070C0"/>
                </a:solidFill>
              </a:rPr>
              <a:t>ccur at high E (design, scratch,,,)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ja-JP" dirty="0" smtClean="0">
                <a:solidFill>
                  <a:srgbClr val="0070C0"/>
                </a:solidFill>
              </a:rPr>
              <a:t>I</a:t>
            </a:r>
            <a:r>
              <a:rPr lang="en-US" altLang="ja-JP" baseline="-25000" dirty="0" smtClean="0">
                <a:solidFill>
                  <a:srgbClr val="0070C0"/>
                </a:solidFill>
              </a:rPr>
              <a:t>3</a:t>
            </a:r>
            <a:r>
              <a:rPr lang="en-US" altLang="ja-JP" dirty="0" smtClean="0">
                <a:solidFill>
                  <a:srgbClr val="0070C0"/>
                </a:solidFill>
              </a:rPr>
              <a:t> decreases with T (more disturbance for avalanche)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cxnSp>
        <p:nvCxnSpPr>
          <p:cNvPr id="38" name="直線矢印コネクタ 37"/>
          <p:cNvCxnSpPr/>
          <p:nvPr/>
        </p:nvCxnSpPr>
        <p:spPr>
          <a:xfrm flipH="1" flipV="1">
            <a:off x="3275856" y="3526130"/>
            <a:ext cx="674017" cy="16689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>
            <a:off x="5436096" y="1772642"/>
            <a:ext cx="0" cy="3069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943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-27384"/>
            <a:ext cx="9160252" cy="1021738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Temperatur</a:t>
            </a:r>
            <a:r>
              <a:rPr lang="en-US" altLang="ja-JP" dirty="0" smtClean="0"/>
              <a:t>e dep. of l</a:t>
            </a:r>
            <a:r>
              <a:rPr kumimoji="1" lang="en-US" altLang="ja-JP" dirty="0" smtClean="0"/>
              <a:t>eakage current</a:t>
            </a:r>
            <a:endParaRPr kumimoji="1" lang="ja-JP" altLang="en-US" dirty="0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840442"/>
              </p:ext>
            </p:extLst>
          </p:nvPr>
        </p:nvGraphicFramePr>
        <p:xfrm>
          <a:off x="1092200" y="1268413"/>
          <a:ext cx="4405313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7" name="数式" r:id="rId3" imgW="2679480" imgH="482400" progId="Equation.3">
                  <p:embed/>
                </p:oleObj>
              </mc:Choice>
              <mc:Fallback>
                <p:oleObj name="数式" r:id="rId3" imgW="26794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200" y="1268413"/>
                        <a:ext cx="4405313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611560" y="2164215"/>
            <a:ext cx="7344815" cy="402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900"/>
              </a:lnSpc>
              <a:buFont typeface="Wingdings" pitchFamily="2" charset="2"/>
              <a:buChar char="p"/>
            </a:pPr>
            <a:r>
              <a:rPr kumimoji="1" lang="en-US" altLang="ja-JP" sz="2400" dirty="0" smtClean="0">
                <a:solidFill>
                  <a:srgbClr val="00B0F0"/>
                </a:solidFill>
              </a:rPr>
              <a:t>Diffusion current: </a:t>
            </a:r>
            <a:r>
              <a:rPr kumimoji="1" lang="en-US" altLang="ja-JP" dirty="0" smtClean="0"/>
              <a:t>negligible for a fully depleted devices</a:t>
            </a:r>
          </a:p>
          <a:p>
            <a:pPr marL="285750" indent="-285750">
              <a:lnSpc>
                <a:spcPts val="1900"/>
              </a:lnSpc>
              <a:buFont typeface="Wingdings" pitchFamily="2" charset="2"/>
              <a:buChar char="p"/>
            </a:pPr>
            <a:endParaRPr kumimoji="1" lang="en-US" altLang="ja-JP" dirty="0" smtClean="0"/>
          </a:p>
          <a:p>
            <a:pPr marL="285750" indent="-285750">
              <a:lnSpc>
                <a:spcPts val="1900"/>
              </a:lnSpc>
              <a:buFont typeface="Wingdings" pitchFamily="2" charset="2"/>
              <a:buChar char="p"/>
            </a:pPr>
            <a:r>
              <a:rPr lang="en-US" altLang="ja-JP" sz="2400" dirty="0" smtClean="0">
                <a:solidFill>
                  <a:srgbClr val="00B0F0"/>
                </a:solidFill>
              </a:rPr>
              <a:t>Generation current:</a:t>
            </a:r>
          </a:p>
          <a:p>
            <a:pPr marL="0" lvl="1">
              <a:lnSpc>
                <a:spcPts val="1900"/>
              </a:lnSpc>
            </a:pPr>
            <a:r>
              <a:rPr lang="en-US" altLang="ja-JP" sz="2400" dirty="0"/>
              <a:t>	</a:t>
            </a:r>
            <a:r>
              <a:rPr lang="en-US" altLang="ja-JP" dirty="0" smtClean="0"/>
              <a:t>- </a:t>
            </a:r>
            <a:r>
              <a:rPr lang="en-US" altLang="ja-JP" dirty="0"/>
              <a:t>Thermal generation in the depleted region</a:t>
            </a:r>
          </a:p>
          <a:p>
            <a:pPr marL="285750" indent="-285750">
              <a:lnSpc>
                <a:spcPts val="1900"/>
              </a:lnSpc>
              <a:buFont typeface="Wingdings" pitchFamily="2" charset="2"/>
              <a:buChar char="p"/>
            </a:pPr>
            <a:endParaRPr lang="en-US" altLang="ja-JP" sz="2400" dirty="0"/>
          </a:p>
          <a:p>
            <a:pPr marL="285750" indent="-285750">
              <a:lnSpc>
                <a:spcPts val="1900"/>
              </a:lnSpc>
              <a:buFont typeface="Wingdings" pitchFamily="2" charset="2"/>
              <a:buChar char="p"/>
            </a:pPr>
            <a:endParaRPr lang="en-US" altLang="ja-JP" sz="2400" dirty="0" smtClean="0"/>
          </a:p>
          <a:p>
            <a:pPr marL="285750" indent="-285750">
              <a:lnSpc>
                <a:spcPts val="1900"/>
              </a:lnSpc>
              <a:buFont typeface="Wingdings" pitchFamily="2" charset="2"/>
              <a:buChar char="p"/>
            </a:pPr>
            <a:endParaRPr lang="en-US" altLang="ja-JP" sz="2400" dirty="0"/>
          </a:p>
          <a:p>
            <a:pPr marL="285750" indent="-285750">
              <a:lnSpc>
                <a:spcPts val="1900"/>
              </a:lnSpc>
              <a:buFont typeface="Wingdings" pitchFamily="2" charset="2"/>
              <a:buChar char="p"/>
            </a:pPr>
            <a:endParaRPr lang="en-US" altLang="ja-JP" sz="2400" dirty="0" smtClean="0"/>
          </a:p>
          <a:p>
            <a:pPr marL="285750" indent="-285750">
              <a:lnSpc>
                <a:spcPts val="1900"/>
              </a:lnSpc>
              <a:buFont typeface="Wingdings" pitchFamily="2" charset="2"/>
              <a:buChar char="p"/>
            </a:pPr>
            <a:endParaRPr lang="en-US" altLang="ja-JP" sz="2400" dirty="0"/>
          </a:p>
          <a:p>
            <a:pPr marL="285750" indent="-285750">
              <a:lnSpc>
                <a:spcPts val="1900"/>
              </a:lnSpc>
              <a:buFont typeface="Wingdings" pitchFamily="2" charset="2"/>
              <a:buChar char="p"/>
            </a:pPr>
            <a:endParaRPr lang="en-US" altLang="ja-JP" sz="2400" dirty="0" smtClean="0"/>
          </a:p>
          <a:p>
            <a:pPr marL="285750" indent="-285750">
              <a:lnSpc>
                <a:spcPts val="1900"/>
              </a:lnSpc>
              <a:buFont typeface="Wingdings" pitchFamily="2" charset="2"/>
              <a:buChar char="p"/>
            </a:pPr>
            <a:endParaRPr lang="en-US" altLang="ja-JP" sz="2400" dirty="0"/>
          </a:p>
          <a:p>
            <a:pPr marL="285750" indent="-285750">
              <a:lnSpc>
                <a:spcPts val="1900"/>
              </a:lnSpc>
              <a:buFont typeface="Wingdings" pitchFamily="2" charset="2"/>
              <a:buChar char="p"/>
            </a:pPr>
            <a:endParaRPr lang="en-US" altLang="ja-JP" sz="2400" dirty="0" smtClean="0"/>
          </a:p>
          <a:p>
            <a:pPr>
              <a:lnSpc>
                <a:spcPts val="1900"/>
              </a:lnSpc>
            </a:pPr>
            <a:endParaRPr lang="en-US" altLang="ja-JP" sz="2400" dirty="0"/>
          </a:p>
          <a:p>
            <a:pPr marL="285750" indent="-285750">
              <a:lnSpc>
                <a:spcPts val="1900"/>
              </a:lnSpc>
              <a:buFont typeface="Wingdings" pitchFamily="2" charset="2"/>
              <a:buChar char="p"/>
            </a:pPr>
            <a:r>
              <a:rPr lang="en-US" altLang="ja-JP" sz="2400" dirty="0" smtClean="0">
                <a:solidFill>
                  <a:srgbClr val="00B0F0"/>
                </a:solidFill>
              </a:rPr>
              <a:t>Thermal runaway:</a:t>
            </a:r>
            <a:endParaRPr lang="en-US" altLang="ja-JP" sz="2400" dirty="0">
              <a:solidFill>
                <a:srgbClr val="00B0F0"/>
              </a:solidFill>
            </a:endParaRPr>
          </a:p>
          <a:p>
            <a:pPr marL="285750" indent="-285750">
              <a:lnSpc>
                <a:spcPts val="1900"/>
              </a:lnSpc>
              <a:buFont typeface="Wingdings" pitchFamily="2" charset="2"/>
              <a:buChar char="p"/>
            </a:pPr>
            <a:endParaRPr lang="en-US" altLang="ja-JP" sz="2400" dirty="0" smtClean="0">
              <a:solidFill>
                <a:srgbClr val="00B0F0"/>
              </a:solidFill>
            </a:endParaRPr>
          </a:p>
          <a:p>
            <a:r>
              <a:rPr lang="en-US" altLang="ja-JP" dirty="0" smtClean="0">
                <a:solidFill>
                  <a:srgbClr val="00B0F0"/>
                </a:solidFill>
              </a:rPr>
              <a:t>	</a:t>
            </a:r>
            <a:endParaRPr kumimoji="1" lang="en-US" altLang="ja-JP" dirty="0">
              <a:solidFill>
                <a:srgbClr val="00B0F0"/>
              </a:solidFill>
            </a:endParaRPr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8746109"/>
              </p:ext>
            </p:extLst>
          </p:nvPr>
        </p:nvGraphicFramePr>
        <p:xfrm>
          <a:off x="1907704" y="3152551"/>
          <a:ext cx="1463675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8" name="数式" r:id="rId5" imgW="799920" imgH="380880" progId="Equation.3">
                  <p:embed/>
                </p:oleObj>
              </mc:Choice>
              <mc:Fallback>
                <p:oleObj name="数式" r:id="rId5" imgW="799920" imgH="3808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3152551"/>
                        <a:ext cx="1463675" cy="696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2339751" y="3779748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Reduced using long lifetime (</a:t>
            </a:r>
            <a:r>
              <a:rPr kumimoji="1" lang="en-US" altLang="ja-JP" dirty="0" smtClean="0">
                <a:latin typeface="Symbol" pitchFamily="18" charset="2"/>
              </a:rPr>
              <a:t>t</a:t>
            </a:r>
            <a:r>
              <a:rPr kumimoji="1" lang="en-US" altLang="ja-JP" baseline="-25000" dirty="0" smtClean="0"/>
              <a:t>0</a:t>
            </a:r>
            <a:r>
              <a:rPr kumimoji="1" lang="en-US" altLang="ja-JP" dirty="0" smtClean="0"/>
              <a:t>) material (= pure and defect free)</a:t>
            </a:r>
            <a:endParaRPr kumimoji="1" lang="ja-JP" altLang="en-US" dirty="0"/>
          </a:p>
        </p:txBody>
      </p:sp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958980"/>
              </p:ext>
            </p:extLst>
          </p:nvPr>
        </p:nvGraphicFramePr>
        <p:xfrm>
          <a:off x="1835696" y="4221088"/>
          <a:ext cx="2319337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9" name="数式" r:id="rId7" imgW="1193760" imgH="419040" progId="Equation.3">
                  <p:embed/>
                </p:oleObj>
              </mc:Choice>
              <mc:Fallback>
                <p:oleObj name="数式" r:id="rId7" imgW="1193760" imgH="419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4221088"/>
                        <a:ext cx="2319337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5609502"/>
              </p:ext>
            </p:extLst>
          </p:nvPr>
        </p:nvGraphicFramePr>
        <p:xfrm>
          <a:off x="4670425" y="3188469"/>
          <a:ext cx="102393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0" name="数式" r:id="rId9" imgW="558720" imgH="266400" progId="Equation.3">
                  <p:embed/>
                </p:oleObj>
              </mc:Choice>
              <mc:Fallback>
                <p:oleObj name="数式" r:id="rId9" imgW="558720" imgH="266400" progId="Equation.3">
                  <p:embed/>
                  <p:pic>
                    <p:nvPicPr>
                      <p:cNvPr id="0" name="オブジェクト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0425" y="3188469"/>
                        <a:ext cx="1023938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4681033" y="4359204"/>
            <a:ext cx="417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/>
              <a:t>Generation current is doubled for </a:t>
            </a:r>
            <a:r>
              <a:rPr kumimoji="1" lang="en-US" altLang="ja-JP" u="sng" dirty="0" smtClean="0">
                <a:latin typeface="Symbol" pitchFamily="18" charset="2"/>
              </a:rPr>
              <a:t>D</a:t>
            </a:r>
            <a:r>
              <a:rPr kumimoji="1" lang="en-US" altLang="ja-JP" u="sng" dirty="0" smtClean="0"/>
              <a:t>T=7-8K</a:t>
            </a:r>
            <a:endParaRPr kumimoji="1" lang="ja-JP" altLang="en-US" u="sng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24128" y="3316342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(approximately)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72099" y="4746277"/>
            <a:ext cx="338437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Opposite to metals where leakage </a:t>
            </a:r>
            <a:r>
              <a:rPr kumimoji="1" lang="en-US" altLang="ja-JP" dirty="0" smtClean="0"/>
              <a:t> decreases with temperature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450973" y="5505492"/>
            <a:ext cx="1018420" cy="4898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en-US" altLang="ja-JP" dirty="0" smtClean="0"/>
              <a:t>Current</a:t>
            </a:r>
          </a:p>
          <a:p>
            <a:pPr>
              <a:lnSpc>
                <a:spcPts val="1500"/>
              </a:lnSpc>
            </a:pPr>
            <a:r>
              <a:rPr kumimoji="1" lang="en-US" altLang="ja-JP" dirty="0" smtClean="0"/>
              <a:t> increase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81534" y="6111452"/>
            <a:ext cx="791050" cy="4898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en-US" altLang="ja-JP" dirty="0" smtClean="0"/>
              <a:t>Heat </a:t>
            </a:r>
          </a:p>
          <a:p>
            <a:pPr>
              <a:lnSpc>
                <a:spcPts val="1500"/>
              </a:lnSpc>
            </a:pPr>
            <a:r>
              <a:rPr kumimoji="1" lang="en-US" altLang="ja-JP" dirty="0" smtClean="0"/>
              <a:t>device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181065" y="6068405"/>
            <a:ext cx="1388585" cy="512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dirty="0" smtClean="0"/>
              <a:t>Temperature</a:t>
            </a:r>
          </a:p>
          <a:p>
            <a:pPr>
              <a:lnSpc>
                <a:spcPts val="1600"/>
              </a:lnSpc>
            </a:pPr>
            <a:r>
              <a:rPr kumimoji="1" lang="en-US" altLang="ja-JP" dirty="0" smtClean="0"/>
              <a:t>increase</a:t>
            </a:r>
            <a:endParaRPr kumimoji="1" lang="ja-JP" altLang="en-US" dirty="0"/>
          </a:p>
        </p:txBody>
      </p:sp>
      <p:sp>
        <p:nvSpPr>
          <p:cNvPr id="16" name="環状矢印 15"/>
          <p:cNvSpPr/>
          <p:nvPr/>
        </p:nvSpPr>
        <p:spPr>
          <a:xfrm rot="2799293">
            <a:off x="4191829" y="5529174"/>
            <a:ext cx="978408" cy="978408"/>
          </a:xfrm>
          <a:prstGeom prst="circularArrow">
            <a:avLst>
              <a:gd name="adj1" fmla="val 17238"/>
              <a:gd name="adj2" fmla="val 402342"/>
              <a:gd name="adj3" fmla="val 18746807"/>
              <a:gd name="adj4" fmla="val 12497117"/>
              <a:gd name="adj5" fmla="val 86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環状矢印 16"/>
          <p:cNvSpPr/>
          <p:nvPr/>
        </p:nvSpPr>
        <p:spPr>
          <a:xfrm rot="10800000">
            <a:off x="3597857" y="5731520"/>
            <a:ext cx="978408" cy="978408"/>
          </a:xfrm>
          <a:prstGeom prst="circularArrow">
            <a:avLst>
              <a:gd name="adj1" fmla="val 17238"/>
              <a:gd name="adj2" fmla="val 402342"/>
              <a:gd name="adj3" fmla="val 18746807"/>
              <a:gd name="adj4" fmla="val 12497117"/>
              <a:gd name="adj5" fmla="val 86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環状矢印 17"/>
          <p:cNvSpPr/>
          <p:nvPr/>
        </p:nvSpPr>
        <p:spPr>
          <a:xfrm rot="19777126">
            <a:off x="2801538" y="5551283"/>
            <a:ext cx="978408" cy="978408"/>
          </a:xfrm>
          <a:prstGeom prst="circularArrow">
            <a:avLst>
              <a:gd name="adj1" fmla="val 17238"/>
              <a:gd name="adj2" fmla="val 402342"/>
              <a:gd name="adj3" fmla="val 18746807"/>
              <a:gd name="adj4" fmla="val 12497117"/>
              <a:gd name="adj5" fmla="val 86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H="1" flipV="1">
            <a:off x="5372584" y="5995370"/>
            <a:ext cx="495560" cy="451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884397" y="5865228"/>
            <a:ext cx="327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Proper heat sink required in some applications</a:t>
            </a:r>
            <a:endParaRPr kumimoji="1" lang="ja-JP" altLang="en-US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  <p:sp>
        <p:nvSpPr>
          <p:cNvPr id="19" name="日付プレースホルダー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168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" y="-27384"/>
            <a:ext cx="9135777" cy="1021738"/>
          </a:xfrm>
        </p:spPr>
        <p:txBody>
          <a:bodyPr/>
          <a:lstStyle/>
          <a:p>
            <a:r>
              <a:rPr kumimoji="1" lang="en-US" altLang="ja-JP" dirty="0" smtClean="0"/>
              <a:t>CV – bulk capacitance</a:t>
            </a:r>
            <a:endParaRPr kumimoji="1" lang="ja-JP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14" y="2934328"/>
            <a:ext cx="4960953" cy="385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763947"/>
              </p:ext>
            </p:extLst>
          </p:nvPr>
        </p:nvGraphicFramePr>
        <p:xfrm>
          <a:off x="4916506" y="1531161"/>
          <a:ext cx="3375015" cy="77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7" name="数式" r:id="rId5" imgW="2108160" imgH="482400" progId="Equation.3">
                  <p:embed/>
                </p:oleObj>
              </mc:Choice>
              <mc:Fallback>
                <p:oleObj name="数式" r:id="rId5" imgW="2108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6506" y="1531161"/>
                        <a:ext cx="3375015" cy="7742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8231056" y="1846531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</a:t>
            </a:r>
            <a:r>
              <a:rPr kumimoji="1" lang="en-US" altLang="ja-JP" i="1" dirty="0" err="1" smtClean="0"/>
              <a:t>V</a:t>
            </a:r>
            <a:r>
              <a:rPr kumimoji="1" lang="en-US" altLang="ja-JP" i="1" baseline="-25000" dirty="0" err="1" smtClean="0"/>
              <a:t>b</a:t>
            </a:r>
            <a:r>
              <a:rPr kumimoji="1" lang="en-US" altLang="ja-JP" i="1" dirty="0" smtClean="0"/>
              <a:t>&lt;V</a:t>
            </a:r>
            <a:r>
              <a:rPr kumimoji="1" lang="en-US" altLang="ja-JP" baseline="-25000" dirty="0" smtClean="0"/>
              <a:t>FD</a:t>
            </a:r>
            <a:r>
              <a:rPr lang="en-US" altLang="ja-JP" dirty="0"/>
              <a:t>)</a:t>
            </a:r>
            <a:endParaRPr kumimoji="1" lang="ja-JP" altLang="en-US" baseline="-25000" dirty="0"/>
          </a:p>
        </p:txBody>
      </p:sp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302264"/>
              </p:ext>
            </p:extLst>
          </p:nvPr>
        </p:nvGraphicFramePr>
        <p:xfrm>
          <a:off x="5245057" y="2337439"/>
          <a:ext cx="643801" cy="665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8" name="数式" r:id="rId7" imgW="419040" imgH="431640" progId="Equation.3">
                  <p:embed/>
                </p:oleObj>
              </mc:Choice>
              <mc:Fallback>
                <p:oleObj name="数式" r:id="rId7" imgW="4190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5057" y="2337439"/>
                        <a:ext cx="643801" cy="6659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8188082" y="2547106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</a:t>
            </a:r>
            <a:r>
              <a:rPr kumimoji="1" lang="en-US" altLang="ja-JP" i="1" dirty="0" err="1" smtClean="0"/>
              <a:t>V</a:t>
            </a:r>
            <a:r>
              <a:rPr kumimoji="1" lang="en-US" altLang="ja-JP" i="1" baseline="-25000" dirty="0" err="1" smtClean="0"/>
              <a:t>b</a:t>
            </a:r>
            <a:r>
              <a:rPr kumimoji="1" lang="en-US" altLang="ja-JP" i="1" dirty="0" smtClean="0"/>
              <a:t>&gt;V</a:t>
            </a:r>
            <a:r>
              <a:rPr kumimoji="1" lang="en-US" altLang="ja-JP" baseline="-25000" dirty="0" smtClean="0"/>
              <a:t>FD</a:t>
            </a:r>
            <a:r>
              <a:rPr lang="en-US" altLang="ja-JP" dirty="0"/>
              <a:t>)</a:t>
            </a:r>
            <a:endParaRPr kumimoji="1" lang="ja-JP" altLang="en-US" baseline="-25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16506" y="1225187"/>
            <a:ext cx="3138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parallel plate condenser </a:t>
            </a:r>
            <a:r>
              <a:rPr lang="en-US" altLang="ja-JP" dirty="0" err="1" smtClean="0"/>
              <a:t>approx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566958" y="3323197"/>
            <a:ext cx="1492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 permittivity</a:t>
            </a:r>
            <a:endParaRPr kumimoji="1" lang="ja-JP" altLang="en-US" dirty="0"/>
          </a:p>
        </p:txBody>
      </p:sp>
      <p:graphicFrame>
        <p:nvGraphicFramePr>
          <p:cNvPr id="24" name="オブジェクト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282949"/>
              </p:ext>
            </p:extLst>
          </p:nvPr>
        </p:nvGraphicFramePr>
        <p:xfrm>
          <a:off x="5899150" y="3563938"/>
          <a:ext cx="23574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9" name="数式" r:id="rId9" imgW="1257120" imgH="177480" progId="Equation.3">
                  <p:embed/>
                </p:oleObj>
              </mc:Choice>
              <mc:Fallback>
                <p:oleObj name="数式" r:id="rId9" imgW="12571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150" y="3563938"/>
                        <a:ext cx="23574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テキスト ボックス 24"/>
          <p:cNvSpPr txBox="1"/>
          <p:nvPr/>
        </p:nvSpPr>
        <p:spPr>
          <a:xfrm>
            <a:off x="8288182" y="3537579"/>
            <a:ext cx="86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nF</a:t>
            </a:r>
            <a:r>
              <a:rPr kumimoji="1" lang="en-US" altLang="ja-JP" dirty="0" smtClean="0"/>
              <a:t>/mm</a:t>
            </a:r>
            <a:endParaRPr kumimoji="1" lang="ja-JP" altLang="en-US" dirty="0"/>
          </a:p>
        </p:txBody>
      </p:sp>
      <p:grpSp>
        <p:nvGrpSpPr>
          <p:cNvPr id="22" name="グループ化 21"/>
          <p:cNvGrpSpPr/>
          <p:nvPr/>
        </p:nvGrpSpPr>
        <p:grpSpPr>
          <a:xfrm>
            <a:off x="150046" y="1459198"/>
            <a:ext cx="4155257" cy="1338848"/>
            <a:chOff x="3950754" y="1624217"/>
            <a:chExt cx="4155257" cy="1338848"/>
          </a:xfrm>
        </p:grpSpPr>
        <p:graphicFrame>
          <p:nvGraphicFramePr>
            <p:cNvPr id="4" name="オブジェクト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81718086"/>
                </p:ext>
              </p:extLst>
            </p:nvPr>
          </p:nvGraphicFramePr>
          <p:xfrm>
            <a:off x="3950754" y="1834808"/>
            <a:ext cx="1543050" cy="496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40" name="数式" r:id="rId11" imgW="749160" imgH="241200" progId="Equation.3">
                    <p:embed/>
                  </p:oleObj>
                </mc:Choice>
                <mc:Fallback>
                  <p:oleObj name="数式" r:id="rId11" imgW="7491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50754" y="1834808"/>
                          <a:ext cx="1543050" cy="4968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2" name="グループ化 11"/>
            <p:cNvGrpSpPr/>
            <p:nvPr/>
          </p:nvGrpSpPr>
          <p:grpSpPr>
            <a:xfrm>
              <a:off x="5568719" y="1624217"/>
              <a:ext cx="2537292" cy="1111002"/>
              <a:chOff x="5304617" y="3177146"/>
              <a:chExt cx="2537292" cy="1111002"/>
            </a:xfrm>
          </p:grpSpPr>
          <p:sp>
            <p:nvSpPr>
              <p:cNvPr id="13" name="正方形/長方形 12"/>
              <p:cNvSpPr/>
              <p:nvPr/>
            </p:nvSpPr>
            <p:spPr>
              <a:xfrm>
                <a:off x="5448633" y="3356992"/>
                <a:ext cx="1872208" cy="7200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5448633" y="3394854"/>
                <a:ext cx="1872208" cy="61020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5456172" y="4005063"/>
                <a:ext cx="1872208" cy="984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7392378" y="3177146"/>
                <a:ext cx="4219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n</a:t>
                </a:r>
                <a:r>
                  <a:rPr kumimoji="1" lang="en-US" altLang="ja-JP" dirty="0" smtClean="0"/>
                  <a:t>+</a:t>
                </a:r>
                <a:endParaRPr kumimoji="1" lang="ja-JP" altLang="en-US" dirty="0"/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7419999" y="3918816"/>
                <a:ext cx="4219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/>
                  <a:t>p</a:t>
                </a:r>
                <a:r>
                  <a:rPr kumimoji="1" lang="en-US" altLang="ja-JP" dirty="0" smtClean="0"/>
                  <a:t>+</a:t>
                </a:r>
                <a:endParaRPr kumimoji="1" lang="ja-JP" altLang="en-US" dirty="0"/>
              </a:p>
            </p:txBody>
          </p:sp>
          <p:sp>
            <p:nvSpPr>
              <p:cNvPr id="18" name="正方形/長方形 17"/>
              <p:cNvSpPr/>
              <p:nvPr/>
            </p:nvSpPr>
            <p:spPr>
              <a:xfrm>
                <a:off x="5448633" y="3392997"/>
                <a:ext cx="1872208" cy="30696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5586718" y="3684940"/>
                <a:ext cx="1316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err="1" smtClean="0"/>
                  <a:t>undepleted</a:t>
                </a:r>
                <a:r>
                  <a:rPr kumimoji="1" lang="en-US" altLang="ja-JP" dirty="0" smtClean="0"/>
                  <a:t> p</a:t>
                </a:r>
                <a:endParaRPr kumimoji="1" lang="ja-JP" altLang="en-US" dirty="0"/>
              </a:p>
            </p:txBody>
          </p:sp>
          <p:cxnSp>
            <p:nvCxnSpPr>
              <p:cNvPr id="21" name="直線矢印コネクタ 20"/>
              <p:cNvCxnSpPr/>
              <p:nvPr/>
            </p:nvCxnSpPr>
            <p:spPr>
              <a:xfrm>
                <a:off x="5304617" y="3429000"/>
                <a:ext cx="0" cy="27095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テキスト ボックス 25"/>
            <p:cNvSpPr txBox="1"/>
            <p:nvPr/>
          </p:nvSpPr>
          <p:spPr>
            <a:xfrm>
              <a:off x="5568719" y="2593733"/>
              <a:ext cx="22325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smtClean="0"/>
                <a:t>A</a:t>
              </a:r>
              <a:r>
                <a:rPr kumimoji="1" lang="en-US" altLang="ja-JP" dirty="0" smtClean="0"/>
                <a:t>: effective plate area</a:t>
              </a:r>
              <a:endParaRPr kumimoji="1" lang="ja-JP" altLang="en-US" dirty="0"/>
            </a:p>
          </p:txBody>
        </p:sp>
      </p:grpSp>
      <p:sp>
        <p:nvSpPr>
          <p:cNvPr id="27" name="フリーフォーム 26"/>
          <p:cNvSpPr/>
          <p:nvPr/>
        </p:nvSpPr>
        <p:spPr>
          <a:xfrm>
            <a:off x="5846060" y="4410399"/>
            <a:ext cx="2682910" cy="1848897"/>
          </a:xfrm>
          <a:custGeom>
            <a:avLst/>
            <a:gdLst>
              <a:gd name="connsiteX0" fmla="*/ 30146 w 2682910"/>
              <a:gd name="connsiteY0" fmla="*/ 0 h 1848897"/>
              <a:gd name="connsiteX1" fmla="*/ 0 w 2682910"/>
              <a:gd name="connsiteY1" fmla="*/ 1848897 h 1848897"/>
              <a:gd name="connsiteX2" fmla="*/ 2682910 w 2682910"/>
              <a:gd name="connsiteY2" fmla="*/ 1848897 h 1848897"/>
              <a:gd name="connsiteX0" fmla="*/ 20098 w 2682910"/>
              <a:gd name="connsiteY0" fmla="*/ 0 h 1848897"/>
              <a:gd name="connsiteX1" fmla="*/ 0 w 2682910"/>
              <a:gd name="connsiteY1" fmla="*/ 1848897 h 1848897"/>
              <a:gd name="connsiteX2" fmla="*/ 2682910 w 2682910"/>
              <a:gd name="connsiteY2" fmla="*/ 1848897 h 184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2910" h="1848897">
                <a:moveTo>
                  <a:pt x="20098" y="0"/>
                </a:moveTo>
                <a:lnTo>
                  <a:pt x="0" y="1848897"/>
                </a:lnTo>
                <a:lnTo>
                  <a:pt x="2682910" y="184889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コネクタ 28"/>
          <p:cNvCxnSpPr>
            <a:stCxn id="27" idx="1"/>
          </p:cNvCxnSpPr>
          <p:nvPr/>
        </p:nvCxnSpPr>
        <p:spPr>
          <a:xfrm flipV="1">
            <a:off x="5846060" y="4770439"/>
            <a:ext cx="743310" cy="1488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36" name="直線コネクタ 14335"/>
          <p:cNvCxnSpPr/>
          <p:nvPr/>
        </p:nvCxnSpPr>
        <p:spPr>
          <a:xfrm>
            <a:off x="6204667" y="4770439"/>
            <a:ext cx="21602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5611235" y="404106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1/</a:t>
            </a:r>
            <a:r>
              <a:rPr kumimoji="1" lang="en-US" altLang="ja-JP" i="1" dirty="0" smtClean="0"/>
              <a:t>C</a:t>
            </a:r>
            <a:r>
              <a:rPr kumimoji="1" lang="en-US" altLang="ja-JP" baseline="30000" dirty="0" smtClean="0"/>
              <a:t>2</a:t>
            </a:r>
            <a:endParaRPr kumimoji="1" lang="ja-JP" altLang="en-US" baseline="30000" dirty="0"/>
          </a:p>
        </p:txBody>
      </p:sp>
      <p:cxnSp>
        <p:nvCxnSpPr>
          <p:cNvPr id="14340" name="直線矢印コネクタ 14339"/>
          <p:cNvCxnSpPr/>
          <p:nvPr/>
        </p:nvCxnSpPr>
        <p:spPr>
          <a:xfrm>
            <a:off x="6589370" y="4770439"/>
            <a:ext cx="0" cy="1488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1" name="正方形/長方形 14340"/>
          <p:cNvSpPr/>
          <p:nvPr/>
        </p:nvSpPr>
        <p:spPr>
          <a:xfrm>
            <a:off x="6318220" y="6259296"/>
            <a:ext cx="481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i="1" dirty="0"/>
              <a:t>V</a:t>
            </a:r>
            <a:r>
              <a:rPr lang="en-US" altLang="ja-JP" baseline="-25000" dirty="0"/>
              <a:t>FD</a:t>
            </a:r>
            <a:endParaRPr lang="ja-JP" altLang="en-US" dirty="0"/>
          </a:p>
        </p:txBody>
      </p:sp>
      <p:sp>
        <p:nvSpPr>
          <p:cNvPr id="14342" name="正方形/長方形 14341"/>
          <p:cNvSpPr/>
          <p:nvPr/>
        </p:nvSpPr>
        <p:spPr>
          <a:xfrm>
            <a:off x="8167577" y="6259296"/>
            <a:ext cx="394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i="1" dirty="0" err="1"/>
              <a:t>V</a:t>
            </a:r>
            <a:r>
              <a:rPr lang="en-US" altLang="ja-JP" i="1" baseline="-25000" dirty="0" err="1"/>
              <a:t>b</a:t>
            </a:r>
            <a:endParaRPr lang="ja-JP" altLang="en-US" dirty="0"/>
          </a:p>
        </p:txBody>
      </p:sp>
      <p:sp>
        <p:nvSpPr>
          <p:cNvPr id="14343" name="フリーフォーム 14342"/>
          <p:cNvSpPr/>
          <p:nvPr/>
        </p:nvSpPr>
        <p:spPr>
          <a:xfrm>
            <a:off x="6132438" y="4779706"/>
            <a:ext cx="2150347" cy="944545"/>
          </a:xfrm>
          <a:custGeom>
            <a:avLst/>
            <a:gdLst>
              <a:gd name="connsiteX0" fmla="*/ 0 w 2150347"/>
              <a:gd name="connsiteY0" fmla="*/ 944545 h 944545"/>
              <a:gd name="connsiteX1" fmla="*/ 301451 w 2150347"/>
              <a:gd name="connsiteY1" fmla="*/ 361741 h 944545"/>
              <a:gd name="connsiteX2" fmla="*/ 422031 w 2150347"/>
              <a:gd name="connsiteY2" fmla="*/ 170822 h 944545"/>
              <a:gd name="connsiteX3" fmla="*/ 522514 w 2150347"/>
              <a:gd name="connsiteY3" fmla="*/ 80387 h 944545"/>
              <a:gd name="connsiteX4" fmla="*/ 703385 w 2150347"/>
              <a:gd name="connsiteY4" fmla="*/ 40194 h 944545"/>
              <a:gd name="connsiteX5" fmla="*/ 904352 w 2150347"/>
              <a:gd name="connsiteY5" fmla="*/ 10049 h 944545"/>
              <a:gd name="connsiteX6" fmla="*/ 1175657 w 2150347"/>
              <a:gd name="connsiteY6" fmla="*/ 10049 h 944545"/>
              <a:gd name="connsiteX7" fmla="*/ 2150347 w 2150347"/>
              <a:gd name="connsiteY7" fmla="*/ 0 h 94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0347" h="944545">
                <a:moveTo>
                  <a:pt x="0" y="944545"/>
                </a:moveTo>
                <a:lnTo>
                  <a:pt x="301451" y="361741"/>
                </a:lnTo>
                <a:lnTo>
                  <a:pt x="422031" y="170822"/>
                </a:lnTo>
                <a:lnTo>
                  <a:pt x="522514" y="80387"/>
                </a:lnTo>
                <a:lnTo>
                  <a:pt x="703385" y="40194"/>
                </a:lnTo>
                <a:lnTo>
                  <a:pt x="904352" y="10049"/>
                </a:lnTo>
                <a:lnTo>
                  <a:pt x="1175657" y="10049"/>
                </a:lnTo>
                <a:lnTo>
                  <a:pt x="2150347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345" name="直線矢印コネクタ 14344"/>
          <p:cNvCxnSpPr/>
          <p:nvPr/>
        </p:nvCxnSpPr>
        <p:spPr>
          <a:xfrm flipH="1" flipV="1">
            <a:off x="6799442" y="4914455"/>
            <a:ext cx="360452" cy="3375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6" name="テキスト ボックス 14345"/>
          <p:cNvSpPr txBox="1"/>
          <p:nvPr/>
        </p:nvSpPr>
        <p:spPr>
          <a:xfrm>
            <a:off x="7048358" y="5337328"/>
            <a:ext cx="153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Strip structure</a:t>
            </a:r>
            <a:endParaRPr kumimoji="1" lang="ja-JP" altLang="en-US" dirty="0"/>
          </a:p>
        </p:txBody>
      </p:sp>
      <p:graphicFrame>
        <p:nvGraphicFramePr>
          <p:cNvPr id="37" name="オブジェクト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554202"/>
              </p:ext>
            </p:extLst>
          </p:nvPr>
        </p:nvGraphicFramePr>
        <p:xfrm>
          <a:off x="147024" y="2212231"/>
          <a:ext cx="1620988" cy="395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1" name="数式" r:id="rId13" imgW="1041120" imgH="253800" progId="Equation.3">
                  <p:embed/>
                </p:oleObj>
              </mc:Choice>
              <mc:Fallback>
                <p:oleObj name="数式" r:id="rId13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024" y="2212231"/>
                        <a:ext cx="1620988" cy="3959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07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21738"/>
          </a:xfrm>
        </p:spPr>
        <p:txBody>
          <a:bodyPr/>
          <a:lstStyle/>
          <a:p>
            <a:r>
              <a:rPr kumimoji="1" lang="en-US" altLang="ja-JP" dirty="0" err="1" smtClean="0"/>
              <a:t>C</a:t>
            </a:r>
            <a:r>
              <a:rPr kumimoji="1" lang="en-US" altLang="ja-JP" baseline="-25000" dirty="0" err="1" smtClean="0"/>
              <a:t>int</a:t>
            </a:r>
            <a:r>
              <a:rPr kumimoji="1" lang="en-US" altLang="ja-JP" dirty="0" smtClean="0"/>
              <a:t> – </a:t>
            </a:r>
            <a:r>
              <a:rPr kumimoji="1" lang="en-US" altLang="ja-JP" dirty="0" err="1" smtClean="0"/>
              <a:t>interstrip</a:t>
            </a:r>
            <a:r>
              <a:rPr kumimoji="1" lang="en-US" altLang="ja-JP" dirty="0" smtClean="0"/>
              <a:t> capacitance</a:t>
            </a:r>
            <a:endParaRPr kumimoji="1" lang="ja-JP" altLang="en-US" dirty="0"/>
          </a:p>
        </p:txBody>
      </p:sp>
      <p:grpSp>
        <p:nvGrpSpPr>
          <p:cNvPr id="14363" name="グループ化 14362"/>
          <p:cNvGrpSpPr/>
          <p:nvPr/>
        </p:nvGrpSpPr>
        <p:grpSpPr>
          <a:xfrm>
            <a:off x="368037" y="4795234"/>
            <a:ext cx="3470573" cy="2027148"/>
            <a:chOff x="-39239" y="4249761"/>
            <a:chExt cx="3502141" cy="2040315"/>
          </a:xfrm>
        </p:grpSpPr>
        <p:sp>
          <p:nvSpPr>
            <p:cNvPr id="27" name="フリーフォーム 26"/>
            <p:cNvSpPr/>
            <p:nvPr/>
          </p:nvSpPr>
          <p:spPr>
            <a:xfrm>
              <a:off x="490379" y="4389303"/>
              <a:ext cx="2682910" cy="1516879"/>
            </a:xfrm>
            <a:custGeom>
              <a:avLst/>
              <a:gdLst>
                <a:gd name="connsiteX0" fmla="*/ 30146 w 2682910"/>
                <a:gd name="connsiteY0" fmla="*/ 0 h 1848897"/>
                <a:gd name="connsiteX1" fmla="*/ 0 w 2682910"/>
                <a:gd name="connsiteY1" fmla="*/ 1848897 h 1848897"/>
                <a:gd name="connsiteX2" fmla="*/ 2682910 w 2682910"/>
                <a:gd name="connsiteY2" fmla="*/ 1848897 h 1848897"/>
                <a:gd name="connsiteX0" fmla="*/ 20098 w 2682910"/>
                <a:gd name="connsiteY0" fmla="*/ 0 h 1848897"/>
                <a:gd name="connsiteX1" fmla="*/ 0 w 2682910"/>
                <a:gd name="connsiteY1" fmla="*/ 1848897 h 1848897"/>
                <a:gd name="connsiteX2" fmla="*/ 2682910 w 2682910"/>
                <a:gd name="connsiteY2" fmla="*/ 1848897 h 1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2910" h="1848897">
                  <a:moveTo>
                    <a:pt x="20098" y="0"/>
                  </a:moveTo>
                  <a:lnTo>
                    <a:pt x="0" y="1848897"/>
                  </a:lnTo>
                  <a:lnTo>
                    <a:pt x="2682910" y="1848897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9" name="直線コネクタ 28"/>
            <p:cNvCxnSpPr>
              <a:endCxn id="14343" idx="3"/>
            </p:cNvCxnSpPr>
            <p:nvPr/>
          </p:nvCxnSpPr>
          <p:spPr>
            <a:xfrm flipV="1">
              <a:off x="1233689" y="4977398"/>
              <a:ext cx="17864" cy="9433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/>
            <p:cNvSpPr txBox="1"/>
            <p:nvPr/>
          </p:nvSpPr>
          <p:spPr>
            <a:xfrm>
              <a:off x="-39239" y="4389303"/>
              <a:ext cx="473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C</a:t>
              </a:r>
              <a:r>
                <a:rPr lang="en-US" altLang="ja-JP" baseline="-25000" dirty="0" err="1" smtClean="0"/>
                <a:t>int</a:t>
              </a:r>
              <a:endParaRPr kumimoji="1" lang="ja-JP" altLang="en-US" baseline="30000" dirty="0"/>
            </a:p>
          </p:txBody>
        </p:sp>
        <p:cxnSp>
          <p:nvCxnSpPr>
            <p:cNvPr id="14340" name="直線矢印コネクタ 14339"/>
            <p:cNvCxnSpPr/>
            <p:nvPr/>
          </p:nvCxnSpPr>
          <p:spPr>
            <a:xfrm>
              <a:off x="2097785" y="4993507"/>
              <a:ext cx="0" cy="92723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41" name="正方形/長方形 14340"/>
            <p:cNvSpPr/>
            <p:nvPr/>
          </p:nvSpPr>
          <p:spPr>
            <a:xfrm>
              <a:off x="1851930" y="5920744"/>
              <a:ext cx="4812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/>
                <a:t>V</a:t>
              </a:r>
              <a:r>
                <a:rPr lang="en-US" altLang="ja-JP" baseline="-25000" dirty="0"/>
                <a:t>FD</a:t>
              </a:r>
              <a:endParaRPr lang="ja-JP" altLang="en-US" dirty="0"/>
            </a:p>
          </p:txBody>
        </p:sp>
        <p:sp>
          <p:nvSpPr>
            <p:cNvPr id="14342" name="正方形/長方形 14341"/>
            <p:cNvSpPr/>
            <p:nvPr/>
          </p:nvSpPr>
          <p:spPr>
            <a:xfrm>
              <a:off x="2811896" y="5906182"/>
              <a:ext cx="394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 err="1"/>
                <a:t>V</a:t>
              </a:r>
              <a:r>
                <a:rPr lang="en-US" altLang="ja-JP" i="1" baseline="-25000" dirty="0" err="1"/>
                <a:t>b</a:t>
              </a:r>
              <a:endParaRPr lang="ja-JP" altLang="en-US" dirty="0"/>
            </a:p>
          </p:txBody>
        </p:sp>
        <p:sp>
          <p:nvSpPr>
            <p:cNvPr id="14343" name="フリーフォーム 14342"/>
            <p:cNvSpPr/>
            <p:nvPr/>
          </p:nvSpPr>
          <p:spPr>
            <a:xfrm flipV="1">
              <a:off x="729039" y="4804221"/>
              <a:ext cx="2150347" cy="189286"/>
            </a:xfrm>
            <a:custGeom>
              <a:avLst/>
              <a:gdLst>
                <a:gd name="connsiteX0" fmla="*/ 0 w 2150347"/>
                <a:gd name="connsiteY0" fmla="*/ 944545 h 944545"/>
                <a:gd name="connsiteX1" fmla="*/ 301451 w 2150347"/>
                <a:gd name="connsiteY1" fmla="*/ 361741 h 944545"/>
                <a:gd name="connsiteX2" fmla="*/ 422031 w 2150347"/>
                <a:gd name="connsiteY2" fmla="*/ 170822 h 944545"/>
                <a:gd name="connsiteX3" fmla="*/ 522514 w 2150347"/>
                <a:gd name="connsiteY3" fmla="*/ 80387 h 944545"/>
                <a:gd name="connsiteX4" fmla="*/ 703385 w 2150347"/>
                <a:gd name="connsiteY4" fmla="*/ 40194 h 944545"/>
                <a:gd name="connsiteX5" fmla="*/ 904352 w 2150347"/>
                <a:gd name="connsiteY5" fmla="*/ 10049 h 944545"/>
                <a:gd name="connsiteX6" fmla="*/ 1175657 w 2150347"/>
                <a:gd name="connsiteY6" fmla="*/ 10049 h 944545"/>
                <a:gd name="connsiteX7" fmla="*/ 2150347 w 2150347"/>
                <a:gd name="connsiteY7" fmla="*/ 0 h 94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0347" h="944545">
                  <a:moveTo>
                    <a:pt x="0" y="944545"/>
                  </a:moveTo>
                  <a:lnTo>
                    <a:pt x="301451" y="361741"/>
                  </a:lnTo>
                  <a:lnTo>
                    <a:pt x="422031" y="170822"/>
                  </a:lnTo>
                  <a:lnTo>
                    <a:pt x="522514" y="80387"/>
                  </a:lnTo>
                  <a:lnTo>
                    <a:pt x="703385" y="40194"/>
                  </a:lnTo>
                  <a:lnTo>
                    <a:pt x="904352" y="10049"/>
                  </a:lnTo>
                  <a:lnTo>
                    <a:pt x="1175657" y="10049"/>
                  </a:lnTo>
                  <a:lnTo>
                    <a:pt x="2150347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345" name="直線矢印コネクタ 14344"/>
            <p:cNvCxnSpPr/>
            <p:nvPr/>
          </p:nvCxnSpPr>
          <p:spPr>
            <a:xfrm flipH="1">
              <a:off x="1308004" y="4619555"/>
              <a:ext cx="175854" cy="2793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46" name="テキスト ボックス 14345"/>
            <p:cNvSpPr txBox="1"/>
            <p:nvPr/>
          </p:nvSpPr>
          <p:spPr>
            <a:xfrm>
              <a:off x="812176" y="4249761"/>
              <a:ext cx="2650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Interstrip</a:t>
              </a:r>
              <a:r>
                <a:rPr kumimoji="1" lang="en-US" altLang="ja-JP" dirty="0" smtClean="0"/>
                <a:t> region depletion</a:t>
              </a:r>
              <a:endParaRPr kumimoji="1" lang="ja-JP" altLang="en-US" dirty="0"/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98228" y="1268760"/>
            <a:ext cx="3999792" cy="2040205"/>
            <a:chOff x="866721" y="4689503"/>
            <a:chExt cx="3999792" cy="2040205"/>
          </a:xfrm>
        </p:grpSpPr>
        <p:sp>
          <p:nvSpPr>
            <p:cNvPr id="35" name="正方形/長方形 34"/>
            <p:cNvSpPr/>
            <p:nvPr/>
          </p:nvSpPr>
          <p:spPr>
            <a:xfrm>
              <a:off x="1775553" y="5213044"/>
              <a:ext cx="2662711" cy="9512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フリーフォーム 36"/>
            <p:cNvSpPr/>
            <p:nvPr/>
          </p:nvSpPr>
          <p:spPr>
            <a:xfrm>
              <a:off x="2600451" y="5288206"/>
              <a:ext cx="790665" cy="506524"/>
            </a:xfrm>
            <a:custGeom>
              <a:avLst/>
              <a:gdLst>
                <a:gd name="connsiteX0" fmla="*/ 1248770 w 1248770"/>
                <a:gd name="connsiteY0" fmla="*/ 0 h 1235123"/>
                <a:gd name="connsiteX1" fmla="*/ 620973 w 1248770"/>
                <a:gd name="connsiteY1" fmla="*/ 0 h 1235123"/>
                <a:gd name="connsiteX2" fmla="*/ 498143 w 1248770"/>
                <a:gd name="connsiteY2" fmla="*/ 218364 h 1235123"/>
                <a:gd name="connsiteX3" fmla="*/ 1139588 w 1248770"/>
                <a:gd name="connsiteY3" fmla="*/ 211540 h 1235123"/>
                <a:gd name="connsiteX4" fmla="*/ 1003110 w 1248770"/>
                <a:gd name="connsiteY4" fmla="*/ 436728 h 1235123"/>
                <a:gd name="connsiteX5" fmla="*/ 382137 w 1248770"/>
                <a:gd name="connsiteY5" fmla="*/ 436728 h 1235123"/>
                <a:gd name="connsiteX6" fmla="*/ 245659 w 1248770"/>
                <a:gd name="connsiteY6" fmla="*/ 641445 h 1235123"/>
                <a:gd name="connsiteX7" fmla="*/ 900752 w 1248770"/>
                <a:gd name="connsiteY7" fmla="*/ 648269 h 1235123"/>
                <a:gd name="connsiteX8" fmla="*/ 771098 w 1248770"/>
                <a:gd name="connsiteY8" fmla="*/ 866633 h 1235123"/>
                <a:gd name="connsiteX9" fmla="*/ 116006 w 1248770"/>
                <a:gd name="connsiteY9" fmla="*/ 852985 h 1235123"/>
                <a:gd name="connsiteX10" fmla="*/ 6823 w 1248770"/>
                <a:gd name="connsiteY10" fmla="*/ 1050878 h 1235123"/>
                <a:gd name="connsiteX11" fmla="*/ 218364 w 1248770"/>
                <a:gd name="connsiteY11" fmla="*/ 1050878 h 1235123"/>
                <a:gd name="connsiteX12" fmla="*/ 668740 w 1248770"/>
                <a:gd name="connsiteY12" fmla="*/ 1050878 h 1235123"/>
                <a:gd name="connsiteX13" fmla="*/ 552734 w 1248770"/>
                <a:gd name="connsiteY13" fmla="*/ 1235123 h 1235123"/>
                <a:gd name="connsiteX14" fmla="*/ 0 w 1248770"/>
                <a:gd name="connsiteY14" fmla="*/ 1221475 h 123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8770" h="1235123">
                  <a:moveTo>
                    <a:pt x="1248770" y="0"/>
                  </a:moveTo>
                  <a:lnTo>
                    <a:pt x="620973" y="0"/>
                  </a:lnTo>
                  <a:lnTo>
                    <a:pt x="498143" y="218364"/>
                  </a:lnTo>
                  <a:lnTo>
                    <a:pt x="1139588" y="211540"/>
                  </a:lnTo>
                  <a:lnTo>
                    <a:pt x="1003110" y="436728"/>
                  </a:lnTo>
                  <a:lnTo>
                    <a:pt x="382137" y="436728"/>
                  </a:lnTo>
                  <a:lnTo>
                    <a:pt x="245659" y="641445"/>
                  </a:lnTo>
                  <a:lnTo>
                    <a:pt x="900752" y="648269"/>
                  </a:lnTo>
                  <a:lnTo>
                    <a:pt x="771098" y="866633"/>
                  </a:lnTo>
                  <a:lnTo>
                    <a:pt x="116006" y="852985"/>
                  </a:lnTo>
                  <a:lnTo>
                    <a:pt x="6823" y="1050878"/>
                  </a:lnTo>
                  <a:lnTo>
                    <a:pt x="218364" y="1050878"/>
                  </a:lnTo>
                  <a:lnTo>
                    <a:pt x="668740" y="1050878"/>
                  </a:lnTo>
                  <a:lnTo>
                    <a:pt x="552734" y="1235123"/>
                  </a:lnTo>
                  <a:lnTo>
                    <a:pt x="0" y="1221475"/>
                  </a:lnTo>
                </a:path>
              </a:pathLst>
            </a:cu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リーフォーム 37"/>
            <p:cNvSpPr/>
            <p:nvPr/>
          </p:nvSpPr>
          <p:spPr>
            <a:xfrm>
              <a:off x="3490742" y="5308166"/>
              <a:ext cx="790665" cy="506524"/>
            </a:xfrm>
            <a:custGeom>
              <a:avLst/>
              <a:gdLst>
                <a:gd name="connsiteX0" fmla="*/ 1248770 w 1248770"/>
                <a:gd name="connsiteY0" fmla="*/ 0 h 1235123"/>
                <a:gd name="connsiteX1" fmla="*/ 620973 w 1248770"/>
                <a:gd name="connsiteY1" fmla="*/ 0 h 1235123"/>
                <a:gd name="connsiteX2" fmla="*/ 498143 w 1248770"/>
                <a:gd name="connsiteY2" fmla="*/ 218364 h 1235123"/>
                <a:gd name="connsiteX3" fmla="*/ 1139588 w 1248770"/>
                <a:gd name="connsiteY3" fmla="*/ 211540 h 1235123"/>
                <a:gd name="connsiteX4" fmla="*/ 1003110 w 1248770"/>
                <a:gd name="connsiteY4" fmla="*/ 436728 h 1235123"/>
                <a:gd name="connsiteX5" fmla="*/ 382137 w 1248770"/>
                <a:gd name="connsiteY5" fmla="*/ 436728 h 1235123"/>
                <a:gd name="connsiteX6" fmla="*/ 245659 w 1248770"/>
                <a:gd name="connsiteY6" fmla="*/ 641445 h 1235123"/>
                <a:gd name="connsiteX7" fmla="*/ 900752 w 1248770"/>
                <a:gd name="connsiteY7" fmla="*/ 648269 h 1235123"/>
                <a:gd name="connsiteX8" fmla="*/ 771098 w 1248770"/>
                <a:gd name="connsiteY8" fmla="*/ 866633 h 1235123"/>
                <a:gd name="connsiteX9" fmla="*/ 116006 w 1248770"/>
                <a:gd name="connsiteY9" fmla="*/ 852985 h 1235123"/>
                <a:gd name="connsiteX10" fmla="*/ 6823 w 1248770"/>
                <a:gd name="connsiteY10" fmla="*/ 1050878 h 1235123"/>
                <a:gd name="connsiteX11" fmla="*/ 218364 w 1248770"/>
                <a:gd name="connsiteY11" fmla="*/ 1050878 h 1235123"/>
                <a:gd name="connsiteX12" fmla="*/ 668740 w 1248770"/>
                <a:gd name="connsiteY12" fmla="*/ 1050878 h 1235123"/>
                <a:gd name="connsiteX13" fmla="*/ 552734 w 1248770"/>
                <a:gd name="connsiteY13" fmla="*/ 1235123 h 1235123"/>
                <a:gd name="connsiteX14" fmla="*/ 0 w 1248770"/>
                <a:gd name="connsiteY14" fmla="*/ 1221475 h 123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8770" h="1235123">
                  <a:moveTo>
                    <a:pt x="1248770" y="0"/>
                  </a:moveTo>
                  <a:lnTo>
                    <a:pt x="620973" y="0"/>
                  </a:lnTo>
                  <a:lnTo>
                    <a:pt x="498143" y="218364"/>
                  </a:lnTo>
                  <a:lnTo>
                    <a:pt x="1139588" y="211540"/>
                  </a:lnTo>
                  <a:lnTo>
                    <a:pt x="1003110" y="436728"/>
                  </a:lnTo>
                  <a:lnTo>
                    <a:pt x="382137" y="436728"/>
                  </a:lnTo>
                  <a:lnTo>
                    <a:pt x="245659" y="641445"/>
                  </a:lnTo>
                  <a:lnTo>
                    <a:pt x="900752" y="648269"/>
                  </a:lnTo>
                  <a:lnTo>
                    <a:pt x="771098" y="866633"/>
                  </a:lnTo>
                  <a:lnTo>
                    <a:pt x="116006" y="852985"/>
                  </a:lnTo>
                  <a:lnTo>
                    <a:pt x="6823" y="1050878"/>
                  </a:lnTo>
                  <a:lnTo>
                    <a:pt x="218364" y="1050878"/>
                  </a:lnTo>
                  <a:lnTo>
                    <a:pt x="668740" y="1050878"/>
                  </a:lnTo>
                  <a:lnTo>
                    <a:pt x="552734" y="1235123"/>
                  </a:lnTo>
                  <a:lnTo>
                    <a:pt x="0" y="1221475"/>
                  </a:lnTo>
                </a:path>
              </a:pathLst>
            </a:cu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フリーフォーム 38"/>
            <p:cNvSpPr/>
            <p:nvPr/>
          </p:nvSpPr>
          <p:spPr>
            <a:xfrm>
              <a:off x="1526680" y="5284364"/>
              <a:ext cx="790665" cy="506524"/>
            </a:xfrm>
            <a:custGeom>
              <a:avLst/>
              <a:gdLst>
                <a:gd name="connsiteX0" fmla="*/ 1248770 w 1248770"/>
                <a:gd name="connsiteY0" fmla="*/ 0 h 1235123"/>
                <a:gd name="connsiteX1" fmla="*/ 620973 w 1248770"/>
                <a:gd name="connsiteY1" fmla="*/ 0 h 1235123"/>
                <a:gd name="connsiteX2" fmla="*/ 498143 w 1248770"/>
                <a:gd name="connsiteY2" fmla="*/ 218364 h 1235123"/>
                <a:gd name="connsiteX3" fmla="*/ 1139588 w 1248770"/>
                <a:gd name="connsiteY3" fmla="*/ 211540 h 1235123"/>
                <a:gd name="connsiteX4" fmla="*/ 1003110 w 1248770"/>
                <a:gd name="connsiteY4" fmla="*/ 436728 h 1235123"/>
                <a:gd name="connsiteX5" fmla="*/ 382137 w 1248770"/>
                <a:gd name="connsiteY5" fmla="*/ 436728 h 1235123"/>
                <a:gd name="connsiteX6" fmla="*/ 245659 w 1248770"/>
                <a:gd name="connsiteY6" fmla="*/ 641445 h 1235123"/>
                <a:gd name="connsiteX7" fmla="*/ 900752 w 1248770"/>
                <a:gd name="connsiteY7" fmla="*/ 648269 h 1235123"/>
                <a:gd name="connsiteX8" fmla="*/ 771098 w 1248770"/>
                <a:gd name="connsiteY8" fmla="*/ 866633 h 1235123"/>
                <a:gd name="connsiteX9" fmla="*/ 116006 w 1248770"/>
                <a:gd name="connsiteY9" fmla="*/ 852985 h 1235123"/>
                <a:gd name="connsiteX10" fmla="*/ 6823 w 1248770"/>
                <a:gd name="connsiteY10" fmla="*/ 1050878 h 1235123"/>
                <a:gd name="connsiteX11" fmla="*/ 218364 w 1248770"/>
                <a:gd name="connsiteY11" fmla="*/ 1050878 h 1235123"/>
                <a:gd name="connsiteX12" fmla="*/ 668740 w 1248770"/>
                <a:gd name="connsiteY12" fmla="*/ 1050878 h 1235123"/>
                <a:gd name="connsiteX13" fmla="*/ 552734 w 1248770"/>
                <a:gd name="connsiteY13" fmla="*/ 1235123 h 1235123"/>
                <a:gd name="connsiteX14" fmla="*/ 0 w 1248770"/>
                <a:gd name="connsiteY14" fmla="*/ 1221475 h 123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8770" h="1235123">
                  <a:moveTo>
                    <a:pt x="1248770" y="0"/>
                  </a:moveTo>
                  <a:lnTo>
                    <a:pt x="620973" y="0"/>
                  </a:lnTo>
                  <a:lnTo>
                    <a:pt x="498143" y="218364"/>
                  </a:lnTo>
                  <a:lnTo>
                    <a:pt x="1139588" y="211540"/>
                  </a:lnTo>
                  <a:lnTo>
                    <a:pt x="1003110" y="436728"/>
                  </a:lnTo>
                  <a:lnTo>
                    <a:pt x="382137" y="436728"/>
                  </a:lnTo>
                  <a:lnTo>
                    <a:pt x="245659" y="641445"/>
                  </a:lnTo>
                  <a:lnTo>
                    <a:pt x="900752" y="648269"/>
                  </a:lnTo>
                  <a:lnTo>
                    <a:pt x="771098" y="866633"/>
                  </a:lnTo>
                  <a:lnTo>
                    <a:pt x="116006" y="852985"/>
                  </a:lnTo>
                  <a:lnTo>
                    <a:pt x="6823" y="1050878"/>
                  </a:lnTo>
                  <a:lnTo>
                    <a:pt x="218364" y="1050878"/>
                  </a:lnTo>
                  <a:lnTo>
                    <a:pt x="668740" y="1050878"/>
                  </a:lnTo>
                  <a:lnTo>
                    <a:pt x="552734" y="1235123"/>
                  </a:lnTo>
                  <a:lnTo>
                    <a:pt x="0" y="1221475"/>
                  </a:lnTo>
                </a:path>
              </a:pathLst>
            </a:cu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1357405" y="5719978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1357405" y="5731026"/>
              <a:ext cx="360040" cy="132968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1287740" y="5641460"/>
              <a:ext cx="2499606" cy="7851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3" name="グループ化 42"/>
            <p:cNvGrpSpPr/>
            <p:nvPr/>
          </p:nvGrpSpPr>
          <p:grpSpPr>
            <a:xfrm>
              <a:off x="4351975" y="5145205"/>
              <a:ext cx="433254" cy="214102"/>
              <a:chOff x="3261209" y="5180475"/>
              <a:chExt cx="433254" cy="214102"/>
            </a:xfrm>
          </p:grpSpPr>
          <p:sp>
            <p:nvSpPr>
              <p:cNvPr id="74" name="フリーフォーム 73"/>
              <p:cNvSpPr/>
              <p:nvPr/>
            </p:nvSpPr>
            <p:spPr>
              <a:xfrm>
                <a:off x="3261209" y="5180475"/>
                <a:ext cx="281440" cy="135679"/>
              </a:xfrm>
              <a:custGeom>
                <a:avLst/>
                <a:gdLst>
                  <a:gd name="connsiteX0" fmla="*/ 10886 w 283028"/>
                  <a:gd name="connsiteY0" fmla="*/ 141514 h 141514"/>
                  <a:gd name="connsiteX1" fmla="*/ 0 w 283028"/>
                  <a:gd name="connsiteY1" fmla="*/ 0 h 141514"/>
                  <a:gd name="connsiteX2" fmla="*/ 283028 w 283028"/>
                  <a:gd name="connsiteY2" fmla="*/ 0 h 141514"/>
                  <a:gd name="connsiteX3" fmla="*/ 283028 w 283028"/>
                  <a:gd name="connsiteY3" fmla="*/ 119743 h 141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28" h="141514">
                    <a:moveTo>
                      <a:pt x="10886" y="141514"/>
                    </a:moveTo>
                    <a:lnTo>
                      <a:pt x="0" y="0"/>
                    </a:lnTo>
                    <a:lnTo>
                      <a:pt x="283028" y="0"/>
                    </a:lnTo>
                    <a:lnTo>
                      <a:pt x="283028" y="119743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5" name="直線コネクタ 74"/>
              <p:cNvCxnSpPr/>
              <p:nvPr/>
            </p:nvCxnSpPr>
            <p:spPr>
              <a:xfrm>
                <a:off x="3402723" y="5299197"/>
                <a:ext cx="29174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75"/>
              <p:cNvCxnSpPr/>
              <p:nvPr/>
            </p:nvCxnSpPr>
            <p:spPr>
              <a:xfrm>
                <a:off x="3484524" y="5342740"/>
                <a:ext cx="13280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コネクタ 76"/>
              <p:cNvCxnSpPr/>
              <p:nvPr/>
            </p:nvCxnSpPr>
            <p:spPr>
              <a:xfrm>
                <a:off x="3484524" y="5394577"/>
                <a:ext cx="13280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グループ化 43"/>
            <p:cNvGrpSpPr/>
            <p:nvPr/>
          </p:nvGrpSpPr>
          <p:grpSpPr>
            <a:xfrm>
              <a:off x="1537425" y="5769505"/>
              <a:ext cx="863812" cy="310138"/>
              <a:chOff x="2358359" y="5711150"/>
              <a:chExt cx="863812" cy="310138"/>
            </a:xfrm>
          </p:grpSpPr>
          <p:sp>
            <p:nvSpPr>
              <p:cNvPr id="70" name="フリーフォーム 69"/>
              <p:cNvSpPr/>
              <p:nvPr/>
            </p:nvSpPr>
            <p:spPr>
              <a:xfrm>
                <a:off x="2872654" y="5758543"/>
                <a:ext cx="349517" cy="164533"/>
              </a:xfrm>
              <a:custGeom>
                <a:avLst/>
                <a:gdLst>
                  <a:gd name="connsiteX0" fmla="*/ 283028 w 283028"/>
                  <a:gd name="connsiteY0" fmla="*/ 0 h 174171"/>
                  <a:gd name="connsiteX1" fmla="*/ 0 w 283028"/>
                  <a:gd name="connsiteY1" fmla="*/ 174171 h 174171"/>
                  <a:gd name="connsiteX2" fmla="*/ 0 w 283028"/>
                  <a:gd name="connsiteY2" fmla="*/ 174171 h 174171"/>
                  <a:gd name="connsiteX3" fmla="*/ 0 w 283028"/>
                  <a:gd name="connsiteY3" fmla="*/ 174171 h 174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28" h="174171">
                    <a:moveTo>
                      <a:pt x="283028" y="0"/>
                    </a:moveTo>
                    <a:lnTo>
                      <a:pt x="0" y="174171"/>
                    </a:lnTo>
                    <a:lnTo>
                      <a:pt x="0" y="174171"/>
                    </a:lnTo>
                    <a:lnTo>
                      <a:pt x="0" y="174171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1" name="直線コネクタ 70"/>
              <p:cNvCxnSpPr/>
              <p:nvPr/>
            </p:nvCxnSpPr>
            <p:spPr>
              <a:xfrm>
                <a:off x="2358359" y="5711150"/>
                <a:ext cx="401742" cy="172957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/>
              <p:cNvCxnSpPr/>
              <p:nvPr/>
            </p:nvCxnSpPr>
            <p:spPr>
              <a:xfrm>
                <a:off x="2760101" y="5758543"/>
                <a:ext cx="0" cy="2627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/>
              <p:cNvCxnSpPr/>
              <p:nvPr/>
            </p:nvCxnSpPr>
            <p:spPr>
              <a:xfrm>
                <a:off x="2872654" y="5758543"/>
                <a:ext cx="0" cy="2627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グループ化 44"/>
            <p:cNvGrpSpPr/>
            <p:nvPr/>
          </p:nvGrpSpPr>
          <p:grpSpPr>
            <a:xfrm>
              <a:off x="2670946" y="5791611"/>
              <a:ext cx="863812" cy="310138"/>
              <a:chOff x="2358359" y="5711150"/>
              <a:chExt cx="863812" cy="310138"/>
            </a:xfrm>
          </p:grpSpPr>
          <p:sp>
            <p:nvSpPr>
              <p:cNvPr id="66" name="フリーフォーム 65"/>
              <p:cNvSpPr/>
              <p:nvPr/>
            </p:nvSpPr>
            <p:spPr>
              <a:xfrm>
                <a:off x="2865537" y="5758543"/>
                <a:ext cx="356634" cy="174171"/>
              </a:xfrm>
              <a:custGeom>
                <a:avLst/>
                <a:gdLst>
                  <a:gd name="connsiteX0" fmla="*/ 283028 w 283028"/>
                  <a:gd name="connsiteY0" fmla="*/ 0 h 174171"/>
                  <a:gd name="connsiteX1" fmla="*/ 0 w 283028"/>
                  <a:gd name="connsiteY1" fmla="*/ 174171 h 174171"/>
                  <a:gd name="connsiteX2" fmla="*/ 0 w 283028"/>
                  <a:gd name="connsiteY2" fmla="*/ 174171 h 174171"/>
                  <a:gd name="connsiteX3" fmla="*/ 0 w 283028"/>
                  <a:gd name="connsiteY3" fmla="*/ 174171 h 174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28" h="174171">
                    <a:moveTo>
                      <a:pt x="283028" y="0"/>
                    </a:moveTo>
                    <a:lnTo>
                      <a:pt x="0" y="174171"/>
                    </a:lnTo>
                    <a:lnTo>
                      <a:pt x="0" y="174171"/>
                    </a:lnTo>
                    <a:lnTo>
                      <a:pt x="0" y="174171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7" name="直線コネクタ 66"/>
              <p:cNvCxnSpPr/>
              <p:nvPr/>
            </p:nvCxnSpPr>
            <p:spPr>
              <a:xfrm>
                <a:off x="2358359" y="5711150"/>
                <a:ext cx="401742" cy="172957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コネクタ 67"/>
              <p:cNvCxnSpPr/>
              <p:nvPr/>
            </p:nvCxnSpPr>
            <p:spPr>
              <a:xfrm>
                <a:off x="2760101" y="5758543"/>
                <a:ext cx="0" cy="262745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コネクタ 68"/>
              <p:cNvCxnSpPr/>
              <p:nvPr/>
            </p:nvCxnSpPr>
            <p:spPr>
              <a:xfrm>
                <a:off x="2865537" y="5758543"/>
                <a:ext cx="0" cy="262745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テキスト ボックス 45"/>
            <p:cNvSpPr txBox="1"/>
            <p:nvPr/>
          </p:nvSpPr>
          <p:spPr>
            <a:xfrm>
              <a:off x="4077514" y="5421613"/>
              <a:ext cx="788999" cy="512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kumimoji="1" lang="en-US" altLang="ja-JP" dirty="0" err="1" smtClean="0"/>
                <a:t>Rbias</a:t>
              </a:r>
              <a:r>
                <a:rPr kumimoji="1" lang="en-US" altLang="ja-JP" dirty="0" smtClean="0"/>
                <a:t> </a:t>
              </a:r>
            </a:p>
            <a:p>
              <a:pPr>
                <a:lnSpc>
                  <a:spcPts val="1600"/>
                </a:lnSpc>
              </a:pPr>
              <a:r>
                <a:rPr kumimoji="1" lang="en-US" altLang="ja-JP" dirty="0" smtClean="0"/>
                <a:t>~1.5M</a:t>
              </a:r>
              <a:endParaRPr kumimoji="1" lang="ja-JP" altLang="en-US" dirty="0"/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3178124" y="5974116"/>
              <a:ext cx="1468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C</a:t>
              </a:r>
              <a:r>
                <a:rPr kumimoji="1" lang="en-US" altLang="ja-JP" baseline="-25000" dirty="0" smtClean="0"/>
                <a:t>int</a:t>
              </a:r>
              <a:r>
                <a:rPr kumimoji="1" lang="en-US" altLang="ja-JP" dirty="0" smtClean="0"/>
                <a:t>~0.5pF/cm</a:t>
              </a:r>
              <a:endParaRPr kumimoji="1" lang="ja-JP" altLang="en-US" dirty="0"/>
            </a:p>
          </p:txBody>
        </p:sp>
        <p:grpSp>
          <p:nvGrpSpPr>
            <p:cNvPr id="48" name="グループ化 47"/>
            <p:cNvGrpSpPr/>
            <p:nvPr/>
          </p:nvGrpSpPr>
          <p:grpSpPr>
            <a:xfrm rot="5400000">
              <a:off x="2115980" y="6176772"/>
              <a:ext cx="843126" cy="262746"/>
              <a:chOff x="2376008" y="5758543"/>
              <a:chExt cx="843126" cy="262746"/>
            </a:xfrm>
          </p:grpSpPr>
          <p:cxnSp>
            <p:nvCxnSpPr>
              <p:cNvPr id="63" name="直線コネクタ 62"/>
              <p:cNvCxnSpPr/>
              <p:nvPr/>
            </p:nvCxnSpPr>
            <p:spPr>
              <a:xfrm rot="16200000">
                <a:off x="2796775" y="5468999"/>
                <a:ext cx="1592" cy="843126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コネクタ 63"/>
              <p:cNvCxnSpPr/>
              <p:nvPr/>
            </p:nvCxnSpPr>
            <p:spPr>
              <a:xfrm>
                <a:off x="2804862" y="5758544"/>
                <a:ext cx="0" cy="262745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コネクタ 64"/>
              <p:cNvCxnSpPr/>
              <p:nvPr/>
            </p:nvCxnSpPr>
            <p:spPr>
              <a:xfrm>
                <a:off x="2939143" y="5758543"/>
                <a:ext cx="0" cy="262745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テキスト ボックス 48"/>
            <p:cNvSpPr txBox="1"/>
            <p:nvPr/>
          </p:nvSpPr>
          <p:spPr>
            <a:xfrm>
              <a:off x="866721" y="6237261"/>
              <a:ext cx="1593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C</a:t>
              </a:r>
              <a:r>
                <a:rPr kumimoji="1" lang="en-US" altLang="ja-JP" baseline="-25000" dirty="0" smtClean="0"/>
                <a:t>back</a:t>
              </a:r>
              <a:r>
                <a:rPr kumimoji="1" lang="en-US" altLang="ja-JP" dirty="0" smtClean="0"/>
                <a:t>~0.2pF/cm</a:t>
              </a:r>
              <a:endParaRPr kumimoji="1" lang="ja-JP" altLang="en-US" dirty="0"/>
            </a:p>
          </p:txBody>
        </p:sp>
        <p:grpSp>
          <p:nvGrpSpPr>
            <p:cNvPr id="50" name="グループ化 49"/>
            <p:cNvGrpSpPr/>
            <p:nvPr/>
          </p:nvGrpSpPr>
          <p:grpSpPr>
            <a:xfrm rot="5400000">
              <a:off x="1874951" y="5294466"/>
              <a:ext cx="105246" cy="262746"/>
              <a:chOff x="2833897" y="5758543"/>
              <a:chExt cx="105246" cy="262746"/>
            </a:xfrm>
          </p:grpSpPr>
          <p:cxnSp>
            <p:nvCxnSpPr>
              <p:cNvPr id="60" name="直線コネクタ 59"/>
              <p:cNvCxnSpPr/>
              <p:nvPr/>
            </p:nvCxnSpPr>
            <p:spPr>
              <a:xfrm>
                <a:off x="2833897" y="5758544"/>
                <a:ext cx="0" cy="262745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コネクタ 60"/>
              <p:cNvCxnSpPr/>
              <p:nvPr/>
            </p:nvCxnSpPr>
            <p:spPr>
              <a:xfrm>
                <a:off x="2939143" y="5758543"/>
                <a:ext cx="0" cy="262745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フリーフォーム 50"/>
            <p:cNvSpPr/>
            <p:nvPr/>
          </p:nvSpPr>
          <p:spPr>
            <a:xfrm>
              <a:off x="1915886" y="5213044"/>
              <a:ext cx="609600" cy="328423"/>
            </a:xfrm>
            <a:custGeom>
              <a:avLst/>
              <a:gdLst>
                <a:gd name="connsiteX0" fmla="*/ 0 w 609600"/>
                <a:gd name="connsiteY0" fmla="*/ 174172 h 326572"/>
                <a:gd name="connsiteX1" fmla="*/ 10885 w 609600"/>
                <a:gd name="connsiteY1" fmla="*/ 43543 h 326572"/>
                <a:gd name="connsiteX2" fmla="*/ 206828 w 609600"/>
                <a:gd name="connsiteY2" fmla="*/ 0 h 326572"/>
                <a:gd name="connsiteX3" fmla="*/ 478971 w 609600"/>
                <a:gd name="connsiteY3" fmla="*/ 21772 h 326572"/>
                <a:gd name="connsiteX4" fmla="*/ 576943 w 609600"/>
                <a:gd name="connsiteY4" fmla="*/ 97972 h 326572"/>
                <a:gd name="connsiteX5" fmla="*/ 598714 w 609600"/>
                <a:gd name="connsiteY5" fmla="*/ 283029 h 326572"/>
                <a:gd name="connsiteX6" fmla="*/ 609600 w 609600"/>
                <a:gd name="connsiteY6" fmla="*/ 326572 h 32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00" h="326572">
                  <a:moveTo>
                    <a:pt x="0" y="174172"/>
                  </a:moveTo>
                  <a:lnTo>
                    <a:pt x="10885" y="43543"/>
                  </a:lnTo>
                  <a:lnTo>
                    <a:pt x="206828" y="0"/>
                  </a:lnTo>
                  <a:lnTo>
                    <a:pt x="478971" y="21772"/>
                  </a:lnTo>
                  <a:lnTo>
                    <a:pt x="576943" y="97972"/>
                  </a:lnTo>
                  <a:lnTo>
                    <a:pt x="598714" y="283029"/>
                  </a:lnTo>
                  <a:lnTo>
                    <a:pt x="609600" y="326572"/>
                  </a:lnTo>
                </a:path>
              </a:pathLst>
            </a:cu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フリーフォーム 51"/>
            <p:cNvSpPr/>
            <p:nvPr/>
          </p:nvSpPr>
          <p:spPr>
            <a:xfrm>
              <a:off x="1937657" y="5453743"/>
              <a:ext cx="522514" cy="348343"/>
            </a:xfrm>
            <a:custGeom>
              <a:avLst/>
              <a:gdLst>
                <a:gd name="connsiteX0" fmla="*/ 0 w 522514"/>
                <a:gd name="connsiteY0" fmla="*/ 0 h 348343"/>
                <a:gd name="connsiteX1" fmla="*/ 21772 w 522514"/>
                <a:gd name="connsiteY1" fmla="*/ 130628 h 348343"/>
                <a:gd name="connsiteX2" fmla="*/ 97972 w 522514"/>
                <a:gd name="connsiteY2" fmla="*/ 206828 h 348343"/>
                <a:gd name="connsiteX3" fmla="*/ 217714 w 522514"/>
                <a:gd name="connsiteY3" fmla="*/ 304800 h 348343"/>
                <a:gd name="connsiteX4" fmla="*/ 370114 w 522514"/>
                <a:gd name="connsiteY4" fmla="*/ 348343 h 348343"/>
                <a:gd name="connsiteX5" fmla="*/ 522514 w 522514"/>
                <a:gd name="connsiteY5" fmla="*/ 348343 h 34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2514" h="348343">
                  <a:moveTo>
                    <a:pt x="0" y="0"/>
                  </a:moveTo>
                  <a:lnTo>
                    <a:pt x="21772" y="130628"/>
                  </a:lnTo>
                  <a:lnTo>
                    <a:pt x="97972" y="206828"/>
                  </a:lnTo>
                  <a:lnTo>
                    <a:pt x="217714" y="304800"/>
                  </a:lnTo>
                  <a:lnTo>
                    <a:pt x="370114" y="348343"/>
                  </a:lnTo>
                  <a:lnTo>
                    <a:pt x="522514" y="348343"/>
                  </a:lnTo>
                </a:path>
              </a:pathLst>
            </a:cu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921120" y="4816823"/>
              <a:ext cx="1391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C</a:t>
              </a:r>
              <a:r>
                <a:rPr kumimoji="1" lang="en-US" altLang="ja-JP" baseline="-25000" dirty="0" smtClean="0"/>
                <a:t>cp</a:t>
              </a:r>
              <a:r>
                <a:rPr kumimoji="1" lang="en-US" altLang="ja-JP" dirty="0" smtClean="0"/>
                <a:t>~20pF/cm</a:t>
              </a:r>
              <a:endParaRPr kumimoji="1" lang="ja-JP" altLang="en-US" dirty="0"/>
            </a:p>
          </p:txBody>
        </p:sp>
        <p:sp>
          <p:nvSpPr>
            <p:cNvPr id="54" name="フリーフォーム 53"/>
            <p:cNvSpPr/>
            <p:nvPr/>
          </p:nvSpPr>
          <p:spPr>
            <a:xfrm>
              <a:off x="2486666" y="4876831"/>
              <a:ext cx="359228" cy="596984"/>
            </a:xfrm>
            <a:custGeom>
              <a:avLst/>
              <a:gdLst>
                <a:gd name="connsiteX0" fmla="*/ 10886 w 359228"/>
                <a:gd name="connsiteY0" fmla="*/ 642258 h 642258"/>
                <a:gd name="connsiteX1" fmla="*/ 0 w 359228"/>
                <a:gd name="connsiteY1" fmla="*/ 0 h 642258"/>
                <a:gd name="connsiteX2" fmla="*/ 359228 w 359228"/>
                <a:gd name="connsiteY2" fmla="*/ 0 h 642258"/>
                <a:gd name="connsiteX3" fmla="*/ 359228 w 359228"/>
                <a:gd name="connsiteY3" fmla="*/ 0 h 642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228" h="642258">
                  <a:moveTo>
                    <a:pt x="10886" y="642258"/>
                  </a:moveTo>
                  <a:lnTo>
                    <a:pt x="0" y="0"/>
                  </a:lnTo>
                  <a:lnTo>
                    <a:pt x="359228" y="0"/>
                  </a:lnTo>
                  <a:lnTo>
                    <a:pt x="359228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二等辺三角形 54"/>
            <p:cNvSpPr/>
            <p:nvPr/>
          </p:nvSpPr>
          <p:spPr>
            <a:xfrm rot="5400000">
              <a:off x="2731380" y="4675876"/>
              <a:ext cx="452860" cy="48011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2365517" y="5719978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3301621" y="5719978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1369104" y="5731026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2272697" y="5447986"/>
              <a:ext cx="529993" cy="186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98228" y="3395259"/>
            <a:ext cx="454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Largest contribution to “Detector capacitance”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52627" y="4086821"/>
            <a:ext cx="4591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dirty="0" err="1" smtClean="0"/>
              <a:t>Q</a:t>
            </a:r>
            <a:r>
              <a:rPr kumimoji="1" lang="en-US" altLang="ja-JP" baseline="-25000" dirty="0" err="1" smtClean="0"/>
              <a:t>noise</a:t>
            </a:r>
            <a:r>
              <a:rPr kumimoji="1" lang="en-US" altLang="ja-JP" baseline="-25000" dirty="0" smtClean="0"/>
              <a:t> </a:t>
            </a:r>
            <a:r>
              <a:rPr kumimoji="1" lang="en-US" altLang="ja-JP" dirty="0" smtClean="0"/>
              <a:t>~ C</a:t>
            </a:r>
            <a:r>
              <a:rPr kumimoji="1" lang="en-US" altLang="ja-JP" baseline="-25000" dirty="0" smtClean="0"/>
              <a:t>DET </a:t>
            </a:r>
            <a:r>
              <a:rPr kumimoji="1" lang="en-US" altLang="ja-JP" dirty="0" smtClean="0"/>
              <a:t>x </a:t>
            </a:r>
            <a:r>
              <a:rPr kumimoji="1" lang="en-US" altLang="ja-JP" dirty="0" err="1" smtClean="0"/>
              <a:t>V</a:t>
            </a:r>
            <a:r>
              <a:rPr kumimoji="1" lang="en-US" altLang="ja-JP" baseline="-25000" dirty="0" err="1" smtClean="0"/>
              <a:t>noise</a:t>
            </a:r>
            <a:endParaRPr kumimoji="1" lang="en-US" altLang="ja-JP" baseline="-250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n-US" altLang="ja-JP" dirty="0"/>
              <a:t>more signal deficit if  </a:t>
            </a:r>
            <a:r>
              <a:rPr lang="en-US" altLang="ja-JP" dirty="0" err="1"/>
              <a:t>C</a:t>
            </a:r>
            <a:r>
              <a:rPr lang="en-US" altLang="ja-JP" baseline="-25000" dirty="0" err="1"/>
              <a:t>int</a:t>
            </a:r>
            <a:r>
              <a:rPr lang="en-US" altLang="ja-JP" dirty="0"/>
              <a:t> is </a:t>
            </a:r>
            <a:r>
              <a:rPr lang="en-US" altLang="ja-JP" dirty="0" smtClean="0"/>
              <a:t>large (AC device)</a:t>
            </a:r>
            <a:endParaRPr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7504" y="3664263"/>
            <a:ext cx="4335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Keep </a:t>
            </a:r>
            <a:r>
              <a:rPr kumimoji="1" lang="en-US" altLang="ja-JP" dirty="0" err="1" smtClean="0"/>
              <a:t>C</a:t>
            </a:r>
            <a:r>
              <a:rPr kumimoji="1" lang="en-US" altLang="ja-JP" baseline="-25000" dirty="0" err="1" smtClean="0"/>
              <a:t>int</a:t>
            </a:r>
            <a:r>
              <a:rPr kumimoji="1" lang="en-US" altLang="ja-JP" baseline="-25000" dirty="0" smtClean="0"/>
              <a:t> </a:t>
            </a:r>
            <a:r>
              <a:rPr kumimoji="1" lang="en-US" altLang="ja-JP" dirty="0" smtClean="0"/>
              <a:t>smaller (restriction from geometry)</a:t>
            </a:r>
            <a:endParaRPr kumimoji="1" lang="ja-JP" altLang="en-US" dirty="0"/>
          </a:p>
        </p:txBody>
      </p:sp>
      <p:grpSp>
        <p:nvGrpSpPr>
          <p:cNvPr id="14362" name="グループ化 14361"/>
          <p:cNvGrpSpPr/>
          <p:nvPr/>
        </p:nvGrpSpPr>
        <p:grpSpPr>
          <a:xfrm>
            <a:off x="4893862" y="1152580"/>
            <a:ext cx="3179301" cy="2237026"/>
            <a:chOff x="3665804" y="2522183"/>
            <a:chExt cx="3179301" cy="2237026"/>
          </a:xfrm>
        </p:grpSpPr>
        <p:sp>
          <p:nvSpPr>
            <p:cNvPr id="14361" name="正方形/長方形 14360"/>
            <p:cNvSpPr/>
            <p:nvPr/>
          </p:nvSpPr>
          <p:spPr>
            <a:xfrm>
              <a:off x="3724996" y="2816518"/>
              <a:ext cx="3120109" cy="1942691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49" name="テキスト ボックス 14348"/>
            <p:cNvSpPr txBox="1"/>
            <p:nvPr/>
          </p:nvSpPr>
          <p:spPr>
            <a:xfrm>
              <a:off x="3665804" y="2522183"/>
              <a:ext cx="2267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LCR</a:t>
              </a:r>
              <a:r>
                <a:rPr lang="ja-JP" altLang="en-US" dirty="0"/>
                <a:t> </a:t>
              </a:r>
              <a:r>
                <a:rPr lang="en-US" altLang="ja-JP" dirty="0" smtClean="0"/>
                <a:t>meter measures Z</a:t>
              </a:r>
              <a:endParaRPr kumimoji="1" lang="ja-JP" altLang="en-US" dirty="0"/>
            </a:p>
          </p:txBody>
        </p:sp>
        <p:cxnSp>
          <p:nvCxnSpPr>
            <p:cNvPr id="14351" name="直線コネクタ 14350"/>
            <p:cNvCxnSpPr/>
            <p:nvPr/>
          </p:nvCxnSpPr>
          <p:spPr>
            <a:xfrm>
              <a:off x="4326692" y="3223670"/>
              <a:ext cx="0" cy="108745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53" name="直線コネクタ 14352"/>
            <p:cNvCxnSpPr/>
            <p:nvPr/>
          </p:nvCxnSpPr>
          <p:spPr>
            <a:xfrm>
              <a:off x="4326692" y="3749319"/>
              <a:ext cx="1481017" cy="1807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54" name="テキスト ボックス 14353"/>
            <p:cNvSpPr txBox="1"/>
            <p:nvPr/>
          </p:nvSpPr>
          <p:spPr>
            <a:xfrm>
              <a:off x="5807709" y="3607521"/>
              <a:ext cx="954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resistive</a:t>
              </a:r>
              <a:endParaRPr kumimoji="1" lang="ja-JP" altLang="en-US" dirty="0"/>
            </a:p>
          </p:txBody>
        </p:sp>
        <p:sp>
          <p:nvSpPr>
            <p:cNvPr id="95" name="テキスト ボックス 94"/>
            <p:cNvSpPr txBox="1"/>
            <p:nvPr/>
          </p:nvSpPr>
          <p:spPr>
            <a:xfrm>
              <a:off x="3987021" y="2877884"/>
              <a:ext cx="1048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inductive</a:t>
              </a:r>
              <a:endParaRPr kumimoji="1" lang="ja-JP" altLang="en-US" dirty="0"/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4038058" y="4210446"/>
              <a:ext cx="1121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capacitive</a:t>
              </a:r>
              <a:endParaRPr kumimoji="1" lang="ja-JP" altLang="en-US" dirty="0"/>
            </a:p>
          </p:txBody>
        </p:sp>
        <p:cxnSp>
          <p:nvCxnSpPr>
            <p:cNvPr id="14356" name="直線コネクタ 14355"/>
            <p:cNvCxnSpPr/>
            <p:nvPr/>
          </p:nvCxnSpPr>
          <p:spPr>
            <a:xfrm>
              <a:off x="4326692" y="3792187"/>
              <a:ext cx="1155802" cy="32646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58" name="直線コネクタ 14357"/>
            <p:cNvCxnSpPr/>
            <p:nvPr/>
          </p:nvCxnSpPr>
          <p:spPr>
            <a:xfrm>
              <a:off x="4326692" y="3767398"/>
              <a:ext cx="1296144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59" name="テキスト ボックス 14358"/>
            <p:cNvSpPr txBox="1"/>
            <p:nvPr/>
          </p:nvSpPr>
          <p:spPr>
            <a:xfrm>
              <a:off x="4904593" y="3364172"/>
              <a:ext cx="679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input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4360" name="テキスト ボックス 14359"/>
            <p:cNvSpPr txBox="1"/>
            <p:nvPr/>
          </p:nvSpPr>
          <p:spPr>
            <a:xfrm>
              <a:off x="5516018" y="4147145"/>
              <a:ext cx="1035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Z=R-</a:t>
              </a:r>
              <a:r>
                <a:rPr kumimoji="1" lang="en-US" altLang="ja-JP" dirty="0" err="1" smtClean="0">
                  <a:solidFill>
                    <a:srgbClr val="FF0000"/>
                  </a:solidFill>
                </a:rPr>
                <a:t>jC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/</a:t>
              </a:r>
              <a:r>
                <a:rPr kumimoji="1" lang="en-US" altLang="ja-JP" dirty="0" smtClean="0">
                  <a:solidFill>
                    <a:srgbClr val="FF0000"/>
                  </a:solidFill>
                  <a:latin typeface="Symbol" pitchFamily="18" charset="2"/>
                </a:rPr>
                <a:t>w</a:t>
              </a:r>
              <a:endParaRPr kumimoji="1" lang="ja-JP" alt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</p:grpSp>
      <p:sp>
        <p:nvSpPr>
          <p:cNvPr id="84" name="テキスト ボックス 83"/>
          <p:cNvSpPr txBox="1"/>
          <p:nvPr/>
        </p:nvSpPr>
        <p:spPr>
          <a:xfrm>
            <a:off x="5468173" y="4606800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R</a:t>
            </a:r>
            <a:r>
              <a:rPr kumimoji="1" lang="en-US" altLang="ja-JP" baseline="-25000" dirty="0" err="1" smtClean="0"/>
              <a:t>bias</a:t>
            </a:r>
            <a:endParaRPr kumimoji="1" lang="ja-JP" altLang="en-US" baseline="-25000" dirty="0"/>
          </a:p>
        </p:txBody>
      </p:sp>
      <p:grpSp>
        <p:nvGrpSpPr>
          <p:cNvPr id="89" name="グループ化 88"/>
          <p:cNvGrpSpPr/>
          <p:nvPr/>
        </p:nvGrpSpPr>
        <p:grpSpPr>
          <a:xfrm>
            <a:off x="4958064" y="4457700"/>
            <a:ext cx="2075219" cy="762665"/>
            <a:chOff x="5062773" y="4032569"/>
            <a:chExt cx="2075219" cy="762665"/>
          </a:xfrm>
        </p:grpSpPr>
        <p:cxnSp>
          <p:nvCxnSpPr>
            <p:cNvPr id="14365" name="直線コネクタ 14364"/>
            <p:cNvCxnSpPr/>
            <p:nvPr/>
          </p:nvCxnSpPr>
          <p:spPr>
            <a:xfrm>
              <a:off x="5215079" y="4086821"/>
              <a:ext cx="117249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67" name="フリーフォーム 14366"/>
            <p:cNvSpPr/>
            <p:nvPr/>
          </p:nvSpPr>
          <p:spPr>
            <a:xfrm>
              <a:off x="5220182" y="4074289"/>
              <a:ext cx="1145894" cy="720945"/>
            </a:xfrm>
            <a:custGeom>
              <a:avLst/>
              <a:gdLst>
                <a:gd name="connsiteX0" fmla="*/ 0 w 1134319"/>
                <a:gd name="connsiteY0" fmla="*/ 0 h 636607"/>
                <a:gd name="connsiteX1" fmla="*/ 1134319 w 1134319"/>
                <a:gd name="connsiteY1" fmla="*/ 11574 h 636607"/>
                <a:gd name="connsiteX2" fmla="*/ 1134319 w 1134319"/>
                <a:gd name="connsiteY2" fmla="*/ 636607 h 636607"/>
                <a:gd name="connsiteX3" fmla="*/ 34724 w 1134319"/>
                <a:gd name="connsiteY3" fmla="*/ 636607 h 636607"/>
                <a:gd name="connsiteX4" fmla="*/ 0 w 1134319"/>
                <a:gd name="connsiteY4" fmla="*/ 0 h 636607"/>
                <a:gd name="connsiteX0" fmla="*/ 11575 w 1145894"/>
                <a:gd name="connsiteY0" fmla="*/ 0 h 636607"/>
                <a:gd name="connsiteX1" fmla="*/ 1145894 w 1145894"/>
                <a:gd name="connsiteY1" fmla="*/ 11574 h 636607"/>
                <a:gd name="connsiteX2" fmla="*/ 1145894 w 1145894"/>
                <a:gd name="connsiteY2" fmla="*/ 636607 h 636607"/>
                <a:gd name="connsiteX3" fmla="*/ 0 w 1145894"/>
                <a:gd name="connsiteY3" fmla="*/ 636607 h 636607"/>
                <a:gd name="connsiteX4" fmla="*/ 11575 w 1145894"/>
                <a:gd name="connsiteY4" fmla="*/ 0 h 636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5894" h="636607">
                  <a:moveTo>
                    <a:pt x="11575" y="0"/>
                  </a:moveTo>
                  <a:lnTo>
                    <a:pt x="1145894" y="11574"/>
                  </a:lnTo>
                  <a:lnTo>
                    <a:pt x="1145894" y="636607"/>
                  </a:lnTo>
                  <a:lnTo>
                    <a:pt x="0" y="636607"/>
                  </a:lnTo>
                  <a:lnTo>
                    <a:pt x="11575" y="0"/>
                  </a:ln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66" name="正方形/長方形 14365"/>
            <p:cNvSpPr/>
            <p:nvPr/>
          </p:nvSpPr>
          <p:spPr>
            <a:xfrm>
              <a:off x="5675343" y="4032569"/>
              <a:ext cx="303005" cy="1005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5062773" y="4206519"/>
              <a:ext cx="406686" cy="3746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>
                  <a:solidFill>
                    <a:schemeClr val="tx1"/>
                  </a:solidFill>
                  <a:latin typeface="Symbol" pitchFamily="18" charset="2"/>
                </a:rPr>
                <a:t>w</a:t>
              </a:r>
              <a:endParaRPr kumimoji="1" lang="ja-JP" altLang="en-US" dirty="0">
                <a:solidFill>
                  <a:schemeClr val="tx1"/>
                </a:solidFill>
                <a:latin typeface="Symbol" pitchFamily="18" charset="2"/>
              </a:endParaRPr>
            </a:p>
          </p:txBody>
        </p:sp>
        <p:cxnSp>
          <p:nvCxnSpPr>
            <p:cNvPr id="78" name="直線コネクタ 77"/>
            <p:cNvCxnSpPr/>
            <p:nvPr/>
          </p:nvCxnSpPr>
          <p:spPr>
            <a:xfrm>
              <a:off x="6210933" y="4384154"/>
              <a:ext cx="310286" cy="123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>
              <a:off x="6201013" y="4509120"/>
              <a:ext cx="312095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正方形/長方形 82"/>
            <p:cNvSpPr/>
            <p:nvPr/>
          </p:nvSpPr>
          <p:spPr>
            <a:xfrm>
              <a:off x="6132651" y="4409986"/>
              <a:ext cx="455573" cy="666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テキスト ボックス 118"/>
            <p:cNvSpPr txBox="1"/>
            <p:nvPr/>
          </p:nvSpPr>
          <p:spPr>
            <a:xfrm>
              <a:off x="6563796" y="427103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C</a:t>
              </a:r>
              <a:r>
                <a:rPr kumimoji="1" lang="en-US" altLang="ja-JP" baseline="-25000" dirty="0" err="1" smtClean="0"/>
                <a:t>bulk</a:t>
              </a:r>
              <a:endParaRPr kumimoji="1" lang="ja-JP" altLang="en-US" baseline="-25000" dirty="0"/>
            </a:p>
          </p:txBody>
        </p:sp>
      </p:grpSp>
      <p:grpSp>
        <p:nvGrpSpPr>
          <p:cNvPr id="94" name="グループ化 93"/>
          <p:cNvGrpSpPr/>
          <p:nvPr/>
        </p:nvGrpSpPr>
        <p:grpSpPr>
          <a:xfrm>
            <a:off x="4958064" y="5343012"/>
            <a:ext cx="1974422" cy="1038316"/>
            <a:chOff x="5071324" y="5255482"/>
            <a:chExt cx="1974422" cy="1038316"/>
          </a:xfrm>
        </p:grpSpPr>
        <p:cxnSp>
          <p:nvCxnSpPr>
            <p:cNvPr id="120" name="直線コネクタ 119"/>
            <p:cNvCxnSpPr/>
            <p:nvPr/>
          </p:nvCxnSpPr>
          <p:spPr>
            <a:xfrm>
              <a:off x="5223630" y="5585385"/>
              <a:ext cx="117249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フリーフォーム 120"/>
            <p:cNvSpPr/>
            <p:nvPr/>
          </p:nvSpPr>
          <p:spPr>
            <a:xfrm>
              <a:off x="5228733" y="5572853"/>
              <a:ext cx="1145894" cy="720945"/>
            </a:xfrm>
            <a:custGeom>
              <a:avLst/>
              <a:gdLst>
                <a:gd name="connsiteX0" fmla="*/ 0 w 1134319"/>
                <a:gd name="connsiteY0" fmla="*/ 0 h 636607"/>
                <a:gd name="connsiteX1" fmla="*/ 1134319 w 1134319"/>
                <a:gd name="connsiteY1" fmla="*/ 11574 h 636607"/>
                <a:gd name="connsiteX2" fmla="*/ 1134319 w 1134319"/>
                <a:gd name="connsiteY2" fmla="*/ 636607 h 636607"/>
                <a:gd name="connsiteX3" fmla="*/ 34724 w 1134319"/>
                <a:gd name="connsiteY3" fmla="*/ 636607 h 636607"/>
                <a:gd name="connsiteX4" fmla="*/ 0 w 1134319"/>
                <a:gd name="connsiteY4" fmla="*/ 0 h 636607"/>
                <a:gd name="connsiteX0" fmla="*/ 11575 w 1145894"/>
                <a:gd name="connsiteY0" fmla="*/ 0 h 636607"/>
                <a:gd name="connsiteX1" fmla="*/ 1145894 w 1145894"/>
                <a:gd name="connsiteY1" fmla="*/ 11574 h 636607"/>
                <a:gd name="connsiteX2" fmla="*/ 1145894 w 1145894"/>
                <a:gd name="connsiteY2" fmla="*/ 636607 h 636607"/>
                <a:gd name="connsiteX3" fmla="*/ 0 w 1145894"/>
                <a:gd name="connsiteY3" fmla="*/ 636607 h 636607"/>
                <a:gd name="connsiteX4" fmla="*/ 11575 w 1145894"/>
                <a:gd name="connsiteY4" fmla="*/ 0 h 636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5894" h="636607">
                  <a:moveTo>
                    <a:pt x="11575" y="0"/>
                  </a:moveTo>
                  <a:lnTo>
                    <a:pt x="1145894" y="11574"/>
                  </a:lnTo>
                  <a:lnTo>
                    <a:pt x="1145894" y="636607"/>
                  </a:lnTo>
                  <a:lnTo>
                    <a:pt x="0" y="636607"/>
                  </a:lnTo>
                  <a:lnTo>
                    <a:pt x="11575" y="0"/>
                  </a:ln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" name="円/楕円 122"/>
            <p:cNvSpPr/>
            <p:nvPr/>
          </p:nvSpPr>
          <p:spPr>
            <a:xfrm>
              <a:off x="5071324" y="5705083"/>
              <a:ext cx="406686" cy="3746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>
                  <a:solidFill>
                    <a:schemeClr val="tx1"/>
                  </a:solidFill>
                  <a:latin typeface="Symbol" pitchFamily="18" charset="2"/>
                </a:rPr>
                <a:t>w</a:t>
              </a:r>
              <a:endParaRPr kumimoji="1" lang="ja-JP" altLang="en-US" dirty="0">
                <a:solidFill>
                  <a:schemeClr val="tx1"/>
                </a:solidFill>
                <a:latin typeface="Symbol" pitchFamily="18" charset="2"/>
              </a:endParaRPr>
            </a:p>
          </p:txBody>
        </p:sp>
        <p:cxnSp>
          <p:nvCxnSpPr>
            <p:cNvPr id="124" name="直線コネクタ 123"/>
            <p:cNvCxnSpPr/>
            <p:nvPr/>
          </p:nvCxnSpPr>
          <p:spPr>
            <a:xfrm>
              <a:off x="6219484" y="5892243"/>
              <a:ext cx="310286" cy="123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/>
            <p:cNvCxnSpPr/>
            <p:nvPr/>
          </p:nvCxnSpPr>
          <p:spPr>
            <a:xfrm>
              <a:off x="6209564" y="6007684"/>
              <a:ext cx="312095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正方形/長方形 125"/>
            <p:cNvSpPr/>
            <p:nvPr/>
          </p:nvSpPr>
          <p:spPr>
            <a:xfrm>
              <a:off x="6141202" y="5908550"/>
              <a:ext cx="455573" cy="602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5558644" y="5255482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R</a:t>
              </a:r>
              <a:r>
                <a:rPr kumimoji="1" lang="en-US" altLang="ja-JP" baseline="-25000" dirty="0" err="1" smtClean="0"/>
                <a:t>bias</a:t>
              </a:r>
              <a:endParaRPr kumimoji="1" lang="ja-JP" altLang="en-US" baseline="-25000" dirty="0"/>
            </a:p>
          </p:txBody>
        </p:sp>
        <p:sp>
          <p:nvSpPr>
            <p:cNvPr id="128" name="テキスト ボックス 127"/>
            <p:cNvSpPr txBox="1"/>
            <p:nvPr/>
          </p:nvSpPr>
          <p:spPr>
            <a:xfrm>
              <a:off x="6572347" y="5769603"/>
              <a:ext cx="473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C</a:t>
              </a:r>
              <a:r>
                <a:rPr lang="en-US" altLang="ja-JP" baseline="-25000" dirty="0" err="1" smtClean="0"/>
                <a:t>int</a:t>
              </a:r>
              <a:endParaRPr kumimoji="1" lang="ja-JP" altLang="en-US" baseline="-25000" dirty="0"/>
            </a:p>
          </p:txBody>
        </p:sp>
        <p:cxnSp>
          <p:nvCxnSpPr>
            <p:cNvPr id="86" name="直線コネクタ 85"/>
            <p:cNvCxnSpPr/>
            <p:nvPr/>
          </p:nvCxnSpPr>
          <p:spPr>
            <a:xfrm flipH="1">
              <a:off x="5793129" y="5572853"/>
              <a:ext cx="8199" cy="7209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正方形/長方形 121"/>
            <p:cNvSpPr/>
            <p:nvPr/>
          </p:nvSpPr>
          <p:spPr>
            <a:xfrm>
              <a:off x="5733010" y="5808048"/>
              <a:ext cx="128307" cy="23939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7" name="正方形/長方形 86"/>
          <p:cNvSpPr/>
          <p:nvPr/>
        </p:nvSpPr>
        <p:spPr>
          <a:xfrm>
            <a:off x="7028669" y="4558211"/>
            <a:ext cx="20078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+mj-lt"/>
              </a:rPr>
              <a:t>good</a:t>
            </a:r>
            <a:r>
              <a:rPr lang="en-US" altLang="ja-JP" dirty="0" smtClean="0">
                <a:latin typeface="Symbol" pitchFamily="18" charset="2"/>
              </a:rPr>
              <a:t> </a:t>
            </a:r>
            <a:r>
              <a:rPr lang="en-US" altLang="ja-JP" dirty="0" smtClean="0"/>
              <a:t> with small </a:t>
            </a:r>
            <a:r>
              <a:rPr lang="en-US" altLang="ja-JP" dirty="0" smtClean="0">
                <a:solidFill>
                  <a:prstClr val="black"/>
                </a:solidFill>
                <a:latin typeface="Symbol" pitchFamily="18" charset="2"/>
              </a:rPr>
              <a:t>w</a:t>
            </a:r>
          </a:p>
          <a:p>
            <a:r>
              <a:rPr lang="en-US" altLang="ja-JP" dirty="0" smtClean="0">
                <a:solidFill>
                  <a:prstClr val="black"/>
                </a:solidFill>
              </a:rPr>
              <a:t>f~1 </a:t>
            </a:r>
            <a:r>
              <a:rPr lang="en-US" altLang="ja-JP" dirty="0">
                <a:solidFill>
                  <a:prstClr val="black"/>
                </a:solidFill>
              </a:rPr>
              <a:t>k</a:t>
            </a:r>
            <a:r>
              <a:rPr lang="en-US" altLang="ja-JP" dirty="0" smtClean="0">
                <a:solidFill>
                  <a:prstClr val="black"/>
                </a:solidFill>
              </a:rPr>
              <a:t>Hz</a:t>
            </a:r>
            <a:endParaRPr lang="ja-JP" altLang="en-US" dirty="0"/>
          </a:p>
          <a:p>
            <a:endParaRPr lang="en-US" altLang="ja-JP" dirty="0" smtClean="0">
              <a:solidFill>
                <a:prstClr val="black"/>
              </a:solidFill>
              <a:latin typeface="Symbol" pitchFamily="18" charset="2"/>
            </a:endParaRPr>
          </a:p>
          <a:p>
            <a:endParaRPr lang="en-US" altLang="ja-JP" dirty="0">
              <a:solidFill>
                <a:prstClr val="black"/>
              </a:solidFill>
              <a:latin typeface="Symbol" pitchFamily="18" charset="2"/>
            </a:endParaRPr>
          </a:p>
          <a:p>
            <a:r>
              <a:rPr lang="en-US" altLang="ja-JP" dirty="0" smtClean="0"/>
              <a:t> good</a:t>
            </a:r>
            <a:r>
              <a:rPr lang="en-US" altLang="ja-JP" dirty="0" smtClean="0">
                <a:latin typeface="Symbol" pitchFamily="18" charset="2"/>
              </a:rPr>
              <a:t> </a:t>
            </a:r>
            <a:r>
              <a:rPr lang="en-US" altLang="ja-JP" dirty="0" smtClean="0"/>
              <a:t> </a:t>
            </a:r>
            <a:r>
              <a:rPr lang="en-US" altLang="ja-JP" dirty="0"/>
              <a:t>with </a:t>
            </a:r>
            <a:r>
              <a:rPr lang="en-US" altLang="ja-JP" dirty="0" smtClean="0"/>
              <a:t>large </a:t>
            </a:r>
            <a:r>
              <a:rPr lang="en-US" altLang="ja-JP" dirty="0" smtClean="0">
                <a:solidFill>
                  <a:prstClr val="black"/>
                </a:solidFill>
                <a:latin typeface="Symbol" pitchFamily="18" charset="2"/>
              </a:rPr>
              <a:t>w</a:t>
            </a:r>
          </a:p>
          <a:p>
            <a:r>
              <a:rPr lang="en-US" altLang="ja-JP" dirty="0" smtClean="0">
                <a:solidFill>
                  <a:prstClr val="black"/>
                </a:solidFill>
                <a:latin typeface="+mj-lt"/>
              </a:rPr>
              <a:t> f~1 MHz</a:t>
            </a:r>
            <a:endParaRPr lang="ja-JP" altLang="en-US" dirty="0">
              <a:latin typeface="+mj-lt"/>
            </a:endParaRPr>
          </a:p>
        </p:txBody>
      </p:sp>
      <p:sp>
        <p:nvSpPr>
          <p:cNvPr id="97" name="正方形/長方形 96"/>
          <p:cNvSpPr/>
          <p:nvPr/>
        </p:nvSpPr>
        <p:spPr>
          <a:xfrm>
            <a:off x="4949678" y="3613666"/>
            <a:ext cx="4194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To measure C, substantial </a:t>
            </a:r>
            <a:r>
              <a:rPr lang="en-US" altLang="ja-JP" dirty="0">
                <a:solidFill>
                  <a:schemeClr val="accent1">
                    <a:lumMod val="75000"/>
                  </a:schemeClr>
                </a:solidFill>
              </a:rPr>
              <a:t>C contribution in the </a:t>
            </a:r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circuit is preferred:</a:t>
            </a:r>
            <a:endParaRPr lang="en-US" altLang="ja-JP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60267" y="3001188"/>
            <a:ext cx="1444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B0F0"/>
                </a:solidFill>
              </a:rPr>
              <a:t>v</a:t>
            </a:r>
            <a:r>
              <a:rPr kumimoji="1" lang="en-US" altLang="ja-JP" sz="1400" dirty="0" smtClean="0">
                <a:solidFill>
                  <a:srgbClr val="00B0F0"/>
                </a:solidFill>
              </a:rPr>
              <a:t>alues are typical</a:t>
            </a:r>
            <a:endParaRPr kumimoji="1" lang="ja-JP" altLang="en-US" sz="1400" dirty="0">
              <a:solidFill>
                <a:srgbClr val="00B0F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638342" y="2917104"/>
            <a:ext cx="264111" cy="84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820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33" y="-27385"/>
            <a:ext cx="8498819" cy="1057844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Signal size</a:t>
            </a:r>
            <a:endParaRPr kumimoji="1" lang="ja-JP" altLang="en-US" sz="3200" dirty="0"/>
          </a:p>
        </p:txBody>
      </p:sp>
      <p:pic>
        <p:nvPicPr>
          <p:cNvPr id="50" name="Picture 4" descr="hps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326" y="-102283"/>
            <a:ext cx="2803674" cy="307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グループ化 4"/>
          <p:cNvGrpSpPr/>
          <p:nvPr/>
        </p:nvGrpSpPr>
        <p:grpSpPr>
          <a:xfrm>
            <a:off x="3289647" y="1081947"/>
            <a:ext cx="3332615" cy="646331"/>
            <a:chOff x="251520" y="1263072"/>
            <a:chExt cx="3332615" cy="646331"/>
          </a:xfrm>
        </p:grpSpPr>
        <p:pic>
          <p:nvPicPr>
            <p:cNvPr id="9222" name="Picture 6" descr="http://ord.yahoo.co.jp/o/image/SIG=12c7gdt1o/EXP=1360333820;_ylc=X3IDMgRmc3QDMARpZHgDMARvaWQDQU5kOUdjU0I1SlhOSTctSWhMR1Q2ZVcxZl9HOC1DT01LUUIycFlSekViNmRGdXJjbUZaR290NnVlZjlwblM4BHADWlc1bGNtZDVJR3h2YzNNZ2JXbHdJQ0JrWldSNARwb3MDMzY5BHNlYwNzaHcEc2xrA3Jp/*-http%3A/zeus.phys.uconn.edu/radphi/note2001-711/img4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268760"/>
              <a:ext cx="1930426" cy="46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1747478" y="1263072"/>
              <a:ext cx="183665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1.7MeV/(g/cm</a:t>
              </a:r>
              <a:r>
                <a:rPr kumimoji="1" lang="en-US" altLang="ja-JP" baseline="30000" dirty="0" smtClean="0"/>
                <a:t>2</a:t>
              </a:r>
              <a:r>
                <a:rPr kumimoji="1" lang="en-US" altLang="ja-JP" dirty="0" smtClean="0"/>
                <a:t>)</a:t>
              </a:r>
            </a:p>
            <a:p>
              <a:r>
                <a:rPr kumimoji="1" lang="en-US" altLang="ja-JP" dirty="0" smtClean="0"/>
                <a:t>=&gt;390eV/um in Si</a:t>
              </a:r>
              <a:endParaRPr kumimoji="1" lang="ja-JP" altLang="en-US" dirty="0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3233109" y="2606280"/>
            <a:ext cx="5371339" cy="4107704"/>
            <a:chOff x="3233109" y="1700808"/>
            <a:chExt cx="5947403" cy="5013176"/>
          </a:xfrm>
        </p:grpSpPr>
        <p:pic>
          <p:nvPicPr>
            <p:cNvPr id="9220" name="Picture 4" descr="http://ord.yahoo.co.jp/o/image/SIG=12j8vvbo6/EXP=1360333453;_ylc=X3IDMgRmc3QDMARpZHgDMARvaWQDQU5kOUdjUU1Xa3JGekZwY3JMWDRqdGVTdzlwdV9EcWdIeGlQeUM0TjdJazhYQ2ZtMmpaMXd5V0stYWtWenU4BHADWlc1bGNtZDVJR3h2YzNNZ2MybHNhV052YmlCc1lXNWtZWFUtBHBvcwMyBHNlYwNzaHcEc2xrA3Jp/*-http%3A/meroli.web.cern.ch/meroli/lecture_straggling/Lectur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3109" y="1700808"/>
              <a:ext cx="5947403" cy="4564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6185437" y="6344652"/>
              <a:ext cx="1047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82eh/um</a:t>
              </a:r>
              <a:endParaRPr kumimoji="1" lang="ja-JP" altLang="en-US" dirty="0"/>
            </a:p>
          </p:txBody>
        </p:sp>
        <p:sp>
          <p:nvSpPr>
            <p:cNvPr id="8" name="フリーフォーム 7"/>
            <p:cNvSpPr/>
            <p:nvPr/>
          </p:nvSpPr>
          <p:spPr>
            <a:xfrm>
              <a:off x="5897405" y="5949280"/>
              <a:ext cx="272143" cy="601418"/>
            </a:xfrm>
            <a:custGeom>
              <a:avLst/>
              <a:gdLst>
                <a:gd name="connsiteX0" fmla="*/ 272143 w 272143"/>
                <a:gd name="connsiteY0" fmla="*/ 206828 h 206828"/>
                <a:gd name="connsiteX1" fmla="*/ 0 w 272143"/>
                <a:gd name="connsiteY1" fmla="*/ 206828 h 206828"/>
                <a:gd name="connsiteX2" fmla="*/ 0 w 272143"/>
                <a:gd name="connsiteY2" fmla="*/ 0 h 20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2143" h="206828">
                  <a:moveTo>
                    <a:pt x="272143" y="206828"/>
                  </a:moveTo>
                  <a:lnTo>
                    <a:pt x="0" y="206828"/>
                  </a:lnTo>
                  <a:lnTo>
                    <a:pt x="0" y="0"/>
                  </a:ln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665157" y="6165304"/>
              <a:ext cx="1051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54eh/um</a:t>
              </a:r>
              <a:endParaRPr kumimoji="1" lang="ja-JP" altLang="en-US" dirty="0"/>
            </a:p>
          </p:txBody>
        </p:sp>
        <p:sp>
          <p:nvSpPr>
            <p:cNvPr id="12" name="フリーフォーム 11"/>
            <p:cNvSpPr/>
            <p:nvPr/>
          </p:nvSpPr>
          <p:spPr>
            <a:xfrm>
              <a:off x="4745277" y="6021288"/>
              <a:ext cx="206829" cy="293914"/>
            </a:xfrm>
            <a:custGeom>
              <a:avLst/>
              <a:gdLst>
                <a:gd name="connsiteX0" fmla="*/ 0 w 206829"/>
                <a:gd name="connsiteY0" fmla="*/ 293914 h 293914"/>
                <a:gd name="connsiteX1" fmla="*/ 206829 w 206829"/>
                <a:gd name="connsiteY1" fmla="*/ 293914 h 293914"/>
                <a:gd name="connsiteX2" fmla="*/ 206829 w 206829"/>
                <a:gd name="connsiteY2" fmla="*/ 0 h 29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829" h="293914">
                  <a:moveTo>
                    <a:pt x="0" y="293914"/>
                  </a:moveTo>
                  <a:lnTo>
                    <a:pt x="206829" y="293914"/>
                  </a:lnTo>
                  <a:lnTo>
                    <a:pt x="206829" y="0"/>
                  </a:ln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89065" y="465143"/>
            <a:ext cx="3133423" cy="2325803"/>
            <a:chOff x="105051" y="1505186"/>
            <a:chExt cx="3133423" cy="2325803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482321" y="1889090"/>
              <a:ext cx="2672861" cy="1597688"/>
              <a:chOff x="482321" y="1889090"/>
              <a:chExt cx="2672861" cy="1597688"/>
            </a:xfrm>
          </p:grpSpPr>
          <p:sp>
            <p:nvSpPr>
              <p:cNvPr id="3" name="フリーフォーム 2"/>
              <p:cNvSpPr/>
              <p:nvPr/>
            </p:nvSpPr>
            <p:spPr>
              <a:xfrm>
                <a:off x="482321" y="1889090"/>
                <a:ext cx="2672861" cy="1597688"/>
              </a:xfrm>
              <a:custGeom>
                <a:avLst/>
                <a:gdLst>
                  <a:gd name="connsiteX0" fmla="*/ 20097 w 2672861"/>
                  <a:gd name="connsiteY0" fmla="*/ 0 h 1597688"/>
                  <a:gd name="connsiteX1" fmla="*/ 0 w 2672861"/>
                  <a:gd name="connsiteY1" fmla="*/ 1597688 h 1597688"/>
                  <a:gd name="connsiteX2" fmla="*/ 2672861 w 2672861"/>
                  <a:gd name="connsiteY2" fmla="*/ 1597688 h 1597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72861" h="1597688">
                    <a:moveTo>
                      <a:pt x="20097" y="0"/>
                    </a:moveTo>
                    <a:lnTo>
                      <a:pt x="0" y="1597688"/>
                    </a:lnTo>
                    <a:lnTo>
                      <a:pt x="2672861" y="1597688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フリーフォーム 5"/>
              <p:cNvSpPr/>
              <p:nvPr/>
            </p:nvSpPr>
            <p:spPr>
              <a:xfrm>
                <a:off x="592853" y="2074985"/>
                <a:ext cx="2230734" cy="1386672"/>
              </a:xfrm>
              <a:custGeom>
                <a:avLst/>
                <a:gdLst>
                  <a:gd name="connsiteX0" fmla="*/ 0 w 2230734"/>
                  <a:gd name="connsiteY0" fmla="*/ 1376624 h 1386672"/>
                  <a:gd name="connsiteX1" fmla="*/ 20096 w 2230734"/>
                  <a:gd name="connsiteY1" fmla="*/ 0 h 1386672"/>
                  <a:gd name="connsiteX2" fmla="*/ 100483 w 2230734"/>
                  <a:gd name="connsiteY2" fmla="*/ 100483 h 1386672"/>
                  <a:gd name="connsiteX3" fmla="*/ 200967 w 2230734"/>
                  <a:gd name="connsiteY3" fmla="*/ 321547 h 1386672"/>
                  <a:gd name="connsiteX4" fmla="*/ 341644 w 2230734"/>
                  <a:gd name="connsiteY4" fmla="*/ 874206 h 1386672"/>
                  <a:gd name="connsiteX5" fmla="*/ 502417 w 2230734"/>
                  <a:gd name="connsiteY5" fmla="*/ 1185705 h 1386672"/>
                  <a:gd name="connsiteX6" fmla="*/ 693336 w 2230734"/>
                  <a:gd name="connsiteY6" fmla="*/ 1256044 h 1386672"/>
                  <a:gd name="connsiteX7" fmla="*/ 1245995 w 2230734"/>
                  <a:gd name="connsiteY7" fmla="*/ 1286189 h 1386672"/>
                  <a:gd name="connsiteX8" fmla="*/ 1718268 w 2230734"/>
                  <a:gd name="connsiteY8" fmla="*/ 1296237 h 1386672"/>
                  <a:gd name="connsiteX9" fmla="*/ 2069960 w 2230734"/>
                  <a:gd name="connsiteY9" fmla="*/ 1356527 h 1386672"/>
                  <a:gd name="connsiteX10" fmla="*/ 2230734 w 2230734"/>
                  <a:gd name="connsiteY10" fmla="*/ 1386672 h 1386672"/>
                  <a:gd name="connsiteX0" fmla="*/ 0 w 2230734"/>
                  <a:gd name="connsiteY0" fmla="*/ 1376624 h 1386672"/>
                  <a:gd name="connsiteX1" fmla="*/ 20096 w 2230734"/>
                  <a:gd name="connsiteY1" fmla="*/ 0 h 1386672"/>
                  <a:gd name="connsiteX2" fmla="*/ 120580 w 2230734"/>
                  <a:gd name="connsiteY2" fmla="*/ 381837 h 1386672"/>
                  <a:gd name="connsiteX3" fmla="*/ 200967 w 2230734"/>
                  <a:gd name="connsiteY3" fmla="*/ 321547 h 1386672"/>
                  <a:gd name="connsiteX4" fmla="*/ 341644 w 2230734"/>
                  <a:gd name="connsiteY4" fmla="*/ 874206 h 1386672"/>
                  <a:gd name="connsiteX5" fmla="*/ 502417 w 2230734"/>
                  <a:gd name="connsiteY5" fmla="*/ 1185705 h 1386672"/>
                  <a:gd name="connsiteX6" fmla="*/ 693336 w 2230734"/>
                  <a:gd name="connsiteY6" fmla="*/ 1256044 h 1386672"/>
                  <a:gd name="connsiteX7" fmla="*/ 1245995 w 2230734"/>
                  <a:gd name="connsiteY7" fmla="*/ 1286189 h 1386672"/>
                  <a:gd name="connsiteX8" fmla="*/ 1718268 w 2230734"/>
                  <a:gd name="connsiteY8" fmla="*/ 1296237 h 1386672"/>
                  <a:gd name="connsiteX9" fmla="*/ 2069960 w 2230734"/>
                  <a:gd name="connsiteY9" fmla="*/ 1356527 h 1386672"/>
                  <a:gd name="connsiteX10" fmla="*/ 2230734 w 2230734"/>
                  <a:gd name="connsiteY10" fmla="*/ 1386672 h 1386672"/>
                  <a:gd name="connsiteX0" fmla="*/ 0 w 2230734"/>
                  <a:gd name="connsiteY0" fmla="*/ 1376624 h 1386672"/>
                  <a:gd name="connsiteX1" fmla="*/ 20096 w 2230734"/>
                  <a:gd name="connsiteY1" fmla="*/ 0 h 1386672"/>
                  <a:gd name="connsiteX2" fmla="*/ 120580 w 2230734"/>
                  <a:gd name="connsiteY2" fmla="*/ 381837 h 1386672"/>
                  <a:gd name="connsiteX3" fmla="*/ 200967 w 2230734"/>
                  <a:gd name="connsiteY3" fmla="*/ 321547 h 1386672"/>
                  <a:gd name="connsiteX4" fmla="*/ 166711 w 2230734"/>
                  <a:gd name="connsiteY4" fmla="*/ 170860 h 1386672"/>
                  <a:gd name="connsiteX5" fmla="*/ 341644 w 2230734"/>
                  <a:gd name="connsiteY5" fmla="*/ 874206 h 1386672"/>
                  <a:gd name="connsiteX6" fmla="*/ 502417 w 2230734"/>
                  <a:gd name="connsiteY6" fmla="*/ 1185705 h 1386672"/>
                  <a:gd name="connsiteX7" fmla="*/ 693336 w 2230734"/>
                  <a:gd name="connsiteY7" fmla="*/ 1256044 h 1386672"/>
                  <a:gd name="connsiteX8" fmla="*/ 1245995 w 2230734"/>
                  <a:gd name="connsiteY8" fmla="*/ 1286189 h 1386672"/>
                  <a:gd name="connsiteX9" fmla="*/ 1718268 w 2230734"/>
                  <a:gd name="connsiteY9" fmla="*/ 1296237 h 1386672"/>
                  <a:gd name="connsiteX10" fmla="*/ 2069960 w 2230734"/>
                  <a:gd name="connsiteY10" fmla="*/ 1356527 h 1386672"/>
                  <a:gd name="connsiteX11" fmla="*/ 2230734 w 2230734"/>
                  <a:gd name="connsiteY11" fmla="*/ 1386672 h 1386672"/>
                  <a:gd name="connsiteX0" fmla="*/ 0 w 2230734"/>
                  <a:gd name="connsiteY0" fmla="*/ 1376624 h 1386672"/>
                  <a:gd name="connsiteX1" fmla="*/ 20096 w 2230734"/>
                  <a:gd name="connsiteY1" fmla="*/ 0 h 1386672"/>
                  <a:gd name="connsiteX2" fmla="*/ 120580 w 2230734"/>
                  <a:gd name="connsiteY2" fmla="*/ 381837 h 1386672"/>
                  <a:gd name="connsiteX3" fmla="*/ 150725 w 2230734"/>
                  <a:gd name="connsiteY3" fmla="*/ 351693 h 1386672"/>
                  <a:gd name="connsiteX4" fmla="*/ 166711 w 2230734"/>
                  <a:gd name="connsiteY4" fmla="*/ 170860 h 1386672"/>
                  <a:gd name="connsiteX5" fmla="*/ 341644 w 2230734"/>
                  <a:gd name="connsiteY5" fmla="*/ 874206 h 1386672"/>
                  <a:gd name="connsiteX6" fmla="*/ 502417 w 2230734"/>
                  <a:gd name="connsiteY6" fmla="*/ 1185705 h 1386672"/>
                  <a:gd name="connsiteX7" fmla="*/ 693336 w 2230734"/>
                  <a:gd name="connsiteY7" fmla="*/ 1256044 h 1386672"/>
                  <a:gd name="connsiteX8" fmla="*/ 1245995 w 2230734"/>
                  <a:gd name="connsiteY8" fmla="*/ 1286189 h 1386672"/>
                  <a:gd name="connsiteX9" fmla="*/ 1718268 w 2230734"/>
                  <a:gd name="connsiteY9" fmla="*/ 1296237 h 1386672"/>
                  <a:gd name="connsiteX10" fmla="*/ 2069960 w 2230734"/>
                  <a:gd name="connsiteY10" fmla="*/ 1356527 h 1386672"/>
                  <a:gd name="connsiteX11" fmla="*/ 2230734 w 2230734"/>
                  <a:gd name="connsiteY11" fmla="*/ 1386672 h 1386672"/>
                  <a:gd name="connsiteX0" fmla="*/ 0 w 2230734"/>
                  <a:gd name="connsiteY0" fmla="*/ 1376624 h 1386672"/>
                  <a:gd name="connsiteX1" fmla="*/ 20096 w 2230734"/>
                  <a:gd name="connsiteY1" fmla="*/ 0 h 1386672"/>
                  <a:gd name="connsiteX2" fmla="*/ 120580 w 2230734"/>
                  <a:gd name="connsiteY2" fmla="*/ 381837 h 1386672"/>
                  <a:gd name="connsiteX3" fmla="*/ 150725 w 2230734"/>
                  <a:gd name="connsiteY3" fmla="*/ 351693 h 1386672"/>
                  <a:gd name="connsiteX4" fmla="*/ 166711 w 2230734"/>
                  <a:gd name="connsiteY4" fmla="*/ 170860 h 1386672"/>
                  <a:gd name="connsiteX5" fmla="*/ 341644 w 2230734"/>
                  <a:gd name="connsiteY5" fmla="*/ 874206 h 1386672"/>
                  <a:gd name="connsiteX6" fmla="*/ 643094 w 2230734"/>
                  <a:gd name="connsiteY6" fmla="*/ 1135463 h 1386672"/>
                  <a:gd name="connsiteX7" fmla="*/ 693336 w 2230734"/>
                  <a:gd name="connsiteY7" fmla="*/ 1256044 h 1386672"/>
                  <a:gd name="connsiteX8" fmla="*/ 1245995 w 2230734"/>
                  <a:gd name="connsiteY8" fmla="*/ 1286189 h 1386672"/>
                  <a:gd name="connsiteX9" fmla="*/ 1718268 w 2230734"/>
                  <a:gd name="connsiteY9" fmla="*/ 1296237 h 1386672"/>
                  <a:gd name="connsiteX10" fmla="*/ 2069960 w 2230734"/>
                  <a:gd name="connsiteY10" fmla="*/ 1356527 h 1386672"/>
                  <a:gd name="connsiteX11" fmla="*/ 2230734 w 2230734"/>
                  <a:gd name="connsiteY11" fmla="*/ 1386672 h 1386672"/>
                  <a:gd name="connsiteX0" fmla="*/ 0 w 2230734"/>
                  <a:gd name="connsiteY0" fmla="*/ 1376624 h 1386672"/>
                  <a:gd name="connsiteX1" fmla="*/ 20096 w 2230734"/>
                  <a:gd name="connsiteY1" fmla="*/ 0 h 1386672"/>
                  <a:gd name="connsiteX2" fmla="*/ 120580 w 2230734"/>
                  <a:gd name="connsiteY2" fmla="*/ 381837 h 1386672"/>
                  <a:gd name="connsiteX3" fmla="*/ 150725 w 2230734"/>
                  <a:gd name="connsiteY3" fmla="*/ 351693 h 1386672"/>
                  <a:gd name="connsiteX4" fmla="*/ 166711 w 2230734"/>
                  <a:gd name="connsiteY4" fmla="*/ 170860 h 1386672"/>
                  <a:gd name="connsiteX5" fmla="*/ 341644 w 2230734"/>
                  <a:gd name="connsiteY5" fmla="*/ 874206 h 1386672"/>
                  <a:gd name="connsiteX6" fmla="*/ 643094 w 2230734"/>
                  <a:gd name="connsiteY6" fmla="*/ 1135463 h 1386672"/>
                  <a:gd name="connsiteX7" fmla="*/ 864158 w 2230734"/>
                  <a:gd name="connsiteY7" fmla="*/ 1185706 h 1386672"/>
                  <a:gd name="connsiteX8" fmla="*/ 1245995 w 2230734"/>
                  <a:gd name="connsiteY8" fmla="*/ 1286189 h 1386672"/>
                  <a:gd name="connsiteX9" fmla="*/ 1718268 w 2230734"/>
                  <a:gd name="connsiteY9" fmla="*/ 1296237 h 1386672"/>
                  <a:gd name="connsiteX10" fmla="*/ 2069960 w 2230734"/>
                  <a:gd name="connsiteY10" fmla="*/ 1356527 h 1386672"/>
                  <a:gd name="connsiteX11" fmla="*/ 2230734 w 2230734"/>
                  <a:gd name="connsiteY11" fmla="*/ 1386672 h 1386672"/>
                  <a:gd name="connsiteX0" fmla="*/ 0 w 2230734"/>
                  <a:gd name="connsiteY0" fmla="*/ 1376624 h 1386672"/>
                  <a:gd name="connsiteX1" fmla="*/ 20096 w 2230734"/>
                  <a:gd name="connsiteY1" fmla="*/ 0 h 1386672"/>
                  <a:gd name="connsiteX2" fmla="*/ 120580 w 2230734"/>
                  <a:gd name="connsiteY2" fmla="*/ 381837 h 1386672"/>
                  <a:gd name="connsiteX3" fmla="*/ 150725 w 2230734"/>
                  <a:gd name="connsiteY3" fmla="*/ 351693 h 1386672"/>
                  <a:gd name="connsiteX4" fmla="*/ 166711 w 2230734"/>
                  <a:gd name="connsiteY4" fmla="*/ 170860 h 1386672"/>
                  <a:gd name="connsiteX5" fmla="*/ 391885 w 2230734"/>
                  <a:gd name="connsiteY5" fmla="*/ 823964 h 1386672"/>
                  <a:gd name="connsiteX6" fmla="*/ 643094 w 2230734"/>
                  <a:gd name="connsiteY6" fmla="*/ 1135463 h 1386672"/>
                  <a:gd name="connsiteX7" fmla="*/ 864158 w 2230734"/>
                  <a:gd name="connsiteY7" fmla="*/ 1185706 h 1386672"/>
                  <a:gd name="connsiteX8" fmla="*/ 1245995 w 2230734"/>
                  <a:gd name="connsiteY8" fmla="*/ 1286189 h 1386672"/>
                  <a:gd name="connsiteX9" fmla="*/ 1718268 w 2230734"/>
                  <a:gd name="connsiteY9" fmla="*/ 1296237 h 1386672"/>
                  <a:gd name="connsiteX10" fmla="*/ 2069960 w 2230734"/>
                  <a:gd name="connsiteY10" fmla="*/ 1356527 h 1386672"/>
                  <a:gd name="connsiteX11" fmla="*/ 2230734 w 2230734"/>
                  <a:gd name="connsiteY11" fmla="*/ 1386672 h 1386672"/>
                  <a:gd name="connsiteX0" fmla="*/ 0 w 2230734"/>
                  <a:gd name="connsiteY0" fmla="*/ 1376624 h 1386672"/>
                  <a:gd name="connsiteX1" fmla="*/ 20096 w 2230734"/>
                  <a:gd name="connsiteY1" fmla="*/ 0 h 1386672"/>
                  <a:gd name="connsiteX2" fmla="*/ 120580 w 2230734"/>
                  <a:gd name="connsiteY2" fmla="*/ 381837 h 1386672"/>
                  <a:gd name="connsiteX3" fmla="*/ 150725 w 2230734"/>
                  <a:gd name="connsiteY3" fmla="*/ 100484 h 1386672"/>
                  <a:gd name="connsiteX4" fmla="*/ 166711 w 2230734"/>
                  <a:gd name="connsiteY4" fmla="*/ 170860 h 1386672"/>
                  <a:gd name="connsiteX5" fmla="*/ 391885 w 2230734"/>
                  <a:gd name="connsiteY5" fmla="*/ 823964 h 1386672"/>
                  <a:gd name="connsiteX6" fmla="*/ 643094 w 2230734"/>
                  <a:gd name="connsiteY6" fmla="*/ 1135463 h 1386672"/>
                  <a:gd name="connsiteX7" fmla="*/ 864158 w 2230734"/>
                  <a:gd name="connsiteY7" fmla="*/ 1185706 h 1386672"/>
                  <a:gd name="connsiteX8" fmla="*/ 1245995 w 2230734"/>
                  <a:gd name="connsiteY8" fmla="*/ 1286189 h 1386672"/>
                  <a:gd name="connsiteX9" fmla="*/ 1718268 w 2230734"/>
                  <a:gd name="connsiteY9" fmla="*/ 1296237 h 1386672"/>
                  <a:gd name="connsiteX10" fmla="*/ 2069960 w 2230734"/>
                  <a:gd name="connsiteY10" fmla="*/ 1356527 h 1386672"/>
                  <a:gd name="connsiteX11" fmla="*/ 2230734 w 2230734"/>
                  <a:gd name="connsiteY11" fmla="*/ 1386672 h 1386672"/>
                  <a:gd name="connsiteX0" fmla="*/ 0 w 2230734"/>
                  <a:gd name="connsiteY0" fmla="*/ 1376624 h 1386672"/>
                  <a:gd name="connsiteX1" fmla="*/ 20096 w 2230734"/>
                  <a:gd name="connsiteY1" fmla="*/ 0 h 1386672"/>
                  <a:gd name="connsiteX2" fmla="*/ 120580 w 2230734"/>
                  <a:gd name="connsiteY2" fmla="*/ 381837 h 1386672"/>
                  <a:gd name="connsiteX3" fmla="*/ 150725 w 2230734"/>
                  <a:gd name="connsiteY3" fmla="*/ 100484 h 1386672"/>
                  <a:gd name="connsiteX4" fmla="*/ 166711 w 2230734"/>
                  <a:gd name="connsiteY4" fmla="*/ 301488 h 1386672"/>
                  <a:gd name="connsiteX5" fmla="*/ 391885 w 2230734"/>
                  <a:gd name="connsiteY5" fmla="*/ 823964 h 1386672"/>
                  <a:gd name="connsiteX6" fmla="*/ 643094 w 2230734"/>
                  <a:gd name="connsiteY6" fmla="*/ 1135463 h 1386672"/>
                  <a:gd name="connsiteX7" fmla="*/ 864158 w 2230734"/>
                  <a:gd name="connsiteY7" fmla="*/ 1185706 h 1386672"/>
                  <a:gd name="connsiteX8" fmla="*/ 1245995 w 2230734"/>
                  <a:gd name="connsiteY8" fmla="*/ 1286189 h 1386672"/>
                  <a:gd name="connsiteX9" fmla="*/ 1718268 w 2230734"/>
                  <a:gd name="connsiteY9" fmla="*/ 1296237 h 1386672"/>
                  <a:gd name="connsiteX10" fmla="*/ 2069960 w 2230734"/>
                  <a:gd name="connsiteY10" fmla="*/ 1356527 h 1386672"/>
                  <a:gd name="connsiteX11" fmla="*/ 2230734 w 2230734"/>
                  <a:gd name="connsiteY11" fmla="*/ 1386672 h 1386672"/>
                  <a:gd name="connsiteX0" fmla="*/ 0 w 2230734"/>
                  <a:gd name="connsiteY0" fmla="*/ 1376624 h 1386672"/>
                  <a:gd name="connsiteX1" fmla="*/ 20096 w 2230734"/>
                  <a:gd name="connsiteY1" fmla="*/ 0 h 1386672"/>
                  <a:gd name="connsiteX2" fmla="*/ 120580 w 2230734"/>
                  <a:gd name="connsiteY2" fmla="*/ 381837 h 1386672"/>
                  <a:gd name="connsiteX3" fmla="*/ 150725 w 2230734"/>
                  <a:gd name="connsiteY3" fmla="*/ 100484 h 1386672"/>
                  <a:gd name="connsiteX4" fmla="*/ 166711 w 2230734"/>
                  <a:gd name="connsiteY4" fmla="*/ 301488 h 1386672"/>
                  <a:gd name="connsiteX5" fmla="*/ 271305 w 2230734"/>
                  <a:gd name="connsiteY5" fmla="*/ 341643 h 1386672"/>
                  <a:gd name="connsiteX6" fmla="*/ 643094 w 2230734"/>
                  <a:gd name="connsiteY6" fmla="*/ 1135463 h 1386672"/>
                  <a:gd name="connsiteX7" fmla="*/ 864158 w 2230734"/>
                  <a:gd name="connsiteY7" fmla="*/ 1185706 h 1386672"/>
                  <a:gd name="connsiteX8" fmla="*/ 1245995 w 2230734"/>
                  <a:gd name="connsiteY8" fmla="*/ 1286189 h 1386672"/>
                  <a:gd name="connsiteX9" fmla="*/ 1718268 w 2230734"/>
                  <a:gd name="connsiteY9" fmla="*/ 1296237 h 1386672"/>
                  <a:gd name="connsiteX10" fmla="*/ 2069960 w 2230734"/>
                  <a:gd name="connsiteY10" fmla="*/ 1356527 h 1386672"/>
                  <a:gd name="connsiteX11" fmla="*/ 2230734 w 2230734"/>
                  <a:gd name="connsiteY11" fmla="*/ 1386672 h 1386672"/>
                  <a:gd name="connsiteX0" fmla="*/ 0 w 2230734"/>
                  <a:gd name="connsiteY0" fmla="*/ 1376624 h 1386672"/>
                  <a:gd name="connsiteX1" fmla="*/ 20096 w 2230734"/>
                  <a:gd name="connsiteY1" fmla="*/ 0 h 1386672"/>
                  <a:gd name="connsiteX2" fmla="*/ 120580 w 2230734"/>
                  <a:gd name="connsiteY2" fmla="*/ 381837 h 1386672"/>
                  <a:gd name="connsiteX3" fmla="*/ 150725 w 2230734"/>
                  <a:gd name="connsiteY3" fmla="*/ 100484 h 1386672"/>
                  <a:gd name="connsiteX4" fmla="*/ 166711 w 2230734"/>
                  <a:gd name="connsiteY4" fmla="*/ 301488 h 1386672"/>
                  <a:gd name="connsiteX5" fmla="*/ 271305 w 2230734"/>
                  <a:gd name="connsiteY5" fmla="*/ 341643 h 1386672"/>
                  <a:gd name="connsiteX6" fmla="*/ 643094 w 2230734"/>
                  <a:gd name="connsiteY6" fmla="*/ 1135463 h 1386672"/>
                  <a:gd name="connsiteX7" fmla="*/ 864158 w 2230734"/>
                  <a:gd name="connsiteY7" fmla="*/ 1185706 h 1386672"/>
                  <a:gd name="connsiteX8" fmla="*/ 1245995 w 2230734"/>
                  <a:gd name="connsiteY8" fmla="*/ 1286189 h 1386672"/>
                  <a:gd name="connsiteX9" fmla="*/ 1718268 w 2230734"/>
                  <a:gd name="connsiteY9" fmla="*/ 1296237 h 1386672"/>
                  <a:gd name="connsiteX10" fmla="*/ 2069960 w 2230734"/>
                  <a:gd name="connsiteY10" fmla="*/ 1356527 h 1386672"/>
                  <a:gd name="connsiteX11" fmla="*/ 2230734 w 2230734"/>
                  <a:gd name="connsiteY11" fmla="*/ 1386672 h 1386672"/>
                  <a:gd name="connsiteX0" fmla="*/ 0 w 2230734"/>
                  <a:gd name="connsiteY0" fmla="*/ 1376624 h 1386672"/>
                  <a:gd name="connsiteX1" fmla="*/ 20096 w 2230734"/>
                  <a:gd name="connsiteY1" fmla="*/ 0 h 1386672"/>
                  <a:gd name="connsiteX2" fmla="*/ 120580 w 2230734"/>
                  <a:gd name="connsiteY2" fmla="*/ 381837 h 1386672"/>
                  <a:gd name="connsiteX3" fmla="*/ 150725 w 2230734"/>
                  <a:gd name="connsiteY3" fmla="*/ 100484 h 1386672"/>
                  <a:gd name="connsiteX4" fmla="*/ 166711 w 2230734"/>
                  <a:gd name="connsiteY4" fmla="*/ 301488 h 1386672"/>
                  <a:gd name="connsiteX5" fmla="*/ 271305 w 2230734"/>
                  <a:gd name="connsiteY5" fmla="*/ 341643 h 1386672"/>
                  <a:gd name="connsiteX6" fmla="*/ 643094 w 2230734"/>
                  <a:gd name="connsiteY6" fmla="*/ 1135463 h 1386672"/>
                  <a:gd name="connsiteX7" fmla="*/ 864158 w 2230734"/>
                  <a:gd name="connsiteY7" fmla="*/ 1185706 h 1386672"/>
                  <a:gd name="connsiteX8" fmla="*/ 1245995 w 2230734"/>
                  <a:gd name="connsiteY8" fmla="*/ 1286189 h 1386672"/>
                  <a:gd name="connsiteX9" fmla="*/ 1718268 w 2230734"/>
                  <a:gd name="connsiteY9" fmla="*/ 1296237 h 1386672"/>
                  <a:gd name="connsiteX10" fmla="*/ 2069960 w 2230734"/>
                  <a:gd name="connsiteY10" fmla="*/ 1356527 h 1386672"/>
                  <a:gd name="connsiteX11" fmla="*/ 2230734 w 2230734"/>
                  <a:gd name="connsiteY11" fmla="*/ 1386672 h 1386672"/>
                  <a:gd name="connsiteX0" fmla="*/ 0 w 2230734"/>
                  <a:gd name="connsiteY0" fmla="*/ 1376624 h 1386672"/>
                  <a:gd name="connsiteX1" fmla="*/ 20096 w 2230734"/>
                  <a:gd name="connsiteY1" fmla="*/ 0 h 1386672"/>
                  <a:gd name="connsiteX2" fmla="*/ 120580 w 2230734"/>
                  <a:gd name="connsiteY2" fmla="*/ 381837 h 1386672"/>
                  <a:gd name="connsiteX3" fmla="*/ 150725 w 2230734"/>
                  <a:gd name="connsiteY3" fmla="*/ 100484 h 1386672"/>
                  <a:gd name="connsiteX4" fmla="*/ 166711 w 2230734"/>
                  <a:gd name="connsiteY4" fmla="*/ 301488 h 1386672"/>
                  <a:gd name="connsiteX5" fmla="*/ 271305 w 2230734"/>
                  <a:gd name="connsiteY5" fmla="*/ 341643 h 1386672"/>
                  <a:gd name="connsiteX6" fmla="*/ 552659 w 2230734"/>
                  <a:gd name="connsiteY6" fmla="*/ 974689 h 1386672"/>
                  <a:gd name="connsiteX7" fmla="*/ 864158 w 2230734"/>
                  <a:gd name="connsiteY7" fmla="*/ 1185706 h 1386672"/>
                  <a:gd name="connsiteX8" fmla="*/ 1245995 w 2230734"/>
                  <a:gd name="connsiteY8" fmla="*/ 1286189 h 1386672"/>
                  <a:gd name="connsiteX9" fmla="*/ 1718268 w 2230734"/>
                  <a:gd name="connsiteY9" fmla="*/ 1296237 h 1386672"/>
                  <a:gd name="connsiteX10" fmla="*/ 2069960 w 2230734"/>
                  <a:gd name="connsiteY10" fmla="*/ 1356527 h 1386672"/>
                  <a:gd name="connsiteX11" fmla="*/ 2230734 w 2230734"/>
                  <a:gd name="connsiteY11" fmla="*/ 1386672 h 1386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0734" h="1386672">
                    <a:moveTo>
                      <a:pt x="0" y="1376624"/>
                    </a:moveTo>
                    <a:lnTo>
                      <a:pt x="20096" y="0"/>
                    </a:lnTo>
                    <a:lnTo>
                      <a:pt x="120580" y="381837"/>
                    </a:lnTo>
                    <a:lnTo>
                      <a:pt x="150725" y="100484"/>
                    </a:lnTo>
                    <a:cubicBezTo>
                      <a:pt x="152704" y="110545"/>
                      <a:pt x="164732" y="291427"/>
                      <a:pt x="166711" y="301488"/>
                    </a:cubicBezTo>
                    <a:lnTo>
                      <a:pt x="271305" y="341643"/>
                    </a:lnTo>
                    <a:cubicBezTo>
                      <a:pt x="254559" y="244509"/>
                      <a:pt x="428729" y="710082"/>
                      <a:pt x="552659" y="974689"/>
                    </a:cubicBezTo>
                    <a:lnTo>
                      <a:pt x="864158" y="1185706"/>
                    </a:lnTo>
                    <a:lnTo>
                      <a:pt x="1245995" y="1286189"/>
                    </a:lnTo>
                    <a:lnTo>
                      <a:pt x="1718268" y="1296237"/>
                    </a:lnTo>
                    <a:lnTo>
                      <a:pt x="2069960" y="1356527"/>
                    </a:lnTo>
                    <a:lnTo>
                      <a:pt x="2230734" y="1386672"/>
                    </a:ln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" name="下矢印 10"/>
            <p:cNvSpPr/>
            <p:nvPr/>
          </p:nvSpPr>
          <p:spPr>
            <a:xfrm>
              <a:off x="1187624" y="2986458"/>
              <a:ext cx="131904" cy="2985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044467" y="2687934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mean</a:t>
              </a:r>
              <a:endParaRPr kumimoji="1" lang="ja-JP" altLang="en-US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 rot="16200000">
              <a:off x="-275599" y="1885836"/>
              <a:ext cx="1130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frequency</a:t>
              </a:r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473824" y="3461657"/>
              <a:ext cx="1764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E</a:t>
              </a:r>
              <a:r>
                <a:rPr kumimoji="1" lang="en-US" altLang="ja-JP" baseline="-25000" dirty="0" err="1" smtClean="0"/>
                <a:t>trans</a:t>
              </a:r>
              <a:r>
                <a:rPr kumimoji="1" lang="en-US" altLang="ja-JP" dirty="0" smtClean="0"/>
                <a:t>/interaction</a:t>
              </a:r>
              <a:endParaRPr kumimoji="1" lang="ja-JP" altLang="en-US" dirty="0"/>
            </a:p>
          </p:txBody>
        </p:sp>
      </p:grpSp>
      <p:cxnSp>
        <p:nvCxnSpPr>
          <p:cNvPr id="23" name="直線矢印コネクタ 22"/>
          <p:cNvCxnSpPr/>
          <p:nvPr/>
        </p:nvCxnSpPr>
        <p:spPr>
          <a:xfrm flipH="1">
            <a:off x="1732116" y="1662099"/>
            <a:ext cx="386788" cy="693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2125799" y="1435185"/>
            <a:ext cx="65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Symbol" pitchFamily="18" charset="2"/>
              </a:rPr>
              <a:t>d</a:t>
            </a:r>
            <a:r>
              <a:rPr kumimoji="1" lang="en-US" altLang="ja-JP" dirty="0" smtClean="0">
                <a:solidFill>
                  <a:srgbClr val="0070C0"/>
                </a:solidFill>
              </a:rPr>
              <a:t>-ray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27" name="フリーフォーム 26"/>
          <p:cNvSpPr/>
          <p:nvPr/>
        </p:nvSpPr>
        <p:spPr>
          <a:xfrm>
            <a:off x="486432" y="3150900"/>
            <a:ext cx="2230734" cy="1004835"/>
          </a:xfrm>
          <a:custGeom>
            <a:avLst/>
            <a:gdLst>
              <a:gd name="connsiteX0" fmla="*/ 10048 w 2230734"/>
              <a:gd name="connsiteY0" fmla="*/ 0 h 1004835"/>
              <a:gd name="connsiteX1" fmla="*/ 0 w 2230734"/>
              <a:gd name="connsiteY1" fmla="*/ 994787 h 1004835"/>
              <a:gd name="connsiteX2" fmla="*/ 2230734 w 2230734"/>
              <a:gd name="connsiteY2" fmla="*/ 1004835 h 100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0734" h="1004835">
                <a:moveTo>
                  <a:pt x="10048" y="0"/>
                </a:moveTo>
                <a:lnTo>
                  <a:pt x="0" y="994787"/>
                </a:lnTo>
                <a:lnTo>
                  <a:pt x="2230734" y="100483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705227" y="6406320"/>
            <a:ext cx="161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Edep</a:t>
            </a:r>
            <a:r>
              <a:rPr kumimoji="1" lang="en-US" altLang="ja-JP" dirty="0" smtClean="0"/>
              <a:t>/thickness</a:t>
            </a:r>
            <a:endParaRPr kumimoji="1" lang="ja-JP" altLang="en-US" dirty="0"/>
          </a:p>
        </p:txBody>
      </p:sp>
      <p:sp>
        <p:nvSpPr>
          <p:cNvPr id="29" name="フリーフォーム 28"/>
          <p:cNvSpPr/>
          <p:nvPr/>
        </p:nvSpPr>
        <p:spPr>
          <a:xfrm>
            <a:off x="1091126" y="3181045"/>
            <a:ext cx="601108" cy="974690"/>
          </a:xfrm>
          <a:custGeom>
            <a:avLst/>
            <a:gdLst>
              <a:gd name="connsiteX0" fmla="*/ 0 w 894304"/>
              <a:gd name="connsiteY0" fmla="*/ 954594 h 974690"/>
              <a:gd name="connsiteX1" fmla="*/ 211016 w 894304"/>
              <a:gd name="connsiteY1" fmla="*/ 834013 h 974690"/>
              <a:gd name="connsiteX2" fmla="*/ 301451 w 894304"/>
              <a:gd name="connsiteY2" fmla="*/ 673240 h 974690"/>
              <a:gd name="connsiteX3" fmla="*/ 351693 w 894304"/>
              <a:gd name="connsiteY3" fmla="*/ 411983 h 974690"/>
              <a:gd name="connsiteX4" fmla="*/ 422031 w 894304"/>
              <a:gd name="connsiteY4" fmla="*/ 70339 h 974690"/>
              <a:gd name="connsiteX5" fmla="*/ 502418 w 894304"/>
              <a:gd name="connsiteY5" fmla="*/ 0 h 974690"/>
              <a:gd name="connsiteX6" fmla="*/ 602902 w 894304"/>
              <a:gd name="connsiteY6" fmla="*/ 90435 h 974690"/>
              <a:gd name="connsiteX7" fmla="*/ 663192 w 894304"/>
              <a:gd name="connsiteY7" fmla="*/ 592853 h 974690"/>
              <a:gd name="connsiteX8" fmla="*/ 713433 w 894304"/>
              <a:gd name="connsiteY8" fmla="*/ 803868 h 974690"/>
              <a:gd name="connsiteX9" fmla="*/ 823965 w 894304"/>
              <a:gd name="connsiteY9" fmla="*/ 934497 h 974690"/>
              <a:gd name="connsiteX10" fmla="*/ 894304 w 894304"/>
              <a:gd name="connsiteY10" fmla="*/ 974690 h 97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4304" h="974690">
                <a:moveTo>
                  <a:pt x="0" y="954594"/>
                </a:moveTo>
                <a:lnTo>
                  <a:pt x="211016" y="834013"/>
                </a:lnTo>
                <a:lnTo>
                  <a:pt x="301451" y="673240"/>
                </a:lnTo>
                <a:lnTo>
                  <a:pt x="351693" y="411983"/>
                </a:lnTo>
                <a:lnTo>
                  <a:pt x="422031" y="70339"/>
                </a:lnTo>
                <a:lnTo>
                  <a:pt x="502418" y="0"/>
                </a:lnTo>
                <a:lnTo>
                  <a:pt x="602902" y="90435"/>
                </a:lnTo>
                <a:lnTo>
                  <a:pt x="663192" y="592853"/>
                </a:lnTo>
                <a:lnTo>
                  <a:pt x="713433" y="803868"/>
                </a:lnTo>
                <a:lnTo>
                  <a:pt x="823965" y="934497"/>
                </a:lnTo>
                <a:lnTo>
                  <a:pt x="894304" y="974690"/>
                </a:lnTo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矢印コネクタ 30"/>
          <p:cNvCxnSpPr/>
          <p:nvPr/>
        </p:nvCxnSpPr>
        <p:spPr>
          <a:xfrm>
            <a:off x="1237358" y="2244941"/>
            <a:ext cx="206503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6" name="テキスト ボックス 9215"/>
          <p:cNvSpPr txBox="1"/>
          <p:nvPr/>
        </p:nvSpPr>
        <p:spPr>
          <a:xfrm>
            <a:off x="1612798" y="3082395"/>
            <a:ext cx="1676848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t</a:t>
            </a:r>
            <a:r>
              <a:rPr kumimoji="1" lang="en-US" altLang="ja-JP" dirty="0" smtClean="0">
                <a:solidFill>
                  <a:srgbClr val="FF0000"/>
                </a:solidFill>
              </a:rPr>
              <a:t>hick material:</a:t>
            </a:r>
          </a:p>
          <a:p>
            <a:pPr>
              <a:lnSpc>
                <a:spcPts val="1400"/>
              </a:lnSpc>
            </a:pPr>
            <a:r>
              <a:rPr lang="en-US" altLang="ja-JP" sz="1400" dirty="0" smtClean="0"/>
              <a:t>good</a:t>
            </a:r>
            <a:r>
              <a:rPr kumimoji="1" lang="en-US" altLang="ja-JP" sz="1400" dirty="0" smtClean="0"/>
              <a:t> sampling about the mean</a:t>
            </a:r>
            <a:endParaRPr kumimoji="1" lang="ja-JP" altLang="en-US" sz="1400" dirty="0"/>
          </a:p>
        </p:txBody>
      </p:sp>
      <p:sp>
        <p:nvSpPr>
          <p:cNvPr id="9217" name="テキスト ボックス 9216"/>
          <p:cNvSpPr txBox="1"/>
          <p:nvPr/>
        </p:nvSpPr>
        <p:spPr>
          <a:xfrm rot="16200000">
            <a:off x="-1748388" y="4004182"/>
            <a:ext cx="3881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“</a:t>
            </a:r>
            <a:r>
              <a:rPr kumimoji="1" lang="en-US" altLang="ja-JP" dirty="0" smtClean="0"/>
              <a:t>conceptual” explanation of Landau tail</a:t>
            </a:r>
            <a:endParaRPr kumimoji="1" lang="ja-JP" altLang="en-US" dirty="0"/>
          </a:p>
        </p:txBody>
      </p:sp>
      <p:sp>
        <p:nvSpPr>
          <p:cNvPr id="36" name="フリーフォーム 35"/>
          <p:cNvSpPr/>
          <p:nvPr/>
        </p:nvSpPr>
        <p:spPr>
          <a:xfrm>
            <a:off x="466791" y="4308135"/>
            <a:ext cx="2230734" cy="1004835"/>
          </a:xfrm>
          <a:custGeom>
            <a:avLst/>
            <a:gdLst>
              <a:gd name="connsiteX0" fmla="*/ 10048 w 2230734"/>
              <a:gd name="connsiteY0" fmla="*/ 0 h 1004835"/>
              <a:gd name="connsiteX1" fmla="*/ 0 w 2230734"/>
              <a:gd name="connsiteY1" fmla="*/ 994787 h 1004835"/>
              <a:gd name="connsiteX2" fmla="*/ 2230734 w 2230734"/>
              <a:gd name="connsiteY2" fmla="*/ 1004835 h 100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0734" h="1004835">
                <a:moveTo>
                  <a:pt x="10048" y="0"/>
                </a:moveTo>
                <a:lnTo>
                  <a:pt x="0" y="994787"/>
                </a:lnTo>
                <a:lnTo>
                  <a:pt x="2230734" y="100483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18" name="フリーフォーム 9217"/>
          <p:cNvSpPr/>
          <p:nvPr/>
        </p:nvSpPr>
        <p:spPr>
          <a:xfrm>
            <a:off x="854110" y="4519262"/>
            <a:ext cx="1235947" cy="773724"/>
          </a:xfrm>
          <a:custGeom>
            <a:avLst/>
            <a:gdLst>
              <a:gd name="connsiteX0" fmla="*/ 0 w 1235947"/>
              <a:gd name="connsiteY0" fmla="*/ 773724 h 773724"/>
              <a:gd name="connsiteX1" fmla="*/ 160774 w 1235947"/>
              <a:gd name="connsiteY1" fmla="*/ 663192 h 773724"/>
              <a:gd name="connsiteX2" fmla="*/ 231112 w 1235947"/>
              <a:gd name="connsiteY2" fmla="*/ 482321 h 773724"/>
              <a:gd name="connsiteX3" fmla="*/ 291402 w 1235947"/>
              <a:gd name="connsiteY3" fmla="*/ 241161 h 773724"/>
              <a:gd name="connsiteX4" fmla="*/ 351692 w 1235947"/>
              <a:gd name="connsiteY4" fmla="*/ 0 h 773724"/>
              <a:gd name="connsiteX5" fmla="*/ 442127 w 1235947"/>
              <a:gd name="connsiteY5" fmla="*/ 0 h 773724"/>
              <a:gd name="connsiteX6" fmla="*/ 502417 w 1235947"/>
              <a:gd name="connsiteY6" fmla="*/ 251209 h 773724"/>
              <a:gd name="connsiteX7" fmla="*/ 572756 w 1235947"/>
              <a:gd name="connsiteY7" fmla="*/ 492370 h 773724"/>
              <a:gd name="connsiteX8" fmla="*/ 612949 w 1235947"/>
              <a:gd name="connsiteY8" fmla="*/ 592853 h 773724"/>
              <a:gd name="connsiteX9" fmla="*/ 683288 w 1235947"/>
              <a:gd name="connsiteY9" fmla="*/ 683288 h 773724"/>
              <a:gd name="connsiteX10" fmla="*/ 844061 w 1235947"/>
              <a:gd name="connsiteY10" fmla="*/ 723482 h 773724"/>
              <a:gd name="connsiteX11" fmla="*/ 1034980 w 1235947"/>
              <a:gd name="connsiteY11" fmla="*/ 733530 h 773724"/>
              <a:gd name="connsiteX12" fmla="*/ 1235947 w 1235947"/>
              <a:gd name="connsiteY12" fmla="*/ 753627 h 77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5947" h="773724">
                <a:moveTo>
                  <a:pt x="0" y="773724"/>
                </a:moveTo>
                <a:lnTo>
                  <a:pt x="160774" y="663192"/>
                </a:lnTo>
                <a:lnTo>
                  <a:pt x="231112" y="482321"/>
                </a:lnTo>
                <a:lnTo>
                  <a:pt x="291402" y="241161"/>
                </a:lnTo>
                <a:lnTo>
                  <a:pt x="351692" y="0"/>
                </a:lnTo>
                <a:lnTo>
                  <a:pt x="442127" y="0"/>
                </a:lnTo>
                <a:lnTo>
                  <a:pt x="502417" y="251209"/>
                </a:lnTo>
                <a:lnTo>
                  <a:pt x="572756" y="492370"/>
                </a:lnTo>
                <a:lnTo>
                  <a:pt x="612949" y="592853"/>
                </a:lnTo>
                <a:lnTo>
                  <a:pt x="683288" y="683288"/>
                </a:lnTo>
                <a:lnTo>
                  <a:pt x="844061" y="723482"/>
                </a:lnTo>
                <a:lnTo>
                  <a:pt x="1034980" y="733530"/>
                </a:lnTo>
                <a:lnTo>
                  <a:pt x="1235947" y="753627"/>
                </a:lnTo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19" name="テキスト ボックス 9218"/>
          <p:cNvSpPr txBox="1"/>
          <p:nvPr/>
        </p:nvSpPr>
        <p:spPr>
          <a:xfrm>
            <a:off x="1694734" y="4334596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medium thick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9223" name="直線矢印コネクタ 9222"/>
          <p:cNvCxnSpPr/>
          <p:nvPr/>
        </p:nvCxnSpPr>
        <p:spPr>
          <a:xfrm>
            <a:off x="938607" y="2446735"/>
            <a:ext cx="305039" cy="2540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テキスト ボックス 9223"/>
          <p:cNvSpPr txBox="1"/>
          <p:nvPr/>
        </p:nvSpPr>
        <p:spPr>
          <a:xfrm>
            <a:off x="532551" y="4155735"/>
            <a:ext cx="1706416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sz="1400" dirty="0" smtClean="0"/>
              <a:t>good sampling in lower energy</a:t>
            </a:r>
            <a:endParaRPr kumimoji="1" lang="ja-JP" altLang="en-US" sz="1400" dirty="0"/>
          </a:p>
        </p:txBody>
      </p:sp>
      <p:cxnSp>
        <p:nvCxnSpPr>
          <p:cNvPr id="9226" name="直線矢印コネクタ 9225"/>
          <p:cNvCxnSpPr>
            <a:endCxn id="9218" idx="9"/>
          </p:cNvCxnSpPr>
          <p:nvPr/>
        </p:nvCxnSpPr>
        <p:spPr>
          <a:xfrm flipH="1">
            <a:off x="1537398" y="4987495"/>
            <a:ext cx="264895" cy="2150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1765441" y="4703928"/>
            <a:ext cx="1706416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sz="1400" dirty="0" smtClean="0"/>
              <a:t>fluctuation in </a:t>
            </a:r>
          </a:p>
          <a:p>
            <a:pPr>
              <a:lnSpc>
                <a:spcPts val="1400"/>
              </a:lnSpc>
            </a:pPr>
            <a:r>
              <a:rPr lang="en-US" altLang="ja-JP" sz="1400" dirty="0" smtClean="0"/>
              <a:t>higher energy</a:t>
            </a:r>
            <a:endParaRPr kumimoji="1" lang="ja-JP" altLang="en-US" sz="1400" dirty="0"/>
          </a:p>
        </p:txBody>
      </p:sp>
      <p:sp>
        <p:nvSpPr>
          <p:cNvPr id="46" name="フリーフォーム 45"/>
          <p:cNvSpPr/>
          <p:nvPr/>
        </p:nvSpPr>
        <p:spPr>
          <a:xfrm>
            <a:off x="466791" y="5401485"/>
            <a:ext cx="2230734" cy="1004835"/>
          </a:xfrm>
          <a:custGeom>
            <a:avLst/>
            <a:gdLst>
              <a:gd name="connsiteX0" fmla="*/ 10048 w 2230734"/>
              <a:gd name="connsiteY0" fmla="*/ 0 h 1004835"/>
              <a:gd name="connsiteX1" fmla="*/ 0 w 2230734"/>
              <a:gd name="connsiteY1" fmla="*/ 994787 h 1004835"/>
              <a:gd name="connsiteX2" fmla="*/ 2230734 w 2230734"/>
              <a:gd name="connsiteY2" fmla="*/ 1004835 h 100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0734" h="1004835">
                <a:moveTo>
                  <a:pt x="10048" y="0"/>
                </a:moveTo>
                <a:lnTo>
                  <a:pt x="0" y="994787"/>
                </a:lnTo>
                <a:lnTo>
                  <a:pt x="2230734" y="100483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/>
          <p:cNvSpPr/>
          <p:nvPr/>
        </p:nvSpPr>
        <p:spPr>
          <a:xfrm>
            <a:off x="576867" y="5608626"/>
            <a:ext cx="1453350" cy="773724"/>
          </a:xfrm>
          <a:custGeom>
            <a:avLst/>
            <a:gdLst>
              <a:gd name="connsiteX0" fmla="*/ 0 w 1235947"/>
              <a:gd name="connsiteY0" fmla="*/ 773724 h 773724"/>
              <a:gd name="connsiteX1" fmla="*/ 160774 w 1235947"/>
              <a:gd name="connsiteY1" fmla="*/ 663192 h 773724"/>
              <a:gd name="connsiteX2" fmla="*/ 231112 w 1235947"/>
              <a:gd name="connsiteY2" fmla="*/ 482321 h 773724"/>
              <a:gd name="connsiteX3" fmla="*/ 291402 w 1235947"/>
              <a:gd name="connsiteY3" fmla="*/ 241161 h 773724"/>
              <a:gd name="connsiteX4" fmla="*/ 351692 w 1235947"/>
              <a:gd name="connsiteY4" fmla="*/ 0 h 773724"/>
              <a:gd name="connsiteX5" fmla="*/ 442127 w 1235947"/>
              <a:gd name="connsiteY5" fmla="*/ 0 h 773724"/>
              <a:gd name="connsiteX6" fmla="*/ 502417 w 1235947"/>
              <a:gd name="connsiteY6" fmla="*/ 251209 h 773724"/>
              <a:gd name="connsiteX7" fmla="*/ 572756 w 1235947"/>
              <a:gd name="connsiteY7" fmla="*/ 492370 h 773724"/>
              <a:gd name="connsiteX8" fmla="*/ 612949 w 1235947"/>
              <a:gd name="connsiteY8" fmla="*/ 592853 h 773724"/>
              <a:gd name="connsiteX9" fmla="*/ 683288 w 1235947"/>
              <a:gd name="connsiteY9" fmla="*/ 683288 h 773724"/>
              <a:gd name="connsiteX10" fmla="*/ 844061 w 1235947"/>
              <a:gd name="connsiteY10" fmla="*/ 723482 h 773724"/>
              <a:gd name="connsiteX11" fmla="*/ 1034980 w 1235947"/>
              <a:gd name="connsiteY11" fmla="*/ 733530 h 773724"/>
              <a:gd name="connsiteX12" fmla="*/ 1235947 w 1235947"/>
              <a:gd name="connsiteY12" fmla="*/ 753627 h 77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5947" h="773724">
                <a:moveTo>
                  <a:pt x="0" y="773724"/>
                </a:moveTo>
                <a:lnTo>
                  <a:pt x="160774" y="663192"/>
                </a:lnTo>
                <a:lnTo>
                  <a:pt x="231112" y="482321"/>
                </a:lnTo>
                <a:lnTo>
                  <a:pt x="291402" y="241161"/>
                </a:lnTo>
                <a:lnTo>
                  <a:pt x="351692" y="0"/>
                </a:lnTo>
                <a:lnTo>
                  <a:pt x="442127" y="0"/>
                </a:lnTo>
                <a:lnTo>
                  <a:pt x="502417" y="251209"/>
                </a:lnTo>
                <a:lnTo>
                  <a:pt x="572756" y="492370"/>
                </a:lnTo>
                <a:lnTo>
                  <a:pt x="612949" y="592853"/>
                </a:lnTo>
                <a:lnTo>
                  <a:pt x="683288" y="683288"/>
                </a:lnTo>
                <a:lnTo>
                  <a:pt x="844061" y="723482"/>
                </a:lnTo>
                <a:lnTo>
                  <a:pt x="1034980" y="733530"/>
                </a:lnTo>
                <a:lnTo>
                  <a:pt x="1235947" y="753627"/>
                </a:lnTo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775662" y="553457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thinner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49" name="直線矢印コネクタ 48"/>
          <p:cNvCxnSpPr/>
          <p:nvPr/>
        </p:nvCxnSpPr>
        <p:spPr>
          <a:xfrm>
            <a:off x="755576" y="2446735"/>
            <a:ext cx="241747" cy="36747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1237358" y="5744137"/>
            <a:ext cx="1376304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sz="1400" dirty="0" smtClean="0"/>
              <a:t>good sampling shifts lower</a:t>
            </a:r>
            <a:endParaRPr kumimoji="1" lang="ja-JP" altLang="en-US" sz="1400" dirty="0"/>
          </a:p>
        </p:txBody>
      </p:sp>
      <p:sp>
        <p:nvSpPr>
          <p:cNvPr id="9237" name="テキスト ボックス 9236"/>
          <p:cNvSpPr txBox="1"/>
          <p:nvPr/>
        </p:nvSpPr>
        <p:spPr>
          <a:xfrm>
            <a:off x="2056326" y="1735740"/>
            <a:ext cx="1295590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ja-JP" sz="1400" dirty="0" smtClean="0"/>
              <a:t>energetic electrons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 rot="20066754">
            <a:off x="1701453" y="988128"/>
            <a:ext cx="150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B0F0"/>
                </a:solidFill>
              </a:rPr>
              <a:t>close collision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 rot="19081047">
            <a:off x="622065" y="902969"/>
            <a:ext cx="164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B0F0"/>
                </a:solidFill>
              </a:rPr>
              <a:t>distant collision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 rot="19081047">
            <a:off x="457585" y="574026"/>
            <a:ext cx="118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B0F0"/>
                </a:solidFill>
              </a:rPr>
              <a:t>excitations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990924" y="1351227"/>
            <a:ext cx="1819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mean </a:t>
            </a:r>
            <a:r>
              <a:rPr lang="en-US" altLang="ja-JP" dirty="0"/>
              <a:t>energy loss</a:t>
            </a:r>
            <a:endParaRPr lang="ja-JP" altLang="en-US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sp>
        <p:nvSpPr>
          <p:cNvPr id="21" name="日付プレースホルダー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50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4195763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21738"/>
          </a:xfrm>
        </p:spPr>
        <p:txBody>
          <a:bodyPr/>
          <a:lstStyle/>
          <a:p>
            <a:r>
              <a:rPr kumimoji="1" lang="en-US" altLang="ja-JP" dirty="0" smtClean="0"/>
              <a:t>NA11 (CERN)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107504" y="4765119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ja-JP" dirty="0" smtClean="0">
                <a:solidFill>
                  <a:srgbClr val="0070C0"/>
                </a:solidFill>
              </a:rPr>
              <a:t>• Aim: measure lifetime of charm</a:t>
            </a:r>
          </a:p>
          <a:p>
            <a:pPr>
              <a:lnSpc>
                <a:spcPts val="1800"/>
              </a:lnSpc>
            </a:pPr>
            <a:r>
              <a:rPr lang="en-US" altLang="ja-JP" dirty="0" smtClean="0">
                <a:solidFill>
                  <a:srgbClr val="0070C0"/>
                </a:solidFill>
              </a:rPr>
              <a:t>quarks (decay length c</a:t>
            </a:r>
            <a:r>
              <a:rPr lang="en-US" altLang="ja-JP" dirty="0" smtClean="0">
                <a:solidFill>
                  <a:srgbClr val="0070C0"/>
                </a:solidFill>
                <a:latin typeface="Symbol" pitchFamily="18" charset="2"/>
              </a:rPr>
              <a:t>t</a:t>
            </a:r>
            <a:r>
              <a:rPr lang="en-US" altLang="ja-JP" dirty="0" smtClean="0">
                <a:solidFill>
                  <a:srgbClr val="0070C0"/>
                </a:solidFill>
              </a:rPr>
              <a:t>~30 </a:t>
            </a:r>
            <a:r>
              <a:rPr lang="en-US" altLang="ja-JP" dirty="0" err="1" smtClean="0">
                <a:solidFill>
                  <a:srgbClr val="0070C0"/>
                </a:solidFill>
              </a:rPr>
              <a:t>μm</a:t>
            </a:r>
            <a:r>
              <a:rPr lang="en-US" altLang="ja-JP" dirty="0" smtClean="0">
                <a:solidFill>
                  <a:srgbClr val="0070C0"/>
                </a:solidFill>
              </a:rPr>
              <a:t>)</a:t>
            </a:r>
          </a:p>
          <a:p>
            <a:pPr>
              <a:lnSpc>
                <a:spcPts val="1800"/>
              </a:lnSpc>
            </a:pPr>
            <a:r>
              <a:rPr lang="en-GB" altLang="ja-JP" dirty="0" smtClean="0">
                <a:solidFill>
                  <a:srgbClr val="0070C0"/>
                </a:solidFill>
              </a:rPr>
              <a:t>⇒ spatial resolution better</a:t>
            </a:r>
            <a:r>
              <a:rPr lang="ja-JP" altLang="en-US" dirty="0">
                <a:solidFill>
                  <a:srgbClr val="0070C0"/>
                </a:solidFill>
              </a:rPr>
              <a:t> </a:t>
            </a:r>
            <a:r>
              <a:rPr lang="el-GR" altLang="ja-JP" dirty="0" smtClean="0">
                <a:solidFill>
                  <a:srgbClr val="0070C0"/>
                </a:solidFill>
              </a:rPr>
              <a:t>10μ</a:t>
            </a:r>
            <a:r>
              <a:rPr lang="en-GB" altLang="ja-JP" dirty="0" smtClean="0">
                <a:solidFill>
                  <a:srgbClr val="0070C0"/>
                </a:solidFill>
              </a:rPr>
              <a:t>m required</a:t>
            </a:r>
          </a:p>
          <a:p>
            <a:pPr>
              <a:lnSpc>
                <a:spcPts val="1700"/>
              </a:lnSpc>
            </a:pPr>
            <a:endParaRPr lang="en-GB" altLang="ja-JP" dirty="0" smtClean="0">
              <a:solidFill>
                <a:srgbClr val="0070C0"/>
              </a:solidFill>
            </a:endParaRPr>
          </a:p>
          <a:p>
            <a:pPr>
              <a:lnSpc>
                <a:spcPts val="1700"/>
              </a:lnSpc>
            </a:pPr>
            <a:r>
              <a:rPr lang="en-US" altLang="ja-JP" dirty="0"/>
              <a:t>24 x 36 mm</a:t>
            </a:r>
            <a:r>
              <a:rPr lang="en-US" altLang="ja-JP" baseline="30000" dirty="0"/>
              <a:t>2</a:t>
            </a:r>
            <a:r>
              <a:rPr lang="en-US" altLang="ja-JP" dirty="0"/>
              <a:t> size per chip</a:t>
            </a:r>
          </a:p>
          <a:p>
            <a:pPr>
              <a:lnSpc>
                <a:spcPts val="1700"/>
              </a:lnSpc>
            </a:pPr>
            <a:r>
              <a:rPr lang="en-US" altLang="ja-JP" dirty="0"/>
              <a:t>1200 strips, 20 </a:t>
            </a:r>
            <a:r>
              <a:rPr lang="en-US" altLang="ja-JP" dirty="0" err="1"/>
              <a:t>μm</a:t>
            </a:r>
            <a:r>
              <a:rPr lang="en-US" altLang="ja-JP" dirty="0"/>
              <a:t> pitch</a:t>
            </a:r>
          </a:p>
          <a:p>
            <a:pPr>
              <a:lnSpc>
                <a:spcPts val="1700"/>
              </a:lnSpc>
            </a:pPr>
            <a:r>
              <a:rPr lang="en-US" altLang="ja-JP" dirty="0"/>
              <a:t>240 read-out </a:t>
            </a:r>
            <a:r>
              <a:rPr lang="en-US" altLang="ja-JP" dirty="0" smtClean="0"/>
              <a:t>strips</a:t>
            </a:r>
          </a:p>
          <a:p>
            <a:pPr>
              <a:lnSpc>
                <a:spcPts val="1700"/>
              </a:lnSpc>
            </a:pPr>
            <a:r>
              <a:rPr lang="en-US" altLang="ja-JP" dirty="0" smtClean="0"/>
              <a:t>250-500 </a:t>
            </a:r>
            <a:r>
              <a:rPr lang="en-US" altLang="ja-JP" dirty="0" err="1"/>
              <a:t>μm</a:t>
            </a:r>
            <a:r>
              <a:rPr lang="en-US" altLang="ja-JP" dirty="0"/>
              <a:t> thick bulk </a:t>
            </a:r>
            <a:r>
              <a:rPr lang="en-US" altLang="ja-JP" dirty="0" smtClean="0"/>
              <a:t>material</a:t>
            </a:r>
            <a:endParaRPr lang="ja-JP" altLang="en-US" dirty="0"/>
          </a:p>
          <a:p>
            <a:pPr>
              <a:lnSpc>
                <a:spcPts val="1700"/>
              </a:lnSpc>
            </a:pPr>
            <a:r>
              <a:rPr lang="en-GB" altLang="ja-JP" dirty="0">
                <a:solidFill>
                  <a:srgbClr val="0070C0"/>
                </a:solidFill>
              </a:rPr>
              <a:t>⇒ Resolution </a:t>
            </a:r>
            <a:r>
              <a:rPr lang="en-GB" altLang="ja-JP" dirty="0" smtClean="0">
                <a:solidFill>
                  <a:srgbClr val="0070C0"/>
                </a:solidFill>
              </a:rPr>
              <a:t>of 4.5 </a:t>
            </a:r>
            <a:r>
              <a:rPr lang="el-GR" altLang="ja-JP" dirty="0" smtClean="0">
                <a:solidFill>
                  <a:srgbClr val="0070C0"/>
                </a:solidFill>
              </a:rPr>
              <a:t>μ</a:t>
            </a:r>
            <a:r>
              <a:rPr lang="en-GB" altLang="ja-JP" dirty="0" smtClean="0">
                <a:solidFill>
                  <a:srgbClr val="0070C0"/>
                </a:solidFill>
              </a:rPr>
              <a:t>m</a:t>
            </a:r>
          </a:p>
        </p:txBody>
      </p:sp>
      <p:pic>
        <p:nvPicPr>
          <p:cNvPr id="13" name="Picture 2" descr="Full-size image (43 K)">
            <a:hlinkClick r:id="" tooltip="Full-size image (43 K)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752" y="1484784"/>
            <a:ext cx="4647151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004048" y="5895967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D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kumimoji="1" lang="en-US" altLang="ja-JP" dirty="0" err="1" smtClean="0">
                <a:solidFill>
                  <a:srgbClr val="FF0000"/>
                </a:solidFill>
                <a:sym typeface="Wingdings" pitchFamily="2" charset="2"/>
              </a:rPr>
              <a:t>K</a:t>
            </a:r>
            <a:r>
              <a:rPr kumimoji="1" lang="en-US" altLang="ja-JP" baseline="30000" dirty="0" err="1" smtClean="0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kumimoji="1" lang="en-US" altLang="ja-JP" dirty="0" err="1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kumimoji="1" lang="en-US" altLang="ja-JP" baseline="30000" dirty="0" err="1" smtClean="0">
                <a:solidFill>
                  <a:srgbClr val="FF0000"/>
                </a:solidFill>
                <a:sym typeface="Wingdings" pitchFamily="2" charset="2"/>
              </a:rPr>
              <a:t>-</a:t>
            </a:r>
            <a:r>
              <a:rPr kumimoji="1" lang="en-US" altLang="ja-JP" dirty="0" err="1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kumimoji="1" lang="en-US" altLang="ja-JP" baseline="30000" dirty="0" smtClean="0">
                <a:solidFill>
                  <a:srgbClr val="FF0000"/>
                </a:solidFill>
                <a:sym typeface="Wingdings" pitchFamily="2" charset="2"/>
              </a:rPr>
              <a:t>-</a:t>
            </a:r>
            <a:endParaRPr kumimoji="1" lang="ja-JP" altLang="en-US" baseline="30000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21690" y="2348880"/>
            <a:ext cx="1543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size:24x36mm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6909" y="1115452"/>
            <a:ext cx="516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First operational Si strip detector used in experiment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5292080" y="5013176"/>
            <a:ext cx="144016" cy="9044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940152" y="1115452"/>
            <a:ext cx="2279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First observation of Ds</a:t>
            </a:r>
            <a:endParaRPr kumimoji="1" lang="ja-JP" altLang="en-US" dirty="0"/>
          </a:p>
        </p:txBody>
      </p:sp>
      <p:sp>
        <p:nvSpPr>
          <p:cNvPr id="10" name="右矢印 9"/>
          <p:cNvSpPr/>
          <p:nvPr/>
        </p:nvSpPr>
        <p:spPr>
          <a:xfrm>
            <a:off x="5720197" y="1207785"/>
            <a:ext cx="172257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091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34" y="1956717"/>
            <a:ext cx="2448272" cy="224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21738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Signal processing – </a:t>
            </a:r>
            <a:r>
              <a:rPr kumimoji="1" lang="en-US" altLang="ja-JP" sz="3200" dirty="0" err="1" smtClean="0"/>
              <a:t>preamp+shaper</a:t>
            </a:r>
            <a:endParaRPr kumimoji="1" lang="ja-JP" altLang="en-US" sz="3200" dirty="0"/>
          </a:p>
        </p:txBody>
      </p:sp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7" y="2060848"/>
            <a:ext cx="4546848" cy="278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>
            <a:off x="5364088" y="1988840"/>
            <a:ext cx="2592288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5652120" y="1556792"/>
            <a:ext cx="2516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CR-RC shaping (example)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96136" y="4855352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Pulse peaking time</a:t>
            </a:r>
            <a:endParaRPr kumimoji="1" lang="ja-JP" altLang="en-US" dirty="0"/>
          </a:p>
        </p:txBody>
      </p:sp>
      <p:sp>
        <p:nvSpPr>
          <p:cNvPr id="8" name="右矢印 7"/>
          <p:cNvSpPr/>
          <p:nvPr/>
        </p:nvSpPr>
        <p:spPr>
          <a:xfrm>
            <a:off x="5364088" y="4891486"/>
            <a:ext cx="432048" cy="333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16016" y="5301208"/>
            <a:ext cx="4348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</a:t>
            </a:r>
            <a:r>
              <a:rPr lang="en-US" altLang="ja-JP" dirty="0" smtClean="0"/>
              <a:t>hoose time constant: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shorter – better two pulse separation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longer – better noise performance (next </a:t>
            </a:r>
            <a:r>
              <a:rPr lang="en-US" altLang="ja-JP" dirty="0" err="1" smtClean="0"/>
              <a:t>pg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9552" y="1602958"/>
            <a:ext cx="3304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srgbClr val="0070C0"/>
                </a:solidFill>
              </a:rPr>
              <a:t>FrontEnd</a:t>
            </a:r>
            <a:r>
              <a:rPr lang="en-US" altLang="ja-JP" dirty="0" smtClean="0">
                <a:solidFill>
                  <a:srgbClr val="0070C0"/>
                </a:solidFill>
              </a:rPr>
              <a:t> amplifier stage:</a:t>
            </a:r>
          </a:p>
          <a:p>
            <a:r>
              <a:rPr kumimoji="1" lang="en-US" altLang="ja-JP" dirty="0" smtClean="0">
                <a:solidFill>
                  <a:srgbClr val="0070C0"/>
                </a:solidFill>
              </a:rPr>
              <a:t>                    preamp + shaper amp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8494" y="4596420"/>
            <a:ext cx="4519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Purpose of shaper: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dirty="0" smtClean="0">
                <a:solidFill>
                  <a:srgbClr val="00B050"/>
                </a:solidFill>
              </a:rPr>
              <a:t> set a window of frequency range appropriate for </a:t>
            </a:r>
            <a:r>
              <a:rPr lang="en-US" altLang="ja-JP" dirty="0" smtClean="0">
                <a:solidFill>
                  <a:srgbClr val="00B050"/>
                </a:solidFill>
              </a:rPr>
              <a:t>signal (S/N improved) </a:t>
            </a:r>
            <a:endParaRPr lang="en-US" altLang="ja-JP" dirty="0">
              <a:solidFill>
                <a:srgbClr val="00B05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dirty="0" smtClean="0">
                <a:solidFill>
                  <a:srgbClr val="00B050"/>
                </a:solidFill>
              </a:rPr>
              <a:t>constant time profile</a:t>
            </a:r>
          </a:p>
          <a:p>
            <a:pPr lvl="1"/>
            <a:r>
              <a:rPr lang="en-US" altLang="ja-JP" sz="1600" dirty="0" smtClean="0">
                <a:solidFill>
                  <a:srgbClr val="00B050"/>
                </a:solidFill>
              </a:rPr>
              <a:t>Pulse height sampling for further processing</a:t>
            </a:r>
          </a:p>
          <a:p>
            <a:pPr lvl="1"/>
            <a:r>
              <a:rPr lang="en-US" altLang="ja-JP" sz="1600" dirty="0" smtClean="0">
                <a:solidFill>
                  <a:srgbClr val="00B050"/>
                </a:solidFill>
              </a:rPr>
              <a:t>(discrimination, ADC,,,)</a:t>
            </a:r>
          </a:p>
          <a:p>
            <a:pPr lvl="1"/>
            <a:r>
              <a:rPr lang="en-US" altLang="ja-JP" sz="1600" dirty="0" smtClean="0">
                <a:solidFill>
                  <a:srgbClr val="00B050"/>
                </a:solidFill>
              </a:rPr>
              <a:t>Fast baseline restoration</a:t>
            </a: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1163751" y="2453870"/>
            <a:ext cx="509212" cy="828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404935" y="2189835"/>
            <a:ext cx="960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R</a:t>
            </a:r>
            <a:r>
              <a:rPr kumimoji="1" lang="en-US" altLang="ja-JP" sz="1600" baseline="-25000" dirty="0" smtClean="0"/>
              <a:t>F</a:t>
            </a:r>
            <a:r>
              <a:rPr lang="en-US" altLang="ja-JP" sz="1600" dirty="0" smtClean="0"/>
              <a:t>,</a:t>
            </a:r>
            <a:r>
              <a:rPr kumimoji="1" lang="en-US" altLang="ja-JP" sz="1600" dirty="0" smtClean="0"/>
              <a:t>C</a:t>
            </a:r>
            <a:r>
              <a:rPr kumimoji="1" lang="en-US" altLang="ja-JP" sz="1600" baseline="-25000" dirty="0" smtClean="0"/>
              <a:t>F</a:t>
            </a:r>
            <a:r>
              <a:rPr kumimoji="1" lang="en-US" altLang="ja-JP" sz="1600" dirty="0" smtClean="0"/>
              <a:t> </a:t>
            </a:r>
          </a:p>
          <a:p>
            <a:r>
              <a:rPr kumimoji="1" lang="en-US" altLang="ja-JP" sz="1600" dirty="0" err="1" smtClean="0"/>
              <a:t>gain&amp;BW</a:t>
            </a:r>
            <a:endParaRPr kumimoji="1" lang="ja-JP" altLang="en-US" sz="1600" dirty="0"/>
          </a:p>
        </p:txBody>
      </p:sp>
      <p:cxnSp>
        <p:nvCxnSpPr>
          <p:cNvPr id="14" name="直線矢印コネクタ 13"/>
          <p:cNvCxnSpPr/>
          <p:nvPr/>
        </p:nvCxnSpPr>
        <p:spPr>
          <a:xfrm flipH="1">
            <a:off x="2771800" y="2249289"/>
            <a:ext cx="144016" cy="5316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76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21738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N</a:t>
            </a:r>
            <a:r>
              <a:rPr kumimoji="1" lang="en-US" altLang="ja-JP" sz="3200" dirty="0" smtClean="0"/>
              <a:t>oise components</a:t>
            </a:r>
            <a:endParaRPr kumimoji="1" lang="ja-JP" altLang="en-US" sz="3200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395536" y="1196752"/>
            <a:ext cx="3458644" cy="1705679"/>
            <a:chOff x="1761428" y="1597943"/>
            <a:chExt cx="3962699" cy="2249884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1428" y="1597943"/>
              <a:ext cx="3962699" cy="2249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2051720" y="1770502"/>
              <a:ext cx="1197337" cy="44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/>
                <a:t>Detector</a:t>
              </a:r>
              <a:endParaRPr kumimoji="1" lang="ja-JP" altLang="en-US" sz="1600" dirty="0"/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4572000" y="1095988"/>
            <a:ext cx="28686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Noise contributions from: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dirty="0" smtClean="0">
                <a:solidFill>
                  <a:srgbClr val="0070C0"/>
                </a:solidFill>
              </a:rPr>
              <a:t>Leakage current (</a:t>
            </a:r>
            <a:r>
              <a:rPr lang="en-US" altLang="ja-JP" i="1" dirty="0" smtClean="0">
                <a:solidFill>
                  <a:srgbClr val="0070C0"/>
                </a:solidFill>
              </a:rPr>
              <a:t>I</a:t>
            </a:r>
            <a:r>
              <a:rPr lang="en-US" altLang="ja-JP" dirty="0" smtClean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kumimoji="1" lang="en-US" altLang="ja-JP" dirty="0" smtClean="0">
                <a:solidFill>
                  <a:srgbClr val="0070C0"/>
                </a:solidFill>
              </a:rPr>
              <a:t>Detector capacitance (</a:t>
            </a:r>
            <a:r>
              <a:rPr kumimoji="1" lang="en-US" altLang="ja-JP" i="1" dirty="0" smtClean="0">
                <a:solidFill>
                  <a:srgbClr val="0070C0"/>
                </a:solidFill>
              </a:rPr>
              <a:t>C</a:t>
            </a:r>
            <a:r>
              <a:rPr kumimoji="1" lang="en-US" altLang="ja-JP" i="1" baseline="-25000" dirty="0" smtClean="0">
                <a:solidFill>
                  <a:srgbClr val="0070C0"/>
                </a:solidFill>
              </a:rPr>
              <a:t>D</a:t>
            </a:r>
            <a:r>
              <a:rPr kumimoji="1" lang="en-US" altLang="ja-JP" dirty="0" smtClean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dirty="0" smtClean="0">
                <a:solidFill>
                  <a:srgbClr val="0070C0"/>
                </a:solidFill>
              </a:rPr>
              <a:t>Parallel resistance (</a:t>
            </a:r>
            <a:r>
              <a:rPr lang="en-US" altLang="ja-JP" i="1" dirty="0" err="1" smtClean="0">
                <a:solidFill>
                  <a:srgbClr val="0070C0"/>
                </a:solidFill>
              </a:rPr>
              <a:t>Rp</a:t>
            </a:r>
            <a:r>
              <a:rPr lang="en-US" altLang="ja-JP" dirty="0" smtClean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kumimoji="1" lang="en-US" altLang="ja-JP" dirty="0" smtClean="0">
                <a:solidFill>
                  <a:srgbClr val="0070C0"/>
                </a:solidFill>
              </a:rPr>
              <a:t>Series resistance (</a:t>
            </a:r>
            <a:r>
              <a:rPr kumimoji="1" lang="en-US" altLang="ja-JP" i="1" dirty="0" err="1" smtClean="0">
                <a:solidFill>
                  <a:srgbClr val="0070C0"/>
                </a:solidFill>
              </a:rPr>
              <a:t>Rs</a:t>
            </a:r>
            <a:r>
              <a:rPr kumimoji="1" lang="en-US" altLang="ja-JP" dirty="0" smtClean="0">
                <a:solidFill>
                  <a:srgbClr val="0070C0"/>
                </a:solidFill>
              </a:rPr>
              <a:t>)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8707" y="2936169"/>
            <a:ext cx="673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ENC: equivalent noise charge in number of electrons at amplifier input</a:t>
            </a:r>
            <a:endParaRPr kumimoji="1" lang="ja-JP" altLang="en-US" dirty="0"/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8944822"/>
              </p:ext>
            </p:extLst>
          </p:nvPr>
        </p:nvGraphicFramePr>
        <p:xfrm>
          <a:off x="289782" y="5604319"/>
          <a:ext cx="2808313" cy="418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6" name="数式" r:id="rId4" imgW="1879560" imgH="279360" progId="Equation.3">
                  <p:embed/>
                </p:oleObj>
              </mc:Choice>
              <mc:Fallback>
                <p:oleObj name="数式" r:id="rId4" imgW="1879560" imgH="2793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9782" y="5604319"/>
                        <a:ext cx="2808313" cy="418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4205063" y="5102136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small </a:t>
            </a:r>
            <a:r>
              <a:rPr kumimoji="1" lang="en-US" altLang="ja-JP" i="1" dirty="0" smtClean="0">
                <a:solidFill>
                  <a:srgbClr val="00B050"/>
                </a:solidFill>
              </a:rPr>
              <a:t>I, </a:t>
            </a:r>
            <a:r>
              <a:rPr kumimoji="1" lang="en-US" altLang="ja-JP" i="1" dirty="0" err="1" smtClean="0">
                <a:solidFill>
                  <a:srgbClr val="00B050"/>
                </a:solidFill>
              </a:rPr>
              <a:t>t</a:t>
            </a:r>
            <a:r>
              <a:rPr kumimoji="1" lang="en-US" altLang="ja-JP" i="1" baseline="-25000" dirty="0" err="1" smtClean="0">
                <a:solidFill>
                  <a:srgbClr val="00B050"/>
                </a:solidFill>
              </a:rPr>
              <a:t>p</a:t>
            </a:r>
            <a:endParaRPr kumimoji="1" lang="ja-JP" altLang="en-US" i="1" baseline="-25000" dirty="0">
              <a:solidFill>
                <a:srgbClr val="00B050"/>
              </a:solidFill>
            </a:endParaRPr>
          </a:p>
        </p:txBody>
      </p:sp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712668"/>
              </p:ext>
            </p:extLst>
          </p:nvPr>
        </p:nvGraphicFramePr>
        <p:xfrm>
          <a:off x="257958" y="4920825"/>
          <a:ext cx="37338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7" name="数式" r:id="rId6" imgW="2171520" imgH="419040" progId="Equation.3">
                  <p:embed/>
                </p:oleObj>
              </mc:Choice>
              <mc:Fallback>
                <p:oleObj name="数式" r:id="rId6" imgW="21715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958" y="4920825"/>
                        <a:ext cx="37338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3515255" y="5628827"/>
            <a:ext cx="472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err="1" smtClean="0">
                <a:solidFill>
                  <a:srgbClr val="00B0F0"/>
                </a:solidFill>
              </a:rPr>
              <a:t>a,b</a:t>
            </a:r>
            <a:r>
              <a:rPr kumimoji="1" lang="en-US" altLang="ja-JP" i="1" dirty="0" smtClean="0">
                <a:solidFill>
                  <a:srgbClr val="00B0F0"/>
                </a:solidFill>
              </a:rPr>
              <a:t>: </a:t>
            </a:r>
            <a:r>
              <a:rPr kumimoji="1" lang="en-US" altLang="ja-JP" dirty="0" smtClean="0">
                <a:solidFill>
                  <a:srgbClr val="00B0F0"/>
                </a:solidFill>
              </a:rPr>
              <a:t>amplifier design – </a:t>
            </a:r>
            <a:r>
              <a:rPr kumimoji="1" lang="en-US" altLang="ja-JP" i="1" dirty="0" smtClean="0">
                <a:solidFill>
                  <a:srgbClr val="00B0F0"/>
                </a:solidFill>
              </a:rPr>
              <a:t>ENC (C</a:t>
            </a:r>
            <a:r>
              <a:rPr kumimoji="1" lang="en-US" altLang="ja-JP" i="1" baseline="-25000" dirty="0" smtClean="0">
                <a:solidFill>
                  <a:srgbClr val="00B0F0"/>
                </a:solidFill>
              </a:rPr>
              <a:t>D</a:t>
            </a:r>
            <a:r>
              <a:rPr kumimoji="1" lang="en-US" altLang="ja-JP" i="1" dirty="0" smtClean="0">
                <a:solidFill>
                  <a:srgbClr val="00B0F0"/>
                </a:solidFill>
              </a:rPr>
              <a:t>) largest  typically</a:t>
            </a:r>
            <a:endParaRPr kumimoji="1" lang="ja-JP" altLang="en-US" i="1" dirty="0">
              <a:solidFill>
                <a:srgbClr val="00B0F0"/>
              </a:solidFill>
            </a:endParaRPr>
          </a:p>
        </p:txBody>
      </p:sp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428450"/>
              </p:ext>
            </p:extLst>
          </p:nvPr>
        </p:nvGraphicFramePr>
        <p:xfrm>
          <a:off x="234414" y="3609207"/>
          <a:ext cx="3975100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8" name="数式" r:id="rId8" imgW="2311200" imgH="444240" progId="Equation.3">
                  <p:embed/>
                </p:oleObj>
              </mc:Choice>
              <mc:Fallback>
                <p:oleObj name="数式" r:id="rId8" imgW="23112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14" y="3609207"/>
                        <a:ext cx="3975100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849879"/>
              </p:ext>
            </p:extLst>
          </p:nvPr>
        </p:nvGraphicFramePr>
        <p:xfrm>
          <a:off x="246063" y="4328866"/>
          <a:ext cx="305752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9" name="数式" r:id="rId10" imgW="1777680" imgH="431640" progId="Equation.3">
                  <p:embed/>
                </p:oleObj>
              </mc:Choice>
              <mc:Fallback>
                <p:oleObj name="数式" r:id="rId10" imgW="1777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63" y="4328866"/>
                        <a:ext cx="3057525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/>
          <p:cNvSpPr txBox="1"/>
          <p:nvPr/>
        </p:nvSpPr>
        <p:spPr>
          <a:xfrm rot="18838931">
            <a:off x="2867202" y="1942357"/>
            <a:ext cx="139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peaking time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944902" y="3284984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@T=300K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334454" y="3753223"/>
            <a:ext cx="303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small </a:t>
            </a:r>
            <a:r>
              <a:rPr kumimoji="1" lang="en-US" altLang="ja-JP" i="1" dirty="0" err="1" smtClean="0">
                <a:solidFill>
                  <a:srgbClr val="00B050"/>
                </a:solidFill>
              </a:rPr>
              <a:t>t</a:t>
            </a:r>
            <a:r>
              <a:rPr kumimoji="1" lang="en-US" altLang="ja-JP" i="1" baseline="-25000" dirty="0" err="1" smtClean="0">
                <a:solidFill>
                  <a:srgbClr val="00B050"/>
                </a:solidFill>
              </a:rPr>
              <a:t>p</a:t>
            </a:r>
            <a:r>
              <a:rPr lang="en-US" altLang="ja-JP" i="1" dirty="0" smtClean="0">
                <a:solidFill>
                  <a:srgbClr val="00B050"/>
                </a:solidFill>
              </a:rPr>
              <a:t>, </a:t>
            </a:r>
            <a:r>
              <a:rPr lang="en-US" altLang="ja-JP" dirty="0" smtClean="0">
                <a:solidFill>
                  <a:srgbClr val="00B050"/>
                </a:solidFill>
              </a:rPr>
              <a:t>large</a:t>
            </a:r>
            <a:r>
              <a:rPr lang="en-US" altLang="ja-JP" i="1" dirty="0" smtClean="0">
                <a:solidFill>
                  <a:srgbClr val="00B050"/>
                </a:solidFill>
              </a:rPr>
              <a:t> R</a:t>
            </a:r>
            <a:r>
              <a:rPr lang="en-US" altLang="ja-JP" i="1" baseline="-25000" dirty="0" smtClean="0">
                <a:solidFill>
                  <a:srgbClr val="00B050"/>
                </a:solidFill>
              </a:rPr>
              <a:t>P</a:t>
            </a:r>
            <a:r>
              <a:rPr lang="en-US" altLang="ja-JP" i="1" dirty="0">
                <a:solidFill>
                  <a:srgbClr val="00B050"/>
                </a:solidFill>
              </a:rPr>
              <a:t> (</a:t>
            </a:r>
            <a:r>
              <a:rPr lang="en-US" altLang="ja-JP" i="1" dirty="0" smtClean="0">
                <a:solidFill>
                  <a:srgbClr val="00B050"/>
                </a:solidFill>
              </a:rPr>
              <a:t>bias resistor)</a:t>
            </a:r>
            <a:endParaRPr kumimoji="1" lang="ja-JP" altLang="en-US" i="1" baseline="-25000" dirty="0">
              <a:solidFill>
                <a:srgbClr val="00B05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663668" y="4473303"/>
            <a:ext cx="476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small </a:t>
            </a:r>
            <a:r>
              <a:rPr lang="en-US" altLang="ja-JP" i="1" dirty="0" smtClean="0">
                <a:solidFill>
                  <a:srgbClr val="00B050"/>
                </a:solidFill>
              </a:rPr>
              <a:t>R</a:t>
            </a:r>
            <a:r>
              <a:rPr lang="en-US" altLang="ja-JP" i="1" baseline="-25000" dirty="0" smtClean="0">
                <a:solidFill>
                  <a:srgbClr val="00B050"/>
                </a:solidFill>
              </a:rPr>
              <a:t>S</a:t>
            </a:r>
            <a:r>
              <a:rPr lang="en-US" altLang="ja-JP" i="1" dirty="0" smtClean="0">
                <a:solidFill>
                  <a:srgbClr val="00B050"/>
                </a:solidFill>
              </a:rPr>
              <a:t> (aluminum line resistance)</a:t>
            </a:r>
            <a:r>
              <a:rPr kumimoji="1" lang="en-US" altLang="ja-JP" i="1" dirty="0" smtClean="0">
                <a:solidFill>
                  <a:srgbClr val="00B050"/>
                </a:solidFill>
              </a:rPr>
              <a:t>, </a:t>
            </a:r>
            <a:r>
              <a:rPr kumimoji="1" lang="en-US" altLang="ja-JP" dirty="0" smtClean="0">
                <a:solidFill>
                  <a:srgbClr val="00B050"/>
                </a:solidFill>
              </a:rPr>
              <a:t>large </a:t>
            </a:r>
            <a:r>
              <a:rPr kumimoji="1" lang="en-US" altLang="ja-JP" i="1" dirty="0" err="1" smtClean="0">
                <a:solidFill>
                  <a:srgbClr val="00B050"/>
                </a:solidFill>
              </a:rPr>
              <a:t>t</a:t>
            </a:r>
            <a:r>
              <a:rPr kumimoji="1" lang="en-US" altLang="ja-JP" i="1" baseline="-25000" dirty="0" err="1" smtClean="0">
                <a:solidFill>
                  <a:srgbClr val="00B050"/>
                </a:solidFill>
              </a:rPr>
              <a:t>p</a:t>
            </a:r>
            <a:endParaRPr kumimoji="1" lang="ja-JP" altLang="en-US" i="1" baseline="-25000" dirty="0">
              <a:solidFill>
                <a:srgbClr val="00B05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171421" y="5992112"/>
            <a:ext cx="1577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00B0F0"/>
                </a:solidFill>
              </a:rPr>
              <a:t>LEP: 500+15C</a:t>
            </a:r>
            <a:r>
              <a:rPr kumimoji="1" lang="en-US" altLang="ja-JP" i="1" baseline="-25000" dirty="0" smtClean="0">
                <a:solidFill>
                  <a:srgbClr val="00B0F0"/>
                </a:solidFill>
              </a:rPr>
              <a:t>D</a:t>
            </a:r>
          </a:p>
          <a:p>
            <a:r>
              <a:rPr lang="en-US" altLang="ja-JP" i="1" dirty="0" smtClean="0">
                <a:solidFill>
                  <a:srgbClr val="00B0F0"/>
                </a:solidFill>
              </a:rPr>
              <a:t>LHC: 530+50C</a:t>
            </a:r>
            <a:r>
              <a:rPr lang="en-US" altLang="ja-JP" i="1" baseline="-25000" dirty="0" smtClean="0">
                <a:solidFill>
                  <a:srgbClr val="00B0F0"/>
                </a:solidFill>
              </a:rPr>
              <a:t>D</a:t>
            </a:r>
            <a:endParaRPr lang="ja-JP" altLang="en-US" baseline="-25000" dirty="0">
              <a:solidFill>
                <a:srgbClr val="00B0F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487394" y="2572531"/>
            <a:ext cx="4393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Signal peaking time </a:t>
            </a:r>
            <a:r>
              <a:rPr kumimoji="1" lang="en-US" altLang="ja-JP" dirty="0" err="1" smtClean="0">
                <a:solidFill>
                  <a:srgbClr val="00B050"/>
                </a:solidFill>
              </a:rPr>
              <a:t>tp</a:t>
            </a:r>
            <a:r>
              <a:rPr kumimoji="1" lang="en-US" altLang="ja-JP" dirty="0" smtClean="0">
                <a:solidFill>
                  <a:srgbClr val="00B050"/>
                </a:solidFill>
              </a:rPr>
              <a:t> is an important factor 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477151" y="3305501"/>
            <a:ext cx="3186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cf</a:t>
            </a:r>
            <a:r>
              <a:rPr kumimoji="1" lang="en-US" altLang="ja-JP" dirty="0" smtClean="0">
                <a:solidFill>
                  <a:srgbClr val="FF0000"/>
                </a:solidFill>
              </a:rPr>
              <a:t>: signal charge~24000(300um)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272984" y="5102136"/>
            <a:ext cx="3403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solidFill>
                  <a:srgbClr val="00B0F0"/>
                </a:solidFill>
              </a:rPr>
              <a:t>significant for irradiated sensors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148064" y="4732804"/>
            <a:ext cx="3403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solidFill>
                  <a:srgbClr val="00B0F0"/>
                </a:solidFill>
              </a:rPr>
              <a:t>important for fast peaking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08670" y="6274023"/>
            <a:ext cx="295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be small such that </a:t>
            </a:r>
            <a:r>
              <a:rPr kumimoji="1" lang="en-US" altLang="ja-JP" dirty="0" smtClean="0">
                <a:solidFill>
                  <a:srgbClr val="FF0000"/>
                </a:solidFill>
              </a:rPr>
              <a:t>S/N&gt;ca.10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graphicFrame>
        <p:nvGraphicFramePr>
          <p:cNvPr id="24" name="オブジェクト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350124"/>
              </p:ext>
            </p:extLst>
          </p:nvPr>
        </p:nvGraphicFramePr>
        <p:xfrm>
          <a:off x="3357395" y="6165304"/>
          <a:ext cx="1783700" cy="519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0" name="数式" r:id="rId12" imgW="1002960" imgH="291960" progId="Equation.3">
                  <p:embed/>
                </p:oleObj>
              </mc:Choice>
              <mc:Fallback>
                <p:oleObj name="数式" r:id="rId12" imgW="1002960" imgH="291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357395" y="6165304"/>
                        <a:ext cx="1783700" cy="519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スライド番号プレースホルダー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  <p:sp>
        <p:nvSpPr>
          <p:cNvPr id="25" name="日付プレースホルダー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838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21738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Signal processing on detector</a:t>
            </a:r>
            <a:endParaRPr kumimoji="1" lang="ja-JP" altLang="en-US" sz="32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68760"/>
            <a:ext cx="6048672" cy="523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886" y="1677052"/>
            <a:ext cx="2378897" cy="2016224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239177" y="1084094"/>
            <a:ext cx="748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ATLAS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9659" y="1307720"/>
            <a:ext cx="2528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Binary readout (ON/OFF)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9659" y="3702969"/>
            <a:ext cx="258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 BC(beam crossing) info</a:t>
            </a:r>
            <a:endParaRPr kumimoji="1" lang="ja-JP" altLang="en-US" dirty="0"/>
          </a:p>
        </p:txBody>
      </p:sp>
      <p:grpSp>
        <p:nvGrpSpPr>
          <p:cNvPr id="22" name="グループ化 21"/>
          <p:cNvGrpSpPr/>
          <p:nvPr/>
        </p:nvGrpSpPr>
        <p:grpSpPr>
          <a:xfrm>
            <a:off x="353498" y="4093256"/>
            <a:ext cx="795347" cy="402536"/>
            <a:chOff x="467544" y="4540827"/>
            <a:chExt cx="1150810" cy="477107"/>
          </a:xfrm>
        </p:grpSpPr>
        <p:sp>
          <p:nvSpPr>
            <p:cNvPr id="8" name="正方形/長方形 7"/>
            <p:cNvSpPr/>
            <p:nvPr/>
          </p:nvSpPr>
          <p:spPr>
            <a:xfrm>
              <a:off x="467544" y="4653136"/>
              <a:ext cx="360040" cy="3600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858621" y="4657894"/>
              <a:ext cx="360040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1258314" y="4653136"/>
              <a:ext cx="360040" cy="3600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リーフォーム 8"/>
            <p:cNvSpPr/>
            <p:nvPr/>
          </p:nvSpPr>
          <p:spPr>
            <a:xfrm>
              <a:off x="561109" y="4540827"/>
              <a:ext cx="1028700" cy="394855"/>
            </a:xfrm>
            <a:custGeom>
              <a:avLst/>
              <a:gdLst>
                <a:gd name="connsiteX0" fmla="*/ 0 w 1028700"/>
                <a:gd name="connsiteY0" fmla="*/ 0 h 394855"/>
                <a:gd name="connsiteX1" fmla="*/ 301336 w 1028700"/>
                <a:gd name="connsiteY1" fmla="*/ 10391 h 394855"/>
                <a:gd name="connsiteX2" fmla="*/ 384464 w 1028700"/>
                <a:gd name="connsiteY2" fmla="*/ 187037 h 394855"/>
                <a:gd name="connsiteX3" fmla="*/ 477982 w 1028700"/>
                <a:gd name="connsiteY3" fmla="*/ 394855 h 394855"/>
                <a:gd name="connsiteX4" fmla="*/ 592282 w 1028700"/>
                <a:gd name="connsiteY4" fmla="*/ 166255 h 394855"/>
                <a:gd name="connsiteX5" fmla="*/ 737755 w 1028700"/>
                <a:gd name="connsiteY5" fmla="*/ 20782 h 394855"/>
                <a:gd name="connsiteX6" fmla="*/ 1028700 w 1028700"/>
                <a:gd name="connsiteY6" fmla="*/ 0 h 39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8700" h="394855">
                  <a:moveTo>
                    <a:pt x="0" y="0"/>
                  </a:moveTo>
                  <a:lnTo>
                    <a:pt x="301336" y="10391"/>
                  </a:lnTo>
                  <a:lnTo>
                    <a:pt x="384464" y="187037"/>
                  </a:lnTo>
                  <a:lnTo>
                    <a:pt x="477982" y="394855"/>
                  </a:lnTo>
                  <a:lnTo>
                    <a:pt x="592282" y="166255"/>
                  </a:lnTo>
                  <a:lnTo>
                    <a:pt x="737755" y="20782"/>
                  </a:lnTo>
                  <a:lnTo>
                    <a:pt x="1028700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337908" y="4475410"/>
            <a:ext cx="933610" cy="402536"/>
            <a:chOff x="505194" y="5088082"/>
            <a:chExt cx="1350866" cy="477107"/>
          </a:xfrm>
        </p:grpSpPr>
        <p:sp>
          <p:nvSpPr>
            <p:cNvPr id="13" name="正方形/長方形 12"/>
            <p:cNvSpPr/>
            <p:nvPr/>
          </p:nvSpPr>
          <p:spPr>
            <a:xfrm>
              <a:off x="505194" y="5200391"/>
              <a:ext cx="360040" cy="3600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896271" y="5205149"/>
              <a:ext cx="360040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1295964" y="5200391"/>
              <a:ext cx="360040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リーフォーム 15"/>
            <p:cNvSpPr/>
            <p:nvPr/>
          </p:nvSpPr>
          <p:spPr>
            <a:xfrm>
              <a:off x="598760" y="5088082"/>
              <a:ext cx="1257300" cy="374073"/>
            </a:xfrm>
            <a:custGeom>
              <a:avLst/>
              <a:gdLst>
                <a:gd name="connsiteX0" fmla="*/ 0 w 1028700"/>
                <a:gd name="connsiteY0" fmla="*/ 0 h 394855"/>
                <a:gd name="connsiteX1" fmla="*/ 301336 w 1028700"/>
                <a:gd name="connsiteY1" fmla="*/ 10391 h 394855"/>
                <a:gd name="connsiteX2" fmla="*/ 384464 w 1028700"/>
                <a:gd name="connsiteY2" fmla="*/ 187037 h 394855"/>
                <a:gd name="connsiteX3" fmla="*/ 477982 w 1028700"/>
                <a:gd name="connsiteY3" fmla="*/ 394855 h 394855"/>
                <a:gd name="connsiteX4" fmla="*/ 592282 w 1028700"/>
                <a:gd name="connsiteY4" fmla="*/ 166255 h 394855"/>
                <a:gd name="connsiteX5" fmla="*/ 737755 w 1028700"/>
                <a:gd name="connsiteY5" fmla="*/ 20782 h 394855"/>
                <a:gd name="connsiteX6" fmla="*/ 1028700 w 1028700"/>
                <a:gd name="connsiteY6" fmla="*/ 0 h 394855"/>
                <a:gd name="connsiteX0" fmla="*/ 0 w 1028700"/>
                <a:gd name="connsiteY0" fmla="*/ 0 h 394855"/>
                <a:gd name="connsiteX1" fmla="*/ 301336 w 1028700"/>
                <a:gd name="connsiteY1" fmla="*/ 10391 h 394855"/>
                <a:gd name="connsiteX2" fmla="*/ 384464 w 1028700"/>
                <a:gd name="connsiteY2" fmla="*/ 187037 h 394855"/>
                <a:gd name="connsiteX3" fmla="*/ 477982 w 1028700"/>
                <a:gd name="connsiteY3" fmla="*/ 394855 h 394855"/>
                <a:gd name="connsiteX4" fmla="*/ 748145 w 1028700"/>
                <a:gd name="connsiteY4" fmla="*/ 374073 h 394855"/>
                <a:gd name="connsiteX5" fmla="*/ 737755 w 1028700"/>
                <a:gd name="connsiteY5" fmla="*/ 20782 h 394855"/>
                <a:gd name="connsiteX6" fmla="*/ 1028700 w 1028700"/>
                <a:gd name="connsiteY6" fmla="*/ 0 h 394855"/>
                <a:gd name="connsiteX0" fmla="*/ 0 w 1028700"/>
                <a:gd name="connsiteY0" fmla="*/ 0 h 394855"/>
                <a:gd name="connsiteX1" fmla="*/ 301336 w 1028700"/>
                <a:gd name="connsiteY1" fmla="*/ 10391 h 394855"/>
                <a:gd name="connsiteX2" fmla="*/ 384464 w 1028700"/>
                <a:gd name="connsiteY2" fmla="*/ 187037 h 394855"/>
                <a:gd name="connsiteX3" fmla="*/ 477982 w 1028700"/>
                <a:gd name="connsiteY3" fmla="*/ 394855 h 394855"/>
                <a:gd name="connsiteX4" fmla="*/ 748145 w 1028700"/>
                <a:gd name="connsiteY4" fmla="*/ 374073 h 394855"/>
                <a:gd name="connsiteX5" fmla="*/ 924791 w 1028700"/>
                <a:gd name="connsiteY5" fmla="*/ 20782 h 394855"/>
                <a:gd name="connsiteX6" fmla="*/ 1028700 w 1028700"/>
                <a:gd name="connsiteY6" fmla="*/ 0 h 394855"/>
                <a:gd name="connsiteX0" fmla="*/ 0 w 1028700"/>
                <a:gd name="connsiteY0" fmla="*/ 0 h 374073"/>
                <a:gd name="connsiteX1" fmla="*/ 301336 w 1028700"/>
                <a:gd name="connsiteY1" fmla="*/ 10391 h 374073"/>
                <a:gd name="connsiteX2" fmla="*/ 384464 w 1028700"/>
                <a:gd name="connsiteY2" fmla="*/ 187037 h 374073"/>
                <a:gd name="connsiteX3" fmla="*/ 509155 w 1028700"/>
                <a:gd name="connsiteY3" fmla="*/ 374073 h 374073"/>
                <a:gd name="connsiteX4" fmla="*/ 748145 w 1028700"/>
                <a:gd name="connsiteY4" fmla="*/ 374073 h 374073"/>
                <a:gd name="connsiteX5" fmla="*/ 924791 w 1028700"/>
                <a:gd name="connsiteY5" fmla="*/ 20782 h 374073"/>
                <a:gd name="connsiteX6" fmla="*/ 1028700 w 1028700"/>
                <a:gd name="connsiteY6" fmla="*/ 0 h 374073"/>
                <a:gd name="connsiteX0" fmla="*/ 0 w 1205345"/>
                <a:gd name="connsiteY0" fmla="*/ 0 h 374073"/>
                <a:gd name="connsiteX1" fmla="*/ 301336 w 1205345"/>
                <a:gd name="connsiteY1" fmla="*/ 10391 h 374073"/>
                <a:gd name="connsiteX2" fmla="*/ 384464 w 1205345"/>
                <a:gd name="connsiteY2" fmla="*/ 187037 h 374073"/>
                <a:gd name="connsiteX3" fmla="*/ 509155 w 1205345"/>
                <a:gd name="connsiteY3" fmla="*/ 374073 h 374073"/>
                <a:gd name="connsiteX4" fmla="*/ 748145 w 1205345"/>
                <a:gd name="connsiteY4" fmla="*/ 374073 h 374073"/>
                <a:gd name="connsiteX5" fmla="*/ 924791 w 1205345"/>
                <a:gd name="connsiteY5" fmla="*/ 20782 h 374073"/>
                <a:gd name="connsiteX6" fmla="*/ 1205345 w 1205345"/>
                <a:gd name="connsiteY6" fmla="*/ 41563 h 374073"/>
                <a:gd name="connsiteX0" fmla="*/ 0 w 1257300"/>
                <a:gd name="connsiteY0" fmla="*/ 0 h 374073"/>
                <a:gd name="connsiteX1" fmla="*/ 301336 w 1257300"/>
                <a:gd name="connsiteY1" fmla="*/ 10391 h 374073"/>
                <a:gd name="connsiteX2" fmla="*/ 384464 w 1257300"/>
                <a:gd name="connsiteY2" fmla="*/ 187037 h 374073"/>
                <a:gd name="connsiteX3" fmla="*/ 509155 w 1257300"/>
                <a:gd name="connsiteY3" fmla="*/ 374073 h 374073"/>
                <a:gd name="connsiteX4" fmla="*/ 748145 w 1257300"/>
                <a:gd name="connsiteY4" fmla="*/ 374073 h 374073"/>
                <a:gd name="connsiteX5" fmla="*/ 924791 w 1257300"/>
                <a:gd name="connsiteY5" fmla="*/ 20782 h 374073"/>
                <a:gd name="connsiteX6" fmla="*/ 1257300 w 1257300"/>
                <a:gd name="connsiteY6" fmla="*/ 10390 h 37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300" h="374073">
                  <a:moveTo>
                    <a:pt x="0" y="0"/>
                  </a:moveTo>
                  <a:lnTo>
                    <a:pt x="301336" y="10391"/>
                  </a:lnTo>
                  <a:lnTo>
                    <a:pt x="384464" y="187037"/>
                  </a:lnTo>
                  <a:lnTo>
                    <a:pt x="509155" y="374073"/>
                  </a:lnTo>
                  <a:lnTo>
                    <a:pt x="748145" y="374073"/>
                  </a:lnTo>
                  <a:lnTo>
                    <a:pt x="924791" y="20782"/>
                  </a:lnTo>
                  <a:lnTo>
                    <a:pt x="1257300" y="1039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282693" y="4917449"/>
            <a:ext cx="926395" cy="388688"/>
            <a:chOff x="467544" y="5704608"/>
            <a:chExt cx="1340427" cy="460696"/>
          </a:xfrm>
        </p:grpSpPr>
        <p:sp>
          <p:nvSpPr>
            <p:cNvPr id="17" name="正方形/長方形 16"/>
            <p:cNvSpPr/>
            <p:nvPr/>
          </p:nvSpPr>
          <p:spPr>
            <a:xfrm>
              <a:off x="544847" y="5800506"/>
              <a:ext cx="360040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935924" y="5805264"/>
              <a:ext cx="360040" cy="360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1335617" y="5800506"/>
              <a:ext cx="360040" cy="360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 19"/>
            <p:cNvSpPr/>
            <p:nvPr/>
          </p:nvSpPr>
          <p:spPr>
            <a:xfrm>
              <a:off x="467544" y="5704608"/>
              <a:ext cx="1340427" cy="157805"/>
            </a:xfrm>
            <a:custGeom>
              <a:avLst/>
              <a:gdLst>
                <a:gd name="connsiteX0" fmla="*/ 0 w 1028700"/>
                <a:gd name="connsiteY0" fmla="*/ 0 h 394855"/>
                <a:gd name="connsiteX1" fmla="*/ 301336 w 1028700"/>
                <a:gd name="connsiteY1" fmla="*/ 10391 h 394855"/>
                <a:gd name="connsiteX2" fmla="*/ 384464 w 1028700"/>
                <a:gd name="connsiteY2" fmla="*/ 187037 h 394855"/>
                <a:gd name="connsiteX3" fmla="*/ 477982 w 1028700"/>
                <a:gd name="connsiteY3" fmla="*/ 394855 h 394855"/>
                <a:gd name="connsiteX4" fmla="*/ 592282 w 1028700"/>
                <a:gd name="connsiteY4" fmla="*/ 166255 h 394855"/>
                <a:gd name="connsiteX5" fmla="*/ 737755 w 1028700"/>
                <a:gd name="connsiteY5" fmla="*/ 20782 h 394855"/>
                <a:gd name="connsiteX6" fmla="*/ 1028700 w 1028700"/>
                <a:gd name="connsiteY6" fmla="*/ 0 h 394855"/>
                <a:gd name="connsiteX0" fmla="*/ 0 w 1517073"/>
                <a:gd name="connsiteY0" fmla="*/ 0 h 394855"/>
                <a:gd name="connsiteX1" fmla="*/ 301336 w 1517073"/>
                <a:gd name="connsiteY1" fmla="*/ 10391 h 394855"/>
                <a:gd name="connsiteX2" fmla="*/ 384464 w 1517073"/>
                <a:gd name="connsiteY2" fmla="*/ 187037 h 394855"/>
                <a:gd name="connsiteX3" fmla="*/ 477982 w 1517073"/>
                <a:gd name="connsiteY3" fmla="*/ 394855 h 394855"/>
                <a:gd name="connsiteX4" fmla="*/ 592282 w 1517073"/>
                <a:gd name="connsiteY4" fmla="*/ 166255 h 394855"/>
                <a:gd name="connsiteX5" fmla="*/ 737755 w 1517073"/>
                <a:gd name="connsiteY5" fmla="*/ 20782 h 394855"/>
                <a:gd name="connsiteX6" fmla="*/ 1517073 w 1517073"/>
                <a:gd name="connsiteY6" fmla="*/ 41564 h 394855"/>
                <a:gd name="connsiteX0" fmla="*/ 0 w 1413164"/>
                <a:gd name="connsiteY0" fmla="*/ 0 h 394855"/>
                <a:gd name="connsiteX1" fmla="*/ 197427 w 1413164"/>
                <a:gd name="connsiteY1" fmla="*/ 10391 h 394855"/>
                <a:gd name="connsiteX2" fmla="*/ 280555 w 1413164"/>
                <a:gd name="connsiteY2" fmla="*/ 187037 h 394855"/>
                <a:gd name="connsiteX3" fmla="*/ 374073 w 1413164"/>
                <a:gd name="connsiteY3" fmla="*/ 394855 h 394855"/>
                <a:gd name="connsiteX4" fmla="*/ 488373 w 1413164"/>
                <a:gd name="connsiteY4" fmla="*/ 166255 h 394855"/>
                <a:gd name="connsiteX5" fmla="*/ 633846 w 1413164"/>
                <a:gd name="connsiteY5" fmla="*/ 20782 h 394855"/>
                <a:gd name="connsiteX6" fmla="*/ 1413164 w 1413164"/>
                <a:gd name="connsiteY6" fmla="*/ 41564 h 394855"/>
                <a:gd name="connsiteX0" fmla="*/ 0 w 1413164"/>
                <a:gd name="connsiteY0" fmla="*/ 3882 h 398737"/>
                <a:gd name="connsiteX1" fmla="*/ 197427 w 1413164"/>
                <a:gd name="connsiteY1" fmla="*/ 14273 h 398737"/>
                <a:gd name="connsiteX2" fmla="*/ 280555 w 1413164"/>
                <a:gd name="connsiteY2" fmla="*/ 190919 h 398737"/>
                <a:gd name="connsiteX3" fmla="*/ 374073 w 1413164"/>
                <a:gd name="connsiteY3" fmla="*/ 398737 h 398737"/>
                <a:gd name="connsiteX4" fmla="*/ 488373 w 1413164"/>
                <a:gd name="connsiteY4" fmla="*/ 170137 h 398737"/>
                <a:gd name="connsiteX5" fmla="*/ 633846 w 1413164"/>
                <a:gd name="connsiteY5" fmla="*/ 24664 h 398737"/>
                <a:gd name="connsiteX6" fmla="*/ 861674 w 1413164"/>
                <a:gd name="connsiteY6" fmla="*/ 0 h 398737"/>
                <a:gd name="connsiteX7" fmla="*/ 1413164 w 1413164"/>
                <a:gd name="connsiteY7" fmla="*/ 45446 h 398737"/>
                <a:gd name="connsiteX0" fmla="*/ 0 w 1340427"/>
                <a:gd name="connsiteY0" fmla="*/ 3882 h 398737"/>
                <a:gd name="connsiteX1" fmla="*/ 124690 w 1340427"/>
                <a:gd name="connsiteY1" fmla="*/ 14273 h 398737"/>
                <a:gd name="connsiteX2" fmla="*/ 207818 w 1340427"/>
                <a:gd name="connsiteY2" fmla="*/ 190919 h 398737"/>
                <a:gd name="connsiteX3" fmla="*/ 301336 w 1340427"/>
                <a:gd name="connsiteY3" fmla="*/ 398737 h 398737"/>
                <a:gd name="connsiteX4" fmla="*/ 415636 w 1340427"/>
                <a:gd name="connsiteY4" fmla="*/ 170137 h 398737"/>
                <a:gd name="connsiteX5" fmla="*/ 561109 w 1340427"/>
                <a:gd name="connsiteY5" fmla="*/ 24664 h 398737"/>
                <a:gd name="connsiteX6" fmla="*/ 788937 w 1340427"/>
                <a:gd name="connsiteY6" fmla="*/ 0 h 398737"/>
                <a:gd name="connsiteX7" fmla="*/ 1340427 w 1340427"/>
                <a:gd name="connsiteY7" fmla="*/ 45446 h 398737"/>
                <a:gd name="connsiteX0" fmla="*/ 0 w 1340427"/>
                <a:gd name="connsiteY0" fmla="*/ 3882 h 315611"/>
                <a:gd name="connsiteX1" fmla="*/ 124690 w 1340427"/>
                <a:gd name="connsiteY1" fmla="*/ 14273 h 315611"/>
                <a:gd name="connsiteX2" fmla="*/ 207818 w 1340427"/>
                <a:gd name="connsiteY2" fmla="*/ 190919 h 315611"/>
                <a:gd name="connsiteX3" fmla="*/ 301336 w 1340427"/>
                <a:gd name="connsiteY3" fmla="*/ 315611 h 315611"/>
                <a:gd name="connsiteX4" fmla="*/ 415636 w 1340427"/>
                <a:gd name="connsiteY4" fmla="*/ 170137 h 315611"/>
                <a:gd name="connsiteX5" fmla="*/ 561109 w 1340427"/>
                <a:gd name="connsiteY5" fmla="*/ 24664 h 315611"/>
                <a:gd name="connsiteX6" fmla="*/ 788937 w 1340427"/>
                <a:gd name="connsiteY6" fmla="*/ 0 h 315611"/>
                <a:gd name="connsiteX7" fmla="*/ 1340427 w 1340427"/>
                <a:gd name="connsiteY7" fmla="*/ 45446 h 31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0427" h="315611">
                  <a:moveTo>
                    <a:pt x="0" y="3882"/>
                  </a:moveTo>
                  <a:lnTo>
                    <a:pt x="124690" y="14273"/>
                  </a:lnTo>
                  <a:lnTo>
                    <a:pt x="207818" y="190919"/>
                  </a:lnTo>
                  <a:lnTo>
                    <a:pt x="301336" y="315611"/>
                  </a:lnTo>
                  <a:lnTo>
                    <a:pt x="415636" y="170137"/>
                  </a:lnTo>
                  <a:lnTo>
                    <a:pt x="561109" y="24664"/>
                  </a:lnTo>
                  <a:cubicBezTo>
                    <a:pt x="657833" y="16443"/>
                    <a:pt x="692213" y="8221"/>
                    <a:pt x="788937" y="0"/>
                  </a:cubicBezTo>
                  <a:lnTo>
                    <a:pt x="1340427" y="45446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1245211" y="5049085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noise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276267" y="4343909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hit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712605" y="4142951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25ns BC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76554" y="5422830"/>
            <a:ext cx="2748647" cy="752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kumimoji="1" lang="en-US" altLang="ja-JP" dirty="0" smtClean="0">
                <a:solidFill>
                  <a:srgbClr val="00B050"/>
                </a:solidFill>
              </a:rPr>
              <a:t>Stores hit pattern &amp; sends the patterns at the corresponding trigger </a:t>
            </a:r>
            <a:r>
              <a:rPr kumimoji="1" lang="en-US" altLang="ja-JP" dirty="0" err="1" smtClean="0">
                <a:solidFill>
                  <a:srgbClr val="00B050"/>
                </a:solidFill>
              </a:rPr>
              <a:t>BCid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868144" y="4466821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=5.28us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sp>
        <p:nvSpPr>
          <p:cNvPr id="25" name="日付プレースホルダー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88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21738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Need more – of course</a:t>
            </a:r>
            <a:endParaRPr kumimoji="1" lang="ja-JP" altLang="en-US" sz="3200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51619" y="4348578"/>
            <a:ext cx="37443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ja-JP" dirty="0" smtClean="0">
                <a:latin typeface="Arial" charset="0"/>
              </a:rPr>
              <a:t>Communication + power cables: low-mass cable on detector</a:t>
            </a:r>
            <a:endParaRPr lang="en-US" altLang="ja-JP" dirty="0">
              <a:latin typeface="Arial" charset="0"/>
            </a:endParaRPr>
          </a:p>
        </p:txBody>
      </p:sp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91" y="1412776"/>
            <a:ext cx="4353332" cy="290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662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1412776"/>
            <a:ext cx="4362371" cy="291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4716016" y="4298613"/>
            <a:ext cx="44279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ja-JP" dirty="0" smtClean="0">
                <a:latin typeface="Arial" charset="0"/>
              </a:rPr>
              <a:t>Patched outside the detector volume to Communication : optical fiber cables </a:t>
            </a:r>
          </a:p>
          <a:p>
            <a:r>
              <a:rPr lang="en-US" altLang="ja-JP" dirty="0" smtClean="0">
                <a:latin typeface="Arial" charset="0"/>
              </a:rPr>
              <a:t>Power: bulky cables</a:t>
            </a:r>
            <a:endParaRPr lang="en-US" altLang="ja-JP" dirty="0">
              <a:latin typeface="Arial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490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21738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Radiation damage - mechanism</a:t>
            </a:r>
            <a:endParaRPr kumimoji="1" lang="ja-JP" altLang="en-US" sz="32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93" y="3159558"/>
            <a:ext cx="3345023" cy="2427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90535"/>
            <a:ext cx="3439354" cy="26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02084" y="2541225"/>
            <a:ext cx="1402820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Point defects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 flipH="1">
            <a:off x="246233" y="4054347"/>
            <a:ext cx="211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MeV </a:t>
            </a:r>
            <a:r>
              <a:rPr lang="en-US" altLang="ja-JP" dirty="0" err="1">
                <a:latin typeface="Symbol" pitchFamily="18" charset="2"/>
              </a:rPr>
              <a:t>g</a:t>
            </a:r>
            <a:r>
              <a:rPr kumimoji="1" lang="en-US" altLang="ja-JP" dirty="0" err="1" smtClean="0"/>
              <a:t>,e</a:t>
            </a:r>
            <a:r>
              <a:rPr kumimoji="1" lang="en-US" altLang="ja-JP" dirty="0" smtClean="0"/>
              <a:t>, 10MeV p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33046" y="4908337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MeV n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50069" y="2520062"/>
            <a:ext cx="1572803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Cluster defects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81318" y="2725891"/>
            <a:ext cx="1871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disordered region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25461" y="5587492"/>
            <a:ext cx="501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High energy particles: Point </a:t>
            </a:r>
            <a:r>
              <a:rPr kumimoji="1" lang="en-US" altLang="ja-JP" dirty="0" err="1" smtClean="0"/>
              <a:t>Defects+Cluster</a:t>
            </a:r>
            <a:r>
              <a:rPr kumimoji="1" lang="en-US" altLang="ja-JP" dirty="0" smtClean="0"/>
              <a:t> Defects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3051" y="1340768"/>
            <a:ext cx="1056764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Hole trap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83031" y="1340768"/>
            <a:ext cx="616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Holes created in insulator are less mobile, insulators are charged</a:t>
            </a:r>
            <a:endParaRPr kumimoji="1" lang="ja-JP" altLang="en-US" dirty="0"/>
          </a:p>
        </p:txBody>
      </p:sp>
      <p:sp>
        <p:nvSpPr>
          <p:cNvPr id="11" name="右矢印 10"/>
          <p:cNvSpPr/>
          <p:nvPr/>
        </p:nvSpPr>
        <p:spPr>
          <a:xfrm>
            <a:off x="2987824" y="1750050"/>
            <a:ext cx="723437" cy="386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84575" y="1750050"/>
            <a:ext cx="4856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Degrades strip isolation, induce surface current(?)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43608" y="176705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B0F0"/>
                </a:solidFill>
              </a:rPr>
              <a:t>(Surface damage)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83154" y="5980524"/>
            <a:ext cx="153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B0F0"/>
                </a:solidFill>
              </a:rPr>
              <a:t>(Bulk damage)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17" name="右矢印 16"/>
          <p:cNvSpPr/>
          <p:nvPr/>
        </p:nvSpPr>
        <p:spPr>
          <a:xfrm>
            <a:off x="2579952" y="5980524"/>
            <a:ext cx="723437" cy="386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363842" y="6013255"/>
            <a:ext cx="4692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Carrier trap, leakage current, change Neff (n-&gt;p)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682422" y="2080081"/>
            <a:ext cx="1094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Dose [</a:t>
            </a:r>
            <a:r>
              <a:rPr kumimoji="1" lang="en-US" altLang="ja-JP" dirty="0" err="1" smtClean="0"/>
              <a:t>Gy</a:t>
            </a:r>
            <a:r>
              <a:rPr kumimoji="1" lang="en-US" altLang="ja-JP" dirty="0" smtClean="0"/>
              <a:t>]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014454" y="6382587"/>
            <a:ext cx="4055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Fluence</a:t>
            </a:r>
            <a:r>
              <a:rPr kumimoji="1" lang="en-US" altLang="ja-JP" dirty="0" smtClean="0"/>
              <a:t> [1-MeV neutron-equivalent/cm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]</a:t>
            </a:r>
            <a:endParaRPr kumimoji="1" lang="ja-JP" altLang="en-US" dirty="0"/>
          </a:p>
        </p:txBody>
      </p:sp>
      <p:sp>
        <p:nvSpPr>
          <p:cNvPr id="19" name="スライド番号プレースホルダー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  <p:sp>
        <p:nvSpPr>
          <p:cNvPr id="20" name="日付プレースホルダー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656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21738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NIEL – non-ionizing energy loss</a:t>
            </a:r>
            <a:endParaRPr kumimoji="1" lang="ja-JP" altLang="en-US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5535314" cy="426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95536" y="1331476"/>
            <a:ext cx="391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Energy loss due to other than ionization</a:t>
            </a:r>
            <a:endParaRPr kumimoji="1" lang="ja-JP" altLang="en-US" dirty="0"/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4528567" y="5003651"/>
            <a:ext cx="0" cy="72008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6156176" y="2348880"/>
            <a:ext cx="22826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Difference due to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different energy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different particle type</a:t>
            </a:r>
            <a:endParaRPr kumimoji="1" lang="ja-JP" altLang="en-US" dirty="0"/>
          </a:p>
        </p:txBody>
      </p:sp>
      <p:sp>
        <p:nvSpPr>
          <p:cNvPr id="7" name="右矢印 6"/>
          <p:cNvSpPr/>
          <p:nvPr/>
        </p:nvSpPr>
        <p:spPr>
          <a:xfrm>
            <a:off x="6084168" y="3429000"/>
            <a:ext cx="216024" cy="260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44208" y="3559307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D(E) scaled to 1-MeV equivalent damage: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1-MeV </a:t>
            </a:r>
            <a:r>
              <a:rPr lang="en-US" altLang="ja-JP" dirty="0" err="1" smtClean="0"/>
              <a:t>n</a:t>
            </a:r>
            <a:r>
              <a:rPr lang="en-US" altLang="ja-JP" baseline="-25000" dirty="0" err="1" smtClean="0"/>
              <a:t>eq</a:t>
            </a:r>
            <a:r>
              <a:rPr lang="en-US" altLang="ja-JP" dirty="0" smtClean="0"/>
              <a:t>/cm</a:t>
            </a:r>
            <a:r>
              <a:rPr lang="en-US" altLang="ja-JP" baseline="30000" dirty="0" smtClean="0"/>
              <a:t>2</a:t>
            </a:r>
            <a:endParaRPr kumimoji="1" lang="ja-JP" altLang="en-US" baseline="30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00192" y="4797152"/>
            <a:ext cx="2114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level comparison</a:t>
            </a:r>
          </a:p>
          <a:p>
            <a:r>
              <a:rPr lang="en-US" altLang="ja-JP" dirty="0" smtClean="0"/>
              <a:t>Fails in some cases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27584" y="5787766"/>
            <a:ext cx="1680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G.Lindstroem</a:t>
            </a:r>
            <a:r>
              <a:rPr kumimoji="1" lang="en-US" altLang="ja-JP" sz="1400" dirty="0" smtClean="0"/>
              <a:t> (2003)</a:t>
            </a:r>
            <a:endParaRPr kumimoji="1" lang="ja-JP" altLang="en-US" sz="1400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633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08112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ea typeface="ＭＳ Ｐゴシック" charset="-128"/>
                <a:cs typeface="Times New Roman" pitchFamily="18" charset="0"/>
              </a:rPr>
              <a:t>Impact of Defects on Detector properties</a:t>
            </a:r>
            <a:r>
              <a:rPr lang="en-US" altLang="ja-JP" sz="3200" dirty="0">
                <a:ea typeface="ＭＳ Ｐゴシック" charset="-128"/>
              </a:rPr>
              <a:t> </a:t>
            </a:r>
          </a:p>
        </p:txBody>
      </p:sp>
      <p:pic>
        <p:nvPicPr>
          <p:cNvPr id="15" name="Picture 2" descr="defects-impact-01-09-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30827"/>
            <a:ext cx="8458200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914525" y="1790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CC00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317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981200" y="1066800"/>
            <a:ext cx="327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ja-JP" sz="1800" b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Shockley-Read-Hall statistics </a:t>
            </a:r>
            <a:br>
              <a:rPr lang="en-US" altLang="ja-JP" sz="1800" b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</a:br>
            <a:r>
              <a:rPr lang="en-US" altLang="ja-JP" sz="1800" b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     (standard theory)</a:t>
            </a:r>
            <a:endParaRPr lang="en-US" altLang="ja-JP" sz="1800" b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381000" y="5410200"/>
            <a:ext cx="8229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CC00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317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Times New Roman" pitchFamily="18" charset="0"/>
              </a:rPr>
              <a:t>Impact on detector properties can be calculated if all defect parameters are known:</a:t>
            </a:r>
            <a:br>
              <a:rPr lang="en-US" altLang="ja-JP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Times New Roman" pitchFamily="18" charset="0"/>
              </a:rPr>
            </a:br>
            <a:r>
              <a:rPr lang="en-US" altLang="ja-JP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Times New Roman" pitchFamily="18" charset="0"/>
                <a:sym typeface="Symbol" pitchFamily="18" charset="2"/>
              </a:rPr>
              <a:t></a:t>
            </a:r>
            <a:r>
              <a:rPr lang="en-US" altLang="ja-JP" sz="1600" baseline="-300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Times New Roman" pitchFamily="18" charset="0"/>
              </a:rPr>
              <a:t>n,p</a:t>
            </a:r>
            <a:r>
              <a:rPr lang="en-US" altLang="ja-JP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Times New Roman" pitchFamily="18" charset="0"/>
              </a:rPr>
              <a:t> : cross sections          </a:t>
            </a:r>
            <a:r>
              <a:rPr lang="en-US" altLang="ja-JP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Times New Roman" pitchFamily="18" charset="0"/>
                <a:sym typeface="Symbol" pitchFamily="18" charset="2"/>
              </a:rPr>
              <a:t></a:t>
            </a:r>
            <a:r>
              <a:rPr lang="en-US" altLang="ja-JP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Times New Roman" pitchFamily="18" charset="0"/>
              </a:rPr>
              <a:t>E  :  ionization energy                  </a:t>
            </a:r>
            <a:r>
              <a:rPr lang="en-US" altLang="ja-JP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Times New Roman" pitchFamily="18" charset="0"/>
              </a:rPr>
              <a:t>N</a:t>
            </a:r>
            <a:r>
              <a:rPr lang="en-US" altLang="ja-JP" sz="1600" baseline="-300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Times New Roman" pitchFamily="18" charset="0"/>
              </a:rPr>
              <a:t>t</a:t>
            </a:r>
            <a:r>
              <a:rPr lang="en-US" altLang="ja-JP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Times New Roman" pitchFamily="18" charset="0"/>
              </a:rPr>
              <a:t>   :  concentration</a:t>
            </a:r>
            <a:br>
              <a:rPr lang="en-US" altLang="ja-JP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Times New Roman" pitchFamily="18" charset="0"/>
              </a:rPr>
            </a:br>
            <a:endParaRPr lang="en-US" altLang="ja-JP" sz="16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ＭＳ Ｐゴシック" charset="-128"/>
              <a:cs typeface="Times New Roman" pitchFamily="18" charset="0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-762000" y="4038600"/>
            <a:ext cx="304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CC00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317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ja-JP" altLang="ja-JP"/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2209800" y="3810000"/>
            <a:ext cx="2133600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CC00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317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Trapping (e and h)</a:t>
            </a:r>
            <a:b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</a:br>
            <a:r>
              <a:rPr lang="en-US" altLang="ja-JP" sz="1600">
                <a:solidFill>
                  <a:srgbClr val="FF0000"/>
                </a:solidFill>
                <a:latin typeface="Arial" charset="0"/>
                <a:ea typeface="ＭＳ Ｐゴシック" charset="-128"/>
                <a:cs typeface="Arial" charset="0"/>
                <a:sym typeface="Symbol" pitchFamily="18" charset="2"/>
              </a:rPr>
              <a:t></a:t>
            </a:r>
            <a: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 CCE</a:t>
            </a:r>
            <a:b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</a:br>
            <a:r>
              <a:rPr lang="en-US" altLang="ja-JP" sz="1400" b="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shallow defects do not contribute at room temperature due to fast detrapping</a:t>
            </a:r>
            <a:r>
              <a:rPr lang="en-US" altLang="ja-JP" sz="1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 </a:t>
            </a:r>
            <a:br>
              <a:rPr lang="en-US" altLang="ja-JP" sz="1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</a:br>
            <a:endParaRPr lang="en-US" altLang="ja-JP" sz="1400">
              <a:solidFill>
                <a:schemeClr val="tx1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304800" y="3810000"/>
            <a:ext cx="1828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CC00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317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 charged defects </a:t>
            </a:r>
            <a:b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</a:br>
            <a: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  </a:t>
            </a:r>
            <a:r>
              <a:rPr lang="en-US" altLang="ja-JP" sz="1600">
                <a:solidFill>
                  <a:srgbClr val="FF0000"/>
                </a:solidFill>
                <a:latin typeface="Arial" charset="0"/>
                <a:ea typeface="ＭＳ Ｐゴシック" charset="-128"/>
                <a:cs typeface="Arial" charset="0"/>
                <a:sym typeface="Symbol" pitchFamily="18" charset="2"/>
              </a:rPr>
              <a:t></a:t>
            </a:r>
            <a: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  <a:sym typeface="Symbol" pitchFamily="18" charset="2"/>
              </a:rPr>
              <a:t> </a:t>
            </a:r>
            <a: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N</a:t>
            </a:r>
            <a:r>
              <a:rPr lang="en-US" altLang="ja-JP" sz="1600" baseline="-25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eff</a:t>
            </a:r>
            <a: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 , V</a:t>
            </a:r>
            <a:r>
              <a:rPr lang="en-US" altLang="ja-JP" sz="1600" baseline="-25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dep</a:t>
            </a:r>
            <a: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/>
            </a:r>
            <a:b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</a:br>
            <a:r>
              <a:rPr lang="en-US" altLang="ja-JP" sz="1400" b="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e.g. donors in upper and acceptors in lower half of band gap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4191000" y="3810000"/>
            <a:ext cx="20574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CC00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317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 generation</a:t>
            </a:r>
            <a:b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</a:br>
            <a: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 </a:t>
            </a:r>
            <a:r>
              <a:rPr lang="en-US" altLang="ja-JP" sz="1600">
                <a:solidFill>
                  <a:srgbClr val="FF0000"/>
                </a:solidFill>
                <a:latin typeface="Arial" charset="0"/>
                <a:ea typeface="ＭＳ Ｐゴシック" charset="-128"/>
                <a:cs typeface="Arial" charset="0"/>
                <a:sym typeface="Symbol" pitchFamily="18" charset="2"/>
              </a:rPr>
              <a:t></a:t>
            </a:r>
            <a: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  leakage current</a:t>
            </a:r>
            <a:b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</a:br>
            <a:r>
              <a:rPr lang="en-US" altLang="ja-JP" sz="1600" b="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Levels close to midgap</a:t>
            </a:r>
            <a:br>
              <a:rPr lang="en-US" altLang="ja-JP" sz="1600" b="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</a:br>
            <a:r>
              <a:rPr lang="en-US" altLang="ja-JP" sz="1600" b="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 most effective</a:t>
            </a:r>
            <a:br>
              <a:rPr lang="en-US" altLang="ja-JP" sz="1600" b="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</a:br>
            <a:endParaRPr lang="en-US" altLang="ja-JP" sz="1600">
              <a:solidFill>
                <a:schemeClr val="tx1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6477000" y="3886200"/>
            <a:ext cx="23622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CC00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317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 enhanced generation</a:t>
            </a:r>
            <a:b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</a:br>
            <a: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 </a:t>
            </a:r>
            <a:r>
              <a:rPr lang="en-US" altLang="ja-JP" sz="1600">
                <a:solidFill>
                  <a:srgbClr val="FF0000"/>
                </a:solidFill>
                <a:latin typeface="Arial" charset="0"/>
                <a:ea typeface="ＭＳ Ｐゴシック" charset="-128"/>
                <a:cs typeface="Arial" charset="0"/>
                <a:sym typeface="Symbol" pitchFamily="18" charset="2"/>
              </a:rPr>
              <a:t></a:t>
            </a:r>
            <a: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  leakage current</a:t>
            </a:r>
            <a:b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</a:br>
            <a: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 </a:t>
            </a:r>
            <a:r>
              <a:rPr lang="en-US" altLang="ja-JP" sz="1600">
                <a:solidFill>
                  <a:srgbClr val="FF0000"/>
                </a:solidFill>
                <a:latin typeface="Arial" charset="0"/>
                <a:ea typeface="ＭＳ Ｐゴシック" charset="-128"/>
                <a:cs typeface="Arial" charset="0"/>
                <a:sym typeface="Symbol" pitchFamily="18" charset="2"/>
              </a:rPr>
              <a:t></a:t>
            </a:r>
            <a: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  space charge </a:t>
            </a:r>
            <a:br>
              <a:rPr lang="en-US" altLang="ja-JP" sz="1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</a:br>
            <a:endParaRPr lang="en-US" altLang="ja-JP" sz="1600" b="0">
              <a:solidFill>
                <a:schemeClr val="tx1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6019800" y="914400"/>
            <a:ext cx="3124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z="1800" b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Inter-center charge</a:t>
            </a:r>
            <a:br>
              <a:rPr lang="en-US" altLang="ja-JP" sz="1800" b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</a:br>
            <a:r>
              <a:rPr lang="en-US" altLang="ja-JP" sz="1800" b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 transfer model </a:t>
            </a:r>
            <a:br>
              <a:rPr lang="en-US" altLang="ja-JP" sz="1800" b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</a:br>
            <a:r>
              <a:rPr lang="en-US" altLang="ja-JP" sz="1800" b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</a:rPr>
              <a:t>(inside clusters only)</a:t>
            </a:r>
            <a:endParaRPr lang="en-US" altLang="ja-JP" sz="1800" b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088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08112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Defects identification</a:t>
            </a:r>
            <a:endParaRPr kumimoji="1" lang="ja-JP" altLang="en-US" sz="3200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4572000" y="1124744"/>
            <a:ext cx="4229993" cy="3409259"/>
            <a:chOff x="4283968" y="1243877"/>
            <a:chExt cx="4518025" cy="3683053"/>
          </a:xfrm>
        </p:grpSpPr>
        <p:pic>
          <p:nvPicPr>
            <p:cNvPr id="24582" name="Picture 6" descr="C:\Users\papa\Desktop\図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1340768"/>
              <a:ext cx="4518025" cy="3586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6725107" y="1243877"/>
              <a:ext cx="18984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I. </a:t>
              </a:r>
              <a:r>
                <a:rPr kumimoji="1" lang="en-US" altLang="ja-JP" sz="1600" dirty="0" err="1" smtClean="0"/>
                <a:t>Pintille</a:t>
              </a:r>
              <a:r>
                <a:rPr kumimoji="1" lang="en-US" altLang="ja-JP" sz="1600" dirty="0" smtClean="0"/>
                <a:t> et al (2009)</a:t>
              </a:r>
              <a:endParaRPr kumimoji="1" lang="ja-JP" altLang="en-US" sz="1600" dirty="0"/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430956" y="1253464"/>
            <a:ext cx="334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Deep level transient spectroscopy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658393"/>
              </p:ext>
            </p:extLst>
          </p:nvPr>
        </p:nvGraphicFramePr>
        <p:xfrm>
          <a:off x="355600" y="1557338"/>
          <a:ext cx="4052888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1" name="数式" r:id="rId4" imgW="1815840" imgH="228600" progId="Equation.3">
                  <p:embed/>
                </p:oleObj>
              </mc:Choice>
              <mc:Fallback>
                <p:oleObj name="数式" r:id="rId4" imgW="18158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5600" y="1557338"/>
                        <a:ext cx="4052888" cy="509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30" y="4388206"/>
            <a:ext cx="3408372" cy="246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345819" y="2020198"/>
            <a:ext cx="4322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evaluate </a:t>
            </a:r>
            <a:r>
              <a:rPr kumimoji="1" lang="en-US" altLang="ja-JP" sz="1600" i="1" dirty="0" err="1" smtClean="0"/>
              <a:t>E</a:t>
            </a:r>
            <a:r>
              <a:rPr kumimoji="1" lang="en-US" altLang="ja-JP" sz="1600" i="1" baseline="-25000" dirty="0" err="1" smtClean="0"/>
              <a:t>i</a:t>
            </a:r>
            <a:r>
              <a:rPr kumimoji="1" lang="en-US" altLang="ja-JP" sz="1600" i="1" dirty="0" smtClean="0"/>
              <a:t> </a:t>
            </a:r>
            <a:r>
              <a:rPr kumimoji="1" lang="en-US" altLang="ja-JP" sz="1600" dirty="0" smtClean="0"/>
              <a:t>from diode capacitance change with</a:t>
            </a:r>
            <a:r>
              <a:rPr kumimoji="1" lang="en-US" altLang="ja-JP" sz="1600" i="1" dirty="0" smtClean="0"/>
              <a:t> T </a:t>
            </a:r>
            <a:endParaRPr kumimoji="1" lang="ja-JP" altLang="en-US" sz="1600" i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524328" y="6565748"/>
            <a:ext cx="1513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R.Wunstorf</a:t>
            </a:r>
            <a:r>
              <a:rPr kumimoji="1" lang="en-US" altLang="ja-JP" sz="1400" dirty="0" smtClean="0"/>
              <a:t> (1992)</a:t>
            </a:r>
            <a:endParaRPr kumimoji="1" lang="ja-JP" altLang="en-US" sz="1400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49" y="2865683"/>
            <a:ext cx="3459845" cy="315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430956" y="2551967"/>
            <a:ext cx="239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Some identified defects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89331" y="5914287"/>
            <a:ext cx="4176465" cy="805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Most defects are acceptor like</a:t>
            </a:r>
            <a:r>
              <a:rPr kumimoji="1" lang="en-US" altLang="ja-JP" dirty="0" smtClean="0"/>
              <a:t>; </a:t>
            </a:r>
          </a:p>
          <a:p>
            <a:pPr>
              <a:lnSpc>
                <a:spcPts val="1700"/>
              </a:lnSpc>
            </a:pPr>
            <a:r>
              <a:rPr lang="en-US" altLang="ja-JP" dirty="0"/>
              <a:t> </a:t>
            </a:r>
            <a:r>
              <a:rPr kumimoji="1" lang="en-US" altLang="ja-JP" dirty="0" smtClean="0"/>
              <a:t>n-type sensor </a:t>
            </a:r>
            <a:r>
              <a:rPr kumimoji="1" lang="en-US" altLang="ja-JP" dirty="0" smtClean="0">
                <a:solidFill>
                  <a:srgbClr val="FF0000"/>
                </a:solidFill>
              </a:rPr>
              <a:t>type-invert</a:t>
            </a:r>
            <a:r>
              <a:rPr kumimoji="1" lang="en-US" altLang="ja-JP" dirty="0" smtClean="0"/>
              <a:t>s after receiving certain radiation</a:t>
            </a:r>
            <a:endParaRPr kumimoji="1" lang="ja-JP" altLang="en-US" dirty="0"/>
          </a:p>
        </p:txBody>
      </p:sp>
      <p:sp>
        <p:nvSpPr>
          <p:cNvPr id="5" name="右矢印 4"/>
          <p:cNvSpPr/>
          <p:nvPr/>
        </p:nvSpPr>
        <p:spPr>
          <a:xfrm rot="20249281">
            <a:off x="4738065" y="6264613"/>
            <a:ext cx="403306" cy="184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28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21738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Temperature effect - annealing</a:t>
            </a:r>
            <a:endParaRPr kumimoji="1" lang="ja-JP" altLang="en-US" sz="32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8" y="1217654"/>
            <a:ext cx="3729608" cy="289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57" descr="G:\AnnealingOfDepVoltage2.jpg"/>
          <p:cNvSpPr>
            <a:spLocks noChangeArrowheads="1"/>
          </p:cNvSpPr>
          <p:nvPr/>
        </p:nvSpPr>
        <p:spPr bwMode="auto">
          <a:xfrm>
            <a:off x="4067944" y="1170040"/>
            <a:ext cx="5076056" cy="367240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endParaRPr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62590" y="3059668"/>
            <a:ext cx="146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P.Dervan</a:t>
            </a:r>
            <a:r>
              <a:rPr lang="en-US" altLang="ja-JP" dirty="0" smtClean="0"/>
              <a:t> et al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00316" y="1916943"/>
            <a:ext cx="109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beneficial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04760" y="2067830"/>
            <a:ext cx="874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reverse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45197" y="282157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ATLAS SCT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32552" y="3158745"/>
            <a:ext cx="1680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G.Lindstroem</a:t>
            </a:r>
            <a:r>
              <a:rPr kumimoji="1" lang="en-US" altLang="ja-JP" sz="1400" dirty="0" smtClean="0"/>
              <a:t> (2003)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5533" y="4293096"/>
            <a:ext cx="372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Interstitials recombine with Vacancies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44688" y="4792565"/>
            <a:ext cx="3723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In longer term, vacancies combine with themselves or with impurity atoms  to become stable defects 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319972" y="4786009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>
                <a:ea typeface="ＭＳ Ｐゴシック" charset="-128"/>
                <a:sym typeface="Symbol" pitchFamily="18" charset="2"/>
              </a:rPr>
              <a:t> - time constant depends on temperature:</a:t>
            </a:r>
            <a:br>
              <a:rPr lang="en-US" altLang="ja-JP" dirty="0">
                <a:ea typeface="ＭＳ Ｐゴシック" charset="-128"/>
                <a:sym typeface="Symbol" pitchFamily="18" charset="2"/>
              </a:rPr>
            </a:br>
            <a:r>
              <a:rPr lang="en-US" altLang="ja-JP" dirty="0">
                <a:ea typeface="ＭＳ Ｐゴシック" charset="-128"/>
                <a:sym typeface="Symbol" pitchFamily="18" charset="2"/>
              </a:rPr>
              <a:t>                </a:t>
            </a:r>
            <a:r>
              <a:rPr lang="en-US" altLang="ja-JP" dirty="0">
                <a:ea typeface="ＭＳ Ｐゴシック" charset="-128"/>
                <a:cs typeface="Times New Roman" pitchFamily="18" charset="0"/>
                <a:sym typeface="Symbol" pitchFamily="18" charset="2"/>
              </a:rPr>
              <a:t>~ 500 years	(-10°C)</a:t>
            </a:r>
            <a:r>
              <a:rPr lang="en-US" altLang="ja-JP" dirty="0">
                <a:ea typeface="ＭＳ Ｐゴシック" charset="-128"/>
                <a:sym typeface="Symbol" pitchFamily="18" charset="2"/>
              </a:rPr>
              <a:t>  </a:t>
            </a:r>
            <a:br>
              <a:rPr lang="en-US" altLang="ja-JP" dirty="0">
                <a:ea typeface="ＭＳ Ｐゴシック" charset="-128"/>
                <a:sym typeface="Symbol" pitchFamily="18" charset="2"/>
              </a:rPr>
            </a:br>
            <a:r>
              <a:rPr lang="en-US" altLang="ja-JP" dirty="0">
                <a:ea typeface="ＭＳ Ｐゴシック" charset="-128"/>
                <a:sym typeface="Symbol" pitchFamily="18" charset="2"/>
              </a:rPr>
              <a:t>                </a:t>
            </a:r>
            <a:r>
              <a:rPr lang="en-US" altLang="ja-JP" dirty="0">
                <a:ea typeface="ＭＳ Ｐゴシック" charset="-128"/>
                <a:cs typeface="Times New Roman" pitchFamily="18" charset="0"/>
                <a:sym typeface="Symbol" pitchFamily="18" charset="2"/>
              </a:rPr>
              <a:t>~ 500 days	</a:t>
            </a:r>
            <a:r>
              <a:rPr lang="en-US" altLang="ja-JP" dirty="0" smtClean="0">
                <a:ea typeface="ＭＳ Ｐゴシック" charset="-128"/>
                <a:cs typeface="Times New Roman" pitchFamily="18" charset="0"/>
                <a:sym typeface="Symbol" pitchFamily="18" charset="2"/>
              </a:rPr>
              <a:t>	( </a:t>
            </a:r>
            <a:r>
              <a:rPr lang="en-US" altLang="ja-JP" dirty="0">
                <a:ea typeface="ＭＳ Ｐゴシック" charset="-128"/>
                <a:cs typeface="Times New Roman" pitchFamily="18" charset="0"/>
                <a:sym typeface="Symbol" pitchFamily="18" charset="2"/>
              </a:rPr>
              <a:t>20°C)</a:t>
            </a:r>
            <a:br>
              <a:rPr lang="en-US" altLang="ja-JP" dirty="0">
                <a:ea typeface="ＭＳ Ｐゴシック" charset="-128"/>
                <a:cs typeface="Times New Roman" pitchFamily="18" charset="0"/>
                <a:sym typeface="Symbol" pitchFamily="18" charset="2"/>
              </a:rPr>
            </a:br>
            <a:r>
              <a:rPr lang="en-US" altLang="ja-JP" dirty="0">
                <a:ea typeface="ＭＳ Ｐゴシック" charset="-128"/>
                <a:sym typeface="Symbol" pitchFamily="18" charset="2"/>
              </a:rPr>
              <a:t>                </a:t>
            </a:r>
            <a:r>
              <a:rPr lang="en-US" altLang="ja-JP" dirty="0">
                <a:ea typeface="ＭＳ Ｐゴシック" charset="-128"/>
                <a:cs typeface="Times New Roman" pitchFamily="18" charset="0"/>
                <a:sym typeface="Symbol" pitchFamily="18" charset="2"/>
              </a:rPr>
              <a:t>~  21 hours	( 60°C)</a:t>
            </a:r>
            <a:br>
              <a:rPr lang="en-US" altLang="ja-JP" dirty="0">
                <a:ea typeface="ＭＳ Ｐゴシック" charset="-128"/>
                <a:cs typeface="Times New Roman" pitchFamily="18" charset="0"/>
                <a:sym typeface="Symbol" pitchFamily="18" charset="2"/>
              </a:rPr>
            </a:br>
            <a:r>
              <a:rPr lang="en-US" altLang="ja-JP" dirty="0">
                <a:ea typeface="ＭＳ Ｐゴシック" charset="-128"/>
                <a:cs typeface="Times New Roman" pitchFamily="18" charset="0"/>
                <a:sym typeface="Symbol" pitchFamily="18" charset="2"/>
              </a:rPr>
              <a:t>   - Consequence: Detectors must be cooled</a:t>
            </a:r>
            <a:br>
              <a:rPr lang="en-US" altLang="ja-JP" dirty="0">
                <a:ea typeface="ＭＳ Ｐゴシック" charset="-128"/>
                <a:cs typeface="Times New Roman" pitchFamily="18" charset="0"/>
                <a:sym typeface="Symbol" pitchFamily="18" charset="2"/>
              </a:rPr>
            </a:br>
            <a:r>
              <a:rPr lang="en-US" altLang="ja-JP" dirty="0">
                <a:ea typeface="ＭＳ Ｐゴシック" charset="-128"/>
                <a:cs typeface="Times New Roman" pitchFamily="18" charset="0"/>
                <a:sym typeface="Symbol" pitchFamily="18" charset="2"/>
              </a:rPr>
              <a:t>     even when the experiment is not running!</a:t>
            </a:r>
            <a:r>
              <a:rPr lang="en-US" altLang="ja-JP" dirty="0">
                <a:solidFill>
                  <a:schemeClr val="accent2"/>
                </a:solidFill>
                <a:ea typeface="ＭＳ Ｐゴシック" charset="-128"/>
                <a:sym typeface="Symbol" pitchFamily="18" charset="2"/>
              </a:rPr>
              <a:t>  </a:t>
            </a:r>
            <a:endParaRPr lang="ja-JP" altLang="en-US" dirty="0"/>
          </a:p>
        </p:txBody>
      </p:sp>
      <p:sp>
        <p:nvSpPr>
          <p:cNvPr id="3" name="右矢印 2"/>
          <p:cNvSpPr/>
          <p:nvPr/>
        </p:nvSpPr>
        <p:spPr>
          <a:xfrm rot="10800000">
            <a:off x="3939245" y="4842448"/>
            <a:ext cx="380727" cy="3147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4521" y="5766319"/>
            <a:ext cx="1636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</a:t>
            </a:r>
            <a:r>
              <a:rPr kumimoji="1" lang="en-US" altLang="ja-JP" baseline="-25000" dirty="0" smtClean="0"/>
              <a:t>2</a:t>
            </a:r>
            <a:r>
              <a:rPr kumimoji="1" lang="en-US" altLang="ja-JP" dirty="0" smtClean="0"/>
              <a:t>, V</a:t>
            </a:r>
            <a:r>
              <a:rPr kumimoji="1" lang="en-US" altLang="ja-JP" baseline="-25000" dirty="0" smtClean="0"/>
              <a:t>3</a:t>
            </a:r>
            <a:r>
              <a:rPr kumimoji="1" lang="en-US" altLang="ja-JP" dirty="0" smtClean="0"/>
              <a:t>, VO, VC,,,</a:t>
            </a:r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3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I-80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316" y="1124744"/>
            <a:ext cx="6164684" cy="41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6961" y="1340768"/>
            <a:ext cx="334692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Font typeface="Symbol" pitchFamily="18" charset="2"/>
              <a:buChar char="·"/>
            </a:pPr>
            <a:r>
              <a:rPr lang="en-US" altLang="ja-JP" dirty="0">
                <a:solidFill>
                  <a:schemeClr val="tx1"/>
                </a:solidFill>
                <a:ea typeface="ＭＳ Ｐゴシック" charset="-128"/>
              </a:rPr>
              <a:t>Damage parameter </a:t>
            </a:r>
            <a:r>
              <a:rPr lang="en-US" altLang="ja-JP" dirty="0">
                <a:solidFill>
                  <a:schemeClr val="tx1"/>
                </a:solidFill>
                <a:ea typeface="ＭＳ Ｐゴシック" charset="-128"/>
                <a:sym typeface="Symbol" pitchFamily="18" charset="2"/>
              </a:rPr>
              <a:t> (slope in </a:t>
            </a:r>
            <a:r>
              <a:rPr lang="en-US" altLang="ja-JP" dirty="0" smtClean="0">
                <a:solidFill>
                  <a:schemeClr val="tx1"/>
                </a:solidFill>
                <a:ea typeface="ＭＳ Ｐゴシック" charset="-128"/>
                <a:sym typeface="Symbol" pitchFamily="18" charset="2"/>
              </a:rPr>
              <a:t>figure</a:t>
            </a:r>
            <a:r>
              <a:rPr lang="en-US" altLang="ja-JP" dirty="0" smtClean="0">
                <a:ea typeface="ＭＳ Ｐゴシック" charset="-128"/>
                <a:sym typeface="Symbol" pitchFamily="18" charset="2"/>
              </a:rPr>
              <a:t>)</a:t>
            </a:r>
          </a:p>
          <a:p>
            <a:pPr algn="l">
              <a:spcBef>
                <a:spcPct val="20000"/>
              </a:spcBef>
              <a:buClr>
                <a:srgbClr val="FF0000"/>
              </a:buClr>
            </a:pPr>
            <a:endParaRPr lang="en-US" altLang="ja-JP" dirty="0">
              <a:solidFill>
                <a:schemeClr val="accent2"/>
              </a:solidFill>
              <a:ea typeface="ＭＳ Ｐゴシック" charset="-128"/>
              <a:sym typeface="Symbol" pitchFamily="18" charset="2"/>
            </a:endParaRPr>
          </a:p>
          <a:p>
            <a:pPr algn="l">
              <a:spcBef>
                <a:spcPct val="20000"/>
              </a:spcBef>
              <a:buClr>
                <a:srgbClr val="FF0000"/>
              </a:buClr>
            </a:pPr>
            <a:endParaRPr lang="en-US" altLang="ja-JP" dirty="0" smtClean="0">
              <a:solidFill>
                <a:schemeClr val="accent2"/>
              </a:solidFill>
              <a:ea typeface="ＭＳ Ｐゴシック" charset="-128"/>
              <a:sym typeface="Symbol" pitchFamily="18" charset="2"/>
            </a:endParaRPr>
          </a:p>
          <a:p>
            <a:pPr algn="l">
              <a:spcBef>
                <a:spcPct val="20000"/>
              </a:spcBef>
              <a:buClr>
                <a:srgbClr val="FF0000"/>
              </a:buClr>
            </a:pPr>
            <a:endParaRPr lang="en-US" altLang="ja-JP" dirty="0">
              <a:solidFill>
                <a:schemeClr val="accent2"/>
              </a:solidFill>
              <a:ea typeface="ＭＳ Ｐゴシック" charset="-128"/>
              <a:sym typeface="Symbol" pitchFamily="18" charset="2"/>
            </a:endParaRPr>
          </a:p>
          <a:p>
            <a:pPr algn="l">
              <a:spcBef>
                <a:spcPct val="20000"/>
              </a:spcBef>
              <a:buClr>
                <a:srgbClr val="FF0000"/>
              </a:buClr>
            </a:pPr>
            <a:r>
              <a:rPr lang="en-US" altLang="ja-JP" dirty="0">
                <a:solidFill>
                  <a:schemeClr val="accent2"/>
                </a:solidFill>
                <a:ea typeface="ＭＳ Ｐゴシック" charset="-128"/>
                <a:sym typeface="Symbol" pitchFamily="18" charset="2"/>
              </a:rPr>
              <a:t/>
            </a:r>
            <a:br>
              <a:rPr lang="en-US" altLang="ja-JP" dirty="0">
                <a:solidFill>
                  <a:schemeClr val="accent2"/>
                </a:solidFill>
                <a:ea typeface="ＭＳ Ｐゴシック" charset="-128"/>
                <a:sym typeface="Symbol" pitchFamily="18" charset="2"/>
              </a:rPr>
            </a:br>
            <a:r>
              <a:rPr lang="en-US" altLang="ja-JP" dirty="0">
                <a:solidFill>
                  <a:schemeClr val="accent2"/>
                </a:solidFill>
                <a:ea typeface="ＭＳ Ｐゴシック" charset="-128"/>
                <a:sym typeface="Symbol" pitchFamily="18" charset="2"/>
              </a:rPr>
              <a:t>  </a:t>
            </a:r>
            <a:r>
              <a:rPr lang="en-US" altLang="ja-JP" dirty="0" smtClean="0">
                <a:solidFill>
                  <a:schemeClr val="accent2"/>
                </a:solidFill>
                <a:ea typeface="ＭＳ Ｐゴシック" charset="-128"/>
                <a:sym typeface="Symbol" pitchFamily="18" charset="2"/>
              </a:rPr>
              <a:t>Leakage current (20degC, @V</a:t>
            </a:r>
            <a:r>
              <a:rPr lang="en-US" altLang="ja-JP" baseline="-25000" dirty="0" smtClean="0">
                <a:solidFill>
                  <a:schemeClr val="accent2"/>
                </a:solidFill>
                <a:ea typeface="ＭＳ Ｐゴシック" charset="-128"/>
                <a:sym typeface="Symbol" pitchFamily="18" charset="2"/>
              </a:rPr>
              <a:t>FD</a:t>
            </a:r>
            <a:r>
              <a:rPr lang="en-US" altLang="ja-JP" dirty="0" smtClean="0">
                <a:solidFill>
                  <a:schemeClr val="accent2"/>
                </a:solidFill>
                <a:ea typeface="ＭＳ Ｐゴシック" charset="-128"/>
                <a:sym typeface="Symbol" pitchFamily="18" charset="2"/>
              </a:rPr>
              <a:t>)</a:t>
            </a:r>
            <a:r>
              <a:rPr lang="en-US" altLang="ja-JP" dirty="0">
                <a:solidFill>
                  <a:schemeClr val="accent2"/>
                </a:solidFill>
                <a:ea typeface="ＭＳ Ｐゴシック" charset="-128"/>
                <a:sym typeface="Symbol" pitchFamily="18" charset="2"/>
              </a:rPr>
              <a:t/>
            </a:r>
            <a:br>
              <a:rPr lang="en-US" altLang="ja-JP" dirty="0">
                <a:solidFill>
                  <a:schemeClr val="accent2"/>
                </a:solidFill>
                <a:ea typeface="ＭＳ Ｐゴシック" charset="-128"/>
                <a:sym typeface="Symbol" pitchFamily="18" charset="2"/>
              </a:rPr>
            </a:br>
            <a:r>
              <a:rPr lang="en-US" altLang="ja-JP" dirty="0">
                <a:solidFill>
                  <a:schemeClr val="accent2"/>
                </a:solidFill>
                <a:ea typeface="ＭＳ Ｐゴシック" charset="-128"/>
                <a:sym typeface="Symbol" pitchFamily="18" charset="2"/>
              </a:rPr>
              <a:t>  </a:t>
            </a:r>
            <a:r>
              <a:rPr lang="en-US" altLang="ja-JP" dirty="0" smtClean="0">
                <a:solidFill>
                  <a:schemeClr val="accent2"/>
                </a:solidFill>
                <a:ea typeface="ＭＳ Ｐゴシック" charset="-128"/>
                <a:sym typeface="Symbol" pitchFamily="18" charset="2"/>
              </a:rPr>
              <a:t>per </a:t>
            </a:r>
            <a:r>
              <a:rPr lang="en-US" altLang="ja-JP" dirty="0">
                <a:solidFill>
                  <a:schemeClr val="accent2"/>
                </a:solidFill>
                <a:ea typeface="ＭＳ Ｐゴシック" charset="-128"/>
                <a:sym typeface="Symbol" pitchFamily="18" charset="2"/>
              </a:rPr>
              <a:t>unit volume</a:t>
            </a:r>
            <a:br>
              <a:rPr lang="en-US" altLang="ja-JP" dirty="0">
                <a:solidFill>
                  <a:schemeClr val="accent2"/>
                </a:solidFill>
                <a:ea typeface="ＭＳ Ｐゴシック" charset="-128"/>
                <a:sym typeface="Symbol" pitchFamily="18" charset="2"/>
              </a:rPr>
            </a:br>
            <a:r>
              <a:rPr lang="en-US" altLang="ja-JP" dirty="0">
                <a:solidFill>
                  <a:schemeClr val="accent2"/>
                </a:solidFill>
                <a:ea typeface="ＭＳ Ｐゴシック" charset="-128"/>
                <a:sym typeface="Symbol" pitchFamily="18" charset="2"/>
              </a:rPr>
              <a:t>   </a:t>
            </a:r>
            <a:r>
              <a:rPr lang="en-US" altLang="ja-JP" dirty="0" smtClean="0">
                <a:solidFill>
                  <a:schemeClr val="accent2"/>
                </a:solidFill>
                <a:ea typeface="ＭＳ Ｐゴシック" charset="-128"/>
                <a:sym typeface="Symbol" pitchFamily="18" charset="2"/>
              </a:rPr>
              <a:t>and </a:t>
            </a:r>
            <a:r>
              <a:rPr lang="en-US" altLang="ja-JP" dirty="0">
                <a:solidFill>
                  <a:schemeClr val="accent2"/>
                </a:solidFill>
                <a:ea typeface="ＭＳ Ｐゴシック" charset="-128"/>
                <a:sym typeface="Symbol" pitchFamily="18" charset="2"/>
              </a:rPr>
              <a:t>particle </a:t>
            </a:r>
            <a:r>
              <a:rPr lang="en-US" altLang="ja-JP" dirty="0" err="1">
                <a:solidFill>
                  <a:schemeClr val="accent2"/>
                </a:solidFill>
                <a:ea typeface="ＭＳ Ｐゴシック" charset="-128"/>
                <a:sym typeface="Symbol" pitchFamily="18" charset="2"/>
              </a:rPr>
              <a:t>fluence</a:t>
            </a:r>
            <a:r>
              <a:rPr lang="en-US" altLang="ja-JP" dirty="0">
                <a:solidFill>
                  <a:schemeClr val="tx1"/>
                </a:solidFill>
                <a:ea typeface="ＭＳ Ｐゴシック" charset="-128"/>
                <a:sym typeface="Symbol" pitchFamily="18" charset="2"/>
              </a:rPr>
              <a:t/>
            </a:r>
            <a:br>
              <a:rPr lang="en-US" altLang="ja-JP" dirty="0">
                <a:solidFill>
                  <a:schemeClr val="tx1"/>
                </a:solidFill>
                <a:ea typeface="ＭＳ Ｐゴシック" charset="-128"/>
                <a:sym typeface="Symbol" pitchFamily="18" charset="2"/>
              </a:rPr>
            </a:br>
            <a:endParaRPr lang="en-US" altLang="ja-JP" b="0" dirty="0">
              <a:solidFill>
                <a:schemeClr val="tx1"/>
              </a:solidFill>
              <a:ea typeface="ＭＳ Ｐゴシック" charset="-128"/>
              <a:sym typeface="Symbol" pitchFamily="18" charset="2"/>
            </a:endParaRPr>
          </a:p>
          <a:p>
            <a:pPr marL="342900" indent="-342900" algn="l">
              <a:spcBef>
                <a:spcPct val="20000"/>
              </a:spcBef>
              <a:buClr>
                <a:srgbClr val="FF0000"/>
              </a:buClr>
              <a:buFont typeface="Symbol" pitchFamily="18" charset="2"/>
              <a:buChar char="·"/>
            </a:pPr>
            <a:r>
              <a:rPr lang="en-US" altLang="ja-JP" dirty="0">
                <a:solidFill>
                  <a:schemeClr val="tx1"/>
                </a:solidFill>
                <a:ea typeface="ＭＳ Ｐゴシック" charset="-128"/>
                <a:sym typeface="Symbol" pitchFamily="18" charset="2"/>
              </a:rPr>
              <a:t> is constant over several orders of </a:t>
            </a:r>
            <a:r>
              <a:rPr lang="en-US" altLang="ja-JP" dirty="0" err="1" smtClean="0">
                <a:solidFill>
                  <a:schemeClr val="tx1"/>
                </a:solidFill>
                <a:ea typeface="ＭＳ Ｐゴシック" charset="-128"/>
                <a:sym typeface="Symbol" pitchFamily="18" charset="2"/>
              </a:rPr>
              <a:t>fluence</a:t>
            </a:r>
            <a:r>
              <a:rPr lang="en-US" altLang="ja-JP" dirty="0">
                <a:ea typeface="ＭＳ Ｐゴシック" charset="-128"/>
                <a:sym typeface="Symbol" pitchFamily="18" charset="2"/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  <a:ea typeface="ＭＳ Ｐゴシック" charset="-128"/>
                <a:sym typeface="Symbol" pitchFamily="18" charset="2"/>
              </a:rPr>
              <a:t>and </a:t>
            </a:r>
            <a:r>
              <a:rPr lang="en-US" altLang="ja-JP" dirty="0">
                <a:solidFill>
                  <a:schemeClr val="tx1"/>
                </a:solidFill>
                <a:ea typeface="ＭＳ Ｐゴシック" charset="-128"/>
                <a:sym typeface="Symbol" pitchFamily="18" charset="2"/>
              </a:rPr>
              <a:t>independent of impurity concentration in Si</a:t>
            </a:r>
            <a:br>
              <a:rPr lang="en-US" altLang="ja-JP" dirty="0">
                <a:solidFill>
                  <a:schemeClr val="tx1"/>
                </a:solidFill>
                <a:ea typeface="ＭＳ Ｐゴシック" charset="-128"/>
                <a:sym typeface="Symbol" pitchFamily="18" charset="2"/>
              </a:rPr>
            </a:br>
            <a:r>
              <a:rPr lang="en-US" altLang="ja-JP" dirty="0">
                <a:solidFill>
                  <a:schemeClr val="tx1"/>
                </a:solidFill>
                <a:ea typeface="ＭＳ Ｐゴシック" charset="-128"/>
                <a:sym typeface="Symbol" pitchFamily="18" charset="2"/>
              </a:rPr>
              <a:t> </a:t>
            </a:r>
            <a:r>
              <a:rPr lang="en-US" altLang="ja-JP" dirty="0" smtClean="0">
                <a:solidFill>
                  <a:srgbClr val="FF3300"/>
                </a:solidFill>
                <a:ea typeface="ＭＳ Ｐゴシック" charset="-128"/>
                <a:sym typeface="Wingdings 3" pitchFamily="18" charset="2"/>
              </a:rPr>
              <a:t></a:t>
            </a:r>
            <a:r>
              <a:rPr lang="en-US" altLang="ja-JP" dirty="0" smtClean="0">
                <a:solidFill>
                  <a:schemeClr val="tx1"/>
                </a:solidFill>
                <a:ea typeface="ＭＳ Ｐゴシック" charset="-128"/>
                <a:sym typeface="Wingdings 3" pitchFamily="18" charset="2"/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  <a:ea typeface="ＭＳ Ｐゴシック" charset="-128"/>
                <a:sym typeface="Symbol" pitchFamily="18" charset="2"/>
              </a:rPr>
              <a:t> </a:t>
            </a:r>
            <a:r>
              <a:rPr lang="en-US" altLang="ja-JP" dirty="0">
                <a:solidFill>
                  <a:schemeClr val="tx1"/>
                </a:solidFill>
                <a:ea typeface="ＭＳ Ｐゴシック" charset="-128"/>
                <a:sym typeface="Symbol" pitchFamily="18" charset="2"/>
              </a:rPr>
              <a:t>can be used for</a:t>
            </a:r>
            <a:r>
              <a:rPr lang="en-US" altLang="ja-JP" b="0" dirty="0">
                <a:solidFill>
                  <a:schemeClr val="tx1"/>
                </a:solidFill>
                <a:ea typeface="ＭＳ Ｐゴシック" charset="-128"/>
                <a:sym typeface="Symbol" pitchFamily="18" charset="2"/>
              </a:rPr>
              <a:t> </a:t>
            </a:r>
            <a:r>
              <a:rPr lang="en-US" altLang="ja-JP" dirty="0" err="1" smtClean="0">
                <a:solidFill>
                  <a:schemeClr val="tx1"/>
                </a:solidFill>
                <a:ea typeface="ＭＳ Ｐゴシック" charset="-128"/>
                <a:sym typeface="Symbol" pitchFamily="18" charset="2"/>
              </a:rPr>
              <a:t>fluence</a:t>
            </a:r>
            <a:r>
              <a:rPr lang="en-US" altLang="ja-JP" dirty="0">
                <a:ea typeface="ＭＳ Ｐゴシック" charset="-128"/>
                <a:sym typeface="Symbol" pitchFamily="18" charset="2"/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  <a:ea typeface="ＭＳ Ｐゴシック" charset="-128"/>
                <a:sym typeface="Symbol" pitchFamily="18" charset="2"/>
              </a:rPr>
              <a:t>measurement</a:t>
            </a:r>
            <a:endParaRPr lang="en-US" altLang="ja-JP" dirty="0">
              <a:solidFill>
                <a:schemeClr val="tx1"/>
              </a:solidFill>
              <a:ea typeface="ＭＳ Ｐゴシック" charset="-128"/>
              <a:sym typeface="Symbol" pitchFamily="18" charset="2"/>
            </a:endParaRP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851621"/>
              </p:ext>
            </p:extLst>
          </p:nvPr>
        </p:nvGraphicFramePr>
        <p:xfrm>
          <a:off x="971600" y="2192014"/>
          <a:ext cx="1528762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7" name="数式" r:id="rId4" imgW="711000" imgH="444240" progId="Equation.3">
                  <p:embed/>
                </p:oleObj>
              </mc:Choice>
              <mc:Fallback>
                <p:oleObj name="数式" r:id="rId4" imgW="7110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192014"/>
                        <a:ext cx="1528762" cy="9572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220072" y="3948113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1400" dirty="0">
                <a:solidFill>
                  <a:srgbClr val="0000FF"/>
                </a:solidFill>
                <a:ea typeface="ＭＳ Ｐゴシック" charset="-128"/>
              </a:rPr>
              <a:t>80 min 60</a:t>
            </a:r>
            <a:r>
              <a:rPr lang="en-US" altLang="ja-JP" sz="1400" dirty="0">
                <a:solidFill>
                  <a:srgbClr val="0000FF"/>
                </a:solidFill>
                <a:ea typeface="ＭＳ Ｐゴシック" charset="-128"/>
                <a:sym typeface="Symbol" pitchFamily="18" charset="2"/>
              </a:rPr>
              <a:t></a:t>
            </a:r>
            <a:r>
              <a:rPr lang="en-US" altLang="ja-JP" sz="1400" dirty="0">
                <a:solidFill>
                  <a:srgbClr val="0000FF"/>
                </a:solidFill>
                <a:ea typeface="ＭＳ Ｐゴシック" charset="-128"/>
              </a:rPr>
              <a:t>C</a:t>
            </a:r>
            <a:endParaRPr lang="en-US" altLang="ja-JP" sz="2400" dirty="0">
              <a:solidFill>
                <a:schemeClr val="tx1"/>
              </a:solidFill>
              <a:ea typeface="ＭＳ Ｐゴシック" charset="-128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5436096" y="4252913"/>
            <a:ext cx="216024" cy="9042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004049" y="5280116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Initial annealing completed, </a:t>
            </a:r>
            <a:r>
              <a:rPr lang="en-US" altLang="ja-JP" dirty="0" smtClean="0"/>
              <a:t>al</a:t>
            </a:r>
            <a:r>
              <a:rPr kumimoji="1" lang="en-US" altLang="ja-JP" dirty="0" smtClean="0"/>
              <a:t>lowing comparison of irradiations in different conditions (irradiation rate)</a:t>
            </a:r>
            <a:endParaRPr kumimoji="1" lang="ja-JP" altLang="en-US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0" y="-27384"/>
            <a:ext cx="9144000" cy="102173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 smtClean="0">
                <a:solidFill>
                  <a:schemeClr val="bg1"/>
                </a:solidFill>
              </a:rPr>
              <a:t>Radiation damage - Leakage </a:t>
            </a:r>
            <a:r>
              <a:rPr lang="en-US" altLang="ja-JP" sz="3200" dirty="0">
                <a:solidFill>
                  <a:schemeClr val="bg1"/>
                </a:solidFill>
              </a:rPr>
              <a:t>current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1619672" y="-34440"/>
            <a:ext cx="2133600" cy="365125"/>
          </a:xfrm>
        </p:spPr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39</a:t>
            </a:fld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597846" y="-27384"/>
            <a:ext cx="2962672" cy="365125"/>
          </a:xfrm>
        </p:spPr>
        <p:txBody>
          <a:bodyPr/>
          <a:lstStyle/>
          <a:p>
            <a:r>
              <a:rPr kumimoji="1" lang="en-US" altLang="ja-JP" dirty="0" smtClean="0"/>
              <a:t>K. Hara   EDIT2013@KEK Mar.12-22, 2013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859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9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31" y="1269584"/>
            <a:ext cx="4738265" cy="456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角丸四角形 30"/>
          <p:cNvSpPr/>
          <p:nvPr/>
        </p:nvSpPr>
        <p:spPr>
          <a:xfrm>
            <a:off x="5176349" y="4871863"/>
            <a:ext cx="3744416" cy="170217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08520" y="-27385"/>
            <a:ext cx="9252520" cy="1080121"/>
          </a:xfrm>
        </p:spPr>
        <p:txBody>
          <a:bodyPr/>
          <a:lstStyle/>
          <a:p>
            <a:r>
              <a:rPr lang="en-US" altLang="ja-JP" dirty="0" err="1" smtClean="0"/>
              <a:t>Vertexing</a:t>
            </a:r>
            <a:r>
              <a:rPr lang="en-US" altLang="ja-JP" dirty="0" smtClean="0"/>
              <a:t> at colliders</a:t>
            </a:r>
            <a:endParaRPr kumimoji="1" lang="ja-JP" altLang="en-US" dirty="0"/>
          </a:p>
        </p:txBody>
      </p:sp>
      <p:pic>
        <p:nvPicPr>
          <p:cNvPr id="11270" name="Picture 6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672" y="1560603"/>
            <a:ext cx="3574125" cy="315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グループ化 29"/>
          <p:cNvGrpSpPr/>
          <p:nvPr/>
        </p:nvGrpSpPr>
        <p:grpSpPr>
          <a:xfrm>
            <a:off x="5318117" y="4871863"/>
            <a:ext cx="3451403" cy="1702171"/>
            <a:chOff x="4929793" y="4981658"/>
            <a:chExt cx="3451403" cy="1702171"/>
          </a:xfrm>
        </p:grpSpPr>
        <p:graphicFrame>
          <p:nvGraphicFramePr>
            <p:cNvPr id="5" name="オブジェクト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2460625"/>
                </p:ext>
              </p:extLst>
            </p:nvPr>
          </p:nvGraphicFramePr>
          <p:xfrm>
            <a:off x="4929793" y="5517232"/>
            <a:ext cx="1872208" cy="4359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25" name="数式" r:id="rId5" imgW="927000" imgH="215640" progId="Equation.3">
                    <p:embed/>
                  </p:oleObj>
                </mc:Choice>
                <mc:Fallback>
                  <p:oleObj name="数式" r:id="rId5" imgW="927000" imgH="2156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929793" y="5517232"/>
                          <a:ext cx="1872208" cy="4359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テキスト ボックス 5"/>
            <p:cNvSpPr txBox="1"/>
            <p:nvPr/>
          </p:nvSpPr>
          <p:spPr>
            <a:xfrm>
              <a:off x="6318077" y="6314497"/>
              <a:ext cx="403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>
                  <a:solidFill>
                    <a:srgbClr val="0070C0"/>
                  </a:solidFill>
                </a:rPr>
                <a:t>e</a:t>
              </a:r>
              <a:r>
                <a:rPr kumimoji="1" lang="en-US" altLang="ja-JP" dirty="0" err="1" smtClean="0">
                  <a:solidFill>
                    <a:srgbClr val="00B050"/>
                  </a:solidFill>
                </a:rPr>
                <a:t>v</a:t>
              </a:r>
              <a:endParaRPr kumimoji="1" lang="ja-JP" alt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8" name="直線矢印コネクタ 7"/>
            <p:cNvCxnSpPr/>
            <p:nvPr/>
          </p:nvCxnSpPr>
          <p:spPr>
            <a:xfrm>
              <a:off x="5814021" y="6499163"/>
              <a:ext cx="43204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5814021" y="5949280"/>
              <a:ext cx="0" cy="5498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6318077" y="5949280"/>
              <a:ext cx="0" cy="2749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/>
            <p:cNvCxnSpPr/>
            <p:nvPr/>
          </p:nvCxnSpPr>
          <p:spPr>
            <a:xfrm>
              <a:off x="6318077" y="6224221"/>
              <a:ext cx="40312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6721201" y="6039555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 err="1"/>
                <a:t>q</a:t>
              </a:r>
              <a:r>
                <a:rPr lang="en-US" altLang="ja-JP" i="1" dirty="0" err="1" smtClean="0"/>
                <a:t>q</a:t>
              </a:r>
              <a:r>
                <a:rPr lang="en-US" altLang="ja-JP" i="1" dirty="0" smtClean="0"/>
                <a:t>-&gt;j</a:t>
              </a:r>
              <a:r>
                <a:rPr lang="en-US" altLang="ja-JP" i="1" baseline="-25000" dirty="0" smtClean="0"/>
                <a:t>2</a:t>
              </a:r>
              <a:r>
                <a:rPr lang="en-US" altLang="ja-JP" i="1" dirty="0" smtClean="0"/>
                <a:t>j</a:t>
              </a:r>
              <a:r>
                <a:rPr lang="en-US" altLang="ja-JP" i="1" baseline="-25000" dirty="0" smtClean="0"/>
                <a:t>4</a:t>
              </a:r>
              <a:endParaRPr kumimoji="1" lang="ja-JP" altLang="en-US" i="1" baseline="-25000" dirty="0"/>
            </a:p>
          </p:txBody>
        </p:sp>
        <p:cxnSp>
          <p:nvCxnSpPr>
            <p:cNvPr id="17" name="直線コネクタ 16"/>
            <p:cNvCxnSpPr/>
            <p:nvPr/>
          </p:nvCxnSpPr>
          <p:spPr>
            <a:xfrm flipV="1">
              <a:off x="6030045" y="5166324"/>
              <a:ext cx="0" cy="3509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/>
            <p:cNvCxnSpPr/>
            <p:nvPr/>
          </p:nvCxnSpPr>
          <p:spPr>
            <a:xfrm>
              <a:off x="6043798" y="5166324"/>
              <a:ext cx="53475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V="1">
              <a:off x="6519639" y="5347128"/>
              <a:ext cx="0" cy="170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>
              <a:off x="6519639" y="5347128"/>
              <a:ext cx="4350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>
              <a:off x="6954715" y="5147900"/>
              <a:ext cx="142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B-hadron -&gt;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j</a:t>
              </a:r>
              <a:r>
                <a:rPr kumimoji="1" lang="en-US" altLang="ja-JP" baseline="-25000" dirty="0" smtClean="0">
                  <a:solidFill>
                    <a:srgbClr val="FF0000"/>
                  </a:solidFill>
                </a:rPr>
                <a:t>3</a:t>
              </a:r>
              <a:endParaRPr kumimoji="1" lang="ja-JP" alt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6519639" y="4981658"/>
              <a:ext cx="5036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-&gt;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j</a:t>
              </a:r>
              <a:r>
                <a:rPr lang="en-US" altLang="ja-JP" baseline="-25000" dirty="0">
                  <a:solidFill>
                    <a:srgbClr val="FF0000"/>
                  </a:solidFill>
                </a:rPr>
                <a:t>1</a:t>
              </a:r>
              <a:endParaRPr lang="ja-JP" altLang="en-US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265" name="テキスト ボックス 11264"/>
          <p:cNvSpPr txBox="1"/>
          <p:nvPr/>
        </p:nvSpPr>
        <p:spPr>
          <a:xfrm>
            <a:off x="404631" y="6001921"/>
            <a:ext cx="2380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B-hadron lifetime: ~2ps</a:t>
            </a:r>
            <a:endParaRPr kumimoji="1" lang="ja-JP" altLang="en-US" dirty="0"/>
          </a:p>
        </p:txBody>
      </p:sp>
      <p:sp>
        <p:nvSpPr>
          <p:cNvPr id="11267" name="テキスト ボックス 11266"/>
          <p:cNvSpPr txBox="1"/>
          <p:nvPr/>
        </p:nvSpPr>
        <p:spPr>
          <a:xfrm>
            <a:off x="755576" y="6287660"/>
            <a:ext cx="339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</a:t>
            </a:r>
            <a:r>
              <a:rPr kumimoji="1" lang="en-US" altLang="ja-JP" dirty="0" smtClean="0"/>
              <a:t>ecay length~ </a:t>
            </a:r>
            <a:r>
              <a:rPr kumimoji="1" lang="en-US" altLang="ja-JP" dirty="0" err="1" smtClean="0">
                <a:latin typeface="Symbol" pitchFamily="18" charset="2"/>
              </a:rPr>
              <a:t>gb</a:t>
            </a:r>
            <a:r>
              <a:rPr kumimoji="1" lang="en-US" altLang="ja-JP" dirty="0" err="1" smtClean="0">
                <a:latin typeface="+mj-lt"/>
              </a:rPr>
              <a:t>c</a:t>
            </a:r>
            <a:r>
              <a:rPr kumimoji="1" lang="en-US" altLang="ja-JP" dirty="0" err="1" smtClean="0">
                <a:latin typeface="Symbol" pitchFamily="18" charset="2"/>
              </a:rPr>
              <a:t>t</a:t>
            </a:r>
            <a:r>
              <a:rPr kumimoji="1" lang="en-US" altLang="ja-JP" dirty="0" smtClean="0"/>
              <a:t>=p/m*0.3[mm]</a:t>
            </a:r>
            <a:endParaRPr kumimoji="1" lang="ja-JP" altLang="en-US" dirty="0"/>
          </a:p>
        </p:txBody>
      </p:sp>
      <p:cxnSp>
        <p:nvCxnSpPr>
          <p:cNvPr id="11271" name="直線コネクタ 11270"/>
          <p:cNvCxnSpPr/>
          <p:nvPr/>
        </p:nvCxnSpPr>
        <p:spPr>
          <a:xfrm>
            <a:off x="7160972" y="1327010"/>
            <a:ext cx="386708" cy="144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4" name="直線コネクタ 11273"/>
          <p:cNvCxnSpPr/>
          <p:nvPr/>
        </p:nvCxnSpPr>
        <p:spPr>
          <a:xfrm flipH="1" flipV="1">
            <a:off x="6707578" y="1471850"/>
            <a:ext cx="453394" cy="1367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6" name="直線矢印コネクタ 11275"/>
          <p:cNvCxnSpPr/>
          <p:nvPr/>
        </p:nvCxnSpPr>
        <p:spPr>
          <a:xfrm flipV="1">
            <a:off x="6707578" y="1327010"/>
            <a:ext cx="419100" cy="144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テキスト ボックス 11276"/>
          <p:cNvSpPr txBox="1"/>
          <p:nvPr/>
        </p:nvSpPr>
        <p:spPr>
          <a:xfrm>
            <a:off x="6558722" y="1116833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11cm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68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21738"/>
          </a:xfrm>
        </p:spPr>
        <p:txBody>
          <a:bodyPr>
            <a:normAutofit/>
          </a:bodyPr>
          <a:lstStyle/>
          <a:p>
            <a:r>
              <a:rPr kumimoji="1" lang="en-US" altLang="ja-JP" sz="3200" dirty="0" err="1" smtClean="0"/>
              <a:t>Fluence</a:t>
            </a:r>
            <a:r>
              <a:rPr kumimoji="1" lang="en-US" altLang="ja-JP" sz="3200" dirty="0" smtClean="0"/>
              <a:t> at HL-LHC</a:t>
            </a:r>
            <a:endParaRPr kumimoji="1" lang="ja-JP" altLang="en-US" sz="32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7343" y="1479560"/>
            <a:ext cx="6778445" cy="420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661248"/>
            <a:ext cx="78581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342077" y="1133175"/>
            <a:ext cx="2233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I.Dawson</a:t>
            </a:r>
            <a:r>
              <a:rPr lang="en-US" altLang="ja-JP" dirty="0" smtClean="0"/>
              <a:t>: </a:t>
            </a:r>
            <a:r>
              <a:rPr kumimoji="1" lang="en-US" altLang="ja-JP" dirty="0" smtClean="0"/>
              <a:t>Vertex2012</a:t>
            </a:r>
            <a:endParaRPr kumimoji="1"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1161377" y="4509120"/>
            <a:ext cx="62437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955366" y="3645024"/>
            <a:ext cx="62437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1107765" y="4005064"/>
            <a:ext cx="62437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413309" y="4305508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1x10</a:t>
            </a:r>
            <a:r>
              <a:rPr kumimoji="1" lang="en-US" altLang="ja-JP" baseline="30000" dirty="0" smtClean="0"/>
              <a:t>15</a:t>
            </a:r>
            <a:endParaRPr kumimoji="1" lang="ja-JP" altLang="en-US" baseline="30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15457" y="3460358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3x10</a:t>
            </a:r>
            <a:r>
              <a:rPr kumimoji="1" lang="en-US" altLang="ja-JP" baseline="30000" dirty="0" smtClean="0"/>
              <a:t>14</a:t>
            </a:r>
            <a:endParaRPr kumimoji="1" lang="ja-JP" altLang="en-US" baseline="30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67857" y="3829690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5x10</a:t>
            </a:r>
            <a:r>
              <a:rPr kumimoji="1" lang="en-US" altLang="ja-JP" baseline="30000" dirty="0" smtClean="0"/>
              <a:t>14</a:t>
            </a:r>
            <a:endParaRPr kumimoji="1" lang="ja-JP" altLang="en-US" baseline="30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560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-27384"/>
            <a:ext cx="9143998" cy="1021738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Rad-hard: </a:t>
            </a:r>
            <a:r>
              <a:rPr kumimoji="1" lang="en-US" altLang="ja-JP" sz="3200" dirty="0" smtClean="0"/>
              <a:t>p-bulk sensor</a:t>
            </a:r>
            <a:endParaRPr kumimoji="1" lang="ja-JP" altLang="en-US" sz="3200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4723318" y="2539604"/>
            <a:ext cx="4161733" cy="1386419"/>
            <a:chOff x="2400164" y="2235547"/>
            <a:chExt cx="5553460" cy="2007824"/>
          </a:xfrm>
        </p:grpSpPr>
        <p:sp>
          <p:nvSpPr>
            <p:cNvPr id="5" name="正方形/長方形 4"/>
            <p:cNvSpPr/>
            <p:nvPr/>
          </p:nvSpPr>
          <p:spPr>
            <a:xfrm>
              <a:off x="2532584" y="2515179"/>
              <a:ext cx="5290056" cy="1728192"/>
            </a:xfrm>
            <a:prstGeom prst="rect">
              <a:avLst/>
            </a:prstGeom>
            <a:solidFill>
              <a:srgbClr val="FFFFB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>
                  <a:solidFill>
                    <a:schemeClr val="tx1"/>
                  </a:solidFill>
                </a:rPr>
                <a:t>                                              </a:t>
              </a:r>
            </a:p>
            <a:p>
              <a:pPr algn="ctr"/>
              <a:r>
                <a:rPr lang="en-US" altLang="ja-JP" dirty="0">
                  <a:solidFill>
                    <a:schemeClr val="tx1"/>
                  </a:solidFill>
                </a:rPr>
                <a:t> </a:t>
              </a:r>
              <a:r>
                <a:rPr kumimoji="1" lang="en-US" altLang="ja-JP" dirty="0" smtClean="0">
                  <a:solidFill>
                    <a:schemeClr val="tx1"/>
                  </a:solidFill>
                </a:rPr>
                <a:t>P-bulk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7688784" y="2526227"/>
              <a:ext cx="264840" cy="1712456"/>
            </a:xfrm>
            <a:prstGeom prst="rect">
              <a:avLst/>
            </a:prstGeom>
            <a:solidFill>
              <a:srgbClr val="FFFF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3487997" y="2515179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6841386" y="2515179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5086336" y="2515179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5086336" y="2526227"/>
              <a:ext cx="360040" cy="132968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098035" y="2526227"/>
              <a:ext cx="360040" cy="14401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2483768" y="2436661"/>
              <a:ext cx="5421040" cy="9425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011189" y="2235547"/>
              <a:ext cx="529993" cy="186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748566" y="2243186"/>
              <a:ext cx="529993" cy="186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3385478" y="2249697"/>
              <a:ext cx="529993" cy="1869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2400164" y="2530915"/>
              <a:ext cx="264840" cy="1712456"/>
            </a:xfrm>
            <a:prstGeom prst="rect">
              <a:avLst/>
            </a:prstGeom>
            <a:solidFill>
              <a:srgbClr val="FFFF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400164" y="4039494"/>
              <a:ext cx="5504644" cy="20387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4975500" y="2753332"/>
            <a:ext cx="144016" cy="962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6250617" y="2755367"/>
            <a:ext cx="144016" cy="962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7472995" y="2741939"/>
            <a:ext cx="144016" cy="962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4754119" y="2016402"/>
            <a:ext cx="91723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-on-p</a:t>
            </a:r>
            <a:endParaRPr kumimoji="1" lang="ja-JP" altLang="en-US" dirty="0"/>
          </a:p>
        </p:txBody>
      </p:sp>
      <p:grpSp>
        <p:nvGrpSpPr>
          <p:cNvPr id="131" name="グループ化 130"/>
          <p:cNvGrpSpPr/>
          <p:nvPr/>
        </p:nvGrpSpPr>
        <p:grpSpPr>
          <a:xfrm>
            <a:off x="298773" y="1582756"/>
            <a:ext cx="3465946" cy="1522463"/>
            <a:chOff x="4796225" y="2986656"/>
            <a:chExt cx="4177826" cy="1886407"/>
          </a:xfrm>
        </p:grpSpPr>
        <p:grpSp>
          <p:nvGrpSpPr>
            <p:cNvPr id="108" name="グループ化 107"/>
            <p:cNvGrpSpPr/>
            <p:nvPr/>
          </p:nvGrpSpPr>
          <p:grpSpPr>
            <a:xfrm>
              <a:off x="4812318" y="3426377"/>
              <a:ext cx="4161733" cy="1386419"/>
              <a:chOff x="2400164" y="2235547"/>
              <a:chExt cx="5553460" cy="2007824"/>
            </a:xfrm>
          </p:grpSpPr>
          <p:sp>
            <p:nvSpPr>
              <p:cNvPr id="109" name="正方形/長方形 108"/>
              <p:cNvSpPr/>
              <p:nvPr/>
            </p:nvSpPr>
            <p:spPr>
              <a:xfrm>
                <a:off x="2532584" y="2515179"/>
                <a:ext cx="5290056" cy="1728192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 smtClean="0">
                    <a:solidFill>
                      <a:schemeClr val="tx1"/>
                    </a:solidFill>
                  </a:rPr>
                  <a:t>                                        </a:t>
                </a:r>
              </a:p>
              <a:p>
                <a:pPr algn="ctr"/>
                <a:endParaRPr lang="en-US" altLang="ja-JP" dirty="0">
                  <a:solidFill>
                    <a:schemeClr val="tx1"/>
                  </a:solidFill>
                </a:endParaRPr>
              </a:p>
              <a:p>
                <a:pPr algn="ctr"/>
                <a:r>
                  <a:rPr kumimoji="1" lang="en-US" altLang="ja-JP" dirty="0" smtClean="0">
                    <a:solidFill>
                      <a:schemeClr val="tx1"/>
                    </a:solidFill>
                  </a:rPr>
                  <a:t> n-bulk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正方形/長方形 109"/>
              <p:cNvSpPr/>
              <p:nvPr/>
            </p:nvSpPr>
            <p:spPr>
              <a:xfrm>
                <a:off x="7688784" y="2526227"/>
                <a:ext cx="264840" cy="1712456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1" name="正方形/長方形 110"/>
              <p:cNvSpPr/>
              <p:nvPr/>
            </p:nvSpPr>
            <p:spPr>
              <a:xfrm>
                <a:off x="3487997" y="2515179"/>
                <a:ext cx="360040" cy="144016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2" name="正方形/長方形 111"/>
              <p:cNvSpPr/>
              <p:nvPr/>
            </p:nvSpPr>
            <p:spPr>
              <a:xfrm>
                <a:off x="6841386" y="2515179"/>
                <a:ext cx="360040" cy="144016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" name="正方形/長方形 114"/>
              <p:cNvSpPr/>
              <p:nvPr/>
            </p:nvSpPr>
            <p:spPr>
              <a:xfrm>
                <a:off x="5185717" y="2526227"/>
                <a:ext cx="360039" cy="144017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6" name="正方形/長方形 115"/>
              <p:cNvSpPr/>
              <p:nvPr/>
            </p:nvSpPr>
            <p:spPr>
              <a:xfrm>
                <a:off x="2483768" y="2436661"/>
                <a:ext cx="5421040" cy="9425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7" name="正方形/長方形 116"/>
              <p:cNvSpPr/>
              <p:nvPr/>
            </p:nvSpPr>
            <p:spPr>
              <a:xfrm>
                <a:off x="5131589" y="2235547"/>
                <a:ext cx="529992" cy="1869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8" name="正方形/長方形 117"/>
              <p:cNvSpPr/>
              <p:nvPr/>
            </p:nvSpPr>
            <p:spPr>
              <a:xfrm>
                <a:off x="6748566" y="2243186"/>
                <a:ext cx="529993" cy="1869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" name="正方形/長方形 118"/>
              <p:cNvSpPr/>
              <p:nvPr/>
            </p:nvSpPr>
            <p:spPr>
              <a:xfrm>
                <a:off x="3385478" y="2249697"/>
                <a:ext cx="529993" cy="1869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0" name="正方形/長方形 119"/>
              <p:cNvSpPr/>
              <p:nvPr/>
            </p:nvSpPr>
            <p:spPr>
              <a:xfrm>
                <a:off x="2400164" y="2530915"/>
                <a:ext cx="264840" cy="1712456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9" name="テキスト ボックス 128"/>
            <p:cNvSpPr txBox="1"/>
            <p:nvPr/>
          </p:nvSpPr>
          <p:spPr>
            <a:xfrm>
              <a:off x="4874970" y="2986656"/>
              <a:ext cx="1072910" cy="45762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p</a:t>
              </a:r>
              <a:r>
                <a:rPr kumimoji="1" lang="en-US" altLang="ja-JP" baseline="30000" dirty="0" smtClean="0"/>
                <a:t>+</a:t>
              </a:r>
              <a:r>
                <a:rPr kumimoji="1" lang="en-US" altLang="ja-JP" dirty="0" smtClean="0"/>
                <a:t>-on-n</a:t>
              </a:r>
              <a:endParaRPr kumimoji="1" lang="ja-JP" altLang="en-US" dirty="0"/>
            </a:p>
          </p:txBody>
        </p:sp>
        <p:sp>
          <p:nvSpPr>
            <p:cNvPr id="130" name="正方形/長方形 129"/>
            <p:cNvSpPr/>
            <p:nvPr/>
          </p:nvSpPr>
          <p:spPr>
            <a:xfrm>
              <a:off x="4796225" y="4817188"/>
              <a:ext cx="4177826" cy="55875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2" name="グループ化 131"/>
          <p:cNvGrpSpPr/>
          <p:nvPr/>
        </p:nvGrpSpPr>
        <p:grpSpPr>
          <a:xfrm>
            <a:off x="263443" y="3830477"/>
            <a:ext cx="3465946" cy="1167577"/>
            <a:chOff x="4796225" y="3426377"/>
            <a:chExt cx="4177826" cy="1446686"/>
          </a:xfrm>
        </p:grpSpPr>
        <p:grpSp>
          <p:nvGrpSpPr>
            <p:cNvPr id="133" name="グループ化 132"/>
            <p:cNvGrpSpPr/>
            <p:nvPr/>
          </p:nvGrpSpPr>
          <p:grpSpPr>
            <a:xfrm>
              <a:off x="4812318" y="3426377"/>
              <a:ext cx="4161733" cy="1386419"/>
              <a:chOff x="2400164" y="2235547"/>
              <a:chExt cx="5553460" cy="2007824"/>
            </a:xfrm>
          </p:grpSpPr>
          <p:sp>
            <p:nvSpPr>
              <p:cNvPr id="137" name="正方形/長方形 136"/>
              <p:cNvSpPr/>
              <p:nvPr/>
            </p:nvSpPr>
            <p:spPr>
              <a:xfrm>
                <a:off x="2532584" y="2515179"/>
                <a:ext cx="5290056" cy="172819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 smtClean="0">
                    <a:solidFill>
                      <a:schemeClr val="tx1"/>
                    </a:solidFill>
                  </a:rPr>
                  <a:t>                                           </a:t>
                </a:r>
              </a:p>
              <a:p>
                <a:pPr algn="ctr"/>
                <a:r>
                  <a:rPr lang="en-US" altLang="ja-JP" dirty="0" smtClean="0">
                    <a:solidFill>
                      <a:schemeClr val="tx1"/>
                    </a:solidFill>
                  </a:rPr>
                  <a:t>p</a:t>
                </a:r>
                <a:r>
                  <a:rPr kumimoji="1" lang="en-US" altLang="ja-JP" dirty="0" smtClean="0">
                    <a:solidFill>
                      <a:schemeClr val="tx1"/>
                    </a:solidFill>
                  </a:rPr>
                  <a:t>-bulk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正方形/長方形 137"/>
              <p:cNvSpPr/>
              <p:nvPr/>
            </p:nvSpPr>
            <p:spPr>
              <a:xfrm>
                <a:off x="7688784" y="2526227"/>
                <a:ext cx="264840" cy="171245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9" name="正方形/長方形 138"/>
              <p:cNvSpPr/>
              <p:nvPr/>
            </p:nvSpPr>
            <p:spPr>
              <a:xfrm>
                <a:off x="3487997" y="2515179"/>
                <a:ext cx="360040" cy="144016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0" name="正方形/長方形 139"/>
              <p:cNvSpPr/>
              <p:nvPr/>
            </p:nvSpPr>
            <p:spPr>
              <a:xfrm>
                <a:off x="6841386" y="2515179"/>
                <a:ext cx="360040" cy="144016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1" name="正方形/長方形 140"/>
              <p:cNvSpPr/>
              <p:nvPr/>
            </p:nvSpPr>
            <p:spPr>
              <a:xfrm>
                <a:off x="5086336" y="2515179"/>
                <a:ext cx="360040" cy="14401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2" name="正方形/長方形 141"/>
              <p:cNvSpPr/>
              <p:nvPr/>
            </p:nvSpPr>
            <p:spPr>
              <a:xfrm>
                <a:off x="5086336" y="2526227"/>
                <a:ext cx="360040" cy="132968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3" name="正方形/長方形 142"/>
              <p:cNvSpPr/>
              <p:nvPr/>
            </p:nvSpPr>
            <p:spPr>
              <a:xfrm>
                <a:off x="5098035" y="2526227"/>
                <a:ext cx="360040" cy="144016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4" name="正方形/長方形 143"/>
              <p:cNvSpPr/>
              <p:nvPr/>
            </p:nvSpPr>
            <p:spPr>
              <a:xfrm>
                <a:off x="2483768" y="2436661"/>
                <a:ext cx="5421040" cy="9425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5" name="正方形/長方形 144"/>
              <p:cNvSpPr/>
              <p:nvPr/>
            </p:nvSpPr>
            <p:spPr>
              <a:xfrm>
                <a:off x="5011189" y="2235547"/>
                <a:ext cx="529993" cy="1869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6" name="正方形/長方形 145"/>
              <p:cNvSpPr/>
              <p:nvPr/>
            </p:nvSpPr>
            <p:spPr>
              <a:xfrm>
                <a:off x="6748566" y="2243186"/>
                <a:ext cx="529993" cy="1869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7" name="正方形/長方形 146"/>
              <p:cNvSpPr/>
              <p:nvPr/>
            </p:nvSpPr>
            <p:spPr>
              <a:xfrm>
                <a:off x="3385478" y="2249697"/>
                <a:ext cx="529993" cy="1869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8" name="正方形/長方形 147"/>
              <p:cNvSpPr/>
              <p:nvPr/>
            </p:nvSpPr>
            <p:spPr>
              <a:xfrm>
                <a:off x="2400164" y="2530915"/>
                <a:ext cx="264840" cy="171245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36" name="正方形/長方形 135"/>
            <p:cNvSpPr/>
            <p:nvPr/>
          </p:nvSpPr>
          <p:spPr>
            <a:xfrm>
              <a:off x="4796225" y="4817188"/>
              <a:ext cx="4177826" cy="55875"/>
            </a:xfrm>
            <a:prstGeom prst="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9" name="下矢印 148"/>
          <p:cNvSpPr/>
          <p:nvPr/>
        </p:nvSpPr>
        <p:spPr>
          <a:xfrm>
            <a:off x="1763688" y="3212976"/>
            <a:ext cx="441679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テキスト ボックス 149"/>
          <p:cNvSpPr txBox="1"/>
          <p:nvPr/>
        </p:nvSpPr>
        <p:spPr>
          <a:xfrm>
            <a:off x="2221760" y="3356992"/>
            <a:ext cx="153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Type inversion</a:t>
            </a:r>
            <a:endParaRPr kumimoji="1" lang="ja-JP" altLang="en-US" dirty="0"/>
          </a:p>
        </p:txBody>
      </p:sp>
      <p:sp>
        <p:nvSpPr>
          <p:cNvPr id="151" name="下矢印 150"/>
          <p:cNvSpPr/>
          <p:nvPr/>
        </p:nvSpPr>
        <p:spPr>
          <a:xfrm>
            <a:off x="898751" y="2235217"/>
            <a:ext cx="466086" cy="28803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下矢印 151"/>
          <p:cNvSpPr/>
          <p:nvPr/>
        </p:nvSpPr>
        <p:spPr>
          <a:xfrm rot="10800000">
            <a:off x="720058" y="4251905"/>
            <a:ext cx="2699813" cy="645492"/>
          </a:xfrm>
          <a:prstGeom prst="downArrow">
            <a:avLst>
              <a:gd name="adj1" fmla="val 75392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テキスト ボックス 152"/>
          <p:cNvSpPr txBox="1"/>
          <p:nvPr/>
        </p:nvSpPr>
        <p:spPr>
          <a:xfrm>
            <a:off x="256708" y="5156199"/>
            <a:ext cx="3634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Need full depletion for strip isolation</a:t>
            </a:r>
            <a:endParaRPr kumimoji="1" lang="ja-JP" altLang="en-US" dirty="0"/>
          </a:p>
        </p:txBody>
      </p:sp>
      <p:sp>
        <p:nvSpPr>
          <p:cNvPr id="154" name="テキスト ボックス 153"/>
          <p:cNvSpPr txBox="1"/>
          <p:nvPr/>
        </p:nvSpPr>
        <p:spPr>
          <a:xfrm>
            <a:off x="4211960" y="4205987"/>
            <a:ext cx="49320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ja-JP" dirty="0"/>
              <a:t>s</a:t>
            </a:r>
            <a:r>
              <a:rPr kumimoji="1" lang="en-US" altLang="ja-JP" dirty="0" smtClean="0"/>
              <a:t>tays p (depletion develops always from strips)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ja-JP" dirty="0" smtClean="0"/>
              <a:t>operational at partial depletion if V</a:t>
            </a:r>
            <a:r>
              <a:rPr lang="en-US" altLang="ja-JP" baseline="-25000" dirty="0" smtClean="0"/>
              <a:t>FD</a:t>
            </a:r>
            <a:r>
              <a:rPr lang="en-US" altLang="ja-JP" dirty="0" smtClean="0"/>
              <a:t> exceeds the maximum allowed (reduced signal amount is tolerable by choosing the strip length shorter, thus smaller C</a:t>
            </a:r>
            <a:r>
              <a:rPr lang="en-US" altLang="ja-JP" baseline="-25000" dirty="0" smtClean="0"/>
              <a:t>D</a:t>
            </a:r>
            <a:r>
              <a:rPr lang="en-US" altLang="ja-JP" dirty="0" smtClean="0"/>
              <a:t> for noise)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ja-JP" dirty="0"/>
              <a:t>r</a:t>
            </a:r>
            <a:r>
              <a:rPr kumimoji="1" lang="en-US" altLang="ja-JP" dirty="0" smtClean="0"/>
              <a:t>adiation damage is less since faster electron carriers are collected (smaller trapping) </a:t>
            </a:r>
            <a:endParaRPr kumimoji="1" lang="ja-JP" altLang="en-US" dirty="0"/>
          </a:p>
        </p:txBody>
      </p:sp>
      <p:sp>
        <p:nvSpPr>
          <p:cNvPr id="155" name="下矢印 154"/>
          <p:cNvSpPr/>
          <p:nvPr/>
        </p:nvSpPr>
        <p:spPr>
          <a:xfrm>
            <a:off x="5440397" y="2955229"/>
            <a:ext cx="466086" cy="28803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6" name="テキスト ボックス 155"/>
          <p:cNvSpPr txBox="1"/>
          <p:nvPr/>
        </p:nvSpPr>
        <p:spPr>
          <a:xfrm>
            <a:off x="319537" y="2498113"/>
            <a:ext cx="1137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</a:t>
            </a:r>
            <a:r>
              <a:rPr kumimoji="1" lang="en-US" altLang="ja-JP" dirty="0" smtClean="0"/>
              <a:t>epletion </a:t>
            </a:r>
            <a:endParaRPr kumimoji="1" lang="ja-JP" altLang="en-US" dirty="0"/>
          </a:p>
        </p:txBody>
      </p:sp>
      <p:sp>
        <p:nvSpPr>
          <p:cNvPr id="157" name="下矢印 156"/>
          <p:cNvSpPr/>
          <p:nvPr/>
        </p:nvSpPr>
        <p:spPr>
          <a:xfrm>
            <a:off x="1945674" y="2262582"/>
            <a:ext cx="466086" cy="28803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8" name="下矢印 157"/>
          <p:cNvSpPr/>
          <p:nvPr/>
        </p:nvSpPr>
        <p:spPr>
          <a:xfrm>
            <a:off x="6626194" y="2940720"/>
            <a:ext cx="466086" cy="28803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9" name="下矢印 158"/>
          <p:cNvSpPr/>
          <p:nvPr/>
        </p:nvSpPr>
        <p:spPr>
          <a:xfrm>
            <a:off x="7956376" y="2940720"/>
            <a:ext cx="466086" cy="28803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下矢印 159"/>
          <p:cNvSpPr/>
          <p:nvPr/>
        </p:nvSpPr>
        <p:spPr>
          <a:xfrm>
            <a:off x="2953786" y="2276872"/>
            <a:ext cx="466086" cy="28803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1" name="テキスト ボックス 160"/>
          <p:cNvSpPr txBox="1"/>
          <p:nvPr/>
        </p:nvSpPr>
        <p:spPr>
          <a:xfrm>
            <a:off x="4723318" y="1309187"/>
            <a:ext cx="258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err="1" smtClean="0"/>
              <a:t>Fluence</a:t>
            </a:r>
            <a:r>
              <a:rPr kumimoji="1" lang="en-US" altLang="ja-JP" u="sng" dirty="0" smtClean="0"/>
              <a:t> &gt; a few 10</a:t>
            </a:r>
            <a:r>
              <a:rPr kumimoji="1" lang="en-US" altLang="ja-JP" u="sng" baseline="30000" dirty="0" smtClean="0"/>
              <a:t>14</a:t>
            </a:r>
            <a:r>
              <a:rPr kumimoji="1" lang="en-US" altLang="ja-JP" u="sng" dirty="0" smtClean="0"/>
              <a:t> /cm</a:t>
            </a:r>
            <a:r>
              <a:rPr kumimoji="1" lang="en-US" altLang="ja-JP" u="sng" baseline="30000" dirty="0" smtClean="0"/>
              <a:t>2</a:t>
            </a:r>
            <a:endParaRPr kumimoji="1" lang="ja-JP" altLang="en-US" u="sng" baseline="30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  <p:sp>
        <p:nvSpPr>
          <p:cNvPr id="21" name="日付プレースホルダー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283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21738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Charge collection: p</a:t>
            </a:r>
            <a:r>
              <a:rPr kumimoji="1" lang="en-US" altLang="ja-JP" sz="3200" dirty="0" smtClean="0"/>
              <a:t>-bulk sensor for HL-LHC</a:t>
            </a:r>
            <a:endParaRPr kumimoji="1" lang="ja-JP" altLang="en-US" sz="32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896544" cy="324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223894"/>
            <a:ext cx="3652477" cy="537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右矢印 3"/>
          <p:cNvSpPr/>
          <p:nvPr/>
        </p:nvSpPr>
        <p:spPr>
          <a:xfrm>
            <a:off x="4854205" y="4391677"/>
            <a:ext cx="504055" cy="282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79879" y="4367447"/>
            <a:ext cx="93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u</a:t>
            </a:r>
            <a:r>
              <a:rPr kumimoji="1" lang="en-US" altLang="ja-JP" dirty="0" smtClean="0"/>
              <a:t>n-</a:t>
            </a:r>
            <a:r>
              <a:rPr kumimoji="1" lang="en-US" altLang="ja-JP" dirty="0" err="1" smtClean="0"/>
              <a:t>irrad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04248" y="3068960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S/N=10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55783" y="5517232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S/N=10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2362" y="4915481"/>
            <a:ext cx="4442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Collectable charge decreases with </a:t>
            </a:r>
            <a:r>
              <a:rPr kumimoji="1" lang="en-US" altLang="ja-JP" dirty="0" err="1" smtClean="0"/>
              <a:t>fluence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en-US" altLang="ja-JP" dirty="0" smtClean="0"/>
              <a:t>Strip length is short (2.4cm) to cope with high particle density: this reduces C</a:t>
            </a:r>
            <a:r>
              <a:rPr kumimoji="1" lang="en-US" altLang="ja-JP" baseline="-25000" dirty="0" smtClean="0"/>
              <a:t>D</a:t>
            </a:r>
            <a:r>
              <a:rPr kumimoji="1" lang="en-US" altLang="ja-JP" dirty="0" smtClean="0"/>
              <a:t> hence  noise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V</a:t>
            </a:r>
            <a:r>
              <a:rPr lang="en-US" altLang="ja-JP" baseline="-25000" dirty="0" smtClean="0"/>
              <a:t>b</a:t>
            </a:r>
            <a:r>
              <a:rPr lang="en-US" altLang="ja-JP" dirty="0" smtClean="0"/>
              <a:t>~500V is enough to achieve S/N&gt;10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795166" y="1412776"/>
            <a:ext cx="1410964" cy="512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short  strips</a:t>
            </a:r>
          </a:p>
          <a:p>
            <a:pPr>
              <a:lnSpc>
                <a:spcPts val="1600"/>
              </a:lnSpc>
            </a:pPr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 (2.4cm long)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00648" y="4752013"/>
            <a:ext cx="1463862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long  strips</a:t>
            </a:r>
          </a:p>
          <a:p>
            <a:pPr>
              <a:lnSpc>
                <a:spcPts val="1600"/>
              </a:lnSpc>
            </a:pPr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 (9.6 cm long)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204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10345"/>
            <a:ext cx="9144000" cy="1021738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Silicon V</a:t>
            </a:r>
            <a:r>
              <a:rPr kumimoji="1" lang="en-US" altLang="ja-JP" sz="3200" dirty="0" smtClean="0"/>
              <a:t>ariations</a:t>
            </a:r>
            <a:endParaRPr kumimoji="1" lang="ja-JP" altLang="en-US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3382"/>
            <a:ext cx="2843808" cy="137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 descr="C:\Users\papa\Desktop\図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37112"/>
            <a:ext cx="2822575" cy="17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53136"/>
            <a:ext cx="2965081" cy="17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グループ化 9"/>
          <p:cNvGrpSpPr/>
          <p:nvPr/>
        </p:nvGrpSpPr>
        <p:grpSpPr>
          <a:xfrm>
            <a:off x="5910750" y="1514914"/>
            <a:ext cx="2621690" cy="2490150"/>
            <a:chOff x="5910750" y="1514914"/>
            <a:chExt cx="2621690" cy="24901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750" y="1514914"/>
              <a:ext cx="2477674" cy="2274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正方形/長方形 7"/>
            <p:cNvSpPr/>
            <p:nvPr/>
          </p:nvSpPr>
          <p:spPr>
            <a:xfrm>
              <a:off x="8316416" y="2780928"/>
              <a:ext cx="216024" cy="1224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2" name="Picture 6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2651119"/>
            <a:ext cx="2246015" cy="1903600"/>
          </a:xfrm>
          <a:prstGeom prst="rect">
            <a:avLst/>
          </a:prstGeom>
          <a:noFill/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743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21738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Silicon drift sensor</a:t>
            </a:r>
            <a:endParaRPr kumimoji="1" lang="ja-JP" altLang="en-US" sz="32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53765"/>
            <a:ext cx="5580112" cy="269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48198" y="2414829"/>
            <a:ext cx="4752528" cy="323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144303" y="1288770"/>
            <a:ext cx="291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LHC-ALICE silicon drift sensor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59632" y="4351841"/>
            <a:ext cx="3568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Collect electrons towards the anode</a:t>
            </a:r>
          </a:p>
          <a:p>
            <a:r>
              <a:rPr lang="en-US" altLang="ja-JP" dirty="0" smtClean="0"/>
              <a:t>(measure drift time to determine Y)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6012160" y="2924944"/>
            <a:ext cx="0" cy="207322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5898192" y="499817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X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6372200" y="5313030"/>
            <a:ext cx="92772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683614" y="5313030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-Y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7380312" y="5301208"/>
            <a:ext cx="864096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7659914" y="532543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+Y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371582" y="5367504"/>
            <a:ext cx="3947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Spatial Resolution </a:t>
            </a:r>
            <a:r>
              <a:rPr kumimoji="1" lang="en-US" altLang="ja-JP" dirty="0" smtClean="0"/>
              <a:t>(ALICE </a:t>
            </a:r>
            <a:r>
              <a:rPr kumimoji="1" lang="en-US" altLang="ja-JP" dirty="0" err="1" smtClean="0"/>
              <a:t>testbeam</a:t>
            </a:r>
            <a:r>
              <a:rPr lang="en-US" altLang="ja-JP" dirty="0"/>
              <a:t>)</a:t>
            </a:r>
            <a:endParaRPr kumimoji="1"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</a:t>
            </a:r>
            <a:r>
              <a:rPr kumimoji="1" lang="en-US" altLang="ja-JP" dirty="0" smtClean="0"/>
              <a:t>20-40um in X (294um pitch)</a:t>
            </a:r>
          </a:p>
          <a:p>
            <a:r>
              <a:rPr lang="en-US" altLang="ja-JP" dirty="0" smtClean="0"/>
              <a:t>   30-50um in Y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depending on drift distance (diffusion)</a:t>
            </a:r>
            <a:endParaRPr kumimoji="1" lang="ja-JP" altLang="en-US" dirty="0"/>
          </a:p>
        </p:txBody>
      </p:sp>
      <p:sp>
        <p:nvSpPr>
          <p:cNvPr id="18" name="フリーフォーム 17"/>
          <p:cNvSpPr/>
          <p:nvPr/>
        </p:nvSpPr>
        <p:spPr>
          <a:xfrm>
            <a:off x="2250831" y="1728316"/>
            <a:ext cx="2411604" cy="321548"/>
          </a:xfrm>
          <a:custGeom>
            <a:avLst/>
            <a:gdLst>
              <a:gd name="connsiteX0" fmla="*/ 0 w 2411604"/>
              <a:gd name="connsiteY0" fmla="*/ 321548 h 321548"/>
              <a:gd name="connsiteX1" fmla="*/ 10048 w 2411604"/>
              <a:gd name="connsiteY1" fmla="*/ 10049 h 321548"/>
              <a:gd name="connsiteX2" fmla="*/ 2411604 w 2411604"/>
              <a:gd name="connsiteY2" fmla="*/ 0 h 32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1604" h="321548">
                <a:moveTo>
                  <a:pt x="0" y="321548"/>
                </a:moveTo>
                <a:lnTo>
                  <a:pt x="10048" y="10049"/>
                </a:lnTo>
                <a:lnTo>
                  <a:pt x="2411604" y="0"/>
                </a:ln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コネクタ 20"/>
          <p:cNvCxnSpPr/>
          <p:nvPr/>
        </p:nvCxnSpPr>
        <p:spPr>
          <a:xfrm>
            <a:off x="2771800" y="1772816"/>
            <a:ext cx="0" cy="277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3212029" y="1770663"/>
            <a:ext cx="0" cy="277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3635896" y="1750566"/>
            <a:ext cx="0" cy="277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4067944" y="1782864"/>
            <a:ext cx="0" cy="245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2843808" y="1668151"/>
            <a:ext cx="288032" cy="1147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2411760" y="1667016"/>
            <a:ext cx="288032" cy="1147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3716123" y="1681007"/>
            <a:ext cx="288032" cy="1147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3274026" y="1679873"/>
            <a:ext cx="288032" cy="1147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4156555" y="1664207"/>
            <a:ext cx="288032" cy="1147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768389" y="1565900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-V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699792" y="1288770"/>
            <a:ext cx="1694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</a:t>
            </a:r>
            <a:r>
              <a:rPr kumimoji="1" lang="en-US" altLang="ja-JP" dirty="0" smtClean="0"/>
              <a:t>uilt-in resistors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804045" y="4901236"/>
            <a:ext cx="1474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</a:t>
            </a:r>
            <a:r>
              <a:rPr kumimoji="1" lang="en-US" altLang="ja-JP" baseline="-25000" dirty="0" smtClean="0"/>
              <a:t>drift</a:t>
            </a:r>
            <a:r>
              <a:rPr kumimoji="1" lang="en-US" altLang="ja-JP" dirty="0" smtClean="0"/>
              <a:t>~8mm/us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8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77" y="980728"/>
            <a:ext cx="4464496" cy="409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21738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3D silicon sensor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508104" y="134076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Charge loss after irradiation is primary due to carrier trap: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6516216" y="2169729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Shorten the carrier collection distance</a:t>
            </a:r>
            <a:endParaRPr lang="ja-JP" altLang="en-US" dirty="0"/>
          </a:p>
        </p:txBody>
      </p:sp>
      <p:sp>
        <p:nvSpPr>
          <p:cNvPr id="6" name="右矢印 5"/>
          <p:cNvSpPr/>
          <p:nvPr/>
        </p:nvSpPr>
        <p:spPr>
          <a:xfrm>
            <a:off x="5796136" y="2276871"/>
            <a:ext cx="576064" cy="4320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7189373" y="284492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PLANAR</a:t>
            </a:r>
            <a:endParaRPr kumimoji="1" lang="ja-JP" altLang="en-US" dirty="0"/>
          </a:p>
        </p:txBody>
      </p:sp>
      <p:sp>
        <p:nvSpPr>
          <p:cNvPr id="60" name="正方形/長方形 59"/>
          <p:cNvSpPr/>
          <p:nvPr/>
        </p:nvSpPr>
        <p:spPr>
          <a:xfrm>
            <a:off x="5007600" y="3284984"/>
            <a:ext cx="875059" cy="1759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\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/>
        </p:nvGrpSpPr>
        <p:grpSpPr>
          <a:xfrm>
            <a:off x="5160084" y="3087374"/>
            <a:ext cx="3732396" cy="2508050"/>
            <a:chOff x="4632159" y="4365104"/>
            <a:chExt cx="3200393" cy="2184975"/>
          </a:xfrm>
        </p:grpSpPr>
        <p:grpSp>
          <p:nvGrpSpPr>
            <p:cNvPr id="31" name="グループ化 30"/>
            <p:cNvGrpSpPr/>
            <p:nvPr/>
          </p:nvGrpSpPr>
          <p:grpSpPr>
            <a:xfrm>
              <a:off x="4632159" y="4389839"/>
              <a:ext cx="1440160" cy="2160240"/>
              <a:chOff x="3491880" y="4365104"/>
              <a:chExt cx="1440160" cy="216024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3491880" y="4581128"/>
                <a:ext cx="1440160" cy="172819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正方形/長方形 7"/>
              <p:cNvSpPr/>
              <p:nvPr/>
            </p:nvSpPr>
            <p:spPr>
              <a:xfrm>
                <a:off x="3714459" y="4581128"/>
                <a:ext cx="216024" cy="122413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4496616" y="5078452"/>
                <a:ext cx="216024" cy="122413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0" name="直線矢印コネクタ 9"/>
              <p:cNvCxnSpPr/>
              <p:nvPr/>
            </p:nvCxnSpPr>
            <p:spPr>
              <a:xfrm>
                <a:off x="4139952" y="4365104"/>
                <a:ext cx="289124" cy="2160240"/>
              </a:xfrm>
              <a:prstGeom prst="straightConnector1">
                <a:avLst/>
              </a:prstGeom>
              <a:ln w="317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円/楕円 16"/>
              <p:cNvSpPr/>
              <p:nvPr/>
            </p:nvSpPr>
            <p:spPr>
              <a:xfrm>
                <a:off x="4292352" y="5525616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/楕円 17"/>
              <p:cNvSpPr/>
              <p:nvPr/>
            </p:nvSpPr>
            <p:spPr>
              <a:xfrm>
                <a:off x="4444752" y="5678016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円/楕円 18"/>
              <p:cNvSpPr/>
              <p:nvPr/>
            </p:nvSpPr>
            <p:spPr>
              <a:xfrm>
                <a:off x="4283968" y="5373216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円/楕円 19"/>
              <p:cNvSpPr/>
              <p:nvPr/>
            </p:nvSpPr>
            <p:spPr>
              <a:xfrm>
                <a:off x="4211960" y="5733256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4211960" y="5589240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円/楕円 21"/>
              <p:cNvSpPr/>
              <p:nvPr/>
            </p:nvSpPr>
            <p:spPr>
              <a:xfrm>
                <a:off x="3995936" y="5517232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4067944" y="5085184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円/楕円 23"/>
              <p:cNvSpPr/>
              <p:nvPr/>
            </p:nvSpPr>
            <p:spPr>
              <a:xfrm>
                <a:off x="4139952" y="5229200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円/楕円 24"/>
              <p:cNvSpPr/>
              <p:nvPr/>
            </p:nvSpPr>
            <p:spPr>
              <a:xfrm>
                <a:off x="4283968" y="5157192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円/楕円 26"/>
              <p:cNvSpPr/>
              <p:nvPr/>
            </p:nvSpPr>
            <p:spPr>
              <a:xfrm>
                <a:off x="4067944" y="5373216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" name="直線矢印コネクタ 14"/>
              <p:cNvCxnSpPr/>
              <p:nvPr/>
            </p:nvCxnSpPr>
            <p:spPr>
              <a:xfrm>
                <a:off x="3995936" y="4797152"/>
                <a:ext cx="52082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テキスト ボックス 27"/>
              <p:cNvSpPr txBox="1"/>
              <p:nvPr/>
            </p:nvSpPr>
            <p:spPr>
              <a:xfrm>
                <a:off x="4159219" y="4525977"/>
                <a:ext cx="6639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smtClean="0"/>
                  <a:t>50um</a:t>
                </a:r>
                <a:endParaRPr kumimoji="1" lang="ja-JP" altLang="en-US" sz="1600" dirty="0"/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4421801" y="5933256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P</a:t>
                </a:r>
                <a:r>
                  <a:rPr kumimoji="1" lang="en-US" altLang="ja-JP" baseline="30000" dirty="0" smtClean="0"/>
                  <a:t>+</a:t>
                </a:r>
                <a:endParaRPr kumimoji="1" lang="ja-JP" altLang="en-US" baseline="30000" dirty="0"/>
              </a:p>
            </p:txBody>
          </p:sp>
          <p:sp>
            <p:nvSpPr>
              <p:cNvPr id="33" name="テキスト ボックス 32"/>
              <p:cNvSpPr txBox="1"/>
              <p:nvPr/>
            </p:nvSpPr>
            <p:spPr>
              <a:xfrm>
                <a:off x="3605645" y="5786625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n</a:t>
                </a:r>
                <a:r>
                  <a:rPr kumimoji="1" lang="en-US" altLang="ja-JP" baseline="30000" dirty="0" smtClean="0"/>
                  <a:t>+</a:t>
                </a:r>
                <a:endParaRPr kumimoji="1" lang="ja-JP" altLang="en-US" baseline="30000" dirty="0"/>
              </a:p>
            </p:txBody>
          </p:sp>
          <p:sp>
            <p:nvSpPr>
              <p:cNvPr id="30" name="右矢印 29"/>
              <p:cNvSpPr/>
              <p:nvPr/>
            </p:nvSpPr>
            <p:spPr>
              <a:xfrm rot="10800000">
                <a:off x="4139952" y="5805264"/>
                <a:ext cx="281849" cy="228253"/>
              </a:xfrm>
              <a:prstGeom prst="right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6" name="グループ化 35"/>
            <p:cNvGrpSpPr/>
            <p:nvPr/>
          </p:nvGrpSpPr>
          <p:grpSpPr>
            <a:xfrm>
              <a:off x="6372200" y="4365104"/>
              <a:ext cx="1440160" cy="2160240"/>
              <a:chOff x="3491880" y="4365104"/>
              <a:chExt cx="1440160" cy="2160240"/>
            </a:xfrm>
          </p:grpSpPr>
          <p:sp>
            <p:nvSpPr>
              <p:cNvPr id="37" name="正方形/長方形 36"/>
              <p:cNvSpPr/>
              <p:nvPr/>
            </p:nvSpPr>
            <p:spPr>
              <a:xfrm>
                <a:off x="3491880" y="4581128"/>
                <a:ext cx="1440160" cy="172819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正方形/長方形 37"/>
              <p:cNvSpPr/>
              <p:nvPr/>
            </p:nvSpPr>
            <p:spPr>
              <a:xfrm>
                <a:off x="3714459" y="4581128"/>
                <a:ext cx="216024" cy="11412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正方形/長方形 38"/>
              <p:cNvSpPr/>
              <p:nvPr/>
            </p:nvSpPr>
            <p:spPr>
              <a:xfrm>
                <a:off x="3491880" y="6277292"/>
                <a:ext cx="1440160" cy="457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0" name="直線矢印コネクタ 39"/>
              <p:cNvCxnSpPr/>
              <p:nvPr/>
            </p:nvCxnSpPr>
            <p:spPr>
              <a:xfrm>
                <a:off x="4139952" y="4365104"/>
                <a:ext cx="289124" cy="2160240"/>
              </a:xfrm>
              <a:prstGeom prst="straightConnector1">
                <a:avLst/>
              </a:prstGeom>
              <a:ln w="317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円/楕円 40"/>
              <p:cNvSpPr/>
              <p:nvPr/>
            </p:nvSpPr>
            <p:spPr>
              <a:xfrm>
                <a:off x="4292352" y="5525616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円/楕円 41"/>
              <p:cNvSpPr/>
              <p:nvPr/>
            </p:nvSpPr>
            <p:spPr>
              <a:xfrm>
                <a:off x="4355976" y="5733256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円/楕円 42"/>
              <p:cNvSpPr/>
              <p:nvPr/>
            </p:nvSpPr>
            <p:spPr>
              <a:xfrm>
                <a:off x="4283968" y="5373216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円/楕円 43"/>
              <p:cNvSpPr/>
              <p:nvPr/>
            </p:nvSpPr>
            <p:spPr>
              <a:xfrm>
                <a:off x="4211960" y="5733256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円/楕円 44"/>
              <p:cNvSpPr/>
              <p:nvPr/>
            </p:nvSpPr>
            <p:spPr>
              <a:xfrm>
                <a:off x="4211960" y="5589240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円/楕円 45"/>
              <p:cNvSpPr/>
              <p:nvPr/>
            </p:nvSpPr>
            <p:spPr>
              <a:xfrm>
                <a:off x="4283968" y="5949280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円/楕円 46"/>
              <p:cNvSpPr/>
              <p:nvPr/>
            </p:nvSpPr>
            <p:spPr>
              <a:xfrm>
                <a:off x="4067944" y="5085184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円/楕円 47"/>
              <p:cNvSpPr/>
              <p:nvPr/>
            </p:nvSpPr>
            <p:spPr>
              <a:xfrm>
                <a:off x="4139952" y="5229200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円/楕円 48"/>
              <p:cNvSpPr/>
              <p:nvPr/>
            </p:nvSpPr>
            <p:spPr>
              <a:xfrm>
                <a:off x="4283968" y="5157192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円/楕円 49"/>
              <p:cNvSpPr/>
              <p:nvPr/>
            </p:nvSpPr>
            <p:spPr>
              <a:xfrm>
                <a:off x="4139952" y="4941168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1" name="直線矢印コネクタ 50"/>
              <p:cNvCxnSpPr/>
              <p:nvPr/>
            </p:nvCxnSpPr>
            <p:spPr>
              <a:xfrm>
                <a:off x="3985877" y="4662626"/>
                <a:ext cx="10059" cy="161466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テキスト ボックス 51"/>
              <p:cNvSpPr txBox="1"/>
              <p:nvPr/>
            </p:nvSpPr>
            <p:spPr>
              <a:xfrm rot="16200000">
                <a:off x="3377127" y="5071887"/>
                <a:ext cx="7681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smtClean="0"/>
                  <a:t>300um</a:t>
                </a:r>
                <a:endParaRPr kumimoji="1" lang="ja-JP" altLang="en-US" sz="1600" dirty="0"/>
              </a:p>
            </p:txBody>
          </p:sp>
          <p:sp>
            <p:nvSpPr>
              <p:cNvPr id="53" name="テキスト ボックス 52"/>
              <p:cNvSpPr txBox="1"/>
              <p:nvPr/>
            </p:nvSpPr>
            <p:spPr>
              <a:xfrm>
                <a:off x="4447709" y="5996025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P</a:t>
                </a:r>
                <a:r>
                  <a:rPr kumimoji="1" lang="en-US" altLang="ja-JP" baseline="30000" dirty="0" smtClean="0"/>
                  <a:t>+</a:t>
                </a:r>
                <a:endParaRPr kumimoji="1" lang="ja-JP" altLang="en-US" baseline="30000" dirty="0"/>
              </a:p>
            </p:txBody>
          </p:sp>
          <p:sp>
            <p:nvSpPr>
              <p:cNvPr id="54" name="テキスト ボックス 53"/>
              <p:cNvSpPr txBox="1"/>
              <p:nvPr/>
            </p:nvSpPr>
            <p:spPr>
              <a:xfrm>
                <a:off x="3491880" y="4643844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n</a:t>
                </a:r>
                <a:r>
                  <a:rPr kumimoji="1" lang="en-US" altLang="ja-JP" baseline="30000" dirty="0" smtClean="0"/>
                  <a:t>+</a:t>
                </a:r>
                <a:endParaRPr kumimoji="1" lang="ja-JP" altLang="en-US" baseline="30000" dirty="0"/>
              </a:p>
            </p:txBody>
          </p:sp>
          <p:sp>
            <p:nvSpPr>
              <p:cNvPr id="55" name="右矢印 54"/>
              <p:cNvSpPr/>
              <p:nvPr/>
            </p:nvSpPr>
            <p:spPr>
              <a:xfrm rot="16384424">
                <a:off x="4336152" y="5315142"/>
                <a:ext cx="281849" cy="228253"/>
              </a:xfrm>
              <a:prstGeom prst="right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6" name="正方形/長方形 55"/>
            <p:cNvSpPr/>
            <p:nvPr/>
          </p:nvSpPr>
          <p:spPr>
            <a:xfrm>
              <a:off x="7492237" y="4593011"/>
              <a:ext cx="216024" cy="1141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7452320" y="4653136"/>
              <a:ext cx="380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n</a:t>
              </a:r>
              <a:r>
                <a:rPr kumimoji="1" lang="en-US" altLang="ja-JP" baseline="30000" dirty="0" smtClean="0"/>
                <a:t>+</a:t>
              </a:r>
              <a:endParaRPr kumimoji="1" lang="ja-JP" altLang="en-US" baseline="30000" dirty="0"/>
            </a:p>
          </p:txBody>
        </p:sp>
      </p:grpSp>
      <p:sp>
        <p:nvSpPr>
          <p:cNvPr id="58" name="テキスト ボックス 57"/>
          <p:cNvSpPr txBox="1"/>
          <p:nvPr/>
        </p:nvSpPr>
        <p:spPr>
          <a:xfrm>
            <a:off x="5903654" y="2902708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3D</a:t>
            </a:r>
            <a:endParaRPr kumimoji="1" lang="ja-JP" alt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40" y="4611675"/>
            <a:ext cx="2443811" cy="19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79512" y="6525344"/>
            <a:ext cx="2558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Single-column (low E region)</a:t>
            </a:r>
            <a:endParaRPr kumimoji="1" lang="ja-JP" altLang="en-US" sz="1600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693420" y="6525344"/>
            <a:ext cx="2598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Double-sided double-column</a:t>
            </a:r>
            <a:endParaRPr kumimoji="1" lang="ja-JP" altLang="en-US" sz="1600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326" y="4899873"/>
            <a:ext cx="2260179" cy="162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117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183" y="1149464"/>
            <a:ext cx="6095402" cy="494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3789040"/>
            <a:ext cx="3888432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800" dirty="0" smtClean="0"/>
              <a:t>Powerful in track pattern recognition</a:t>
            </a:r>
          </a:p>
          <a:p>
            <a:pPr marL="0" indent="0">
              <a:buNone/>
            </a:pPr>
            <a:r>
              <a:rPr lang="en-US" altLang="ja-JP" sz="1800" dirty="0" smtClean="0"/>
              <a:t>(no ghost hits)</a:t>
            </a:r>
            <a:endParaRPr kumimoji="1" lang="en-US" altLang="ja-JP" sz="1800" dirty="0" smtClean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kumimoji="1" lang="ja-JP" altLang="en-US" sz="18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62283"/>
            <a:ext cx="9144000" cy="1143000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PIXEL sensor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772139" y="5920716"/>
            <a:ext cx="2371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Pixel and readout interconnected by bumps (In or </a:t>
            </a:r>
            <a:r>
              <a:rPr kumimoji="1" lang="en-US" altLang="ja-JP" dirty="0" err="1" smtClean="0"/>
              <a:t>PbSn</a:t>
            </a:r>
            <a:r>
              <a:rPr kumimoji="1" lang="en-US" altLang="ja-JP" dirty="0" smtClean="0"/>
              <a:t>) 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72881" y="1809925"/>
            <a:ext cx="34563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00B0F0"/>
                </a:solidFill>
              </a:rPr>
              <a:t>at </a:t>
            </a:r>
            <a:r>
              <a:rPr lang="en-US" altLang="ja-JP" sz="2000" dirty="0">
                <a:solidFill>
                  <a:srgbClr val="00B0F0"/>
                </a:solidFill>
              </a:rPr>
              <a:t>LHC experiments</a:t>
            </a:r>
          </a:p>
          <a:p>
            <a:r>
              <a:rPr lang="en-US" altLang="ja-JP" dirty="0"/>
              <a:t> ATLAS: 50x400 um </a:t>
            </a:r>
            <a:r>
              <a:rPr lang="en-US" altLang="ja-JP" dirty="0" smtClean="0"/>
              <a:t>pixels (80M)</a:t>
            </a:r>
            <a:endParaRPr lang="en-US" altLang="ja-JP" dirty="0"/>
          </a:p>
          <a:p>
            <a:r>
              <a:rPr lang="en-US" altLang="ja-JP" dirty="0"/>
              <a:t> CMS:  100x150 um </a:t>
            </a:r>
            <a:r>
              <a:rPr lang="en-US" altLang="ja-JP" dirty="0" smtClean="0"/>
              <a:t>pixels (66M)</a:t>
            </a:r>
            <a:endParaRPr lang="en-US" altLang="ja-JP" dirty="0"/>
          </a:p>
          <a:p>
            <a:r>
              <a:rPr lang="en-US" altLang="ja-JP" dirty="0"/>
              <a:t>     3 barrel </a:t>
            </a:r>
            <a:r>
              <a:rPr lang="en-US" altLang="ja-JP" dirty="0" smtClean="0"/>
              <a:t>layers+3/2 discs/EC</a:t>
            </a:r>
            <a:endParaRPr lang="en-US" altLang="ja-JP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37112"/>
            <a:ext cx="597899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356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21738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Monolithic device - SOI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149751" y="962830"/>
            <a:ext cx="1595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On-pixel circuit</a:t>
            </a:r>
            <a:endParaRPr kumimoji="1" lang="ja-JP" altLang="en-US" dirty="0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7" y="3922077"/>
            <a:ext cx="4754325" cy="273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056" y="1244731"/>
            <a:ext cx="3561311" cy="218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78" y="1319021"/>
            <a:ext cx="3451856" cy="232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259632" y="1664984"/>
            <a:ext cx="2714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INTPIX4</a:t>
            </a:r>
          </a:p>
          <a:p>
            <a:r>
              <a:rPr kumimoji="1" lang="en-US" altLang="ja-JP" dirty="0" smtClean="0"/>
              <a:t>512x832 pixels of (17um)</a:t>
            </a:r>
            <a:r>
              <a:rPr kumimoji="1" lang="en-US" altLang="ja-JP" baseline="30000" dirty="0" smtClean="0"/>
              <a:t>2</a:t>
            </a:r>
            <a:endParaRPr kumimoji="1" lang="ja-JP" altLang="en-US" baseline="30000" dirty="0"/>
          </a:p>
        </p:txBody>
      </p:sp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631" y="3530979"/>
            <a:ext cx="3726239" cy="278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05707" y="963334"/>
            <a:ext cx="1997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Silicon-on-insulator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157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21738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Wire-bonding</a:t>
            </a:r>
            <a:endParaRPr kumimoji="1" lang="ja-JP" altLang="en-US" sz="3200" dirty="0"/>
          </a:p>
        </p:txBody>
      </p:sp>
      <p:pic>
        <p:nvPicPr>
          <p:cNvPr id="24579" name="Picture 3" descr="F:\IMG_0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196752"/>
            <a:ext cx="6096000" cy="4064000"/>
          </a:xfrm>
          <a:prstGeom prst="rect">
            <a:avLst/>
          </a:prstGeom>
          <a:noFill/>
        </p:spPr>
      </p:pic>
      <p:pic>
        <p:nvPicPr>
          <p:cNvPr id="24581" name="Picture 5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92" y="3933056"/>
            <a:ext cx="3391167" cy="2808312"/>
          </a:xfrm>
          <a:prstGeom prst="rect">
            <a:avLst/>
          </a:prstGeom>
          <a:noFill/>
        </p:spPr>
      </p:pic>
      <p:cxnSp>
        <p:nvCxnSpPr>
          <p:cNvPr id="8" name="直線矢印コネクタ 7"/>
          <p:cNvCxnSpPr/>
          <p:nvPr/>
        </p:nvCxnSpPr>
        <p:spPr>
          <a:xfrm flipH="1" flipV="1">
            <a:off x="2915816" y="5445224"/>
            <a:ext cx="1008112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3923928" y="6021288"/>
            <a:ext cx="3909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pinches the wire </a:t>
            </a:r>
            <a:r>
              <a:rPr lang="en-US" altLang="ja-JP" dirty="0" smtClean="0"/>
              <a:t>controlling</a:t>
            </a:r>
            <a:r>
              <a:rPr kumimoji="1" lang="en-US" altLang="ja-JP" dirty="0" smtClean="0"/>
              <a:t> the tension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H="1" flipV="1">
            <a:off x="2555776" y="5805264"/>
            <a:ext cx="144016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923928" y="6381328"/>
            <a:ext cx="3226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w</a:t>
            </a:r>
            <a:r>
              <a:rPr kumimoji="1" lang="en-US" altLang="ja-JP" dirty="0" smtClean="0"/>
              <a:t>edge to feed ultra-sonic power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2564904"/>
            <a:ext cx="2987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Use ultra-sonic power to alloy the wire (20um diameter aluminum ) with target plate (aluminum)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51920" y="5301208"/>
            <a:ext cx="5211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dirty="0" smtClean="0"/>
              <a:t>wire be crushed to </a:t>
            </a:r>
            <a:r>
              <a:rPr kumimoji="1" lang="en-US" altLang="ja-JP" dirty="0" err="1" smtClean="0"/>
              <a:t>ca</a:t>
            </a:r>
            <a:r>
              <a:rPr kumimoji="1" lang="en-US" altLang="ja-JP" dirty="0" smtClean="0"/>
              <a:t> .twice the original thickness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ja-JP" dirty="0" smtClean="0"/>
              <a:t>no “</a:t>
            </a:r>
            <a:r>
              <a:rPr lang="en-US" altLang="ja-JP" dirty="0" err="1" smtClean="0"/>
              <a:t>viscus</a:t>
            </a:r>
            <a:r>
              <a:rPr lang="en-US" altLang="ja-JP" dirty="0" smtClean="0"/>
              <a:t>” (creation depends a lot on the surface)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074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21738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Handling cautions</a:t>
            </a:r>
            <a:endParaRPr kumimoji="1" lang="ja-JP" altLang="en-US" sz="3200" dirty="0"/>
          </a:p>
        </p:txBody>
      </p:sp>
      <p:pic>
        <p:nvPicPr>
          <p:cNvPr id="14338" name="Picture 2" descr="C:\Users\papa\Desktop\図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05064"/>
            <a:ext cx="5970340" cy="274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51520" y="1268760"/>
            <a:ext cx="8754894" cy="241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9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en-US" altLang="ja-JP" dirty="0"/>
              <a:t>Sensor surface is coated with thin layer of SiO</a:t>
            </a:r>
            <a:r>
              <a:rPr lang="en-US" altLang="ja-JP" baseline="-25000" dirty="0"/>
              <a:t>2</a:t>
            </a:r>
            <a:r>
              <a:rPr lang="en-US" altLang="ja-JP" dirty="0"/>
              <a:t> </a:t>
            </a:r>
            <a:r>
              <a:rPr lang="en-US" altLang="ja-JP" dirty="0" smtClean="0"/>
              <a:t>or equivalent “passivation</a:t>
            </a:r>
            <a:r>
              <a:rPr lang="en-US" altLang="ja-JP" dirty="0"/>
              <a:t>” (wire-bonding pads are not </a:t>
            </a:r>
            <a:r>
              <a:rPr lang="en-US" altLang="ja-JP" dirty="0" err="1"/>
              <a:t>passivated</a:t>
            </a:r>
            <a:r>
              <a:rPr lang="en-US" altLang="ja-JP" dirty="0"/>
              <a:t>): </a:t>
            </a:r>
            <a:r>
              <a:rPr lang="en-US" altLang="ja-JP" dirty="0">
                <a:solidFill>
                  <a:srgbClr val="0070C0"/>
                </a:solidFill>
              </a:rPr>
              <a:t>no super-clean required, though </a:t>
            </a:r>
            <a:r>
              <a:rPr lang="en-US" altLang="ja-JP" dirty="0">
                <a:solidFill>
                  <a:srgbClr val="FF0000"/>
                </a:solidFill>
              </a:rPr>
              <a:t>dusts may induce troubles</a:t>
            </a:r>
            <a:endParaRPr lang="ja-JP" altLang="en-US" dirty="0">
              <a:solidFill>
                <a:srgbClr val="FF0000"/>
              </a:solidFill>
            </a:endParaRPr>
          </a:p>
          <a:p>
            <a:pPr marL="285750" indent="-285750">
              <a:lnSpc>
                <a:spcPts val="19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kumimoji="1" lang="en-US" altLang="ja-JP" dirty="0" smtClean="0"/>
              <a:t>Ions trapped in insulator may degrade the insulator performance (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HV). Na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 is typical ingredient of human : </a:t>
            </a:r>
            <a:r>
              <a:rPr kumimoji="1" lang="en-US" altLang="ja-JP" dirty="0" smtClean="0">
                <a:solidFill>
                  <a:srgbClr val="FF0000"/>
                </a:solidFill>
              </a:rPr>
              <a:t>Do not touch by hand</a:t>
            </a:r>
            <a:endParaRPr lang="en-US" altLang="ja-JP" dirty="0" smtClean="0"/>
          </a:p>
          <a:p>
            <a:pPr marL="285750" indent="-285750">
              <a:lnSpc>
                <a:spcPts val="19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en-US" altLang="ja-JP" dirty="0" smtClean="0"/>
              <a:t>MOS devices dislike electrostatic discharge</a:t>
            </a:r>
            <a:r>
              <a:rPr lang="en-US" altLang="ja-JP" dirty="0" smtClean="0">
                <a:solidFill>
                  <a:srgbClr val="FF0000"/>
                </a:solidFill>
              </a:rPr>
              <a:t>: Ground yourself before handling</a:t>
            </a:r>
          </a:p>
          <a:p>
            <a:pPr marL="285750" indent="-285750">
              <a:lnSpc>
                <a:spcPts val="19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en-US" altLang="ja-JP" dirty="0" smtClean="0"/>
              <a:t>Large current may create permanent current path: </a:t>
            </a:r>
            <a:r>
              <a:rPr lang="en-US" altLang="ja-JP" dirty="0" smtClean="0">
                <a:solidFill>
                  <a:srgbClr val="FF0000"/>
                </a:solidFill>
              </a:rPr>
              <a:t>Limit the current </a:t>
            </a:r>
            <a:r>
              <a:rPr lang="en-US" altLang="ja-JP" dirty="0" smtClean="0"/>
              <a:t>(1mA is too high)</a:t>
            </a:r>
          </a:p>
          <a:p>
            <a:pPr marL="285750" indent="-285750">
              <a:lnSpc>
                <a:spcPts val="19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kumimoji="1" lang="en-US" altLang="ja-JP" dirty="0" smtClean="0"/>
              <a:t>Large current …: </a:t>
            </a:r>
            <a:r>
              <a:rPr kumimoji="1" lang="en-US" altLang="ja-JP" dirty="0" smtClean="0">
                <a:solidFill>
                  <a:srgbClr val="FF0000"/>
                </a:solidFill>
              </a:rPr>
              <a:t>Cool high current sensors, required for irradiated sensors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017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993240"/>
          </a:xfrm>
        </p:spPr>
        <p:txBody>
          <a:bodyPr/>
          <a:lstStyle/>
          <a:p>
            <a:r>
              <a:rPr kumimoji="1" lang="en-US" altLang="ja-JP" dirty="0" smtClean="0"/>
              <a:t>                           CDF Silicon Tracker</a:t>
            </a:r>
            <a:endParaRPr kumimoji="1" lang="ja-JP" altLang="en-US" dirty="0"/>
          </a:p>
        </p:txBody>
      </p:sp>
      <p:pic>
        <p:nvPicPr>
          <p:cNvPr id="5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0662" y="3356992"/>
            <a:ext cx="7600950" cy="3609976"/>
          </a:xfrm>
          <a:prstGeom prst="rect">
            <a:avLst/>
          </a:prstGeom>
          <a:noFill/>
        </p:spPr>
      </p:pic>
      <p:pic>
        <p:nvPicPr>
          <p:cNvPr id="12290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3456384" cy="317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55374" y="323364"/>
            <a:ext cx="2991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Vertexing</a:t>
            </a:r>
            <a:r>
              <a:rPr kumimoji="1" lang="en-US" altLang="ja-JP" dirty="0" smtClean="0"/>
              <a:t> (L0+SVX2: 1SS+5DS)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67944" y="2973137"/>
            <a:ext cx="3313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Intermediate Silicon Layers (2 DS)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23928" y="1377902"/>
            <a:ext cx="4680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CDF extended Si coverage to tracking </a:t>
            </a:r>
            <a:r>
              <a:rPr lang="en-US" altLang="ja-JP" dirty="0" smtClean="0"/>
              <a:t>for the</a:t>
            </a:r>
            <a:r>
              <a:rPr kumimoji="1" lang="en-US" altLang="ja-JP" dirty="0" smtClean="0"/>
              <a:t> momentum measurement, outside the </a:t>
            </a:r>
            <a:r>
              <a:rPr kumimoji="1" lang="en-US" altLang="ja-JP" dirty="0" err="1" smtClean="0"/>
              <a:t>vertexing</a:t>
            </a:r>
            <a:r>
              <a:rPr kumimoji="1" lang="en-US" altLang="ja-JP" dirty="0" smtClean="0"/>
              <a:t> region.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355976" y="2308230"/>
            <a:ext cx="432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 smtClean="0"/>
              <a:t>Si detector </a:t>
            </a:r>
            <a:r>
              <a:rPr kumimoji="1" lang="en-US" altLang="ja-JP" u="sng" dirty="0" smtClean="0"/>
              <a:t>required for high particle density</a:t>
            </a:r>
            <a:endParaRPr kumimoji="1" lang="ja-JP" altLang="en-US" u="sng" dirty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179512" y="1377902"/>
            <a:ext cx="0" cy="1595235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957" y="987213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22cm</a:t>
            </a:r>
            <a:endParaRPr kumimoji="1" lang="ja-JP" altLang="en-US" dirty="0"/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899592" y="3717032"/>
            <a:ext cx="0" cy="2088232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342256" y="4748236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64cm</a:t>
            </a:r>
            <a:endParaRPr kumimoji="1"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09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/>
          <a:lstStyle/>
          <a:p>
            <a:r>
              <a:rPr kumimoji="1" lang="en-US" altLang="ja-JP" dirty="0" smtClean="0"/>
              <a:t>                               ATLAS SCT</a:t>
            </a:r>
            <a:endParaRPr kumimoji="1" lang="ja-JP" altLang="en-US" dirty="0"/>
          </a:p>
        </p:txBody>
      </p:sp>
      <p:pic>
        <p:nvPicPr>
          <p:cNvPr id="3686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84417"/>
            <a:ext cx="4400877" cy="2923441"/>
          </a:xfrm>
          <a:prstGeom prst="rect">
            <a:avLst/>
          </a:prstGeom>
          <a:noFill/>
        </p:spPr>
      </p:pic>
      <p:pic>
        <p:nvPicPr>
          <p:cNvPr id="36870" name="Picture 6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24998"/>
            <a:ext cx="3686175" cy="3124201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5508104" y="1340768"/>
            <a:ext cx="2243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~2000 Barrel modules</a:t>
            </a:r>
          </a:p>
          <a:p>
            <a:r>
              <a:rPr kumimoji="1" lang="en-US" altLang="ja-JP" dirty="0" smtClean="0"/>
              <a:t>~2000 EC modules</a:t>
            </a:r>
            <a:endParaRPr kumimoji="1" lang="ja-JP" altLang="en-US" dirty="0"/>
          </a:p>
        </p:txBody>
      </p:sp>
      <p:pic>
        <p:nvPicPr>
          <p:cNvPr id="12290" name="Picture 2" descr="C:\Users\papa\Desktop\RobotB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27" y="3068960"/>
            <a:ext cx="4930816" cy="350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629661" y="2682106"/>
            <a:ext cx="1912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Robotic mounting 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528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28" y="-10910"/>
            <a:ext cx="7429391" cy="6806144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22928" y="-10910"/>
            <a:ext cx="9106595" cy="646331"/>
          </a:xfrm>
          <a:prstGeom prst="rect">
            <a:avLst/>
          </a:prstGeom>
          <a:solidFill>
            <a:schemeClr val="tx2">
              <a:lumMod val="7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 smtClean="0">
                <a:solidFill>
                  <a:schemeClr val="bg1"/>
                </a:solidFill>
              </a:rPr>
              <a:t>Largest System: CMS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18598" y="3543740"/>
            <a:ext cx="291092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automated module assembly</a:t>
            </a:r>
            <a:endParaRPr kumimoji="1" lang="ja-JP" alt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" y="4330820"/>
            <a:ext cx="3274763" cy="246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4149080"/>
            <a:ext cx="41338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7504" y="6336139"/>
            <a:ext cx="87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endcap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69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08520" y="-27384"/>
            <a:ext cx="9252520" cy="1021738"/>
          </a:xfrm>
        </p:spPr>
        <p:txBody>
          <a:bodyPr/>
          <a:lstStyle/>
          <a:p>
            <a:r>
              <a:rPr kumimoji="1" lang="en-US" altLang="ja-JP" dirty="0" smtClean="0"/>
              <a:t>Lecture outline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55576" y="1556792"/>
            <a:ext cx="8229600" cy="3960439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Why silicon?</a:t>
            </a:r>
          </a:p>
          <a:p>
            <a:pPr lvl="1"/>
            <a:r>
              <a:rPr lang="en-US" altLang="ja-JP" dirty="0">
                <a:solidFill>
                  <a:schemeClr val="accent1">
                    <a:lumMod val="75000"/>
                  </a:schemeClr>
                </a:solidFill>
              </a:rPr>
              <a:t>Semiconductor </a:t>
            </a:r>
            <a:endParaRPr lang="en-US" altLang="ja-JP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Diode </a:t>
            </a:r>
            <a:r>
              <a:rPr lang="en-US" altLang="ja-JP" dirty="0">
                <a:solidFill>
                  <a:schemeClr val="accent1">
                    <a:lumMod val="75000"/>
                  </a:schemeClr>
                </a:solidFill>
              </a:rPr>
              <a:t>p-n </a:t>
            </a:r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junction</a:t>
            </a:r>
            <a:endParaRPr kumimoji="1" lang="en-US" altLang="ja-JP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Planar Si detector</a:t>
            </a:r>
          </a:p>
          <a:p>
            <a:pPr lvl="1"/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Full depletion</a:t>
            </a:r>
          </a:p>
          <a:p>
            <a:pPr lvl="1"/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IV, CV</a:t>
            </a:r>
          </a:p>
          <a:p>
            <a:pPr lvl="1"/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Signal processing example</a:t>
            </a:r>
          </a:p>
          <a:p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Radiation resistance</a:t>
            </a:r>
          </a:p>
          <a:p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Relatives of planar microstrip sensors</a:t>
            </a:r>
          </a:p>
          <a:p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Work on Si detector: Practical notice</a:t>
            </a:r>
            <a:endParaRPr lang="en-US" altLang="ja-JP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US" altLang="ja-JP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046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21738"/>
          </a:xfrm>
        </p:spPr>
        <p:txBody>
          <a:bodyPr/>
          <a:lstStyle/>
          <a:p>
            <a:r>
              <a:rPr kumimoji="1" lang="en-US" altLang="ja-JP" dirty="0" smtClean="0"/>
              <a:t>Advantages of Si Detectors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1600200"/>
            <a:ext cx="9036496" cy="4525963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>
                <a:solidFill>
                  <a:srgbClr val="0070C0"/>
                </a:solidFill>
              </a:rPr>
              <a:t>I</a:t>
            </a:r>
            <a:r>
              <a:rPr lang="en-US" altLang="ja-JP" sz="2400" dirty="0" smtClean="0">
                <a:solidFill>
                  <a:srgbClr val="0070C0"/>
                </a:solidFill>
              </a:rPr>
              <a:t>ndustrial</a:t>
            </a:r>
            <a:r>
              <a:rPr kumimoji="1" lang="en-US" altLang="ja-JP" sz="2400" dirty="0" smtClean="0">
                <a:solidFill>
                  <a:srgbClr val="0070C0"/>
                </a:solidFill>
              </a:rPr>
              <a:t> CMOS process adoptable</a:t>
            </a:r>
          </a:p>
          <a:p>
            <a:pPr marL="0" lvl="1" indent="0">
              <a:buNone/>
            </a:pPr>
            <a:r>
              <a:rPr lang="en-US" altLang="ja-JP" sz="2400" dirty="0"/>
              <a:t>	</a:t>
            </a:r>
            <a:r>
              <a:rPr lang="en-US" altLang="ja-JP" sz="1800" dirty="0" smtClean="0"/>
              <a:t>micron </a:t>
            </a:r>
            <a:r>
              <a:rPr lang="en-US" altLang="ja-JP" sz="1800" dirty="0"/>
              <a:t>order manufacturing is possible</a:t>
            </a:r>
          </a:p>
          <a:p>
            <a:pPr marL="0" lvl="1" indent="0">
              <a:buNone/>
            </a:pPr>
            <a:r>
              <a:rPr kumimoji="1" lang="en-US" altLang="ja-JP" sz="1800" dirty="0" smtClean="0"/>
              <a:t>	rapid development of technology (reduction </a:t>
            </a:r>
            <a:r>
              <a:rPr lang="en-US" altLang="ja-JP" sz="1800" dirty="0" smtClean="0"/>
              <a:t>of cost, </a:t>
            </a:r>
            <a:r>
              <a:rPr lang="en-US" altLang="ja-JP" sz="1800" dirty="0" smtClean="0">
                <a:solidFill>
                  <a:srgbClr val="FF0000"/>
                </a:solidFill>
              </a:rPr>
              <a:t>but still high/area</a:t>
            </a:r>
            <a:r>
              <a:rPr lang="en-US" altLang="ja-JP" sz="1800" dirty="0" smtClean="0"/>
              <a:t>)</a:t>
            </a:r>
            <a:r>
              <a:rPr kumimoji="1" lang="en-US" altLang="ja-JP" sz="1800" dirty="0" smtClean="0"/>
              <a:t> </a:t>
            </a:r>
          </a:p>
          <a:p>
            <a:pPr marL="0" lvl="1" indent="0">
              <a:buNone/>
            </a:pPr>
            <a:r>
              <a:rPr lang="en-US" altLang="ja-JP" sz="1800" dirty="0"/>
              <a:t>	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(easy) </a:t>
            </a:r>
            <a:r>
              <a:rPr kumimoji="1" lang="en-US" altLang="ja-JP" sz="1800" dirty="0" smtClean="0"/>
              <a:t>integration with readout electronics for identical materials used</a:t>
            </a:r>
          </a:p>
          <a:p>
            <a:pPr marL="0" lvl="1" indent="0">
              <a:buNone/>
            </a:pPr>
            <a:endParaRPr kumimoji="1" lang="en-US" altLang="ja-JP" sz="1800" dirty="0" smtClean="0"/>
          </a:p>
          <a:p>
            <a:r>
              <a:rPr lang="en-US" altLang="ja-JP" sz="2400" dirty="0" smtClean="0">
                <a:solidFill>
                  <a:srgbClr val="0070C0"/>
                </a:solidFill>
              </a:rPr>
              <a:t>Low ionization energy &amp; high density (solid)</a:t>
            </a:r>
          </a:p>
          <a:p>
            <a:pPr marL="457200" lvl="1" indent="0">
              <a:buNone/>
            </a:pPr>
            <a:r>
              <a:rPr lang="en-US" altLang="ja-JP" sz="2000" dirty="0" smtClean="0"/>
              <a:t>	</a:t>
            </a:r>
            <a:r>
              <a:rPr lang="en-US" altLang="ja-JP" sz="1800" dirty="0" smtClean="0"/>
              <a:t>3.67eV/e-h compared to gas detectors (</a:t>
            </a:r>
            <a:r>
              <a:rPr lang="en-US" altLang="ja-JP" sz="1800" dirty="0" err="1" smtClean="0"/>
              <a:t>Xe</a:t>
            </a:r>
            <a:r>
              <a:rPr lang="en-US" altLang="ja-JP" sz="1800" dirty="0" smtClean="0"/>
              <a:t>/Ar:22/26 eV/e-ion), scintillator (100eV/</a:t>
            </a:r>
            <a:r>
              <a:rPr lang="en-US" altLang="ja-JP" sz="1800" dirty="0" smtClean="0">
                <a:latin typeface="Symbol" pitchFamily="18" charset="2"/>
              </a:rPr>
              <a:t>g</a:t>
            </a:r>
            <a:r>
              <a:rPr lang="en-US" altLang="ja-JP" sz="1800" dirty="0" smtClean="0"/>
              <a:t> )</a:t>
            </a:r>
          </a:p>
          <a:p>
            <a:pPr marL="457200" lvl="1" indent="0">
              <a:buNone/>
            </a:pPr>
            <a:r>
              <a:rPr kumimoji="1" lang="en-US" altLang="ja-JP" sz="1800" dirty="0"/>
              <a:t>	</a:t>
            </a:r>
            <a:r>
              <a:rPr kumimoji="1" lang="en-US" altLang="ja-JP" sz="1800" dirty="0" smtClean="0"/>
              <a:t>thin device possible with small diffusion effect, resulting in </a:t>
            </a:r>
            <a:r>
              <a:rPr kumimoji="1" lang="en-US" altLang="ja-JP" sz="1800" dirty="0" err="1" smtClean="0">
                <a:latin typeface="Symbol" pitchFamily="18" charset="2"/>
              </a:rPr>
              <a:t>s</a:t>
            </a:r>
            <a:r>
              <a:rPr kumimoji="1" lang="en-US" altLang="ja-JP" sz="1800" dirty="0" err="1" smtClean="0"/>
              <a:t>x</a:t>
            </a:r>
            <a:r>
              <a:rPr kumimoji="1" lang="en-US" altLang="ja-JP" sz="1800" dirty="0" smtClean="0"/>
              <a:t>&lt;10</a:t>
            </a:r>
            <a:r>
              <a:rPr kumimoji="1" lang="en-US" altLang="ja-JP" sz="1800" dirty="0" smtClean="0">
                <a:latin typeface="Symbol" pitchFamily="18" charset="2"/>
              </a:rPr>
              <a:t>m</a:t>
            </a:r>
            <a:r>
              <a:rPr kumimoji="1" lang="en-US" altLang="ja-JP" sz="1800" dirty="0" smtClean="0"/>
              <a:t>m achievable</a:t>
            </a:r>
          </a:p>
          <a:p>
            <a:pPr marL="457200" lvl="1" indent="0">
              <a:buNone/>
            </a:pPr>
            <a:r>
              <a:rPr lang="en-US" altLang="ja-JP" sz="2000" dirty="0"/>
              <a:t>	</a:t>
            </a:r>
            <a:r>
              <a:rPr lang="en-US" altLang="ja-JP" sz="1800" dirty="0" smtClean="0"/>
              <a:t>self-sustainable structure (compact detector)</a:t>
            </a:r>
          </a:p>
          <a:p>
            <a:pPr marL="457200" lvl="1" indent="0">
              <a:buNone/>
            </a:pPr>
            <a:endParaRPr kumimoji="1" lang="en-US" altLang="ja-JP" sz="2000" dirty="0" smtClean="0"/>
          </a:p>
          <a:p>
            <a:r>
              <a:rPr lang="en-US" altLang="ja-JP" sz="2400" dirty="0" smtClean="0">
                <a:solidFill>
                  <a:srgbClr val="0070C0"/>
                </a:solidFill>
              </a:rPr>
              <a:t>High intrinsic radiation </a:t>
            </a:r>
            <a:r>
              <a:rPr lang="en-US" altLang="ja-JP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har</a:t>
            </a:r>
            <a:r>
              <a:rPr lang="en-US" altLang="ja-JP" sz="2400" dirty="0" smtClean="0">
                <a:solidFill>
                  <a:srgbClr val="FF0000"/>
                </a:solidFill>
              </a:rPr>
              <a:t>dness</a:t>
            </a:r>
          </a:p>
          <a:p>
            <a:pPr marL="457200" lvl="1" indent="0">
              <a:buNone/>
            </a:pPr>
            <a:r>
              <a:rPr kumimoji="1" lang="en-US" altLang="ja-JP" sz="2000" dirty="0" smtClean="0">
                <a:solidFill>
                  <a:srgbClr val="0070C0"/>
                </a:solidFill>
              </a:rPr>
              <a:t>	</a:t>
            </a:r>
            <a:r>
              <a:rPr lang="en-US" altLang="ja-JP" sz="1800" dirty="0"/>
              <a:t>a</a:t>
            </a:r>
            <a:r>
              <a:rPr kumimoji="1" lang="en-US" altLang="ja-JP" sz="1800" dirty="0" smtClean="0"/>
              <a:t>pplicable in HEP experiments and for X-ray </a:t>
            </a:r>
            <a:r>
              <a:rPr lang="en-US" altLang="ja-JP" sz="1800" dirty="0" smtClean="0"/>
              <a:t>image sensors</a:t>
            </a:r>
            <a:endParaRPr kumimoji="1" lang="en-US" altLang="ja-JP" sz="1800" dirty="0" smtClean="0"/>
          </a:p>
          <a:p>
            <a:pPr lvl="1"/>
            <a:endParaRPr lang="en-US" altLang="ja-JP" dirty="0" smtClean="0"/>
          </a:p>
        </p:txBody>
      </p:sp>
      <p:cxnSp>
        <p:nvCxnSpPr>
          <p:cNvPr id="4" name="直線矢印コネクタ 3"/>
          <p:cNvCxnSpPr/>
          <p:nvPr/>
        </p:nvCxnSpPr>
        <p:spPr>
          <a:xfrm flipH="1">
            <a:off x="6948264" y="1772816"/>
            <a:ext cx="50405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7452320" y="1573730"/>
            <a:ext cx="61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cons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4E69-A789-4B13-9085-B5D9173359F9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K. Hara   EDIT2013@KEK Mar.12-22,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85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8549</TotalTime>
  <Words>3148</Words>
  <Application>Microsoft Office PowerPoint</Application>
  <PresentationFormat>画面に合わせる (4:3)</PresentationFormat>
  <Paragraphs>824</Paragraphs>
  <Slides>49</Slides>
  <Notes>11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51" baseType="lpstr">
      <vt:lpstr>Office テーマ</vt:lpstr>
      <vt:lpstr>数式</vt:lpstr>
      <vt:lpstr>Silicon Detectors</vt:lpstr>
      <vt:lpstr>Applications of Si detectors</vt:lpstr>
      <vt:lpstr>NA11 (CERN)</vt:lpstr>
      <vt:lpstr>Vertexing at colliders</vt:lpstr>
      <vt:lpstr>                           CDF Silicon Tracker</vt:lpstr>
      <vt:lpstr>                               ATLAS SCT</vt:lpstr>
      <vt:lpstr>PowerPoint プレゼンテーション</vt:lpstr>
      <vt:lpstr>Lecture outline</vt:lpstr>
      <vt:lpstr>Advantages of Si Detectors</vt:lpstr>
      <vt:lpstr>Why Silicon?</vt:lpstr>
      <vt:lpstr>“appropriate” band-gap</vt:lpstr>
      <vt:lpstr>Doped Semiconductor</vt:lpstr>
      <vt:lpstr>Carrier concentration</vt:lpstr>
      <vt:lpstr>Diode　(pn-junction)</vt:lpstr>
      <vt:lpstr>Diode　(pn-junction)</vt:lpstr>
      <vt:lpstr>Planar microstrip silicon</vt:lpstr>
      <vt:lpstr>Carrier mobility</vt:lpstr>
      <vt:lpstr>High purity silicon</vt:lpstr>
      <vt:lpstr>Microstrip</vt:lpstr>
      <vt:lpstr>Planar microstrip silicon</vt:lpstr>
      <vt:lpstr>Further implants</vt:lpstr>
      <vt:lpstr>Double sided microstrip</vt:lpstr>
      <vt:lpstr>P-stop  - some detail</vt:lpstr>
      <vt:lpstr>Guard ring</vt:lpstr>
      <vt:lpstr>IV – leakage current</vt:lpstr>
      <vt:lpstr>Temperature dep. of leakage current</vt:lpstr>
      <vt:lpstr>CV – bulk capacitance</vt:lpstr>
      <vt:lpstr>Cint – interstrip capacitance</vt:lpstr>
      <vt:lpstr>Signal size</vt:lpstr>
      <vt:lpstr>Signal processing – preamp+shaper</vt:lpstr>
      <vt:lpstr>Noise components</vt:lpstr>
      <vt:lpstr>Signal processing on detector</vt:lpstr>
      <vt:lpstr>Need more – of course</vt:lpstr>
      <vt:lpstr>Radiation damage - mechanism</vt:lpstr>
      <vt:lpstr>NIEL – non-ionizing energy loss</vt:lpstr>
      <vt:lpstr>Impact of Defects on Detector properties </vt:lpstr>
      <vt:lpstr>Defects identification</vt:lpstr>
      <vt:lpstr>Temperature effect - annealing</vt:lpstr>
      <vt:lpstr>PowerPoint プレゼンテーション</vt:lpstr>
      <vt:lpstr>Fluence at HL-LHC</vt:lpstr>
      <vt:lpstr>Rad-hard: p-bulk sensor</vt:lpstr>
      <vt:lpstr>Charge collection: p-bulk sensor for HL-LHC</vt:lpstr>
      <vt:lpstr>Silicon Variations</vt:lpstr>
      <vt:lpstr>Silicon drift sensor</vt:lpstr>
      <vt:lpstr>3D silicon sensor</vt:lpstr>
      <vt:lpstr>PIXEL sensor</vt:lpstr>
      <vt:lpstr>Monolithic device - SOI</vt:lpstr>
      <vt:lpstr>Wire-bonding</vt:lpstr>
      <vt:lpstr>Handling cautions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Silicon Detectors</dc:title>
  <dc:creator>hara</dc:creator>
  <cp:lastModifiedBy>hara</cp:lastModifiedBy>
  <cp:revision>281</cp:revision>
  <cp:lastPrinted>2013-03-12T06:22:10Z</cp:lastPrinted>
  <dcterms:created xsi:type="dcterms:W3CDTF">2012-12-29T01:30:07Z</dcterms:created>
  <dcterms:modified xsi:type="dcterms:W3CDTF">2016-05-08T20:35:33Z</dcterms:modified>
</cp:coreProperties>
</file>