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55" r:id="rId3"/>
    <p:sldId id="376" r:id="rId4"/>
    <p:sldId id="367" r:id="rId5"/>
    <p:sldId id="331" r:id="rId6"/>
    <p:sldId id="368" r:id="rId7"/>
    <p:sldId id="353" r:id="rId8"/>
    <p:sldId id="381" r:id="rId9"/>
    <p:sldId id="382" r:id="rId10"/>
    <p:sldId id="383" r:id="rId11"/>
    <p:sldId id="384" r:id="rId12"/>
    <p:sldId id="385" r:id="rId13"/>
    <p:sldId id="379" r:id="rId14"/>
    <p:sldId id="380" r:id="rId15"/>
    <p:sldId id="386" r:id="rId16"/>
    <p:sldId id="388" r:id="rId17"/>
    <p:sldId id="390" r:id="rId18"/>
    <p:sldId id="393" r:id="rId19"/>
    <p:sldId id="391" r:id="rId20"/>
    <p:sldId id="392" r:id="rId21"/>
    <p:sldId id="350" r:id="rId22"/>
    <p:sldId id="313" r:id="rId23"/>
    <p:sldId id="311" r:id="rId24"/>
    <p:sldId id="377" r:id="rId25"/>
    <p:sldId id="334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2" autoAdjust="0"/>
    <p:restoredTop sz="92520" autoAdjust="0"/>
  </p:normalViewPr>
  <p:slideViewPr>
    <p:cSldViewPr>
      <p:cViewPr varScale="1">
        <p:scale>
          <a:sx n="44" d="100"/>
          <a:sy n="44" d="100"/>
        </p:scale>
        <p:origin x="-6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B8993-DD20-46A0-B3E6-B04E004B5E2F}" type="datetimeFigureOut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F5296-DD1D-4CEB-A196-92ABF5C80F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214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36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F5296-DD1D-4CEB-A196-92ABF5C80FB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079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920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8A4C58A-8F07-4130-B14A-D28C621C9DEE}" type="slidenum">
              <a:rPr lang="en-US" altLang="ja-JP" sz="1200">
                <a:latin typeface="Times" pitchFamily="18" charset="0"/>
                <a:ea typeface="Osaka" charset="-128"/>
              </a:rPr>
              <a:pPr eaLnBrk="1" hangingPunct="1"/>
              <a:t>11</a:t>
            </a:fld>
            <a:endParaRPr lang="en-US" altLang="ja-JP" sz="1200">
              <a:latin typeface="Times" pitchFamily="18" charset="0"/>
              <a:ea typeface="Osaka" charset="-128"/>
            </a:endParaRPr>
          </a:p>
        </p:txBody>
      </p:sp>
      <p:sp>
        <p:nvSpPr>
          <p:cNvPr id="54275" name="Text Box 1"/>
          <p:cNvSpPr txBox="1">
            <a:spLocks noChangeArrowheads="1"/>
          </p:cNvSpPr>
          <p:nvPr/>
        </p:nvSpPr>
        <p:spPr bwMode="auto">
          <a:xfrm>
            <a:off x="3880947" y="8686800"/>
            <a:ext cx="297062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fld id="{9364FBCE-CE54-4B71-90DA-A0E4CA96C9CA}" type="slidenum">
              <a:rPr kumimoji="0" lang="en-GB" altLang="ja-JP" sz="1400">
                <a:solidFill>
                  <a:srgbClr val="333333"/>
                </a:solidFill>
                <a:latin typeface="Times New Roman" pitchFamily="18" charset="0"/>
              </a:rPr>
              <a:pPr algn="r" eaLnBrk="1" hangingPunct="1">
                <a:lnSpc>
                  <a:spcPct val="95000"/>
                </a:lnSpc>
                <a:buClr>
                  <a:srgbClr val="FFFFFF"/>
                </a:buClr>
                <a:buSzPct val="100000"/>
                <a:buFont typeface="Tahoma" pitchFamily="34" charset="0"/>
                <a:buNone/>
              </a:pPr>
              <a:t>11</a:t>
            </a:fld>
            <a:endParaRPr kumimoji="0" lang="en-GB" altLang="ja-JP" sz="1400">
              <a:solidFill>
                <a:srgbClr val="333333"/>
              </a:solidFill>
              <a:latin typeface="Times New Roman" pitchFamily="18" charset="0"/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1141928" y="696058"/>
            <a:ext cx="4566103" cy="34231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3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endParaRPr kumimoji="0" lang="ja-JP" altLang="ja-JP" sz="18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/>
          </p:nvPr>
        </p:nvSpPr>
        <p:spPr>
          <a:xfrm>
            <a:off x="1059902" y="4349262"/>
            <a:ext cx="4741413" cy="35139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ctr"/>
          <a:lstStyle/>
          <a:p>
            <a:pPr eaLnBrk="1" hangingPunct="1">
              <a:spcBef>
                <a:spcPct val="0"/>
              </a:spcBef>
            </a:pPr>
            <a:endParaRPr lang="ja-JP" altLang="ja-JP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1CF3-C7E4-46CB-8FFD-E9B0014EE50C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0062-E614-44AE-BBC0-C623FD2D6330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DACDB-684C-4BAF-8B3C-419824B21E84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BB0F4-E4C6-4BF5-BA3A-FFE84EB21D15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0990-86E7-46C4-B9D5-F749BCEF3311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5C57-8F44-44BD-8542-D942A811F66F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8B27-0EBC-438C-8C24-13C6EA4BE12A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1DAB-D9FD-4A2D-8D52-BF5A76416775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C0A6-1B8E-45F3-80A3-293BD241DB14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ADD8-0411-499E-B106-C754E734504F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D482-CDAC-4F12-B376-EC0B2DFAECBB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306AB-7FF2-4361-9A9C-03B442ACE131}" type="datetime1">
              <a:rPr kumimoji="1" lang="ja-JP" altLang="en-US" smtClean="0"/>
              <a:t>2015/3/13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0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3" Type="http://schemas.openxmlformats.org/officeDocument/2006/relationships/image" Target="../media/image8.png"/><Relationship Id="rId12" Type="http://schemas.openxmlformats.org/officeDocument/2006/relationships/image" Target="../media/image91.png"/><Relationship Id="rId2" Type="http://schemas.openxmlformats.org/officeDocument/2006/relationships/image" Target="../media/image7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9.jpeg"/><Relationship Id="rId15" Type="http://schemas.openxmlformats.org/officeDocument/2006/relationships/image" Target="../media/image93.png"/><Relationship Id="rId10" Type="http://schemas.openxmlformats.org/officeDocument/2006/relationships/image" Target="../media/image13.png"/><Relationship Id="rId4" Type="http://schemas.openxmlformats.org/officeDocument/2006/relationships/image" Target="../media/image310.png"/><Relationship Id="rId1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13" Type="http://schemas.openxmlformats.org/officeDocument/2006/relationships/image" Target="../media/image9.png"/><Relationship Id="rId18" Type="http://schemas.openxmlformats.org/officeDocument/2006/relationships/image" Target="../media/image120.png"/><Relationship Id="rId26" Type="http://schemas.openxmlformats.org/officeDocument/2006/relationships/image" Target="../media/image24.png"/><Relationship Id="rId3" Type="http://schemas.openxmlformats.org/officeDocument/2006/relationships/image" Target="../media/image141.png"/><Relationship Id="rId21" Type="http://schemas.openxmlformats.org/officeDocument/2006/relationships/image" Target="../media/image19.png"/><Relationship Id="rId7" Type="http://schemas.openxmlformats.org/officeDocument/2006/relationships/image" Target="../media/image310.png"/><Relationship Id="rId12" Type="http://schemas.openxmlformats.org/officeDocument/2006/relationships/image" Target="../media/image82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1.png"/><Relationship Id="rId20" Type="http://schemas.openxmlformats.org/officeDocument/2006/relationships/image" Target="../media/image18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11" Type="http://schemas.openxmlformats.org/officeDocument/2006/relationships/image" Target="../media/image70.png"/><Relationship Id="rId24" Type="http://schemas.openxmlformats.org/officeDocument/2006/relationships/image" Target="../media/image16.png"/><Relationship Id="rId5" Type="http://schemas.openxmlformats.org/officeDocument/2006/relationships/image" Target="../media/image211.png"/><Relationship Id="rId15" Type="http://schemas.openxmlformats.org/officeDocument/2006/relationships/image" Target="../media/image130.png"/><Relationship Id="rId28" Type="http://schemas.openxmlformats.org/officeDocument/2006/relationships/image" Target="../media/image95.png"/><Relationship Id="rId10" Type="http://schemas.openxmlformats.org/officeDocument/2006/relationships/image" Target="../media/image60.png"/><Relationship Id="rId4" Type="http://schemas.openxmlformats.org/officeDocument/2006/relationships/image" Target="../media/image210.png"/><Relationship Id="rId9" Type="http://schemas.openxmlformats.org/officeDocument/2006/relationships/image" Target="../media/image57.png"/><Relationship Id="rId14" Type="http://schemas.openxmlformats.org/officeDocument/2006/relationships/image" Target="../media/image100.png"/><Relationship Id="rId30" Type="http://schemas.openxmlformats.org/officeDocument/2006/relationships/image" Target="../media/image97.png"/><Relationship Id="rId27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21" Type="http://schemas.openxmlformats.org/officeDocument/2006/relationships/image" Target="../media/image101.png"/><Relationship Id="rId7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99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26.png"/><Relationship Id="rId24" Type="http://schemas.openxmlformats.org/officeDocument/2006/relationships/image" Target="../media/image113.png"/><Relationship Id="rId5" Type="http://schemas.openxmlformats.org/officeDocument/2006/relationships/image" Target="../media/image280.png"/><Relationship Id="rId23" Type="http://schemas.openxmlformats.org/officeDocument/2006/relationships/image" Target="../media/image11.png"/><Relationship Id="rId15" Type="http://schemas.openxmlformats.org/officeDocument/2006/relationships/image" Target="../media/image33.png"/><Relationship Id="rId10" Type="http://schemas.openxmlformats.org/officeDocument/2006/relationships/image" Target="../media/image22.png"/><Relationship Id="rId19" Type="http://schemas.openxmlformats.org/officeDocument/2006/relationships/image" Target="../media/image98.png"/><Relationship Id="rId22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2" Type="http://schemas.openxmlformats.org/officeDocument/2006/relationships/image" Target="../media/image103.png"/><Relationship Id="rId2" Type="http://schemas.openxmlformats.org/officeDocument/2006/relationships/image" Target="../media/image36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6.png"/><Relationship Id="rId14" Type="http://schemas.openxmlformats.org/officeDocument/2006/relationships/image" Target="../media/image10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5008" y="332656"/>
            <a:ext cx="8712968" cy="2088232"/>
          </a:xfrm>
        </p:spPr>
        <p:txBody>
          <a:bodyPr>
            <a:normAutofit/>
          </a:bodyPr>
          <a:lstStyle/>
          <a:p>
            <a:r>
              <a:rPr lang="en-US" altLang="ja-JP" sz="3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Search for neutrino radiative decay and the status of the far-infrared photon detector development</a:t>
            </a:r>
            <a:endParaRPr kumimoji="1" lang="ja-JP" altLang="en-US" sz="36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91680" y="2420888"/>
            <a:ext cx="6408712" cy="1656184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kumimoji="1" lang="en-US" altLang="ja-JP" sz="2800" baseline="30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1" lang="en-US" altLang="ja-JP" sz="2800" dirty="0" err="1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CiRfSE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Workshop</a:t>
            </a:r>
          </a:p>
          <a:p>
            <a:r>
              <a:rPr lang="en-US" altLang="ja-JP" sz="20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Mar. 12-13, 2015 / University of Tsukuba, Japan</a:t>
            </a:r>
          </a:p>
          <a:p>
            <a:r>
              <a:rPr lang="en-US" altLang="ja-JP" sz="24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Yuji Takeuchi (Univ. of Tsukuba)</a:t>
            </a:r>
          </a:p>
          <a:p>
            <a:pPr algn="r"/>
            <a:r>
              <a:rPr lang="en-US" altLang="ja-JP" sz="1800" dirty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for Neutrino Decay </a:t>
            </a:r>
            <a:r>
              <a:rPr lang="en-US" altLang="ja-JP" sz="18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Collaboration</a:t>
            </a:r>
            <a:endParaRPr lang="en-US" altLang="ja-JP" sz="18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179512" y="4365104"/>
            <a:ext cx="8748464" cy="208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S.H.Kim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K.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Takemasa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K.Kiuchi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K.Nagata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K.Kasahara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T.Okudaira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T.Ichimura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M.Kanamaru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K.Moriuchi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R.Senzaki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(Univ. of Tsukuba),</a:t>
            </a:r>
          </a:p>
          <a:p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H.Ikeda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S.Matsuura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T.Wada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(JAXA/ISAS), </a:t>
            </a:r>
          </a:p>
          <a:p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H.Ishino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A.Kibayashi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(Okayama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Univ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S.Mima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(RIKEN), </a:t>
            </a:r>
            <a:r>
              <a:rPr lang="en-US" altLang="ja-JP" sz="1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Y.Kato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1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Kindai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Univ.), </a:t>
            </a:r>
            <a:endParaRPr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T.Yoshida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S.Komura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K.Orikasa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R.Hirose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(Univ. of Fukui),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Y.Arai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M.Hazumi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(KEK),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Shiki,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 </a:t>
            </a:r>
            <a:r>
              <a:rPr lang="en-US" altLang="ja-JP" sz="18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Ukibe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G.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Fujii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T.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Adachi,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 Ohkubo (AIST),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E.Ramberg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J.H.Yoo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M.Kozlovsky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P.Rubinov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D.Sergatskov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Fermilab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),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S.B.Kim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(Seoul National Univ.)</a:t>
            </a:r>
            <a:endParaRPr lang="en-US" altLang="ja-JP" sz="1800" dirty="0" smtClean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01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STJ examples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8113" y="4905587"/>
            <a:ext cx="8229600" cy="1495349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STJs are already in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practical </a:t>
            </a:r>
            <a:r>
              <a:rPr kumimoji="1"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use as a single </a:t>
            </a:r>
            <a:r>
              <a:rPr lang="en-US" altLang="ja-JP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photon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spectrometer for a photon ranging from near-infrared to X-ray, and show excellent performances comparing to conventional semiconductor detectors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grpSp>
        <p:nvGrpSpPr>
          <p:cNvPr id="7" name="Group 108"/>
          <p:cNvGrpSpPr>
            <a:grpSpLocks/>
          </p:cNvGrpSpPr>
          <p:nvPr/>
        </p:nvGrpSpPr>
        <p:grpSpPr bwMode="auto">
          <a:xfrm>
            <a:off x="122139" y="360952"/>
            <a:ext cx="2719387" cy="2681287"/>
            <a:chOff x="479" y="2541"/>
            <a:chExt cx="1713" cy="1689"/>
          </a:xfrm>
        </p:grpSpPr>
        <p:pic>
          <p:nvPicPr>
            <p:cNvPr id="8" name="Picture 86" descr="C:\Documents and Settings\sato\My Documents\document\STJ\チップ関連\chip写真\MD5\MD5-small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" y="2547"/>
              <a:ext cx="1392" cy="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87"/>
            <p:cNvSpPr>
              <a:spLocks noChangeShapeType="1"/>
            </p:cNvSpPr>
            <p:nvPr/>
          </p:nvSpPr>
          <p:spPr bwMode="auto">
            <a:xfrm>
              <a:off x="811" y="4023"/>
              <a:ext cx="1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88"/>
            <p:cNvSpPr>
              <a:spLocks noChangeShapeType="1"/>
            </p:cNvSpPr>
            <p:nvPr/>
          </p:nvSpPr>
          <p:spPr bwMode="auto">
            <a:xfrm>
              <a:off x="689" y="2541"/>
              <a:ext cx="0" cy="1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Text Box 89"/>
            <p:cNvSpPr txBox="1">
              <a:spLocks noChangeArrowheads="1"/>
            </p:cNvSpPr>
            <p:nvPr/>
          </p:nvSpPr>
          <p:spPr bwMode="auto">
            <a:xfrm>
              <a:off x="1273" y="3999"/>
              <a:ext cx="4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5mm</a:t>
              </a:r>
            </a:p>
          </p:txBody>
        </p:sp>
        <p:sp>
          <p:nvSpPr>
            <p:cNvPr id="12" name="Text Box 90"/>
            <p:cNvSpPr txBox="1">
              <a:spLocks noChangeArrowheads="1"/>
            </p:cNvSpPr>
            <p:nvPr/>
          </p:nvSpPr>
          <p:spPr bwMode="auto">
            <a:xfrm rot="-5400000">
              <a:off x="373" y="3111"/>
              <a:ext cx="4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ja-JP"/>
                <a:t>5mm</a:t>
              </a:r>
            </a:p>
          </p:txBody>
        </p:sp>
      </p:grpSp>
      <p:pic>
        <p:nvPicPr>
          <p:cNvPr id="13" name="Picture 82" descr="C:\Documents and Settings\sato\My Documents\document\STJ\チップ関連\chip写真\MD5\MD5-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14" y="3042239"/>
            <a:ext cx="2141443" cy="160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8"/>
          <a:stretch/>
        </p:blipFill>
        <p:spPr bwMode="auto">
          <a:xfrm>
            <a:off x="4427984" y="1603701"/>
            <a:ext cx="4567253" cy="28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164288" y="4432676"/>
            <a:ext cx="160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H. Sato (RIKEN)</a:t>
            </a:r>
            <a:endParaRPr kumimoji="1" lang="ja-JP" altLang="en-US" dirty="0"/>
          </a:p>
        </p:txBody>
      </p:sp>
      <p:sp>
        <p:nvSpPr>
          <p:cNvPr id="16" name="Oval 95"/>
          <p:cNvSpPr>
            <a:spLocks noChangeArrowheads="1"/>
          </p:cNvSpPr>
          <p:nvPr/>
        </p:nvSpPr>
        <p:spPr bwMode="auto">
          <a:xfrm>
            <a:off x="1820255" y="742324"/>
            <a:ext cx="955675" cy="882650"/>
          </a:xfrm>
          <a:prstGeom prst="ellips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7" name="Line 96"/>
          <p:cNvSpPr>
            <a:spLocks noChangeShapeType="1"/>
          </p:cNvSpPr>
          <p:nvPr/>
        </p:nvSpPr>
        <p:spPr bwMode="auto">
          <a:xfrm>
            <a:off x="2741005" y="1124910"/>
            <a:ext cx="822883" cy="2376097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104"/>
          <p:cNvSpPr txBox="1">
            <a:spLocks noChangeArrowheads="1"/>
          </p:cNvSpPr>
          <p:nvPr/>
        </p:nvSpPr>
        <p:spPr bwMode="auto">
          <a:xfrm>
            <a:off x="2987824" y="2194515"/>
            <a:ext cx="21467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/>
              <a:t>100</a:t>
            </a:r>
            <a:r>
              <a:rPr lang="en-US" altLang="ja-JP" sz="2000" dirty="0">
                <a:latin typeface="Symbol" pitchFamily="18" charset="2"/>
              </a:rPr>
              <a:t>m</a:t>
            </a:r>
            <a:r>
              <a:rPr lang="en-US" altLang="ja-JP" sz="2000" dirty="0"/>
              <a:t>m x 100</a:t>
            </a:r>
            <a:r>
              <a:rPr lang="en-US" altLang="ja-JP" sz="2000" dirty="0">
                <a:latin typeface="Symbol" pitchFamily="18" charset="2"/>
              </a:rPr>
              <a:t>m</a:t>
            </a:r>
            <a:r>
              <a:rPr lang="en-US" altLang="ja-JP" sz="2000" dirty="0"/>
              <a:t>m</a:t>
            </a:r>
          </a:p>
        </p:txBody>
      </p:sp>
      <p:sp>
        <p:nvSpPr>
          <p:cNvPr id="19" name="Oval 105"/>
          <p:cNvSpPr>
            <a:spLocks noChangeArrowheads="1"/>
          </p:cNvSpPr>
          <p:nvPr/>
        </p:nvSpPr>
        <p:spPr bwMode="auto">
          <a:xfrm>
            <a:off x="3779912" y="3629075"/>
            <a:ext cx="254000" cy="266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Line 106"/>
          <p:cNvSpPr>
            <a:spLocks noChangeShapeType="1"/>
          </p:cNvSpPr>
          <p:nvPr/>
        </p:nvSpPr>
        <p:spPr bwMode="auto">
          <a:xfrm>
            <a:off x="3906913" y="2757609"/>
            <a:ext cx="0" cy="87146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1193" y="1261034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5.9KeV X-ray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31726" y="6249798"/>
            <a:ext cx="67648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But no example for far-infrared photon so far</a:t>
            </a:r>
            <a:endParaRPr lang="ja-JP" altLang="en-US" sz="2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428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57200" y="214313"/>
            <a:ext cx="8229600" cy="76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98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kumimoji="0" lang="en-GB" altLang="ja-JP" sz="4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STJ energy resolution</a:t>
            </a:r>
            <a:endParaRPr kumimoji="0" lang="ja-JP" altLang="en-US" sz="4000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508" name="Line 31"/>
          <p:cNvSpPr>
            <a:spLocks noChangeShapeType="1"/>
          </p:cNvSpPr>
          <p:nvPr/>
        </p:nvSpPr>
        <p:spPr bwMode="auto">
          <a:xfrm>
            <a:off x="6072188" y="1628800"/>
            <a:ext cx="1587" cy="140811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509" name="Text Box 44"/>
          <p:cNvSpPr txBox="1">
            <a:spLocks noChangeArrowheads="1"/>
          </p:cNvSpPr>
          <p:nvPr/>
        </p:nvSpPr>
        <p:spPr bwMode="auto">
          <a:xfrm>
            <a:off x="0" y="1020591"/>
            <a:ext cx="9125602" cy="75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2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kumimoji="0" lang="en-US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Statistical fluctuation in number of quasi-particles determines energy resolution</a:t>
            </a:r>
            <a:endParaRPr kumimoji="0" lang="ja-JP" altLang="en-US" sz="2000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eaLnBrk="1" hangingPunct="1">
              <a:lnSpc>
                <a:spcPct val="102000"/>
              </a:lnSpc>
              <a:buClr>
                <a:schemeClr val="hlink"/>
              </a:buClr>
              <a:buSzPct val="125000"/>
              <a:buFont typeface="Wingdings" pitchFamily="2" charset="2"/>
              <a:buChar char="è"/>
            </a:pPr>
            <a:r>
              <a:rPr kumimoji="0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Smaller superconducting gap energy </a:t>
            </a:r>
            <a:r>
              <a:rPr kumimoji="0" lang="en-GB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 yields better energy resolution</a:t>
            </a:r>
            <a:endParaRPr kumimoji="0" lang="ja-JP" altLang="en-GB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aphicFrame>
        <p:nvGraphicFramePr>
          <p:cNvPr id="532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22345"/>
              </p:ext>
            </p:extLst>
          </p:nvPr>
        </p:nvGraphicFramePr>
        <p:xfrm>
          <a:off x="343373" y="2996952"/>
          <a:ext cx="5153025" cy="1325208"/>
        </p:xfrm>
        <a:graphic>
          <a:graphicData uri="http://schemas.openxmlformats.org/drawingml/2006/table">
            <a:tbl>
              <a:tblPr/>
              <a:tblGrid>
                <a:gridCol w="1238672"/>
                <a:gridCol w="821903"/>
                <a:gridCol w="1031875"/>
                <a:gridCol w="1030288"/>
                <a:gridCol w="1030287"/>
              </a:tblGrid>
              <a:tr h="44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ja-JP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-MinchoL-Sun" pitchFamily="17" charset="-128"/>
                        <a:ea typeface="ＭＳ Ｐゴシック" pitchFamily="50" charset="-128"/>
                      </a:endParaRP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Si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Nb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Al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Hf</a:t>
                      </a:r>
                      <a:endParaRPr kumimoji="1" lang="en-US" altLang="ja-JP" sz="2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HG-MinchoL-Sun" pitchFamily="17" charset="-128"/>
                        <a:ea typeface="ＭＳ Ｐゴシック" pitchFamily="50" charset="-128"/>
                      </a:endParaRP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Tc[K]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ja-JP" altLang="ja-JP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-MinchoL-Sun" pitchFamily="17" charset="-128"/>
                        <a:ea typeface="ＭＳ Ｐゴシック" pitchFamily="50" charset="-128"/>
                      </a:endParaRP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9.23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1.20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0.165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41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Δ[meV]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1100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1.550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0.172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-MinchoL-Sun" pitchFamily="17" charset="-128"/>
                          <a:ea typeface="ＭＳ Ｐゴシック" pitchFamily="50" charset="-128"/>
                        </a:rPr>
                        <a:t>0.020</a:t>
                      </a:r>
                    </a:p>
                  </a:txBody>
                  <a:tcPr marL="91457" marR="91457" marT="45608" marB="4560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1542" name="Rectangle 34"/>
          <p:cNvSpPr>
            <a:spLocks noChangeArrowheads="1"/>
          </p:cNvSpPr>
          <p:nvPr/>
        </p:nvSpPr>
        <p:spPr bwMode="auto">
          <a:xfrm>
            <a:off x="3922189" y="1762993"/>
            <a:ext cx="4546848" cy="1027077"/>
          </a:xfrm>
          <a:prstGeom prst="rect">
            <a:avLst/>
          </a:prstGeom>
          <a:noFill/>
          <a:ln w="9360">
            <a:solidFill>
              <a:srgbClr val="252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Δ: </a:t>
            </a:r>
            <a:r>
              <a:rPr kumimoji="0" lang="en-GB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Superconducting gap energy</a:t>
            </a:r>
            <a:endParaRPr kumimoji="0" lang="ja-JP" altLang="en-GB" sz="2000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F: </a:t>
            </a:r>
            <a:r>
              <a:rPr kumimoji="0" lang="en-GB" altLang="ja-JP" sz="2000" dirty="0" err="1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fano</a:t>
            </a:r>
            <a:r>
              <a:rPr kumimoji="0" lang="en-GB" altLang="ja-JP" sz="2000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factor</a:t>
            </a: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000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E: </a:t>
            </a:r>
            <a:r>
              <a:rPr kumimoji="0" lang="en-GB" altLang="ja-JP" sz="20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Photon energy</a:t>
            </a:r>
            <a:endParaRPr kumimoji="0" lang="ja-JP" altLang="en-GB" sz="2000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544" name="AutoShape 41"/>
          <p:cNvSpPr>
            <a:spLocks noChangeArrowheads="1"/>
          </p:cNvSpPr>
          <p:nvPr/>
        </p:nvSpPr>
        <p:spPr bwMode="auto">
          <a:xfrm>
            <a:off x="3922189" y="4474877"/>
            <a:ext cx="5245083" cy="1474403"/>
          </a:xfrm>
          <a:prstGeom prst="roundRect">
            <a:avLst>
              <a:gd name="adj" fmla="val 44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100" b="1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Hf</a:t>
            </a:r>
            <a:endParaRPr kumimoji="0" lang="en-GB" altLang="ja-JP" sz="2100" b="1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Hf-STJ is not </a:t>
            </a:r>
            <a:r>
              <a:rPr kumimoji="0" lang="en-GB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established as a practical photon detector </a:t>
            </a:r>
            <a:endParaRPr kumimoji="0" lang="en-GB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100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</a:t>
            </a:r>
            <a:r>
              <a:rPr kumimoji="0" lang="en-GB" altLang="ja-JP" sz="2100" baseline="-25000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q.p</a:t>
            </a:r>
            <a:r>
              <a:rPr kumimoji="0" lang="en-GB" altLang="ja-JP" sz="2100" baseline="-25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r>
              <a:rPr kumimoji="0" lang="en-GB" altLang="ja-JP" sz="21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=25meV/1.7Δ=735</a:t>
            </a:r>
            <a:endParaRPr kumimoji="0" lang="ja-JP" altLang="en-US" sz="2100" dirty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lvl="1"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sz="16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2% energy resolution is achievable if </a:t>
            </a:r>
            <a:r>
              <a:rPr kumimoji="0" lang="en-US" altLang="ja-JP" sz="1600" dirty="0" err="1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Fano</a:t>
            </a:r>
            <a:r>
              <a:rPr kumimoji="0" lang="en-US" altLang="ja-JP" sz="16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factor &lt;0.3</a:t>
            </a:r>
          </a:p>
        </p:txBody>
      </p:sp>
      <p:sp>
        <p:nvSpPr>
          <p:cNvPr id="14377" name="Rectangle 42"/>
          <p:cNvSpPr>
            <a:spLocks noChangeArrowheads="1"/>
          </p:cNvSpPr>
          <p:nvPr/>
        </p:nvSpPr>
        <p:spPr bwMode="auto">
          <a:xfrm>
            <a:off x="5796136" y="3212976"/>
            <a:ext cx="3237294" cy="1061317"/>
          </a:xfrm>
          <a:prstGeom prst="rect">
            <a:avLst/>
          </a:prstGeom>
          <a:noFill/>
          <a:ln w="9360">
            <a:solidFill>
              <a:srgbClr val="2525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9263">
              <a:lnSpc>
                <a:spcPct val="103000"/>
              </a:lnSpc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kumimoji="0" lang="en-GB" altLang="ja-JP" sz="1800" b="1" dirty="0" err="1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Tc</a:t>
            </a:r>
            <a:r>
              <a:rPr kumimoji="0" lang="en-GB" altLang="ja-JP" sz="1800" b="1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GB" altLang="ja-JP" sz="1800" b="1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: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SC critical temperature</a:t>
            </a:r>
            <a:endParaRPr kumimoji="0" lang="en-US" altLang="ja-JP" sz="1800" b="1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3000"/>
              </a:lnSpc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kumimoji="0" lang="en-US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US" altLang="ja-JP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kumimoji="0" lang="en-US" altLang="ja-JP" sz="18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Need ~1/10Tc for practical </a:t>
            </a:r>
          </a:p>
          <a:p>
            <a:pPr defTabSz="449263">
              <a:lnSpc>
                <a:spcPct val="103000"/>
              </a:lnSpc>
              <a:spcBef>
                <a:spcPct val="20000"/>
              </a:spcBef>
              <a:buClr>
                <a:srgbClr val="FFFFFF"/>
              </a:buClr>
              <a:buSzPct val="100000"/>
              <a:defRPr/>
            </a:pPr>
            <a:r>
              <a:rPr kumimoji="0" lang="en-US" altLang="ja-JP" sz="1800" dirty="0" smtClean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operation</a:t>
            </a: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357188" y="4509120"/>
            <a:ext cx="3422724" cy="1944216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 anchorCtr="1"/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100" b="1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Nb</a:t>
            </a:r>
            <a:endParaRPr kumimoji="0" lang="en-GB" altLang="ja-JP" sz="2100" b="1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Well-established as </a:t>
            </a:r>
            <a:r>
              <a:rPr kumimoji="0" lang="en-GB" altLang="ja-JP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Nb</a:t>
            </a:r>
            <a:r>
              <a:rPr kumimoji="0" lang="en-GB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/Al-STJ</a:t>
            </a: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(back-</a:t>
            </a:r>
            <a:r>
              <a:rPr kumimoji="0" lang="en-GB" altLang="ja-JP" sz="16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tunneling</a:t>
            </a:r>
            <a:r>
              <a:rPr kumimoji="0" lang="en-GB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gain from Al-layers)</a:t>
            </a: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sz="2100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</a:t>
            </a:r>
            <a:r>
              <a:rPr kumimoji="0" lang="en-GB" altLang="ja-JP" sz="2100" baseline="-25000" dirty="0" err="1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q.p</a:t>
            </a:r>
            <a:r>
              <a:rPr kumimoji="0" lang="en-GB" altLang="ja-JP" sz="2100" baseline="-250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</a:t>
            </a:r>
            <a:r>
              <a:rPr kumimoji="0" lang="en-GB" altLang="ja-JP" sz="2100" dirty="0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=25meV/1.7Δ=9.5</a:t>
            </a:r>
            <a:endParaRPr kumimoji="0" lang="en-US" altLang="ja-JP" sz="2100" dirty="0" smtClean="0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Poor energy resolution, but photon counting is possible in principle</a:t>
            </a:r>
            <a:endParaRPr kumimoji="0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4" y="1955187"/>
                <a:ext cx="2819746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1" lang="en-US" altLang="ja-JP" sz="28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/>
                                </a:rPr>
                                <m:t>1.7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800" b="0" i="0" smtClean="0">
                                  <a:latin typeface="Cambria Math"/>
                                </a:rPr>
                                <m:t>Δ</m:t>
                              </m:r>
                            </m:e>
                          </m:d>
                          <m:r>
                            <a:rPr lang="en-US" altLang="ja-JP" sz="2800" i="1">
                              <a:latin typeface="Cambria Math"/>
                            </a:rPr>
                            <m:t>𝐹𝐸</m:t>
                          </m:r>
                        </m:e>
                      </m:rad>
                    </m:oMath>
                  </m:oMathPara>
                </a14:m>
                <a:endParaRPr kumimoji="1" lang="ja-JP" altLang="en-US" sz="2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4" y="1955187"/>
                <a:ext cx="2819746" cy="614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正方形/長方形 55"/>
          <p:cNvSpPr>
            <a:spLocks noChangeArrowheads="1"/>
          </p:cNvSpPr>
          <p:nvPr/>
        </p:nvSpPr>
        <p:spPr bwMode="auto">
          <a:xfrm>
            <a:off x="2411760" y="2996952"/>
            <a:ext cx="1000696" cy="139037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>
              <a:lnSpc>
                <a:spcPct val="103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endParaRPr kumimoji="0" lang="ja-JP" altLang="ja-JP" sz="2000">
              <a:solidFill>
                <a:srgbClr val="FFFF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" name="正方形/長方形 55"/>
          <p:cNvSpPr>
            <a:spLocks noChangeArrowheads="1"/>
          </p:cNvSpPr>
          <p:nvPr/>
        </p:nvSpPr>
        <p:spPr bwMode="auto">
          <a:xfrm>
            <a:off x="4476110" y="2996952"/>
            <a:ext cx="1000696" cy="139037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>
              <a:lnSpc>
                <a:spcPct val="103000"/>
              </a:lnSpc>
              <a:buClr>
                <a:srgbClr val="FFFFFF"/>
              </a:buClr>
              <a:buSzPct val="100000"/>
              <a:buFont typeface="Tahoma" pitchFamily="34" charset="0"/>
              <a:buNone/>
            </a:pPr>
            <a:endParaRPr kumimoji="0" lang="ja-JP" altLang="ja-JP" sz="2000">
              <a:solidFill>
                <a:srgbClr val="FFFF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03648" y="6366519"/>
            <a:ext cx="674384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ja-JP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 both cases, </a:t>
            </a:r>
            <a:r>
              <a:rPr lang="en-US" altLang="ja-JP" sz="2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developments are challenging</a:t>
            </a:r>
            <a:endParaRPr lang="ja-JP" altLang="en-US" sz="2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279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 bwMode="auto">
          <a:xfrm>
            <a:off x="78476" y="128664"/>
            <a:ext cx="8952738" cy="8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Proposal of a rocket experiment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70295" y="942223"/>
                <a:ext cx="8952737" cy="277797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0000"/>
                  <a:buFont typeface="Wingdings" pitchFamily="2" charset="2"/>
                  <a:buChar char="¨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65000"/>
                  <a:buFont typeface="Wingdings" pitchFamily="2" charset="2"/>
                  <a:buChar char="n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¨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itchFamily="2" charset="2"/>
                  <a:buChar char="§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marL="342900" lvl="1" indent="-342900" eaLnBrk="1" hangingPunct="1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Expect 200s measurement at altitude of 200~300km</a:t>
                </a:r>
              </a:p>
              <a:p>
                <a:pPr marL="742950" lvl="2" indent="-342900" eaLnBrk="1" hangingPunct="1">
                  <a:lnSpc>
                    <a:spcPct val="90000"/>
                  </a:lnSpc>
                  <a:buSzPct val="75000"/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Telescope with 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diameter of 15cm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and 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focal length of 1m</a:t>
                </a:r>
              </a:p>
              <a:p>
                <a:pPr marL="742950" lvl="2" indent="-342900" eaLnBrk="1" hangingPunct="1">
                  <a:lnSpc>
                    <a:spcPct val="90000"/>
                  </a:lnSpc>
                  <a:buSzPct val="75000"/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All optics (mirrors, filters, shutters and grating) will be cooled below 4K</a:t>
                </a:r>
              </a:p>
              <a:p>
                <a:pPr marL="342900" lvl="1" indent="-342900" eaLnBrk="1" hangingPunct="1">
                  <a:lnSpc>
                    <a:spcPct val="90000"/>
                  </a:lnSpc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</a:pP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Diffraction grating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covering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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=40-80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(16-31meV)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and </a:t>
                </a:r>
                <a:r>
                  <a:rPr lang="en-US" altLang="ja-JP" sz="20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rray of </a:t>
                </a:r>
                <a:r>
                  <a:rPr lang="en-US" altLang="ja-JP" sz="20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Nb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/Al-STJ</a:t>
                </a:r>
                <a:r>
                  <a:rPr lang="ja-JP" altLang="en-US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pixels: 50(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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x 8(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</a:t>
                </a:r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U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 each </a:t>
                </a:r>
                <a:r>
                  <a:rPr lang="en-US" altLang="ja-JP" sz="18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Nb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/Al-STJ pixel as 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 single-photon counting detector 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for FIR photon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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=40−80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</m:t>
                    </m:r>
                    <m:r>
                      <m:rPr>
                        <m:nor/>
                      </m:rPr>
                      <a:rPr lang="en-US" altLang="ja-JP" sz="1800" dirty="0">
                        <a:latin typeface="Arial Unicode MS" panose="020B0604020202020204" pitchFamily="50" charset="-128"/>
                        <a:ea typeface="Arial Unicode MS" panose="020B0604020202020204" pitchFamily="50" charset="-128"/>
                        <a:cs typeface="Arial Unicode MS" panose="020B0604020202020204" pitchFamily="50" charset="-128"/>
                        <a:sym typeface="Symbol"/>
                      </a:rPr>
                      <m:t>m</m:t>
                    </m:r>
                  </m:oMath>
                </a14:m>
                <a:r>
                  <a:rPr lang="en-US" altLang="ja-JP" sz="1800" dirty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8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Δ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=0.8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sensitive area of 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100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x100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 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for each pixel (</a:t>
                </a:r>
                <a:r>
                  <a:rPr lang="en-US" altLang="ja-JP" sz="180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100rad x 100rad</a:t>
                </a:r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)</a:t>
                </a:r>
                <a:endParaRPr lang="en-US" altLang="ja-JP" sz="18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ja-JP" altLang="en-US" sz="18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95" y="942223"/>
                <a:ext cx="8952737" cy="2777978"/>
              </a:xfrm>
              <a:prstGeom prst="rect">
                <a:avLst/>
              </a:prstGeom>
              <a:blipFill rotWithShape="1">
                <a:blip r:embed="rId2"/>
                <a:stretch>
                  <a:fillRect l="-204" t="-2198" r="-3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-25556" y="4098345"/>
            <a:ext cx="4368699" cy="2305667"/>
            <a:chOff x="278479" y="4157389"/>
            <a:chExt cx="4964663" cy="2620199"/>
          </a:xfrm>
        </p:grpSpPr>
        <p:sp>
          <p:nvSpPr>
            <p:cNvPr id="31" name="正方形/長方形 30"/>
            <p:cNvSpPr/>
            <p:nvPr/>
          </p:nvSpPr>
          <p:spPr bwMode="auto">
            <a:xfrm rot="20096978">
              <a:off x="955093" y="4572647"/>
              <a:ext cx="614310" cy="654590"/>
            </a:xfrm>
            <a:prstGeom prst="rect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12000000" lon="9600000" rev="15600000"/>
              </a:camera>
              <a:lightRig rig="threePt" dir="t"/>
            </a:scene3d>
            <a:sp3d extrusionH="76200" contourW="25400">
              <a:bevelT w="25400" h="12700"/>
              <a:bevelB w="25400" h="12700"/>
              <a:extrusionClr>
                <a:schemeClr val="tx1">
                  <a:lumMod val="65000"/>
                  <a:lumOff val="35000"/>
                </a:schemeClr>
              </a:extrusionClr>
              <a:contourClr>
                <a:schemeClr val="accent5">
                  <a:lumMod val="25000"/>
                </a:schemeClr>
              </a:contourClr>
            </a:sp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" name="Freeform 82"/>
            <p:cNvSpPr>
              <a:spLocks/>
            </p:cNvSpPr>
            <p:nvPr/>
          </p:nvSpPr>
          <p:spPr bwMode="auto">
            <a:xfrm rot="8834368">
              <a:off x="1356023" y="4319650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4" name="正方形/長方形 23"/>
            <p:cNvSpPr/>
            <p:nvPr/>
          </p:nvSpPr>
          <p:spPr bwMode="auto">
            <a:xfrm>
              <a:off x="1178695" y="633435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1583994" y="622220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 bwMode="auto">
            <a:xfrm>
              <a:off x="1962254" y="610508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7" name="正方形/長方形 26"/>
            <p:cNvSpPr/>
            <p:nvPr/>
          </p:nvSpPr>
          <p:spPr bwMode="auto">
            <a:xfrm>
              <a:off x="2376082" y="596268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8" name="正方形/長方形 27"/>
            <p:cNvSpPr/>
            <p:nvPr/>
          </p:nvSpPr>
          <p:spPr bwMode="auto">
            <a:xfrm>
              <a:off x="2763016" y="5848715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3154723" y="57166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3559877" y="558757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1011251" y="611832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1416550" y="6006178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1794810" y="588905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 bwMode="auto">
            <a:xfrm>
              <a:off x="2208638" y="574666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 bwMode="auto">
            <a:xfrm>
              <a:off x="2595572" y="5632691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2" name="正方形/長方形 21"/>
            <p:cNvSpPr/>
            <p:nvPr/>
          </p:nvSpPr>
          <p:spPr bwMode="auto">
            <a:xfrm>
              <a:off x="2987279" y="5500590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23" name="正方形/長方形 22"/>
            <p:cNvSpPr/>
            <p:nvPr/>
          </p:nvSpPr>
          <p:spPr bwMode="auto">
            <a:xfrm>
              <a:off x="3392433" y="5371553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>
              <a:off x="845404" y="589886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1250703" y="5786714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628963" y="5669592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2042791" y="552719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2429725" y="5413227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2821432" y="5281126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3226586" y="5152089"/>
              <a:ext cx="288032" cy="271344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LeftDown">
                <a:rot lat="7800000" lon="12600000" rev="2400000"/>
              </a:camera>
              <a:lightRig rig="threePt" dir="t"/>
            </a:scene3d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" name="Freeform 82"/>
            <p:cNvSpPr>
              <a:spLocks/>
            </p:cNvSpPr>
            <p:nvPr/>
          </p:nvSpPr>
          <p:spPr bwMode="auto">
            <a:xfrm rot="1801589">
              <a:off x="1528679" y="5139540"/>
              <a:ext cx="1995182" cy="18745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9" name="Freeform 82"/>
            <p:cNvSpPr>
              <a:spLocks/>
            </p:cNvSpPr>
            <p:nvPr/>
          </p:nvSpPr>
          <p:spPr bwMode="auto">
            <a:xfrm rot="3642240">
              <a:off x="932585" y="5309289"/>
              <a:ext cx="1166050" cy="142204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" name="Freeform 82"/>
            <p:cNvSpPr>
              <a:spLocks/>
            </p:cNvSpPr>
            <p:nvPr/>
          </p:nvSpPr>
          <p:spPr bwMode="auto">
            <a:xfrm rot="5193685">
              <a:off x="595707" y="5453651"/>
              <a:ext cx="1003688" cy="1464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32" name="直線矢印コネクタ 31"/>
            <p:cNvCxnSpPr/>
            <p:nvPr/>
          </p:nvCxnSpPr>
          <p:spPr bwMode="auto">
            <a:xfrm flipH="1">
              <a:off x="3680465" y="4445456"/>
              <a:ext cx="311460" cy="623096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テキスト ボックス 34"/>
            <p:cNvSpPr txBox="1"/>
            <p:nvPr/>
          </p:nvSpPr>
          <p:spPr>
            <a:xfrm>
              <a:off x="3007553" y="4157389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Nb</a:t>
              </a:r>
              <a:r>
                <a:rPr kumimoji="1"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/Al-STJ array</a:t>
              </a:r>
              <a:endParaRPr kumimoji="1"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テキスト ボックス 35"/>
                <p:cNvSpPr txBox="1"/>
                <p:nvPr/>
              </p:nvSpPr>
              <p:spPr>
                <a:xfrm>
                  <a:off x="3072008" y="6058060"/>
                  <a:ext cx="2171134" cy="668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𝜆</m:t>
                      </m:r>
                      <m:r>
                        <a:rPr lang="en-US" altLang="ja-JP" i="1" dirty="0">
                          <a:latin typeface="Cambria Math"/>
                        </a:rPr>
                        <m:t>=40</m:t>
                      </m:r>
                      <m:r>
                        <m:rPr>
                          <m:lit/>
                        </m:rPr>
                        <a:rPr lang="en-US" altLang="ja-JP" i="1" dirty="0">
                          <a:latin typeface="Cambria Math"/>
                        </a:rPr>
                        <m:t>−</m:t>
                      </m:r>
                      <m:r>
                        <a:rPr lang="en-US" altLang="ja-JP" i="1" dirty="0">
                          <a:latin typeface="Cambria Math"/>
                        </a:rPr>
                        <m:t>80</m:t>
                      </m:r>
                      <m:r>
                        <a:rPr lang="en-US" altLang="ja-JP" i="1" dirty="0">
                          <a:latin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altLang="ja-JP" i="1" dirty="0">
                          <a:latin typeface="Cambria Math"/>
                        </a:rPr>
                        <m:t>m</m:t>
                      </m:r>
                    </m:oMath>
                  </a14:m>
                  <a:r>
                    <a:rPr lang="en-US" altLang="ja-JP" dirty="0">
                      <a:latin typeface="Arial Unicode MS" panose="020B0604020202020204" pitchFamily="50" charset="-128"/>
                      <a:ea typeface="Arial Unicode MS" panose="020B0604020202020204" pitchFamily="50" charset="-128"/>
                      <a:cs typeface="Arial Unicode MS" panose="020B0604020202020204" pitchFamily="50" charset="-128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=16~31</m:t>
                      </m:r>
                      <m:r>
                        <m:rPr>
                          <m:sty m:val="p"/>
                        </m:rPr>
                        <a:rPr kumimoji="1" lang="en-US" altLang="ja-JP" b="0" i="1" smtClean="0">
                          <a:latin typeface="Cambria Math"/>
                        </a:rPr>
                        <m:t>meV</m:t>
                      </m:r>
                    </m:oMath>
                  </a14:m>
                  <a:endParaRPr kumimoji="1" lang="ja-JP" altLang="en-US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36" name="テキスト ボックス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2008" y="6058060"/>
                  <a:ext cx="2171134" cy="66851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56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直線矢印コネクタ 36"/>
            <p:cNvCxnSpPr/>
            <p:nvPr/>
          </p:nvCxnSpPr>
          <p:spPr bwMode="auto">
            <a:xfrm flipH="1">
              <a:off x="1763361" y="5904035"/>
              <a:ext cx="2084548" cy="637946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Freeform 82"/>
            <p:cNvSpPr>
              <a:spLocks/>
            </p:cNvSpPr>
            <p:nvPr/>
          </p:nvSpPr>
          <p:spPr bwMode="auto">
            <a:xfrm rot="9685105">
              <a:off x="1402136" y="4557684"/>
              <a:ext cx="1384528" cy="190478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bg1">
                  <a:lumMod val="50000"/>
                </a:schemeClr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0" name="Freeform 82"/>
            <p:cNvSpPr>
              <a:spLocks/>
            </p:cNvSpPr>
            <p:nvPr/>
          </p:nvSpPr>
          <p:spPr bwMode="auto">
            <a:xfrm rot="4239930">
              <a:off x="618113" y="5503823"/>
              <a:ext cx="1332524" cy="167509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FF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1" name="Freeform 82"/>
            <p:cNvSpPr>
              <a:spLocks/>
            </p:cNvSpPr>
            <p:nvPr/>
          </p:nvSpPr>
          <p:spPr bwMode="auto">
            <a:xfrm rot="3098568">
              <a:off x="1015542" y="5379096"/>
              <a:ext cx="1717422" cy="218700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00B05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42" name="Freeform 82"/>
            <p:cNvSpPr>
              <a:spLocks/>
            </p:cNvSpPr>
            <p:nvPr/>
          </p:nvSpPr>
          <p:spPr bwMode="auto">
            <a:xfrm rot="1951799">
              <a:off x="1488399" y="5004699"/>
              <a:ext cx="1335531" cy="204747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44" name="直線矢印コネクタ 43"/>
            <p:cNvCxnSpPr/>
            <p:nvPr/>
          </p:nvCxnSpPr>
          <p:spPr bwMode="auto">
            <a:xfrm>
              <a:off x="629393" y="6125917"/>
              <a:ext cx="403702" cy="52751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テキスト ボックス 44"/>
                <p:cNvSpPr txBox="1"/>
                <p:nvPr/>
              </p:nvSpPr>
              <p:spPr>
                <a:xfrm>
                  <a:off x="278479" y="6357873"/>
                  <a:ext cx="688359" cy="4197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𝜃</m:t>
                        </m:r>
                      </m:oMath>
                    </m:oMathPara>
                  </a14:m>
                  <a:endParaRPr kumimoji="1" lang="ja-JP" altLang="en-US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5" name="テキスト ボックス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479" y="6357873"/>
                  <a:ext cx="688359" cy="4197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/>
                <p:cNvSpPr txBox="1"/>
                <p:nvPr/>
              </p:nvSpPr>
              <p:spPr>
                <a:xfrm>
                  <a:off x="2146611" y="6265763"/>
                  <a:ext cx="10081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/>
                          </a:rPr>
                          <m:t>Δ</m:t>
                        </m:r>
                        <m:r>
                          <a:rPr kumimoji="1" lang="en-US" altLang="ja-JP" b="0" i="1" smtClean="0"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kumimoji="1" lang="ja-JP" altLang="en-US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endParaRPr>
                </a:p>
              </p:txBody>
            </p:sp>
          </mc:Choice>
          <mc:Fallback xmlns="">
            <p:sp>
              <p:nvSpPr>
                <p:cNvPr id="46" name="テキスト ボックス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611" y="6265763"/>
                  <a:ext cx="100811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754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718" y="3391794"/>
            <a:ext cx="2828040" cy="34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844" y="4005293"/>
            <a:ext cx="2643072" cy="207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5076052" y="3428999"/>
            <a:ext cx="648075" cy="61268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13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コンテンツ プレースホルダー 4"/>
              <p:cNvSpPr txBox="1">
                <a:spLocks/>
              </p:cNvSpPr>
              <p:nvPr/>
            </p:nvSpPr>
            <p:spPr>
              <a:xfrm>
                <a:off x="5724128" y="4041681"/>
                <a:ext cx="2274675" cy="436806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4041681"/>
                <a:ext cx="2274675" cy="436806"/>
              </a:xfrm>
              <a:prstGeom prst="rect">
                <a:avLst/>
              </a:prstGeom>
              <a:blipFill rotWithShape="1"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395536" y="91440"/>
            <a:ext cx="8568951" cy="692696"/>
          </a:xfrm>
        </p:spPr>
        <p:txBody>
          <a:bodyPr>
            <a:normAutofit fontScale="90000"/>
          </a:bodyPr>
          <a:lstStyle/>
          <a:p>
            <a:r>
              <a:rPr lang="en-US" altLang="ja-JP" sz="3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Expected </a:t>
            </a:r>
            <a:r>
              <a:rPr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accuracy in the spectrum measurement</a:t>
            </a:r>
            <a:endParaRPr kumimoji="1"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1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5360441" y="692696"/>
                <a:ext cx="3676055" cy="295232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Telescope parameters</a:t>
                </a:r>
              </a:p>
              <a:p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Main mirror</a:t>
                </a:r>
              </a:p>
              <a:p>
                <a:pPr lvl="1"/>
                <a:r>
                  <a:rPr lang="en-US" altLang="ja-JP" sz="1800" b="1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D=15cm, F=1m</a:t>
                </a:r>
              </a:p>
              <a:p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detector</a:t>
                </a:r>
              </a:p>
              <a:p>
                <a:pPr lvl="1"/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sensitive area </a:t>
                </a:r>
                <a:r>
                  <a:rPr lang="en-US" altLang="ja-JP" sz="1800" b="1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100</a:t>
                </a:r>
                <a:r>
                  <a:rPr lang="en-US" altLang="ja-JP" sz="18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m</a:t>
                </a:r>
                <a:r>
                  <a:rPr lang="en-US" altLang="ja-JP" sz="18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x100</a:t>
                </a:r>
                <a:r>
                  <a:rPr lang="en-US" altLang="ja-JP" sz="1800" b="1" dirty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</a:t>
                </a:r>
                <a:r>
                  <a:rPr lang="en-US" altLang="ja-JP" sz="1800" b="1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m/ pixel</a:t>
                </a:r>
              </a:p>
              <a:p>
                <a:pPr lvl="1"/>
                <a:r>
                  <a:rPr lang="en-US" altLang="ja-JP" sz="1800" b="0" dirty="0" smtClean="0">
                    <a:solidFill>
                      <a:srgbClr val="0070C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50 x 8 array</a:t>
                </a:r>
              </a:p>
              <a:p>
                <a:pPr marL="457200" lvl="1" indent="0">
                  <a:buNone/>
                </a:pPr>
                <a:r>
                  <a:rPr lang="en-US" altLang="ja-JP" sz="18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Δ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𝜆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f>
                      <m:fPr>
                        <m:ctrlP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fPr>
                      <m:num>
                        <m:r>
                          <a:rPr lang="en-US" altLang="ja-JP" sz="1800" b="0" i="1" smtClean="0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80</m:t>
                        </m:r>
                        <m:r>
                          <a:rPr lang="en-US" altLang="ja-JP" sz="1800" b="0" i="1" smtClean="0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𝜇</m:t>
                        </m:r>
                        <m:r>
                          <a:rPr lang="en-US" altLang="ja-JP" sz="1800" b="0" i="1" smtClean="0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  <m:r>
                          <a:rPr lang="en-US" altLang="ja-JP" sz="1800" b="0" i="1" smtClean="0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−40</m:t>
                        </m:r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𝜇</m:t>
                        </m:r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𝑚</m:t>
                        </m:r>
                      </m:num>
                      <m:den>
                        <m:r>
                          <a:rPr lang="en-US" altLang="ja-JP" sz="1800" i="1"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50</m:t>
                        </m:r>
                      </m:den>
                    </m:f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=0.8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1800" i="1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endParaRPr lang="en-US" altLang="ja-JP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1571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0441" y="692696"/>
                <a:ext cx="3676055" cy="2952329"/>
              </a:xfrm>
              <a:blipFill rotWithShape="1">
                <a:blip r:embed="rId3"/>
                <a:stretch>
                  <a:fillRect l="-2488" t="-1446" b="-6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グループ化 6"/>
          <p:cNvGrpSpPr/>
          <p:nvPr/>
        </p:nvGrpSpPr>
        <p:grpSpPr>
          <a:xfrm>
            <a:off x="251520" y="799566"/>
            <a:ext cx="4896598" cy="3458904"/>
            <a:chOff x="-61285" y="960579"/>
            <a:chExt cx="5737059" cy="4052597"/>
          </a:xfrm>
        </p:grpSpPr>
        <p:sp>
          <p:nvSpPr>
            <p:cNvPr id="3" name="正方形/長方形 2"/>
            <p:cNvSpPr/>
            <p:nvPr/>
          </p:nvSpPr>
          <p:spPr>
            <a:xfrm>
              <a:off x="3347864" y="1014933"/>
              <a:ext cx="599101" cy="3873718"/>
            </a:xfrm>
            <a:prstGeom prst="rect">
              <a:avLst/>
            </a:prstGeom>
            <a:gradFill flip="none" rotWithShape="1">
              <a:gsLst>
                <a:gs pos="37000">
                  <a:srgbClr val="A5BDE7">
                    <a:alpha val="50000"/>
                  </a:srgbClr>
                </a:gs>
                <a:gs pos="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912519" y="1006796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912519" y="1006796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5554453" y="1006796"/>
              <a:ext cx="0" cy="342729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H="1">
              <a:off x="912519" y="4434088"/>
              <a:ext cx="464193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1149382" y="2943584"/>
              <a:ext cx="687480" cy="361072"/>
            </a:xfrm>
            <a:custGeom>
              <a:avLst/>
              <a:gdLst>
                <a:gd name="T0" fmla="*/ 27 w 476"/>
                <a:gd name="T1" fmla="*/ 0 h 250"/>
                <a:gd name="T2" fmla="*/ 59 w 476"/>
                <a:gd name="T3" fmla="*/ 4 h 250"/>
                <a:gd name="T4" fmla="*/ 112 w 476"/>
                <a:gd name="T5" fmla="*/ 25 h 250"/>
                <a:gd name="T6" fmla="*/ 139 w 476"/>
                <a:gd name="T7" fmla="*/ 47 h 250"/>
                <a:gd name="T8" fmla="*/ 160 w 476"/>
                <a:gd name="T9" fmla="*/ 52 h 250"/>
                <a:gd name="T10" fmla="*/ 187 w 476"/>
                <a:gd name="T11" fmla="*/ 64 h 250"/>
                <a:gd name="T12" fmla="*/ 220 w 476"/>
                <a:gd name="T13" fmla="*/ 84 h 250"/>
                <a:gd name="T14" fmla="*/ 252 w 476"/>
                <a:gd name="T15" fmla="*/ 111 h 250"/>
                <a:gd name="T16" fmla="*/ 273 w 476"/>
                <a:gd name="T17" fmla="*/ 111 h 250"/>
                <a:gd name="T18" fmla="*/ 326 w 476"/>
                <a:gd name="T19" fmla="*/ 116 h 250"/>
                <a:gd name="T20" fmla="*/ 358 w 476"/>
                <a:gd name="T21" fmla="*/ 111 h 250"/>
                <a:gd name="T22" fmla="*/ 379 w 476"/>
                <a:gd name="T23" fmla="*/ 128 h 250"/>
                <a:gd name="T24" fmla="*/ 401 w 476"/>
                <a:gd name="T25" fmla="*/ 138 h 250"/>
                <a:gd name="T26" fmla="*/ 422 w 476"/>
                <a:gd name="T27" fmla="*/ 116 h 250"/>
                <a:gd name="T28" fmla="*/ 454 w 476"/>
                <a:gd name="T29" fmla="*/ 106 h 250"/>
                <a:gd name="T30" fmla="*/ 476 w 476"/>
                <a:gd name="T31" fmla="*/ 84 h 250"/>
                <a:gd name="T32" fmla="*/ 476 w 476"/>
                <a:gd name="T33" fmla="*/ 192 h 250"/>
                <a:gd name="T34" fmla="*/ 459 w 476"/>
                <a:gd name="T35" fmla="*/ 224 h 250"/>
                <a:gd name="T36" fmla="*/ 443 w 476"/>
                <a:gd name="T37" fmla="*/ 250 h 250"/>
                <a:gd name="T38" fmla="*/ 422 w 476"/>
                <a:gd name="T39" fmla="*/ 235 h 250"/>
                <a:gd name="T40" fmla="*/ 390 w 476"/>
                <a:gd name="T41" fmla="*/ 244 h 250"/>
                <a:gd name="T42" fmla="*/ 375 w 476"/>
                <a:gd name="T43" fmla="*/ 206 h 250"/>
                <a:gd name="T44" fmla="*/ 346 w 476"/>
                <a:gd name="T45" fmla="*/ 181 h 250"/>
                <a:gd name="T46" fmla="*/ 316 w 476"/>
                <a:gd name="T47" fmla="*/ 176 h 250"/>
                <a:gd name="T48" fmla="*/ 278 w 476"/>
                <a:gd name="T49" fmla="*/ 176 h 250"/>
                <a:gd name="T50" fmla="*/ 252 w 476"/>
                <a:gd name="T51" fmla="*/ 192 h 250"/>
                <a:gd name="T52" fmla="*/ 235 w 476"/>
                <a:gd name="T53" fmla="*/ 192 h 250"/>
                <a:gd name="T54" fmla="*/ 176 w 476"/>
                <a:gd name="T55" fmla="*/ 133 h 250"/>
                <a:gd name="T56" fmla="*/ 150 w 476"/>
                <a:gd name="T57" fmla="*/ 121 h 250"/>
                <a:gd name="T58" fmla="*/ 112 w 476"/>
                <a:gd name="T59" fmla="*/ 96 h 250"/>
                <a:gd name="T60" fmla="*/ 69 w 476"/>
                <a:gd name="T61" fmla="*/ 70 h 250"/>
                <a:gd name="T62" fmla="*/ 27 w 476"/>
                <a:gd name="T63" fmla="*/ 70 h 250"/>
                <a:gd name="T64" fmla="*/ 0 w 476"/>
                <a:gd name="T65" fmla="*/ 84 h 250"/>
                <a:gd name="T66" fmla="*/ 0 w 476"/>
                <a:gd name="T67" fmla="*/ 15 h 250"/>
                <a:gd name="T68" fmla="*/ 27 w 476"/>
                <a:gd name="T6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4149164" y="2061125"/>
              <a:ext cx="1350408" cy="641263"/>
            </a:xfrm>
            <a:custGeom>
              <a:avLst/>
              <a:gdLst>
                <a:gd name="T0" fmla="*/ 225 w 935"/>
                <a:gd name="T1" fmla="*/ 0 h 444"/>
                <a:gd name="T2" fmla="*/ 300 w 935"/>
                <a:gd name="T3" fmla="*/ 7 h 444"/>
                <a:gd name="T4" fmla="*/ 370 w 935"/>
                <a:gd name="T5" fmla="*/ 33 h 444"/>
                <a:gd name="T6" fmla="*/ 439 w 935"/>
                <a:gd name="T7" fmla="*/ 54 h 444"/>
                <a:gd name="T8" fmla="*/ 525 w 935"/>
                <a:gd name="T9" fmla="*/ 96 h 444"/>
                <a:gd name="T10" fmla="*/ 621 w 935"/>
                <a:gd name="T11" fmla="*/ 157 h 444"/>
                <a:gd name="T12" fmla="*/ 733 w 935"/>
                <a:gd name="T13" fmla="*/ 232 h 444"/>
                <a:gd name="T14" fmla="*/ 844 w 935"/>
                <a:gd name="T15" fmla="*/ 322 h 444"/>
                <a:gd name="T16" fmla="*/ 930 w 935"/>
                <a:gd name="T17" fmla="*/ 380 h 444"/>
                <a:gd name="T18" fmla="*/ 935 w 935"/>
                <a:gd name="T19" fmla="*/ 444 h 444"/>
                <a:gd name="T20" fmla="*/ 803 w 935"/>
                <a:gd name="T21" fmla="*/ 348 h 444"/>
                <a:gd name="T22" fmla="*/ 663 w 935"/>
                <a:gd name="T23" fmla="*/ 269 h 444"/>
                <a:gd name="T24" fmla="*/ 557 w 935"/>
                <a:gd name="T25" fmla="*/ 215 h 444"/>
                <a:gd name="T26" fmla="*/ 448 w 935"/>
                <a:gd name="T27" fmla="*/ 173 h 444"/>
                <a:gd name="T28" fmla="*/ 338 w 935"/>
                <a:gd name="T29" fmla="*/ 161 h 444"/>
                <a:gd name="T30" fmla="*/ 236 w 935"/>
                <a:gd name="T31" fmla="*/ 167 h 444"/>
                <a:gd name="T32" fmla="*/ 129 w 935"/>
                <a:gd name="T33" fmla="*/ 215 h 444"/>
                <a:gd name="T34" fmla="*/ 6 w 935"/>
                <a:gd name="T35" fmla="*/ 315 h 444"/>
                <a:gd name="T36" fmla="*/ 0 w 935"/>
                <a:gd name="T37" fmla="*/ 81 h 444"/>
                <a:gd name="T38" fmla="*/ 38 w 935"/>
                <a:gd name="T39" fmla="*/ 64 h 444"/>
                <a:gd name="T40" fmla="*/ 96 w 935"/>
                <a:gd name="T41" fmla="*/ 33 h 444"/>
                <a:gd name="T42" fmla="*/ 151 w 935"/>
                <a:gd name="T43" fmla="*/ 13 h 444"/>
                <a:gd name="T44" fmla="*/ 225 w 935"/>
                <a:gd name="T4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4149164" y="2178113"/>
              <a:ext cx="10110" cy="342296"/>
            </a:xfrm>
            <a:custGeom>
              <a:avLst/>
              <a:gdLst>
                <a:gd name="T0" fmla="*/ 0 w 7"/>
                <a:gd name="T1" fmla="*/ 0 h 237"/>
                <a:gd name="T2" fmla="*/ 1 w 7"/>
                <a:gd name="T3" fmla="*/ 0 h 237"/>
                <a:gd name="T4" fmla="*/ 7 w 7"/>
                <a:gd name="T5" fmla="*/ 234 h 237"/>
                <a:gd name="T6" fmla="*/ 7 w 7"/>
                <a:gd name="T7" fmla="*/ 237 h 237"/>
                <a:gd name="T8" fmla="*/ 6 w 7"/>
                <a:gd name="T9" fmla="*/ 237 h 237"/>
                <a:gd name="T10" fmla="*/ 0 w 7"/>
                <a:gd name="T11" fmla="*/ 2 h 237"/>
                <a:gd name="T12" fmla="*/ 0 w 7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157829" y="2371647"/>
              <a:ext cx="179091" cy="148762"/>
            </a:xfrm>
            <a:custGeom>
              <a:avLst/>
              <a:gdLst>
                <a:gd name="T0" fmla="*/ 123 w 124"/>
                <a:gd name="T1" fmla="*/ 0 h 103"/>
                <a:gd name="T2" fmla="*/ 124 w 124"/>
                <a:gd name="T3" fmla="*/ 0 h 103"/>
                <a:gd name="T4" fmla="*/ 124 w 124"/>
                <a:gd name="T5" fmla="*/ 1 h 103"/>
                <a:gd name="T6" fmla="*/ 1 w 124"/>
                <a:gd name="T7" fmla="*/ 103 h 103"/>
                <a:gd name="T8" fmla="*/ 0 w 124"/>
                <a:gd name="T9" fmla="*/ 103 h 103"/>
                <a:gd name="T10" fmla="*/ 0 w 124"/>
                <a:gd name="T11" fmla="*/ 100 h 103"/>
                <a:gd name="T12" fmla="*/ 123 w 12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4335476" y="2302321"/>
              <a:ext cx="155983" cy="70770"/>
            </a:xfrm>
            <a:custGeom>
              <a:avLst/>
              <a:gdLst>
                <a:gd name="T0" fmla="*/ 107 w 108"/>
                <a:gd name="T1" fmla="*/ 0 h 49"/>
                <a:gd name="T2" fmla="*/ 108 w 108"/>
                <a:gd name="T3" fmla="*/ 0 h 49"/>
                <a:gd name="T4" fmla="*/ 108 w 108"/>
                <a:gd name="T5" fmla="*/ 1 h 49"/>
                <a:gd name="T6" fmla="*/ 1 w 108"/>
                <a:gd name="T7" fmla="*/ 49 h 49"/>
                <a:gd name="T8" fmla="*/ 0 w 108"/>
                <a:gd name="T9" fmla="*/ 49 h 49"/>
                <a:gd name="T10" fmla="*/ 0 w 108"/>
                <a:gd name="T11" fmla="*/ 48 h 49"/>
                <a:gd name="T12" fmla="*/ 107 w 10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4490015" y="2293656"/>
              <a:ext cx="148762" cy="10110"/>
            </a:xfrm>
            <a:custGeom>
              <a:avLst/>
              <a:gdLst>
                <a:gd name="T0" fmla="*/ 102 w 103"/>
                <a:gd name="T1" fmla="*/ 0 h 7"/>
                <a:gd name="T2" fmla="*/ 103 w 103"/>
                <a:gd name="T3" fmla="*/ 0 h 7"/>
                <a:gd name="T4" fmla="*/ 103 w 103"/>
                <a:gd name="T5" fmla="*/ 3 h 7"/>
                <a:gd name="T6" fmla="*/ 1 w 103"/>
                <a:gd name="T7" fmla="*/ 7 h 7"/>
                <a:gd name="T8" fmla="*/ 0 w 103"/>
                <a:gd name="T9" fmla="*/ 7 h 7"/>
                <a:gd name="T10" fmla="*/ 0 w 103"/>
                <a:gd name="T11" fmla="*/ 6 h 7"/>
                <a:gd name="T12" fmla="*/ 102 w 10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4637332" y="2293656"/>
              <a:ext cx="163205" cy="18776"/>
            </a:xfrm>
            <a:custGeom>
              <a:avLst/>
              <a:gdLst>
                <a:gd name="T0" fmla="*/ 0 w 113"/>
                <a:gd name="T1" fmla="*/ 0 h 13"/>
                <a:gd name="T2" fmla="*/ 1 w 113"/>
                <a:gd name="T3" fmla="*/ 0 h 13"/>
                <a:gd name="T4" fmla="*/ 113 w 113"/>
                <a:gd name="T5" fmla="*/ 12 h 13"/>
                <a:gd name="T6" fmla="*/ 113 w 113"/>
                <a:gd name="T7" fmla="*/ 13 h 13"/>
                <a:gd name="T8" fmla="*/ 110 w 113"/>
                <a:gd name="T9" fmla="*/ 13 h 13"/>
                <a:gd name="T10" fmla="*/ 0 w 113"/>
                <a:gd name="T11" fmla="*/ 3 h 13"/>
                <a:gd name="T12" fmla="*/ 0 w 1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4796204" y="2310987"/>
              <a:ext cx="158871" cy="62105"/>
            </a:xfrm>
            <a:custGeom>
              <a:avLst/>
              <a:gdLst>
                <a:gd name="T0" fmla="*/ 0 w 110"/>
                <a:gd name="T1" fmla="*/ 0 h 43"/>
                <a:gd name="T2" fmla="*/ 3 w 110"/>
                <a:gd name="T3" fmla="*/ 0 h 43"/>
                <a:gd name="T4" fmla="*/ 110 w 110"/>
                <a:gd name="T5" fmla="*/ 42 h 43"/>
                <a:gd name="T6" fmla="*/ 110 w 110"/>
                <a:gd name="T7" fmla="*/ 43 h 43"/>
                <a:gd name="T8" fmla="*/ 109 w 110"/>
                <a:gd name="T9" fmla="*/ 43 h 43"/>
                <a:gd name="T10" fmla="*/ 0 w 110"/>
                <a:gd name="T11" fmla="*/ 1 h 43"/>
                <a:gd name="T12" fmla="*/ 0 w 11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4953630" y="2371647"/>
              <a:ext cx="154539" cy="79436"/>
            </a:xfrm>
            <a:custGeom>
              <a:avLst/>
              <a:gdLst>
                <a:gd name="T0" fmla="*/ 0 w 107"/>
                <a:gd name="T1" fmla="*/ 0 h 55"/>
                <a:gd name="T2" fmla="*/ 1 w 107"/>
                <a:gd name="T3" fmla="*/ 0 h 55"/>
                <a:gd name="T4" fmla="*/ 107 w 107"/>
                <a:gd name="T5" fmla="*/ 54 h 55"/>
                <a:gd name="T6" fmla="*/ 107 w 107"/>
                <a:gd name="T7" fmla="*/ 55 h 55"/>
                <a:gd name="T8" fmla="*/ 106 w 107"/>
                <a:gd name="T9" fmla="*/ 55 h 55"/>
                <a:gd name="T10" fmla="*/ 0 w 107"/>
                <a:gd name="T11" fmla="*/ 1 h 55"/>
                <a:gd name="T12" fmla="*/ 0 w 10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5106725" y="2449638"/>
              <a:ext cx="202200" cy="116988"/>
            </a:xfrm>
            <a:custGeom>
              <a:avLst/>
              <a:gdLst>
                <a:gd name="T0" fmla="*/ 0 w 140"/>
                <a:gd name="T1" fmla="*/ 0 h 81"/>
                <a:gd name="T2" fmla="*/ 1 w 140"/>
                <a:gd name="T3" fmla="*/ 0 h 81"/>
                <a:gd name="T4" fmla="*/ 140 w 140"/>
                <a:gd name="T5" fmla="*/ 79 h 81"/>
                <a:gd name="T6" fmla="*/ 140 w 140"/>
                <a:gd name="T7" fmla="*/ 81 h 81"/>
                <a:gd name="T8" fmla="*/ 140 w 140"/>
                <a:gd name="T9" fmla="*/ 81 h 81"/>
                <a:gd name="T10" fmla="*/ 0 w 140"/>
                <a:gd name="T11" fmla="*/ 1 h 81"/>
                <a:gd name="T12" fmla="*/ 0 w 14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5308925" y="2563737"/>
              <a:ext cx="192090" cy="140096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133 w 133"/>
                <a:gd name="T5" fmla="*/ 96 h 97"/>
                <a:gd name="T6" fmla="*/ 133 w 133"/>
                <a:gd name="T7" fmla="*/ 97 h 97"/>
                <a:gd name="T8" fmla="*/ 132 w 133"/>
                <a:gd name="T9" fmla="*/ 97 h 97"/>
                <a:gd name="T10" fmla="*/ 0 w 133"/>
                <a:gd name="T11" fmla="*/ 2 h 97"/>
                <a:gd name="T12" fmla="*/ 0 w 1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5492349" y="2609954"/>
              <a:ext cx="8666" cy="93879"/>
            </a:xfrm>
            <a:custGeom>
              <a:avLst/>
              <a:gdLst>
                <a:gd name="T0" fmla="*/ 0 w 6"/>
                <a:gd name="T1" fmla="*/ 0 h 65"/>
                <a:gd name="T2" fmla="*/ 1 w 6"/>
                <a:gd name="T3" fmla="*/ 0 h 65"/>
                <a:gd name="T4" fmla="*/ 6 w 6"/>
                <a:gd name="T5" fmla="*/ 64 h 65"/>
                <a:gd name="T6" fmla="*/ 6 w 6"/>
                <a:gd name="T7" fmla="*/ 65 h 65"/>
                <a:gd name="T8" fmla="*/ 5 w 6"/>
                <a:gd name="T9" fmla="*/ 65 h 65"/>
                <a:gd name="T10" fmla="*/ 0 w 6"/>
                <a:gd name="T11" fmla="*/ 2 h 65"/>
                <a:gd name="T12" fmla="*/ 0 w 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5368141" y="2526185"/>
              <a:ext cx="125653" cy="86657"/>
            </a:xfrm>
            <a:custGeom>
              <a:avLst/>
              <a:gdLst>
                <a:gd name="T0" fmla="*/ 0 w 87"/>
                <a:gd name="T1" fmla="*/ 0 h 60"/>
                <a:gd name="T2" fmla="*/ 3 w 87"/>
                <a:gd name="T3" fmla="*/ 0 h 60"/>
                <a:gd name="T4" fmla="*/ 87 w 87"/>
                <a:gd name="T5" fmla="*/ 58 h 60"/>
                <a:gd name="T6" fmla="*/ 87 w 87"/>
                <a:gd name="T7" fmla="*/ 60 h 60"/>
                <a:gd name="T8" fmla="*/ 86 w 87"/>
                <a:gd name="T9" fmla="*/ 60 h 60"/>
                <a:gd name="T10" fmla="*/ 0 w 87"/>
                <a:gd name="T11" fmla="*/ 2 h 60"/>
                <a:gd name="T12" fmla="*/ 0 w 8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5207825" y="2396199"/>
              <a:ext cx="164649" cy="132874"/>
            </a:xfrm>
            <a:custGeom>
              <a:avLst/>
              <a:gdLst>
                <a:gd name="T0" fmla="*/ 0 w 114"/>
                <a:gd name="T1" fmla="*/ 0 h 92"/>
                <a:gd name="T2" fmla="*/ 1 w 114"/>
                <a:gd name="T3" fmla="*/ 0 h 92"/>
                <a:gd name="T4" fmla="*/ 114 w 114"/>
                <a:gd name="T5" fmla="*/ 90 h 92"/>
                <a:gd name="T6" fmla="*/ 114 w 114"/>
                <a:gd name="T7" fmla="*/ 92 h 92"/>
                <a:gd name="T8" fmla="*/ 111 w 114"/>
                <a:gd name="T9" fmla="*/ 92 h 92"/>
                <a:gd name="T10" fmla="*/ 0 w 114"/>
                <a:gd name="T11" fmla="*/ 0 h 92"/>
                <a:gd name="T12" fmla="*/ 0 w 114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5046065" y="2287878"/>
              <a:ext cx="163205" cy="108322"/>
            </a:xfrm>
            <a:custGeom>
              <a:avLst/>
              <a:gdLst>
                <a:gd name="T0" fmla="*/ 0 w 113"/>
                <a:gd name="T1" fmla="*/ 0 h 75"/>
                <a:gd name="T2" fmla="*/ 1 w 113"/>
                <a:gd name="T3" fmla="*/ 0 h 75"/>
                <a:gd name="T4" fmla="*/ 113 w 113"/>
                <a:gd name="T5" fmla="*/ 75 h 75"/>
                <a:gd name="T6" fmla="*/ 113 w 113"/>
                <a:gd name="T7" fmla="*/ 75 h 75"/>
                <a:gd name="T8" fmla="*/ 112 w 113"/>
                <a:gd name="T9" fmla="*/ 75 h 75"/>
                <a:gd name="T10" fmla="*/ 0 w 113"/>
                <a:gd name="T11" fmla="*/ 0 h 75"/>
                <a:gd name="T12" fmla="*/ 0 w 11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26"/>
            <p:cNvSpPr>
              <a:spLocks/>
            </p:cNvSpPr>
            <p:nvPr/>
          </p:nvSpPr>
          <p:spPr bwMode="auto">
            <a:xfrm>
              <a:off x="4907413" y="2199776"/>
              <a:ext cx="140096" cy="88102"/>
            </a:xfrm>
            <a:custGeom>
              <a:avLst/>
              <a:gdLst>
                <a:gd name="T0" fmla="*/ 0 w 97"/>
                <a:gd name="T1" fmla="*/ 0 h 61"/>
                <a:gd name="T2" fmla="*/ 1 w 97"/>
                <a:gd name="T3" fmla="*/ 0 h 61"/>
                <a:gd name="T4" fmla="*/ 97 w 97"/>
                <a:gd name="T5" fmla="*/ 61 h 61"/>
                <a:gd name="T6" fmla="*/ 97 w 97"/>
                <a:gd name="T7" fmla="*/ 61 h 61"/>
                <a:gd name="T8" fmla="*/ 96 w 97"/>
                <a:gd name="T9" fmla="*/ 61 h 61"/>
                <a:gd name="T10" fmla="*/ 0 w 97"/>
                <a:gd name="T11" fmla="*/ 3 h 61"/>
                <a:gd name="T12" fmla="*/ 0 w 9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4783205" y="2139116"/>
              <a:ext cx="125653" cy="64993"/>
            </a:xfrm>
            <a:custGeom>
              <a:avLst/>
              <a:gdLst>
                <a:gd name="T0" fmla="*/ 0 w 87"/>
                <a:gd name="T1" fmla="*/ 0 h 45"/>
                <a:gd name="T2" fmla="*/ 2 w 87"/>
                <a:gd name="T3" fmla="*/ 0 h 45"/>
                <a:gd name="T4" fmla="*/ 87 w 87"/>
                <a:gd name="T5" fmla="*/ 42 h 45"/>
                <a:gd name="T6" fmla="*/ 87 w 87"/>
                <a:gd name="T7" fmla="*/ 45 h 45"/>
                <a:gd name="T8" fmla="*/ 86 w 87"/>
                <a:gd name="T9" fmla="*/ 45 h 45"/>
                <a:gd name="T10" fmla="*/ 0 w 87"/>
                <a:gd name="T11" fmla="*/ 1 h 45"/>
                <a:gd name="T12" fmla="*/ 0 w 8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4683549" y="2108787"/>
              <a:ext cx="102545" cy="31774"/>
            </a:xfrm>
            <a:custGeom>
              <a:avLst/>
              <a:gdLst>
                <a:gd name="T0" fmla="*/ 0 w 71"/>
                <a:gd name="T1" fmla="*/ 0 h 22"/>
                <a:gd name="T2" fmla="*/ 1 w 71"/>
                <a:gd name="T3" fmla="*/ 0 h 22"/>
                <a:gd name="T4" fmla="*/ 71 w 71"/>
                <a:gd name="T5" fmla="*/ 21 h 22"/>
                <a:gd name="T6" fmla="*/ 71 w 71"/>
                <a:gd name="T7" fmla="*/ 22 h 22"/>
                <a:gd name="T8" fmla="*/ 69 w 71"/>
                <a:gd name="T9" fmla="*/ 22 h 22"/>
                <a:gd name="T10" fmla="*/ 0 w 71"/>
                <a:gd name="T11" fmla="*/ 0 h 22"/>
                <a:gd name="T12" fmla="*/ 0 w 7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4582449" y="2071235"/>
              <a:ext cx="102545" cy="37551"/>
            </a:xfrm>
            <a:custGeom>
              <a:avLst/>
              <a:gdLst>
                <a:gd name="T0" fmla="*/ 0 w 71"/>
                <a:gd name="T1" fmla="*/ 0 h 26"/>
                <a:gd name="T2" fmla="*/ 1 w 71"/>
                <a:gd name="T3" fmla="*/ 0 h 26"/>
                <a:gd name="T4" fmla="*/ 71 w 71"/>
                <a:gd name="T5" fmla="*/ 26 h 26"/>
                <a:gd name="T6" fmla="*/ 71 w 71"/>
                <a:gd name="T7" fmla="*/ 26 h 26"/>
                <a:gd name="T8" fmla="*/ 70 w 71"/>
                <a:gd name="T9" fmla="*/ 26 h 26"/>
                <a:gd name="T10" fmla="*/ 0 w 71"/>
                <a:gd name="T11" fmla="*/ 0 h 26"/>
                <a:gd name="T12" fmla="*/ 0 w 7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4474127" y="2061125"/>
              <a:ext cx="109766" cy="10110"/>
            </a:xfrm>
            <a:custGeom>
              <a:avLst/>
              <a:gdLst>
                <a:gd name="T0" fmla="*/ 0 w 76"/>
                <a:gd name="T1" fmla="*/ 0 h 7"/>
                <a:gd name="T2" fmla="*/ 1 w 76"/>
                <a:gd name="T3" fmla="*/ 0 h 7"/>
                <a:gd name="T4" fmla="*/ 76 w 76"/>
                <a:gd name="T5" fmla="*/ 7 h 7"/>
                <a:gd name="T6" fmla="*/ 76 w 76"/>
                <a:gd name="T7" fmla="*/ 7 h 7"/>
                <a:gd name="T8" fmla="*/ 75 w 76"/>
                <a:gd name="T9" fmla="*/ 7 h 7"/>
                <a:gd name="T10" fmla="*/ 0 w 76"/>
                <a:gd name="T11" fmla="*/ 3 h 7"/>
                <a:gd name="T12" fmla="*/ 0 w 7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4367250" y="2061125"/>
              <a:ext cx="108322" cy="20220"/>
            </a:xfrm>
            <a:custGeom>
              <a:avLst/>
              <a:gdLst>
                <a:gd name="T0" fmla="*/ 74 w 75"/>
                <a:gd name="T1" fmla="*/ 0 h 14"/>
                <a:gd name="T2" fmla="*/ 75 w 75"/>
                <a:gd name="T3" fmla="*/ 0 h 14"/>
                <a:gd name="T4" fmla="*/ 75 w 75"/>
                <a:gd name="T5" fmla="*/ 3 h 14"/>
                <a:gd name="T6" fmla="*/ 1 w 75"/>
                <a:gd name="T7" fmla="*/ 14 h 14"/>
                <a:gd name="T8" fmla="*/ 0 w 75"/>
                <a:gd name="T9" fmla="*/ 14 h 14"/>
                <a:gd name="T10" fmla="*/ 0 w 75"/>
                <a:gd name="T11" fmla="*/ 13 h 14"/>
                <a:gd name="T12" fmla="*/ 74 w 7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4287815" y="2079901"/>
              <a:ext cx="80880" cy="28886"/>
            </a:xfrm>
            <a:custGeom>
              <a:avLst/>
              <a:gdLst>
                <a:gd name="T0" fmla="*/ 55 w 56"/>
                <a:gd name="T1" fmla="*/ 0 h 20"/>
                <a:gd name="T2" fmla="*/ 56 w 56"/>
                <a:gd name="T3" fmla="*/ 0 h 20"/>
                <a:gd name="T4" fmla="*/ 56 w 56"/>
                <a:gd name="T5" fmla="*/ 1 h 20"/>
                <a:gd name="T6" fmla="*/ 2 w 56"/>
                <a:gd name="T7" fmla="*/ 20 h 20"/>
                <a:gd name="T8" fmla="*/ 0 w 56"/>
                <a:gd name="T9" fmla="*/ 20 h 20"/>
                <a:gd name="T10" fmla="*/ 0 w 56"/>
                <a:gd name="T11" fmla="*/ 20 h 20"/>
                <a:gd name="T12" fmla="*/ 55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33"/>
            <p:cNvSpPr>
              <a:spLocks/>
            </p:cNvSpPr>
            <p:nvPr/>
          </p:nvSpPr>
          <p:spPr bwMode="auto">
            <a:xfrm>
              <a:off x="4204046" y="2108787"/>
              <a:ext cx="86657" cy="49106"/>
            </a:xfrm>
            <a:custGeom>
              <a:avLst/>
              <a:gdLst>
                <a:gd name="T0" fmla="*/ 58 w 60"/>
                <a:gd name="T1" fmla="*/ 0 h 34"/>
                <a:gd name="T2" fmla="*/ 60 w 60"/>
                <a:gd name="T3" fmla="*/ 0 h 34"/>
                <a:gd name="T4" fmla="*/ 60 w 60"/>
                <a:gd name="T5" fmla="*/ 0 h 34"/>
                <a:gd name="T6" fmla="*/ 0 w 60"/>
                <a:gd name="T7" fmla="*/ 34 h 34"/>
                <a:gd name="T8" fmla="*/ 0 w 60"/>
                <a:gd name="T9" fmla="*/ 34 h 34"/>
                <a:gd name="T10" fmla="*/ 0 w 60"/>
                <a:gd name="T11" fmla="*/ 31 h 34"/>
                <a:gd name="T12" fmla="*/ 58 w 6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4"/>
            <p:cNvSpPr>
              <a:spLocks/>
            </p:cNvSpPr>
            <p:nvPr/>
          </p:nvSpPr>
          <p:spPr bwMode="auto">
            <a:xfrm>
              <a:off x="4149164" y="2153559"/>
              <a:ext cx="54883" cy="27442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38 w 38"/>
                <a:gd name="T5" fmla="*/ 3 h 19"/>
                <a:gd name="T6" fmla="*/ 1 w 38"/>
                <a:gd name="T7" fmla="*/ 19 h 19"/>
                <a:gd name="T8" fmla="*/ 0 w 38"/>
                <a:gd name="T9" fmla="*/ 19 h 19"/>
                <a:gd name="T10" fmla="*/ 0 w 38"/>
                <a:gd name="T11" fmla="*/ 17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35"/>
            <p:cNvSpPr>
              <a:spLocks/>
            </p:cNvSpPr>
            <p:nvPr/>
          </p:nvSpPr>
          <p:spPr bwMode="auto">
            <a:xfrm>
              <a:off x="1887412" y="4309879"/>
              <a:ext cx="31774" cy="124209"/>
            </a:xfrm>
            <a:custGeom>
              <a:avLst/>
              <a:gdLst>
                <a:gd name="T0" fmla="*/ 20 w 22"/>
                <a:gd name="T1" fmla="*/ 0 h 86"/>
                <a:gd name="T2" fmla="*/ 22 w 22"/>
                <a:gd name="T3" fmla="*/ 0 h 86"/>
                <a:gd name="T4" fmla="*/ 22 w 22"/>
                <a:gd name="T5" fmla="*/ 2 h 86"/>
                <a:gd name="T6" fmla="*/ 2 w 22"/>
                <a:gd name="T7" fmla="*/ 86 h 86"/>
                <a:gd name="T8" fmla="*/ 0 w 22"/>
                <a:gd name="T9" fmla="*/ 86 h 86"/>
                <a:gd name="T10" fmla="*/ 0 w 22"/>
                <a:gd name="T11" fmla="*/ 83 h 86"/>
                <a:gd name="T12" fmla="*/ 20 w 2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1933629" y="4234776"/>
              <a:ext cx="8666" cy="24553"/>
            </a:xfrm>
            <a:custGeom>
              <a:avLst/>
              <a:gdLst>
                <a:gd name="T0" fmla="*/ 5 w 6"/>
                <a:gd name="T1" fmla="*/ 0 h 17"/>
                <a:gd name="T2" fmla="*/ 6 w 6"/>
                <a:gd name="T3" fmla="*/ 0 h 17"/>
                <a:gd name="T4" fmla="*/ 6 w 6"/>
                <a:gd name="T5" fmla="*/ 2 h 17"/>
                <a:gd name="T6" fmla="*/ 2 w 6"/>
                <a:gd name="T7" fmla="*/ 17 h 17"/>
                <a:gd name="T8" fmla="*/ 0 w 6"/>
                <a:gd name="T9" fmla="*/ 17 h 17"/>
                <a:gd name="T10" fmla="*/ 0 w 6"/>
                <a:gd name="T11" fmla="*/ 14 h 17"/>
                <a:gd name="T12" fmla="*/ 5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1958182" y="4091791"/>
              <a:ext cx="36108" cy="96768"/>
            </a:xfrm>
            <a:custGeom>
              <a:avLst/>
              <a:gdLst>
                <a:gd name="T0" fmla="*/ 23 w 25"/>
                <a:gd name="T1" fmla="*/ 0 h 67"/>
                <a:gd name="T2" fmla="*/ 25 w 25"/>
                <a:gd name="T3" fmla="*/ 0 h 67"/>
                <a:gd name="T4" fmla="*/ 25 w 25"/>
                <a:gd name="T5" fmla="*/ 3 h 67"/>
                <a:gd name="T6" fmla="*/ 3 w 25"/>
                <a:gd name="T7" fmla="*/ 67 h 67"/>
                <a:gd name="T8" fmla="*/ 0 w 25"/>
                <a:gd name="T9" fmla="*/ 67 h 67"/>
                <a:gd name="T10" fmla="*/ 0 w 25"/>
                <a:gd name="T11" fmla="*/ 64 h 67"/>
                <a:gd name="T12" fmla="*/ 23 w 2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38"/>
            <p:cNvSpPr>
              <a:spLocks/>
            </p:cNvSpPr>
            <p:nvPr/>
          </p:nvSpPr>
          <p:spPr bwMode="auto">
            <a:xfrm>
              <a:off x="1991401" y="4062906"/>
              <a:ext cx="15888" cy="33219"/>
            </a:xfrm>
            <a:custGeom>
              <a:avLst/>
              <a:gdLst>
                <a:gd name="T0" fmla="*/ 8 w 11"/>
                <a:gd name="T1" fmla="*/ 0 h 23"/>
                <a:gd name="T2" fmla="*/ 11 w 11"/>
                <a:gd name="T3" fmla="*/ 0 h 23"/>
                <a:gd name="T4" fmla="*/ 11 w 11"/>
                <a:gd name="T5" fmla="*/ 2 h 23"/>
                <a:gd name="T6" fmla="*/ 2 w 11"/>
                <a:gd name="T7" fmla="*/ 23 h 23"/>
                <a:gd name="T8" fmla="*/ 0 w 11"/>
                <a:gd name="T9" fmla="*/ 23 h 23"/>
                <a:gd name="T10" fmla="*/ 0 w 11"/>
                <a:gd name="T11" fmla="*/ 20 h 23"/>
                <a:gd name="T12" fmla="*/ 8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9"/>
            <p:cNvSpPr>
              <a:spLocks/>
            </p:cNvSpPr>
            <p:nvPr/>
          </p:nvSpPr>
          <p:spPr bwMode="auto">
            <a:xfrm>
              <a:off x="2027507" y="3987803"/>
              <a:ext cx="12999" cy="27442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0 h 19"/>
                <a:gd name="T4" fmla="*/ 9 w 9"/>
                <a:gd name="T5" fmla="*/ 3 h 19"/>
                <a:gd name="T6" fmla="*/ 2 w 9"/>
                <a:gd name="T7" fmla="*/ 19 h 19"/>
                <a:gd name="T8" fmla="*/ 0 w 9"/>
                <a:gd name="T9" fmla="*/ 19 h 19"/>
                <a:gd name="T10" fmla="*/ 0 w 9"/>
                <a:gd name="T11" fmla="*/ 16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0"/>
            <p:cNvSpPr>
              <a:spLocks/>
            </p:cNvSpPr>
            <p:nvPr/>
          </p:nvSpPr>
          <p:spPr bwMode="auto">
            <a:xfrm>
              <a:off x="2059282" y="3820266"/>
              <a:ext cx="57771" cy="119876"/>
            </a:xfrm>
            <a:custGeom>
              <a:avLst/>
              <a:gdLst>
                <a:gd name="T0" fmla="*/ 38 w 40"/>
                <a:gd name="T1" fmla="*/ 0 h 83"/>
                <a:gd name="T2" fmla="*/ 40 w 40"/>
                <a:gd name="T3" fmla="*/ 0 h 83"/>
                <a:gd name="T4" fmla="*/ 40 w 40"/>
                <a:gd name="T5" fmla="*/ 2 h 83"/>
                <a:gd name="T6" fmla="*/ 4 w 40"/>
                <a:gd name="T7" fmla="*/ 83 h 83"/>
                <a:gd name="T8" fmla="*/ 0 w 40"/>
                <a:gd name="T9" fmla="*/ 83 h 83"/>
                <a:gd name="T10" fmla="*/ 0 w 40"/>
                <a:gd name="T11" fmla="*/ 81 h 83"/>
                <a:gd name="T12" fmla="*/ 38 w 4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1"/>
            <p:cNvSpPr>
              <a:spLocks/>
            </p:cNvSpPr>
            <p:nvPr/>
          </p:nvSpPr>
          <p:spPr bwMode="auto">
            <a:xfrm>
              <a:off x="2122830" y="3740830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1 w 4"/>
                <a:gd name="T7" fmla="*/ 20 h 20"/>
                <a:gd name="T8" fmla="*/ 0 w 4"/>
                <a:gd name="T9" fmla="*/ 20 h 20"/>
                <a:gd name="T10" fmla="*/ 0 w 4"/>
                <a:gd name="T11" fmla="*/ 17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2"/>
            <p:cNvSpPr>
              <a:spLocks/>
            </p:cNvSpPr>
            <p:nvPr/>
          </p:nvSpPr>
          <p:spPr bwMode="auto">
            <a:xfrm>
              <a:off x="2127164" y="3576182"/>
              <a:ext cx="5777" cy="118431"/>
            </a:xfrm>
            <a:custGeom>
              <a:avLst/>
              <a:gdLst>
                <a:gd name="T0" fmla="*/ 1 w 4"/>
                <a:gd name="T1" fmla="*/ 0 h 82"/>
                <a:gd name="T2" fmla="*/ 4 w 4"/>
                <a:gd name="T3" fmla="*/ 0 h 82"/>
                <a:gd name="T4" fmla="*/ 4 w 4"/>
                <a:gd name="T5" fmla="*/ 2 h 82"/>
                <a:gd name="T6" fmla="*/ 2 w 4"/>
                <a:gd name="T7" fmla="*/ 82 h 82"/>
                <a:gd name="T8" fmla="*/ 0 w 4"/>
                <a:gd name="T9" fmla="*/ 82 h 82"/>
                <a:gd name="T10" fmla="*/ 0 w 4"/>
                <a:gd name="T11" fmla="*/ 80 h 82"/>
                <a:gd name="T12" fmla="*/ 1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>
              <a:off x="2132941" y="3499634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2132941" y="3327764"/>
              <a:ext cx="5777" cy="119876"/>
            </a:xfrm>
            <a:custGeom>
              <a:avLst/>
              <a:gdLst>
                <a:gd name="T0" fmla="*/ 2 w 4"/>
                <a:gd name="T1" fmla="*/ 0 h 83"/>
                <a:gd name="T2" fmla="*/ 4 w 4"/>
                <a:gd name="T3" fmla="*/ 0 h 83"/>
                <a:gd name="T4" fmla="*/ 4 w 4"/>
                <a:gd name="T5" fmla="*/ 3 h 83"/>
                <a:gd name="T6" fmla="*/ 2 w 4"/>
                <a:gd name="T7" fmla="*/ 83 h 83"/>
                <a:gd name="T8" fmla="*/ 0 w 4"/>
                <a:gd name="T9" fmla="*/ 83 h 83"/>
                <a:gd name="T10" fmla="*/ 0 w 4"/>
                <a:gd name="T11" fmla="*/ 81 h 83"/>
                <a:gd name="T12" fmla="*/ 2 w 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45"/>
            <p:cNvSpPr>
              <a:spLocks noChangeShapeType="1"/>
            </p:cNvSpPr>
            <p:nvPr/>
          </p:nvSpPr>
          <p:spPr bwMode="auto">
            <a:xfrm>
              <a:off x="2138718" y="3319099"/>
              <a:ext cx="0" cy="2599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2138718" y="3395645"/>
              <a:ext cx="5777" cy="118431"/>
            </a:xfrm>
            <a:custGeom>
              <a:avLst/>
              <a:gdLst>
                <a:gd name="T0" fmla="*/ 0 w 4"/>
                <a:gd name="T1" fmla="*/ 0 h 82"/>
                <a:gd name="T2" fmla="*/ 2 w 4"/>
                <a:gd name="T3" fmla="*/ 0 h 82"/>
                <a:gd name="T4" fmla="*/ 4 w 4"/>
                <a:gd name="T5" fmla="*/ 80 h 82"/>
                <a:gd name="T6" fmla="*/ 4 w 4"/>
                <a:gd name="T7" fmla="*/ 82 h 82"/>
                <a:gd name="T8" fmla="*/ 0 w 4"/>
                <a:gd name="T9" fmla="*/ 82 h 82"/>
                <a:gd name="T10" fmla="*/ 0 w 4"/>
                <a:gd name="T11" fmla="*/ 2 h 82"/>
                <a:gd name="T12" fmla="*/ 0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2144495" y="3563183"/>
              <a:ext cx="0" cy="2744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48"/>
            <p:cNvSpPr>
              <a:spLocks/>
            </p:cNvSpPr>
            <p:nvPr/>
          </p:nvSpPr>
          <p:spPr bwMode="auto">
            <a:xfrm>
              <a:off x="2144495" y="3641174"/>
              <a:ext cx="4333" cy="124209"/>
            </a:xfrm>
            <a:custGeom>
              <a:avLst/>
              <a:gdLst>
                <a:gd name="T0" fmla="*/ 0 w 3"/>
                <a:gd name="T1" fmla="*/ 0 h 86"/>
                <a:gd name="T2" fmla="*/ 2 w 3"/>
                <a:gd name="T3" fmla="*/ 0 h 86"/>
                <a:gd name="T4" fmla="*/ 3 w 3"/>
                <a:gd name="T5" fmla="*/ 85 h 86"/>
                <a:gd name="T6" fmla="*/ 3 w 3"/>
                <a:gd name="T7" fmla="*/ 86 h 86"/>
                <a:gd name="T8" fmla="*/ 1 w 3"/>
                <a:gd name="T9" fmla="*/ 86 h 86"/>
                <a:gd name="T10" fmla="*/ 0 w 3"/>
                <a:gd name="T11" fmla="*/ 3 h 86"/>
                <a:gd name="T12" fmla="*/ 0 w 3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49"/>
            <p:cNvSpPr>
              <a:spLocks/>
            </p:cNvSpPr>
            <p:nvPr/>
          </p:nvSpPr>
          <p:spPr bwMode="auto">
            <a:xfrm>
              <a:off x="2183490" y="3690280"/>
              <a:ext cx="21665" cy="24553"/>
            </a:xfrm>
            <a:custGeom>
              <a:avLst/>
              <a:gdLst>
                <a:gd name="T0" fmla="*/ 13 w 15"/>
                <a:gd name="T1" fmla="*/ 0 h 17"/>
                <a:gd name="T2" fmla="*/ 15 w 15"/>
                <a:gd name="T3" fmla="*/ 0 h 17"/>
                <a:gd name="T4" fmla="*/ 15 w 15"/>
                <a:gd name="T5" fmla="*/ 1 h 17"/>
                <a:gd name="T6" fmla="*/ 3 w 15"/>
                <a:gd name="T7" fmla="*/ 17 h 17"/>
                <a:gd name="T8" fmla="*/ 0 w 15"/>
                <a:gd name="T9" fmla="*/ 17 h 17"/>
                <a:gd name="T10" fmla="*/ 0 w 15"/>
                <a:gd name="T11" fmla="*/ 15 h 17"/>
                <a:gd name="T12" fmla="*/ 13 w 1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50"/>
            <p:cNvSpPr>
              <a:spLocks/>
            </p:cNvSpPr>
            <p:nvPr/>
          </p:nvSpPr>
          <p:spPr bwMode="auto">
            <a:xfrm>
              <a:off x="2236929" y="3596402"/>
              <a:ext cx="30330" cy="46217"/>
            </a:xfrm>
            <a:custGeom>
              <a:avLst/>
              <a:gdLst>
                <a:gd name="T0" fmla="*/ 19 w 21"/>
                <a:gd name="T1" fmla="*/ 0 h 32"/>
                <a:gd name="T2" fmla="*/ 21 w 21"/>
                <a:gd name="T3" fmla="*/ 0 h 32"/>
                <a:gd name="T4" fmla="*/ 21 w 21"/>
                <a:gd name="T5" fmla="*/ 1 h 32"/>
                <a:gd name="T6" fmla="*/ 2 w 21"/>
                <a:gd name="T7" fmla="*/ 32 h 32"/>
                <a:gd name="T8" fmla="*/ 0 w 21"/>
                <a:gd name="T9" fmla="*/ 32 h 32"/>
                <a:gd name="T10" fmla="*/ 0 w 21"/>
                <a:gd name="T11" fmla="*/ 30 h 32"/>
                <a:gd name="T12" fmla="*/ 19 w 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52"/>
            <p:cNvSpPr>
              <a:spLocks/>
            </p:cNvSpPr>
            <p:nvPr/>
          </p:nvSpPr>
          <p:spPr bwMode="auto">
            <a:xfrm>
              <a:off x="3523787" y="3062016"/>
              <a:ext cx="2039331" cy="1372072"/>
            </a:xfrm>
            <a:custGeom>
              <a:avLst/>
              <a:gdLst>
                <a:gd name="T0" fmla="*/ 139 w 1412"/>
                <a:gd name="T1" fmla="*/ 22 h 950"/>
                <a:gd name="T2" fmla="*/ 220 w 1412"/>
                <a:gd name="T3" fmla="*/ 42 h 950"/>
                <a:gd name="T4" fmla="*/ 278 w 1412"/>
                <a:gd name="T5" fmla="*/ 65 h 950"/>
                <a:gd name="T6" fmla="*/ 336 w 1412"/>
                <a:gd name="T7" fmla="*/ 87 h 950"/>
                <a:gd name="T8" fmla="*/ 386 w 1412"/>
                <a:gd name="T9" fmla="*/ 110 h 950"/>
                <a:gd name="T10" fmla="*/ 435 w 1412"/>
                <a:gd name="T11" fmla="*/ 131 h 950"/>
                <a:gd name="T12" fmla="*/ 480 w 1412"/>
                <a:gd name="T13" fmla="*/ 154 h 950"/>
                <a:gd name="T14" fmla="*/ 527 w 1412"/>
                <a:gd name="T15" fmla="*/ 176 h 950"/>
                <a:gd name="T16" fmla="*/ 569 w 1412"/>
                <a:gd name="T17" fmla="*/ 199 h 950"/>
                <a:gd name="T18" fmla="*/ 611 w 1412"/>
                <a:gd name="T19" fmla="*/ 220 h 950"/>
                <a:gd name="T20" fmla="*/ 652 w 1412"/>
                <a:gd name="T21" fmla="*/ 243 h 950"/>
                <a:gd name="T22" fmla="*/ 696 w 1412"/>
                <a:gd name="T23" fmla="*/ 265 h 950"/>
                <a:gd name="T24" fmla="*/ 734 w 1412"/>
                <a:gd name="T25" fmla="*/ 288 h 950"/>
                <a:gd name="T26" fmla="*/ 778 w 1412"/>
                <a:gd name="T27" fmla="*/ 308 h 950"/>
                <a:gd name="T28" fmla="*/ 816 w 1412"/>
                <a:gd name="T29" fmla="*/ 332 h 950"/>
                <a:gd name="T30" fmla="*/ 859 w 1412"/>
                <a:gd name="T31" fmla="*/ 353 h 950"/>
                <a:gd name="T32" fmla="*/ 897 w 1412"/>
                <a:gd name="T33" fmla="*/ 376 h 950"/>
                <a:gd name="T34" fmla="*/ 939 w 1412"/>
                <a:gd name="T35" fmla="*/ 397 h 950"/>
                <a:gd name="T36" fmla="*/ 977 w 1412"/>
                <a:gd name="T37" fmla="*/ 420 h 950"/>
                <a:gd name="T38" fmla="*/ 1021 w 1412"/>
                <a:gd name="T39" fmla="*/ 442 h 950"/>
                <a:gd name="T40" fmla="*/ 1059 w 1412"/>
                <a:gd name="T41" fmla="*/ 465 h 950"/>
                <a:gd name="T42" fmla="*/ 1101 w 1412"/>
                <a:gd name="T43" fmla="*/ 486 h 950"/>
                <a:gd name="T44" fmla="*/ 1139 w 1412"/>
                <a:gd name="T45" fmla="*/ 509 h 950"/>
                <a:gd name="T46" fmla="*/ 1182 w 1412"/>
                <a:gd name="T47" fmla="*/ 531 h 950"/>
                <a:gd name="T48" fmla="*/ 1219 w 1412"/>
                <a:gd name="T49" fmla="*/ 554 h 950"/>
                <a:gd name="T50" fmla="*/ 1261 w 1412"/>
                <a:gd name="T51" fmla="*/ 574 h 950"/>
                <a:gd name="T52" fmla="*/ 1300 w 1412"/>
                <a:gd name="T53" fmla="*/ 598 h 950"/>
                <a:gd name="T54" fmla="*/ 1341 w 1412"/>
                <a:gd name="T55" fmla="*/ 619 h 950"/>
                <a:gd name="T56" fmla="*/ 1378 w 1412"/>
                <a:gd name="T57" fmla="*/ 643 h 950"/>
                <a:gd name="T58" fmla="*/ 1398 w 1412"/>
                <a:gd name="T59" fmla="*/ 670 h 950"/>
                <a:gd name="T60" fmla="*/ 1361 w 1412"/>
                <a:gd name="T61" fmla="*/ 647 h 950"/>
                <a:gd name="T62" fmla="*/ 1320 w 1412"/>
                <a:gd name="T63" fmla="*/ 626 h 950"/>
                <a:gd name="T64" fmla="*/ 1281 w 1412"/>
                <a:gd name="T65" fmla="*/ 603 h 950"/>
                <a:gd name="T66" fmla="*/ 1241 w 1412"/>
                <a:gd name="T67" fmla="*/ 581 h 950"/>
                <a:gd name="T68" fmla="*/ 1203 w 1412"/>
                <a:gd name="T69" fmla="*/ 558 h 950"/>
                <a:gd name="T70" fmla="*/ 1161 w 1412"/>
                <a:gd name="T71" fmla="*/ 536 h 950"/>
                <a:gd name="T72" fmla="*/ 1121 w 1412"/>
                <a:gd name="T73" fmla="*/ 514 h 950"/>
                <a:gd name="T74" fmla="*/ 1081 w 1412"/>
                <a:gd name="T75" fmla="*/ 492 h 950"/>
                <a:gd name="T76" fmla="*/ 1042 w 1412"/>
                <a:gd name="T77" fmla="*/ 469 h 950"/>
                <a:gd name="T78" fmla="*/ 999 w 1412"/>
                <a:gd name="T79" fmla="*/ 449 h 950"/>
                <a:gd name="T80" fmla="*/ 960 w 1412"/>
                <a:gd name="T81" fmla="*/ 426 h 950"/>
                <a:gd name="T82" fmla="*/ 919 w 1412"/>
                <a:gd name="T83" fmla="*/ 404 h 950"/>
                <a:gd name="T84" fmla="*/ 880 w 1412"/>
                <a:gd name="T85" fmla="*/ 380 h 950"/>
                <a:gd name="T86" fmla="*/ 838 w 1412"/>
                <a:gd name="T87" fmla="*/ 360 h 950"/>
                <a:gd name="T88" fmla="*/ 799 w 1412"/>
                <a:gd name="T89" fmla="*/ 337 h 950"/>
                <a:gd name="T90" fmla="*/ 756 w 1412"/>
                <a:gd name="T91" fmla="*/ 315 h 950"/>
                <a:gd name="T92" fmla="*/ 718 w 1412"/>
                <a:gd name="T93" fmla="*/ 292 h 950"/>
                <a:gd name="T94" fmla="*/ 675 w 1412"/>
                <a:gd name="T95" fmla="*/ 271 h 950"/>
                <a:gd name="T96" fmla="*/ 635 w 1412"/>
                <a:gd name="T97" fmla="*/ 248 h 950"/>
                <a:gd name="T98" fmla="*/ 591 w 1412"/>
                <a:gd name="T99" fmla="*/ 226 h 950"/>
                <a:gd name="T100" fmla="*/ 549 w 1412"/>
                <a:gd name="T101" fmla="*/ 203 h 950"/>
                <a:gd name="T102" fmla="*/ 505 w 1412"/>
                <a:gd name="T103" fmla="*/ 183 h 950"/>
                <a:gd name="T104" fmla="*/ 460 w 1412"/>
                <a:gd name="T105" fmla="*/ 159 h 950"/>
                <a:gd name="T106" fmla="*/ 413 w 1412"/>
                <a:gd name="T107" fmla="*/ 138 h 950"/>
                <a:gd name="T108" fmla="*/ 367 w 1412"/>
                <a:gd name="T109" fmla="*/ 114 h 950"/>
                <a:gd name="T110" fmla="*/ 312 w 1412"/>
                <a:gd name="T111" fmla="*/ 94 h 950"/>
                <a:gd name="T112" fmla="*/ 256 w 1412"/>
                <a:gd name="T113" fmla="*/ 71 h 950"/>
                <a:gd name="T114" fmla="*/ 190 w 1412"/>
                <a:gd name="T115" fmla="*/ 49 h 950"/>
                <a:gd name="T116" fmla="*/ 114 w 1412"/>
                <a:gd name="T117" fmla="*/ 25 h 950"/>
                <a:gd name="T118" fmla="*/ 33 w 1412"/>
                <a:gd name="T119" fmla="*/ 32 h 950"/>
                <a:gd name="T120" fmla="*/ 14 w 1412"/>
                <a:gd name="T121" fmla="*/ 668 h 950"/>
                <a:gd name="T122" fmla="*/ 16 w 1412"/>
                <a:gd name="T123" fmla="*/ 18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53"/>
            <p:cNvSpPr>
              <a:spLocks/>
            </p:cNvSpPr>
            <p:nvPr/>
          </p:nvSpPr>
          <p:spPr bwMode="auto">
            <a:xfrm>
              <a:off x="2264370" y="3522743"/>
              <a:ext cx="8666" cy="75103"/>
            </a:xfrm>
            <a:custGeom>
              <a:avLst/>
              <a:gdLst>
                <a:gd name="T0" fmla="*/ 2 w 6"/>
                <a:gd name="T1" fmla="*/ 0 h 52"/>
                <a:gd name="T2" fmla="*/ 6 w 6"/>
                <a:gd name="T3" fmla="*/ 0 h 52"/>
                <a:gd name="T4" fmla="*/ 6 w 6"/>
                <a:gd name="T5" fmla="*/ 1 h 52"/>
                <a:gd name="T6" fmla="*/ 2 w 6"/>
                <a:gd name="T7" fmla="*/ 52 h 52"/>
                <a:gd name="T8" fmla="*/ 0 w 6"/>
                <a:gd name="T9" fmla="*/ 52 h 52"/>
                <a:gd name="T10" fmla="*/ 0 w 6"/>
                <a:gd name="T11" fmla="*/ 51 h 52"/>
                <a:gd name="T12" fmla="*/ 2 w 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54"/>
            <p:cNvSpPr>
              <a:spLocks/>
            </p:cNvSpPr>
            <p:nvPr/>
          </p:nvSpPr>
          <p:spPr bwMode="auto">
            <a:xfrm>
              <a:off x="2270147" y="3447640"/>
              <a:ext cx="5777" cy="24553"/>
            </a:xfrm>
            <a:custGeom>
              <a:avLst/>
              <a:gdLst>
                <a:gd name="T0" fmla="*/ 2 w 4"/>
                <a:gd name="T1" fmla="*/ 0 h 17"/>
                <a:gd name="T2" fmla="*/ 4 w 4"/>
                <a:gd name="T3" fmla="*/ 0 h 17"/>
                <a:gd name="T4" fmla="*/ 4 w 4"/>
                <a:gd name="T5" fmla="*/ 1 h 17"/>
                <a:gd name="T6" fmla="*/ 2 w 4"/>
                <a:gd name="T7" fmla="*/ 17 h 17"/>
                <a:gd name="T8" fmla="*/ 0 w 4"/>
                <a:gd name="T9" fmla="*/ 17 h 17"/>
                <a:gd name="T10" fmla="*/ 0 w 4"/>
                <a:gd name="T11" fmla="*/ 15 h 17"/>
                <a:gd name="T12" fmla="*/ 2 w 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55"/>
            <p:cNvSpPr>
              <a:spLocks/>
            </p:cNvSpPr>
            <p:nvPr/>
          </p:nvSpPr>
          <p:spPr bwMode="auto">
            <a:xfrm>
              <a:off x="2273036" y="3274325"/>
              <a:ext cx="8666" cy="122765"/>
            </a:xfrm>
            <a:custGeom>
              <a:avLst/>
              <a:gdLst>
                <a:gd name="T0" fmla="*/ 4 w 6"/>
                <a:gd name="T1" fmla="*/ 0 h 85"/>
                <a:gd name="T2" fmla="*/ 6 w 6"/>
                <a:gd name="T3" fmla="*/ 0 h 85"/>
                <a:gd name="T4" fmla="*/ 6 w 6"/>
                <a:gd name="T5" fmla="*/ 4 h 85"/>
                <a:gd name="T6" fmla="*/ 3 w 6"/>
                <a:gd name="T7" fmla="*/ 85 h 85"/>
                <a:gd name="T8" fmla="*/ 0 w 6"/>
                <a:gd name="T9" fmla="*/ 85 h 85"/>
                <a:gd name="T10" fmla="*/ 0 w 6"/>
                <a:gd name="T11" fmla="*/ 82 h 85"/>
                <a:gd name="T12" fmla="*/ 4 w 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56"/>
            <p:cNvSpPr>
              <a:spLocks/>
            </p:cNvSpPr>
            <p:nvPr/>
          </p:nvSpPr>
          <p:spPr bwMode="auto">
            <a:xfrm>
              <a:off x="2281702" y="3264216"/>
              <a:ext cx="5777" cy="27442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0 h 19"/>
                <a:gd name="T4" fmla="*/ 4 w 4"/>
                <a:gd name="T5" fmla="*/ 16 h 19"/>
                <a:gd name="T6" fmla="*/ 4 w 4"/>
                <a:gd name="T7" fmla="*/ 19 h 19"/>
                <a:gd name="T8" fmla="*/ 2 w 4"/>
                <a:gd name="T9" fmla="*/ 19 h 19"/>
                <a:gd name="T10" fmla="*/ 0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57"/>
            <p:cNvSpPr>
              <a:spLocks/>
            </p:cNvSpPr>
            <p:nvPr/>
          </p:nvSpPr>
          <p:spPr bwMode="auto">
            <a:xfrm>
              <a:off x="2287479" y="3339319"/>
              <a:ext cx="14443" cy="122765"/>
            </a:xfrm>
            <a:custGeom>
              <a:avLst/>
              <a:gdLst>
                <a:gd name="T0" fmla="*/ 0 w 10"/>
                <a:gd name="T1" fmla="*/ 0 h 85"/>
                <a:gd name="T2" fmla="*/ 3 w 10"/>
                <a:gd name="T3" fmla="*/ 0 h 85"/>
                <a:gd name="T4" fmla="*/ 10 w 10"/>
                <a:gd name="T5" fmla="*/ 82 h 85"/>
                <a:gd name="T6" fmla="*/ 10 w 10"/>
                <a:gd name="T7" fmla="*/ 85 h 85"/>
                <a:gd name="T8" fmla="*/ 8 w 10"/>
                <a:gd name="T9" fmla="*/ 85 h 85"/>
                <a:gd name="T10" fmla="*/ 0 w 10"/>
                <a:gd name="T11" fmla="*/ 2 h 85"/>
                <a:gd name="T12" fmla="*/ 0 w 1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58"/>
            <p:cNvSpPr>
              <a:spLocks/>
            </p:cNvSpPr>
            <p:nvPr/>
          </p:nvSpPr>
          <p:spPr bwMode="auto">
            <a:xfrm>
              <a:off x="2301922" y="3514077"/>
              <a:ext cx="7222" cy="27442"/>
            </a:xfrm>
            <a:custGeom>
              <a:avLst/>
              <a:gdLst>
                <a:gd name="T0" fmla="*/ 0 w 5"/>
                <a:gd name="T1" fmla="*/ 0 h 19"/>
                <a:gd name="T2" fmla="*/ 4 w 5"/>
                <a:gd name="T3" fmla="*/ 0 h 19"/>
                <a:gd name="T4" fmla="*/ 5 w 5"/>
                <a:gd name="T5" fmla="*/ 16 h 19"/>
                <a:gd name="T6" fmla="*/ 5 w 5"/>
                <a:gd name="T7" fmla="*/ 19 h 19"/>
                <a:gd name="T8" fmla="*/ 1 w 5"/>
                <a:gd name="T9" fmla="*/ 19 h 19"/>
                <a:gd name="T10" fmla="*/ 0 w 5"/>
                <a:gd name="T11" fmla="*/ 2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59"/>
            <p:cNvSpPr>
              <a:spLocks/>
            </p:cNvSpPr>
            <p:nvPr/>
          </p:nvSpPr>
          <p:spPr bwMode="auto">
            <a:xfrm>
              <a:off x="2338029" y="3453417"/>
              <a:ext cx="122765" cy="83769"/>
            </a:xfrm>
            <a:custGeom>
              <a:avLst/>
              <a:gdLst>
                <a:gd name="T0" fmla="*/ 81 w 85"/>
                <a:gd name="T1" fmla="*/ 0 h 58"/>
                <a:gd name="T2" fmla="*/ 85 w 85"/>
                <a:gd name="T3" fmla="*/ 0 h 58"/>
                <a:gd name="T4" fmla="*/ 85 w 85"/>
                <a:gd name="T5" fmla="*/ 2 h 58"/>
                <a:gd name="T6" fmla="*/ 3 w 85"/>
                <a:gd name="T7" fmla="*/ 58 h 58"/>
                <a:gd name="T8" fmla="*/ 0 w 85"/>
                <a:gd name="T9" fmla="*/ 58 h 58"/>
                <a:gd name="T10" fmla="*/ 0 w 85"/>
                <a:gd name="T11" fmla="*/ 54 h 58"/>
                <a:gd name="T12" fmla="*/ 81 w 8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0"/>
            <p:cNvSpPr>
              <a:spLocks/>
            </p:cNvSpPr>
            <p:nvPr/>
          </p:nvSpPr>
          <p:spPr bwMode="auto">
            <a:xfrm>
              <a:off x="2512787" y="3427420"/>
              <a:ext cx="10110" cy="8666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0 h 6"/>
                <a:gd name="T4" fmla="*/ 7 w 7"/>
                <a:gd name="T5" fmla="*/ 3 h 6"/>
                <a:gd name="T6" fmla="*/ 1 w 7"/>
                <a:gd name="T7" fmla="*/ 6 h 6"/>
                <a:gd name="T8" fmla="*/ 0 w 7"/>
                <a:gd name="T9" fmla="*/ 6 h 6"/>
                <a:gd name="T10" fmla="*/ 0 w 7"/>
                <a:gd name="T11" fmla="*/ 3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61"/>
            <p:cNvSpPr>
              <a:spLocks noChangeShapeType="1"/>
            </p:cNvSpPr>
            <p:nvPr/>
          </p:nvSpPr>
          <p:spPr bwMode="auto">
            <a:xfrm>
              <a:off x="2521453" y="3412977"/>
              <a:ext cx="0" cy="1877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2522898" y="3248328"/>
              <a:ext cx="8666" cy="118431"/>
            </a:xfrm>
            <a:custGeom>
              <a:avLst/>
              <a:gdLst>
                <a:gd name="T0" fmla="*/ 5 w 6"/>
                <a:gd name="T1" fmla="*/ 0 h 82"/>
                <a:gd name="T2" fmla="*/ 6 w 6"/>
                <a:gd name="T3" fmla="*/ 0 h 82"/>
                <a:gd name="T4" fmla="*/ 6 w 6"/>
                <a:gd name="T5" fmla="*/ 2 h 82"/>
                <a:gd name="T6" fmla="*/ 2 w 6"/>
                <a:gd name="T7" fmla="*/ 82 h 82"/>
                <a:gd name="T8" fmla="*/ 0 w 6"/>
                <a:gd name="T9" fmla="*/ 82 h 82"/>
                <a:gd name="T10" fmla="*/ 0 w 6"/>
                <a:gd name="T11" fmla="*/ 80 h 82"/>
                <a:gd name="T12" fmla="*/ 5 w 6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2530119" y="3170337"/>
              <a:ext cx="5777" cy="28886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3 w 4"/>
                <a:gd name="T7" fmla="*/ 20 h 20"/>
                <a:gd name="T8" fmla="*/ 0 w 4"/>
                <a:gd name="T9" fmla="*/ 20 h 20"/>
                <a:gd name="T10" fmla="*/ 0 w 4"/>
                <a:gd name="T11" fmla="*/ 18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2534452" y="3023020"/>
              <a:ext cx="7222" cy="98211"/>
            </a:xfrm>
            <a:custGeom>
              <a:avLst/>
              <a:gdLst>
                <a:gd name="T0" fmla="*/ 1 w 5"/>
                <a:gd name="T1" fmla="*/ 0 h 68"/>
                <a:gd name="T2" fmla="*/ 5 w 5"/>
                <a:gd name="T3" fmla="*/ 0 h 68"/>
                <a:gd name="T4" fmla="*/ 5 w 5"/>
                <a:gd name="T5" fmla="*/ 3 h 68"/>
                <a:gd name="T6" fmla="*/ 1 w 5"/>
                <a:gd name="T7" fmla="*/ 68 h 68"/>
                <a:gd name="T8" fmla="*/ 0 w 5"/>
                <a:gd name="T9" fmla="*/ 68 h 68"/>
                <a:gd name="T10" fmla="*/ 0 w 5"/>
                <a:gd name="T11" fmla="*/ 65 h 68"/>
                <a:gd name="T12" fmla="*/ 1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65"/>
            <p:cNvSpPr>
              <a:spLocks/>
            </p:cNvSpPr>
            <p:nvPr/>
          </p:nvSpPr>
          <p:spPr bwMode="auto">
            <a:xfrm>
              <a:off x="2535896" y="3023020"/>
              <a:ext cx="8666" cy="25997"/>
            </a:xfrm>
            <a:custGeom>
              <a:avLst/>
              <a:gdLst>
                <a:gd name="T0" fmla="*/ 0 w 6"/>
                <a:gd name="T1" fmla="*/ 0 h 18"/>
                <a:gd name="T2" fmla="*/ 4 w 6"/>
                <a:gd name="T3" fmla="*/ 0 h 18"/>
                <a:gd name="T4" fmla="*/ 6 w 6"/>
                <a:gd name="T5" fmla="*/ 15 h 18"/>
                <a:gd name="T6" fmla="*/ 6 w 6"/>
                <a:gd name="T7" fmla="*/ 18 h 18"/>
                <a:gd name="T8" fmla="*/ 2 w 6"/>
                <a:gd name="T9" fmla="*/ 18 h 18"/>
                <a:gd name="T10" fmla="*/ 0 w 6"/>
                <a:gd name="T11" fmla="*/ 3 h 18"/>
                <a:gd name="T12" fmla="*/ 0 w 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66"/>
            <p:cNvSpPr>
              <a:spLocks/>
            </p:cNvSpPr>
            <p:nvPr/>
          </p:nvSpPr>
          <p:spPr bwMode="auto">
            <a:xfrm>
              <a:off x="2541673" y="3098122"/>
              <a:ext cx="5777" cy="25997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0 h 18"/>
                <a:gd name="T4" fmla="*/ 4 w 4"/>
                <a:gd name="T5" fmla="*/ 16 h 18"/>
                <a:gd name="T6" fmla="*/ 4 w 4"/>
                <a:gd name="T7" fmla="*/ 18 h 18"/>
                <a:gd name="T8" fmla="*/ 2 w 4"/>
                <a:gd name="T9" fmla="*/ 18 h 18"/>
                <a:gd name="T10" fmla="*/ 0 w 4"/>
                <a:gd name="T11" fmla="*/ 2 h 18"/>
                <a:gd name="T12" fmla="*/ 0 w 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auto">
            <a:xfrm>
              <a:off x="2544562" y="3174670"/>
              <a:ext cx="10110" cy="119876"/>
            </a:xfrm>
            <a:custGeom>
              <a:avLst/>
              <a:gdLst>
                <a:gd name="T0" fmla="*/ 0 w 7"/>
                <a:gd name="T1" fmla="*/ 0 h 83"/>
                <a:gd name="T2" fmla="*/ 3 w 7"/>
                <a:gd name="T3" fmla="*/ 0 h 83"/>
                <a:gd name="T4" fmla="*/ 7 w 7"/>
                <a:gd name="T5" fmla="*/ 81 h 83"/>
                <a:gd name="T6" fmla="*/ 7 w 7"/>
                <a:gd name="T7" fmla="*/ 83 h 83"/>
                <a:gd name="T8" fmla="*/ 4 w 7"/>
                <a:gd name="T9" fmla="*/ 83 h 83"/>
                <a:gd name="T10" fmla="*/ 0 w 7"/>
                <a:gd name="T11" fmla="*/ 2 h 83"/>
                <a:gd name="T12" fmla="*/ 0 w 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68"/>
            <p:cNvSpPr>
              <a:spLocks/>
            </p:cNvSpPr>
            <p:nvPr/>
          </p:nvSpPr>
          <p:spPr bwMode="auto">
            <a:xfrm>
              <a:off x="2553227" y="3345096"/>
              <a:ext cx="5777" cy="28886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0 h 20"/>
                <a:gd name="T4" fmla="*/ 4 w 4"/>
                <a:gd name="T5" fmla="*/ 16 h 20"/>
                <a:gd name="T6" fmla="*/ 4 w 4"/>
                <a:gd name="T7" fmla="*/ 20 h 20"/>
                <a:gd name="T8" fmla="*/ 1 w 4"/>
                <a:gd name="T9" fmla="*/ 20 h 20"/>
                <a:gd name="T10" fmla="*/ 0 w 4"/>
                <a:gd name="T11" fmla="*/ 3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69"/>
            <p:cNvSpPr>
              <a:spLocks/>
            </p:cNvSpPr>
            <p:nvPr/>
          </p:nvSpPr>
          <p:spPr bwMode="auto">
            <a:xfrm>
              <a:off x="2561893" y="3407200"/>
              <a:ext cx="20220" cy="8666"/>
            </a:xfrm>
            <a:custGeom>
              <a:avLst/>
              <a:gdLst>
                <a:gd name="T0" fmla="*/ 12 w 14"/>
                <a:gd name="T1" fmla="*/ 0 h 6"/>
                <a:gd name="T2" fmla="*/ 14 w 14"/>
                <a:gd name="T3" fmla="*/ 0 h 6"/>
                <a:gd name="T4" fmla="*/ 14 w 14"/>
                <a:gd name="T5" fmla="*/ 2 h 6"/>
                <a:gd name="T6" fmla="*/ 3 w 14"/>
                <a:gd name="T7" fmla="*/ 6 h 6"/>
                <a:gd name="T8" fmla="*/ 0 w 14"/>
                <a:gd name="T9" fmla="*/ 6 h 6"/>
                <a:gd name="T10" fmla="*/ 0 w 14"/>
                <a:gd name="T11" fmla="*/ 4 h 6"/>
                <a:gd name="T12" fmla="*/ 12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Line 70"/>
            <p:cNvSpPr>
              <a:spLocks noChangeShapeType="1"/>
            </p:cNvSpPr>
            <p:nvPr/>
          </p:nvSpPr>
          <p:spPr bwMode="auto">
            <a:xfrm>
              <a:off x="2579225" y="3408644"/>
              <a:ext cx="1039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Line 71"/>
            <p:cNvSpPr>
              <a:spLocks noChangeShapeType="1"/>
            </p:cNvSpPr>
            <p:nvPr/>
          </p:nvSpPr>
          <p:spPr bwMode="auto">
            <a:xfrm>
              <a:off x="2733764" y="3408644"/>
              <a:ext cx="2744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2807422" y="3388424"/>
              <a:ext cx="119876" cy="18776"/>
            </a:xfrm>
            <a:custGeom>
              <a:avLst/>
              <a:gdLst>
                <a:gd name="T0" fmla="*/ 80 w 83"/>
                <a:gd name="T1" fmla="*/ 0 h 13"/>
                <a:gd name="T2" fmla="*/ 83 w 83"/>
                <a:gd name="T3" fmla="*/ 0 h 13"/>
                <a:gd name="T4" fmla="*/ 83 w 83"/>
                <a:gd name="T5" fmla="*/ 1 h 13"/>
                <a:gd name="T6" fmla="*/ 3 w 83"/>
                <a:gd name="T7" fmla="*/ 13 h 13"/>
                <a:gd name="T8" fmla="*/ 0 w 83"/>
                <a:gd name="T9" fmla="*/ 13 h 13"/>
                <a:gd name="T10" fmla="*/ 0 w 83"/>
                <a:gd name="T11" fmla="*/ 9 h 13"/>
                <a:gd name="T12" fmla="*/ 80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2922965" y="3385536"/>
              <a:ext cx="10110" cy="433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0 w 7"/>
                <a:gd name="T9" fmla="*/ 3 h 3"/>
                <a:gd name="T10" fmla="*/ 0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2980736" y="3366760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4 w 18"/>
                <a:gd name="T7" fmla="*/ 6 h 6"/>
                <a:gd name="T8" fmla="*/ 0 w 18"/>
                <a:gd name="T9" fmla="*/ 6 h 6"/>
                <a:gd name="T10" fmla="*/ 0 w 18"/>
                <a:gd name="T11" fmla="*/ 5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3052950" y="3350873"/>
              <a:ext cx="23109" cy="5777"/>
            </a:xfrm>
            <a:custGeom>
              <a:avLst/>
              <a:gdLst>
                <a:gd name="T0" fmla="*/ 14 w 16"/>
                <a:gd name="T1" fmla="*/ 0 h 4"/>
                <a:gd name="T2" fmla="*/ 16 w 16"/>
                <a:gd name="T3" fmla="*/ 0 h 4"/>
                <a:gd name="T4" fmla="*/ 16 w 16"/>
                <a:gd name="T5" fmla="*/ 2 h 4"/>
                <a:gd name="T6" fmla="*/ 4 w 16"/>
                <a:gd name="T7" fmla="*/ 4 h 4"/>
                <a:gd name="T8" fmla="*/ 0 w 16"/>
                <a:gd name="T9" fmla="*/ 4 h 4"/>
                <a:gd name="T10" fmla="*/ 0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3073170" y="3298879"/>
              <a:ext cx="102545" cy="54883"/>
            </a:xfrm>
            <a:custGeom>
              <a:avLst/>
              <a:gdLst>
                <a:gd name="T0" fmla="*/ 69 w 71"/>
                <a:gd name="T1" fmla="*/ 0 h 38"/>
                <a:gd name="T2" fmla="*/ 71 w 71"/>
                <a:gd name="T3" fmla="*/ 0 h 38"/>
                <a:gd name="T4" fmla="*/ 71 w 71"/>
                <a:gd name="T5" fmla="*/ 2 h 38"/>
                <a:gd name="T6" fmla="*/ 2 w 71"/>
                <a:gd name="T7" fmla="*/ 38 h 38"/>
                <a:gd name="T8" fmla="*/ 0 w 71"/>
                <a:gd name="T9" fmla="*/ 38 h 38"/>
                <a:gd name="T10" fmla="*/ 0 w 71"/>
                <a:gd name="T11" fmla="*/ 36 h 38"/>
                <a:gd name="T12" fmla="*/ 69 w 7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77"/>
            <p:cNvSpPr>
              <a:spLocks/>
            </p:cNvSpPr>
            <p:nvPr/>
          </p:nvSpPr>
          <p:spPr bwMode="auto">
            <a:xfrm>
              <a:off x="3224821" y="3261327"/>
              <a:ext cx="24553" cy="14443"/>
            </a:xfrm>
            <a:custGeom>
              <a:avLst/>
              <a:gdLst>
                <a:gd name="T0" fmla="*/ 15 w 17"/>
                <a:gd name="T1" fmla="*/ 0 h 10"/>
                <a:gd name="T2" fmla="*/ 17 w 17"/>
                <a:gd name="T3" fmla="*/ 0 h 10"/>
                <a:gd name="T4" fmla="*/ 17 w 17"/>
                <a:gd name="T5" fmla="*/ 2 h 10"/>
                <a:gd name="T6" fmla="*/ 2 w 17"/>
                <a:gd name="T7" fmla="*/ 10 h 10"/>
                <a:gd name="T8" fmla="*/ 0 w 17"/>
                <a:gd name="T9" fmla="*/ 10 h 10"/>
                <a:gd name="T10" fmla="*/ 0 w 17"/>
                <a:gd name="T11" fmla="*/ 7 h 10"/>
                <a:gd name="T12" fmla="*/ 15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3301367" y="3197779"/>
              <a:ext cx="89546" cy="43329"/>
            </a:xfrm>
            <a:custGeom>
              <a:avLst/>
              <a:gdLst>
                <a:gd name="T0" fmla="*/ 60 w 62"/>
                <a:gd name="T1" fmla="*/ 0 h 30"/>
                <a:gd name="T2" fmla="*/ 62 w 62"/>
                <a:gd name="T3" fmla="*/ 0 h 30"/>
                <a:gd name="T4" fmla="*/ 62 w 62"/>
                <a:gd name="T5" fmla="*/ 2 h 30"/>
                <a:gd name="T6" fmla="*/ 2 w 62"/>
                <a:gd name="T7" fmla="*/ 30 h 30"/>
                <a:gd name="T8" fmla="*/ 0 w 62"/>
                <a:gd name="T9" fmla="*/ 30 h 30"/>
                <a:gd name="T10" fmla="*/ 0 w 62"/>
                <a:gd name="T11" fmla="*/ 27 h 30"/>
                <a:gd name="T12" fmla="*/ 60 w 6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3388025" y="3181891"/>
              <a:ext cx="34663" cy="18776"/>
            </a:xfrm>
            <a:custGeom>
              <a:avLst/>
              <a:gdLst>
                <a:gd name="T0" fmla="*/ 22 w 24"/>
                <a:gd name="T1" fmla="*/ 0 h 13"/>
                <a:gd name="T2" fmla="*/ 24 w 24"/>
                <a:gd name="T3" fmla="*/ 0 h 13"/>
                <a:gd name="T4" fmla="*/ 24 w 24"/>
                <a:gd name="T5" fmla="*/ 3 h 13"/>
                <a:gd name="T6" fmla="*/ 2 w 24"/>
                <a:gd name="T7" fmla="*/ 13 h 13"/>
                <a:gd name="T8" fmla="*/ 0 w 24"/>
                <a:gd name="T9" fmla="*/ 13 h 13"/>
                <a:gd name="T10" fmla="*/ 0 w 24"/>
                <a:gd name="T11" fmla="*/ 11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0"/>
            <p:cNvSpPr>
              <a:spLocks/>
            </p:cNvSpPr>
            <p:nvPr/>
          </p:nvSpPr>
          <p:spPr bwMode="auto">
            <a:xfrm>
              <a:off x="3473238" y="3142896"/>
              <a:ext cx="28886" cy="14443"/>
            </a:xfrm>
            <a:custGeom>
              <a:avLst/>
              <a:gdLst>
                <a:gd name="T0" fmla="*/ 17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3 w 20"/>
                <a:gd name="T7" fmla="*/ 10 h 10"/>
                <a:gd name="T8" fmla="*/ 0 w 20"/>
                <a:gd name="T9" fmla="*/ 10 h 10"/>
                <a:gd name="T10" fmla="*/ 0 w 20"/>
                <a:gd name="T11" fmla="*/ 9 h 10"/>
                <a:gd name="T12" fmla="*/ 17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81"/>
            <p:cNvSpPr>
              <a:spLocks/>
            </p:cNvSpPr>
            <p:nvPr/>
          </p:nvSpPr>
          <p:spPr bwMode="auto">
            <a:xfrm>
              <a:off x="3546896" y="3007133"/>
              <a:ext cx="116988" cy="109766"/>
            </a:xfrm>
            <a:custGeom>
              <a:avLst/>
              <a:gdLst>
                <a:gd name="T0" fmla="*/ 78 w 81"/>
                <a:gd name="T1" fmla="*/ 0 h 76"/>
                <a:gd name="T2" fmla="*/ 81 w 81"/>
                <a:gd name="T3" fmla="*/ 0 h 76"/>
                <a:gd name="T4" fmla="*/ 81 w 81"/>
                <a:gd name="T5" fmla="*/ 3 h 76"/>
                <a:gd name="T6" fmla="*/ 3 w 81"/>
                <a:gd name="T7" fmla="*/ 76 h 76"/>
                <a:gd name="T8" fmla="*/ 0 w 81"/>
                <a:gd name="T9" fmla="*/ 76 h 76"/>
                <a:gd name="T10" fmla="*/ 0 w 81"/>
                <a:gd name="T11" fmla="*/ 73 h 76"/>
                <a:gd name="T12" fmla="*/ 78 w 81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2"/>
            <p:cNvSpPr>
              <a:spLocks/>
            </p:cNvSpPr>
            <p:nvPr/>
          </p:nvSpPr>
          <p:spPr bwMode="auto">
            <a:xfrm>
              <a:off x="3659550" y="2999911"/>
              <a:ext cx="10110" cy="11554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0 h 8"/>
                <a:gd name="T4" fmla="*/ 7 w 7"/>
                <a:gd name="T5" fmla="*/ 3 h 8"/>
                <a:gd name="T6" fmla="*/ 3 w 7"/>
                <a:gd name="T7" fmla="*/ 8 h 8"/>
                <a:gd name="T8" fmla="*/ 0 w 7"/>
                <a:gd name="T9" fmla="*/ 8 h 8"/>
                <a:gd name="T10" fmla="*/ 0 w 7"/>
                <a:gd name="T11" fmla="*/ 5 h 8"/>
                <a:gd name="T12" fmla="*/ 5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83"/>
            <p:cNvSpPr>
              <a:spLocks/>
            </p:cNvSpPr>
            <p:nvPr/>
          </p:nvSpPr>
          <p:spPr bwMode="auto">
            <a:xfrm>
              <a:off x="3718766" y="2933474"/>
              <a:ext cx="24553" cy="23109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0 h 16"/>
                <a:gd name="T4" fmla="*/ 17 w 17"/>
                <a:gd name="T5" fmla="*/ 4 h 16"/>
                <a:gd name="T6" fmla="*/ 3 w 17"/>
                <a:gd name="T7" fmla="*/ 16 h 16"/>
                <a:gd name="T8" fmla="*/ 0 w 17"/>
                <a:gd name="T9" fmla="*/ 16 h 16"/>
                <a:gd name="T10" fmla="*/ 0 w 17"/>
                <a:gd name="T11" fmla="*/ 15 h 16"/>
                <a:gd name="T12" fmla="*/ 15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84"/>
            <p:cNvSpPr>
              <a:spLocks/>
            </p:cNvSpPr>
            <p:nvPr/>
          </p:nvSpPr>
          <p:spPr bwMode="auto">
            <a:xfrm>
              <a:off x="3793869" y="2836707"/>
              <a:ext cx="63549" cy="56328"/>
            </a:xfrm>
            <a:custGeom>
              <a:avLst/>
              <a:gdLst>
                <a:gd name="T0" fmla="*/ 41 w 44"/>
                <a:gd name="T1" fmla="*/ 0 h 39"/>
                <a:gd name="T2" fmla="*/ 44 w 44"/>
                <a:gd name="T3" fmla="*/ 0 h 39"/>
                <a:gd name="T4" fmla="*/ 44 w 44"/>
                <a:gd name="T5" fmla="*/ 2 h 39"/>
                <a:gd name="T6" fmla="*/ 2 w 44"/>
                <a:gd name="T7" fmla="*/ 39 h 39"/>
                <a:gd name="T8" fmla="*/ 0 w 44"/>
                <a:gd name="T9" fmla="*/ 39 h 39"/>
                <a:gd name="T10" fmla="*/ 0 w 44"/>
                <a:gd name="T11" fmla="*/ 37 h 39"/>
                <a:gd name="T12" fmla="*/ 41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3853085" y="2777491"/>
              <a:ext cx="37551" cy="62105"/>
            </a:xfrm>
            <a:custGeom>
              <a:avLst/>
              <a:gdLst>
                <a:gd name="T0" fmla="*/ 24 w 26"/>
                <a:gd name="T1" fmla="*/ 0 h 43"/>
                <a:gd name="T2" fmla="*/ 26 w 26"/>
                <a:gd name="T3" fmla="*/ 0 h 43"/>
                <a:gd name="T4" fmla="*/ 26 w 26"/>
                <a:gd name="T5" fmla="*/ 2 h 43"/>
                <a:gd name="T6" fmla="*/ 3 w 26"/>
                <a:gd name="T7" fmla="*/ 43 h 43"/>
                <a:gd name="T8" fmla="*/ 0 w 26"/>
                <a:gd name="T9" fmla="*/ 43 h 43"/>
                <a:gd name="T10" fmla="*/ 0 w 26"/>
                <a:gd name="T11" fmla="*/ 41 h 43"/>
                <a:gd name="T12" fmla="*/ 24 w 2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3916633" y="2702388"/>
              <a:ext cx="17331" cy="24553"/>
            </a:xfrm>
            <a:custGeom>
              <a:avLst/>
              <a:gdLst>
                <a:gd name="T0" fmla="*/ 9 w 12"/>
                <a:gd name="T1" fmla="*/ 0 h 17"/>
                <a:gd name="T2" fmla="*/ 12 w 12"/>
                <a:gd name="T3" fmla="*/ 0 h 17"/>
                <a:gd name="T4" fmla="*/ 12 w 12"/>
                <a:gd name="T5" fmla="*/ 3 h 17"/>
                <a:gd name="T6" fmla="*/ 3 w 12"/>
                <a:gd name="T7" fmla="*/ 17 h 17"/>
                <a:gd name="T8" fmla="*/ 0 w 12"/>
                <a:gd name="T9" fmla="*/ 17 h 17"/>
                <a:gd name="T10" fmla="*/ 0 w 12"/>
                <a:gd name="T11" fmla="*/ 15 h 17"/>
                <a:gd name="T12" fmla="*/ 9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87"/>
            <p:cNvSpPr>
              <a:spLocks/>
            </p:cNvSpPr>
            <p:nvPr/>
          </p:nvSpPr>
          <p:spPr bwMode="auto">
            <a:xfrm>
              <a:off x="3959962" y="2570958"/>
              <a:ext cx="47662" cy="82325"/>
            </a:xfrm>
            <a:custGeom>
              <a:avLst/>
              <a:gdLst>
                <a:gd name="T0" fmla="*/ 31 w 33"/>
                <a:gd name="T1" fmla="*/ 0 h 57"/>
                <a:gd name="T2" fmla="*/ 33 w 33"/>
                <a:gd name="T3" fmla="*/ 0 h 57"/>
                <a:gd name="T4" fmla="*/ 33 w 33"/>
                <a:gd name="T5" fmla="*/ 2 h 57"/>
                <a:gd name="T6" fmla="*/ 2 w 33"/>
                <a:gd name="T7" fmla="*/ 57 h 57"/>
                <a:gd name="T8" fmla="*/ 0 w 33"/>
                <a:gd name="T9" fmla="*/ 57 h 57"/>
                <a:gd name="T10" fmla="*/ 0 w 33"/>
                <a:gd name="T11" fmla="*/ 55 h 57"/>
                <a:gd name="T12" fmla="*/ 31 w 33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4004735" y="2533407"/>
              <a:ext cx="40440" cy="40440"/>
            </a:xfrm>
            <a:custGeom>
              <a:avLst/>
              <a:gdLst>
                <a:gd name="T0" fmla="*/ 26 w 28"/>
                <a:gd name="T1" fmla="*/ 0 h 28"/>
                <a:gd name="T2" fmla="*/ 28 w 28"/>
                <a:gd name="T3" fmla="*/ 0 h 28"/>
                <a:gd name="T4" fmla="*/ 28 w 28"/>
                <a:gd name="T5" fmla="*/ 2 h 28"/>
                <a:gd name="T6" fmla="*/ 2 w 28"/>
                <a:gd name="T7" fmla="*/ 28 h 28"/>
                <a:gd name="T8" fmla="*/ 0 w 28"/>
                <a:gd name="T9" fmla="*/ 28 h 28"/>
                <a:gd name="T10" fmla="*/ 0 w 28"/>
                <a:gd name="T11" fmla="*/ 26 h 28"/>
                <a:gd name="T12" fmla="*/ 26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4097169" y="2455416"/>
              <a:ext cx="27442" cy="28886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0 h 20"/>
                <a:gd name="T4" fmla="*/ 19 w 19"/>
                <a:gd name="T5" fmla="*/ 4 h 20"/>
                <a:gd name="T6" fmla="*/ 3 w 19"/>
                <a:gd name="T7" fmla="*/ 20 h 20"/>
                <a:gd name="T8" fmla="*/ 0 w 19"/>
                <a:gd name="T9" fmla="*/ 20 h 20"/>
                <a:gd name="T10" fmla="*/ 0 w 19"/>
                <a:gd name="T11" fmla="*/ 16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90"/>
            <p:cNvSpPr>
              <a:spLocks/>
            </p:cNvSpPr>
            <p:nvPr/>
          </p:nvSpPr>
          <p:spPr bwMode="auto">
            <a:xfrm>
              <a:off x="4170827" y="2422197"/>
              <a:ext cx="121320" cy="8666"/>
            </a:xfrm>
            <a:custGeom>
              <a:avLst/>
              <a:gdLst>
                <a:gd name="T0" fmla="*/ 81 w 84"/>
                <a:gd name="T1" fmla="*/ 0 h 6"/>
                <a:gd name="T2" fmla="*/ 84 w 84"/>
                <a:gd name="T3" fmla="*/ 0 h 6"/>
                <a:gd name="T4" fmla="*/ 84 w 84"/>
                <a:gd name="T5" fmla="*/ 3 h 6"/>
                <a:gd name="T6" fmla="*/ 2 w 84"/>
                <a:gd name="T7" fmla="*/ 6 h 6"/>
                <a:gd name="T8" fmla="*/ 0 w 84"/>
                <a:gd name="T9" fmla="*/ 6 h 6"/>
                <a:gd name="T10" fmla="*/ 0 w 84"/>
                <a:gd name="T11" fmla="*/ 3 h 6"/>
                <a:gd name="T12" fmla="*/ 81 w 8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342698" y="2414976"/>
              <a:ext cx="25997" cy="5777"/>
            </a:xfrm>
            <a:custGeom>
              <a:avLst/>
              <a:gdLst>
                <a:gd name="T0" fmla="*/ 16 w 18"/>
                <a:gd name="T1" fmla="*/ 0 h 4"/>
                <a:gd name="T2" fmla="*/ 18 w 18"/>
                <a:gd name="T3" fmla="*/ 0 h 4"/>
                <a:gd name="T4" fmla="*/ 18 w 18"/>
                <a:gd name="T5" fmla="*/ 2 h 4"/>
                <a:gd name="T6" fmla="*/ 2 w 18"/>
                <a:gd name="T7" fmla="*/ 4 h 4"/>
                <a:gd name="T8" fmla="*/ 0 w 18"/>
                <a:gd name="T9" fmla="*/ 4 h 4"/>
                <a:gd name="T10" fmla="*/ 0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4416356" y="2397644"/>
              <a:ext cx="57771" cy="11554"/>
            </a:xfrm>
            <a:custGeom>
              <a:avLst/>
              <a:gdLst>
                <a:gd name="T0" fmla="*/ 36 w 40"/>
                <a:gd name="T1" fmla="*/ 0 h 8"/>
                <a:gd name="T2" fmla="*/ 40 w 40"/>
                <a:gd name="T3" fmla="*/ 0 h 8"/>
                <a:gd name="T4" fmla="*/ 40 w 40"/>
                <a:gd name="T5" fmla="*/ 4 h 8"/>
                <a:gd name="T6" fmla="*/ 2 w 40"/>
                <a:gd name="T7" fmla="*/ 8 h 8"/>
                <a:gd name="T8" fmla="*/ 0 w 40"/>
                <a:gd name="T9" fmla="*/ 8 h 8"/>
                <a:gd name="T10" fmla="*/ 0 w 40"/>
                <a:gd name="T11" fmla="*/ 6 h 8"/>
                <a:gd name="T12" fmla="*/ 36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93"/>
            <p:cNvSpPr>
              <a:spLocks/>
            </p:cNvSpPr>
            <p:nvPr/>
          </p:nvSpPr>
          <p:spPr bwMode="auto">
            <a:xfrm>
              <a:off x="4468350" y="2397644"/>
              <a:ext cx="72214" cy="33219"/>
            </a:xfrm>
            <a:custGeom>
              <a:avLst/>
              <a:gdLst>
                <a:gd name="T0" fmla="*/ 0 w 50"/>
                <a:gd name="T1" fmla="*/ 0 h 23"/>
                <a:gd name="T2" fmla="*/ 4 w 50"/>
                <a:gd name="T3" fmla="*/ 0 h 23"/>
                <a:gd name="T4" fmla="*/ 50 w 50"/>
                <a:gd name="T5" fmla="*/ 20 h 23"/>
                <a:gd name="T6" fmla="*/ 50 w 50"/>
                <a:gd name="T7" fmla="*/ 23 h 23"/>
                <a:gd name="T8" fmla="*/ 47 w 50"/>
                <a:gd name="T9" fmla="*/ 23 h 23"/>
                <a:gd name="T10" fmla="*/ 0 w 50"/>
                <a:gd name="T11" fmla="*/ 4 h 23"/>
                <a:gd name="T12" fmla="*/ 0 w 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94"/>
            <p:cNvSpPr>
              <a:spLocks/>
            </p:cNvSpPr>
            <p:nvPr/>
          </p:nvSpPr>
          <p:spPr bwMode="auto">
            <a:xfrm>
              <a:off x="4588226" y="2446750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3 w 18"/>
                <a:gd name="T3" fmla="*/ 0 h 10"/>
                <a:gd name="T4" fmla="*/ 18 w 18"/>
                <a:gd name="T5" fmla="*/ 6 h 10"/>
                <a:gd name="T6" fmla="*/ 18 w 18"/>
                <a:gd name="T7" fmla="*/ 10 h 10"/>
                <a:gd name="T8" fmla="*/ 16 w 18"/>
                <a:gd name="T9" fmla="*/ 10 h 10"/>
                <a:gd name="T10" fmla="*/ 0 w 18"/>
                <a:gd name="T11" fmla="*/ 3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95"/>
            <p:cNvSpPr>
              <a:spLocks/>
            </p:cNvSpPr>
            <p:nvPr/>
          </p:nvSpPr>
          <p:spPr bwMode="auto">
            <a:xfrm>
              <a:off x="4661885" y="2477079"/>
              <a:ext cx="83769" cy="34663"/>
            </a:xfrm>
            <a:custGeom>
              <a:avLst/>
              <a:gdLst>
                <a:gd name="T0" fmla="*/ 0 w 58"/>
                <a:gd name="T1" fmla="*/ 0 h 24"/>
                <a:gd name="T2" fmla="*/ 3 w 58"/>
                <a:gd name="T3" fmla="*/ 0 h 24"/>
                <a:gd name="T4" fmla="*/ 58 w 58"/>
                <a:gd name="T5" fmla="*/ 22 h 24"/>
                <a:gd name="T6" fmla="*/ 58 w 58"/>
                <a:gd name="T7" fmla="*/ 24 h 24"/>
                <a:gd name="T8" fmla="*/ 56 w 58"/>
                <a:gd name="T9" fmla="*/ 24 h 24"/>
                <a:gd name="T10" fmla="*/ 0 w 58"/>
                <a:gd name="T11" fmla="*/ 2 h 24"/>
                <a:gd name="T12" fmla="*/ 0 w 5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96"/>
            <p:cNvSpPr>
              <a:spLocks/>
            </p:cNvSpPr>
            <p:nvPr/>
          </p:nvSpPr>
          <p:spPr bwMode="auto">
            <a:xfrm>
              <a:off x="4742765" y="2508854"/>
              <a:ext cx="40440" cy="20220"/>
            </a:xfrm>
            <a:custGeom>
              <a:avLst/>
              <a:gdLst>
                <a:gd name="T0" fmla="*/ 0 w 28"/>
                <a:gd name="T1" fmla="*/ 0 h 14"/>
                <a:gd name="T2" fmla="*/ 2 w 28"/>
                <a:gd name="T3" fmla="*/ 0 h 14"/>
                <a:gd name="T4" fmla="*/ 28 w 28"/>
                <a:gd name="T5" fmla="*/ 12 h 14"/>
                <a:gd name="T6" fmla="*/ 28 w 28"/>
                <a:gd name="T7" fmla="*/ 14 h 14"/>
                <a:gd name="T8" fmla="*/ 25 w 28"/>
                <a:gd name="T9" fmla="*/ 14 h 14"/>
                <a:gd name="T10" fmla="*/ 0 w 28"/>
                <a:gd name="T11" fmla="*/ 2 h 14"/>
                <a:gd name="T12" fmla="*/ 0 w 2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97"/>
            <p:cNvSpPr>
              <a:spLocks/>
            </p:cNvSpPr>
            <p:nvPr/>
          </p:nvSpPr>
          <p:spPr bwMode="auto">
            <a:xfrm>
              <a:off x="4833755" y="2555071"/>
              <a:ext cx="25997" cy="14443"/>
            </a:xfrm>
            <a:custGeom>
              <a:avLst/>
              <a:gdLst>
                <a:gd name="T0" fmla="*/ 0 w 18"/>
                <a:gd name="T1" fmla="*/ 0 h 10"/>
                <a:gd name="T2" fmla="*/ 2 w 18"/>
                <a:gd name="T3" fmla="*/ 0 h 10"/>
                <a:gd name="T4" fmla="*/ 18 w 18"/>
                <a:gd name="T5" fmla="*/ 8 h 10"/>
                <a:gd name="T6" fmla="*/ 18 w 18"/>
                <a:gd name="T7" fmla="*/ 10 h 10"/>
                <a:gd name="T8" fmla="*/ 14 w 18"/>
                <a:gd name="T9" fmla="*/ 10 h 10"/>
                <a:gd name="T10" fmla="*/ 0 w 18"/>
                <a:gd name="T11" fmla="*/ 2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98"/>
            <p:cNvSpPr>
              <a:spLocks/>
            </p:cNvSpPr>
            <p:nvPr/>
          </p:nvSpPr>
          <p:spPr bwMode="auto">
            <a:xfrm>
              <a:off x="4908858" y="2594067"/>
              <a:ext cx="31774" cy="18776"/>
            </a:xfrm>
            <a:custGeom>
              <a:avLst/>
              <a:gdLst>
                <a:gd name="T0" fmla="*/ 0 w 22"/>
                <a:gd name="T1" fmla="*/ 0 h 13"/>
                <a:gd name="T2" fmla="*/ 2 w 22"/>
                <a:gd name="T3" fmla="*/ 0 h 13"/>
                <a:gd name="T4" fmla="*/ 22 w 22"/>
                <a:gd name="T5" fmla="*/ 9 h 13"/>
                <a:gd name="T6" fmla="*/ 22 w 22"/>
                <a:gd name="T7" fmla="*/ 13 h 13"/>
                <a:gd name="T8" fmla="*/ 19 w 22"/>
                <a:gd name="T9" fmla="*/ 13 h 13"/>
                <a:gd name="T10" fmla="*/ 0 w 22"/>
                <a:gd name="T11" fmla="*/ 1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4936299" y="2607065"/>
              <a:ext cx="93879" cy="46217"/>
            </a:xfrm>
            <a:custGeom>
              <a:avLst/>
              <a:gdLst>
                <a:gd name="T0" fmla="*/ 0 w 65"/>
                <a:gd name="T1" fmla="*/ 0 h 32"/>
                <a:gd name="T2" fmla="*/ 3 w 65"/>
                <a:gd name="T3" fmla="*/ 0 h 32"/>
                <a:gd name="T4" fmla="*/ 65 w 65"/>
                <a:gd name="T5" fmla="*/ 30 h 32"/>
                <a:gd name="T6" fmla="*/ 65 w 65"/>
                <a:gd name="T7" fmla="*/ 32 h 32"/>
                <a:gd name="T8" fmla="*/ 63 w 65"/>
                <a:gd name="T9" fmla="*/ 32 h 32"/>
                <a:gd name="T10" fmla="*/ 0 w 65"/>
                <a:gd name="T11" fmla="*/ 4 h 32"/>
                <a:gd name="T12" fmla="*/ 0 w 6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100"/>
            <p:cNvSpPr>
              <a:spLocks/>
            </p:cNvSpPr>
            <p:nvPr/>
          </p:nvSpPr>
          <p:spPr bwMode="auto">
            <a:xfrm>
              <a:off x="5080727" y="2674947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1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101"/>
            <p:cNvSpPr>
              <a:spLocks/>
            </p:cNvSpPr>
            <p:nvPr/>
          </p:nvSpPr>
          <p:spPr bwMode="auto">
            <a:xfrm>
              <a:off x="5154386" y="2711054"/>
              <a:ext cx="57771" cy="25997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0 h 18"/>
                <a:gd name="T4" fmla="*/ 40 w 40"/>
                <a:gd name="T5" fmla="*/ 16 h 18"/>
                <a:gd name="T6" fmla="*/ 40 w 40"/>
                <a:gd name="T7" fmla="*/ 18 h 18"/>
                <a:gd name="T8" fmla="*/ 38 w 40"/>
                <a:gd name="T9" fmla="*/ 18 h 18"/>
                <a:gd name="T10" fmla="*/ 0 w 40"/>
                <a:gd name="T11" fmla="*/ 1 h 18"/>
                <a:gd name="T12" fmla="*/ 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02"/>
            <p:cNvSpPr>
              <a:spLocks/>
            </p:cNvSpPr>
            <p:nvPr/>
          </p:nvSpPr>
          <p:spPr bwMode="auto">
            <a:xfrm>
              <a:off x="1543672" y="3798602"/>
              <a:ext cx="106877" cy="635486"/>
            </a:xfrm>
            <a:custGeom>
              <a:avLst/>
              <a:gdLst>
                <a:gd name="T0" fmla="*/ 71 w 74"/>
                <a:gd name="T1" fmla="*/ 0 h 440"/>
                <a:gd name="T2" fmla="*/ 74 w 74"/>
                <a:gd name="T3" fmla="*/ 0 h 440"/>
                <a:gd name="T4" fmla="*/ 74 w 74"/>
                <a:gd name="T5" fmla="*/ 3 h 440"/>
                <a:gd name="T6" fmla="*/ 3 w 74"/>
                <a:gd name="T7" fmla="*/ 440 h 440"/>
                <a:gd name="T8" fmla="*/ 0 w 74"/>
                <a:gd name="T9" fmla="*/ 440 h 440"/>
                <a:gd name="T10" fmla="*/ 0 w 74"/>
                <a:gd name="T11" fmla="*/ 437 h 440"/>
                <a:gd name="T12" fmla="*/ 71 w 74"/>
                <a:gd name="T1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03"/>
            <p:cNvSpPr>
              <a:spLocks/>
            </p:cNvSpPr>
            <p:nvPr/>
          </p:nvSpPr>
          <p:spPr bwMode="auto">
            <a:xfrm>
              <a:off x="1646216" y="3571848"/>
              <a:ext cx="47662" cy="231086"/>
            </a:xfrm>
            <a:custGeom>
              <a:avLst/>
              <a:gdLst>
                <a:gd name="T0" fmla="*/ 31 w 33"/>
                <a:gd name="T1" fmla="*/ 0 h 160"/>
                <a:gd name="T2" fmla="*/ 33 w 33"/>
                <a:gd name="T3" fmla="*/ 0 h 160"/>
                <a:gd name="T4" fmla="*/ 33 w 33"/>
                <a:gd name="T5" fmla="*/ 2 h 160"/>
                <a:gd name="T6" fmla="*/ 3 w 33"/>
                <a:gd name="T7" fmla="*/ 160 h 160"/>
                <a:gd name="T8" fmla="*/ 0 w 33"/>
                <a:gd name="T9" fmla="*/ 160 h 160"/>
                <a:gd name="T10" fmla="*/ 0 w 33"/>
                <a:gd name="T11" fmla="*/ 157 h 160"/>
                <a:gd name="T12" fmla="*/ 31 w 3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04"/>
            <p:cNvSpPr>
              <a:spLocks/>
            </p:cNvSpPr>
            <p:nvPr/>
          </p:nvSpPr>
          <p:spPr bwMode="auto">
            <a:xfrm>
              <a:off x="1690989" y="3199222"/>
              <a:ext cx="82325" cy="375514"/>
            </a:xfrm>
            <a:custGeom>
              <a:avLst/>
              <a:gdLst>
                <a:gd name="T0" fmla="*/ 55 w 57"/>
                <a:gd name="T1" fmla="*/ 0 h 260"/>
                <a:gd name="T2" fmla="*/ 57 w 57"/>
                <a:gd name="T3" fmla="*/ 0 h 260"/>
                <a:gd name="T4" fmla="*/ 57 w 57"/>
                <a:gd name="T5" fmla="*/ 2 h 260"/>
                <a:gd name="T6" fmla="*/ 2 w 57"/>
                <a:gd name="T7" fmla="*/ 260 h 260"/>
                <a:gd name="T8" fmla="*/ 0 w 57"/>
                <a:gd name="T9" fmla="*/ 260 h 260"/>
                <a:gd name="T10" fmla="*/ 0 w 57"/>
                <a:gd name="T11" fmla="*/ 258 h 260"/>
                <a:gd name="T12" fmla="*/ 55 w 57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1770425" y="2910365"/>
              <a:ext cx="73659" cy="291746"/>
            </a:xfrm>
            <a:custGeom>
              <a:avLst/>
              <a:gdLst>
                <a:gd name="T0" fmla="*/ 49 w 51"/>
                <a:gd name="T1" fmla="*/ 0 h 202"/>
                <a:gd name="T2" fmla="*/ 51 w 51"/>
                <a:gd name="T3" fmla="*/ 0 h 202"/>
                <a:gd name="T4" fmla="*/ 51 w 51"/>
                <a:gd name="T5" fmla="*/ 2 h 202"/>
                <a:gd name="T6" fmla="*/ 2 w 51"/>
                <a:gd name="T7" fmla="*/ 202 h 202"/>
                <a:gd name="T8" fmla="*/ 0 w 51"/>
                <a:gd name="T9" fmla="*/ 202 h 202"/>
                <a:gd name="T10" fmla="*/ 0 w 51"/>
                <a:gd name="T11" fmla="*/ 200 h 202"/>
                <a:gd name="T12" fmla="*/ 49 w 5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106"/>
            <p:cNvSpPr>
              <a:spLocks/>
            </p:cNvSpPr>
            <p:nvPr/>
          </p:nvSpPr>
          <p:spPr bwMode="auto">
            <a:xfrm>
              <a:off x="1841195" y="2416419"/>
              <a:ext cx="153094" cy="496834"/>
            </a:xfrm>
            <a:custGeom>
              <a:avLst/>
              <a:gdLst>
                <a:gd name="T0" fmla="*/ 104 w 106"/>
                <a:gd name="T1" fmla="*/ 0 h 344"/>
                <a:gd name="T2" fmla="*/ 106 w 106"/>
                <a:gd name="T3" fmla="*/ 0 h 344"/>
                <a:gd name="T4" fmla="*/ 106 w 106"/>
                <a:gd name="T5" fmla="*/ 2 h 344"/>
                <a:gd name="T6" fmla="*/ 2 w 106"/>
                <a:gd name="T7" fmla="*/ 344 h 344"/>
                <a:gd name="T8" fmla="*/ 0 w 106"/>
                <a:gd name="T9" fmla="*/ 344 h 344"/>
                <a:gd name="T10" fmla="*/ 0 w 106"/>
                <a:gd name="T11" fmla="*/ 342 h 344"/>
                <a:gd name="T12" fmla="*/ 104 w 10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07"/>
            <p:cNvSpPr>
              <a:spLocks/>
            </p:cNvSpPr>
            <p:nvPr/>
          </p:nvSpPr>
          <p:spPr bwMode="auto">
            <a:xfrm>
              <a:off x="1991401" y="2108787"/>
              <a:ext cx="125653" cy="310522"/>
            </a:xfrm>
            <a:custGeom>
              <a:avLst/>
              <a:gdLst>
                <a:gd name="T0" fmla="*/ 85 w 87"/>
                <a:gd name="T1" fmla="*/ 0 h 215"/>
                <a:gd name="T2" fmla="*/ 87 w 87"/>
                <a:gd name="T3" fmla="*/ 0 h 215"/>
                <a:gd name="T4" fmla="*/ 87 w 87"/>
                <a:gd name="T5" fmla="*/ 4 h 215"/>
                <a:gd name="T6" fmla="*/ 2 w 87"/>
                <a:gd name="T7" fmla="*/ 215 h 215"/>
                <a:gd name="T8" fmla="*/ 0 w 87"/>
                <a:gd name="T9" fmla="*/ 215 h 215"/>
                <a:gd name="T10" fmla="*/ 0 w 87"/>
                <a:gd name="T11" fmla="*/ 213 h 215"/>
                <a:gd name="T12" fmla="*/ 85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08"/>
            <p:cNvSpPr>
              <a:spLocks/>
            </p:cNvSpPr>
            <p:nvPr/>
          </p:nvSpPr>
          <p:spPr bwMode="auto">
            <a:xfrm>
              <a:off x="2114165" y="1770824"/>
              <a:ext cx="196423" cy="343740"/>
            </a:xfrm>
            <a:custGeom>
              <a:avLst/>
              <a:gdLst>
                <a:gd name="T0" fmla="*/ 134 w 136"/>
                <a:gd name="T1" fmla="*/ 0 h 238"/>
                <a:gd name="T2" fmla="*/ 136 w 136"/>
                <a:gd name="T3" fmla="*/ 0 h 238"/>
                <a:gd name="T4" fmla="*/ 136 w 136"/>
                <a:gd name="T5" fmla="*/ 3 h 238"/>
                <a:gd name="T6" fmla="*/ 2 w 136"/>
                <a:gd name="T7" fmla="*/ 238 h 238"/>
                <a:gd name="T8" fmla="*/ 0 w 136"/>
                <a:gd name="T9" fmla="*/ 238 h 238"/>
                <a:gd name="T10" fmla="*/ 0 w 136"/>
                <a:gd name="T11" fmla="*/ 234 h 238"/>
                <a:gd name="T12" fmla="*/ 134 w 136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09"/>
            <p:cNvSpPr>
              <a:spLocks/>
            </p:cNvSpPr>
            <p:nvPr/>
          </p:nvSpPr>
          <p:spPr bwMode="auto">
            <a:xfrm>
              <a:off x="2307699" y="1606175"/>
              <a:ext cx="153094" cy="168982"/>
            </a:xfrm>
            <a:custGeom>
              <a:avLst/>
              <a:gdLst>
                <a:gd name="T0" fmla="*/ 102 w 106"/>
                <a:gd name="T1" fmla="*/ 0 h 117"/>
                <a:gd name="T2" fmla="*/ 106 w 106"/>
                <a:gd name="T3" fmla="*/ 0 h 117"/>
                <a:gd name="T4" fmla="*/ 106 w 106"/>
                <a:gd name="T5" fmla="*/ 3 h 117"/>
                <a:gd name="T6" fmla="*/ 2 w 106"/>
                <a:gd name="T7" fmla="*/ 117 h 117"/>
                <a:gd name="T8" fmla="*/ 0 w 106"/>
                <a:gd name="T9" fmla="*/ 117 h 117"/>
                <a:gd name="T10" fmla="*/ 0 w 106"/>
                <a:gd name="T11" fmla="*/ 114 h 117"/>
                <a:gd name="T12" fmla="*/ 102 w 106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2455016" y="1519518"/>
              <a:ext cx="127097" cy="90990"/>
            </a:xfrm>
            <a:custGeom>
              <a:avLst/>
              <a:gdLst>
                <a:gd name="T0" fmla="*/ 86 w 88"/>
                <a:gd name="T1" fmla="*/ 0 h 63"/>
                <a:gd name="T2" fmla="*/ 88 w 88"/>
                <a:gd name="T3" fmla="*/ 0 h 63"/>
                <a:gd name="T4" fmla="*/ 88 w 88"/>
                <a:gd name="T5" fmla="*/ 2 h 63"/>
                <a:gd name="T6" fmla="*/ 4 w 88"/>
                <a:gd name="T7" fmla="*/ 63 h 63"/>
                <a:gd name="T8" fmla="*/ 0 w 88"/>
                <a:gd name="T9" fmla="*/ 63 h 63"/>
                <a:gd name="T10" fmla="*/ 0 w 88"/>
                <a:gd name="T11" fmla="*/ 60 h 63"/>
                <a:gd name="T12" fmla="*/ 86 w 8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1"/>
            <p:cNvSpPr>
              <a:spLocks/>
            </p:cNvSpPr>
            <p:nvPr/>
          </p:nvSpPr>
          <p:spPr bwMode="auto">
            <a:xfrm>
              <a:off x="2579225" y="1453081"/>
              <a:ext cx="197868" cy="69326"/>
            </a:xfrm>
            <a:custGeom>
              <a:avLst/>
              <a:gdLst>
                <a:gd name="T0" fmla="*/ 134 w 137"/>
                <a:gd name="T1" fmla="*/ 0 h 48"/>
                <a:gd name="T2" fmla="*/ 137 w 137"/>
                <a:gd name="T3" fmla="*/ 0 h 48"/>
                <a:gd name="T4" fmla="*/ 137 w 137"/>
                <a:gd name="T5" fmla="*/ 3 h 48"/>
                <a:gd name="T6" fmla="*/ 2 w 137"/>
                <a:gd name="T7" fmla="*/ 48 h 48"/>
                <a:gd name="T8" fmla="*/ 0 w 137"/>
                <a:gd name="T9" fmla="*/ 48 h 48"/>
                <a:gd name="T10" fmla="*/ 0 w 137"/>
                <a:gd name="T11" fmla="*/ 46 h 48"/>
                <a:gd name="T12" fmla="*/ 134 w 1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2"/>
            <p:cNvSpPr>
              <a:spLocks/>
            </p:cNvSpPr>
            <p:nvPr/>
          </p:nvSpPr>
          <p:spPr bwMode="auto">
            <a:xfrm>
              <a:off x="2772759" y="1442971"/>
              <a:ext cx="154539" cy="14443"/>
            </a:xfrm>
            <a:custGeom>
              <a:avLst/>
              <a:gdLst>
                <a:gd name="T0" fmla="*/ 104 w 107"/>
                <a:gd name="T1" fmla="*/ 0 h 10"/>
                <a:gd name="T2" fmla="*/ 107 w 107"/>
                <a:gd name="T3" fmla="*/ 0 h 10"/>
                <a:gd name="T4" fmla="*/ 107 w 107"/>
                <a:gd name="T5" fmla="*/ 4 h 10"/>
                <a:gd name="T6" fmla="*/ 3 w 107"/>
                <a:gd name="T7" fmla="*/ 10 h 10"/>
                <a:gd name="T8" fmla="*/ 0 w 107"/>
                <a:gd name="T9" fmla="*/ 10 h 10"/>
                <a:gd name="T10" fmla="*/ 0 w 107"/>
                <a:gd name="T11" fmla="*/ 7 h 10"/>
                <a:gd name="T12" fmla="*/ 104 w 10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3"/>
            <p:cNvSpPr>
              <a:spLocks/>
            </p:cNvSpPr>
            <p:nvPr/>
          </p:nvSpPr>
          <p:spPr bwMode="auto">
            <a:xfrm>
              <a:off x="2922965" y="1442971"/>
              <a:ext cx="153094" cy="25997"/>
            </a:xfrm>
            <a:custGeom>
              <a:avLst/>
              <a:gdLst>
                <a:gd name="T0" fmla="*/ 0 w 106"/>
                <a:gd name="T1" fmla="*/ 0 h 18"/>
                <a:gd name="T2" fmla="*/ 3 w 106"/>
                <a:gd name="T3" fmla="*/ 0 h 18"/>
                <a:gd name="T4" fmla="*/ 106 w 106"/>
                <a:gd name="T5" fmla="*/ 14 h 18"/>
                <a:gd name="T6" fmla="*/ 106 w 106"/>
                <a:gd name="T7" fmla="*/ 18 h 18"/>
                <a:gd name="T8" fmla="*/ 104 w 106"/>
                <a:gd name="T9" fmla="*/ 18 h 18"/>
                <a:gd name="T10" fmla="*/ 0 w 106"/>
                <a:gd name="T11" fmla="*/ 4 h 18"/>
                <a:gd name="T12" fmla="*/ 0 w 10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4"/>
            <p:cNvSpPr>
              <a:spLocks/>
            </p:cNvSpPr>
            <p:nvPr/>
          </p:nvSpPr>
          <p:spPr bwMode="auto">
            <a:xfrm>
              <a:off x="3073170" y="1463191"/>
              <a:ext cx="125653" cy="37551"/>
            </a:xfrm>
            <a:custGeom>
              <a:avLst/>
              <a:gdLst>
                <a:gd name="T0" fmla="*/ 0 w 87"/>
                <a:gd name="T1" fmla="*/ 0 h 26"/>
                <a:gd name="T2" fmla="*/ 2 w 87"/>
                <a:gd name="T3" fmla="*/ 0 h 26"/>
                <a:gd name="T4" fmla="*/ 87 w 87"/>
                <a:gd name="T5" fmla="*/ 24 h 26"/>
                <a:gd name="T6" fmla="*/ 87 w 87"/>
                <a:gd name="T7" fmla="*/ 26 h 26"/>
                <a:gd name="T8" fmla="*/ 85 w 87"/>
                <a:gd name="T9" fmla="*/ 26 h 26"/>
                <a:gd name="T10" fmla="*/ 0 w 87"/>
                <a:gd name="T11" fmla="*/ 4 h 26"/>
                <a:gd name="T12" fmla="*/ 0 w 8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5"/>
            <p:cNvSpPr>
              <a:spLocks/>
            </p:cNvSpPr>
            <p:nvPr/>
          </p:nvSpPr>
          <p:spPr bwMode="auto">
            <a:xfrm>
              <a:off x="3195935" y="1497853"/>
              <a:ext cx="194979" cy="76548"/>
            </a:xfrm>
            <a:custGeom>
              <a:avLst/>
              <a:gdLst>
                <a:gd name="T0" fmla="*/ 0 w 135"/>
                <a:gd name="T1" fmla="*/ 0 h 53"/>
                <a:gd name="T2" fmla="*/ 2 w 135"/>
                <a:gd name="T3" fmla="*/ 0 h 53"/>
                <a:gd name="T4" fmla="*/ 135 w 135"/>
                <a:gd name="T5" fmla="*/ 51 h 53"/>
                <a:gd name="T6" fmla="*/ 135 w 135"/>
                <a:gd name="T7" fmla="*/ 53 h 53"/>
                <a:gd name="T8" fmla="*/ 133 w 135"/>
                <a:gd name="T9" fmla="*/ 53 h 53"/>
                <a:gd name="T10" fmla="*/ 0 w 135"/>
                <a:gd name="T11" fmla="*/ 2 h 53"/>
                <a:gd name="T12" fmla="*/ 0 w 135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117"/>
            <p:cNvSpPr>
              <a:spLocks/>
            </p:cNvSpPr>
            <p:nvPr/>
          </p:nvSpPr>
          <p:spPr bwMode="auto">
            <a:xfrm>
              <a:off x="3388025" y="1571512"/>
              <a:ext cx="153094" cy="75103"/>
            </a:xfrm>
            <a:custGeom>
              <a:avLst/>
              <a:gdLst>
                <a:gd name="T0" fmla="*/ 0 w 106"/>
                <a:gd name="T1" fmla="*/ 0 h 52"/>
                <a:gd name="T2" fmla="*/ 2 w 106"/>
                <a:gd name="T3" fmla="*/ 0 h 52"/>
                <a:gd name="T4" fmla="*/ 106 w 106"/>
                <a:gd name="T5" fmla="*/ 48 h 52"/>
                <a:gd name="T6" fmla="*/ 106 w 106"/>
                <a:gd name="T7" fmla="*/ 52 h 52"/>
                <a:gd name="T8" fmla="*/ 103 w 106"/>
                <a:gd name="T9" fmla="*/ 52 h 52"/>
                <a:gd name="T10" fmla="*/ 0 w 106"/>
                <a:gd name="T11" fmla="*/ 2 h 52"/>
                <a:gd name="T12" fmla="*/ 0 w 10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132"/>
            <p:cNvSpPr>
              <a:spLocks/>
            </p:cNvSpPr>
            <p:nvPr/>
          </p:nvSpPr>
          <p:spPr bwMode="auto">
            <a:xfrm>
              <a:off x="3536786" y="1640838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4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135"/>
            <p:cNvSpPr>
              <a:spLocks/>
            </p:cNvSpPr>
            <p:nvPr/>
          </p:nvSpPr>
          <p:spPr bwMode="auto">
            <a:xfrm>
              <a:off x="3659550" y="1705831"/>
              <a:ext cx="197868" cy="115543"/>
            </a:xfrm>
            <a:custGeom>
              <a:avLst/>
              <a:gdLst>
                <a:gd name="T0" fmla="*/ 0 w 137"/>
                <a:gd name="T1" fmla="*/ 0 h 80"/>
                <a:gd name="T2" fmla="*/ 3 w 137"/>
                <a:gd name="T3" fmla="*/ 0 h 80"/>
                <a:gd name="T4" fmla="*/ 137 w 137"/>
                <a:gd name="T5" fmla="*/ 77 h 80"/>
                <a:gd name="T6" fmla="*/ 137 w 137"/>
                <a:gd name="T7" fmla="*/ 80 h 80"/>
                <a:gd name="T8" fmla="*/ 134 w 137"/>
                <a:gd name="T9" fmla="*/ 80 h 80"/>
                <a:gd name="T10" fmla="*/ 0 w 137"/>
                <a:gd name="T11" fmla="*/ 3 h 80"/>
                <a:gd name="T12" fmla="*/ 0 w 13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137"/>
            <p:cNvSpPr>
              <a:spLocks/>
            </p:cNvSpPr>
            <p:nvPr/>
          </p:nvSpPr>
          <p:spPr bwMode="auto">
            <a:xfrm>
              <a:off x="3853085" y="1817041"/>
              <a:ext cx="154539" cy="99656"/>
            </a:xfrm>
            <a:custGeom>
              <a:avLst/>
              <a:gdLst>
                <a:gd name="T0" fmla="*/ 0 w 107"/>
                <a:gd name="T1" fmla="*/ 0 h 69"/>
                <a:gd name="T2" fmla="*/ 3 w 107"/>
                <a:gd name="T3" fmla="*/ 0 h 69"/>
                <a:gd name="T4" fmla="*/ 107 w 107"/>
                <a:gd name="T5" fmla="*/ 66 h 69"/>
                <a:gd name="T6" fmla="*/ 107 w 107"/>
                <a:gd name="T7" fmla="*/ 69 h 69"/>
                <a:gd name="T8" fmla="*/ 105 w 107"/>
                <a:gd name="T9" fmla="*/ 69 h 69"/>
                <a:gd name="T10" fmla="*/ 0 w 107"/>
                <a:gd name="T11" fmla="*/ 3 h 69"/>
                <a:gd name="T12" fmla="*/ 0 w 10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142"/>
            <p:cNvSpPr>
              <a:spLocks/>
            </p:cNvSpPr>
            <p:nvPr/>
          </p:nvSpPr>
          <p:spPr bwMode="auto">
            <a:xfrm>
              <a:off x="4004735" y="1912364"/>
              <a:ext cx="153094" cy="99656"/>
            </a:xfrm>
            <a:custGeom>
              <a:avLst/>
              <a:gdLst>
                <a:gd name="T0" fmla="*/ 0 w 106"/>
                <a:gd name="T1" fmla="*/ 0 h 69"/>
                <a:gd name="T2" fmla="*/ 2 w 106"/>
                <a:gd name="T3" fmla="*/ 0 h 69"/>
                <a:gd name="T4" fmla="*/ 106 w 106"/>
                <a:gd name="T5" fmla="*/ 67 h 69"/>
                <a:gd name="T6" fmla="*/ 106 w 106"/>
                <a:gd name="T7" fmla="*/ 69 h 69"/>
                <a:gd name="T8" fmla="*/ 104 w 106"/>
                <a:gd name="T9" fmla="*/ 69 h 69"/>
                <a:gd name="T10" fmla="*/ 0 w 106"/>
                <a:gd name="T11" fmla="*/ 3 h 69"/>
                <a:gd name="T12" fmla="*/ 0 w 10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145"/>
            <p:cNvSpPr>
              <a:spLocks/>
            </p:cNvSpPr>
            <p:nvPr/>
          </p:nvSpPr>
          <p:spPr bwMode="auto">
            <a:xfrm>
              <a:off x="4154941" y="2009131"/>
              <a:ext cx="168982" cy="111210"/>
            </a:xfrm>
            <a:custGeom>
              <a:avLst/>
              <a:gdLst>
                <a:gd name="T0" fmla="*/ 0 w 117"/>
                <a:gd name="T1" fmla="*/ 0 h 77"/>
                <a:gd name="T2" fmla="*/ 2 w 117"/>
                <a:gd name="T3" fmla="*/ 0 h 77"/>
                <a:gd name="T4" fmla="*/ 117 w 117"/>
                <a:gd name="T5" fmla="*/ 75 h 77"/>
                <a:gd name="T6" fmla="*/ 117 w 117"/>
                <a:gd name="T7" fmla="*/ 77 h 77"/>
                <a:gd name="T8" fmla="*/ 114 w 117"/>
                <a:gd name="T9" fmla="*/ 77 h 77"/>
                <a:gd name="T10" fmla="*/ 0 w 117"/>
                <a:gd name="T11" fmla="*/ 2 h 77"/>
                <a:gd name="T12" fmla="*/ 0 w 11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148"/>
            <p:cNvSpPr>
              <a:spLocks/>
            </p:cNvSpPr>
            <p:nvPr/>
          </p:nvSpPr>
          <p:spPr bwMode="auto">
            <a:xfrm>
              <a:off x="4319589" y="2117453"/>
              <a:ext cx="154539" cy="105433"/>
            </a:xfrm>
            <a:custGeom>
              <a:avLst/>
              <a:gdLst>
                <a:gd name="T0" fmla="*/ 0 w 107"/>
                <a:gd name="T1" fmla="*/ 0 h 73"/>
                <a:gd name="T2" fmla="*/ 3 w 107"/>
                <a:gd name="T3" fmla="*/ 0 h 73"/>
                <a:gd name="T4" fmla="*/ 107 w 107"/>
                <a:gd name="T5" fmla="*/ 71 h 73"/>
                <a:gd name="T6" fmla="*/ 107 w 107"/>
                <a:gd name="T7" fmla="*/ 73 h 73"/>
                <a:gd name="T8" fmla="*/ 103 w 107"/>
                <a:gd name="T9" fmla="*/ 73 h 73"/>
                <a:gd name="T10" fmla="*/ 0 w 107"/>
                <a:gd name="T11" fmla="*/ 2 h 73"/>
                <a:gd name="T12" fmla="*/ 0 w 10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150"/>
            <p:cNvSpPr>
              <a:spLocks/>
            </p:cNvSpPr>
            <p:nvPr/>
          </p:nvSpPr>
          <p:spPr bwMode="auto">
            <a:xfrm>
              <a:off x="4468350" y="2219996"/>
              <a:ext cx="277303" cy="194979"/>
            </a:xfrm>
            <a:custGeom>
              <a:avLst/>
              <a:gdLst>
                <a:gd name="T0" fmla="*/ 0 w 192"/>
                <a:gd name="T1" fmla="*/ 0 h 135"/>
                <a:gd name="T2" fmla="*/ 4 w 192"/>
                <a:gd name="T3" fmla="*/ 0 h 135"/>
                <a:gd name="T4" fmla="*/ 192 w 192"/>
                <a:gd name="T5" fmla="*/ 131 h 135"/>
                <a:gd name="T6" fmla="*/ 192 w 192"/>
                <a:gd name="T7" fmla="*/ 135 h 135"/>
                <a:gd name="T8" fmla="*/ 190 w 192"/>
                <a:gd name="T9" fmla="*/ 135 h 135"/>
                <a:gd name="T10" fmla="*/ 0 w 192"/>
                <a:gd name="T11" fmla="*/ 2 h 135"/>
                <a:gd name="T12" fmla="*/ 0 w 192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54"/>
            <p:cNvSpPr>
              <a:spLocks/>
            </p:cNvSpPr>
            <p:nvPr/>
          </p:nvSpPr>
          <p:spPr bwMode="auto">
            <a:xfrm>
              <a:off x="4742765" y="2409198"/>
              <a:ext cx="197868" cy="140096"/>
            </a:xfrm>
            <a:custGeom>
              <a:avLst/>
              <a:gdLst>
                <a:gd name="T0" fmla="*/ 0 w 137"/>
                <a:gd name="T1" fmla="*/ 0 h 97"/>
                <a:gd name="T2" fmla="*/ 2 w 137"/>
                <a:gd name="T3" fmla="*/ 0 h 97"/>
                <a:gd name="T4" fmla="*/ 137 w 137"/>
                <a:gd name="T5" fmla="*/ 94 h 97"/>
                <a:gd name="T6" fmla="*/ 137 w 137"/>
                <a:gd name="T7" fmla="*/ 97 h 97"/>
                <a:gd name="T8" fmla="*/ 134 w 137"/>
                <a:gd name="T9" fmla="*/ 97 h 97"/>
                <a:gd name="T10" fmla="*/ 0 w 137"/>
                <a:gd name="T11" fmla="*/ 4 h 97"/>
                <a:gd name="T12" fmla="*/ 0 w 13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57"/>
            <p:cNvSpPr>
              <a:spLocks/>
            </p:cNvSpPr>
            <p:nvPr/>
          </p:nvSpPr>
          <p:spPr bwMode="auto">
            <a:xfrm>
              <a:off x="4936299" y="2544961"/>
              <a:ext cx="275859" cy="199311"/>
            </a:xfrm>
            <a:custGeom>
              <a:avLst/>
              <a:gdLst>
                <a:gd name="T0" fmla="*/ 0 w 191"/>
                <a:gd name="T1" fmla="*/ 0 h 138"/>
                <a:gd name="T2" fmla="*/ 3 w 191"/>
                <a:gd name="T3" fmla="*/ 0 h 138"/>
                <a:gd name="T4" fmla="*/ 191 w 191"/>
                <a:gd name="T5" fmla="*/ 137 h 138"/>
                <a:gd name="T6" fmla="*/ 191 w 191"/>
                <a:gd name="T7" fmla="*/ 138 h 138"/>
                <a:gd name="T8" fmla="*/ 189 w 191"/>
                <a:gd name="T9" fmla="*/ 138 h 138"/>
                <a:gd name="T10" fmla="*/ 0 w 191"/>
                <a:gd name="T11" fmla="*/ 3 h 138"/>
                <a:gd name="T12" fmla="*/ 0 w 191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59"/>
            <p:cNvSpPr>
              <a:spLocks/>
            </p:cNvSpPr>
            <p:nvPr/>
          </p:nvSpPr>
          <p:spPr bwMode="auto">
            <a:xfrm>
              <a:off x="5209269" y="2742828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7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1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63"/>
            <p:cNvSpPr>
              <a:spLocks/>
            </p:cNvSpPr>
            <p:nvPr/>
          </p:nvSpPr>
          <p:spPr bwMode="auto">
            <a:xfrm>
              <a:off x="5401359" y="2882924"/>
              <a:ext cx="154539" cy="111210"/>
            </a:xfrm>
            <a:custGeom>
              <a:avLst/>
              <a:gdLst>
                <a:gd name="T0" fmla="*/ 0 w 107"/>
                <a:gd name="T1" fmla="*/ 0 h 77"/>
                <a:gd name="T2" fmla="*/ 2 w 107"/>
                <a:gd name="T3" fmla="*/ 0 h 77"/>
                <a:gd name="T4" fmla="*/ 107 w 107"/>
                <a:gd name="T5" fmla="*/ 75 h 77"/>
                <a:gd name="T6" fmla="*/ 107 w 107"/>
                <a:gd name="T7" fmla="*/ 77 h 77"/>
                <a:gd name="T8" fmla="*/ 105 w 107"/>
                <a:gd name="T9" fmla="*/ 77 h 77"/>
                <a:gd name="T10" fmla="*/ 0 w 107"/>
                <a:gd name="T11" fmla="*/ 2 h 77"/>
                <a:gd name="T12" fmla="*/ 0 w 10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165"/>
            <p:cNvSpPr>
              <a:spLocks noChangeShapeType="1"/>
            </p:cNvSpPr>
            <p:nvPr/>
          </p:nvSpPr>
          <p:spPr bwMode="auto">
            <a:xfrm>
              <a:off x="1061281" y="2991245"/>
              <a:ext cx="0" cy="72214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Line 168"/>
            <p:cNvSpPr>
              <a:spLocks noChangeShapeType="1"/>
            </p:cNvSpPr>
            <p:nvPr/>
          </p:nvSpPr>
          <p:spPr bwMode="auto">
            <a:xfrm>
              <a:off x="1046838" y="299269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170"/>
            <p:cNvSpPr>
              <a:spLocks noChangeShapeType="1"/>
            </p:cNvSpPr>
            <p:nvPr/>
          </p:nvSpPr>
          <p:spPr bwMode="auto">
            <a:xfrm>
              <a:off x="1061281" y="3062016"/>
              <a:ext cx="0" cy="10398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173"/>
            <p:cNvSpPr>
              <a:spLocks noChangeShapeType="1"/>
            </p:cNvSpPr>
            <p:nvPr/>
          </p:nvSpPr>
          <p:spPr bwMode="auto">
            <a:xfrm>
              <a:off x="1046838" y="3164560"/>
              <a:ext cx="3033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175"/>
            <p:cNvSpPr>
              <a:spLocks noChangeShapeType="1"/>
            </p:cNvSpPr>
            <p:nvPr/>
          </p:nvSpPr>
          <p:spPr bwMode="auto">
            <a:xfrm>
              <a:off x="1439684" y="3103900"/>
              <a:ext cx="0" cy="5777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Line 178"/>
            <p:cNvSpPr>
              <a:spLocks noChangeShapeType="1"/>
            </p:cNvSpPr>
            <p:nvPr/>
          </p:nvSpPr>
          <p:spPr bwMode="auto">
            <a:xfrm>
              <a:off x="1423796" y="3105344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180"/>
            <p:cNvSpPr>
              <a:spLocks noChangeShapeType="1"/>
            </p:cNvSpPr>
            <p:nvPr/>
          </p:nvSpPr>
          <p:spPr bwMode="auto">
            <a:xfrm>
              <a:off x="1439684" y="3158782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184"/>
            <p:cNvSpPr>
              <a:spLocks noChangeShapeType="1"/>
            </p:cNvSpPr>
            <p:nvPr/>
          </p:nvSpPr>
          <p:spPr bwMode="auto">
            <a:xfrm>
              <a:off x="1423796" y="3233885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85"/>
            <p:cNvSpPr>
              <a:spLocks noChangeShapeType="1"/>
            </p:cNvSpPr>
            <p:nvPr/>
          </p:nvSpPr>
          <p:spPr bwMode="auto">
            <a:xfrm>
              <a:off x="1753093" y="3141451"/>
              <a:ext cx="0" cy="5921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88"/>
            <p:cNvSpPr>
              <a:spLocks noChangeShapeType="1"/>
            </p:cNvSpPr>
            <p:nvPr/>
          </p:nvSpPr>
          <p:spPr bwMode="auto">
            <a:xfrm>
              <a:off x="1735762" y="3142896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190"/>
            <p:cNvSpPr>
              <a:spLocks noChangeShapeType="1"/>
            </p:cNvSpPr>
            <p:nvPr/>
          </p:nvSpPr>
          <p:spPr bwMode="auto">
            <a:xfrm>
              <a:off x="1753093" y="3199222"/>
              <a:ext cx="0" cy="7510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93"/>
            <p:cNvSpPr>
              <a:spLocks noChangeShapeType="1"/>
            </p:cNvSpPr>
            <p:nvPr/>
          </p:nvSpPr>
          <p:spPr bwMode="auto">
            <a:xfrm>
              <a:off x="1735762" y="3272882"/>
              <a:ext cx="3466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194"/>
            <p:cNvSpPr>
              <a:spLocks noChangeShapeType="1"/>
            </p:cNvSpPr>
            <p:nvPr/>
          </p:nvSpPr>
          <p:spPr bwMode="auto">
            <a:xfrm>
              <a:off x="4232932" y="2049571"/>
              <a:ext cx="0" cy="6354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97"/>
            <p:cNvSpPr>
              <a:spLocks noChangeShapeType="1"/>
            </p:cNvSpPr>
            <p:nvPr/>
          </p:nvSpPr>
          <p:spPr bwMode="auto">
            <a:xfrm>
              <a:off x="4217045" y="2049571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99"/>
            <p:cNvSpPr>
              <a:spLocks noChangeShapeType="1"/>
            </p:cNvSpPr>
            <p:nvPr/>
          </p:nvSpPr>
          <p:spPr bwMode="auto">
            <a:xfrm>
              <a:off x="4232932" y="2108787"/>
              <a:ext cx="0" cy="852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202"/>
            <p:cNvSpPr>
              <a:spLocks noChangeShapeType="1"/>
            </p:cNvSpPr>
            <p:nvPr/>
          </p:nvSpPr>
          <p:spPr bwMode="auto">
            <a:xfrm>
              <a:off x="4217045" y="2192556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203"/>
            <p:cNvSpPr>
              <a:spLocks noChangeShapeType="1"/>
            </p:cNvSpPr>
            <p:nvPr/>
          </p:nvSpPr>
          <p:spPr bwMode="auto">
            <a:xfrm>
              <a:off x="4595447" y="2071235"/>
              <a:ext cx="0" cy="4910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207"/>
            <p:cNvSpPr>
              <a:spLocks noChangeShapeType="1"/>
            </p:cNvSpPr>
            <p:nvPr/>
          </p:nvSpPr>
          <p:spPr bwMode="auto">
            <a:xfrm>
              <a:off x="4579561" y="2071235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209"/>
            <p:cNvSpPr>
              <a:spLocks noChangeShapeType="1"/>
            </p:cNvSpPr>
            <p:nvPr/>
          </p:nvSpPr>
          <p:spPr bwMode="auto">
            <a:xfrm>
              <a:off x="4595447" y="2118897"/>
              <a:ext cx="0" cy="6499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212"/>
            <p:cNvSpPr>
              <a:spLocks noChangeShapeType="1"/>
            </p:cNvSpPr>
            <p:nvPr/>
          </p:nvSpPr>
          <p:spPr bwMode="auto">
            <a:xfrm>
              <a:off x="4579561" y="2182446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214"/>
            <p:cNvSpPr>
              <a:spLocks noChangeShapeType="1"/>
            </p:cNvSpPr>
            <p:nvPr/>
          </p:nvSpPr>
          <p:spPr bwMode="auto">
            <a:xfrm>
              <a:off x="4007624" y="2108787"/>
              <a:ext cx="0" cy="89546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217"/>
            <p:cNvSpPr>
              <a:spLocks noChangeShapeType="1"/>
            </p:cNvSpPr>
            <p:nvPr/>
          </p:nvSpPr>
          <p:spPr bwMode="auto">
            <a:xfrm>
              <a:off x="3991736" y="2108787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219"/>
            <p:cNvSpPr>
              <a:spLocks noChangeShapeType="1"/>
            </p:cNvSpPr>
            <p:nvPr/>
          </p:nvSpPr>
          <p:spPr bwMode="auto">
            <a:xfrm>
              <a:off x="4007624" y="2198333"/>
              <a:ext cx="0" cy="138651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222"/>
            <p:cNvSpPr>
              <a:spLocks noChangeShapeType="1"/>
            </p:cNvSpPr>
            <p:nvPr/>
          </p:nvSpPr>
          <p:spPr bwMode="auto">
            <a:xfrm>
              <a:off x="3991736" y="2336984"/>
              <a:ext cx="31774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224"/>
            <p:cNvSpPr>
              <a:spLocks noChangeShapeType="1"/>
            </p:cNvSpPr>
            <p:nvPr/>
          </p:nvSpPr>
          <p:spPr bwMode="auto">
            <a:xfrm>
              <a:off x="3660995" y="2231552"/>
              <a:ext cx="0" cy="6066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227"/>
            <p:cNvSpPr>
              <a:spLocks noChangeShapeType="1"/>
            </p:cNvSpPr>
            <p:nvPr/>
          </p:nvSpPr>
          <p:spPr bwMode="auto">
            <a:xfrm>
              <a:off x="3646552" y="223155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228"/>
            <p:cNvSpPr>
              <a:spLocks noChangeShapeType="1"/>
            </p:cNvSpPr>
            <p:nvPr/>
          </p:nvSpPr>
          <p:spPr bwMode="auto">
            <a:xfrm>
              <a:off x="3660995" y="2292212"/>
              <a:ext cx="0" cy="8088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231"/>
            <p:cNvSpPr>
              <a:spLocks noChangeShapeType="1"/>
            </p:cNvSpPr>
            <p:nvPr/>
          </p:nvSpPr>
          <p:spPr bwMode="auto">
            <a:xfrm>
              <a:off x="3646552" y="2373092"/>
              <a:ext cx="33219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233"/>
            <p:cNvSpPr>
              <a:spLocks/>
            </p:cNvSpPr>
            <p:nvPr/>
          </p:nvSpPr>
          <p:spPr bwMode="auto">
            <a:xfrm>
              <a:off x="2725098" y="322233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3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236"/>
            <p:cNvSpPr>
              <a:spLocks/>
            </p:cNvSpPr>
            <p:nvPr/>
          </p:nvSpPr>
          <p:spPr bwMode="auto">
            <a:xfrm>
              <a:off x="2753984" y="3205001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237"/>
            <p:cNvSpPr>
              <a:spLocks/>
            </p:cNvSpPr>
            <p:nvPr/>
          </p:nvSpPr>
          <p:spPr bwMode="auto">
            <a:xfrm>
              <a:off x="2787202" y="3186224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6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239"/>
            <p:cNvSpPr>
              <a:spLocks/>
            </p:cNvSpPr>
            <p:nvPr/>
          </p:nvSpPr>
          <p:spPr bwMode="auto">
            <a:xfrm>
              <a:off x="2816087" y="3167449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241"/>
            <p:cNvSpPr>
              <a:spLocks/>
            </p:cNvSpPr>
            <p:nvPr/>
          </p:nvSpPr>
          <p:spPr bwMode="auto">
            <a:xfrm>
              <a:off x="2846418" y="3147229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243"/>
            <p:cNvSpPr>
              <a:spLocks/>
            </p:cNvSpPr>
            <p:nvPr/>
          </p:nvSpPr>
          <p:spPr bwMode="auto">
            <a:xfrm>
              <a:off x="2878192" y="3131341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245"/>
            <p:cNvSpPr>
              <a:spLocks/>
            </p:cNvSpPr>
            <p:nvPr/>
          </p:nvSpPr>
          <p:spPr bwMode="auto">
            <a:xfrm>
              <a:off x="2909966" y="3111121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7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246"/>
            <p:cNvSpPr>
              <a:spLocks/>
            </p:cNvSpPr>
            <p:nvPr/>
          </p:nvSpPr>
          <p:spPr bwMode="auto">
            <a:xfrm>
              <a:off x="2940296" y="3093790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248"/>
            <p:cNvSpPr>
              <a:spLocks/>
            </p:cNvSpPr>
            <p:nvPr/>
          </p:nvSpPr>
          <p:spPr bwMode="auto">
            <a:xfrm>
              <a:off x="2970626" y="3073570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249"/>
            <p:cNvSpPr>
              <a:spLocks/>
            </p:cNvSpPr>
            <p:nvPr/>
          </p:nvSpPr>
          <p:spPr bwMode="auto">
            <a:xfrm>
              <a:off x="3000956" y="3057683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50"/>
            <p:cNvSpPr>
              <a:spLocks/>
            </p:cNvSpPr>
            <p:nvPr/>
          </p:nvSpPr>
          <p:spPr bwMode="auto">
            <a:xfrm>
              <a:off x="3032730" y="3037463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51"/>
            <p:cNvSpPr>
              <a:spLocks/>
            </p:cNvSpPr>
            <p:nvPr/>
          </p:nvSpPr>
          <p:spPr bwMode="auto">
            <a:xfrm>
              <a:off x="3063061" y="3018687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52"/>
            <p:cNvSpPr>
              <a:spLocks/>
            </p:cNvSpPr>
            <p:nvPr/>
          </p:nvSpPr>
          <p:spPr bwMode="auto">
            <a:xfrm>
              <a:off x="3093390" y="2999912"/>
              <a:ext cx="17331" cy="17331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5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53"/>
            <p:cNvSpPr>
              <a:spLocks/>
            </p:cNvSpPr>
            <p:nvPr/>
          </p:nvSpPr>
          <p:spPr bwMode="auto">
            <a:xfrm>
              <a:off x="3123721" y="2982580"/>
              <a:ext cx="18776" cy="17331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54"/>
            <p:cNvSpPr>
              <a:spLocks/>
            </p:cNvSpPr>
            <p:nvPr/>
          </p:nvSpPr>
          <p:spPr bwMode="auto">
            <a:xfrm>
              <a:off x="3155495" y="2963804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5"/>
            <p:cNvSpPr>
              <a:spLocks/>
            </p:cNvSpPr>
            <p:nvPr/>
          </p:nvSpPr>
          <p:spPr bwMode="auto">
            <a:xfrm>
              <a:off x="3185825" y="294502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56"/>
            <p:cNvSpPr>
              <a:spLocks/>
            </p:cNvSpPr>
            <p:nvPr/>
          </p:nvSpPr>
          <p:spPr bwMode="auto">
            <a:xfrm>
              <a:off x="3216155" y="2924809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10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57"/>
            <p:cNvSpPr>
              <a:spLocks/>
            </p:cNvSpPr>
            <p:nvPr/>
          </p:nvSpPr>
          <p:spPr bwMode="auto">
            <a:xfrm>
              <a:off x="3246485" y="2908921"/>
              <a:ext cx="17331" cy="15888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58"/>
            <p:cNvSpPr>
              <a:spLocks/>
            </p:cNvSpPr>
            <p:nvPr/>
          </p:nvSpPr>
          <p:spPr bwMode="auto">
            <a:xfrm>
              <a:off x="3278259" y="2890146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59"/>
            <p:cNvSpPr>
              <a:spLocks/>
            </p:cNvSpPr>
            <p:nvPr/>
          </p:nvSpPr>
          <p:spPr bwMode="auto">
            <a:xfrm>
              <a:off x="3308589" y="2871370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3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260"/>
            <p:cNvSpPr>
              <a:spLocks/>
            </p:cNvSpPr>
            <p:nvPr/>
          </p:nvSpPr>
          <p:spPr bwMode="auto">
            <a:xfrm>
              <a:off x="3338919" y="2851150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9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261"/>
            <p:cNvSpPr>
              <a:spLocks/>
            </p:cNvSpPr>
            <p:nvPr/>
          </p:nvSpPr>
          <p:spPr bwMode="auto">
            <a:xfrm>
              <a:off x="3372138" y="2835263"/>
              <a:ext cx="15888" cy="15888"/>
            </a:xfrm>
            <a:custGeom>
              <a:avLst/>
              <a:gdLst>
                <a:gd name="T0" fmla="*/ 4 w 11"/>
                <a:gd name="T1" fmla="*/ 0 h 11"/>
                <a:gd name="T2" fmla="*/ 11 w 11"/>
                <a:gd name="T3" fmla="*/ 0 h 11"/>
                <a:gd name="T4" fmla="*/ 11 w 11"/>
                <a:gd name="T5" fmla="*/ 6 h 11"/>
                <a:gd name="T6" fmla="*/ 8 w 11"/>
                <a:gd name="T7" fmla="*/ 11 h 11"/>
                <a:gd name="T8" fmla="*/ 0 w 11"/>
                <a:gd name="T9" fmla="*/ 11 h 11"/>
                <a:gd name="T10" fmla="*/ 0 w 11"/>
                <a:gd name="T11" fmla="*/ 3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262"/>
            <p:cNvSpPr>
              <a:spLocks/>
            </p:cNvSpPr>
            <p:nvPr/>
          </p:nvSpPr>
          <p:spPr bwMode="auto">
            <a:xfrm>
              <a:off x="3402467" y="2816487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263"/>
            <p:cNvSpPr>
              <a:spLocks/>
            </p:cNvSpPr>
            <p:nvPr/>
          </p:nvSpPr>
          <p:spPr bwMode="auto">
            <a:xfrm>
              <a:off x="3432798" y="2796267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264"/>
            <p:cNvSpPr>
              <a:spLocks/>
            </p:cNvSpPr>
            <p:nvPr/>
          </p:nvSpPr>
          <p:spPr bwMode="auto">
            <a:xfrm>
              <a:off x="3461684" y="2778936"/>
              <a:ext cx="20220" cy="15888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265"/>
            <p:cNvSpPr>
              <a:spLocks/>
            </p:cNvSpPr>
            <p:nvPr/>
          </p:nvSpPr>
          <p:spPr bwMode="auto">
            <a:xfrm>
              <a:off x="3494902" y="2760160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266"/>
            <p:cNvSpPr>
              <a:spLocks/>
            </p:cNvSpPr>
            <p:nvPr/>
          </p:nvSpPr>
          <p:spPr bwMode="auto">
            <a:xfrm>
              <a:off x="3525232" y="2742829"/>
              <a:ext cx="17331" cy="12999"/>
            </a:xfrm>
            <a:custGeom>
              <a:avLst/>
              <a:gdLst>
                <a:gd name="T0" fmla="*/ 4 w 12"/>
                <a:gd name="T1" fmla="*/ 0 h 9"/>
                <a:gd name="T2" fmla="*/ 12 w 12"/>
                <a:gd name="T3" fmla="*/ 0 h 9"/>
                <a:gd name="T4" fmla="*/ 12 w 12"/>
                <a:gd name="T5" fmla="*/ 7 h 9"/>
                <a:gd name="T6" fmla="*/ 8 w 12"/>
                <a:gd name="T7" fmla="*/ 9 h 9"/>
                <a:gd name="T8" fmla="*/ 0 w 12"/>
                <a:gd name="T9" fmla="*/ 9 h 9"/>
                <a:gd name="T10" fmla="*/ 0 w 12"/>
                <a:gd name="T11" fmla="*/ 1 h 9"/>
                <a:gd name="T12" fmla="*/ 4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267"/>
            <p:cNvSpPr>
              <a:spLocks/>
            </p:cNvSpPr>
            <p:nvPr/>
          </p:nvSpPr>
          <p:spPr bwMode="auto">
            <a:xfrm>
              <a:off x="3555562" y="272260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8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268"/>
            <p:cNvSpPr>
              <a:spLocks/>
            </p:cNvSpPr>
            <p:nvPr/>
          </p:nvSpPr>
          <p:spPr bwMode="auto">
            <a:xfrm>
              <a:off x="3587336" y="2703833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269"/>
            <p:cNvSpPr>
              <a:spLocks/>
            </p:cNvSpPr>
            <p:nvPr/>
          </p:nvSpPr>
          <p:spPr bwMode="auto">
            <a:xfrm>
              <a:off x="3617666" y="2686501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270"/>
            <p:cNvSpPr>
              <a:spLocks/>
            </p:cNvSpPr>
            <p:nvPr/>
          </p:nvSpPr>
          <p:spPr bwMode="auto">
            <a:xfrm>
              <a:off x="3647996" y="2667726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1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271"/>
            <p:cNvSpPr>
              <a:spLocks/>
            </p:cNvSpPr>
            <p:nvPr/>
          </p:nvSpPr>
          <p:spPr bwMode="auto">
            <a:xfrm>
              <a:off x="3678326" y="2644618"/>
              <a:ext cx="17331" cy="17331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8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272"/>
            <p:cNvSpPr>
              <a:spLocks/>
            </p:cNvSpPr>
            <p:nvPr/>
          </p:nvSpPr>
          <p:spPr bwMode="auto">
            <a:xfrm>
              <a:off x="3708656" y="2620064"/>
              <a:ext cx="18776" cy="18776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273"/>
            <p:cNvSpPr>
              <a:spLocks/>
            </p:cNvSpPr>
            <p:nvPr/>
          </p:nvSpPr>
          <p:spPr bwMode="auto">
            <a:xfrm>
              <a:off x="3738986" y="2595512"/>
              <a:ext cx="18776" cy="18776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274"/>
            <p:cNvSpPr>
              <a:spLocks/>
            </p:cNvSpPr>
            <p:nvPr/>
          </p:nvSpPr>
          <p:spPr bwMode="auto">
            <a:xfrm>
              <a:off x="3770761" y="2572403"/>
              <a:ext cx="18776" cy="17331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5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275"/>
            <p:cNvSpPr>
              <a:spLocks/>
            </p:cNvSpPr>
            <p:nvPr/>
          </p:nvSpPr>
          <p:spPr bwMode="auto">
            <a:xfrm>
              <a:off x="3801090" y="2549295"/>
              <a:ext cx="20220" cy="17331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276"/>
            <p:cNvSpPr>
              <a:spLocks/>
            </p:cNvSpPr>
            <p:nvPr/>
          </p:nvSpPr>
          <p:spPr bwMode="auto">
            <a:xfrm>
              <a:off x="3831421" y="2524741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277"/>
            <p:cNvSpPr>
              <a:spLocks/>
            </p:cNvSpPr>
            <p:nvPr/>
          </p:nvSpPr>
          <p:spPr bwMode="auto">
            <a:xfrm>
              <a:off x="3864639" y="2500189"/>
              <a:ext cx="17331" cy="15888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4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278"/>
            <p:cNvSpPr>
              <a:spLocks/>
            </p:cNvSpPr>
            <p:nvPr/>
          </p:nvSpPr>
          <p:spPr bwMode="auto">
            <a:xfrm>
              <a:off x="3894969" y="2477080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279"/>
            <p:cNvSpPr>
              <a:spLocks/>
            </p:cNvSpPr>
            <p:nvPr/>
          </p:nvSpPr>
          <p:spPr bwMode="auto">
            <a:xfrm>
              <a:off x="3923855" y="2455416"/>
              <a:ext cx="17331" cy="14443"/>
            </a:xfrm>
            <a:custGeom>
              <a:avLst/>
              <a:gdLst>
                <a:gd name="T0" fmla="*/ 6 w 12"/>
                <a:gd name="T1" fmla="*/ 0 h 10"/>
                <a:gd name="T2" fmla="*/ 12 w 12"/>
                <a:gd name="T3" fmla="*/ 0 h 10"/>
                <a:gd name="T4" fmla="*/ 12 w 12"/>
                <a:gd name="T5" fmla="*/ 7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4 h 10"/>
                <a:gd name="T12" fmla="*/ 6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280"/>
            <p:cNvSpPr>
              <a:spLocks/>
            </p:cNvSpPr>
            <p:nvPr/>
          </p:nvSpPr>
          <p:spPr bwMode="auto">
            <a:xfrm>
              <a:off x="3954185" y="2429418"/>
              <a:ext cx="21665" cy="17331"/>
            </a:xfrm>
            <a:custGeom>
              <a:avLst/>
              <a:gdLst>
                <a:gd name="T0" fmla="*/ 7 w 15"/>
                <a:gd name="T1" fmla="*/ 0 h 12"/>
                <a:gd name="T2" fmla="*/ 15 w 15"/>
                <a:gd name="T3" fmla="*/ 0 h 12"/>
                <a:gd name="T4" fmla="*/ 15 w 15"/>
                <a:gd name="T5" fmla="*/ 8 h 12"/>
                <a:gd name="T6" fmla="*/ 8 w 15"/>
                <a:gd name="T7" fmla="*/ 12 h 12"/>
                <a:gd name="T8" fmla="*/ 0 w 15"/>
                <a:gd name="T9" fmla="*/ 12 h 12"/>
                <a:gd name="T10" fmla="*/ 0 w 15"/>
                <a:gd name="T11" fmla="*/ 4 h 12"/>
                <a:gd name="T12" fmla="*/ 7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281"/>
            <p:cNvSpPr>
              <a:spLocks/>
            </p:cNvSpPr>
            <p:nvPr/>
          </p:nvSpPr>
          <p:spPr bwMode="auto">
            <a:xfrm>
              <a:off x="3991736" y="2403421"/>
              <a:ext cx="20220" cy="15888"/>
            </a:xfrm>
            <a:custGeom>
              <a:avLst/>
              <a:gdLst>
                <a:gd name="T0" fmla="*/ 5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6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5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282"/>
            <p:cNvSpPr>
              <a:spLocks/>
            </p:cNvSpPr>
            <p:nvPr/>
          </p:nvSpPr>
          <p:spPr bwMode="auto">
            <a:xfrm>
              <a:off x="4022066" y="2386090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283"/>
            <p:cNvSpPr>
              <a:spLocks/>
            </p:cNvSpPr>
            <p:nvPr/>
          </p:nvSpPr>
          <p:spPr bwMode="auto">
            <a:xfrm>
              <a:off x="4050952" y="2368758"/>
              <a:ext cx="18776" cy="15888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9 h 11"/>
                <a:gd name="T6" fmla="*/ 9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284"/>
            <p:cNvSpPr>
              <a:spLocks/>
            </p:cNvSpPr>
            <p:nvPr/>
          </p:nvSpPr>
          <p:spPr bwMode="auto">
            <a:xfrm>
              <a:off x="4081282" y="2355760"/>
              <a:ext cx="18776" cy="12999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2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285"/>
            <p:cNvSpPr>
              <a:spLocks/>
            </p:cNvSpPr>
            <p:nvPr/>
          </p:nvSpPr>
          <p:spPr bwMode="auto">
            <a:xfrm>
              <a:off x="4111612" y="2336984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3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286"/>
            <p:cNvSpPr>
              <a:spLocks/>
            </p:cNvSpPr>
            <p:nvPr/>
          </p:nvSpPr>
          <p:spPr bwMode="auto">
            <a:xfrm>
              <a:off x="4139053" y="2322541"/>
              <a:ext cx="20220" cy="12999"/>
            </a:xfrm>
            <a:custGeom>
              <a:avLst/>
              <a:gdLst>
                <a:gd name="T0" fmla="*/ 6 w 14"/>
                <a:gd name="T1" fmla="*/ 0 h 9"/>
                <a:gd name="T2" fmla="*/ 14 w 14"/>
                <a:gd name="T3" fmla="*/ 0 h 9"/>
                <a:gd name="T4" fmla="*/ 14 w 14"/>
                <a:gd name="T5" fmla="*/ 7 h 9"/>
                <a:gd name="T6" fmla="*/ 8 w 14"/>
                <a:gd name="T7" fmla="*/ 9 h 9"/>
                <a:gd name="T8" fmla="*/ 0 w 14"/>
                <a:gd name="T9" fmla="*/ 9 h 9"/>
                <a:gd name="T10" fmla="*/ 0 w 14"/>
                <a:gd name="T11" fmla="*/ 1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287"/>
            <p:cNvSpPr>
              <a:spLocks/>
            </p:cNvSpPr>
            <p:nvPr/>
          </p:nvSpPr>
          <p:spPr bwMode="auto">
            <a:xfrm>
              <a:off x="4170827" y="2306655"/>
              <a:ext cx="17331" cy="15888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288"/>
            <p:cNvSpPr>
              <a:spLocks/>
            </p:cNvSpPr>
            <p:nvPr/>
          </p:nvSpPr>
          <p:spPr bwMode="auto">
            <a:xfrm>
              <a:off x="4202602" y="2289323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289"/>
            <p:cNvSpPr>
              <a:spLocks/>
            </p:cNvSpPr>
            <p:nvPr/>
          </p:nvSpPr>
          <p:spPr bwMode="auto">
            <a:xfrm>
              <a:off x="4232932" y="2271992"/>
              <a:ext cx="18776" cy="15888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290"/>
            <p:cNvSpPr>
              <a:spLocks/>
            </p:cNvSpPr>
            <p:nvPr/>
          </p:nvSpPr>
          <p:spPr bwMode="auto">
            <a:xfrm>
              <a:off x="4264706" y="2257549"/>
              <a:ext cx="18776" cy="14443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291"/>
            <p:cNvSpPr>
              <a:spLocks/>
            </p:cNvSpPr>
            <p:nvPr/>
          </p:nvSpPr>
          <p:spPr bwMode="auto">
            <a:xfrm>
              <a:off x="4296481" y="2240217"/>
              <a:ext cx="17331" cy="14443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6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292"/>
            <p:cNvSpPr>
              <a:spLocks/>
            </p:cNvSpPr>
            <p:nvPr/>
          </p:nvSpPr>
          <p:spPr bwMode="auto">
            <a:xfrm>
              <a:off x="4325366" y="2222886"/>
              <a:ext cx="20220" cy="14443"/>
            </a:xfrm>
            <a:custGeom>
              <a:avLst/>
              <a:gdLst>
                <a:gd name="T0" fmla="*/ 6 w 14"/>
                <a:gd name="T1" fmla="*/ 0 h 10"/>
                <a:gd name="T2" fmla="*/ 14 w 14"/>
                <a:gd name="T3" fmla="*/ 0 h 10"/>
                <a:gd name="T4" fmla="*/ 14 w 14"/>
                <a:gd name="T5" fmla="*/ 8 h 10"/>
                <a:gd name="T6" fmla="*/ 8 w 14"/>
                <a:gd name="T7" fmla="*/ 10 h 10"/>
                <a:gd name="T8" fmla="*/ 0 w 14"/>
                <a:gd name="T9" fmla="*/ 10 h 10"/>
                <a:gd name="T10" fmla="*/ 0 w 14"/>
                <a:gd name="T11" fmla="*/ 2 h 10"/>
                <a:gd name="T12" fmla="*/ 6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293"/>
            <p:cNvSpPr>
              <a:spLocks noChangeShapeType="1"/>
            </p:cNvSpPr>
            <p:nvPr/>
          </p:nvSpPr>
          <p:spPr bwMode="auto">
            <a:xfrm>
              <a:off x="4357141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Line 294"/>
            <p:cNvSpPr>
              <a:spLocks noChangeShapeType="1"/>
            </p:cNvSpPr>
            <p:nvPr/>
          </p:nvSpPr>
          <p:spPr bwMode="auto">
            <a:xfrm>
              <a:off x="4386026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Line 295"/>
            <p:cNvSpPr>
              <a:spLocks noChangeShapeType="1"/>
            </p:cNvSpPr>
            <p:nvPr/>
          </p:nvSpPr>
          <p:spPr bwMode="auto">
            <a:xfrm>
              <a:off x="4416356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296"/>
            <p:cNvSpPr>
              <a:spLocks noChangeShapeType="1"/>
            </p:cNvSpPr>
            <p:nvPr/>
          </p:nvSpPr>
          <p:spPr bwMode="auto">
            <a:xfrm>
              <a:off x="4448130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Line 297"/>
            <p:cNvSpPr>
              <a:spLocks noChangeShapeType="1"/>
            </p:cNvSpPr>
            <p:nvPr/>
          </p:nvSpPr>
          <p:spPr bwMode="auto">
            <a:xfrm>
              <a:off x="4477016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Line 298"/>
            <p:cNvSpPr>
              <a:spLocks noChangeShapeType="1"/>
            </p:cNvSpPr>
            <p:nvPr/>
          </p:nvSpPr>
          <p:spPr bwMode="auto">
            <a:xfrm>
              <a:off x="4508790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Line 299"/>
            <p:cNvSpPr>
              <a:spLocks noChangeShapeType="1"/>
            </p:cNvSpPr>
            <p:nvPr/>
          </p:nvSpPr>
          <p:spPr bwMode="auto">
            <a:xfrm>
              <a:off x="4540565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Line 300"/>
            <p:cNvSpPr>
              <a:spLocks noChangeShapeType="1"/>
            </p:cNvSpPr>
            <p:nvPr/>
          </p:nvSpPr>
          <p:spPr bwMode="auto">
            <a:xfrm>
              <a:off x="4569450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Line 301"/>
            <p:cNvSpPr>
              <a:spLocks noChangeShapeType="1"/>
            </p:cNvSpPr>
            <p:nvPr/>
          </p:nvSpPr>
          <p:spPr bwMode="auto">
            <a:xfrm>
              <a:off x="4602669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Line 302"/>
            <p:cNvSpPr>
              <a:spLocks noChangeShapeType="1"/>
            </p:cNvSpPr>
            <p:nvPr/>
          </p:nvSpPr>
          <p:spPr bwMode="auto">
            <a:xfrm>
              <a:off x="4631555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Line 303"/>
            <p:cNvSpPr>
              <a:spLocks noChangeShapeType="1"/>
            </p:cNvSpPr>
            <p:nvPr/>
          </p:nvSpPr>
          <p:spPr bwMode="auto">
            <a:xfrm>
              <a:off x="4661885" y="2214220"/>
              <a:ext cx="202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Line 304"/>
            <p:cNvSpPr>
              <a:spLocks noChangeShapeType="1"/>
            </p:cNvSpPr>
            <p:nvPr/>
          </p:nvSpPr>
          <p:spPr bwMode="auto">
            <a:xfrm>
              <a:off x="4695104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305"/>
            <p:cNvSpPr>
              <a:spLocks noChangeShapeType="1"/>
            </p:cNvSpPr>
            <p:nvPr/>
          </p:nvSpPr>
          <p:spPr bwMode="auto">
            <a:xfrm>
              <a:off x="4725433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Line 306"/>
            <p:cNvSpPr>
              <a:spLocks noChangeShapeType="1"/>
            </p:cNvSpPr>
            <p:nvPr/>
          </p:nvSpPr>
          <p:spPr bwMode="auto">
            <a:xfrm>
              <a:off x="4757207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Line 307"/>
            <p:cNvSpPr>
              <a:spLocks noChangeShapeType="1"/>
            </p:cNvSpPr>
            <p:nvPr/>
          </p:nvSpPr>
          <p:spPr bwMode="auto">
            <a:xfrm>
              <a:off x="4788982" y="2214220"/>
              <a:ext cx="1733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Line 308"/>
            <p:cNvSpPr>
              <a:spLocks noChangeShapeType="1"/>
            </p:cNvSpPr>
            <p:nvPr/>
          </p:nvSpPr>
          <p:spPr bwMode="auto">
            <a:xfrm>
              <a:off x="4819312" y="2214220"/>
              <a:ext cx="1877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309"/>
            <p:cNvSpPr>
              <a:spLocks/>
            </p:cNvSpPr>
            <p:nvPr/>
          </p:nvSpPr>
          <p:spPr bwMode="auto">
            <a:xfrm>
              <a:off x="4849642" y="2212776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310"/>
            <p:cNvSpPr>
              <a:spLocks/>
            </p:cNvSpPr>
            <p:nvPr/>
          </p:nvSpPr>
          <p:spPr bwMode="auto">
            <a:xfrm>
              <a:off x="4879972" y="2231552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6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4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311"/>
            <p:cNvSpPr>
              <a:spLocks/>
            </p:cNvSpPr>
            <p:nvPr/>
          </p:nvSpPr>
          <p:spPr bwMode="auto">
            <a:xfrm>
              <a:off x="4908858" y="2247438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7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312"/>
            <p:cNvSpPr>
              <a:spLocks/>
            </p:cNvSpPr>
            <p:nvPr/>
          </p:nvSpPr>
          <p:spPr bwMode="auto">
            <a:xfrm>
              <a:off x="4940632" y="2264770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313"/>
            <p:cNvSpPr>
              <a:spLocks/>
            </p:cNvSpPr>
            <p:nvPr/>
          </p:nvSpPr>
          <p:spPr bwMode="auto">
            <a:xfrm>
              <a:off x="4969518" y="2280657"/>
              <a:ext cx="18776" cy="12999"/>
            </a:xfrm>
            <a:custGeom>
              <a:avLst/>
              <a:gdLst>
                <a:gd name="T0" fmla="*/ 0 w 13"/>
                <a:gd name="T1" fmla="*/ 0 h 9"/>
                <a:gd name="T2" fmla="*/ 8 w 13"/>
                <a:gd name="T3" fmla="*/ 0 h 9"/>
                <a:gd name="T4" fmla="*/ 13 w 13"/>
                <a:gd name="T5" fmla="*/ 2 h 9"/>
                <a:gd name="T6" fmla="*/ 13 w 13"/>
                <a:gd name="T7" fmla="*/ 9 h 9"/>
                <a:gd name="T8" fmla="*/ 6 w 13"/>
                <a:gd name="T9" fmla="*/ 9 h 9"/>
                <a:gd name="T10" fmla="*/ 0 w 13"/>
                <a:gd name="T11" fmla="*/ 8 h 9"/>
                <a:gd name="T12" fmla="*/ 0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314"/>
            <p:cNvSpPr>
              <a:spLocks/>
            </p:cNvSpPr>
            <p:nvPr/>
          </p:nvSpPr>
          <p:spPr bwMode="auto">
            <a:xfrm>
              <a:off x="5001292" y="2297989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315"/>
            <p:cNvSpPr>
              <a:spLocks/>
            </p:cNvSpPr>
            <p:nvPr/>
          </p:nvSpPr>
          <p:spPr bwMode="auto">
            <a:xfrm>
              <a:off x="5033066" y="2313876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316"/>
            <p:cNvSpPr>
              <a:spLocks/>
            </p:cNvSpPr>
            <p:nvPr/>
          </p:nvSpPr>
          <p:spPr bwMode="auto">
            <a:xfrm>
              <a:off x="5061952" y="2332652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7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6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317"/>
            <p:cNvSpPr>
              <a:spLocks/>
            </p:cNvSpPr>
            <p:nvPr/>
          </p:nvSpPr>
          <p:spPr bwMode="auto">
            <a:xfrm>
              <a:off x="5093726" y="2347095"/>
              <a:ext cx="17331" cy="14443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3 h 10"/>
                <a:gd name="T6" fmla="*/ 12 w 12"/>
                <a:gd name="T7" fmla="*/ 10 h 10"/>
                <a:gd name="T8" fmla="*/ 6 w 12"/>
                <a:gd name="T9" fmla="*/ 10 h 10"/>
                <a:gd name="T10" fmla="*/ 0 w 12"/>
                <a:gd name="T11" fmla="*/ 8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318"/>
            <p:cNvSpPr>
              <a:spLocks/>
            </p:cNvSpPr>
            <p:nvPr/>
          </p:nvSpPr>
          <p:spPr bwMode="auto">
            <a:xfrm>
              <a:off x="5125501" y="2362981"/>
              <a:ext cx="18776" cy="18776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0 h 13"/>
                <a:gd name="T4" fmla="*/ 13 w 13"/>
                <a:gd name="T5" fmla="*/ 4 h 13"/>
                <a:gd name="T6" fmla="*/ 13 w 13"/>
                <a:gd name="T7" fmla="*/ 13 h 13"/>
                <a:gd name="T8" fmla="*/ 5 w 13"/>
                <a:gd name="T9" fmla="*/ 13 h 13"/>
                <a:gd name="T10" fmla="*/ 0 w 13"/>
                <a:gd name="T11" fmla="*/ 8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319"/>
            <p:cNvSpPr>
              <a:spLocks/>
            </p:cNvSpPr>
            <p:nvPr/>
          </p:nvSpPr>
          <p:spPr bwMode="auto">
            <a:xfrm>
              <a:off x="5154386" y="2381757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9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320"/>
            <p:cNvSpPr>
              <a:spLocks/>
            </p:cNvSpPr>
            <p:nvPr/>
          </p:nvSpPr>
          <p:spPr bwMode="auto">
            <a:xfrm>
              <a:off x="5186161" y="2400533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3 h 11"/>
                <a:gd name="T6" fmla="*/ 12 w 12"/>
                <a:gd name="T7" fmla="*/ 11 h 11"/>
                <a:gd name="T8" fmla="*/ 5 w 12"/>
                <a:gd name="T9" fmla="*/ 11 h 11"/>
                <a:gd name="T10" fmla="*/ 0 w 12"/>
                <a:gd name="T11" fmla="*/ 7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321"/>
            <p:cNvSpPr>
              <a:spLocks/>
            </p:cNvSpPr>
            <p:nvPr/>
          </p:nvSpPr>
          <p:spPr bwMode="auto">
            <a:xfrm>
              <a:off x="5215046" y="2417864"/>
              <a:ext cx="20220" cy="14443"/>
            </a:xfrm>
            <a:custGeom>
              <a:avLst/>
              <a:gdLst>
                <a:gd name="T0" fmla="*/ 0 w 14"/>
                <a:gd name="T1" fmla="*/ 0 h 10"/>
                <a:gd name="T2" fmla="*/ 8 w 14"/>
                <a:gd name="T3" fmla="*/ 0 h 10"/>
                <a:gd name="T4" fmla="*/ 14 w 14"/>
                <a:gd name="T5" fmla="*/ 2 h 10"/>
                <a:gd name="T6" fmla="*/ 14 w 14"/>
                <a:gd name="T7" fmla="*/ 10 h 10"/>
                <a:gd name="T8" fmla="*/ 6 w 14"/>
                <a:gd name="T9" fmla="*/ 10 h 10"/>
                <a:gd name="T10" fmla="*/ 0 w 14"/>
                <a:gd name="T11" fmla="*/ 8 h 10"/>
                <a:gd name="T12" fmla="*/ 0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322"/>
            <p:cNvSpPr>
              <a:spLocks/>
            </p:cNvSpPr>
            <p:nvPr/>
          </p:nvSpPr>
          <p:spPr bwMode="auto">
            <a:xfrm>
              <a:off x="5246821" y="2433752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8 w 14"/>
                <a:gd name="T3" fmla="*/ 0 h 11"/>
                <a:gd name="T4" fmla="*/ 14 w 14"/>
                <a:gd name="T5" fmla="*/ 3 h 11"/>
                <a:gd name="T6" fmla="*/ 14 w 14"/>
                <a:gd name="T7" fmla="*/ 11 h 11"/>
                <a:gd name="T8" fmla="*/ 6 w 14"/>
                <a:gd name="T9" fmla="*/ 11 h 11"/>
                <a:gd name="T10" fmla="*/ 0 w 14"/>
                <a:gd name="T11" fmla="*/ 8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323"/>
            <p:cNvSpPr>
              <a:spLocks/>
            </p:cNvSpPr>
            <p:nvPr/>
          </p:nvSpPr>
          <p:spPr bwMode="auto">
            <a:xfrm>
              <a:off x="5278595" y="2451083"/>
              <a:ext cx="18776" cy="14443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3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8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324"/>
            <p:cNvSpPr>
              <a:spLocks/>
            </p:cNvSpPr>
            <p:nvPr/>
          </p:nvSpPr>
          <p:spPr bwMode="auto">
            <a:xfrm>
              <a:off x="5308925" y="2466970"/>
              <a:ext cx="18776" cy="17331"/>
            </a:xfrm>
            <a:custGeom>
              <a:avLst/>
              <a:gdLst>
                <a:gd name="T0" fmla="*/ 0 w 13"/>
                <a:gd name="T1" fmla="*/ 0 h 12"/>
                <a:gd name="T2" fmla="*/ 7 w 13"/>
                <a:gd name="T3" fmla="*/ 0 h 12"/>
                <a:gd name="T4" fmla="*/ 13 w 13"/>
                <a:gd name="T5" fmla="*/ 2 h 12"/>
                <a:gd name="T6" fmla="*/ 13 w 13"/>
                <a:gd name="T7" fmla="*/ 12 h 12"/>
                <a:gd name="T8" fmla="*/ 5 w 13"/>
                <a:gd name="T9" fmla="*/ 12 h 12"/>
                <a:gd name="T10" fmla="*/ 0 w 13"/>
                <a:gd name="T11" fmla="*/ 8 h 12"/>
                <a:gd name="T12" fmla="*/ 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325"/>
            <p:cNvSpPr>
              <a:spLocks/>
            </p:cNvSpPr>
            <p:nvPr/>
          </p:nvSpPr>
          <p:spPr bwMode="auto">
            <a:xfrm>
              <a:off x="5340699" y="2484301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326"/>
            <p:cNvSpPr>
              <a:spLocks/>
            </p:cNvSpPr>
            <p:nvPr/>
          </p:nvSpPr>
          <p:spPr bwMode="auto">
            <a:xfrm>
              <a:off x="5372473" y="2500189"/>
              <a:ext cx="17331" cy="15888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4 h 11"/>
                <a:gd name="T6" fmla="*/ 12 w 12"/>
                <a:gd name="T7" fmla="*/ 11 h 11"/>
                <a:gd name="T8" fmla="*/ 4 w 12"/>
                <a:gd name="T9" fmla="*/ 11 h 11"/>
                <a:gd name="T10" fmla="*/ 0 w 12"/>
                <a:gd name="T11" fmla="*/ 8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327"/>
            <p:cNvSpPr>
              <a:spLocks/>
            </p:cNvSpPr>
            <p:nvPr/>
          </p:nvSpPr>
          <p:spPr bwMode="auto">
            <a:xfrm>
              <a:off x="5401359" y="2520409"/>
              <a:ext cx="18776" cy="15888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6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328"/>
            <p:cNvSpPr>
              <a:spLocks/>
            </p:cNvSpPr>
            <p:nvPr/>
          </p:nvSpPr>
          <p:spPr bwMode="auto">
            <a:xfrm>
              <a:off x="5433133" y="2537740"/>
              <a:ext cx="15888" cy="14443"/>
            </a:xfrm>
            <a:custGeom>
              <a:avLst/>
              <a:gdLst>
                <a:gd name="T0" fmla="*/ 0 w 11"/>
                <a:gd name="T1" fmla="*/ 0 h 10"/>
                <a:gd name="T2" fmla="*/ 7 w 11"/>
                <a:gd name="T3" fmla="*/ 0 h 10"/>
                <a:gd name="T4" fmla="*/ 11 w 11"/>
                <a:gd name="T5" fmla="*/ 2 h 10"/>
                <a:gd name="T6" fmla="*/ 11 w 11"/>
                <a:gd name="T7" fmla="*/ 10 h 10"/>
                <a:gd name="T8" fmla="*/ 3 w 11"/>
                <a:gd name="T9" fmla="*/ 10 h 10"/>
                <a:gd name="T10" fmla="*/ 0 w 11"/>
                <a:gd name="T11" fmla="*/ 8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Line 329"/>
            <p:cNvSpPr>
              <a:spLocks noChangeShapeType="1"/>
            </p:cNvSpPr>
            <p:nvPr/>
          </p:nvSpPr>
          <p:spPr bwMode="auto">
            <a:xfrm>
              <a:off x="4344142" y="2014909"/>
              <a:ext cx="0" cy="1155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Line 330"/>
            <p:cNvSpPr>
              <a:spLocks noChangeShapeType="1"/>
            </p:cNvSpPr>
            <p:nvPr/>
          </p:nvSpPr>
          <p:spPr bwMode="auto">
            <a:xfrm>
              <a:off x="4325366" y="2017797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Line 331"/>
            <p:cNvSpPr>
              <a:spLocks noChangeShapeType="1"/>
            </p:cNvSpPr>
            <p:nvPr/>
          </p:nvSpPr>
          <p:spPr bwMode="auto">
            <a:xfrm>
              <a:off x="4344142" y="2129007"/>
              <a:ext cx="0" cy="21519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Line 332"/>
            <p:cNvSpPr>
              <a:spLocks noChangeShapeType="1"/>
            </p:cNvSpPr>
            <p:nvPr/>
          </p:nvSpPr>
          <p:spPr bwMode="auto">
            <a:xfrm>
              <a:off x="4325366" y="2344206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Line 333"/>
            <p:cNvSpPr>
              <a:spLocks noChangeShapeType="1"/>
            </p:cNvSpPr>
            <p:nvPr/>
          </p:nvSpPr>
          <p:spPr bwMode="auto">
            <a:xfrm>
              <a:off x="4622889" y="2188223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Line 334"/>
            <p:cNvSpPr>
              <a:spLocks noChangeShapeType="1"/>
            </p:cNvSpPr>
            <p:nvPr/>
          </p:nvSpPr>
          <p:spPr bwMode="auto">
            <a:xfrm>
              <a:off x="4607002" y="218822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Line 335"/>
            <p:cNvSpPr>
              <a:spLocks noChangeShapeType="1"/>
            </p:cNvSpPr>
            <p:nvPr/>
          </p:nvSpPr>
          <p:spPr bwMode="auto">
            <a:xfrm>
              <a:off x="4622889" y="2231552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Line 336"/>
            <p:cNvSpPr>
              <a:spLocks noChangeShapeType="1"/>
            </p:cNvSpPr>
            <p:nvPr/>
          </p:nvSpPr>
          <p:spPr bwMode="auto">
            <a:xfrm>
              <a:off x="4607002" y="2286435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Line 337"/>
            <p:cNvSpPr>
              <a:spLocks noChangeShapeType="1"/>
            </p:cNvSpPr>
            <p:nvPr/>
          </p:nvSpPr>
          <p:spPr bwMode="auto">
            <a:xfrm>
              <a:off x="4848198" y="2237329"/>
              <a:ext cx="0" cy="505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Line 338"/>
            <p:cNvSpPr>
              <a:spLocks noChangeShapeType="1"/>
            </p:cNvSpPr>
            <p:nvPr/>
          </p:nvSpPr>
          <p:spPr bwMode="auto">
            <a:xfrm>
              <a:off x="4833755" y="2240217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Line 339"/>
            <p:cNvSpPr>
              <a:spLocks noChangeShapeType="1"/>
            </p:cNvSpPr>
            <p:nvPr/>
          </p:nvSpPr>
          <p:spPr bwMode="auto">
            <a:xfrm>
              <a:off x="4848198" y="2287878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Line 340"/>
            <p:cNvSpPr>
              <a:spLocks noChangeShapeType="1"/>
            </p:cNvSpPr>
            <p:nvPr/>
          </p:nvSpPr>
          <p:spPr bwMode="auto">
            <a:xfrm>
              <a:off x="4833755" y="2345650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Line 341"/>
            <p:cNvSpPr>
              <a:spLocks noChangeShapeType="1"/>
            </p:cNvSpPr>
            <p:nvPr/>
          </p:nvSpPr>
          <p:spPr bwMode="auto">
            <a:xfrm>
              <a:off x="5087949" y="2335540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Line 342"/>
            <p:cNvSpPr>
              <a:spLocks noChangeShapeType="1"/>
            </p:cNvSpPr>
            <p:nvPr/>
          </p:nvSpPr>
          <p:spPr bwMode="auto">
            <a:xfrm>
              <a:off x="5072062" y="233554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Line 343"/>
            <p:cNvSpPr>
              <a:spLocks noChangeShapeType="1"/>
            </p:cNvSpPr>
            <p:nvPr/>
          </p:nvSpPr>
          <p:spPr bwMode="auto">
            <a:xfrm>
              <a:off x="5087949" y="2388978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Line 344"/>
            <p:cNvSpPr>
              <a:spLocks noChangeShapeType="1"/>
            </p:cNvSpPr>
            <p:nvPr/>
          </p:nvSpPr>
          <p:spPr bwMode="auto">
            <a:xfrm>
              <a:off x="5072062" y="2462637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345"/>
            <p:cNvSpPr>
              <a:spLocks/>
            </p:cNvSpPr>
            <p:nvPr/>
          </p:nvSpPr>
          <p:spPr bwMode="auto">
            <a:xfrm>
              <a:off x="4529010" y="3719166"/>
              <a:ext cx="95323" cy="714922"/>
            </a:xfrm>
            <a:custGeom>
              <a:avLst/>
              <a:gdLst>
                <a:gd name="T0" fmla="*/ 63 w 66"/>
                <a:gd name="T1" fmla="*/ 0 h 495"/>
                <a:gd name="T2" fmla="*/ 66 w 66"/>
                <a:gd name="T3" fmla="*/ 0 h 495"/>
                <a:gd name="T4" fmla="*/ 66 w 66"/>
                <a:gd name="T5" fmla="*/ 4 h 495"/>
                <a:gd name="T6" fmla="*/ 2 w 66"/>
                <a:gd name="T7" fmla="*/ 495 h 495"/>
                <a:gd name="T8" fmla="*/ 0 w 66"/>
                <a:gd name="T9" fmla="*/ 495 h 495"/>
                <a:gd name="T10" fmla="*/ 0 w 66"/>
                <a:gd name="T11" fmla="*/ 492 h 495"/>
                <a:gd name="T12" fmla="*/ 63 w 66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346"/>
            <p:cNvSpPr>
              <a:spLocks/>
            </p:cNvSpPr>
            <p:nvPr/>
          </p:nvSpPr>
          <p:spPr bwMode="auto">
            <a:xfrm>
              <a:off x="4620001" y="2984024"/>
              <a:ext cx="125653" cy="740919"/>
            </a:xfrm>
            <a:custGeom>
              <a:avLst/>
              <a:gdLst>
                <a:gd name="T0" fmla="*/ 85 w 87"/>
                <a:gd name="T1" fmla="*/ 0 h 513"/>
                <a:gd name="T2" fmla="*/ 87 w 87"/>
                <a:gd name="T3" fmla="*/ 0 h 513"/>
                <a:gd name="T4" fmla="*/ 87 w 87"/>
                <a:gd name="T5" fmla="*/ 3 h 513"/>
                <a:gd name="T6" fmla="*/ 3 w 87"/>
                <a:gd name="T7" fmla="*/ 513 h 513"/>
                <a:gd name="T8" fmla="*/ 0 w 87"/>
                <a:gd name="T9" fmla="*/ 513 h 513"/>
                <a:gd name="T10" fmla="*/ 0 w 87"/>
                <a:gd name="T11" fmla="*/ 509 h 513"/>
                <a:gd name="T12" fmla="*/ 85 w 87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347"/>
            <p:cNvSpPr>
              <a:spLocks/>
            </p:cNvSpPr>
            <p:nvPr/>
          </p:nvSpPr>
          <p:spPr bwMode="auto">
            <a:xfrm>
              <a:off x="4742765" y="2477080"/>
              <a:ext cx="106877" cy="511277"/>
            </a:xfrm>
            <a:custGeom>
              <a:avLst/>
              <a:gdLst>
                <a:gd name="T0" fmla="*/ 71 w 74"/>
                <a:gd name="T1" fmla="*/ 0 h 354"/>
                <a:gd name="T2" fmla="*/ 74 w 74"/>
                <a:gd name="T3" fmla="*/ 0 h 354"/>
                <a:gd name="T4" fmla="*/ 74 w 74"/>
                <a:gd name="T5" fmla="*/ 2 h 354"/>
                <a:gd name="T6" fmla="*/ 2 w 74"/>
                <a:gd name="T7" fmla="*/ 354 h 354"/>
                <a:gd name="T8" fmla="*/ 0 w 74"/>
                <a:gd name="T9" fmla="*/ 354 h 354"/>
                <a:gd name="T10" fmla="*/ 0 w 74"/>
                <a:gd name="T11" fmla="*/ 351 h 354"/>
                <a:gd name="T12" fmla="*/ 71 w 74"/>
                <a:gd name="T1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348"/>
            <p:cNvSpPr>
              <a:spLocks/>
            </p:cNvSpPr>
            <p:nvPr/>
          </p:nvSpPr>
          <p:spPr bwMode="auto">
            <a:xfrm>
              <a:off x="4845309" y="2108787"/>
              <a:ext cx="95323" cy="371182"/>
            </a:xfrm>
            <a:custGeom>
              <a:avLst/>
              <a:gdLst>
                <a:gd name="T0" fmla="*/ 63 w 66"/>
                <a:gd name="T1" fmla="*/ 0 h 257"/>
                <a:gd name="T2" fmla="*/ 66 w 66"/>
                <a:gd name="T3" fmla="*/ 0 h 257"/>
                <a:gd name="T4" fmla="*/ 66 w 66"/>
                <a:gd name="T5" fmla="*/ 3 h 257"/>
                <a:gd name="T6" fmla="*/ 3 w 66"/>
                <a:gd name="T7" fmla="*/ 257 h 257"/>
                <a:gd name="T8" fmla="*/ 0 w 66"/>
                <a:gd name="T9" fmla="*/ 257 h 257"/>
                <a:gd name="T10" fmla="*/ 0 w 66"/>
                <a:gd name="T11" fmla="*/ 255 h 257"/>
                <a:gd name="T12" fmla="*/ 63 w 66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349"/>
            <p:cNvSpPr>
              <a:spLocks/>
            </p:cNvSpPr>
            <p:nvPr/>
          </p:nvSpPr>
          <p:spPr bwMode="auto">
            <a:xfrm>
              <a:off x="4936299" y="1832929"/>
              <a:ext cx="80880" cy="280192"/>
            </a:xfrm>
            <a:custGeom>
              <a:avLst/>
              <a:gdLst>
                <a:gd name="T0" fmla="*/ 54 w 56"/>
                <a:gd name="T1" fmla="*/ 0 h 194"/>
                <a:gd name="T2" fmla="*/ 56 w 56"/>
                <a:gd name="T3" fmla="*/ 0 h 194"/>
                <a:gd name="T4" fmla="*/ 56 w 56"/>
                <a:gd name="T5" fmla="*/ 3 h 194"/>
                <a:gd name="T6" fmla="*/ 3 w 56"/>
                <a:gd name="T7" fmla="*/ 194 h 194"/>
                <a:gd name="T8" fmla="*/ 0 w 56"/>
                <a:gd name="T9" fmla="*/ 194 h 194"/>
                <a:gd name="T10" fmla="*/ 0 w 56"/>
                <a:gd name="T11" fmla="*/ 191 h 194"/>
                <a:gd name="T12" fmla="*/ 54 w 56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350"/>
            <p:cNvSpPr>
              <a:spLocks/>
            </p:cNvSpPr>
            <p:nvPr/>
          </p:nvSpPr>
          <p:spPr bwMode="auto">
            <a:xfrm>
              <a:off x="5014290" y="1620618"/>
              <a:ext cx="76548" cy="216643"/>
            </a:xfrm>
            <a:custGeom>
              <a:avLst/>
              <a:gdLst>
                <a:gd name="T0" fmla="*/ 50 w 53"/>
                <a:gd name="T1" fmla="*/ 0 h 150"/>
                <a:gd name="T2" fmla="*/ 53 w 53"/>
                <a:gd name="T3" fmla="*/ 0 h 150"/>
                <a:gd name="T4" fmla="*/ 53 w 53"/>
                <a:gd name="T5" fmla="*/ 2 h 150"/>
                <a:gd name="T6" fmla="*/ 2 w 53"/>
                <a:gd name="T7" fmla="*/ 150 h 150"/>
                <a:gd name="T8" fmla="*/ 0 w 53"/>
                <a:gd name="T9" fmla="*/ 150 h 150"/>
                <a:gd name="T10" fmla="*/ 0 w 53"/>
                <a:gd name="T11" fmla="*/ 147 h 150"/>
                <a:gd name="T12" fmla="*/ 50 w 53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351"/>
            <p:cNvSpPr>
              <a:spLocks/>
            </p:cNvSpPr>
            <p:nvPr/>
          </p:nvSpPr>
          <p:spPr bwMode="auto">
            <a:xfrm>
              <a:off x="5086505" y="1453081"/>
              <a:ext cx="67882" cy="170426"/>
            </a:xfrm>
            <a:custGeom>
              <a:avLst/>
              <a:gdLst>
                <a:gd name="T0" fmla="*/ 44 w 47"/>
                <a:gd name="T1" fmla="*/ 0 h 118"/>
                <a:gd name="T2" fmla="*/ 47 w 47"/>
                <a:gd name="T3" fmla="*/ 0 h 118"/>
                <a:gd name="T4" fmla="*/ 47 w 47"/>
                <a:gd name="T5" fmla="*/ 3 h 118"/>
                <a:gd name="T6" fmla="*/ 3 w 47"/>
                <a:gd name="T7" fmla="*/ 118 h 118"/>
                <a:gd name="T8" fmla="*/ 0 w 47"/>
                <a:gd name="T9" fmla="*/ 118 h 118"/>
                <a:gd name="T10" fmla="*/ 0 w 47"/>
                <a:gd name="T11" fmla="*/ 116 h 118"/>
                <a:gd name="T12" fmla="*/ 44 w 4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352"/>
            <p:cNvSpPr>
              <a:spLocks/>
            </p:cNvSpPr>
            <p:nvPr/>
          </p:nvSpPr>
          <p:spPr bwMode="auto">
            <a:xfrm>
              <a:off x="5150053" y="1320207"/>
              <a:ext cx="62105" cy="137208"/>
            </a:xfrm>
            <a:custGeom>
              <a:avLst/>
              <a:gdLst>
                <a:gd name="T0" fmla="*/ 41 w 43"/>
                <a:gd name="T1" fmla="*/ 0 h 95"/>
                <a:gd name="T2" fmla="*/ 43 w 43"/>
                <a:gd name="T3" fmla="*/ 0 h 95"/>
                <a:gd name="T4" fmla="*/ 43 w 43"/>
                <a:gd name="T5" fmla="*/ 2 h 95"/>
                <a:gd name="T6" fmla="*/ 3 w 43"/>
                <a:gd name="T7" fmla="*/ 95 h 95"/>
                <a:gd name="T8" fmla="*/ 0 w 43"/>
                <a:gd name="T9" fmla="*/ 95 h 95"/>
                <a:gd name="T10" fmla="*/ 0 w 43"/>
                <a:gd name="T11" fmla="*/ 92 h 95"/>
                <a:gd name="T12" fmla="*/ 41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353"/>
            <p:cNvSpPr>
              <a:spLocks/>
            </p:cNvSpPr>
            <p:nvPr/>
          </p:nvSpPr>
          <p:spPr bwMode="auto">
            <a:xfrm>
              <a:off x="5209269" y="1213330"/>
              <a:ext cx="57771" cy="109766"/>
            </a:xfrm>
            <a:custGeom>
              <a:avLst/>
              <a:gdLst>
                <a:gd name="T0" fmla="*/ 37 w 40"/>
                <a:gd name="T1" fmla="*/ 0 h 76"/>
                <a:gd name="T2" fmla="*/ 40 w 40"/>
                <a:gd name="T3" fmla="*/ 0 h 76"/>
                <a:gd name="T4" fmla="*/ 40 w 40"/>
                <a:gd name="T5" fmla="*/ 2 h 76"/>
                <a:gd name="T6" fmla="*/ 2 w 40"/>
                <a:gd name="T7" fmla="*/ 76 h 76"/>
                <a:gd name="T8" fmla="*/ 0 w 40"/>
                <a:gd name="T9" fmla="*/ 76 h 76"/>
                <a:gd name="T10" fmla="*/ 0 w 40"/>
                <a:gd name="T11" fmla="*/ 74 h 76"/>
                <a:gd name="T12" fmla="*/ 37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354"/>
            <p:cNvSpPr>
              <a:spLocks/>
            </p:cNvSpPr>
            <p:nvPr/>
          </p:nvSpPr>
          <p:spPr bwMode="auto">
            <a:xfrm>
              <a:off x="5262707" y="1123784"/>
              <a:ext cx="53439" cy="92434"/>
            </a:xfrm>
            <a:custGeom>
              <a:avLst/>
              <a:gdLst>
                <a:gd name="T0" fmla="*/ 35 w 37"/>
                <a:gd name="T1" fmla="*/ 0 h 64"/>
                <a:gd name="T2" fmla="*/ 37 w 37"/>
                <a:gd name="T3" fmla="*/ 0 h 64"/>
                <a:gd name="T4" fmla="*/ 37 w 37"/>
                <a:gd name="T5" fmla="*/ 2 h 64"/>
                <a:gd name="T6" fmla="*/ 3 w 37"/>
                <a:gd name="T7" fmla="*/ 64 h 64"/>
                <a:gd name="T8" fmla="*/ 0 w 37"/>
                <a:gd name="T9" fmla="*/ 64 h 64"/>
                <a:gd name="T10" fmla="*/ 0 w 37"/>
                <a:gd name="T11" fmla="*/ 62 h 64"/>
                <a:gd name="T12" fmla="*/ 35 w 3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355"/>
            <p:cNvSpPr>
              <a:spLocks/>
            </p:cNvSpPr>
            <p:nvPr/>
          </p:nvSpPr>
          <p:spPr bwMode="auto">
            <a:xfrm>
              <a:off x="5313258" y="1051569"/>
              <a:ext cx="49106" cy="75103"/>
            </a:xfrm>
            <a:custGeom>
              <a:avLst/>
              <a:gdLst>
                <a:gd name="T0" fmla="*/ 32 w 34"/>
                <a:gd name="T1" fmla="*/ 0 h 52"/>
                <a:gd name="T2" fmla="*/ 34 w 34"/>
                <a:gd name="T3" fmla="*/ 0 h 52"/>
                <a:gd name="T4" fmla="*/ 34 w 34"/>
                <a:gd name="T5" fmla="*/ 2 h 52"/>
                <a:gd name="T6" fmla="*/ 2 w 34"/>
                <a:gd name="T7" fmla="*/ 52 h 52"/>
                <a:gd name="T8" fmla="*/ 0 w 34"/>
                <a:gd name="T9" fmla="*/ 52 h 52"/>
                <a:gd name="T10" fmla="*/ 0 w 34"/>
                <a:gd name="T11" fmla="*/ 50 h 52"/>
                <a:gd name="T12" fmla="*/ 32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356"/>
            <p:cNvSpPr>
              <a:spLocks/>
            </p:cNvSpPr>
            <p:nvPr/>
          </p:nvSpPr>
          <p:spPr bwMode="auto">
            <a:xfrm>
              <a:off x="5359475" y="1005352"/>
              <a:ext cx="31774" cy="49106"/>
            </a:xfrm>
            <a:custGeom>
              <a:avLst/>
              <a:gdLst>
                <a:gd name="T0" fmla="*/ 20 w 22"/>
                <a:gd name="T1" fmla="*/ 0 h 34"/>
                <a:gd name="T2" fmla="*/ 22 w 22"/>
                <a:gd name="T3" fmla="*/ 0 h 34"/>
                <a:gd name="T4" fmla="*/ 22 w 22"/>
                <a:gd name="T5" fmla="*/ 2 h 34"/>
                <a:gd name="T6" fmla="*/ 2 w 22"/>
                <a:gd name="T7" fmla="*/ 34 h 34"/>
                <a:gd name="T8" fmla="*/ 0 w 22"/>
                <a:gd name="T9" fmla="*/ 34 h 34"/>
                <a:gd name="T10" fmla="*/ 0 w 22"/>
                <a:gd name="T11" fmla="*/ 32 h 34"/>
                <a:gd name="T12" fmla="*/ 2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357"/>
            <p:cNvSpPr>
              <a:spLocks/>
            </p:cNvSpPr>
            <p:nvPr/>
          </p:nvSpPr>
          <p:spPr bwMode="auto">
            <a:xfrm>
              <a:off x="909630" y="2534852"/>
              <a:ext cx="153094" cy="33219"/>
            </a:xfrm>
            <a:custGeom>
              <a:avLst/>
              <a:gdLst>
                <a:gd name="T0" fmla="*/ 0 w 106"/>
                <a:gd name="T1" fmla="*/ 0 h 23"/>
                <a:gd name="T2" fmla="*/ 2 w 106"/>
                <a:gd name="T3" fmla="*/ 0 h 23"/>
                <a:gd name="T4" fmla="*/ 106 w 106"/>
                <a:gd name="T5" fmla="*/ 20 h 23"/>
                <a:gd name="T6" fmla="*/ 106 w 106"/>
                <a:gd name="T7" fmla="*/ 23 h 23"/>
                <a:gd name="T8" fmla="*/ 103 w 106"/>
                <a:gd name="T9" fmla="*/ 23 h 23"/>
                <a:gd name="T10" fmla="*/ 0 w 106"/>
                <a:gd name="T11" fmla="*/ 2 h 23"/>
                <a:gd name="T12" fmla="*/ 0 w 10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358"/>
            <p:cNvSpPr>
              <a:spLocks/>
            </p:cNvSpPr>
            <p:nvPr/>
          </p:nvSpPr>
          <p:spPr bwMode="auto">
            <a:xfrm>
              <a:off x="1058392" y="2563737"/>
              <a:ext cx="189202" cy="64993"/>
            </a:xfrm>
            <a:custGeom>
              <a:avLst/>
              <a:gdLst>
                <a:gd name="T0" fmla="*/ 0 w 131"/>
                <a:gd name="T1" fmla="*/ 0 h 45"/>
                <a:gd name="T2" fmla="*/ 3 w 131"/>
                <a:gd name="T3" fmla="*/ 0 h 45"/>
                <a:gd name="T4" fmla="*/ 131 w 131"/>
                <a:gd name="T5" fmla="*/ 42 h 45"/>
                <a:gd name="T6" fmla="*/ 131 w 131"/>
                <a:gd name="T7" fmla="*/ 45 h 45"/>
                <a:gd name="T8" fmla="*/ 129 w 131"/>
                <a:gd name="T9" fmla="*/ 45 h 45"/>
                <a:gd name="T10" fmla="*/ 0 w 131"/>
                <a:gd name="T11" fmla="*/ 3 h 45"/>
                <a:gd name="T12" fmla="*/ 0 w 13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359"/>
            <p:cNvSpPr>
              <a:spLocks/>
            </p:cNvSpPr>
            <p:nvPr/>
          </p:nvSpPr>
          <p:spPr bwMode="auto">
            <a:xfrm>
              <a:off x="1244705" y="2624398"/>
              <a:ext cx="132874" cy="60660"/>
            </a:xfrm>
            <a:custGeom>
              <a:avLst/>
              <a:gdLst>
                <a:gd name="T0" fmla="*/ 0 w 92"/>
                <a:gd name="T1" fmla="*/ 0 h 42"/>
                <a:gd name="T2" fmla="*/ 2 w 92"/>
                <a:gd name="T3" fmla="*/ 0 h 42"/>
                <a:gd name="T4" fmla="*/ 92 w 92"/>
                <a:gd name="T5" fmla="*/ 39 h 42"/>
                <a:gd name="T6" fmla="*/ 92 w 92"/>
                <a:gd name="T7" fmla="*/ 42 h 42"/>
                <a:gd name="T8" fmla="*/ 90 w 92"/>
                <a:gd name="T9" fmla="*/ 42 h 42"/>
                <a:gd name="T10" fmla="*/ 0 w 92"/>
                <a:gd name="T11" fmla="*/ 3 h 42"/>
                <a:gd name="T12" fmla="*/ 0 w 9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360"/>
            <p:cNvSpPr>
              <a:spLocks/>
            </p:cNvSpPr>
            <p:nvPr/>
          </p:nvSpPr>
          <p:spPr bwMode="auto">
            <a:xfrm>
              <a:off x="1374690" y="2680724"/>
              <a:ext cx="67882" cy="31774"/>
            </a:xfrm>
            <a:custGeom>
              <a:avLst/>
              <a:gdLst>
                <a:gd name="T0" fmla="*/ 0 w 47"/>
                <a:gd name="T1" fmla="*/ 0 h 22"/>
                <a:gd name="T2" fmla="*/ 2 w 47"/>
                <a:gd name="T3" fmla="*/ 0 h 22"/>
                <a:gd name="T4" fmla="*/ 47 w 47"/>
                <a:gd name="T5" fmla="*/ 21 h 22"/>
                <a:gd name="T6" fmla="*/ 47 w 47"/>
                <a:gd name="T7" fmla="*/ 22 h 22"/>
                <a:gd name="T8" fmla="*/ 44 w 47"/>
                <a:gd name="T9" fmla="*/ 22 h 22"/>
                <a:gd name="T10" fmla="*/ 0 w 47"/>
                <a:gd name="T11" fmla="*/ 3 h 22"/>
                <a:gd name="T12" fmla="*/ 0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361"/>
            <p:cNvSpPr>
              <a:spLocks/>
            </p:cNvSpPr>
            <p:nvPr/>
          </p:nvSpPr>
          <p:spPr bwMode="auto">
            <a:xfrm>
              <a:off x="1438239" y="2711055"/>
              <a:ext cx="89546" cy="46217"/>
            </a:xfrm>
            <a:custGeom>
              <a:avLst/>
              <a:gdLst>
                <a:gd name="T0" fmla="*/ 0 w 62"/>
                <a:gd name="T1" fmla="*/ 0 h 32"/>
                <a:gd name="T2" fmla="*/ 3 w 62"/>
                <a:gd name="T3" fmla="*/ 0 h 32"/>
                <a:gd name="T4" fmla="*/ 62 w 62"/>
                <a:gd name="T5" fmla="*/ 31 h 32"/>
                <a:gd name="T6" fmla="*/ 62 w 62"/>
                <a:gd name="T7" fmla="*/ 32 h 32"/>
                <a:gd name="T8" fmla="*/ 59 w 62"/>
                <a:gd name="T9" fmla="*/ 32 h 32"/>
                <a:gd name="T10" fmla="*/ 0 w 62"/>
                <a:gd name="T11" fmla="*/ 1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362"/>
            <p:cNvSpPr>
              <a:spLocks/>
            </p:cNvSpPr>
            <p:nvPr/>
          </p:nvSpPr>
          <p:spPr bwMode="auto">
            <a:xfrm>
              <a:off x="1523452" y="2755827"/>
              <a:ext cx="127097" cy="69326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1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363"/>
            <p:cNvSpPr>
              <a:spLocks/>
            </p:cNvSpPr>
            <p:nvPr/>
          </p:nvSpPr>
          <p:spPr bwMode="auto">
            <a:xfrm>
              <a:off x="1646216" y="2820820"/>
              <a:ext cx="47662" cy="28886"/>
            </a:xfrm>
            <a:custGeom>
              <a:avLst/>
              <a:gdLst>
                <a:gd name="T0" fmla="*/ 0 w 33"/>
                <a:gd name="T1" fmla="*/ 0 h 20"/>
                <a:gd name="T2" fmla="*/ 3 w 33"/>
                <a:gd name="T3" fmla="*/ 0 h 20"/>
                <a:gd name="T4" fmla="*/ 33 w 33"/>
                <a:gd name="T5" fmla="*/ 16 h 20"/>
                <a:gd name="T6" fmla="*/ 33 w 33"/>
                <a:gd name="T7" fmla="*/ 20 h 20"/>
                <a:gd name="T8" fmla="*/ 31 w 33"/>
                <a:gd name="T9" fmla="*/ 20 h 20"/>
                <a:gd name="T10" fmla="*/ 0 w 33"/>
                <a:gd name="T11" fmla="*/ 3 h 20"/>
                <a:gd name="T12" fmla="*/ 0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364"/>
            <p:cNvSpPr>
              <a:spLocks/>
            </p:cNvSpPr>
            <p:nvPr/>
          </p:nvSpPr>
          <p:spPr bwMode="auto">
            <a:xfrm>
              <a:off x="1690989" y="2843929"/>
              <a:ext cx="23109" cy="17331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0 h 12"/>
                <a:gd name="T4" fmla="*/ 16 w 16"/>
                <a:gd name="T5" fmla="*/ 11 h 12"/>
                <a:gd name="T6" fmla="*/ 16 w 16"/>
                <a:gd name="T7" fmla="*/ 12 h 12"/>
                <a:gd name="T8" fmla="*/ 14 w 16"/>
                <a:gd name="T9" fmla="*/ 12 h 12"/>
                <a:gd name="T10" fmla="*/ 0 w 16"/>
                <a:gd name="T11" fmla="*/ 4 h 12"/>
                <a:gd name="T12" fmla="*/ 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365"/>
            <p:cNvSpPr>
              <a:spLocks/>
            </p:cNvSpPr>
            <p:nvPr/>
          </p:nvSpPr>
          <p:spPr bwMode="auto">
            <a:xfrm>
              <a:off x="1711209" y="2859816"/>
              <a:ext cx="24553" cy="12999"/>
            </a:xfrm>
            <a:custGeom>
              <a:avLst/>
              <a:gdLst>
                <a:gd name="T0" fmla="*/ 0 w 17"/>
                <a:gd name="T1" fmla="*/ 0 h 9"/>
                <a:gd name="T2" fmla="*/ 2 w 17"/>
                <a:gd name="T3" fmla="*/ 0 h 9"/>
                <a:gd name="T4" fmla="*/ 17 w 17"/>
                <a:gd name="T5" fmla="*/ 7 h 9"/>
                <a:gd name="T6" fmla="*/ 17 w 17"/>
                <a:gd name="T7" fmla="*/ 9 h 9"/>
                <a:gd name="T8" fmla="*/ 13 w 17"/>
                <a:gd name="T9" fmla="*/ 9 h 9"/>
                <a:gd name="T10" fmla="*/ 0 w 17"/>
                <a:gd name="T11" fmla="*/ 1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366"/>
            <p:cNvSpPr>
              <a:spLocks/>
            </p:cNvSpPr>
            <p:nvPr/>
          </p:nvSpPr>
          <p:spPr bwMode="auto">
            <a:xfrm>
              <a:off x="1729985" y="2869926"/>
              <a:ext cx="43329" cy="25997"/>
            </a:xfrm>
            <a:custGeom>
              <a:avLst/>
              <a:gdLst>
                <a:gd name="T0" fmla="*/ 0 w 30"/>
                <a:gd name="T1" fmla="*/ 0 h 18"/>
                <a:gd name="T2" fmla="*/ 4 w 30"/>
                <a:gd name="T3" fmla="*/ 0 h 18"/>
                <a:gd name="T4" fmla="*/ 30 w 30"/>
                <a:gd name="T5" fmla="*/ 14 h 18"/>
                <a:gd name="T6" fmla="*/ 30 w 30"/>
                <a:gd name="T7" fmla="*/ 18 h 18"/>
                <a:gd name="T8" fmla="*/ 28 w 30"/>
                <a:gd name="T9" fmla="*/ 18 h 18"/>
                <a:gd name="T10" fmla="*/ 0 w 30"/>
                <a:gd name="T11" fmla="*/ 2 h 18"/>
                <a:gd name="T12" fmla="*/ 0 w 3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367"/>
            <p:cNvSpPr>
              <a:spLocks/>
            </p:cNvSpPr>
            <p:nvPr/>
          </p:nvSpPr>
          <p:spPr bwMode="auto">
            <a:xfrm>
              <a:off x="1770425" y="2890146"/>
              <a:ext cx="73659" cy="50550"/>
            </a:xfrm>
            <a:custGeom>
              <a:avLst/>
              <a:gdLst>
                <a:gd name="T0" fmla="*/ 0 w 51"/>
                <a:gd name="T1" fmla="*/ 0 h 35"/>
                <a:gd name="T2" fmla="*/ 2 w 51"/>
                <a:gd name="T3" fmla="*/ 0 h 35"/>
                <a:gd name="T4" fmla="*/ 51 w 51"/>
                <a:gd name="T5" fmla="*/ 31 h 35"/>
                <a:gd name="T6" fmla="*/ 51 w 51"/>
                <a:gd name="T7" fmla="*/ 35 h 35"/>
                <a:gd name="T8" fmla="*/ 49 w 51"/>
                <a:gd name="T9" fmla="*/ 35 h 35"/>
                <a:gd name="T10" fmla="*/ 0 w 51"/>
                <a:gd name="T11" fmla="*/ 4 h 35"/>
                <a:gd name="T12" fmla="*/ 0 w 5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368"/>
            <p:cNvSpPr>
              <a:spLocks/>
            </p:cNvSpPr>
            <p:nvPr/>
          </p:nvSpPr>
          <p:spPr bwMode="auto">
            <a:xfrm>
              <a:off x="1841195" y="2934919"/>
              <a:ext cx="82325" cy="53439"/>
            </a:xfrm>
            <a:custGeom>
              <a:avLst/>
              <a:gdLst>
                <a:gd name="T0" fmla="*/ 0 w 57"/>
                <a:gd name="T1" fmla="*/ 0 h 37"/>
                <a:gd name="T2" fmla="*/ 2 w 57"/>
                <a:gd name="T3" fmla="*/ 0 h 37"/>
                <a:gd name="T4" fmla="*/ 57 w 57"/>
                <a:gd name="T5" fmla="*/ 34 h 37"/>
                <a:gd name="T6" fmla="*/ 57 w 57"/>
                <a:gd name="T7" fmla="*/ 37 h 37"/>
                <a:gd name="T8" fmla="*/ 54 w 57"/>
                <a:gd name="T9" fmla="*/ 37 h 37"/>
                <a:gd name="T10" fmla="*/ 0 w 57"/>
                <a:gd name="T11" fmla="*/ 4 h 37"/>
                <a:gd name="T12" fmla="*/ 0 w 5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369"/>
            <p:cNvSpPr>
              <a:spLocks/>
            </p:cNvSpPr>
            <p:nvPr/>
          </p:nvSpPr>
          <p:spPr bwMode="auto">
            <a:xfrm>
              <a:off x="1919187" y="2984024"/>
              <a:ext cx="75103" cy="46217"/>
            </a:xfrm>
            <a:custGeom>
              <a:avLst/>
              <a:gdLst>
                <a:gd name="T0" fmla="*/ 0 w 52"/>
                <a:gd name="T1" fmla="*/ 0 h 32"/>
                <a:gd name="T2" fmla="*/ 3 w 52"/>
                <a:gd name="T3" fmla="*/ 0 h 32"/>
                <a:gd name="T4" fmla="*/ 52 w 52"/>
                <a:gd name="T5" fmla="*/ 31 h 32"/>
                <a:gd name="T6" fmla="*/ 52 w 52"/>
                <a:gd name="T7" fmla="*/ 32 h 32"/>
                <a:gd name="T8" fmla="*/ 50 w 52"/>
                <a:gd name="T9" fmla="*/ 32 h 32"/>
                <a:gd name="T10" fmla="*/ 0 w 52"/>
                <a:gd name="T11" fmla="*/ 3 h 32"/>
                <a:gd name="T12" fmla="*/ 0 w 5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370"/>
            <p:cNvSpPr>
              <a:spLocks/>
            </p:cNvSpPr>
            <p:nvPr/>
          </p:nvSpPr>
          <p:spPr bwMode="auto">
            <a:xfrm>
              <a:off x="1991401" y="3028798"/>
              <a:ext cx="125653" cy="82325"/>
            </a:xfrm>
            <a:custGeom>
              <a:avLst/>
              <a:gdLst>
                <a:gd name="T0" fmla="*/ 0 w 87"/>
                <a:gd name="T1" fmla="*/ 0 h 57"/>
                <a:gd name="T2" fmla="*/ 2 w 87"/>
                <a:gd name="T3" fmla="*/ 0 h 57"/>
                <a:gd name="T4" fmla="*/ 87 w 87"/>
                <a:gd name="T5" fmla="*/ 55 h 57"/>
                <a:gd name="T6" fmla="*/ 87 w 87"/>
                <a:gd name="T7" fmla="*/ 57 h 57"/>
                <a:gd name="T8" fmla="*/ 85 w 87"/>
                <a:gd name="T9" fmla="*/ 57 h 57"/>
                <a:gd name="T10" fmla="*/ 0 w 87"/>
                <a:gd name="T11" fmla="*/ 1 h 57"/>
                <a:gd name="T12" fmla="*/ 0 w 8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371"/>
            <p:cNvSpPr>
              <a:spLocks/>
            </p:cNvSpPr>
            <p:nvPr/>
          </p:nvSpPr>
          <p:spPr bwMode="auto">
            <a:xfrm>
              <a:off x="2114165" y="3108233"/>
              <a:ext cx="14443" cy="10110"/>
            </a:xfrm>
            <a:custGeom>
              <a:avLst/>
              <a:gdLst>
                <a:gd name="T0" fmla="*/ 0 w 10"/>
                <a:gd name="T1" fmla="*/ 0 h 7"/>
                <a:gd name="T2" fmla="*/ 2 w 10"/>
                <a:gd name="T3" fmla="*/ 0 h 7"/>
                <a:gd name="T4" fmla="*/ 10 w 10"/>
                <a:gd name="T5" fmla="*/ 5 h 7"/>
                <a:gd name="T6" fmla="*/ 10 w 10"/>
                <a:gd name="T7" fmla="*/ 7 h 7"/>
                <a:gd name="T8" fmla="*/ 7 w 10"/>
                <a:gd name="T9" fmla="*/ 7 h 7"/>
                <a:gd name="T10" fmla="*/ 0 w 10"/>
                <a:gd name="T11" fmla="*/ 2 h 7"/>
                <a:gd name="T12" fmla="*/ 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372"/>
            <p:cNvSpPr>
              <a:spLocks/>
            </p:cNvSpPr>
            <p:nvPr/>
          </p:nvSpPr>
          <p:spPr bwMode="auto">
            <a:xfrm>
              <a:off x="2124275" y="3115455"/>
              <a:ext cx="14443" cy="11554"/>
            </a:xfrm>
            <a:custGeom>
              <a:avLst/>
              <a:gdLst>
                <a:gd name="T0" fmla="*/ 0 w 10"/>
                <a:gd name="T1" fmla="*/ 0 h 8"/>
                <a:gd name="T2" fmla="*/ 3 w 10"/>
                <a:gd name="T3" fmla="*/ 0 h 8"/>
                <a:gd name="T4" fmla="*/ 10 w 10"/>
                <a:gd name="T5" fmla="*/ 5 h 8"/>
                <a:gd name="T6" fmla="*/ 10 w 10"/>
                <a:gd name="T7" fmla="*/ 8 h 8"/>
                <a:gd name="T8" fmla="*/ 8 w 10"/>
                <a:gd name="T9" fmla="*/ 8 h 8"/>
                <a:gd name="T10" fmla="*/ 0 w 10"/>
                <a:gd name="T11" fmla="*/ 2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373"/>
            <p:cNvSpPr>
              <a:spLocks/>
            </p:cNvSpPr>
            <p:nvPr/>
          </p:nvSpPr>
          <p:spPr bwMode="auto">
            <a:xfrm>
              <a:off x="2135829" y="3122676"/>
              <a:ext cx="12999" cy="11554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9 w 9"/>
                <a:gd name="T5" fmla="*/ 6 h 8"/>
                <a:gd name="T6" fmla="*/ 9 w 9"/>
                <a:gd name="T7" fmla="*/ 8 h 8"/>
                <a:gd name="T8" fmla="*/ 7 w 9"/>
                <a:gd name="T9" fmla="*/ 8 h 8"/>
                <a:gd name="T10" fmla="*/ 0 w 9"/>
                <a:gd name="T11" fmla="*/ 3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374"/>
            <p:cNvSpPr>
              <a:spLocks/>
            </p:cNvSpPr>
            <p:nvPr/>
          </p:nvSpPr>
          <p:spPr bwMode="auto">
            <a:xfrm>
              <a:off x="2145939" y="3131341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2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50 w 52"/>
                <a:gd name="T9" fmla="*/ 35 h 35"/>
                <a:gd name="T10" fmla="*/ 0 w 52"/>
                <a:gd name="T11" fmla="*/ 2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375"/>
            <p:cNvSpPr>
              <a:spLocks/>
            </p:cNvSpPr>
            <p:nvPr/>
          </p:nvSpPr>
          <p:spPr bwMode="auto">
            <a:xfrm>
              <a:off x="2218153" y="3177559"/>
              <a:ext cx="49106" cy="34663"/>
            </a:xfrm>
            <a:custGeom>
              <a:avLst/>
              <a:gdLst>
                <a:gd name="T0" fmla="*/ 0 w 34"/>
                <a:gd name="T1" fmla="*/ 0 h 24"/>
                <a:gd name="T2" fmla="*/ 2 w 34"/>
                <a:gd name="T3" fmla="*/ 0 h 24"/>
                <a:gd name="T4" fmla="*/ 34 w 34"/>
                <a:gd name="T5" fmla="*/ 22 h 24"/>
                <a:gd name="T6" fmla="*/ 34 w 34"/>
                <a:gd name="T7" fmla="*/ 24 h 24"/>
                <a:gd name="T8" fmla="*/ 32 w 34"/>
                <a:gd name="T9" fmla="*/ 24 h 24"/>
                <a:gd name="T10" fmla="*/ 0 w 34"/>
                <a:gd name="T11" fmla="*/ 3 h 24"/>
                <a:gd name="T12" fmla="*/ 0 w 3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376"/>
            <p:cNvSpPr>
              <a:spLocks/>
            </p:cNvSpPr>
            <p:nvPr/>
          </p:nvSpPr>
          <p:spPr bwMode="auto">
            <a:xfrm>
              <a:off x="2264370" y="3209333"/>
              <a:ext cx="20220" cy="15888"/>
            </a:xfrm>
            <a:custGeom>
              <a:avLst/>
              <a:gdLst>
                <a:gd name="T0" fmla="*/ 0 w 14"/>
                <a:gd name="T1" fmla="*/ 0 h 11"/>
                <a:gd name="T2" fmla="*/ 2 w 14"/>
                <a:gd name="T3" fmla="*/ 0 h 11"/>
                <a:gd name="T4" fmla="*/ 14 w 14"/>
                <a:gd name="T5" fmla="*/ 8 h 11"/>
                <a:gd name="T6" fmla="*/ 14 w 14"/>
                <a:gd name="T7" fmla="*/ 11 h 11"/>
                <a:gd name="T8" fmla="*/ 11 w 14"/>
                <a:gd name="T9" fmla="*/ 11 h 11"/>
                <a:gd name="T10" fmla="*/ 0 w 14"/>
                <a:gd name="T11" fmla="*/ 2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377"/>
            <p:cNvSpPr>
              <a:spLocks/>
            </p:cNvSpPr>
            <p:nvPr/>
          </p:nvSpPr>
          <p:spPr bwMode="auto">
            <a:xfrm>
              <a:off x="2280258" y="3220887"/>
              <a:ext cx="30330" cy="20220"/>
            </a:xfrm>
            <a:custGeom>
              <a:avLst/>
              <a:gdLst>
                <a:gd name="T0" fmla="*/ 0 w 21"/>
                <a:gd name="T1" fmla="*/ 0 h 14"/>
                <a:gd name="T2" fmla="*/ 3 w 21"/>
                <a:gd name="T3" fmla="*/ 0 h 14"/>
                <a:gd name="T4" fmla="*/ 21 w 21"/>
                <a:gd name="T5" fmla="*/ 11 h 14"/>
                <a:gd name="T6" fmla="*/ 21 w 21"/>
                <a:gd name="T7" fmla="*/ 14 h 14"/>
                <a:gd name="T8" fmla="*/ 19 w 21"/>
                <a:gd name="T9" fmla="*/ 14 h 14"/>
                <a:gd name="T10" fmla="*/ 0 w 21"/>
                <a:gd name="T11" fmla="*/ 3 h 14"/>
                <a:gd name="T12" fmla="*/ 0 w 2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378"/>
            <p:cNvSpPr>
              <a:spLocks/>
            </p:cNvSpPr>
            <p:nvPr/>
          </p:nvSpPr>
          <p:spPr bwMode="auto">
            <a:xfrm>
              <a:off x="2307699" y="3236775"/>
              <a:ext cx="153094" cy="105433"/>
            </a:xfrm>
            <a:custGeom>
              <a:avLst/>
              <a:gdLst>
                <a:gd name="T0" fmla="*/ 0 w 106"/>
                <a:gd name="T1" fmla="*/ 0 h 73"/>
                <a:gd name="T2" fmla="*/ 2 w 106"/>
                <a:gd name="T3" fmla="*/ 0 h 73"/>
                <a:gd name="T4" fmla="*/ 106 w 106"/>
                <a:gd name="T5" fmla="*/ 71 h 73"/>
                <a:gd name="T6" fmla="*/ 106 w 106"/>
                <a:gd name="T7" fmla="*/ 73 h 73"/>
                <a:gd name="T8" fmla="*/ 102 w 106"/>
                <a:gd name="T9" fmla="*/ 73 h 73"/>
                <a:gd name="T10" fmla="*/ 0 w 106"/>
                <a:gd name="T11" fmla="*/ 3 h 73"/>
                <a:gd name="T12" fmla="*/ 0 w 10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379"/>
            <p:cNvSpPr>
              <a:spLocks/>
            </p:cNvSpPr>
            <p:nvPr/>
          </p:nvSpPr>
          <p:spPr bwMode="auto">
            <a:xfrm>
              <a:off x="2455016" y="3339319"/>
              <a:ext cx="67882" cy="50550"/>
            </a:xfrm>
            <a:custGeom>
              <a:avLst/>
              <a:gdLst>
                <a:gd name="T0" fmla="*/ 0 w 47"/>
                <a:gd name="T1" fmla="*/ 0 h 35"/>
                <a:gd name="T2" fmla="*/ 4 w 47"/>
                <a:gd name="T3" fmla="*/ 0 h 35"/>
                <a:gd name="T4" fmla="*/ 47 w 47"/>
                <a:gd name="T5" fmla="*/ 32 h 35"/>
                <a:gd name="T6" fmla="*/ 47 w 47"/>
                <a:gd name="T7" fmla="*/ 35 h 35"/>
                <a:gd name="T8" fmla="*/ 45 w 47"/>
                <a:gd name="T9" fmla="*/ 35 h 35"/>
                <a:gd name="T10" fmla="*/ 0 w 47"/>
                <a:gd name="T11" fmla="*/ 2 h 35"/>
                <a:gd name="T12" fmla="*/ 0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380"/>
            <p:cNvSpPr>
              <a:spLocks/>
            </p:cNvSpPr>
            <p:nvPr/>
          </p:nvSpPr>
          <p:spPr bwMode="auto">
            <a:xfrm>
              <a:off x="2520009" y="3385536"/>
              <a:ext cx="21665" cy="14443"/>
            </a:xfrm>
            <a:custGeom>
              <a:avLst/>
              <a:gdLst>
                <a:gd name="T0" fmla="*/ 0 w 15"/>
                <a:gd name="T1" fmla="*/ 0 h 10"/>
                <a:gd name="T2" fmla="*/ 2 w 15"/>
                <a:gd name="T3" fmla="*/ 0 h 10"/>
                <a:gd name="T4" fmla="*/ 15 w 15"/>
                <a:gd name="T5" fmla="*/ 8 h 10"/>
                <a:gd name="T6" fmla="*/ 15 w 15"/>
                <a:gd name="T7" fmla="*/ 10 h 10"/>
                <a:gd name="T8" fmla="*/ 11 w 15"/>
                <a:gd name="T9" fmla="*/ 10 h 10"/>
                <a:gd name="T10" fmla="*/ 0 w 15"/>
                <a:gd name="T11" fmla="*/ 3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381"/>
            <p:cNvSpPr>
              <a:spLocks/>
            </p:cNvSpPr>
            <p:nvPr/>
          </p:nvSpPr>
          <p:spPr bwMode="auto">
            <a:xfrm>
              <a:off x="2535896" y="3397090"/>
              <a:ext cx="23109" cy="15888"/>
            </a:xfrm>
            <a:custGeom>
              <a:avLst/>
              <a:gdLst>
                <a:gd name="T0" fmla="*/ 0 w 16"/>
                <a:gd name="T1" fmla="*/ 0 h 11"/>
                <a:gd name="T2" fmla="*/ 4 w 16"/>
                <a:gd name="T3" fmla="*/ 0 h 11"/>
                <a:gd name="T4" fmla="*/ 16 w 16"/>
                <a:gd name="T5" fmla="*/ 9 h 11"/>
                <a:gd name="T6" fmla="*/ 16 w 16"/>
                <a:gd name="T7" fmla="*/ 11 h 11"/>
                <a:gd name="T8" fmla="*/ 14 w 16"/>
                <a:gd name="T9" fmla="*/ 11 h 11"/>
                <a:gd name="T10" fmla="*/ 0 w 16"/>
                <a:gd name="T11" fmla="*/ 2 h 11"/>
                <a:gd name="T12" fmla="*/ 0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382"/>
            <p:cNvSpPr>
              <a:spLocks/>
            </p:cNvSpPr>
            <p:nvPr/>
          </p:nvSpPr>
          <p:spPr bwMode="auto">
            <a:xfrm>
              <a:off x="2556116" y="3410089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2 w 18"/>
                <a:gd name="T3" fmla="*/ 0 h 15"/>
                <a:gd name="T4" fmla="*/ 18 w 18"/>
                <a:gd name="T5" fmla="*/ 11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2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383"/>
            <p:cNvSpPr>
              <a:spLocks/>
            </p:cNvSpPr>
            <p:nvPr/>
          </p:nvSpPr>
          <p:spPr bwMode="auto">
            <a:xfrm>
              <a:off x="2579225" y="3425976"/>
              <a:ext cx="197868" cy="138651"/>
            </a:xfrm>
            <a:custGeom>
              <a:avLst/>
              <a:gdLst>
                <a:gd name="T0" fmla="*/ 0 w 137"/>
                <a:gd name="T1" fmla="*/ 0 h 96"/>
                <a:gd name="T2" fmla="*/ 2 w 137"/>
                <a:gd name="T3" fmla="*/ 0 h 96"/>
                <a:gd name="T4" fmla="*/ 137 w 137"/>
                <a:gd name="T5" fmla="*/ 94 h 96"/>
                <a:gd name="T6" fmla="*/ 137 w 137"/>
                <a:gd name="T7" fmla="*/ 96 h 96"/>
                <a:gd name="T8" fmla="*/ 134 w 137"/>
                <a:gd name="T9" fmla="*/ 96 h 96"/>
                <a:gd name="T10" fmla="*/ 0 w 137"/>
                <a:gd name="T11" fmla="*/ 4 h 96"/>
                <a:gd name="T12" fmla="*/ 0 w 137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384"/>
            <p:cNvSpPr>
              <a:spLocks/>
            </p:cNvSpPr>
            <p:nvPr/>
          </p:nvSpPr>
          <p:spPr bwMode="auto">
            <a:xfrm>
              <a:off x="2772759" y="3561739"/>
              <a:ext cx="154539" cy="109766"/>
            </a:xfrm>
            <a:custGeom>
              <a:avLst/>
              <a:gdLst>
                <a:gd name="T0" fmla="*/ 0 w 107"/>
                <a:gd name="T1" fmla="*/ 0 h 76"/>
                <a:gd name="T2" fmla="*/ 3 w 107"/>
                <a:gd name="T3" fmla="*/ 0 h 76"/>
                <a:gd name="T4" fmla="*/ 107 w 107"/>
                <a:gd name="T5" fmla="*/ 75 h 76"/>
                <a:gd name="T6" fmla="*/ 107 w 107"/>
                <a:gd name="T7" fmla="*/ 76 h 76"/>
                <a:gd name="T8" fmla="*/ 104 w 107"/>
                <a:gd name="T9" fmla="*/ 76 h 76"/>
                <a:gd name="T10" fmla="*/ 0 w 107"/>
                <a:gd name="T11" fmla="*/ 2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385"/>
            <p:cNvSpPr>
              <a:spLocks/>
            </p:cNvSpPr>
            <p:nvPr/>
          </p:nvSpPr>
          <p:spPr bwMode="auto">
            <a:xfrm>
              <a:off x="2922965" y="3670061"/>
              <a:ext cx="153094" cy="109766"/>
            </a:xfrm>
            <a:custGeom>
              <a:avLst/>
              <a:gdLst>
                <a:gd name="T0" fmla="*/ 0 w 106"/>
                <a:gd name="T1" fmla="*/ 0 h 76"/>
                <a:gd name="T2" fmla="*/ 3 w 106"/>
                <a:gd name="T3" fmla="*/ 0 h 76"/>
                <a:gd name="T4" fmla="*/ 106 w 106"/>
                <a:gd name="T5" fmla="*/ 74 h 76"/>
                <a:gd name="T6" fmla="*/ 106 w 106"/>
                <a:gd name="T7" fmla="*/ 76 h 76"/>
                <a:gd name="T8" fmla="*/ 104 w 106"/>
                <a:gd name="T9" fmla="*/ 76 h 76"/>
                <a:gd name="T10" fmla="*/ 0 w 106"/>
                <a:gd name="T11" fmla="*/ 1 h 76"/>
                <a:gd name="T12" fmla="*/ 0 w 10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386"/>
            <p:cNvSpPr>
              <a:spLocks/>
            </p:cNvSpPr>
            <p:nvPr/>
          </p:nvSpPr>
          <p:spPr bwMode="auto">
            <a:xfrm>
              <a:off x="3073170" y="3776938"/>
              <a:ext cx="125653" cy="90990"/>
            </a:xfrm>
            <a:custGeom>
              <a:avLst/>
              <a:gdLst>
                <a:gd name="T0" fmla="*/ 0 w 87"/>
                <a:gd name="T1" fmla="*/ 0 h 63"/>
                <a:gd name="T2" fmla="*/ 2 w 87"/>
                <a:gd name="T3" fmla="*/ 0 h 63"/>
                <a:gd name="T4" fmla="*/ 87 w 87"/>
                <a:gd name="T5" fmla="*/ 61 h 63"/>
                <a:gd name="T6" fmla="*/ 87 w 87"/>
                <a:gd name="T7" fmla="*/ 63 h 63"/>
                <a:gd name="T8" fmla="*/ 85 w 87"/>
                <a:gd name="T9" fmla="*/ 63 h 63"/>
                <a:gd name="T10" fmla="*/ 0 w 87"/>
                <a:gd name="T11" fmla="*/ 2 h 63"/>
                <a:gd name="T12" fmla="*/ 0 w 87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387"/>
            <p:cNvSpPr>
              <a:spLocks/>
            </p:cNvSpPr>
            <p:nvPr/>
          </p:nvSpPr>
          <p:spPr bwMode="auto">
            <a:xfrm>
              <a:off x="3195935" y="3865039"/>
              <a:ext cx="194979" cy="142985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6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2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388"/>
            <p:cNvSpPr>
              <a:spLocks/>
            </p:cNvSpPr>
            <p:nvPr/>
          </p:nvSpPr>
          <p:spPr bwMode="auto">
            <a:xfrm>
              <a:off x="3388025" y="4003690"/>
              <a:ext cx="153094" cy="114099"/>
            </a:xfrm>
            <a:custGeom>
              <a:avLst/>
              <a:gdLst>
                <a:gd name="T0" fmla="*/ 0 w 106"/>
                <a:gd name="T1" fmla="*/ 0 h 79"/>
                <a:gd name="T2" fmla="*/ 2 w 106"/>
                <a:gd name="T3" fmla="*/ 0 h 79"/>
                <a:gd name="T4" fmla="*/ 106 w 106"/>
                <a:gd name="T5" fmla="*/ 76 h 79"/>
                <a:gd name="T6" fmla="*/ 106 w 106"/>
                <a:gd name="T7" fmla="*/ 79 h 79"/>
                <a:gd name="T8" fmla="*/ 103 w 106"/>
                <a:gd name="T9" fmla="*/ 79 h 79"/>
                <a:gd name="T10" fmla="*/ 0 w 106"/>
                <a:gd name="T11" fmla="*/ 3 h 79"/>
                <a:gd name="T12" fmla="*/ 0 w 10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389"/>
            <p:cNvSpPr>
              <a:spLocks/>
            </p:cNvSpPr>
            <p:nvPr/>
          </p:nvSpPr>
          <p:spPr bwMode="auto">
            <a:xfrm>
              <a:off x="3536786" y="4113456"/>
              <a:ext cx="127097" cy="92434"/>
            </a:xfrm>
            <a:custGeom>
              <a:avLst/>
              <a:gdLst>
                <a:gd name="T0" fmla="*/ 0 w 88"/>
                <a:gd name="T1" fmla="*/ 0 h 64"/>
                <a:gd name="T2" fmla="*/ 3 w 88"/>
                <a:gd name="T3" fmla="*/ 0 h 64"/>
                <a:gd name="T4" fmla="*/ 88 w 88"/>
                <a:gd name="T5" fmla="*/ 61 h 64"/>
                <a:gd name="T6" fmla="*/ 88 w 88"/>
                <a:gd name="T7" fmla="*/ 64 h 64"/>
                <a:gd name="T8" fmla="*/ 85 w 88"/>
                <a:gd name="T9" fmla="*/ 64 h 64"/>
                <a:gd name="T10" fmla="*/ 0 w 88"/>
                <a:gd name="T11" fmla="*/ 3 h 64"/>
                <a:gd name="T12" fmla="*/ 0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390"/>
            <p:cNvSpPr>
              <a:spLocks/>
            </p:cNvSpPr>
            <p:nvPr/>
          </p:nvSpPr>
          <p:spPr bwMode="auto">
            <a:xfrm>
              <a:off x="3659550" y="4201558"/>
              <a:ext cx="197868" cy="144429"/>
            </a:xfrm>
            <a:custGeom>
              <a:avLst/>
              <a:gdLst>
                <a:gd name="T0" fmla="*/ 0 w 137"/>
                <a:gd name="T1" fmla="*/ 0 h 100"/>
                <a:gd name="T2" fmla="*/ 3 w 137"/>
                <a:gd name="T3" fmla="*/ 0 h 100"/>
                <a:gd name="T4" fmla="*/ 137 w 137"/>
                <a:gd name="T5" fmla="*/ 98 h 100"/>
                <a:gd name="T6" fmla="*/ 137 w 137"/>
                <a:gd name="T7" fmla="*/ 100 h 100"/>
                <a:gd name="T8" fmla="*/ 134 w 137"/>
                <a:gd name="T9" fmla="*/ 100 h 100"/>
                <a:gd name="T10" fmla="*/ 0 w 137"/>
                <a:gd name="T11" fmla="*/ 3 h 100"/>
                <a:gd name="T12" fmla="*/ 0 w 13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391"/>
            <p:cNvSpPr>
              <a:spLocks/>
            </p:cNvSpPr>
            <p:nvPr/>
          </p:nvSpPr>
          <p:spPr bwMode="auto">
            <a:xfrm>
              <a:off x="3853085" y="4343098"/>
              <a:ext cx="122765" cy="90990"/>
            </a:xfrm>
            <a:custGeom>
              <a:avLst/>
              <a:gdLst>
                <a:gd name="T0" fmla="*/ 0 w 85"/>
                <a:gd name="T1" fmla="*/ 0 h 63"/>
                <a:gd name="T2" fmla="*/ 3 w 85"/>
                <a:gd name="T3" fmla="*/ 0 h 63"/>
                <a:gd name="T4" fmla="*/ 85 w 85"/>
                <a:gd name="T5" fmla="*/ 60 h 63"/>
                <a:gd name="T6" fmla="*/ 85 w 85"/>
                <a:gd name="T7" fmla="*/ 63 h 63"/>
                <a:gd name="T8" fmla="*/ 82 w 85"/>
                <a:gd name="T9" fmla="*/ 63 h 63"/>
                <a:gd name="T10" fmla="*/ 0 w 85"/>
                <a:gd name="T11" fmla="*/ 2 h 63"/>
                <a:gd name="T12" fmla="*/ 0 w 8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392"/>
            <p:cNvSpPr>
              <a:spLocks/>
            </p:cNvSpPr>
            <p:nvPr/>
          </p:nvSpPr>
          <p:spPr bwMode="auto">
            <a:xfrm>
              <a:off x="909630" y="3467861"/>
              <a:ext cx="122765" cy="20220"/>
            </a:xfrm>
            <a:custGeom>
              <a:avLst/>
              <a:gdLst>
                <a:gd name="T0" fmla="*/ 82 w 85"/>
                <a:gd name="T1" fmla="*/ 0 h 14"/>
                <a:gd name="T2" fmla="*/ 85 w 85"/>
                <a:gd name="T3" fmla="*/ 0 h 14"/>
                <a:gd name="T4" fmla="*/ 85 w 85"/>
                <a:gd name="T5" fmla="*/ 2 h 14"/>
                <a:gd name="T6" fmla="*/ 2 w 85"/>
                <a:gd name="T7" fmla="*/ 14 h 14"/>
                <a:gd name="T8" fmla="*/ 0 w 85"/>
                <a:gd name="T9" fmla="*/ 14 h 14"/>
                <a:gd name="T10" fmla="*/ 0 w 85"/>
                <a:gd name="T11" fmla="*/ 11 h 14"/>
                <a:gd name="T12" fmla="*/ 82 w 8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393"/>
            <p:cNvSpPr>
              <a:spLocks/>
            </p:cNvSpPr>
            <p:nvPr/>
          </p:nvSpPr>
          <p:spPr bwMode="auto">
            <a:xfrm>
              <a:off x="1081501" y="3464972"/>
              <a:ext cx="25997" cy="5777"/>
            </a:xfrm>
            <a:custGeom>
              <a:avLst/>
              <a:gdLst>
                <a:gd name="T0" fmla="*/ 0 w 18"/>
                <a:gd name="T1" fmla="*/ 0 h 4"/>
                <a:gd name="T2" fmla="*/ 2 w 18"/>
                <a:gd name="T3" fmla="*/ 0 h 4"/>
                <a:gd name="T4" fmla="*/ 18 w 18"/>
                <a:gd name="T5" fmla="*/ 2 h 4"/>
                <a:gd name="T6" fmla="*/ 18 w 18"/>
                <a:gd name="T7" fmla="*/ 4 h 4"/>
                <a:gd name="T8" fmla="*/ 15 w 18"/>
                <a:gd name="T9" fmla="*/ 4 h 4"/>
                <a:gd name="T10" fmla="*/ 0 w 18"/>
                <a:gd name="T11" fmla="*/ 3 h 4"/>
                <a:gd name="T12" fmla="*/ 0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394"/>
            <p:cNvSpPr>
              <a:spLocks/>
            </p:cNvSpPr>
            <p:nvPr/>
          </p:nvSpPr>
          <p:spPr bwMode="auto">
            <a:xfrm>
              <a:off x="1155159" y="3472193"/>
              <a:ext cx="92434" cy="12999"/>
            </a:xfrm>
            <a:custGeom>
              <a:avLst/>
              <a:gdLst>
                <a:gd name="T0" fmla="*/ 0 w 64"/>
                <a:gd name="T1" fmla="*/ 0 h 9"/>
                <a:gd name="T2" fmla="*/ 2 w 64"/>
                <a:gd name="T3" fmla="*/ 0 h 9"/>
                <a:gd name="T4" fmla="*/ 64 w 64"/>
                <a:gd name="T5" fmla="*/ 7 h 9"/>
                <a:gd name="T6" fmla="*/ 64 w 64"/>
                <a:gd name="T7" fmla="*/ 9 h 9"/>
                <a:gd name="T8" fmla="*/ 62 w 64"/>
                <a:gd name="T9" fmla="*/ 9 h 9"/>
                <a:gd name="T10" fmla="*/ 0 w 64"/>
                <a:gd name="T11" fmla="*/ 3 h 9"/>
                <a:gd name="T12" fmla="*/ 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395"/>
            <p:cNvSpPr>
              <a:spLocks/>
            </p:cNvSpPr>
            <p:nvPr/>
          </p:nvSpPr>
          <p:spPr bwMode="auto">
            <a:xfrm>
              <a:off x="1244705" y="3482303"/>
              <a:ext cx="33219" cy="10110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0 h 7"/>
                <a:gd name="T4" fmla="*/ 23 w 23"/>
                <a:gd name="T5" fmla="*/ 5 h 7"/>
                <a:gd name="T6" fmla="*/ 23 w 23"/>
                <a:gd name="T7" fmla="*/ 7 h 7"/>
                <a:gd name="T8" fmla="*/ 20 w 23"/>
                <a:gd name="T9" fmla="*/ 7 h 7"/>
                <a:gd name="T10" fmla="*/ 0 w 23"/>
                <a:gd name="T11" fmla="*/ 2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396"/>
            <p:cNvSpPr>
              <a:spLocks/>
            </p:cNvSpPr>
            <p:nvPr/>
          </p:nvSpPr>
          <p:spPr bwMode="auto">
            <a:xfrm>
              <a:off x="1328473" y="3505412"/>
              <a:ext cx="25997" cy="8666"/>
            </a:xfrm>
            <a:custGeom>
              <a:avLst/>
              <a:gdLst>
                <a:gd name="T0" fmla="*/ 0 w 18"/>
                <a:gd name="T1" fmla="*/ 0 h 6"/>
                <a:gd name="T2" fmla="*/ 1 w 18"/>
                <a:gd name="T3" fmla="*/ 0 h 6"/>
                <a:gd name="T4" fmla="*/ 18 w 18"/>
                <a:gd name="T5" fmla="*/ 4 h 6"/>
                <a:gd name="T6" fmla="*/ 18 w 18"/>
                <a:gd name="T7" fmla="*/ 6 h 6"/>
                <a:gd name="T8" fmla="*/ 16 w 18"/>
                <a:gd name="T9" fmla="*/ 6 h 6"/>
                <a:gd name="T10" fmla="*/ 0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397"/>
            <p:cNvSpPr>
              <a:spLocks/>
            </p:cNvSpPr>
            <p:nvPr/>
          </p:nvSpPr>
          <p:spPr bwMode="auto">
            <a:xfrm>
              <a:off x="1402132" y="3524187"/>
              <a:ext cx="40440" cy="17331"/>
            </a:xfrm>
            <a:custGeom>
              <a:avLst/>
              <a:gdLst>
                <a:gd name="T0" fmla="*/ 0 w 28"/>
                <a:gd name="T1" fmla="*/ 0 h 12"/>
                <a:gd name="T2" fmla="*/ 1 w 28"/>
                <a:gd name="T3" fmla="*/ 0 h 12"/>
                <a:gd name="T4" fmla="*/ 28 w 28"/>
                <a:gd name="T5" fmla="*/ 9 h 12"/>
                <a:gd name="T6" fmla="*/ 28 w 28"/>
                <a:gd name="T7" fmla="*/ 12 h 12"/>
                <a:gd name="T8" fmla="*/ 25 w 28"/>
                <a:gd name="T9" fmla="*/ 12 h 12"/>
                <a:gd name="T10" fmla="*/ 0 w 28"/>
                <a:gd name="T11" fmla="*/ 3 h 12"/>
                <a:gd name="T12" fmla="*/ 0 w 2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398"/>
            <p:cNvSpPr>
              <a:spLocks/>
            </p:cNvSpPr>
            <p:nvPr/>
          </p:nvSpPr>
          <p:spPr bwMode="auto">
            <a:xfrm>
              <a:off x="1438239" y="3537186"/>
              <a:ext cx="89546" cy="37551"/>
            </a:xfrm>
            <a:custGeom>
              <a:avLst/>
              <a:gdLst>
                <a:gd name="T0" fmla="*/ 0 w 62"/>
                <a:gd name="T1" fmla="*/ 0 h 26"/>
                <a:gd name="T2" fmla="*/ 3 w 62"/>
                <a:gd name="T3" fmla="*/ 0 h 26"/>
                <a:gd name="T4" fmla="*/ 62 w 62"/>
                <a:gd name="T5" fmla="*/ 24 h 26"/>
                <a:gd name="T6" fmla="*/ 62 w 62"/>
                <a:gd name="T7" fmla="*/ 26 h 26"/>
                <a:gd name="T8" fmla="*/ 59 w 62"/>
                <a:gd name="T9" fmla="*/ 26 h 26"/>
                <a:gd name="T10" fmla="*/ 0 w 62"/>
                <a:gd name="T11" fmla="*/ 3 h 26"/>
                <a:gd name="T12" fmla="*/ 0 w 6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399"/>
            <p:cNvSpPr>
              <a:spLocks/>
            </p:cNvSpPr>
            <p:nvPr/>
          </p:nvSpPr>
          <p:spPr bwMode="auto">
            <a:xfrm>
              <a:off x="1575447" y="3593513"/>
              <a:ext cx="25997" cy="12999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18 w 18"/>
                <a:gd name="T5" fmla="*/ 6 h 9"/>
                <a:gd name="T6" fmla="*/ 18 w 18"/>
                <a:gd name="T7" fmla="*/ 9 h 9"/>
                <a:gd name="T8" fmla="*/ 15 w 18"/>
                <a:gd name="T9" fmla="*/ 9 h 9"/>
                <a:gd name="T10" fmla="*/ 0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400"/>
            <p:cNvSpPr>
              <a:spLocks/>
            </p:cNvSpPr>
            <p:nvPr/>
          </p:nvSpPr>
          <p:spPr bwMode="auto">
            <a:xfrm>
              <a:off x="1646216" y="3623844"/>
              <a:ext cx="47662" cy="24553"/>
            </a:xfrm>
            <a:custGeom>
              <a:avLst/>
              <a:gdLst>
                <a:gd name="T0" fmla="*/ 0 w 33"/>
                <a:gd name="T1" fmla="*/ 0 h 17"/>
                <a:gd name="T2" fmla="*/ 3 w 33"/>
                <a:gd name="T3" fmla="*/ 0 h 17"/>
                <a:gd name="T4" fmla="*/ 33 w 33"/>
                <a:gd name="T5" fmla="*/ 15 h 17"/>
                <a:gd name="T6" fmla="*/ 33 w 33"/>
                <a:gd name="T7" fmla="*/ 17 h 17"/>
                <a:gd name="T8" fmla="*/ 31 w 33"/>
                <a:gd name="T9" fmla="*/ 17 h 17"/>
                <a:gd name="T10" fmla="*/ 0 w 33"/>
                <a:gd name="T11" fmla="*/ 4 h 17"/>
                <a:gd name="T12" fmla="*/ 0 w 3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401"/>
            <p:cNvSpPr>
              <a:spLocks/>
            </p:cNvSpPr>
            <p:nvPr/>
          </p:nvSpPr>
          <p:spPr bwMode="auto">
            <a:xfrm>
              <a:off x="1690989" y="3645507"/>
              <a:ext cx="23109" cy="14443"/>
            </a:xfrm>
            <a:custGeom>
              <a:avLst/>
              <a:gdLst>
                <a:gd name="T0" fmla="*/ 0 w 16"/>
                <a:gd name="T1" fmla="*/ 0 h 10"/>
                <a:gd name="T2" fmla="*/ 2 w 16"/>
                <a:gd name="T3" fmla="*/ 0 h 10"/>
                <a:gd name="T4" fmla="*/ 16 w 16"/>
                <a:gd name="T5" fmla="*/ 7 h 10"/>
                <a:gd name="T6" fmla="*/ 16 w 16"/>
                <a:gd name="T7" fmla="*/ 10 h 10"/>
                <a:gd name="T8" fmla="*/ 14 w 16"/>
                <a:gd name="T9" fmla="*/ 10 h 10"/>
                <a:gd name="T10" fmla="*/ 0 w 16"/>
                <a:gd name="T11" fmla="*/ 2 h 10"/>
                <a:gd name="T12" fmla="*/ 0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402"/>
            <p:cNvSpPr>
              <a:spLocks/>
            </p:cNvSpPr>
            <p:nvPr/>
          </p:nvSpPr>
          <p:spPr bwMode="auto">
            <a:xfrm>
              <a:off x="1711209" y="3655618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7 h 10"/>
                <a:gd name="T6" fmla="*/ 17 w 17"/>
                <a:gd name="T7" fmla="*/ 10 h 10"/>
                <a:gd name="T8" fmla="*/ 13 w 17"/>
                <a:gd name="T9" fmla="*/ 10 h 10"/>
                <a:gd name="T10" fmla="*/ 0 w 17"/>
                <a:gd name="T11" fmla="*/ 3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403"/>
            <p:cNvSpPr>
              <a:spLocks/>
            </p:cNvSpPr>
            <p:nvPr/>
          </p:nvSpPr>
          <p:spPr bwMode="auto">
            <a:xfrm>
              <a:off x="1729985" y="3665727"/>
              <a:ext cx="43329" cy="24553"/>
            </a:xfrm>
            <a:custGeom>
              <a:avLst/>
              <a:gdLst>
                <a:gd name="T0" fmla="*/ 0 w 30"/>
                <a:gd name="T1" fmla="*/ 0 h 17"/>
                <a:gd name="T2" fmla="*/ 4 w 30"/>
                <a:gd name="T3" fmla="*/ 0 h 17"/>
                <a:gd name="T4" fmla="*/ 30 w 30"/>
                <a:gd name="T5" fmla="*/ 13 h 17"/>
                <a:gd name="T6" fmla="*/ 30 w 30"/>
                <a:gd name="T7" fmla="*/ 17 h 17"/>
                <a:gd name="T8" fmla="*/ 28 w 30"/>
                <a:gd name="T9" fmla="*/ 17 h 17"/>
                <a:gd name="T10" fmla="*/ 0 w 30"/>
                <a:gd name="T11" fmla="*/ 3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404"/>
            <p:cNvSpPr>
              <a:spLocks/>
            </p:cNvSpPr>
            <p:nvPr/>
          </p:nvSpPr>
          <p:spPr bwMode="auto">
            <a:xfrm>
              <a:off x="1819530" y="3711944"/>
              <a:ext cx="24553" cy="14443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405"/>
            <p:cNvSpPr>
              <a:spLocks/>
            </p:cNvSpPr>
            <p:nvPr/>
          </p:nvSpPr>
          <p:spPr bwMode="auto">
            <a:xfrm>
              <a:off x="1893189" y="3752385"/>
              <a:ext cx="30330" cy="18776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0 h 13"/>
                <a:gd name="T4" fmla="*/ 21 w 21"/>
                <a:gd name="T5" fmla="*/ 9 h 13"/>
                <a:gd name="T6" fmla="*/ 21 w 21"/>
                <a:gd name="T7" fmla="*/ 13 h 13"/>
                <a:gd name="T8" fmla="*/ 18 w 21"/>
                <a:gd name="T9" fmla="*/ 13 h 13"/>
                <a:gd name="T10" fmla="*/ 0 w 21"/>
                <a:gd name="T11" fmla="*/ 3 h 13"/>
                <a:gd name="T12" fmla="*/ 0 w 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406"/>
            <p:cNvSpPr>
              <a:spLocks/>
            </p:cNvSpPr>
            <p:nvPr/>
          </p:nvSpPr>
          <p:spPr bwMode="auto">
            <a:xfrm>
              <a:off x="1919187" y="3765384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3 w 52"/>
                <a:gd name="T3" fmla="*/ 0 h 34"/>
                <a:gd name="T4" fmla="*/ 52 w 52"/>
                <a:gd name="T5" fmla="*/ 30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4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408"/>
            <p:cNvSpPr>
              <a:spLocks/>
            </p:cNvSpPr>
            <p:nvPr/>
          </p:nvSpPr>
          <p:spPr bwMode="auto">
            <a:xfrm>
              <a:off x="1991401" y="3808711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7 w 18"/>
                <a:gd name="T9" fmla="*/ 14 h 14"/>
                <a:gd name="T10" fmla="*/ 0 w 18"/>
                <a:gd name="T11" fmla="*/ 4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409"/>
            <p:cNvSpPr>
              <a:spLocks/>
            </p:cNvSpPr>
            <p:nvPr/>
          </p:nvSpPr>
          <p:spPr bwMode="auto">
            <a:xfrm>
              <a:off x="2067947" y="3854928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410"/>
            <p:cNvSpPr>
              <a:spLocks/>
            </p:cNvSpPr>
            <p:nvPr/>
          </p:nvSpPr>
          <p:spPr bwMode="auto">
            <a:xfrm>
              <a:off x="2138718" y="3898257"/>
              <a:ext cx="10110" cy="7222"/>
            </a:xfrm>
            <a:custGeom>
              <a:avLst/>
              <a:gdLst>
                <a:gd name="T0" fmla="*/ 0 w 7"/>
                <a:gd name="T1" fmla="*/ 0 h 5"/>
                <a:gd name="T2" fmla="*/ 4 w 7"/>
                <a:gd name="T3" fmla="*/ 0 h 5"/>
                <a:gd name="T4" fmla="*/ 7 w 7"/>
                <a:gd name="T5" fmla="*/ 3 h 5"/>
                <a:gd name="T6" fmla="*/ 7 w 7"/>
                <a:gd name="T7" fmla="*/ 5 h 5"/>
                <a:gd name="T8" fmla="*/ 5 w 7"/>
                <a:gd name="T9" fmla="*/ 5 h 5"/>
                <a:gd name="T10" fmla="*/ 0 w 7"/>
                <a:gd name="T11" fmla="*/ 3 h 5"/>
                <a:gd name="T12" fmla="*/ 0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411"/>
            <p:cNvSpPr>
              <a:spLocks/>
            </p:cNvSpPr>
            <p:nvPr/>
          </p:nvSpPr>
          <p:spPr bwMode="auto">
            <a:xfrm>
              <a:off x="2145939" y="3902590"/>
              <a:ext cx="75103" cy="49106"/>
            </a:xfrm>
            <a:custGeom>
              <a:avLst/>
              <a:gdLst>
                <a:gd name="T0" fmla="*/ 0 w 52"/>
                <a:gd name="T1" fmla="*/ 0 h 34"/>
                <a:gd name="T2" fmla="*/ 2 w 52"/>
                <a:gd name="T3" fmla="*/ 0 h 34"/>
                <a:gd name="T4" fmla="*/ 52 w 52"/>
                <a:gd name="T5" fmla="*/ 32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2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412"/>
            <p:cNvSpPr>
              <a:spLocks/>
            </p:cNvSpPr>
            <p:nvPr/>
          </p:nvSpPr>
          <p:spPr bwMode="auto">
            <a:xfrm>
              <a:off x="2218153" y="3948807"/>
              <a:ext cx="40440" cy="27442"/>
            </a:xfrm>
            <a:custGeom>
              <a:avLst/>
              <a:gdLst>
                <a:gd name="T0" fmla="*/ 0 w 28"/>
                <a:gd name="T1" fmla="*/ 0 h 19"/>
                <a:gd name="T2" fmla="*/ 2 w 28"/>
                <a:gd name="T3" fmla="*/ 0 h 19"/>
                <a:gd name="T4" fmla="*/ 28 w 28"/>
                <a:gd name="T5" fmla="*/ 16 h 19"/>
                <a:gd name="T6" fmla="*/ 28 w 28"/>
                <a:gd name="T7" fmla="*/ 19 h 19"/>
                <a:gd name="T8" fmla="*/ 26 w 28"/>
                <a:gd name="T9" fmla="*/ 19 h 19"/>
                <a:gd name="T10" fmla="*/ 0 w 28"/>
                <a:gd name="T11" fmla="*/ 2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413"/>
            <p:cNvSpPr>
              <a:spLocks/>
            </p:cNvSpPr>
            <p:nvPr/>
          </p:nvSpPr>
          <p:spPr bwMode="auto">
            <a:xfrm>
              <a:off x="2313476" y="4010911"/>
              <a:ext cx="25997" cy="18776"/>
            </a:xfrm>
            <a:custGeom>
              <a:avLst/>
              <a:gdLst>
                <a:gd name="T0" fmla="*/ 0 w 18"/>
                <a:gd name="T1" fmla="*/ 0 h 13"/>
                <a:gd name="T2" fmla="*/ 2 w 18"/>
                <a:gd name="T3" fmla="*/ 0 h 13"/>
                <a:gd name="T4" fmla="*/ 18 w 18"/>
                <a:gd name="T5" fmla="*/ 11 h 13"/>
                <a:gd name="T6" fmla="*/ 18 w 18"/>
                <a:gd name="T7" fmla="*/ 13 h 13"/>
                <a:gd name="T8" fmla="*/ 16 w 18"/>
                <a:gd name="T9" fmla="*/ 13 h 13"/>
                <a:gd name="T10" fmla="*/ 0 w 18"/>
                <a:gd name="T11" fmla="*/ 3 h 13"/>
                <a:gd name="T12" fmla="*/ 0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414"/>
            <p:cNvSpPr>
              <a:spLocks/>
            </p:cNvSpPr>
            <p:nvPr/>
          </p:nvSpPr>
          <p:spPr bwMode="auto">
            <a:xfrm>
              <a:off x="2385690" y="4057128"/>
              <a:ext cx="75103" cy="50550"/>
            </a:xfrm>
            <a:custGeom>
              <a:avLst/>
              <a:gdLst>
                <a:gd name="T0" fmla="*/ 0 w 52"/>
                <a:gd name="T1" fmla="*/ 0 h 35"/>
                <a:gd name="T2" fmla="*/ 1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48 w 52"/>
                <a:gd name="T9" fmla="*/ 35 h 35"/>
                <a:gd name="T10" fmla="*/ 0 w 52"/>
                <a:gd name="T11" fmla="*/ 3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415"/>
            <p:cNvSpPr>
              <a:spLocks/>
            </p:cNvSpPr>
            <p:nvPr/>
          </p:nvSpPr>
          <p:spPr bwMode="auto">
            <a:xfrm>
              <a:off x="2455016" y="4103346"/>
              <a:ext cx="53439" cy="36108"/>
            </a:xfrm>
            <a:custGeom>
              <a:avLst/>
              <a:gdLst>
                <a:gd name="T0" fmla="*/ 0 w 37"/>
                <a:gd name="T1" fmla="*/ 0 h 25"/>
                <a:gd name="T2" fmla="*/ 4 w 37"/>
                <a:gd name="T3" fmla="*/ 0 h 25"/>
                <a:gd name="T4" fmla="*/ 37 w 37"/>
                <a:gd name="T5" fmla="*/ 22 h 25"/>
                <a:gd name="T6" fmla="*/ 37 w 37"/>
                <a:gd name="T7" fmla="*/ 25 h 25"/>
                <a:gd name="T8" fmla="*/ 34 w 37"/>
                <a:gd name="T9" fmla="*/ 25 h 25"/>
                <a:gd name="T10" fmla="*/ 0 w 37"/>
                <a:gd name="T11" fmla="*/ 3 h 25"/>
                <a:gd name="T12" fmla="*/ 0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416"/>
            <p:cNvSpPr>
              <a:spLocks/>
            </p:cNvSpPr>
            <p:nvPr/>
          </p:nvSpPr>
          <p:spPr bwMode="auto">
            <a:xfrm>
              <a:off x="2556116" y="4169783"/>
              <a:ext cx="25997" cy="20220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417"/>
            <p:cNvSpPr>
              <a:spLocks/>
            </p:cNvSpPr>
            <p:nvPr/>
          </p:nvSpPr>
          <p:spPr bwMode="auto">
            <a:xfrm>
              <a:off x="2631219" y="4223222"/>
              <a:ext cx="121320" cy="82325"/>
            </a:xfrm>
            <a:custGeom>
              <a:avLst/>
              <a:gdLst>
                <a:gd name="T0" fmla="*/ 0 w 84"/>
                <a:gd name="T1" fmla="*/ 0 h 57"/>
                <a:gd name="T2" fmla="*/ 4 w 84"/>
                <a:gd name="T3" fmla="*/ 0 h 57"/>
                <a:gd name="T4" fmla="*/ 84 w 84"/>
                <a:gd name="T5" fmla="*/ 54 h 57"/>
                <a:gd name="T6" fmla="*/ 84 w 84"/>
                <a:gd name="T7" fmla="*/ 57 h 57"/>
                <a:gd name="T8" fmla="*/ 81 w 84"/>
                <a:gd name="T9" fmla="*/ 57 h 57"/>
                <a:gd name="T10" fmla="*/ 0 w 84"/>
                <a:gd name="T11" fmla="*/ 2 h 57"/>
                <a:gd name="T12" fmla="*/ 0 w 8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418"/>
            <p:cNvSpPr>
              <a:spLocks/>
            </p:cNvSpPr>
            <p:nvPr/>
          </p:nvSpPr>
          <p:spPr bwMode="auto">
            <a:xfrm>
              <a:off x="2801645" y="4337320"/>
              <a:ext cx="25997" cy="21665"/>
            </a:xfrm>
            <a:custGeom>
              <a:avLst/>
              <a:gdLst>
                <a:gd name="T0" fmla="*/ 0 w 18"/>
                <a:gd name="T1" fmla="*/ 0 h 15"/>
                <a:gd name="T2" fmla="*/ 3 w 18"/>
                <a:gd name="T3" fmla="*/ 0 h 15"/>
                <a:gd name="T4" fmla="*/ 18 w 18"/>
                <a:gd name="T5" fmla="*/ 13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4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419"/>
            <p:cNvSpPr>
              <a:spLocks/>
            </p:cNvSpPr>
            <p:nvPr/>
          </p:nvSpPr>
          <p:spPr bwMode="auto">
            <a:xfrm>
              <a:off x="2878192" y="4392203"/>
              <a:ext cx="49106" cy="36108"/>
            </a:xfrm>
            <a:custGeom>
              <a:avLst/>
              <a:gdLst>
                <a:gd name="T0" fmla="*/ 0 w 34"/>
                <a:gd name="T1" fmla="*/ 0 h 25"/>
                <a:gd name="T2" fmla="*/ 3 w 34"/>
                <a:gd name="T3" fmla="*/ 0 h 25"/>
                <a:gd name="T4" fmla="*/ 34 w 34"/>
                <a:gd name="T5" fmla="*/ 22 h 25"/>
                <a:gd name="T6" fmla="*/ 34 w 34"/>
                <a:gd name="T7" fmla="*/ 25 h 25"/>
                <a:gd name="T8" fmla="*/ 31 w 34"/>
                <a:gd name="T9" fmla="*/ 25 h 25"/>
                <a:gd name="T10" fmla="*/ 0 w 34"/>
                <a:gd name="T11" fmla="*/ 4 h 25"/>
                <a:gd name="T12" fmla="*/ 0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420"/>
            <p:cNvSpPr>
              <a:spLocks/>
            </p:cNvSpPr>
            <p:nvPr/>
          </p:nvSpPr>
          <p:spPr bwMode="auto">
            <a:xfrm>
              <a:off x="2922965" y="4423977"/>
              <a:ext cx="10110" cy="10110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4 h 7"/>
                <a:gd name="T6" fmla="*/ 7 w 7"/>
                <a:gd name="T7" fmla="*/ 7 h 7"/>
                <a:gd name="T8" fmla="*/ 5 w 7"/>
                <a:gd name="T9" fmla="*/ 7 h 7"/>
                <a:gd name="T10" fmla="*/ 0 w 7"/>
                <a:gd name="T11" fmla="*/ 3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Line 421"/>
            <p:cNvSpPr>
              <a:spLocks noChangeShapeType="1"/>
            </p:cNvSpPr>
            <p:nvPr/>
          </p:nvSpPr>
          <p:spPr bwMode="auto">
            <a:xfrm>
              <a:off x="1061281" y="345775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Line 422"/>
            <p:cNvSpPr>
              <a:spLocks noChangeShapeType="1"/>
            </p:cNvSpPr>
            <p:nvPr/>
          </p:nvSpPr>
          <p:spPr bwMode="auto">
            <a:xfrm>
              <a:off x="1046838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423"/>
            <p:cNvSpPr>
              <a:spLocks noChangeShapeType="1"/>
            </p:cNvSpPr>
            <p:nvPr/>
          </p:nvSpPr>
          <p:spPr bwMode="auto">
            <a:xfrm>
              <a:off x="1061281" y="3515522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Line 424"/>
            <p:cNvSpPr>
              <a:spLocks noChangeShapeType="1"/>
            </p:cNvSpPr>
            <p:nvPr/>
          </p:nvSpPr>
          <p:spPr bwMode="auto">
            <a:xfrm>
              <a:off x="1046838" y="3587736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Line 425"/>
            <p:cNvSpPr>
              <a:spLocks noChangeShapeType="1"/>
            </p:cNvSpPr>
            <p:nvPr/>
          </p:nvSpPr>
          <p:spPr bwMode="auto">
            <a:xfrm>
              <a:off x="1247593" y="3411533"/>
              <a:ext cx="0" cy="5343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426"/>
            <p:cNvSpPr>
              <a:spLocks noChangeShapeType="1"/>
            </p:cNvSpPr>
            <p:nvPr/>
          </p:nvSpPr>
          <p:spPr bwMode="auto">
            <a:xfrm>
              <a:off x="1231707" y="3411533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Line 427"/>
            <p:cNvSpPr>
              <a:spLocks noChangeShapeType="1"/>
            </p:cNvSpPr>
            <p:nvPr/>
          </p:nvSpPr>
          <p:spPr bwMode="auto">
            <a:xfrm>
              <a:off x="1247593" y="3462083"/>
              <a:ext cx="0" cy="7077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Line 428"/>
            <p:cNvSpPr>
              <a:spLocks noChangeShapeType="1"/>
            </p:cNvSpPr>
            <p:nvPr/>
          </p:nvSpPr>
          <p:spPr bwMode="auto">
            <a:xfrm>
              <a:off x="1231707" y="353140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429"/>
            <p:cNvSpPr>
              <a:spLocks noChangeShapeType="1"/>
            </p:cNvSpPr>
            <p:nvPr/>
          </p:nvSpPr>
          <p:spPr bwMode="auto">
            <a:xfrm>
              <a:off x="1439684" y="3378314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Line 430"/>
            <p:cNvSpPr>
              <a:spLocks noChangeShapeType="1"/>
            </p:cNvSpPr>
            <p:nvPr/>
          </p:nvSpPr>
          <p:spPr bwMode="auto">
            <a:xfrm>
              <a:off x="1423796" y="337831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Line 431"/>
            <p:cNvSpPr>
              <a:spLocks noChangeShapeType="1"/>
            </p:cNvSpPr>
            <p:nvPr/>
          </p:nvSpPr>
          <p:spPr bwMode="auto">
            <a:xfrm>
              <a:off x="1439684" y="3424531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432"/>
            <p:cNvSpPr>
              <a:spLocks noChangeShapeType="1"/>
            </p:cNvSpPr>
            <p:nvPr/>
          </p:nvSpPr>
          <p:spPr bwMode="auto">
            <a:xfrm>
              <a:off x="1423796" y="348230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Line 433"/>
            <p:cNvSpPr>
              <a:spLocks noChangeShapeType="1"/>
            </p:cNvSpPr>
            <p:nvPr/>
          </p:nvSpPr>
          <p:spPr bwMode="auto">
            <a:xfrm>
              <a:off x="1771869" y="3360983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Line 434"/>
            <p:cNvSpPr>
              <a:spLocks noChangeShapeType="1"/>
            </p:cNvSpPr>
            <p:nvPr/>
          </p:nvSpPr>
          <p:spPr bwMode="auto">
            <a:xfrm>
              <a:off x="1757427" y="3360983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435"/>
            <p:cNvSpPr>
              <a:spLocks noChangeShapeType="1"/>
            </p:cNvSpPr>
            <p:nvPr/>
          </p:nvSpPr>
          <p:spPr bwMode="auto">
            <a:xfrm>
              <a:off x="1771869" y="3401423"/>
              <a:ext cx="0" cy="5777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436"/>
            <p:cNvSpPr>
              <a:spLocks noChangeShapeType="1"/>
            </p:cNvSpPr>
            <p:nvPr/>
          </p:nvSpPr>
          <p:spPr bwMode="auto">
            <a:xfrm>
              <a:off x="1757427" y="34591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437"/>
            <p:cNvSpPr>
              <a:spLocks noChangeShapeType="1"/>
            </p:cNvSpPr>
            <p:nvPr/>
          </p:nvSpPr>
          <p:spPr bwMode="auto">
            <a:xfrm>
              <a:off x="1922075" y="3375425"/>
              <a:ext cx="0" cy="4477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438"/>
            <p:cNvSpPr>
              <a:spLocks noChangeShapeType="1"/>
            </p:cNvSpPr>
            <p:nvPr/>
          </p:nvSpPr>
          <p:spPr bwMode="auto">
            <a:xfrm>
              <a:off x="1904744" y="337687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439"/>
            <p:cNvSpPr>
              <a:spLocks noChangeShapeType="1"/>
            </p:cNvSpPr>
            <p:nvPr/>
          </p:nvSpPr>
          <p:spPr bwMode="auto">
            <a:xfrm>
              <a:off x="1922075" y="3420199"/>
              <a:ext cx="0" cy="5632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440"/>
            <p:cNvSpPr>
              <a:spLocks noChangeShapeType="1"/>
            </p:cNvSpPr>
            <p:nvPr/>
          </p:nvSpPr>
          <p:spPr bwMode="auto">
            <a:xfrm>
              <a:off x="1904744" y="3476525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441"/>
            <p:cNvSpPr>
              <a:spLocks noChangeShapeType="1"/>
            </p:cNvSpPr>
            <p:nvPr/>
          </p:nvSpPr>
          <p:spPr bwMode="auto">
            <a:xfrm>
              <a:off x="2092501" y="3431753"/>
              <a:ext cx="0" cy="1733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442"/>
            <p:cNvSpPr>
              <a:spLocks noChangeShapeType="1"/>
            </p:cNvSpPr>
            <p:nvPr/>
          </p:nvSpPr>
          <p:spPr bwMode="auto">
            <a:xfrm>
              <a:off x="2076613" y="3431753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443"/>
            <p:cNvSpPr>
              <a:spLocks noChangeShapeType="1"/>
            </p:cNvSpPr>
            <p:nvPr/>
          </p:nvSpPr>
          <p:spPr bwMode="auto">
            <a:xfrm>
              <a:off x="2092501" y="3447640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444"/>
            <p:cNvSpPr>
              <a:spLocks noChangeShapeType="1"/>
            </p:cNvSpPr>
            <p:nvPr/>
          </p:nvSpPr>
          <p:spPr bwMode="auto">
            <a:xfrm>
              <a:off x="2076613" y="3470748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445"/>
            <p:cNvSpPr>
              <a:spLocks noChangeShapeType="1"/>
            </p:cNvSpPr>
            <p:nvPr/>
          </p:nvSpPr>
          <p:spPr bwMode="auto">
            <a:xfrm>
              <a:off x="2309144" y="3373982"/>
              <a:ext cx="0" cy="2310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446"/>
            <p:cNvSpPr>
              <a:spLocks noChangeShapeType="1"/>
            </p:cNvSpPr>
            <p:nvPr/>
          </p:nvSpPr>
          <p:spPr bwMode="auto">
            <a:xfrm>
              <a:off x="2291812" y="3375425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447"/>
            <p:cNvSpPr>
              <a:spLocks noChangeShapeType="1"/>
            </p:cNvSpPr>
            <p:nvPr/>
          </p:nvSpPr>
          <p:spPr bwMode="auto">
            <a:xfrm>
              <a:off x="2309144" y="3395645"/>
              <a:ext cx="0" cy="2455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448"/>
            <p:cNvSpPr>
              <a:spLocks noChangeShapeType="1"/>
            </p:cNvSpPr>
            <p:nvPr/>
          </p:nvSpPr>
          <p:spPr bwMode="auto">
            <a:xfrm>
              <a:off x="2291812" y="341875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449"/>
            <p:cNvSpPr>
              <a:spLocks noChangeShapeType="1"/>
            </p:cNvSpPr>
            <p:nvPr/>
          </p:nvSpPr>
          <p:spPr bwMode="auto">
            <a:xfrm>
              <a:off x="2730875" y="3199222"/>
              <a:ext cx="0" cy="4766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450"/>
            <p:cNvSpPr>
              <a:spLocks noChangeShapeType="1"/>
            </p:cNvSpPr>
            <p:nvPr/>
          </p:nvSpPr>
          <p:spPr bwMode="auto">
            <a:xfrm>
              <a:off x="2716432" y="3199222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451"/>
            <p:cNvSpPr>
              <a:spLocks noChangeShapeType="1"/>
            </p:cNvSpPr>
            <p:nvPr/>
          </p:nvSpPr>
          <p:spPr bwMode="auto">
            <a:xfrm>
              <a:off x="2730875" y="3245440"/>
              <a:ext cx="0" cy="5921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452"/>
            <p:cNvSpPr>
              <a:spLocks noChangeShapeType="1"/>
            </p:cNvSpPr>
            <p:nvPr/>
          </p:nvSpPr>
          <p:spPr bwMode="auto">
            <a:xfrm>
              <a:off x="2716432" y="3303211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453"/>
            <p:cNvSpPr>
              <a:spLocks noChangeShapeType="1"/>
            </p:cNvSpPr>
            <p:nvPr/>
          </p:nvSpPr>
          <p:spPr bwMode="auto">
            <a:xfrm>
              <a:off x="3048618" y="3027353"/>
              <a:ext cx="0" cy="7365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454"/>
            <p:cNvSpPr>
              <a:spLocks noChangeShapeType="1"/>
            </p:cNvSpPr>
            <p:nvPr/>
          </p:nvSpPr>
          <p:spPr bwMode="auto">
            <a:xfrm>
              <a:off x="3028398" y="3027353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455"/>
            <p:cNvSpPr>
              <a:spLocks noChangeShapeType="1"/>
            </p:cNvSpPr>
            <p:nvPr/>
          </p:nvSpPr>
          <p:spPr bwMode="auto">
            <a:xfrm>
              <a:off x="3048618" y="3098122"/>
              <a:ext cx="0" cy="1025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456"/>
            <p:cNvSpPr>
              <a:spLocks noChangeShapeType="1"/>
            </p:cNvSpPr>
            <p:nvPr/>
          </p:nvSpPr>
          <p:spPr bwMode="auto">
            <a:xfrm>
              <a:off x="3028398" y="3199222"/>
              <a:ext cx="346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457"/>
            <p:cNvSpPr>
              <a:spLocks noChangeShapeType="1"/>
            </p:cNvSpPr>
            <p:nvPr/>
          </p:nvSpPr>
          <p:spPr bwMode="auto">
            <a:xfrm>
              <a:off x="5017179" y="2336984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458"/>
            <p:cNvSpPr>
              <a:spLocks noChangeShapeType="1"/>
            </p:cNvSpPr>
            <p:nvPr/>
          </p:nvSpPr>
          <p:spPr bwMode="auto">
            <a:xfrm>
              <a:off x="5001292" y="2338428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459"/>
            <p:cNvSpPr>
              <a:spLocks noChangeShapeType="1"/>
            </p:cNvSpPr>
            <p:nvPr/>
          </p:nvSpPr>
          <p:spPr bwMode="auto">
            <a:xfrm>
              <a:off x="5017179" y="2400533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460"/>
            <p:cNvSpPr>
              <a:spLocks noChangeShapeType="1"/>
            </p:cNvSpPr>
            <p:nvPr/>
          </p:nvSpPr>
          <p:spPr bwMode="auto">
            <a:xfrm>
              <a:off x="5001292" y="2488634"/>
              <a:ext cx="31774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461"/>
            <p:cNvSpPr>
              <a:spLocks noChangeShapeType="1"/>
            </p:cNvSpPr>
            <p:nvPr/>
          </p:nvSpPr>
          <p:spPr bwMode="auto">
            <a:xfrm>
              <a:off x="5444687" y="25492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462"/>
            <p:cNvSpPr>
              <a:spLocks noChangeShapeType="1"/>
            </p:cNvSpPr>
            <p:nvPr/>
          </p:nvSpPr>
          <p:spPr bwMode="auto">
            <a:xfrm>
              <a:off x="5430245" y="2549294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463"/>
            <p:cNvSpPr>
              <a:spLocks noChangeShapeType="1"/>
            </p:cNvSpPr>
            <p:nvPr/>
          </p:nvSpPr>
          <p:spPr bwMode="auto">
            <a:xfrm>
              <a:off x="5444687" y="2631618"/>
              <a:ext cx="0" cy="12998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464"/>
            <p:cNvSpPr>
              <a:spLocks noChangeShapeType="1"/>
            </p:cNvSpPr>
            <p:nvPr/>
          </p:nvSpPr>
          <p:spPr bwMode="auto">
            <a:xfrm>
              <a:off x="5430245" y="2760159"/>
              <a:ext cx="3033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465"/>
            <p:cNvSpPr>
              <a:spLocks/>
            </p:cNvSpPr>
            <p:nvPr/>
          </p:nvSpPr>
          <p:spPr bwMode="auto">
            <a:xfrm>
              <a:off x="1059836" y="3462083"/>
              <a:ext cx="187757" cy="54883"/>
            </a:xfrm>
            <a:custGeom>
              <a:avLst/>
              <a:gdLst>
                <a:gd name="T0" fmla="*/ 129 w 130"/>
                <a:gd name="T1" fmla="*/ 0 h 38"/>
                <a:gd name="T2" fmla="*/ 130 w 130"/>
                <a:gd name="T3" fmla="*/ 0 h 38"/>
                <a:gd name="T4" fmla="*/ 130 w 130"/>
                <a:gd name="T5" fmla="*/ 2 h 38"/>
                <a:gd name="T6" fmla="*/ 2 w 130"/>
                <a:gd name="T7" fmla="*/ 38 h 38"/>
                <a:gd name="T8" fmla="*/ 0 w 130"/>
                <a:gd name="T9" fmla="*/ 38 h 38"/>
                <a:gd name="T10" fmla="*/ 0 w 130"/>
                <a:gd name="T11" fmla="*/ 37 h 38"/>
                <a:gd name="T12" fmla="*/ 129 w 1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466"/>
            <p:cNvSpPr>
              <a:spLocks/>
            </p:cNvSpPr>
            <p:nvPr/>
          </p:nvSpPr>
          <p:spPr bwMode="auto">
            <a:xfrm>
              <a:off x="1246149" y="3424531"/>
              <a:ext cx="196423" cy="40440"/>
            </a:xfrm>
            <a:custGeom>
              <a:avLst/>
              <a:gdLst>
                <a:gd name="T0" fmla="*/ 134 w 136"/>
                <a:gd name="T1" fmla="*/ 0 h 28"/>
                <a:gd name="T2" fmla="*/ 136 w 136"/>
                <a:gd name="T3" fmla="*/ 0 h 28"/>
                <a:gd name="T4" fmla="*/ 136 w 136"/>
                <a:gd name="T5" fmla="*/ 1 h 28"/>
                <a:gd name="T6" fmla="*/ 1 w 136"/>
                <a:gd name="T7" fmla="*/ 28 h 28"/>
                <a:gd name="T8" fmla="*/ 0 w 136"/>
                <a:gd name="T9" fmla="*/ 28 h 28"/>
                <a:gd name="T10" fmla="*/ 0 w 136"/>
                <a:gd name="T11" fmla="*/ 26 h 28"/>
                <a:gd name="T12" fmla="*/ 134 w 1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467"/>
            <p:cNvSpPr>
              <a:spLocks/>
            </p:cNvSpPr>
            <p:nvPr/>
          </p:nvSpPr>
          <p:spPr bwMode="auto">
            <a:xfrm>
              <a:off x="1439684" y="3401423"/>
              <a:ext cx="333630" cy="24553"/>
            </a:xfrm>
            <a:custGeom>
              <a:avLst/>
              <a:gdLst>
                <a:gd name="T0" fmla="*/ 230 w 231"/>
                <a:gd name="T1" fmla="*/ 0 h 17"/>
                <a:gd name="T2" fmla="*/ 231 w 231"/>
                <a:gd name="T3" fmla="*/ 0 h 17"/>
                <a:gd name="T4" fmla="*/ 231 w 231"/>
                <a:gd name="T5" fmla="*/ 2 h 17"/>
                <a:gd name="T6" fmla="*/ 2 w 231"/>
                <a:gd name="T7" fmla="*/ 17 h 17"/>
                <a:gd name="T8" fmla="*/ 0 w 231"/>
                <a:gd name="T9" fmla="*/ 17 h 17"/>
                <a:gd name="T10" fmla="*/ 0 w 231"/>
                <a:gd name="T11" fmla="*/ 16 h 17"/>
                <a:gd name="T12" fmla="*/ 230 w 2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468"/>
            <p:cNvSpPr>
              <a:spLocks/>
            </p:cNvSpPr>
            <p:nvPr/>
          </p:nvSpPr>
          <p:spPr bwMode="auto">
            <a:xfrm>
              <a:off x="1771869" y="3401423"/>
              <a:ext cx="151650" cy="18776"/>
            </a:xfrm>
            <a:custGeom>
              <a:avLst/>
              <a:gdLst>
                <a:gd name="T0" fmla="*/ 0 w 105"/>
                <a:gd name="T1" fmla="*/ 0 h 13"/>
                <a:gd name="T2" fmla="*/ 1 w 105"/>
                <a:gd name="T3" fmla="*/ 0 h 13"/>
                <a:gd name="T4" fmla="*/ 105 w 105"/>
                <a:gd name="T5" fmla="*/ 13 h 13"/>
                <a:gd name="T6" fmla="*/ 105 w 105"/>
                <a:gd name="T7" fmla="*/ 13 h 13"/>
                <a:gd name="T8" fmla="*/ 104 w 105"/>
                <a:gd name="T9" fmla="*/ 13 h 13"/>
                <a:gd name="T10" fmla="*/ 0 w 105"/>
                <a:gd name="T11" fmla="*/ 2 h 13"/>
                <a:gd name="T12" fmla="*/ 0 w 10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469"/>
            <p:cNvSpPr>
              <a:spLocks/>
            </p:cNvSpPr>
            <p:nvPr/>
          </p:nvSpPr>
          <p:spPr bwMode="auto">
            <a:xfrm>
              <a:off x="1922075" y="3420199"/>
              <a:ext cx="171870" cy="28886"/>
            </a:xfrm>
            <a:custGeom>
              <a:avLst/>
              <a:gdLst>
                <a:gd name="T0" fmla="*/ 0 w 119"/>
                <a:gd name="T1" fmla="*/ 0 h 20"/>
                <a:gd name="T2" fmla="*/ 1 w 119"/>
                <a:gd name="T3" fmla="*/ 0 h 20"/>
                <a:gd name="T4" fmla="*/ 119 w 119"/>
                <a:gd name="T5" fmla="*/ 19 h 20"/>
                <a:gd name="T6" fmla="*/ 119 w 119"/>
                <a:gd name="T7" fmla="*/ 20 h 20"/>
                <a:gd name="T8" fmla="*/ 117 w 119"/>
                <a:gd name="T9" fmla="*/ 20 h 20"/>
                <a:gd name="T10" fmla="*/ 0 w 119"/>
                <a:gd name="T11" fmla="*/ 0 h 20"/>
                <a:gd name="T12" fmla="*/ 0 w 1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470"/>
            <p:cNvSpPr>
              <a:spLocks/>
            </p:cNvSpPr>
            <p:nvPr/>
          </p:nvSpPr>
          <p:spPr bwMode="auto">
            <a:xfrm>
              <a:off x="2091056" y="3395645"/>
              <a:ext cx="219531" cy="53439"/>
            </a:xfrm>
            <a:custGeom>
              <a:avLst/>
              <a:gdLst>
                <a:gd name="T0" fmla="*/ 151 w 152"/>
                <a:gd name="T1" fmla="*/ 0 h 37"/>
                <a:gd name="T2" fmla="*/ 152 w 152"/>
                <a:gd name="T3" fmla="*/ 0 h 37"/>
                <a:gd name="T4" fmla="*/ 152 w 152"/>
                <a:gd name="T5" fmla="*/ 1 h 37"/>
                <a:gd name="T6" fmla="*/ 2 w 152"/>
                <a:gd name="T7" fmla="*/ 37 h 37"/>
                <a:gd name="T8" fmla="*/ 0 w 152"/>
                <a:gd name="T9" fmla="*/ 37 h 37"/>
                <a:gd name="T10" fmla="*/ 0 w 152"/>
                <a:gd name="T11" fmla="*/ 36 h 37"/>
                <a:gd name="T12" fmla="*/ 151 w 152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471"/>
            <p:cNvSpPr>
              <a:spLocks/>
            </p:cNvSpPr>
            <p:nvPr/>
          </p:nvSpPr>
          <p:spPr bwMode="auto">
            <a:xfrm>
              <a:off x="2309144" y="3245440"/>
              <a:ext cx="423176" cy="151650"/>
            </a:xfrm>
            <a:custGeom>
              <a:avLst/>
              <a:gdLst>
                <a:gd name="T0" fmla="*/ 292 w 293"/>
                <a:gd name="T1" fmla="*/ 0 h 105"/>
                <a:gd name="T2" fmla="*/ 293 w 293"/>
                <a:gd name="T3" fmla="*/ 0 h 105"/>
                <a:gd name="T4" fmla="*/ 293 w 293"/>
                <a:gd name="T5" fmla="*/ 1 h 105"/>
                <a:gd name="T6" fmla="*/ 1 w 293"/>
                <a:gd name="T7" fmla="*/ 105 h 105"/>
                <a:gd name="T8" fmla="*/ 0 w 293"/>
                <a:gd name="T9" fmla="*/ 105 h 105"/>
                <a:gd name="T10" fmla="*/ 0 w 293"/>
                <a:gd name="T11" fmla="*/ 104 h 105"/>
                <a:gd name="T12" fmla="*/ 292 w 293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472"/>
            <p:cNvSpPr>
              <a:spLocks/>
            </p:cNvSpPr>
            <p:nvPr/>
          </p:nvSpPr>
          <p:spPr bwMode="auto">
            <a:xfrm>
              <a:off x="2730875" y="3098122"/>
              <a:ext cx="317743" cy="148762"/>
            </a:xfrm>
            <a:custGeom>
              <a:avLst/>
              <a:gdLst>
                <a:gd name="T0" fmla="*/ 219 w 220"/>
                <a:gd name="T1" fmla="*/ 0 h 103"/>
                <a:gd name="T2" fmla="*/ 220 w 220"/>
                <a:gd name="T3" fmla="*/ 0 h 103"/>
                <a:gd name="T4" fmla="*/ 220 w 220"/>
                <a:gd name="T5" fmla="*/ 2 h 103"/>
                <a:gd name="T6" fmla="*/ 1 w 220"/>
                <a:gd name="T7" fmla="*/ 103 h 103"/>
                <a:gd name="T8" fmla="*/ 0 w 220"/>
                <a:gd name="T9" fmla="*/ 103 h 103"/>
                <a:gd name="T10" fmla="*/ 0 w 220"/>
                <a:gd name="T11" fmla="*/ 102 h 103"/>
                <a:gd name="T12" fmla="*/ 219 w 22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473"/>
            <p:cNvSpPr>
              <a:spLocks/>
            </p:cNvSpPr>
            <p:nvPr/>
          </p:nvSpPr>
          <p:spPr bwMode="auto">
            <a:xfrm>
              <a:off x="3047173" y="3093790"/>
              <a:ext cx="719254" cy="7222"/>
            </a:xfrm>
            <a:custGeom>
              <a:avLst/>
              <a:gdLst>
                <a:gd name="T0" fmla="*/ 496 w 498"/>
                <a:gd name="T1" fmla="*/ 0 h 5"/>
                <a:gd name="T2" fmla="*/ 498 w 498"/>
                <a:gd name="T3" fmla="*/ 0 h 5"/>
                <a:gd name="T4" fmla="*/ 498 w 498"/>
                <a:gd name="T5" fmla="*/ 1 h 5"/>
                <a:gd name="T6" fmla="*/ 1 w 498"/>
                <a:gd name="T7" fmla="*/ 5 h 5"/>
                <a:gd name="T8" fmla="*/ 0 w 498"/>
                <a:gd name="T9" fmla="*/ 5 h 5"/>
                <a:gd name="T10" fmla="*/ 0 w 498"/>
                <a:gd name="T11" fmla="*/ 3 h 5"/>
                <a:gd name="T12" fmla="*/ 496 w 49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474"/>
            <p:cNvSpPr>
              <a:spLocks/>
            </p:cNvSpPr>
            <p:nvPr/>
          </p:nvSpPr>
          <p:spPr bwMode="auto">
            <a:xfrm>
              <a:off x="3763539" y="3047573"/>
              <a:ext cx="174759" cy="47662"/>
            </a:xfrm>
            <a:custGeom>
              <a:avLst/>
              <a:gdLst>
                <a:gd name="T0" fmla="*/ 119 w 121"/>
                <a:gd name="T1" fmla="*/ 0 h 33"/>
                <a:gd name="T2" fmla="*/ 121 w 121"/>
                <a:gd name="T3" fmla="*/ 0 h 33"/>
                <a:gd name="T4" fmla="*/ 121 w 121"/>
                <a:gd name="T5" fmla="*/ 1 h 33"/>
                <a:gd name="T6" fmla="*/ 2 w 121"/>
                <a:gd name="T7" fmla="*/ 33 h 33"/>
                <a:gd name="T8" fmla="*/ 0 w 121"/>
                <a:gd name="T9" fmla="*/ 33 h 33"/>
                <a:gd name="T10" fmla="*/ 0 w 121"/>
                <a:gd name="T11" fmla="*/ 32 h 33"/>
                <a:gd name="T12" fmla="*/ 119 w 12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475"/>
            <p:cNvSpPr>
              <a:spLocks/>
            </p:cNvSpPr>
            <p:nvPr/>
          </p:nvSpPr>
          <p:spPr bwMode="auto">
            <a:xfrm>
              <a:off x="3935409" y="2777491"/>
              <a:ext cx="388513" cy="271526"/>
            </a:xfrm>
            <a:custGeom>
              <a:avLst/>
              <a:gdLst>
                <a:gd name="T0" fmla="*/ 268 w 269"/>
                <a:gd name="T1" fmla="*/ 0 h 188"/>
                <a:gd name="T2" fmla="*/ 269 w 269"/>
                <a:gd name="T3" fmla="*/ 0 h 188"/>
                <a:gd name="T4" fmla="*/ 269 w 269"/>
                <a:gd name="T5" fmla="*/ 1 h 188"/>
                <a:gd name="T6" fmla="*/ 2 w 269"/>
                <a:gd name="T7" fmla="*/ 188 h 188"/>
                <a:gd name="T8" fmla="*/ 0 w 269"/>
                <a:gd name="T9" fmla="*/ 188 h 188"/>
                <a:gd name="T10" fmla="*/ 0 w 269"/>
                <a:gd name="T11" fmla="*/ 187 h 188"/>
                <a:gd name="T12" fmla="*/ 268 w 269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476"/>
            <p:cNvSpPr>
              <a:spLocks/>
            </p:cNvSpPr>
            <p:nvPr/>
          </p:nvSpPr>
          <p:spPr bwMode="auto">
            <a:xfrm>
              <a:off x="4322478" y="2400533"/>
              <a:ext cx="694702" cy="378403"/>
            </a:xfrm>
            <a:custGeom>
              <a:avLst/>
              <a:gdLst>
                <a:gd name="T0" fmla="*/ 480 w 481"/>
                <a:gd name="T1" fmla="*/ 0 h 262"/>
                <a:gd name="T2" fmla="*/ 481 w 481"/>
                <a:gd name="T3" fmla="*/ 0 h 262"/>
                <a:gd name="T4" fmla="*/ 481 w 481"/>
                <a:gd name="T5" fmla="*/ 2 h 262"/>
                <a:gd name="T6" fmla="*/ 1 w 481"/>
                <a:gd name="T7" fmla="*/ 262 h 262"/>
                <a:gd name="T8" fmla="*/ 0 w 481"/>
                <a:gd name="T9" fmla="*/ 262 h 262"/>
                <a:gd name="T10" fmla="*/ 0 w 481"/>
                <a:gd name="T11" fmla="*/ 261 h 262"/>
                <a:gd name="T12" fmla="*/ 480 w 481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477"/>
            <p:cNvSpPr>
              <a:spLocks/>
            </p:cNvSpPr>
            <p:nvPr/>
          </p:nvSpPr>
          <p:spPr bwMode="auto">
            <a:xfrm>
              <a:off x="5015735" y="2400533"/>
              <a:ext cx="430397" cy="232531"/>
            </a:xfrm>
            <a:custGeom>
              <a:avLst/>
              <a:gdLst>
                <a:gd name="T0" fmla="*/ 0 w 298"/>
                <a:gd name="T1" fmla="*/ 0 h 161"/>
                <a:gd name="T2" fmla="*/ 1 w 298"/>
                <a:gd name="T3" fmla="*/ 0 h 161"/>
                <a:gd name="T4" fmla="*/ 298 w 298"/>
                <a:gd name="T5" fmla="*/ 160 h 161"/>
                <a:gd name="T6" fmla="*/ 298 w 298"/>
                <a:gd name="T7" fmla="*/ 161 h 161"/>
                <a:gd name="T8" fmla="*/ 296 w 298"/>
                <a:gd name="T9" fmla="*/ 161 h 161"/>
                <a:gd name="T10" fmla="*/ 0 w 298"/>
                <a:gd name="T11" fmla="*/ 2 h 161"/>
                <a:gd name="T12" fmla="*/ 0 w 29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478"/>
            <p:cNvSpPr>
              <a:spLocks/>
            </p:cNvSpPr>
            <p:nvPr/>
          </p:nvSpPr>
          <p:spPr bwMode="auto">
            <a:xfrm>
              <a:off x="909630" y="3691724"/>
              <a:ext cx="122765" cy="31774"/>
            </a:xfrm>
            <a:custGeom>
              <a:avLst/>
              <a:gdLst>
                <a:gd name="T0" fmla="*/ 0 w 85"/>
                <a:gd name="T1" fmla="*/ 0 h 22"/>
                <a:gd name="T2" fmla="*/ 2 w 85"/>
                <a:gd name="T3" fmla="*/ 0 h 22"/>
                <a:gd name="T4" fmla="*/ 85 w 85"/>
                <a:gd name="T5" fmla="*/ 19 h 22"/>
                <a:gd name="T6" fmla="*/ 85 w 85"/>
                <a:gd name="T7" fmla="*/ 22 h 22"/>
                <a:gd name="T8" fmla="*/ 82 w 85"/>
                <a:gd name="T9" fmla="*/ 22 h 22"/>
                <a:gd name="T10" fmla="*/ 0 w 85"/>
                <a:gd name="T11" fmla="*/ 2 h 22"/>
                <a:gd name="T12" fmla="*/ 0 w 8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479"/>
            <p:cNvSpPr>
              <a:spLocks/>
            </p:cNvSpPr>
            <p:nvPr/>
          </p:nvSpPr>
          <p:spPr bwMode="auto">
            <a:xfrm>
              <a:off x="1081501" y="3724943"/>
              <a:ext cx="25997" cy="4333"/>
            </a:xfrm>
            <a:custGeom>
              <a:avLst/>
              <a:gdLst>
                <a:gd name="T0" fmla="*/ 15 w 18"/>
                <a:gd name="T1" fmla="*/ 0 h 3"/>
                <a:gd name="T2" fmla="*/ 18 w 18"/>
                <a:gd name="T3" fmla="*/ 0 h 3"/>
                <a:gd name="T4" fmla="*/ 18 w 18"/>
                <a:gd name="T5" fmla="*/ 2 h 3"/>
                <a:gd name="T6" fmla="*/ 2 w 18"/>
                <a:gd name="T7" fmla="*/ 3 h 3"/>
                <a:gd name="T8" fmla="*/ 0 w 18"/>
                <a:gd name="T9" fmla="*/ 3 h 3"/>
                <a:gd name="T10" fmla="*/ 0 w 18"/>
                <a:gd name="T11" fmla="*/ 1 h 3"/>
                <a:gd name="T12" fmla="*/ 15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480"/>
            <p:cNvSpPr>
              <a:spLocks/>
            </p:cNvSpPr>
            <p:nvPr/>
          </p:nvSpPr>
          <p:spPr bwMode="auto">
            <a:xfrm>
              <a:off x="1155159" y="3719165"/>
              <a:ext cx="92434" cy="7222"/>
            </a:xfrm>
            <a:custGeom>
              <a:avLst/>
              <a:gdLst>
                <a:gd name="T0" fmla="*/ 62 w 64"/>
                <a:gd name="T1" fmla="*/ 0 h 5"/>
                <a:gd name="T2" fmla="*/ 64 w 64"/>
                <a:gd name="T3" fmla="*/ 0 h 5"/>
                <a:gd name="T4" fmla="*/ 64 w 64"/>
                <a:gd name="T5" fmla="*/ 3 h 5"/>
                <a:gd name="T6" fmla="*/ 2 w 64"/>
                <a:gd name="T7" fmla="*/ 5 h 5"/>
                <a:gd name="T8" fmla="*/ 0 w 64"/>
                <a:gd name="T9" fmla="*/ 5 h 5"/>
                <a:gd name="T10" fmla="*/ 0 w 64"/>
                <a:gd name="T11" fmla="*/ 3 h 5"/>
                <a:gd name="T12" fmla="*/ 62 w 6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481"/>
            <p:cNvSpPr>
              <a:spLocks/>
            </p:cNvSpPr>
            <p:nvPr/>
          </p:nvSpPr>
          <p:spPr bwMode="auto">
            <a:xfrm>
              <a:off x="1244705" y="3711944"/>
              <a:ext cx="33219" cy="11554"/>
            </a:xfrm>
            <a:custGeom>
              <a:avLst/>
              <a:gdLst>
                <a:gd name="T0" fmla="*/ 20 w 23"/>
                <a:gd name="T1" fmla="*/ 0 h 8"/>
                <a:gd name="T2" fmla="*/ 23 w 23"/>
                <a:gd name="T3" fmla="*/ 0 h 8"/>
                <a:gd name="T4" fmla="*/ 23 w 23"/>
                <a:gd name="T5" fmla="*/ 2 h 8"/>
                <a:gd name="T6" fmla="*/ 2 w 23"/>
                <a:gd name="T7" fmla="*/ 8 h 8"/>
                <a:gd name="T8" fmla="*/ 0 w 23"/>
                <a:gd name="T9" fmla="*/ 8 h 8"/>
                <a:gd name="T10" fmla="*/ 0 w 23"/>
                <a:gd name="T11" fmla="*/ 5 h 8"/>
                <a:gd name="T12" fmla="*/ 20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482"/>
            <p:cNvSpPr>
              <a:spLocks/>
            </p:cNvSpPr>
            <p:nvPr/>
          </p:nvSpPr>
          <p:spPr bwMode="auto">
            <a:xfrm>
              <a:off x="1325585" y="3694613"/>
              <a:ext cx="25997" cy="8666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3 w 18"/>
                <a:gd name="T7" fmla="*/ 6 h 6"/>
                <a:gd name="T8" fmla="*/ 0 w 18"/>
                <a:gd name="T9" fmla="*/ 6 h 6"/>
                <a:gd name="T10" fmla="*/ 0 w 18"/>
                <a:gd name="T11" fmla="*/ 4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483"/>
            <p:cNvSpPr>
              <a:spLocks/>
            </p:cNvSpPr>
            <p:nvPr/>
          </p:nvSpPr>
          <p:spPr bwMode="auto">
            <a:xfrm>
              <a:off x="1402132" y="3675837"/>
              <a:ext cx="40440" cy="11554"/>
            </a:xfrm>
            <a:custGeom>
              <a:avLst/>
              <a:gdLst>
                <a:gd name="T0" fmla="*/ 25 w 28"/>
                <a:gd name="T1" fmla="*/ 0 h 8"/>
                <a:gd name="T2" fmla="*/ 28 w 28"/>
                <a:gd name="T3" fmla="*/ 0 h 8"/>
                <a:gd name="T4" fmla="*/ 28 w 28"/>
                <a:gd name="T5" fmla="*/ 3 h 8"/>
                <a:gd name="T6" fmla="*/ 1 w 28"/>
                <a:gd name="T7" fmla="*/ 8 h 8"/>
                <a:gd name="T8" fmla="*/ 0 w 28"/>
                <a:gd name="T9" fmla="*/ 8 h 8"/>
                <a:gd name="T10" fmla="*/ 0 w 28"/>
                <a:gd name="T11" fmla="*/ 5 h 8"/>
                <a:gd name="T12" fmla="*/ 25 w 2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484"/>
            <p:cNvSpPr>
              <a:spLocks/>
            </p:cNvSpPr>
            <p:nvPr/>
          </p:nvSpPr>
          <p:spPr bwMode="auto">
            <a:xfrm>
              <a:off x="1438239" y="3655617"/>
              <a:ext cx="85213" cy="24553"/>
            </a:xfrm>
            <a:custGeom>
              <a:avLst/>
              <a:gdLst>
                <a:gd name="T0" fmla="*/ 56 w 59"/>
                <a:gd name="T1" fmla="*/ 0 h 17"/>
                <a:gd name="T2" fmla="*/ 59 w 59"/>
                <a:gd name="T3" fmla="*/ 0 h 17"/>
                <a:gd name="T4" fmla="*/ 59 w 59"/>
                <a:gd name="T5" fmla="*/ 3 h 17"/>
                <a:gd name="T6" fmla="*/ 3 w 59"/>
                <a:gd name="T7" fmla="*/ 17 h 17"/>
                <a:gd name="T8" fmla="*/ 0 w 59"/>
                <a:gd name="T9" fmla="*/ 17 h 17"/>
                <a:gd name="T10" fmla="*/ 0 w 59"/>
                <a:gd name="T11" fmla="*/ 14 h 17"/>
                <a:gd name="T12" fmla="*/ 56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485"/>
            <p:cNvSpPr>
              <a:spLocks/>
            </p:cNvSpPr>
            <p:nvPr/>
          </p:nvSpPr>
          <p:spPr bwMode="auto">
            <a:xfrm>
              <a:off x="1572558" y="3636842"/>
              <a:ext cx="24553" cy="10110"/>
            </a:xfrm>
            <a:custGeom>
              <a:avLst/>
              <a:gdLst>
                <a:gd name="T0" fmla="*/ 15 w 17"/>
                <a:gd name="T1" fmla="*/ 0 h 7"/>
                <a:gd name="T2" fmla="*/ 17 w 17"/>
                <a:gd name="T3" fmla="*/ 0 h 7"/>
                <a:gd name="T4" fmla="*/ 17 w 17"/>
                <a:gd name="T5" fmla="*/ 3 h 7"/>
                <a:gd name="T6" fmla="*/ 2 w 17"/>
                <a:gd name="T7" fmla="*/ 7 h 7"/>
                <a:gd name="T8" fmla="*/ 0 w 17"/>
                <a:gd name="T9" fmla="*/ 7 h 7"/>
                <a:gd name="T10" fmla="*/ 0 w 17"/>
                <a:gd name="T11" fmla="*/ 4 h 7"/>
                <a:gd name="T12" fmla="*/ 15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486"/>
            <p:cNvSpPr>
              <a:spLocks/>
            </p:cNvSpPr>
            <p:nvPr/>
          </p:nvSpPr>
          <p:spPr bwMode="auto">
            <a:xfrm>
              <a:off x="1646216" y="3596402"/>
              <a:ext cx="108322" cy="28886"/>
            </a:xfrm>
            <a:custGeom>
              <a:avLst/>
              <a:gdLst>
                <a:gd name="T0" fmla="*/ 73 w 75"/>
                <a:gd name="T1" fmla="*/ 0 h 20"/>
                <a:gd name="T2" fmla="*/ 75 w 75"/>
                <a:gd name="T3" fmla="*/ 0 h 20"/>
                <a:gd name="T4" fmla="*/ 75 w 75"/>
                <a:gd name="T5" fmla="*/ 1 h 20"/>
                <a:gd name="T6" fmla="*/ 3 w 75"/>
                <a:gd name="T7" fmla="*/ 20 h 20"/>
                <a:gd name="T8" fmla="*/ 0 w 75"/>
                <a:gd name="T9" fmla="*/ 20 h 20"/>
                <a:gd name="T10" fmla="*/ 0 w 75"/>
                <a:gd name="T11" fmla="*/ 18 h 20"/>
                <a:gd name="T12" fmla="*/ 73 w 7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487"/>
            <p:cNvSpPr>
              <a:spLocks noChangeShapeType="1"/>
            </p:cNvSpPr>
            <p:nvPr/>
          </p:nvSpPr>
          <p:spPr bwMode="auto">
            <a:xfrm>
              <a:off x="1751649" y="3596402"/>
              <a:ext cx="1877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488"/>
            <p:cNvSpPr>
              <a:spLocks noChangeShapeType="1"/>
            </p:cNvSpPr>
            <p:nvPr/>
          </p:nvSpPr>
          <p:spPr bwMode="auto">
            <a:xfrm>
              <a:off x="1818087" y="3596402"/>
              <a:ext cx="2599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489"/>
            <p:cNvSpPr>
              <a:spLocks/>
            </p:cNvSpPr>
            <p:nvPr/>
          </p:nvSpPr>
          <p:spPr bwMode="auto">
            <a:xfrm>
              <a:off x="1893189" y="3590624"/>
              <a:ext cx="88102" cy="5777"/>
            </a:xfrm>
            <a:custGeom>
              <a:avLst/>
              <a:gdLst>
                <a:gd name="T0" fmla="*/ 58 w 61"/>
                <a:gd name="T1" fmla="*/ 0 h 4"/>
                <a:gd name="T2" fmla="*/ 61 w 61"/>
                <a:gd name="T3" fmla="*/ 0 h 4"/>
                <a:gd name="T4" fmla="*/ 61 w 61"/>
                <a:gd name="T5" fmla="*/ 4 h 4"/>
                <a:gd name="T6" fmla="*/ 2 w 61"/>
                <a:gd name="T7" fmla="*/ 4 h 4"/>
                <a:gd name="T8" fmla="*/ 0 w 61"/>
                <a:gd name="T9" fmla="*/ 4 h 4"/>
                <a:gd name="T10" fmla="*/ 0 w 61"/>
                <a:gd name="T11" fmla="*/ 2 h 4"/>
                <a:gd name="T12" fmla="*/ 58 w 6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490"/>
            <p:cNvSpPr>
              <a:spLocks noChangeShapeType="1"/>
            </p:cNvSpPr>
            <p:nvPr/>
          </p:nvSpPr>
          <p:spPr bwMode="auto">
            <a:xfrm>
              <a:off x="974624" y="3538630"/>
              <a:ext cx="0" cy="909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491"/>
            <p:cNvSpPr>
              <a:spLocks noChangeShapeType="1"/>
            </p:cNvSpPr>
            <p:nvPr/>
          </p:nvSpPr>
          <p:spPr bwMode="auto">
            <a:xfrm>
              <a:off x="958736" y="3540074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492"/>
            <p:cNvSpPr>
              <a:spLocks noChangeShapeType="1"/>
            </p:cNvSpPr>
            <p:nvPr/>
          </p:nvSpPr>
          <p:spPr bwMode="auto">
            <a:xfrm>
              <a:off x="974624" y="3625287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493"/>
            <p:cNvSpPr>
              <a:spLocks noChangeShapeType="1"/>
            </p:cNvSpPr>
            <p:nvPr/>
          </p:nvSpPr>
          <p:spPr bwMode="auto">
            <a:xfrm>
              <a:off x="958736" y="363973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494"/>
            <p:cNvSpPr>
              <a:spLocks noChangeShapeType="1"/>
            </p:cNvSpPr>
            <p:nvPr/>
          </p:nvSpPr>
          <p:spPr bwMode="auto">
            <a:xfrm>
              <a:off x="1225929" y="3447640"/>
              <a:ext cx="0" cy="8954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495"/>
            <p:cNvSpPr>
              <a:spLocks noChangeShapeType="1"/>
            </p:cNvSpPr>
            <p:nvPr/>
          </p:nvSpPr>
          <p:spPr bwMode="auto">
            <a:xfrm>
              <a:off x="1211487" y="3447640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496"/>
            <p:cNvSpPr>
              <a:spLocks noChangeShapeType="1"/>
            </p:cNvSpPr>
            <p:nvPr/>
          </p:nvSpPr>
          <p:spPr bwMode="auto">
            <a:xfrm>
              <a:off x="1225929" y="3532853"/>
              <a:ext cx="0" cy="1444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497"/>
            <p:cNvSpPr>
              <a:spLocks noChangeShapeType="1"/>
            </p:cNvSpPr>
            <p:nvPr/>
          </p:nvSpPr>
          <p:spPr bwMode="auto">
            <a:xfrm>
              <a:off x="1211487" y="3544407"/>
              <a:ext cx="3321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498"/>
            <p:cNvSpPr>
              <a:spLocks noChangeShapeType="1"/>
            </p:cNvSpPr>
            <p:nvPr/>
          </p:nvSpPr>
          <p:spPr bwMode="auto">
            <a:xfrm>
              <a:off x="900965" y="443119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499"/>
            <p:cNvSpPr>
              <a:spLocks noChangeShapeType="1"/>
            </p:cNvSpPr>
            <p:nvPr/>
          </p:nvSpPr>
          <p:spPr bwMode="auto">
            <a:xfrm>
              <a:off x="900965" y="386215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500"/>
            <p:cNvSpPr>
              <a:spLocks noChangeShapeType="1"/>
            </p:cNvSpPr>
            <p:nvPr/>
          </p:nvSpPr>
          <p:spPr bwMode="auto">
            <a:xfrm>
              <a:off x="900965" y="3290213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501"/>
            <p:cNvSpPr>
              <a:spLocks noChangeShapeType="1"/>
            </p:cNvSpPr>
            <p:nvPr/>
          </p:nvSpPr>
          <p:spPr bwMode="auto">
            <a:xfrm>
              <a:off x="900965" y="2719719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502"/>
            <p:cNvSpPr>
              <a:spLocks noChangeShapeType="1"/>
            </p:cNvSpPr>
            <p:nvPr/>
          </p:nvSpPr>
          <p:spPr bwMode="auto">
            <a:xfrm>
              <a:off x="900965" y="2146338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503"/>
            <p:cNvSpPr>
              <a:spLocks noChangeShapeType="1"/>
            </p:cNvSpPr>
            <p:nvPr/>
          </p:nvSpPr>
          <p:spPr bwMode="auto">
            <a:xfrm>
              <a:off x="900965" y="1577290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504"/>
            <p:cNvSpPr>
              <a:spLocks noChangeShapeType="1"/>
            </p:cNvSpPr>
            <p:nvPr/>
          </p:nvSpPr>
          <p:spPr bwMode="auto">
            <a:xfrm>
              <a:off x="900965" y="1006796"/>
              <a:ext cx="6643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505"/>
            <p:cNvSpPr>
              <a:spLocks noChangeShapeType="1"/>
            </p:cNvSpPr>
            <p:nvPr/>
          </p:nvSpPr>
          <p:spPr bwMode="auto">
            <a:xfrm>
              <a:off x="900965" y="426221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506"/>
            <p:cNvSpPr>
              <a:spLocks noChangeShapeType="1"/>
            </p:cNvSpPr>
            <p:nvPr/>
          </p:nvSpPr>
          <p:spPr bwMode="auto">
            <a:xfrm>
              <a:off x="900965" y="41596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507"/>
            <p:cNvSpPr>
              <a:spLocks noChangeShapeType="1"/>
            </p:cNvSpPr>
            <p:nvPr/>
          </p:nvSpPr>
          <p:spPr bwMode="auto">
            <a:xfrm>
              <a:off x="900965" y="408890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508"/>
            <p:cNvSpPr>
              <a:spLocks noChangeShapeType="1"/>
            </p:cNvSpPr>
            <p:nvPr/>
          </p:nvSpPr>
          <p:spPr bwMode="auto">
            <a:xfrm>
              <a:off x="900965" y="403113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509"/>
            <p:cNvSpPr>
              <a:spLocks noChangeShapeType="1"/>
            </p:cNvSpPr>
            <p:nvPr/>
          </p:nvSpPr>
          <p:spPr bwMode="auto">
            <a:xfrm>
              <a:off x="900965" y="398635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510"/>
            <p:cNvSpPr>
              <a:spLocks noChangeShapeType="1"/>
            </p:cNvSpPr>
            <p:nvPr/>
          </p:nvSpPr>
          <p:spPr bwMode="auto">
            <a:xfrm>
              <a:off x="900965" y="395025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511"/>
            <p:cNvSpPr>
              <a:spLocks noChangeShapeType="1"/>
            </p:cNvSpPr>
            <p:nvPr/>
          </p:nvSpPr>
          <p:spPr bwMode="auto">
            <a:xfrm>
              <a:off x="900965" y="391703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512"/>
            <p:cNvSpPr>
              <a:spLocks noChangeShapeType="1"/>
            </p:cNvSpPr>
            <p:nvPr/>
          </p:nvSpPr>
          <p:spPr bwMode="auto">
            <a:xfrm>
              <a:off x="900965" y="388814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513"/>
            <p:cNvSpPr>
              <a:spLocks noChangeShapeType="1"/>
            </p:cNvSpPr>
            <p:nvPr/>
          </p:nvSpPr>
          <p:spPr bwMode="auto">
            <a:xfrm>
              <a:off x="900965" y="369028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514"/>
            <p:cNvSpPr>
              <a:spLocks noChangeShapeType="1"/>
            </p:cNvSpPr>
            <p:nvPr/>
          </p:nvSpPr>
          <p:spPr bwMode="auto">
            <a:xfrm>
              <a:off x="900965" y="358773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515"/>
            <p:cNvSpPr>
              <a:spLocks noChangeShapeType="1"/>
            </p:cNvSpPr>
            <p:nvPr/>
          </p:nvSpPr>
          <p:spPr bwMode="auto">
            <a:xfrm>
              <a:off x="900965" y="351696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516"/>
            <p:cNvSpPr>
              <a:spLocks noChangeShapeType="1"/>
            </p:cNvSpPr>
            <p:nvPr/>
          </p:nvSpPr>
          <p:spPr bwMode="auto">
            <a:xfrm>
              <a:off x="900965" y="346208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517"/>
            <p:cNvSpPr>
              <a:spLocks noChangeShapeType="1"/>
            </p:cNvSpPr>
            <p:nvPr/>
          </p:nvSpPr>
          <p:spPr bwMode="auto">
            <a:xfrm>
              <a:off x="900965" y="341586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518"/>
            <p:cNvSpPr>
              <a:spLocks noChangeShapeType="1"/>
            </p:cNvSpPr>
            <p:nvPr/>
          </p:nvSpPr>
          <p:spPr bwMode="auto">
            <a:xfrm>
              <a:off x="900965" y="337831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519"/>
            <p:cNvSpPr>
              <a:spLocks noChangeShapeType="1"/>
            </p:cNvSpPr>
            <p:nvPr/>
          </p:nvSpPr>
          <p:spPr bwMode="auto">
            <a:xfrm>
              <a:off x="900965" y="334509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520"/>
            <p:cNvSpPr>
              <a:spLocks noChangeShapeType="1"/>
            </p:cNvSpPr>
            <p:nvPr/>
          </p:nvSpPr>
          <p:spPr bwMode="auto">
            <a:xfrm>
              <a:off x="900965" y="331621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521"/>
            <p:cNvSpPr>
              <a:spLocks noChangeShapeType="1"/>
            </p:cNvSpPr>
            <p:nvPr/>
          </p:nvSpPr>
          <p:spPr bwMode="auto">
            <a:xfrm>
              <a:off x="900965" y="31183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522"/>
            <p:cNvSpPr>
              <a:spLocks noChangeShapeType="1"/>
            </p:cNvSpPr>
            <p:nvPr/>
          </p:nvSpPr>
          <p:spPr bwMode="auto">
            <a:xfrm>
              <a:off x="900965" y="30172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523"/>
            <p:cNvSpPr>
              <a:spLocks noChangeShapeType="1"/>
            </p:cNvSpPr>
            <p:nvPr/>
          </p:nvSpPr>
          <p:spPr bwMode="auto">
            <a:xfrm>
              <a:off x="900965" y="29464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524"/>
            <p:cNvSpPr>
              <a:spLocks noChangeShapeType="1"/>
            </p:cNvSpPr>
            <p:nvPr/>
          </p:nvSpPr>
          <p:spPr bwMode="auto">
            <a:xfrm>
              <a:off x="900965" y="289014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525"/>
            <p:cNvSpPr>
              <a:spLocks noChangeShapeType="1"/>
            </p:cNvSpPr>
            <p:nvPr/>
          </p:nvSpPr>
          <p:spPr bwMode="auto">
            <a:xfrm>
              <a:off x="900965" y="28439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526"/>
            <p:cNvSpPr>
              <a:spLocks noChangeShapeType="1"/>
            </p:cNvSpPr>
            <p:nvPr/>
          </p:nvSpPr>
          <p:spPr bwMode="auto">
            <a:xfrm>
              <a:off x="900965" y="280782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527"/>
            <p:cNvSpPr>
              <a:spLocks noChangeShapeType="1"/>
            </p:cNvSpPr>
            <p:nvPr/>
          </p:nvSpPr>
          <p:spPr bwMode="auto">
            <a:xfrm>
              <a:off x="900965" y="277604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528"/>
            <p:cNvSpPr>
              <a:spLocks noChangeShapeType="1"/>
            </p:cNvSpPr>
            <p:nvPr/>
          </p:nvSpPr>
          <p:spPr bwMode="auto">
            <a:xfrm>
              <a:off x="900965" y="274427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529"/>
            <p:cNvSpPr>
              <a:spLocks noChangeShapeType="1"/>
            </p:cNvSpPr>
            <p:nvPr/>
          </p:nvSpPr>
          <p:spPr bwMode="auto">
            <a:xfrm>
              <a:off x="900965" y="2546405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530"/>
            <p:cNvSpPr>
              <a:spLocks noChangeShapeType="1"/>
            </p:cNvSpPr>
            <p:nvPr/>
          </p:nvSpPr>
          <p:spPr bwMode="auto">
            <a:xfrm>
              <a:off x="900965" y="24467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531"/>
            <p:cNvSpPr>
              <a:spLocks noChangeShapeType="1"/>
            </p:cNvSpPr>
            <p:nvPr/>
          </p:nvSpPr>
          <p:spPr bwMode="auto">
            <a:xfrm>
              <a:off x="900965" y="237597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532"/>
            <p:cNvSpPr>
              <a:spLocks noChangeShapeType="1"/>
            </p:cNvSpPr>
            <p:nvPr/>
          </p:nvSpPr>
          <p:spPr bwMode="auto">
            <a:xfrm>
              <a:off x="900965" y="2321097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533"/>
            <p:cNvSpPr>
              <a:spLocks noChangeShapeType="1"/>
            </p:cNvSpPr>
            <p:nvPr/>
          </p:nvSpPr>
          <p:spPr bwMode="auto">
            <a:xfrm>
              <a:off x="900965" y="2274879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534"/>
            <p:cNvSpPr>
              <a:spLocks noChangeShapeType="1"/>
            </p:cNvSpPr>
            <p:nvPr/>
          </p:nvSpPr>
          <p:spPr bwMode="auto">
            <a:xfrm>
              <a:off x="900965" y="22373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535"/>
            <p:cNvSpPr>
              <a:spLocks noChangeShapeType="1"/>
            </p:cNvSpPr>
            <p:nvPr/>
          </p:nvSpPr>
          <p:spPr bwMode="auto">
            <a:xfrm>
              <a:off x="900965" y="220555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536"/>
            <p:cNvSpPr>
              <a:spLocks noChangeShapeType="1"/>
            </p:cNvSpPr>
            <p:nvPr/>
          </p:nvSpPr>
          <p:spPr bwMode="auto">
            <a:xfrm>
              <a:off x="900965" y="21752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537"/>
            <p:cNvSpPr>
              <a:spLocks noChangeShapeType="1"/>
            </p:cNvSpPr>
            <p:nvPr/>
          </p:nvSpPr>
          <p:spPr bwMode="auto">
            <a:xfrm>
              <a:off x="900965" y="1977356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538"/>
            <p:cNvSpPr>
              <a:spLocks noChangeShapeType="1"/>
            </p:cNvSpPr>
            <p:nvPr/>
          </p:nvSpPr>
          <p:spPr bwMode="auto">
            <a:xfrm>
              <a:off x="900965" y="187481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539"/>
            <p:cNvSpPr>
              <a:spLocks noChangeShapeType="1"/>
            </p:cNvSpPr>
            <p:nvPr/>
          </p:nvSpPr>
          <p:spPr bwMode="auto">
            <a:xfrm>
              <a:off x="900965" y="18040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540"/>
            <p:cNvSpPr>
              <a:spLocks noChangeShapeType="1"/>
            </p:cNvSpPr>
            <p:nvPr/>
          </p:nvSpPr>
          <p:spPr bwMode="auto">
            <a:xfrm>
              <a:off x="900965" y="175060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541"/>
            <p:cNvSpPr>
              <a:spLocks noChangeShapeType="1"/>
            </p:cNvSpPr>
            <p:nvPr/>
          </p:nvSpPr>
          <p:spPr bwMode="auto">
            <a:xfrm>
              <a:off x="900965" y="17029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542"/>
            <p:cNvSpPr>
              <a:spLocks noChangeShapeType="1"/>
            </p:cNvSpPr>
            <p:nvPr/>
          </p:nvSpPr>
          <p:spPr bwMode="auto">
            <a:xfrm>
              <a:off x="900965" y="1665391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543"/>
            <p:cNvSpPr>
              <a:spLocks noChangeShapeType="1"/>
            </p:cNvSpPr>
            <p:nvPr/>
          </p:nvSpPr>
          <p:spPr bwMode="auto">
            <a:xfrm>
              <a:off x="900965" y="1630728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544"/>
            <p:cNvSpPr>
              <a:spLocks noChangeShapeType="1"/>
            </p:cNvSpPr>
            <p:nvPr/>
          </p:nvSpPr>
          <p:spPr bwMode="auto">
            <a:xfrm>
              <a:off x="900965" y="16018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Line 545"/>
            <p:cNvSpPr>
              <a:spLocks noChangeShapeType="1"/>
            </p:cNvSpPr>
            <p:nvPr/>
          </p:nvSpPr>
          <p:spPr bwMode="auto">
            <a:xfrm>
              <a:off x="900965" y="14068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546"/>
            <p:cNvSpPr>
              <a:spLocks noChangeShapeType="1"/>
            </p:cNvSpPr>
            <p:nvPr/>
          </p:nvSpPr>
          <p:spPr bwMode="auto">
            <a:xfrm>
              <a:off x="900965" y="130576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Line 547"/>
            <p:cNvSpPr>
              <a:spLocks noChangeShapeType="1"/>
            </p:cNvSpPr>
            <p:nvPr/>
          </p:nvSpPr>
          <p:spPr bwMode="auto">
            <a:xfrm>
              <a:off x="900965" y="12335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Line 548"/>
            <p:cNvSpPr>
              <a:spLocks noChangeShapeType="1"/>
            </p:cNvSpPr>
            <p:nvPr/>
          </p:nvSpPr>
          <p:spPr bwMode="auto">
            <a:xfrm>
              <a:off x="900965" y="117722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Line 549"/>
            <p:cNvSpPr>
              <a:spLocks noChangeShapeType="1"/>
            </p:cNvSpPr>
            <p:nvPr/>
          </p:nvSpPr>
          <p:spPr bwMode="auto">
            <a:xfrm>
              <a:off x="900965" y="1132450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Line 550"/>
            <p:cNvSpPr>
              <a:spLocks noChangeShapeType="1"/>
            </p:cNvSpPr>
            <p:nvPr/>
          </p:nvSpPr>
          <p:spPr bwMode="auto">
            <a:xfrm>
              <a:off x="900965" y="1096342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Line 551"/>
            <p:cNvSpPr>
              <a:spLocks noChangeShapeType="1"/>
            </p:cNvSpPr>
            <p:nvPr/>
          </p:nvSpPr>
          <p:spPr bwMode="auto">
            <a:xfrm>
              <a:off x="900965" y="1063124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Line 552"/>
            <p:cNvSpPr>
              <a:spLocks noChangeShapeType="1"/>
            </p:cNvSpPr>
            <p:nvPr/>
          </p:nvSpPr>
          <p:spPr bwMode="auto">
            <a:xfrm>
              <a:off x="900965" y="1032793"/>
              <a:ext cx="4188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Line 553"/>
            <p:cNvSpPr>
              <a:spLocks noChangeShapeType="1"/>
            </p:cNvSpPr>
            <p:nvPr/>
          </p:nvSpPr>
          <p:spPr bwMode="auto">
            <a:xfrm>
              <a:off x="5499570" y="443119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Line 554"/>
            <p:cNvSpPr>
              <a:spLocks noChangeShapeType="1"/>
            </p:cNvSpPr>
            <p:nvPr/>
          </p:nvSpPr>
          <p:spPr bwMode="auto">
            <a:xfrm>
              <a:off x="5499570" y="386215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Line 555"/>
            <p:cNvSpPr>
              <a:spLocks noChangeShapeType="1"/>
            </p:cNvSpPr>
            <p:nvPr/>
          </p:nvSpPr>
          <p:spPr bwMode="auto">
            <a:xfrm>
              <a:off x="5499570" y="3290213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5" name="Line 556"/>
            <p:cNvSpPr>
              <a:spLocks noChangeShapeType="1"/>
            </p:cNvSpPr>
            <p:nvPr/>
          </p:nvSpPr>
          <p:spPr bwMode="auto">
            <a:xfrm>
              <a:off x="5499570" y="2719719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Line 557"/>
            <p:cNvSpPr>
              <a:spLocks noChangeShapeType="1"/>
            </p:cNvSpPr>
            <p:nvPr/>
          </p:nvSpPr>
          <p:spPr bwMode="auto">
            <a:xfrm>
              <a:off x="5499570" y="2146338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7" name="Line 558"/>
            <p:cNvSpPr>
              <a:spLocks noChangeShapeType="1"/>
            </p:cNvSpPr>
            <p:nvPr/>
          </p:nvSpPr>
          <p:spPr bwMode="auto">
            <a:xfrm>
              <a:off x="5499570" y="1577290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Line 559"/>
            <p:cNvSpPr>
              <a:spLocks noChangeShapeType="1"/>
            </p:cNvSpPr>
            <p:nvPr/>
          </p:nvSpPr>
          <p:spPr bwMode="auto">
            <a:xfrm>
              <a:off x="5499570" y="1006796"/>
              <a:ext cx="6499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9" name="Line 560"/>
            <p:cNvSpPr>
              <a:spLocks noChangeShapeType="1"/>
            </p:cNvSpPr>
            <p:nvPr/>
          </p:nvSpPr>
          <p:spPr bwMode="auto">
            <a:xfrm>
              <a:off x="5521235" y="426221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0" name="Line 561"/>
            <p:cNvSpPr>
              <a:spLocks noChangeShapeType="1"/>
            </p:cNvSpPr>
            <p:nvPr/>
          </p:nvSpPr>
          <p:spPr bwMode="auto">
            <a:xfrm>
              <a:off x="5521235" y="41596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1" name="Line 562"/>
            <p:cNvSpPr>
              <a:spLocks noChangeShapeType="1"/>
            </p:cNvSpPr>
            <p:nvPr/>
          </p:nvSpPr>
          <p:spPr bwMode="auto">
            <a:xfrm>
              <a:off x="5521235" y="408890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Line 563"/>
            <p:cNvSpPr>
              <a:spLocks noChangeShapeType="1"/>
            </p:cNvSpPr>
            <p:nvPr/>
          </p:nvSpPr>
          <p:spPr bwMode="auto">
            <a:xfrm>
              <a:off x="5521235" y="403113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Line 564"/>
            <p:cNvSpPr>
              <a:spLocks noChangeShapeType="1"/>
            </p:cNvSpPr>
            <p:nvPr/>
          </p:nvSpPr>
          <p:spPr bwMode="auto">
            <a:xfrm>
              <a:off x="5521235" y="398635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Line 565"/>
            <p:cNvSpPr>
              <a:spLocks noChangeShapeType="1"/>
            </p:cNvSpPr>
            <p:nvPr/>
          </p:nvSpPr>
          <p:spPr bwMode="auto">
            <a:xfrm>
              <a:off x="5521235" y="395025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Line 566"/>
            <p:cNvSpPr>
              <a:spLocks noChangeShapeType="1"/>
            </p:cNvSpPr>
            <p:nvPr/>
          </p:nvSpPr>
          <p:spPr bwMode="auto">
            <a:xfrm>
              <a:off x="5521235" y="391703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Line 567"/>
            <p:cNvSpPr>
              <a:spLocks noChangeShapeType="1"/>
            </p:cNvSpPr>
            <p:nvPr/>
          </p:nvSpPr>
          <p:spPr bwMode="auto">
            <a:xfrm>
              <a:off x="5521235" y="388814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Line 568"/>
            <p:cNvSpPr>
              <a:spLocks noChangeShapeType="1"/>
            </p:cNvSpPr>
            <p:nvPr/>
          </p:nvSpPr>
          <p:spPr bwMode="auto">
            <a:xfrm>
              <a:off x="5521235" y="369028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Line 569"/>
            <p:cNvSpPr>
              <a:spLocks noChangeShapeType="1"/>
            </p:cNvSpPr>
            <p:nvPr/>
          </p:nvSpPr>
          <p:spPr bwMode="auto">
            <a:xfrm>
              <a:off x="5521235" y="358773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Line 570"/>
            <p:cNvSpPr>
              <a:spLocks noChangeShapeType="1"/>
            </p:cNvSpPr>
            <p:nvPr/>
          </p:nvSpPr>
          <p:spPr bwMode="auto">
            <a:xfrm>
              <a:off x="5521235" y="351696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Line 571"/>
            <p:cNvSpPr>
              <a:spLocks noChangeShapeType="1"/>
            </p:cNvSpPr>
            <p:nvPr/>
          </p:nvSpPr>
          <p:spPr bwMode="auto">
            <a:xfrm>
              <a:off x="5521235" y="346208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1" name="Line 572"/>
            <p:cNvSpPr>
              <a:spLocks noChangeShapeType="1"/>
            </p:cNvSpPr>
            <p:nvPr/>
          </p:nvSpPr>
          <p:spPr bwMode="auto">
            <a:xfrm>
              <a:off x="5521235" y="341586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2" name="Line 573"/>
            <p:cNvSpPr>
              <a:spLocks noChangeShapeType="1"/>
            </p:cNvSpPr>
            <p:nvPr/>
          </p:nvSpPr>
          <p:spPr bwMode="auto">
            <a:xfrm>
              <a:off x="5521235" y="337831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Line 574"/>
            <p:cNvSpPr>
              <a:spLocks noChangeShapeType="1"/>
            </p:cNvSpPr>
            <p:nvPr/>
          </p:nvSpPr>
          <p:spPr bwMode="auto">
            <a:xfrm>
              <a:off x="5521235" y="334509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Line 575"/>
            <p:cNvSpPr>
              <a:spLocks noChangeShapeType="1"/>
            </p:cNvSpPr>
            <p:nvPr/>
          </p:nvSpPr>
          <p:spPr bwMode="auto">
            <a:xfrm>
              <a:off x="5521235" y="331621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Line 576"/>
            <p:cNvSpPr>
              <a:spLocks noChangeShapeType="1"/>
            </p:cNvSpPr>
            <p:nvPr/>
          </p:nvSpPr>
          <p:spPr bwMode="auto">
            <a:xfrm>
              <a:off x="5521235" y="31183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Line 577"/>
            <p:cNvSpPr>
              <a:spLocks noChangeShapeType="1"/>
            </p:cNvSpPr>
            <p:nvPr/>
          </p:nvSpPr>
          <p:spPr bwMode="auto">
            <a:xfrm>
              <a:off x="5521235" y="30172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Line 578"/>
            <p:cNvSpPr>
              <a:spLocks noChangeShapeType="1"/>
            </p:cNvSpPr>
            <p:nvPr/>
          </p:nvSpPr>
          <p:spPr bwMode="auto">
            <a:xfrm>
              <a:off x="5521235" y="29464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Line 579"/>
            <p:cNvSpPr>
              <a:spLocks noChangeShapeType="1"/>
            </p:cNvSpPr>
            <p:nvPr/>
          </p:nvSpPr>
          <p:spPr bwMode="auto">
            <a:xfrm>
              <a:off x="5521235" y="289014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Line 580"/>
            <p:cNvSpPr>
              <a:spLocks noChangeShapeType="1"/>
            </p:cNvSpPr>
            <p:nvPr/>
          </p:nvSpPr>
          <p:spPr bwMode="auto">
            <a:xfrm>
              <a:off x="5521235" y="28439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Line 581"/>
            <p:cNvSpPr>
              <a:spLocks noChangeShapeType="1"/>
            </p:cNvSpPr>
            <p:nvPr/>
          </p:nvSpPr>
          <p:spPr bwMode="auto">
            <a:xfrm>
              <a:off x="5521235" y="280782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Line 582"/>
            <p:cNvSpPr>
              <a:spLocks noChangeShapeType="1"/>
            </p:cNvSpPr>
            <p:nvPr/>
          </p:nvSpPr>
          <p:spPr bwMode="auto">
            <a:xfrm>
              <a:off x="5521235" y="277604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Line 583"/>
            <p:cNvSpPr>
              <a:spLocks noChangeShapeType="1"/>
            </p:cNvSpPr>
            <p:nvPr/>
          </p:nvSpPr>
          <p:spPr bwMode="auto">
            <a:xfrm>
              <a:off x="5521235" y="274427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Line 584"/>
            <p:cNvSpPr>
              <a:spLocks noChangeShapeType="1"/>
            </p:cNvSpPr>
            <p:nvPr/>
          </p:nvSpPr>
          <p:spPr bwMode="auto">
            <a:xfrm>
              <a:off x="5521235" y="2546405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Line 585"/>
            <p:cNvSpPr>
              <a:spLocks noChangeShapeType="1"/>
            </p:cNvSpPr>
            <p:nvPr/>
          </p:nvSpPr>
          <p:spPr bwMode="auto">
            <a:xfrm>
              <a:off x="5521235" y="24467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Line 586"/>
            <p:cNvSpPr>
              <a:spLocks noChangeShapeType="1"/>
            </p:cNvSpPr>
            <p:nvPr/>
          </p:nvSpPr>
          <p:spPr bwMode="auto">
            <a:xfrm>
              <a:off x="5521235" y="237597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Line 587"/>
            <p:cNvSpPr>
              <a:spLocks noChangeShapeType="1"/>
            </p:cNvSpPr>
            <p:nvPr/>
          </p:nvSpPr>
          <p:spPr bwMode="auto">
            <a:xfrm>
              <a:off x="5521235" y="2321097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Line 588"/>
            <p:cNvSpPr>
              <a:spLocks noChangeShapeType="1"/>
            </p:cNvSpPr>
            <p:nvPr/>
          </p:nvSpPr>
          <p:spPr bwMode="auto">
            <a:xfrm>
              <a:off x="5521235" y="2274879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Line 589"/>
            <p:cNvSpPr>
              <a:spLocks noChangeShapeType="1"/>
            </p:cNvSpPr>
            <p:nvPr/>
          </p:nvSpPr>
          <p:spPr bwMode="auto">
            <a:xfrm>
              <a:off x="5521235" y="22373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Line 590"/>
            <p:cNvSpPr>
              <a:spLocks noChangeShapeType="1"/>
            </p:cNvSpPr>
            <p:nvPr/>
          </p:nvSpPr>
          <p:spPr bwMode="auto">
            <a:xfrm>
              <a:off x="5521235" y="220555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Line 591"/>
            <p:cNvSpPr>
              <a:spLocks noChangeShapeType="1"/>
            </p:cNvSpPr>
            <p:nvPr/>
          </p:nvSpPr>
          <p:spPr bwMode="auto">
            <a:xfrm>
              <a:off x="5521235" y="21752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Line 592"/>
            <p:cNvSpPr>
              <a:spLocks noChangeShapeType="1"/>
            </p:cNvSpPr>
            <p:nvPr/>
          </p:nvSpPr>
          <p:spPr bwMode="auto">
            <a:xfrm>
              <a:off x="5521235" y="1977356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2" name="Line 593"/>
            <p:cNvSpPr>
              <a:spLocks noChangeShapeType="1"/>
            </p:cNvSpPr>
            <p:nvPr/>
          </p:nvSpPr>
          <p:spPr bwMode="auto">
            <a:xfrm>
              <a:off x="5521235" y="187481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3" name="Line 594"/>
            <p:cNvSpPr>
              <a:spLocks noChangeShapeType="1"/>
            </p:cNvSpPr>
            <p:nvPr/>
          </p:nvSpPr>
          <p:spPr bwMode="auto">
            <a:xfrm>
              <a:off x="5521235" y="18040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4" name="Line 595"/>
            <p:cNvSpPr>
              <a:spLocks noChangeShapeType="1"/>
            </p:cNvSpPr>
            <p:nvPr/>
          </p:nvSpPr>
          <p:spPr bwMode="auto">
            <a:xfrm>
              <a:off x="5521235" y="175060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5" name="Line 596"/>
            <p:cNvSpPr>
              <a:spLocks noChangeShapeType="1"/>
            </p:cNvSpPr>
            <p:nvPr/>
          </p:nvSpPr>
          <p:spPr bwMode="auto">
            <a:xfrm>
              <a:off x="5521235" y="17029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6" name="Line 597"/>
            <p:cNvSpPr>
              <a:spLocks noChangeShapeType="1"/>
            </p:cNvSpPr>
            <p:nvPr/>
          </p:nvSpPr>
          <p:spPr bwMode="auto">
            <a:xfrm>
              <a:off x="5521235" y="1665391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7" name="Line 598"/>
            <p:cNvSpPr>
              <a:spLocks noChangeShapeType="1"/>
            </p:cNvSpPr>
            <p:nvPr/>
          </p:nvSpPr>
          <p:spPr bwMode="auto">
            <a:xfrm>
              <a:off x="5521235" y="1630728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8" name="Line 599"/>
            <p:cNvSpPr>
              <a:spLocks noChangeShapeType="1"/>
            </p:cNvSpPr>
            <p:nvPr/>
          </p:nvSpPr>
          <p:spPr bwMode="auto">
            <a:xfrm>
              <a:off x="5521235" y="16018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9" name="Line 600"/>
            <p:cNvSpPr>
              <a:spLocks noChangeShapeType="1"/>
            </p:cNvSpPr>
            <p:nvPr/>
          </p:nvSpPr>
          <p:spPr bwMode="auto">
            <a:xfrm>
              <a:off x="5521235" y="14068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0" name="Line 601"/>
            <p:cNvSpPr>
              <a:spLocks noChangeShapeType="1"/>
            </p:cNvSpPr>
            <p:nvPr/>
          </p:nvSpPr>
          <p:spPr bwMode="auto">
            <a:xfrm>
              <a:off x="5521235" y="130576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1" name="Line 602"/>
            <p:cNvSpPr>
              <a:spLocks noChangeShapeType="1"/>
            </p:cNvSpPr>
            <p:nvPr/>
          </p:nvSpPr>
          <p:spPr bwMode="auto">
            <a:xfrm>
              <a:off x="5521235" y="12335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2" name="Line 603"/>
            <p:cNvSpPr>
              <a:spLocks noChangeShapeType="1"/>
            </p:cNvSpPr>
            <p:nvPr/>
          </p:nvSpPr>
          <p:spPr bwMode="auto">
            <a:xfrm>
              <a:off x="5521235" y="117722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3" name="Line 604"/>
            <p:cNvSpPr>
              <a:spLocks noChangeShapeType="1"/>
            </p:cNvSpPr>
            <p:nvPr/>
          </p:nvSpPr>
          <p:spPr bwMode="auto">
            <a:xfrm>
              <a:off x="5521235" y="1132450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4" name="Line 605"/>
            <p:cNvSpPr>
              <a:spLocks noChangeShapeType="1"/>
            </p:cNvSpPr>
            <p:nvPr/>
          </p:nvSpPr>
          <p:spPr bwMode="auto">
            <a:xfrm>
              <a:off x="5521235" y="1096342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5" name="Line 606"/>
            <p:cNvSpPr>
              <a:spLocks noChangeShapeType="1"/>
            </p:cNvSpPr>
            <p:nvPr/>
          </p:nvSpPr>
          <p:spPr bwMode="auto">
            <a:xfrm>
              <a:off x="5521235" y="1063124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6" name="Line 607"/>
            <p:cNvSpPr>
              <a:spLocks noChangeShapeType="1"/>
            </p:cNvSpPr>
            <p:nvPr/>
          </p:nvSpPr>
          <p:spPr bwMode="auto">
            <a:xfrm>
              <a:off x="5521235" y="1032793"/>
              <a:ext cx="4332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" name="Line 609"/>
            <p:cNvSpPr>
              <a:spLocks noChangeShapeType="1"/>
            </p:cNvSpPr>
            <p:nvPr/>
          </p:nvSpPr>
          <p:spPr bwMode="auto">
            <a:xfrm>
              <a:off x="911075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" name="Line 610"/>
            <p:cNvSpPr>
              <a:spLocks noChangeShapeType="1"/>
            </p:cNvSpPr>
            <p:nvPr/>
          </p:nvSpPr>
          <p:spPr bwMode="auto">
            <a:xfrm>
              <a:off x="245934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" name="Line 611"/>
            <p:cNvSpPr>
              <a:spLocks noChangeShapeType="1"/>
            </p:cNvSpPr>
            <p:nvPr/>
          </p:nvSpPr>
          <p:spPr bwMode="auto">
            <a:xfrm>
              <a:off x="4006179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Line 612"/>
            <p:cNvSpPr>
              <a:spLocks noChangeShapeType="1"/>
            </p:cNvSpPr>
            <p:nvPr/>
          </p:nvSpPr>
          <p:spPr bwMode="auto">
            <a:xfrm>
              <a:off x="5554453" y="4376316"/>
              <a:ext cx="0" cy="6499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" name="Line 613"/>
            <p:cNvSpPr>
              <a:spLocks noChangeShapeType="1"/>
            </p:cNvSpPr>
            <p:nvPr/>
          </p:nvSpPr>
          <p:spPr bwMode="auto">
            <a:xfrm>
              <a:off x="1374690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" name="Line 614"/>
            <p:cNvSpPr>
              <a:spLocks noChangeShapeType="1"/>
            </p:cNvSpPr>
            <p:nvPr/>
          </p:nvSpPr>
          <p:spPr bwMode="auto">
            <a:xfrm>
              <a:off x="16491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3" name="Line 615"/>
            <p:cNvSpPr>
              <a:spLocks noChangeShapeType="1"/>
            </p:cNvSpPr>
            <p:nvPr/>
          </p:nvSpPr>
          <p:spPr bwMode="auto">
            <a:xfrm>
              <a:off x="18426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4" name="Line 616"/>
            <p:cNvSpPr>
              <a:spLocks noChangeShapeType="1"/>
            </p:cNvSpPr>
            <p:nvPr/>
          </p:nvSpPr>
          <p:spPr bwMode="auto">
            <a:xfrm>
              <a:off x="199284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5" name="Line 617"/>
            <p:cNvSpPr>
              <a:spLocks noChangeShapeType="1"/>
            </p:cNvSpPr>
            <p:nvPr/>
          </p:nvSpPr>
          <p:spPr bwMode="auto">
            <a:xfrm>
              <a:off x="21156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" name="Line 618"/>
            <p:cNvSpPr>
              <a:spLocks noChangeShapeType="1"/>
            </p:cNvSpPr>
            <p:nvPr/>
          </p:nvSpPr>
          <p:spPr bwMode="auto">
            <a:xfrm>
              <a:off x="2219598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7" name="Line 619"/>
            <p:cNvSpPr>
              <a:spLocks noChangeShapeType="1"/>
            </p:cNvSpPr>
            <p:nvPr/>
          </p:nvSpPr>
          <p:spPr bwMode="auto">
            <a:xfrm>
              <a:off x="230914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620"/>
            <p:cNvSpPr>
              <a:spLocks noChangeShapeType="1"/>
            </p:cNvSpPr>
            <p:nvPr/>
          </p:nvSpPr>
          <p:spPr bwMode="auto">
            <a:xfrm>
              <a:off x="238713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621"/>
            <p:cNvSpPr>
              <a:spLocks noChangeShapeType="1"/>
            </p:cNvSpPr>
            <p:nvPr/>
          </p:nvSpPr>
          <p:spPr bwMode="auto">
            <a:xfrm>
              <a:off x="2924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0" name="Line 622"/>
            <p:cNvSpPr>
              <a:spLocks noChangeShapeType="1"/>
            </p:cNvSpPr>
            <p:nvPr/>
          </p:nvSpPr>
          <p:spPr bwMode="auto">
            <a:xfrm>
              <a:off x="319737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1" name="Line 623"/>
            <p:cNvSpPr>
              <a:spLocks noChangeShapeType="1"/>
            </p:cNvSpPr>
            <p:nvPr/>
          </p:nvSpPr>
          <p:spPr bwMode="auto">
            <a:xfrm>
              <a:off x="338802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2" name="Line 624"/>
            <p:cNvSpPr>
              <a:spLocks noChangeShapeType="1"/>
            </p:cNvSpPr>
            <p:nvPr/>
          </p:nvSpPr>
          <p:spPr bwMode="auto">
            <a:xfrm>
              <a:off x="353967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3" name="Line 625"/>
            <p:cNvSpPr>
              <a:spLocks noChangeShapeType="1"/>
            </p:cNvSpPr>
            <p:nvPr/>
          </p:nvSpPr>
          <p:spPr bwMode="auto">
            <a:xfrm>
              <a:off x="366099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4" name="Line 626"/>
            <p:cNvSpPr>
              <a:spLocks noChangeShapeType="1"/>
            </p:cNvSpPr>
            <p:nvPr/>
          </p:nvSpPr>
          <p:spPr bwMode="auto">
            <a:xfrm>
              <a:off x="37635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5" name="Line 627"/>
            <p:cNvSpPr>
              <a:spLocks noChangeShapeType="1"/>
            </p:cNvSpPr>
            <p:nvPr/>
          </p:nvSpPr>
          <p:spPr bwMode="auto">
            <a:xfrm>
              <a:off x="385597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6" name="Line 628"/>
            <p:cNvSpPr>
              <a:spLocks noChangeShapeType="1"/>
            </p:cNvSpPr>
            <p:nvPr/>
          </p:nvSpPr>
          <p:spPr bwMode="auto">
            <a:xfrm>
              <a:off x="39354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7" name="Line 629"/>
            <p:cNvSpPr>
              <a:spLocks noChangeShapeType="1"/>
            </p:cNvSpPr>
            <p:nvPr/>
          </p:nvSpPr>
          <p:spPr bwMode="auto">
            <a:xfrm>
              <a:off x="447268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8" name="Line 630"/>
            <p:cNvSpPr>
              <a:spLocks noChangeShapeType="1"/>
            </p:cNvSpPr>
            <p:nvPr/>
          </p:nvSpPr>
          <p:spPr bwMode="auto">
            <a:xfrm>
              <a:off x="474420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9" name="Line 631"/>
            <p:cNvSpPr>
              <a:spLocks noChangeShapeType="1"/>
            </p:cNvSpPr>
            <p:nvPr/>
          </p:nvSpPr>
          <p:spPr bwMode="auto">
            <a:xfrm>
              <a:off x="4939187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0" name="Line 632"/>
            <p:cNvSpPr>
              <a:spLocks noChangeShapeType="1"/>
            </p:cNvSpPr>
            <p:nvPr/>
          </p:nvSpPr>
          <p:spPr bwMode="auto">
            <a:xfrm>
              <a:off x="5086505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Line 633"/>
            <p:cNvSpPr>
              <a:spLocks noChangeShapeType="1"/>
            </p:cNvSpPr>
            <p:nvPr/>
          </p:nvSpPr>
          <p:spPr bwMode="auto">
            <a:xfrm>
              <a:off x="5210713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2" name="Line 634"/>
            <p:cNvSpPr>
              <a:spLocks noChangeShapeType="1"/>
            </p:cNvSpPr>
            <p:nvPr/>
          </p:nvSpPr>
          <p:spPr bwMode="auto">
            <a:xfrm>
              <a:off x="5314702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3" name="Line 635"/>
            <p:cNvSpPr>
              <a:spLocks noChangeShapeType="1"/>
            </p:cNvSpPr>
            <p:nvPr/>
          </p:nvSpPr>
          <p:spPr bwMode="auto">
            <a:xfrm>
              <a:off x="5402804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4" name="Line 636"/>
            <p:cNvSpPr>
              <a:spLocks noChangeShapeType="1"/>
            </p:cNvSpPr>
            <p:nvPr/>
          </p:nvSpPr>
          <p:spPr bwMode="auto">
            <a:xfrm>
              <a:off x="5482239" y="4397981"/>
              <a:ext cx="0" cy="433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5" name="Line 637"/>
            <p:cNvSpPr>
              <a:spLocks noChangeShapeType="1"/>
            </p:cNvSpPr>
            <p:nvPr/>
          </p:nvSpPr>
          <p:spPr bwMode="auto">
            <a:xfrm>
              <a:off x="911075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6" name="Line 638"/>
            <p:cNvSpPr>
              <a:spLocks noChangeShapeType="1"/>
            </p:cNvSpPr>
            <p:nvPr/>
          </p:nvSpPr>
          <p:spPr bwMode="auto">
            <a:xfrm>
              <a:off x="245934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Line 639"/>
            <p:cNvSpPr>
              <a:spLocks noChangeShapeType="1"/>
            </p:cNvSpPr>
            <p:nvPr/>
          </p:nvSpPr>
          <p:spPr bwMode="auto">
            <a:xfrm>
              <a:off x="4006179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8" name="Line 640"/>
            <p:cNvSpPr>
              <a:spLocks noChangeShapeType="1"/>
            </p:cNvSpPr>
            <p:nvPr/>
          </p:nvSpPr>
          <p:spPr bwMode="auto">
            <a:xfrm>
              <a:off x="5554453" y="996687"/>
              <a:ext cx="0" cy="6643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9" name="Line 641"/>
            <p:cNvSpPr>
              <a:spLocks noChangeShapeType="1"/>
            </p:cNvSpPr>
            <p:nvPr/>
          </p:nvSpPr>
          <p:spPr bwMode="auto">
            <a:xfrm>
              <a:off x="1374690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0" name="Line 642"/>
            <p:cNvSpPr>
              <a:spLocks noChangeShapeType="1"/>
            </p:cNvSpPr>
            <p:nvPr/>
          </p:nvSpPr>
          <p:spPr bwMode="auto">
            <a:xfrm>
              <a:off x="16491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1" name="Line 643"/>
            <p:cNvSpPr>
              <a:spLocks noChangeShapeType="1"/>
            </p:cNvSpPr>
            <p:nvPr/>
          </p:nvSpPr>
          <p:spPr bwMode="auto">
            <a:xfrm>
              <a:off x="18426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2" name="Line 644"/>
            <p:cNvSpPr>
              <a:spLocks noChangeShapeType="1"/>
            </p:cNvSpPr>
            <p:nvPr/>
          </p:nvSpPr>
          <p:spPr bwMode="auto">
            <a:xfrm>
              <a:off x="199284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3" name="Line 645"/>
            <p:cNvSpPr>
              <a:spLocks noChangeShapeType="1"/>
            </p:cNvSpPr>
            <p:nvPr/>
          </p:nvSpPr>
          <p:spPr bwMode="auto">
            <a:xfrm>
              <a:off x="21156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4" name="Line 646"/>
            <p:cNvSpPr>
              <a:spLocks noChangeShapeType="1"/>
            </p:cNvSpPr>
            <p:nvPr/>
          </p:nvSpPr>
          <p:spPr bwMode="auto">
            <a:xfrm>
              <a:off x="2219598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5" name="Line 647"/>
            <p:cNvSpPr>
              <a:spLocks noChangeShapeType="1"/>
            </p:cNvSpPr>
            <p:nvPr/>
          </p:nvSpPr>
          <p:spPr bwMode="auto">
            <a:xfrm>
              <a:off x="230914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6" name="Line 648"/>
            <p:cNvSpPr>
              <a:spLocks noChangeShapeType="1"/>
            </p:cNvSpPr>
            <p:nvPr/>
          </p:nvSpPr>
          <p:spPr bwMode="auto">
            <a:xfrm>
              <a:off x="238713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7" name="Line 649"/>
            <p:cNvSpPr>
              <a:spLocks noChangeShapeType="1"/>
            </p:cNvSpPr>
            <p:nvPr/>
          </p:nvSpPr>
          <p:spPr bwMode="auto">
            <a:xfrm>
              <a:off x="2924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8" name="Line 650"/>
            <p:cNvSpPr>
              <a:spLocks noChangeShapeType="1"/>
            </p:cNvSpPr>
            <p:nvPr/>
          </p:nvSpPr>
          <p:spPr bwMode="auto">
            <a:xfrm>
              <a:off x="319737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9" name="Line 651"/>
            <p:cNvSpPr>
              <a:spLocks noChangeShapeType="1"/>
            </p:cNvSpPr>
            <p:nvPr/>
          </p:nvSpPr>
          <p:spPr bwMode="auto">
            <a:xfrm>
              <a:off x="338802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0" name="Line 652"/>
            <p:cNvSpPr>
              <a:spLocks noChangeShapeType="1"/>
            </p:cNvSpPr>
            <p:nvPr/>
          </p:nvSpPr>
          <p:spPr bwMode="auto">
            <a:xfrm>
              <a:off x="353967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1" name="Line 653"/>
            <p:cNvSpPr>
              <a:spLocks noChangeShapeType="1"/>
            </p:cNvSpPr>
            <p:nvPr/>
          </p:nvSpPr>
          <p:spPr bwMode="auto">
            <a:xfrm>
              <a:off x="366099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2" name="Line 654"/>
            <p:cNvSpPr>
              <a:spLocks noChangeShapeType="1"/>
            </p:cNvSpPr>
            <p:nvPr/>
          </p:nvSpPr>
          <p:spPr bwMode="auto">
            <a:xfrm>
              <a:off x="37635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3" name="Line 655"/>
            <p:cNvSpPr>
              <a:spLocks noChangeShapeType="1"/>
            </p:cNvSpPr>
            <p:nvPr/>
          </p:nvSpPr>
          <p:spPr bwMode="auto">
            <a:xfrm>
              <a:off x="385597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4" name="Line 656"/>
            <p:cNvSpPr>
              <a:spLocks noChangeShapeType="1"/>
            </p:cNvSpPr>
            <p:nvPr/>
          </p:nvSpPr>
          <p:spPr bwMode="auto">
            <a:xfrm>
              <a:off x="39354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5" name="Line 657"/>
            <p:cNvSpPr>
              <a:spLocks noChangeShapeType="1"/>
            </p:cNvSpPr>
            <p:nvPr/>
          </p:nvSpPr>
          <p:spPr bwMode="auto">
            <a:xfrm>
              <a:off x="447268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6" name="Line 658"/>
            <p:cNvSpPr>
              <a:spLocks noChangeShapeType="1"/>
            </p:cNvSpPr>
            <p:nvPr/>
          </p:nvSpPr>
          <p:spPr bwMode="auto">
            <a:xfrm>
              <a:off x="474420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7" name="Line 659"/>
            <p:cNvSpPr>
              <a:spLocks noChangeShapeType="1"/>
            </p:cNvSpPr>
            <p:nvPr/>
          </p:nvSpPr>
          <p:spPr bwMode="auto">
            <a:xfrm>
              <a:off x="4939187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8" name="Line 660"/>
            <p:cNvSpPr>
              <a:spLocks noChangeShapeType="1"/>
            </p:cNvSpPr>
            <p:nvPr/>
          </p:nvSpPr>
          <p:spPr bwMode="auto">
            <a:xfrm>
              <a:off x="5086505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9" name="Line 661"/>
            <p:cNvSpPr>
              <a:spLocks noChangeShapeType="1"/>
            </p:cNvSpPr>
            <p:nvPr/>
          </p:nvSpPr>
          <p:spPr bwMode="auto">
            <a:xfrm>
              <a:off x="5210713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0" name="Line 662"/>
            <p:cNvSpPr>
              <a:spLocks noChangeShapeType="1"/>
            </p:cNvSpPr>
            <p:nvPr/>
          </p:nvSpPr>
          <p:spPr bwMode="auto">
            <a:xfrm>
              <a:off x="5314702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1" name="Line 663"/>
            <p:cNvSpPr>
              <a:spLocks noChangeShapeType="1"/>
            </p:cNvSpPr>
            <p:nvPr/>
          </p:nvSpPr>
          <p:spPr bwMode="auto">
            <a:xfrm>
              <a:off x="5402804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2" name="Line 664"/>
            <p:cNvSpPr>
              <a:spLocks noChangeShapeType="1"/>
            </p:cNvSpPr>
            <p:nvPr/>
          </p:nvSpPr>
          <p:spPr bwMode="auto">
            <a:xfrm>
              <a:off x="5482239" y="996687"/>
              <a:ext cx="0" cy="4188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3" name="Line 665"/>
            <p:cNvSpPr>
              <a:spLocks noChangeShapeType="1"/>
            </p:cNvSpPr>
            <p:nvPr/>
          </p:nvSpPr>
          <p:spPr bwMode="auto">
            <a:xfrm>
              <a:off x="911074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4" name="Line 666"/>
            <p:cNvSpPr>
              <a:spLocks noChangeShapeType="1"/>
            </p:cNvSpPr>
            <p:nvPr/>
          </p:nvSpPr>
          <p:spPr bwMode="auto">
            <a:xfrm>
              <a:off x="5554453" y="996687"/>
              <a:ext cx="0" cy="344462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5" name="Line 667"/>
            <p:cNvSpPr>
              <a:spLocks noChangeShapeType="1"/>
            </p:cNvSpPr>
            <p:nvPr/>
          </p:nvSpPr>
          <p:spPr bwMode="auto">
            <a:xfrm>
              <a:off x="900965" y="4431199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6" name="Line 668"/>
            <p:cNvSpPr>
              <a:spLocks noChangeShapeType="1"/>
            </p:cNvSpPr>
            <p:nvPr/>
          </p:nvSpPr>
          <p:spPr bwMode="auto">
            <a:xfrm>
              <a:off x="900965" y="1006797"/>
              <a:ext cx="466359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7" name="Freeform 669"/>
            <p:cNvSpPr>
              <a:spLocks/>
            </p:cNvSpPr>
            <p:nvPr/>
          </p:nvSpPr>
          <p:spPr bwMode="auto">
            <a:xfrm>
              <a:off x="1015064" y="3015799"/>
              <a:ext cx="92434" cy="92434"/>
            </a:xfrm>
            <a:custGeom>
              <a:avLst/>
              <a:gdLst>
                <a:gd name="T0" fmla="*/ 31 w 64"/>
                <a:gd name="T1" fmla="*/ 0 h 64"/>
                <a:gd name="T2" fmla="*/ 64 w 64"/>
                <a:gd name="T3" fmla="*/ 32 h 64"/>
                <a:gd name="T4" fmla="*/ 31 w 64"/>
                <a:gd name="T5" fmla="*/ 64 h 64"/>
                <a:gd name="T6" fmla="*/ 0 w 64"/>
                <a:gd name="T7" fmla="*/ 32 h 64"/>
                <a:gd name="T8" fmla="*/ 31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8" name="Freeform 670"/>
            <p:cNvSpPr>
              <a:spLocks/>
            </p:cNvSpPr>
            <p:nvPr/>
          </p:nvSpPr>
          <p:spPr bwMode="auto">
            <a:xfrm>
              <a:off x="1015064" y="3015799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9" name="Freeform 671"/>
            <p:cNvSpPr>
              <a:spLocks/>
            </p:cNvSpPr>
            <p:nvPr/>
          </p:nvSpPr>
          <p:spPr bwMode="auto">
            <a:xfrm>
              <a:off x="1059836" y="3015799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0" name="Freeform 672"/>
            <p:cNvSpPr>
              <a:spLocks/>
            </p:cNvSpPr>
            <p:nvPr/>
          </p:nvSpPr>
          <p:spPr bwMode="auto">
            <a:xfrm>
              <a:off x="1059836" y="306201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1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1" name="Freeform 673"/>
            <p:cNvSpPr>
              <a:spLocks/>
            </p:cNvSpPr>
            <p:nvPr/>
          </p:nvSpPr>
          <p:spPr bwMode="auto">
            <a:xfrm>
              <a:off x="1015064" y="3062016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2" name="Freeform 674"/>
            <p:cNvSpPr>
              <a:spLocks/>
            </p:cNvSpPr>
            <p:nvPr/>
          </p:nvSpPr>
          <p:spPr bwMode="auto">
            <a:xfrm>
              <a:off x="1394910" y="3112566"/>
              <a:ext cx="90990" cy="92434"/>
            </a:xfrm>
            <a:custGeom>
              <a:avLst/>
              <a:gdLst>
                <a:gd name="T0" fmla="*/ 31 w 63"/>
                <a:gd name="T1" fmla="*/ 0 h 64"/>
                <a:gd name="T2" fmla="*/ 63 w 63"/>
                <a:gd name="T3" fmla="*/ 32 h 64"/>
                <a:gd name="T4" fmla="*/ 31 w 63"/>
                <a:gd name="T5" fmla="*/ 64 h 64"/>
                <a:gd name="T6" fmla="*/ 0 w 63"/>
                <a:gd name="T7" fmla="*/ 32 h 64"/>
                <a:gd name="T8" fmla="*/ 31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3" name="Freeform 675"/>
            <p:cNvSpPr>
              <a:spLocks/>
            </p:cNvSpPr>
            <p:nvPr/>
          </p:nvSpPr>
          <p:spPr bwMode="auto">
            <a:xfrm>
              <a:off x="1394910" y="3112566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4" name="Freeform 676"/>
            <p:cNvSpPr>
              <a:spLocks/>
            </p:cNvSpPr>
            <p:nvPr/>
          </p:nvSpPr>
          <p:spPr bwMode="auto">
            <a:xfrm>
              <a:off x="1439684" y="3112566"/>
              <a:ext cx="49106" cy="49106"/>
            </a:xfrm>
            <a:custGeom>
              <a:avLst/>
              <a:gdLst>
                <a:gd name="T0" fmla="*/ 0 w 34"/>
                <a:gd name="T1" fmla="*/ 0 h 34"/>
                <a:gd name="T2" fmla="*/ 2 w 34"/>
                <a:gd name="T3" fmla="*/ 0 h 34"/>
                <a:gd name="T4" fmla="*/ 34 w 34"/>
                <a:gd name="T5" fmla="*/ 32 h 34"/>
                <a:gd name="T6" fmla="*/ 34 w 34"/>
                <a:gd name="T7" fmla="*/ 34 h 34"/>
                <a:gd name="T8" fmla="*/ 32 w 34"/>
                <a:gd name="T9" fmla="*/ 34 h 34"/>
                <a:gd name="T10" fmla="*/ 0 w 34"/>
                <a:gd name="T11" fmla="*/ 2 h 34"/>
                <a:gd name="T12" fmla="*/ 0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5" name="Freeform 677"/>
            <p:cNvSpPr>
              <a:spLocks/>
            </p:cNvSpPr>
            <p:nvPr/>
          </p:nvSpPr>
          <p:spPr bwMode="auto">
            <a:xfrm>
              <a:off x="1439684" y="3158783"/>
              <a:ext cx="49106" cy="50550"/>
            </a:xfrm>
            <a:custGeom>
              <a:avLst/>
              <a:gdLst>
                <a:gd name="T0" fmla="*/ 32 w 34"/>
                <a:gd name="T1" fmla="*/ 0 h 35"/>
                <a:gd name="T2" fmla="*/ 34 w 34"/>
                <a:gd name="T3" fmla="*/ 0 h 35"/>
                <a:gd name="T4" fmla="*/ 34 w 34"/>
                <a:gd name="T5" fmla="*/ 2 h 35"/>
                <a:gd name="T6" fmla="*/ 2 w 34"/>
                <a:gd name="T7" fmla="*/ 35 h 35"/>
                <a:gd name="T8" fmla="*/ 0 w 34"/>
                <a:gd name="T9" fmla="*/ 35 h 35"/>
                <a:gd name="T10" fmla="*/ 0 w 34"/>
                <a:gd name="T11" fmla="*/ 32 h 35"/>
                <a:gd name="T12" fmla="*/ 32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6" name="Freeform 678"/>
            <p:cNvSpPr>
              <a:spLocks/>
            </p:cNvSpPr>
            <p:nvPr/>
          </p:nvSpPr>
          <p:spPr bwMode="auto">
            <a:xfrm>
              <a:off x="1394910" y="3158783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2 h 35"/>
                <a:gd name="T6" fmla="*/ 33 w 33"/>
                <a:gd name="T7" fmla="*/ 35 h 35"/>
                <a:gd name="T8" fmla="*/ 31 w 33"/>
                <a:gd name="T9" fmla="*/ 35 h 35"/>
                <a:gd name="T10" fmla="*/ 0 w 33"/>
                <a:gd name="T11" fmla="*/ 2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7" name="Freeform 679"/>
            <p:cNvSpPr>
              <a:spLocks/>
            </p:cNvSpPr>
            <p:nvPr/>
          </p:nvSpPr>
          <p:spPr bwMode="auto">
            <a:xfrm>
              <a:off x="1705432" y="3153006"/>
              <a:ext cx="93879" cy="92434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32 h 64"/>
                <a:gd name="T4" fmla="*/ 33 w 65"/>
                <a:gd name="T5" fmla="*/ 64 h 64"/>
                <a:gd name="T6" fmla="*/ 0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8" name="Freeform 680"/>
            <p:cNvSpPr>
              <a:spLocks/>
            </p:cNvSpPr>
            <p:nvPr/>
          </p:nvSpPr>
          <p:spPr bwMode="auto">
            <a:xfrm>
              <a:off x="1705432" y="3153006"/>
              <a:ext cx="49106" cy="47662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2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9" name="Freeform 681"/>
            <p:cNvSpPr>
              <a:spLocks/>
            </p:cNvSpPr>
            <p:nvPr/>
          </p:nvSpPr>
          <p:spPr bwMode="auto">
            <a:xfrm>
              <a:off x="1753093" y="3153006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2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2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0" name="Freeform 682"/>
            <p:cNvSpPr>
              <a:spLocks/>
            </p:cNvSpPr>
            <p:nvPr/>
          </p:nvSpPr>
          <p:spPr bwMode="auto">
            <a:xfrm>
              <a:off x="1753093" y="3199223"/>
              <a:ext cx="46217" cy="47662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0 h 33"/>
                <a:gd name="T4" fmla="*/ 32 w 32"/>
                <a:gd name="T5" fmla="*/ 1 h 33"/>
                <a:gd name="T6" fmla="*/ 1 w 32"/>
                <a:gd name="T7" fmla="*/ 33 h 33"/>
                <a:gd name="T8" fmla="*/ 0 w 32"/>
                <a:gd name="T9" fmla="*/ 33 h 33"/>
                <a:gd name="T10" fmla="*/ 0 w 32"/>
                <a:gd name="T11" fmla="*/ 32 h 33"/>
                <a:gd name="T12" fmla="*/ 32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1" name="Freeform 683"/>
            <p:cNvSpPr>
              <a:spLocks/>
            </p:cNvSpPr>
            <p:nvPr/>
          </p:nvSpPr>
          <p:spPr bwMode="auto">
            <a:xfrm>
              <a:off x="1705432" y="3199223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2" name="Freeform 684"/>
            <p:cNvSpPr>
              <a:spLocks/>
            </p:cNvSpPr>
            <p:nvPr/>
          </p:nvSpPr>
          <p:spPr bwMode="auto">
            <a:xfrm>
              <a:off x="1933629" y="2771715"/>
              <a:ext cx="90990" cy="93879"/>
            </a:xfrm>
            <a:custGeom>
              <a:avLst/>
              <a:gdLst>
                <a:gd name="T0" fmla="*/ 32 w 63"/>
                <a:gd name="T1" fmla="*/ 0 h 65"/>
                <a:gd name="T2" fmla="*/ 63 w 63"/>
                <a:gd name="T3" fmla="*/ 32 h 65"/>
                <a:gd name="T4" fmla="*/ 32 w 63"/>
                <a:gd name="T5" fmla="*/ 65 h 65"/>
                <a:gd name="T6" fmla="*/ 0 w 63"/>
                <a:gd name="T7" fmla="*/ 32 h 65"/>
                <a:gd name="T8" fmla="*/ 32 w 6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3" name="Freeform 685"/>
            <p:cNvSpPr>
              <a:spLocks/>
            </p:cNvSpPr>
            <p:nvPr/>
          </p:nvSpPr>
          <p:spPr bwMode="auto">
            <a:xfrm>
              <a:off x="1933629" y="2771715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3 h 34"/>
                <a:gd name="T6" fmla="*/ 0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4" name="Freeform 686"/>
            <p:cNvSpPr>
              <a:spLocks/>
            </p:cNvSpPr>
            <p:nvPr/>
          </p:nvSpPr>
          <p:spPr bwMode="auto">
            <a:xfrm>
              <a:off x="1979847" y="2771715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3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5" name="Freeform 687"/>
            <p:cNvSpPr>
              <a:spLocks/>
            </p:cNvSpPr>
            <p:nvPr/>
          </p:nvSpPr>
          <p:spPr bwMode="auto">
            <a:xfrm>
              <a:off x="1979847" y="2817932"/>
              <a:ext cx="47662" cy="49106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6" name="Freeform 688"/>
            <p:cNvSpPr>
              <a:spLocks/>
            </p:cNvSpPr>
            <p:nvPr/>
          </p:nvSpPr>
          <p:spPr bwMode="auto">
            <a:xfrm>
              <a:off x="1933629" y="2817932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7" name="Freeform 689"/>
            <p:cNvSpPr>
              <a:spLocks/>
            </p:cNvSpPr>
            <p:nvPr/>
          </p:nvSpPr>
          <p:spPr bwMode="auto">
            <a:xfrm>
              <a:off x="2534452" y="1944138"/>
              <a:ext cx="92434" cy="93879"/>
            </a:xfrm>
            <a:custGeom>
              <a:avLst/>
              <a:gdLst>
                <a:gd name="T0" fmla="*/ 31 w 64"/>
                <a:gd name="T1" fmla="*/ 0 h 65"/>
                <a:gd name="T2" fmla="*/ 64 w 64"/>
                <a:gd name="T3" fmla="*/ 33 h 65"/>
                <a:gd name="T4" fmla="*/ 31 w 64"/>
                <a:gd name="T5" fmla="*/ 65 h 65"/>
                <a:gd name="T6" fmla="*/ 0 w 64"/>
                <a:gd name="T7" fmla="*/ 33 h 65"/>
                <a:gd name="T8" fmla="*/ 31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8" name="Freeform 690"/>
            <p:cNvSpPr>
              <a:spLocks/>
            </p:cNvSpPr>
            <p:nvPr/>
          </p:nvSpPr>
          <p:spPr bwMode="auto">
            <a:xfrm>
              <a:off x="2534452" y="1944138"/>
              <a:ext cx="47662" cy="50550"/>
            </a:xfrm>
            <a:custGeom>
              <a:avLst/>
              <a:gdLst>
                <a:gd name="T0" fmla="*/ 31 w 33"/>
                <a:gd name="T1" fmla="*/ 0 h 35"/>
                <a:gd name="T2" fmla="*/ 33 w 33"/>
                <a:gd name="T3" fmla="*/ 0 h 35"/>
                <a:gd name="T4" fmla="*/ 33 w 33"/>
                <a:gd name="T5" fmla="*/ 3 h 35"/>
                <a:gd name="T6" fmla="*/ 1 w 33"/>
                <a:gd name="T7" fmla="*/ 35 h 35"/>
                <a:gd name="T8" fmla="*/ 0 w 33"/>
                <a:gd name="T9" fmla="*/ 35 h 35"/>
                <a:gd name="T10" fmla="*/ 0 w 33"/>
                <a:gd name="T11" fmla="*/ 33 h 35"/>
                <a:gd name="T12" fmla="*/ 31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9" name="Freeform 691"/>
            <p:cNvSpPr>
              <a:spLocks/>
            </p:cNvSpPr>
            <p:nvPr/>
          </p:nvSpPr>
          <p:spPr bwMode="auto">
            <a:xfrm>
              <a:off x="2579225" y="1944138"/>
              <a:ext cx="49106" cy="50550"/>
            </a:xfrm>
            <a:custGeom>
              <a:avLst/>
              <a:gdLst>
                <a:gd name="T0" fmla="*/ 0 w 34"/>
                <a:gd name="T1" fmla="*/ 0 h 35"/>
                <a:gd name="T2" fmla="*/ 2 w 34"/>
                <a:gd name="T3" fmla="*/ 0 h 35"/>
                <a:gd name="T4" fmla="*/ 34 w 34"/>
                <a:gd name="T5" fmla="*/ 33 h 35"/>
                <a:gd name="T6" fmla="*/ 34 w 34"/>
                <a:gd name="T7" fmla="*/ 35 h 35"/>
                <a:gd name="T8" fmla="*/ 33 w 34"/>
                <a:gd name="T9" fmla="*/ 35 h 35"/>
                <a:gd name="T10" fmla="*/ 0 w 34"/>
                <a:gd name="T11" fmla="*/ 3 h 35"/>
                <a:gd name="T12" fmla="*/ 0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0" name="Freeform 692"/>
            <p:cNvSpPr>
              <a:spLocks/>
            </p:cNvSpPr>
            <p:nvPr/>
          </p:nvSpPr>
          <p:spPr bwMode="auto">
            <a:xfrm>
              <a:off x="2579225" y="1991800"/>
              <a:ext cx="49106" cy="49106"/>
            </a:xfrm>
            <a:custGeom>
              <a:avLst/>
              <a:gdLst>
                <a:gd name="T0" fmla="*/ 33 w 34"/>
                <a:gd name="T1" fmla="*/ 0 h 34"/>
                <a:gd name="T2" fmla="*/ 34 w 34"/>
                <a:gd name="T3" fmla="*/ 0 h 34"/>
                <a:gd name="T4" fmla="*/ 34 w 34"/>
                <a:gd name="T5" fmla="*/ 2 h 34"/>
                <a:gd name="T6" fmla="*/ 2 w 34"/>
                <a:gd name="T7" fmla="*/ 34 h 34"/>
                <a:gd name="T8" fmla="*/ 0 w 34"/>
                <a:gd name="T9" fmla="*/ 34 h 34"/>
                <a:gd name="T10" fmla="*/ 0 w 34"/>
                <a:gd name="T11" fmla="*/ 32 h 34"/>
                <a:gd name="T12" fmla="*/ 3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1" name="Freeform 693"/>
            <p:cNvSpPr>
              <a:spLocks/>
            </p:cNvSpPr>
            <p:nvPr/>
          </p:nvSpPr>
          <p:spPr bwMode="auto">
            <a:xfrm>
              <a:off x="2534452" y="1991800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2" name="Freeform 694"/>
            <p:cNvSpPr>
              <a:spLocks/>
            </p:cNvSpPr>
            <p:nvPr/>
          </p:nvSpPr>
          <p:spPr bwMode="auto">
            <a:xfrm>
              <a:off x="3028398" y="1744827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2 h 64"/>
                <a:gd name="T4" fmla="*/ 32 w 64"/>
                <a:gd name="T5" fmla="*/ 64 h 64"/>
                <a:gd name="T6" fmla="*/ 0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3" name="Freeform 695"/>
            <p:cNvSpPr>
              <a:spLocks/>
            </p:cNvSpPr>
            <p:nvPr/>
          </p:nvSpPr>
          <p:spPr bwMode="auto">
            <a:xfrm>
              <a:off x="3028398" y="1744827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0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4" name="Freeform 696"/>
            <p:cNvSpPr>
              <a:spLocks/>
            </p:cNvSpPr>
            <p:nvPr/>
          </p:nvSpPr>
          <p:spPr bwMode="auto">
            <a:xfrm>
              <a:off x="3074615" y="1744827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5" name="Freeform 697"/>
            <p:cNvSpPr>
              <a:spLocks/>
            </p:cNvSpPr>
            <p:nvPr/>
          </p:nvSpPr>
          <p:spPr bwMode="auto">
            <a:xfrm>
              <a:off x="3074615" y="1791044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6" name="Freeform 698"/>
            <p:cNvSpPr>
              <a:spLocks/>
            </p:cNvSpPr>
            <p:nvPr/>
          </p:nvSpPr>
          <p:spPr bwMode="auto">
            <a:xfrm>
              <a:off x="3028398" y="1791044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7" name="Freeform 699"/>
            <p:cNvSpPr>
              <a:spLocks/>
            </p:cNvSpPr>
            <p:nvPr/>
          </p:nvSpPr>
          <p:spPr bwMode="auto">
            <a:xfrm>
              <a:off x="4185270" y="2065458"/>
              <a:ext cx="92434" cy="92434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0 h 64"/>
                <a:gd name="T4" fmla="*/ 32 w 64"/>
                <a:gd name="T5" fmla="*/ 64 h 64"/>
                <a:gd name="T6" fmla="*/ 0 w 64"/>
                <a:gd name="T7" fmla="*/ 30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8" name="Freeform 700"/>
            <p:cNvSpPr>
              <a:spLocks/>
            </p:cNvSpPr>
            <p:nvPr/>
          </p:nvSpPr>
          <p:spPr bwMode="auto">
            <a:xfrm>
              <a:off x="4185270" y="2065458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0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9" name="Freeform 701"/>
            <p:cNvSpPr>
              <a:spLocks/>
            </p:cNvSpPr>
            <p:nvPr/>
          </p:nvSpPr>
          <p:spPr bwMode="auto">
            <a:xfrm>
              <a:off x="4231487" y="2065458"/>
              <a:ext cx="46217" cy="47662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0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0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0" name="Freeform 702"/>
            <p:cNvSpPr>
              <a:spLocks/>
            </p:cNvSpPr>
            <p:nvPr/>
          </p:nvSpPr>
          <p:spPr bwMode="auto">
            <a:xfrm>
              <a:off x="4231487" y="2108787"/>
              <a:ext cx="46217" cy="50550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 h 35"/>
                <a:gd name="T6" fmla="*/ 1 w 32"/>
                <a:gd name="T7" fmla="*/ 35 h 35"/>
                <a:gd name="T8" fmla="*/ 0 w 32"/>
                <a:gd name="T9" fmla="*/ 35 h 35"/>
                <a:gd name="T10" fmla="*/ 0 w 32"/>
                <a:gd name="T11" fmla="*/ 34 h 35"/>
                <a:gd name="T12" fmla="*/ 32 w 3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1" name="Freeform 703"/>
            <p:cNvSpPr>
              <a:spLocks/>
            </p:cNvSpPr>
            <p:nvPr/>
          </p:nvSpPr>
          <p:spPr bwMode="auto">
            <a:xfrm>
              <a:off x="4185270" y="2108787"/>
              <a:ext cx="47662" cy="50550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4 h 35"/>
                <a:gd name="T6" fmla="*/ 33 w 33"/>
                <a:gd name="T7" fmla="*/ 35 h 35"/>
                <a:gd name="T8" fmla="*/ 32 w 33"/>
                <a:gd name="T9" fmla="*/ 35 h 35"/>
                <a:gd name="T10" fmla="*/ 0 w 33"/>
                <a:gd name="T11" fmla="*/ 3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2" name="Freeform 704"/>
            <p:cNvSpPr>
              <a:spLocks/>
            </p:cNvSpPr>
            <p:nvPr/>
          </p:nvSpPr>
          <p:spPr bwMode="auto">
            <a:xfrm>
              <a:off x="4547786" y="2071235"/>
              <a:ext cx="92434" cy="93879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33 h 65"/>
                <a:gd name="T4" fmla="*/ 32 w 64"/>
                <a:gd name="T5" fmla="*/ 65 h 65"/>
                <a:gd name="T6" fmla="*/ 0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3" name="Freeform 705"/>
            <p:cNvSpPr>
              <a:spLocks/>
            </p:cNvSpPr>
            <p:nvPr/>
          </p:nvSpPr>
          <p:spPr bwMode="auto">
            <a:xfrm>
              <a:off x="4547786" y="2071235"/>
              <a:ext cx="47662" cy="49106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4" name="Freeform 706"/>
            <p:cNvSpPr>
              <a:spLocks/>
            </p:cNvSpPr>
            <p:nvPr/>
          </p:nvSpPr>
          <p:spPr bwMode="auto">
            <a:xfrm>
              <a:off x="4594004" y="2071235"/>
              <a:ext cx="47662" cy="49106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5" name="Freeform 707"/>
            <p:cNvSpPr>
              <a:spLocks/>
            </p:cNvSpPr>
            <p:nvPr/>
          </p:nvSpPr>
          <p:spPr bwMode="auto">
            <a:xfrm>
              <a:off x="4594004" y="2118897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6" name="Freeform 708"/>
            <p:cNvSpPr>
              <a:spLocks/>
            </p:cNvSpPr>
            <p:nvPr/>
          </p:nvSpPr>
          <p:spPr bwMode="auto">
            <a:xfrm>
              <a:off x="4547786" y="2118897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7" name="Freeform 709"/>
            <p:cNvSpPr>
              <a:spLocks/>
            </p:cNvSpPr>
            <p:nvPr/>
          </p:nvSpPr>
          <p:spPr bwMode="auto">
            <a:xfrm>
              <a:off x="3959962" y="2150672"/>
              <a:ext cx="90990" cy="92434"/>
            </a:xfrm>
            <a:custGeom>
              <a:avLst/>
              <a:gdLst>
                <a:gd name="T0" fmla="*/ 32 w 63"/>
                <a:gd name="T1" fmla="*/ 0 h 64"/>
                <a:gd name="T2" fmla="*/ 63 w 63"/>
                <a:gd name="T3" fmla="*/ 33 h 64"/>
                <a:gd name="T4" fmla="*/ 32 w 63"/>
                <a:gd name="T5" fmla="*/ 64 h 64"/>
                <a:gd name="T6" fmla="*/ 0 w 63"/>
                <a:gd name="T7" fmla="*/ 33 h 64"/>
                <a:gd name="T8" fmla="*/ 32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8" name="Freeform 710"/>
            <p:cNvSpPr>
              <a:spLocks/>
            </p:cNvSpPr>
            <p:nvPr/>
          </p:nvSpPr>
          <p:spPr bwMode="auto">
            <a:xfrm>
              <a:off x="3959962" y="215067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2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3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" name="Freeform 711"/>
            <p:cNvSpPr>
              <a:spLocks/>
            </p:cNvSpPr>
            <p:nvPr/>
          </p:nvSpPr>
          <p:spPr bwMode="auto">
            <a:xfrm>
              <a:off x="4006179" y="2150672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3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2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" name="Freeform 712"/>
            <p:cNvSpPr>
              <a:spLocks/>
            </p:cNvSpPr>
            <p:nvPr/>
          </p:nvSpPr>
          <p:spPr bwMode="auto">
            <a:xfrm>
              <a:off x="4006179" y="2198333"/>
              <a:ext cx="47662" cy="47662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" name="Freeform 713"/>
            <p:cNvSpPr>
              <a:spLocks/>
            </p:cNvSpPr>
            <p:nvPr/>
          </p:nvSpPr>
          <p:spPr bwMode="auto">
            <a:xfrm>
              <a:off x="3959962" y="2198333"/>
              <a:ext cx="47662" cy="47662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1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0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" name="Freeform 714"/>
            <p:cNvSpPr>
              <a:spLocks/>
            </p:cNvSpPr>
            <p:nvPr/>
          </p:nvSpPr>
          <p:spPr bwMode="auto">
            <a:xfrm>
              <a:off x="3614778" y="2245995"/>
              <a:ext cx="92434" cy="90990"/>
            </a:xfrm>
            <a:custGeom>
              <a:avLst/>
              <a:gdLst>
                <a:gd name="T0" fmla="*/ 32 w 64"/>
                <a:gd name="T1" fmla="*/ 0 h 63"/>
                <a:gd name="T2" fmla="*/ 64 w 64"/>
                <a:gd name="T3" fmla="*/ 32 h 63"/>
                <a:gd name="T4" fmla="*/ 32 w 64"/>
                <a:gd name="T5" fmla="*/ 63 h 63"/>
                <a:gd name="T6" fmla="*/ 0 w 64"/>
                <a:gd name="T7" fmla="*/ 32 h 63"/>
                <a:gd name="T8" fmla="*/ 32 w 6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" name="Freeform 715"/>
            <p:cNvSpPr>
              <a:spLocks/>
            </p:cNvSpPr>
            <p:nvPr/>
          </p:nvSpPr>
          <p:spPr bwMode="auto">
            <a:xfrm>
              <a:off x="3614778" y="2245995"/>
              <a:ext cx="49106" cy="46217"/>
            </a:xfrm>
            <a:custGeom>
              <a:avLst/>
              <a:gdLst>
                <a:gd name="T0" fmla="*/ 32 w 34"/>
                <a:gd name="T1" fmla="*/ 0 h 32"/>
                <a:gd name="T2" fmla="*/ 34 w 34"/>
                <a:gd name="T3" fmla="*/ 0 h 32"/>
                <a:gd name="T4" fmla="*/ 34 w 34"/>
                <a:gd name="T5" fmla="*/ 1 h 32"/>
                <a:gd name="T6" fmla="*/ 2 w 34"/>
                <a:gd name="T7" fmla="*/ 32 h 32"/>
                <a:gd name="T8" fmla="*/ 0 w 34"/>
                <a:gd name="T9" fmla="*/ 32 h 32"/>
                <a:gd name="T10" fmla="*/ 0 w 34"/>
                <a:gd name="T11" fmla="*/ 32 h 32"/>
                <a:gd name="T12" fmla="*/ 32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" name="Freeform 716"/>
            <p:cNvSpPr>
              <a:spLocks/>
            </p:cNvSpPr>
            <p:nvPr/>
          </p:nvSpPr>
          <p:spPr bwMode="auto">
            <a:xfrm>
              <a:off x="3660995" y="2245995"/>
              <a:ext cx="47662" cy="46217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0 h 32"/>
                <a:gd name="T4" fmla="*/ 33 w 33"/>
                <a:gd name="T5" fmla="*/ 32 h 32"/>
                <a:gd name="T6" fmla="*/ 33 w 33"/>
                <a:gd name="T7" fmla="*/ 32 h 32"/>
                <a:gd name="T8" fmla="*/ 32 w 33"/>
                <a:gd name="T9" fmla="*/ 32 h 32"/>
                <a:gd name="T10" fmla="*/ 0 w 33"/>
                <a:gd name="T11" fmla="*/ 1 h 32"/>
                <a:gd name="T12" fmla="*/ 0 w 3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" name="Freeform 717"/>
            <p:cNvSpPr>
              <a:spLocks/>
            </p:cNvSpPr>
            <p:nvPr/>
          </p:nvSpPr>
          <p:spPr bwMode="auto">
            <a:xfrm>
              <a:off x="3660995" y="2292212"/>
              <a:ext cx="47662" cy="47662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2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" name="Freeform 718"/>
            <p:cNvSpPr>
              <a:spLocks/>
            </p:cNvSpPr>
            <p:nvPr/>
          </p:nvSpPr>
          <p:spPr bwMode="auto">
            <a:xfrm>
              <a:off x="3614778" y="2292212"/>
              <a:ext cx="49106" cy="47662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1 h 33"/>
                <a:gd name="T6" fmla="*/ 34 w 34"/>
                <a:gd name="T7" fmla="*/ 33 h 33"/>
                <a:gd name="T8" fmla="*/ 32 w 34"/>
                <a:gd name="T9" fmla="*/ 33 h 33"/>
                <a:gd name="T10" fmla="*/ 0 w 34"/>
                <a:gd name="T11" fmla="*/ 0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" name="Freeform 719"/>
            <p:cNvSpPr>
              <a:spLocks/>
            </p:cNvSpPr>
            <p:nvPr/>
          </p:nvSpPr>
          <p:spPr bwMode="auto">
            <a:xfrm>
              <a:off x="3718766" y="2582513"/>
              <a:ext cx="92434" cy="73659"/>
            </a:xfrm>
            <a:custGeom>
              <a:avLst/>
              <a:gdLst>
                <a:gd name="T0" fmla="*/ 31 w 64"/>
                <a:gd name="T1" fmla="*/ 0 h 51"/>
                <a:gd name="T2" fmla="*/ 64 w 64"/>
                <a:gd name="T3" fmla="*/ 51 h 51"/>
                <a:gd name="T4" fmla="*/ 0 w 64"/>
                <a:gd name="T5" fmla="*/ 51 h 51"/>
                <a:gd name="T6" fmla="*/ 31 w 6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" name="Freeform 720"/>
            <p:cNvSpPr>
              <a:spLocks/>
            </p:cNvSpPr>
            <p:nvPr/>
          </p:nvSpPr>
          <p:spPr bwMode="auto">
            <a:xfrm>
              <a:off x="3718766" y="2582513"/>
              <a:ext cx="47662" cy="75103"/>
            </a:xfrm>
            <a:custGeom>
              <a:avLst/>
              <a:gdLst>
                <a:gd name="T0" fmla="*/ 31 w 33"/>
                <a:gd name="T1" fmla="*/ 0 h 52"/>
                <a:gd name="T2" fmla="*/ 33 w 33"/>
                <a:gd name="T3" fmla="*/ 0 h 52"/>
                <a:gd name="T4" fmla="*/ 33 w 33"/>
                <a:gd name="T5" fmla="*/ 1 h 52"/>
                <a:gd name="T6" fmla="*/ 1 w 33"/>
                <a:gd name="T7" fmla="*/ 52 h 52"/>
                <a:gd name="T8" fmla="*/ 0 w 33"/>
                <a:gd name="T9" fmla="*/ 52 h 52"/>
                <a:gd name="T10" fmla="*/ 0 w 33"/>
                <a:gd name="T11" fmla="*/ 51 h 52"/>
                <a:gd name="T12" fmla="*/ 31 w 3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" name="Freeform 721"/>
            <p:cNvSpPr>
              <a:spLocks/>
            </p:cNvSpPr>
            <p:nvPr/>
          </p:nvSpPr>
          <p:spPr bwMode="auto">
            <a:xfrm>
              <a:off x="3763539" y="2582513"/>
              <a:ext cx="49106" cy="75103"/>
            </a:xfrm>
            <a:custGeom>
              <a:avLst/>
              <a:gdLst>
                <a:gd name="T0" fmla="*/ 0 w 34"/>
                <a:gd name="T1" fmla="*/ 0 h 52"/>
                <a:gd name="T2" fmla="*/ 2 w 34"/>
                <a:gd name="T3" fmla="*/ 0 h 52"/>
                <a:gd name="T4" fmla="*/ 34 w 34"/>
                <a:gd name="T5" fmla="*/ 51 h 52"/>
                <a:gd name="T6" fmla="*/ 34 w 34"/>
                <a:gd name="T7" fmla="*/ 52 h 52"/>
                <a:gd name="T8" fmla="*/ 33 w 34"/>
                <a:gd name="T9" fmla="*/ 52 h 52"/>
                <a:gd name="T10" fmla="*/ 0 w 34"/>
                <a:gd name="T11" fmla="*/ 1 h 52"/>
                <a:gd name="T12" fmla="*/ 0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" name="Line 722"/>
            <p:cNvSpPr>
              <a:spLocks noChangeShapeType="1"/>
            </p:cNvSpPr>
            <p:nvPr/>
          </p:nvSpPr>
          <p:spPr bwMode="auto">
            <a:xfrm>
              <a:off x="3718766" y="2657616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" name="Freeform 723"/>
            <p:cNvSpPr>
              <a:spLocks/>
            </p:cNvSpPr>
            <p:nvPr/>
          </p:nvSpPr>
          <p:spPr bwMode="auto">
            <a:xfrm>
              <a:off x="4276261" y="2248883"/>
              <a:ext cx="92434" cy="75103"/>
            </a:xfrm>
            <a:custGeom>
              <a:avLst/>
              <a:gdLst>
                <a:gd name="T0" fmla="*/ 32 w 64"/>
                <a:gd name="T1" fmla="*/ 0 h 52"/>
                <a:gd name="T2" fmla="*/ 64 w 64"/>
                <a:gd name="T3" fmla="*/ 52 h 52"/>
                <a:gd name="T4" fmla="*/ 0 w 64"/>
                <a:gd name="T5" fmla="*/ 52 h 52"/>
                <a:gd name="T6" fmla="*/ 32 w 6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" name="Freeform 724"/>
            <p:cNvSpPr>
              <a:spLocks/>
            </p:cNvSpPr>
            <p:nvPr/>
          </p:nvSpPr>
          <p:spPr bwMode="auto">
            <a:xfrm>
              <a:off x="4276261" y="2248883"/>
              <a:ext cx="47662" cy="77991"/>
            </a:xfrm>
            <a:custGeom>
              <a:avLst/>
              <a:gdLst>
                <a:gd name="T0" fmla="*/ 32 w 33"/>
                <a:gd name="T1" fmla="*/ 0 h 54"/>
                <a:gd name="T2" fmla="*/ 33 w 33"/>
                <a:gd name="T3" fmla="*/ 0 h 54"/>
                <a:gd name="T4" fmla="*/ 33 w 33"/>
                <a:gd name="T5" fmla="*/ 3 h 54"/>
                <a:gd name="T6" fmla="*/ 1 w 33"/>
                <a:gd name="T7" fmla="*/ 54 h 54"/>
                <a:gd name="T8" fmla="*/ 0 w 33"/>
                <a:gd name="T9" fmla="*/ 54 h 54"/>
                <a:gd name="T10" fmla="*/ 0 w 33"/>
                <a:gd name="T11" fmla="*/ 52 h 54"/>
                <a:gd name="T12" fmla="*/ 32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" name="Freeform 725"/>
            <p:cNvSpPr>
              <a:spLocks/>
            </p:cNvSpPr>
            <p:nvPr/>
          </p:nvSpPr>
          <p:spPr bwMode="auto">
            <a:xfrm>
              <a:off x="4322478" y="2248883"/>
              <a:ext cx="47662" cy="77991"/>
            </a:xfrm>
            <a:custGeom>
              <a:avLst/>
              <a:gdLst>
                <a:gd name="T0" fmla="*/ 0 w 33"/>
                <a:gd name="T1" fmla="*/ 0 h 54"/>
                <a:gd name="T2" fmla="*/ 1 w 33"/>
                <a:gd name="T3" fmla="*/ 0 h 54"/>
                <a:gd name="T4" fmla="*/ 33 w 33"/>
                <a:gd name="T5" fmla="*/ 52 h 54"/>
                <a:gd name="T6" fmla="*/ 33 w 33"/>
                <a:gd name="T7" fmla="*/ 54 h 54"/>
                <a:gd name="T8" fmla="*/ 32 w 33"/>
                <a:gd name="T9" fmla="*/ 54 h 54"/>
                <a:gd name="T10" fmla="*/ 0 w 33"/>
                <a:gd name="T11" fmla="*/ 3 h 54"/>
                <a:gd name="T12" fmla="*/ 0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4" name="Line 726"/>
            <p:cNvSpPr>
              <a:spLocks noChangeShapeType="1"/>
            </p:cNvSpPr>
            <p:nvPr/>
          </p:nvSpPr>
          <p:spPr bwMode="auto">
            <a:xfrm>
              <a:off x="4276261" y="2325430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5" name="Line 727"/>
            <p:cNvSpPr>
              <a:spLocks noChangeShapeType="1"/>
            </p:cNvSpPr>
            <p:nvPr/>
          </p:nvSpPr>
          <p:spPr bwMode="auto">
            <a:xfrm>
              <a:off x="3614778" y="2464081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6" name="Line 728"/>
            <p:cNvSpPr>
              <a:spLocks noChangeShapeType="1"/>
            </p:cNvSpPr>
            <p:nvPr/>
          </p:nvSpPr>
          <p:spPr bwMode="auto">
            <a:xfrm>
              <a:off x="3889192" y="1942694"/>
              <a:ext cx="9532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7" name="Line 729"/>
            <p:cNvSpPr>
              <a:spLocks noChangeShapeType="1"/>
            </p:cNvSpPr>
            <p:nvPr/>
          </p:nvSpPr>
          <p:spPr bwMode="auto">
            <a:xfrm>
              <a:off x="4296481" y="2129007"/>
              <a:ext cx="9387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8" name="Freeform 730"/>
            <p:cNvSpPr>
              <a:spLocks/>
            </p:cNvSpPr>
            <p:nvPr/>
          </p:nvSpPr>
          <p:spPr bwMode="auto">
            <a:xfrm>
              <a:off x="4583893" y="2194000"/>
              <a:ext cx="77991" cy="75103"/>
            </a:xfrm>
            <a:custGeom>
              <a:avLst/>
              <a:gdLst>
                <a:gd name="T0" fmla="*/ 28 w 54"/>
                <a:gd name="T1" fmla="*/ 0 h 52"/>
                <a:gd name="T2" fmla="*/ 32 w 54"/>
                <a:gd name="T3" fmla="*/ 1 h 52"/>
                <a:gd name="T4" fmla="*/ 36 w 54"/>
                <a:gd name="T5" fmla="*/ 1 h 52"/>
                <a:gd name="T6" fmla="*/ 38 w 54"/>
                <a:gd name="T7" fmla="*/ 2 h 52"/>
                <a:gd name="T8" fmla="*/ 43 w 54"/>
                <a:gd name="T9" fmla="*/ 4 h 52"/>
                <a:gd name="T10" fmla="*/ 46 w 54"/>
                <a:gd name="T11" fmla="*/ 7 h 52"/>
                <a:gd name="T12" fmla="*/ 46 w 54"/>
                <a:gd name="T13" fmla="*/ 8 h 52"/>
                <a:gd name="T14" fmla="*/ 49 w 54"/>
                <a:gd name="T15" fmla="*/ 12 h 52"/>
                <a:gd name="T16" fmla="*/ 51 w 54"/>
                <a:gd name="T17" fmla="*/ 14 h 52"/>
                <a:gd name="T18" fmla="*/ 52 w 54"/>
                <a:gd name="T19" fmla="*/ 18 h 52"/>
                <a:gd name="T20" fmla="*/ 53 w 54"/>
                <a:gd name="T21" fmla="*/ 22 h 52"/>
                <a:gd name="T22" fmla="*/ 54 w 54"/>
                <a:gd name="T23" fmla="*/ 26 h 52"/>
                <a:gd name="T24" fmla="*/ 53 w 54"/>
                <a:gd name="T25" fmla="*/ 32 h 52"/>
                <a:gd name="T26" fmla="*/ 52 w 54"/>
                <a:gd name="T27" fmla="*/ 34 h 52"/>
                <a:gd name="T28" fmla="*/ 51 w 54"/>
                <a:gd name="T29" fmla="*/ 36 h 52"/>
                <a:gd name="T30" fmla="*/ 48 w 54"/>
                <a:gd name="T31" fmla="*/ 41 h 52"/>
                <a:gd name="T32" fmla="*/ 46 w 54"/>
                <a:gd name="T33" fmla="*/ 44 h 52"/>
                <a:gd name="T34" fmla="*/ 45 w 54"/>
                <a:gd name="T35" fmla="*/ 45 h 52"/>
                <a:gd name="T36" fmla="*/ 40 w 54"/>
                <a:gd name="T37" fmla="*/ 49 h 52"/>
                <a:gd name="T38" fmla="*/ 39 w 54"/>
                <a:gd name="T39" fmla="*/ 50 h 52"/>
                <a:gd name="T40" fmla="*/ 36 w 54"/>
                <a:gd name="T41" fmla="*/ 51 h 52"/>
                <a:gd name="T42" fmla="*/ 30 w 54"/>
                <a:gd name="T43" fmla="*/ 52 h 52"/>
                <a:gd name="T44" fmla="*/ 27 w 54"/>
                <a:gd name="T45" fmla="*/ 52 h 52"/>
                <a:gd name="T46" fmla="*/ 21 w 54"/>
                <a:gd name="T47" fmla="*/ 51 h 52"/>
                <a:gd name="T48" fmla="*/ 19 w 54"/>
                <a:gd name="T49" fmla="*/ 51 h 52"/>
                <a:gd name="T50" fmla="*/ 15 w 54"/>
                <a:gd name="T51" fmla="*/ 50 h 52"/>
                <a:gd name="T52" fmla="*/ 12 w 54"/>
                <a:gd name="T53" fmla="*/ 48 h 52"/>
                <a:gd name="T54" fmla="*/ 8 w 54"/>
                <a:gd name="T55" fmla="*/ 44 h 52"/>
                <a:gd name="T56" fmla="*/ 7 w 54"/>
                <a:gd name="T57" fmla="*/ 43 h 52"/>
                <a:gd name="T58" fmla="*/ 5 w 54"/>
                <a:gd name="T59" fmla="*/ 38 h 52"/>
                <a:gd name="T60" fmla="*/ 4 w 54"/>
                <a:gd name="T61" fmla="*/ 37 h 52"/>
                <a:gd name="T62" fmla="*/ 3 w 54"/>
                <a:gd name="T63" fmla="*/ 34 h 52"/>
                <a:gd name="T64" fmla="*/ 1 w 54"/>
                <a:gd name="T65" fmla="*/ 29 h 52"/>
                <a:gd name="T66" fmla="*/ 0 w 54"/>
                <a:gd name="T67" fmla="*/ 26 h 52"/>
                <a:gd name="T68" fmla="*/ 1 w 54"/>
                <a:gd name="T69" fmla="*/ 20 h 52"/>
                <a:gd name="T70" fmla="*/ 3 w 54"/>
                <a:gd name="T71" fmla="*/ 18 h 52"/>
                <a:gd name="T72" fmla="*/ 4 w 54"/>
                <a:gd name="T73" fmla="*/ 14 h 52"/>
                <a:gd name="T74" fmla="*/ 6 w 54"/>
                <a:gd name="T75" fmla="*/ 10 h 52"/>
                <a:gd name="T76" fmla="*/ 8 w 54"/>
                <a:gd name="T77" fmla="*/ 7 h 52"/>
                <a:gd name="T78" fmla="*/ 9 w 54"/>
                <a:gd name="T79" fmla="*/ 7 h 52"/>
                <a:gd name="T80" fmla="*/ 14 w 54"/>
                <a:gd name="T81" fmla="*/ 3 h 52"/>
                <a:gd name="T82" fmla="*/ 15 w 54"/>
                <a:gd name="T83" fmla="*/ 2 h 52"/>
                <a:gd name="T84" fmla="*/ 19 w 54"/>
                <a:gd name="T85" fmla="*/ 1 h 52"/>
                <a:gd name="T86" fmla="*/ 23 w 54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9" name="Line 731"/>
            <p:cNvSpPr>
              <a:spLocks noChangeShapeType="1"/>
            </p:cNvSpPr>
            <p:nvPr/>
          </p:nvSpPr>
          <p:spPr bwMode="auto">
            <a:xfrm>
              <a:off x="4660441" y="223155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0" name="Line 732"/>
            <p:cNvSpPr>
              <a:spLocks noChangeShapeType="1"/>
            </p:cNvSpPr>
            <p:nvPr/>
          </p:nvSpPr>
          <p:spPr bwMode="auto">
            <a:xfrm>
              <a:off x="4660441" y="223155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1" name="Line 733"/>
            <p:cNvSpPr>
              <a:spLocks noChangeShapeType="1"/>
            </p:cNvSpPr>
            <p:nvPr/>
          </p:nvSpPr>
          <p:spPr bwMode="auto">
            <a:xfrm flipH="1">
              <a:off x="4658996" y="2234440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2" name="Line 734"/>
            <p:cNvSpPr>
              <a:spLocks noChangeShapeType="1"/>
            </p:cNvSpPr>
            <p:nvPr/>
          </p:nvSpPr>
          <p:spPr bwMode="auto">
            <a:xfrm>
              <a:off x="4658996" y="224021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3" name="Line 735"/>
            <p:cNvSpPr>
              <a:spLocks noChangeShapeType="1"/>
            </p:cNvSpPr>
            <p:nvPr/>
          </p:nvSpPr>
          <p:spPr bwMode="auto">
            <a:xfrm>
              <a:off x="4658996" y="224310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4" name="Line 736"/>
            <p:cNvSpPr>
              <a:spLocks noChangeShapeType="1"/>
            </p:cNvSpPr>
            <p:nvPr/>
          </p:nvSpPr>
          <p:spPr bwMode="auto">
            <a:xfrm flipH="1">
              <a:off x="4657552" y="2243106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5" name="Line 737"/>
            <p:cNvSpPr>
              <a:spLocks noChangeShapeType="1"/>
            </p:cNvSpPr>
            <p:nvPr/>
          </p:nvSpPr>
          <p:spPr bwMode="auto">
            <a:xfrm>
              <a:off x="4657552" y="224455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6" name="Line 738"/>
            <p:cNvSpPr>
              <a:spLocks noChangeShapeType="1"/>
            </p:cNvSpPr>
            <p:nvPr/>
          </p:nvSpPr>
          <p:spPr bwMode="auto">
            <a:xfrm flipH="1">
              <a:off x="4654664" y="2245995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7" name="Line 739"/>
            <p:cNvSpPr>
              <a:spLocks noChangeShapeType="1"/>
            </p:cNvSpPr>
            <p:nvPr/>
          </p:nvSpPr>
          <p:spPr bwMode="auto">
            <a:xfrm flipH="1">
              <a:off x="465177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8" name="Line 740"/>
            <p:cNvSpPr>
              <a:spLocks noChangeShapeType="1"/>
            </p:cNvSpPr>
            <p:nvPr/>
          </p:nvSpPr>
          <p:spPr bwMode="auto">
            <a:xfrm flipH="1">
              <a:off x="4650330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9" name="Line 741"/>
            <p:cNvSpPr>
              <a:spLocks noChangeShapeType="1"/>
            </p:cNvSpPr>
            <p:nvPr/>
          </p:nvSpPr>
          <p:spPr bwMode="auto">
            <a:xfrm flipH="1">
              <a:off x="4648886" y="22561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0" name="Line 742"/>
            <p:cNvSpPr>
              <a:spLocks noChangeShapeType="1"/>
            </p:cNvSpPr>
            <p:nvPr/>
          </p:nvSpPr>
          <p:spPr bwMode="auto">
            <a:xfrm>
              <a:off x="4648886" y="225754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1" name="Line 743"/>
            <p:cNvSpPr>
              <a:spLocks noChangeShapeType="1"/>
            </p:cNvSpPr>
            <p:nvPr/>
          </p:nvSpPr>
          <p:spPr bwMode="auto">
            <a:xfrm flipH="1">
              <a:off x="4647442" y="225754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2" name="Line 744"/>
            <p:cNvSpPr>
              <a:spLocks noChangeShapeType="1"/>
            </p:cNvSpPr>
            <p:nvPr/>
          </p:nvSpPr>
          <p:spPr bwMode="auto">
            <a:xfrm flipH="1">
              <a:off x="4643109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3" name="Line 745"/>
            <p:cNvSpPr>
              <a:spLocks noChangeShapeType="1"/>
            </p:cNvSpPr>
            <p:nvPr/>
          </p:nvSpPr>
          <p:spPr bwMode="auto">
            <a:xfrm flipH="1">
              <a:off x="4640221" y="226043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4" name="Line 746"/>
            <p:cNvSpPr>
              <a:spLocks noChangeShapeType="1"/>
            </p:cNvSpPr>
            <p:nvPr/>
          </p:nvSpPr>
          <p:spPr bwMode="auto">
            <a:xfrm>
              <a:off x="4640221" y="226332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5" name="Line 747"/>
            <p:cNvSpPr>
              <a:spLocks noChangeShapeType="1"/>
            </p:cNvSpPr>
            <p:nvPr/>
          </p:nvSpPr>
          <p:spPr bwMode="auto">
            <a:xfrm flipH="1">
              <a:off x="4638776" y="226477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6" name="Line 748"/>
            <p:cNvSpPr>
              <a:spLocks noChangeShapeType="1"/>
            </p:cNvSpPr>
            <p:nvPr/>
          </p:nvSpPr>
          <p:spPr bwMode="auto">
            <a:xfrm flipH="1">
              <a:off x="4635887" y="226477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7" name="Line 749"/>
            <p:cNvSpPr>
              <a:spLocks noChangeShapeType="1"/>
            </p:cNvSpPr>
            <p:nvPr/>
          </p:nvSpPr>
          <p:spPr bwMode="auto">
            <a:xfrm flipH="1">
              <a:off x="4630110" y="2266215"/>
              <a:ext cx="5777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8" name="Line 750"/>
            <p:cNvSpPr>
              <a:spLocks noChangeShapeType="1"/>
            </p:cNvSpPr>
            <p:nvPr/>
          </p:nvSpPr>
          <p:spPr bwMode="auto">
            <a:xfrm flipH="1">
              <a:off x="4627222" y="2267658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9" name="Line 751"/>
            <p:cNvSpPr>
              <a:spLocks noChangeShapeType="1"/>
            </p:cNvSpPr>
            <p:nvPr/>
          </p:nvSpPr>
          <p:spPr bwMode="auto">
            <a:xfrm flipH="1">
              <a:off x="4625778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0" name="Line 752"/>
            <p:cNvSpPr>
              <a:spLocks noChangeShapeType="1"/>
            </p:cNvSpPr>
            <p:nvPr/>
          </p:nvSpPr>
          <p:spPr bwMode="auto">
            <a:xfrm flipH="1">
              <a:off x="4622889" y="2269103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1" name="Line 753"/>
            <p:cNvSpPr>
              <a:spLocks noChangeShapeType="1"/>
            </p:cNvSpPr>
            <p:nvPr/>
          </p:nvSpPr>
          <p:spPr bwMode="auto">
            <a:xfrm flipH="1" flipV="1">
              <a:off x="4618556" y="2267658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2" name="Line 754"/>
            <p:cNvSpPr>
              <a:spLocks noChangeShapeType="1"/>
            </p:cNvSpPr>
            <p:nvPr/>
          </p:nvSpPr>
          <p:spPr bwMode="auto">
            <a:xfrm flipH="1">
              <a:off x="4614224" y="2267658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3" name="Line 755"/>
            <p:cNvSpPr>
              <a:spLocks noChangeShapeType="1"/>
            </p:cNvSpPr>
            <p:nvPr/>
          </p:nvSpPr>
          <p:spPr bwMode="auto">
            <a:xfrm flipH="1" flipV="1">
              <a:off x="4612779" y="226621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4" name="Line 756"/>
            <p:cNvSpPr>
              <a:spLocks noChangeShapeType="1"/>
            </p:cNvSpPr>
            <p:nvPr/>
          </p:nvSpPr>
          <p:spPr bwMode="auto">
            <a:xfrm flipH="1">
              <a:off x="4611335" y="226621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5" name="Line 757"/>
            <p:cNvSpPr>
              <a:spLocks noChangeShapeType="1"/>
            </p:cNvSpPr>
            <p:nvPr/>
          </p:nvSpPr>
          <p:spPr bwMode="auto">
            <a:xfrm flipH="1">
              <a:off x="4608446" y="226621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6" name="Line 758"/>
            <p:cNvSpPr>
              <a:spLocks noChangeShapeType="1"/>
            </p:cNvSpPr>
            <p:nvPr/>
          </p:nvSpPr>
          <p:spPr bwMode="auto">
            <a:xfrm flipH="1" flipV="1">
              <a:off x="4607002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7" name="Line 759"/>
            <p:cNvSpPr>
              <a:spLocks noChangeShapeType="1"/>
            </p:cNvSpPr>
            <p:nvPr/>
          </p:nvSpPr>
          <p:spPr bwMode="auto">
            <a:xfrm flipH="1" flipV="1">
              <a:off x="4604113" y="226332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8" name="Line 760"/>
            <p:cNvSpPr>
              <a:spLocks noChangeShapeType="1"/>
            </p:cNvSpPr>
            <p:nvPr/>
          </p:nvSpPr>
          <p:spPr bwMode="auto">
            <a:xfrm flipH="1" flipV="1">
              <a:off x="4601225" y="226043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9" name="Line 761"/>
            <p:cNvSpPr>
              <a:spLocks noChangeShapeType="1"/>
            </p:cNvSpPr>
            <p:nvPr/>
          </p:nvSpPr>
          <p:spPr bwMode="auto">
            <a:xfrm flipH="1" flipV="1">
              <a:off x="4596892" y="2258993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0" name="Line 762"/>
            <p:cNvSpPr>
              <a:spLocks noChangeShapeType="1"/>
            </p:cNvSpPr>
            <p:nvPr/>
          </p:nvSpPr>
          <p:spPr bwMode="auto">
            <a:xfrm flipV="1">
              <a:off x="4596892" y="225754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1" name="Line 763"/>
            <p:cNvSpPr>
              <a:spLocks noChangeShapeType="1"/>
            </p:cNvSpPr>
            <p:nvPr/>
          </p:nvSpPr>
          <p:spPr bwMode="auto">
            <a:xfrm flipH="1">
              <a:off x="4595447" y="225754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2" name="Line 764"/>
            <p:cNvSpPr>
              <a:spLocks noChangeShapeType="1"/>
            </p:cNvSpPr>
            <p:nvPr/>
          </p:nvSpPr>
          <p:spPr bwMode="auto">
            <a:xfrm flipV="1">
              <a:off x="4595447" y="225610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3" name="Line 765"/>
            <p:cNvSpPr>
              <a:spLocks noChangeShapeType="1"/>
            </p:cNvSpPr>
            <p:nvPr/>
          </p:nvSpPr>
          <p:spPr bwMode="auto">
            <a:xfrm flipH="1" flipV="1">
              <a:off x="4594004" y="225321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4" name="Line 766"/>
            <p:cNvSpPr>
              <a:spLocks noChangeShapeType="1"/>
            </p:cNvSpPr>
            <p:nvPr/>
          </p:nvSpPr>
          <p:spPr bwMode="auto">
            <a:xfrm flipH="1" flipV="1">
              <a:off x="4591115" y="2248883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5" name="Line 767"/>
            <p:cNvSpPr>
              <a:spLocks noChangeShapeType="1"/>
            </p:cNvSpPr>
            <p:nvPr/>
          </p:nvSpPr>
          <p:spPr bwMode="auto">
            <a:xfrm>
              <a:off x="4591115" y="224888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6" name="Line 768"/>
            <p:cNvSpPr>
              <a:spLocks noChangeShapeType="1"/>
            </p:cNvSpPr>
            <p:nvPr/>
          </p:nvSpPr>
          <p:spPr bwMode="auto">
            <a:xfrm flipV="1">
              <a:off x="4591115" y="2247438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7" name="Line 769"/>
            <p:cNvSpPr>
              <a:spLocks noChangeShapeType="1"/>
            </p:cNvSpPr>
            <p:nvPr/>
          </p:nvSpPr>
          <p:spPr bwMode="auto">
            <a:xfrm flipH="1" flipV="1">
              <a:off x="4589670" y="224599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8" name="Line 770"/>
            <p:cNvSpPr>
              <a:spLocks noChangeShapeType="1"/>
            </p:cNvSpPr>
            <p:nvPr/>
          </p:nvSpPr>
          <p:spPr bwMode="auto">
            <a:xfrm flipH="1" flipV="1">
              <a:off x="4588226" y="2243106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9" name="Line 771"/>
            <p:cNvSpPr>
              <a:spLocks noChangeShapeType="1"/>
            </p:cNvSpPr>
            <p:nvPr/>
          </p:nvSpPr>
          <p:spPr bwMode="auto">
            <a:xfrm flipH="1" flipV="1">
              <a:off x="4585338" y="2240217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0" name="Line 772"/>
            <p:cNvSpPr>
              <a:spLocks noChangeShapeType="1"/>
            </p:cNvSpPr>
            <p:nvPr/>
          </p:nvSpPr>
          <p:spPr bwMode="auto">
            <a:xfrm flipV="1">
              <a:off x="4585338" y="223588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1" name="Line 773"/>
            <p:cNvSpPr>
              <a:spLocks noChangeShapeType="1"/>
            </p:cNvSpPr>
            <p:nvPr/>
          </p:nvSpPr>
          <p:spPr bwMode="auto">
            <a:xfrm flipV="1">
              <a:off x="4585338" y="223299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2" name="Line 774"/>
            <p:cNvSpPr>
              <a:spLocks noChangeShapeType="1"/>
            </p:cNvSpPr>
            <p:nvPr/>
          </p:nvSpPr>
          <p:spPr bwMode="auto">
            <a:xfrm flipV="1">
              <a:off x="4585338" y="223155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3" name="Line 775"/>
            <p:cNvSpPr>
              <a:spLocks noChangeShapeType="1"/>
            </p:cNvSpPr>
            <p:nvPr/>
          </p:nvSpPr>
          <p:spPr bwMode="auto">
            <a:xfrm flipV="1">
              <a:off x="4585338" y="222866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4" name="Line 776"/>
            <p:cNvSpPr>
              <a:spLocks noChangeShapeType="1"/>
            </p:cNvSpPr>
            <p:nvPr/>
          </p:nvSpPr>
          <p:spPr bwMode="auto">
            <a:xfrm flipV="1">
              <a:off x="4585338" y="2222886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5" name="Line 777"/>
            <p:cNvSpPr>
              <a:spLocks noChangeShapeType="1"/>
            </p:cNvSpPr>
            <p:nvPr/>
          </p:nvSpPr>
          <p:spPr bwMode="auto">
            <a:xfrm flipV="1">
              <a:off x="4588226" y="221999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" name="Line 778"/>
            <p:cNvSpPr>
              <a:spLocks noChangeShapeType="1"/>
            </p:cNvSpPr>
            <p:nvPr/>
          </p:nvSpPr>
          <p:spPr bwMode="auto">
            <a:xfrm>
              <a:off x="4588226" y="221999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" name="Line 779"/>
            <p:cNvSpPr>
              <a:spLocks noChangeShapeType="1"/>
            </p:cNvSpPr>
            <p:nvPr/>
          </p:nvSpPr>
          <p:spPr bwMode="auto">
            <a:xfrm flipV="1">
              <a:off x="458822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" name="Line 780"/>
            <p:cNvSpPr>
              <a:spLocks noChangeShapeType="1"/>
            </p:cNvSpPr>
            <p:nvPr/>
          </p:nvSpPr>
          <p:spPr bwMode="auto">
            <a:xfrm flipV="1">
              <a:off x="4589670" y="2214220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" name="Line 781"/>
            <p:cNvSpPr>
              <a:spLocks noChangeShapeType="1"/>
            </p:cNvSpPr>
            <p:nvPr/>
          </p:nvSpPr>
          <p:spPr bwMode="auto">
            <a:xfrm flipV="1">
              <a:off x="4591115" y="2211332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" name="Line 782"/>
            <p:cNvSpPr>
              <a:spLocks noChangeShapeType="1"/>
            </p:cNvSpPr>
            <p:nvPr/>
          </p:nvSpPr>
          <p:spPr bwMode="auto">
            <a:xfrm flipV="1">
              <a:off x="4591115" y="2208443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" name="Line 783"/>
            <p:cNvSpPr>
              <a:spLocks noChangeShapeType="1"/>
            </p:cNvSpPr>
            <p:nvPr/>
          </p:nvSpPr>
          <p:spPr bwMode="auto">
            <a:xfrm flipV="1">
              <a:off x="4594004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" name="Line 784"/>
            <p:cNvSpPr>
              <a:spLocks noChangeShapeType="1"/>
            </p:cNvSpPr>
            <p:nvPr/>
          </p:nvSpPr>
          <p:spPr bwMode="auto">
            <a:xfrm flipV="1">
              <a:off x="4595447" y="220555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" name="Line 785"/>
            <p:cNvSpPr>
              <a:spLocks noChangeShapeType="1"/>
            </p:cNvSpPr>
            <p:nvPr/>
          </p:nvSpPr>
          <p:spPr bwMode="auto">
            <a:xfrm>
              <a:off x="4595447" y="220555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4" name="Line 786"/>
            <p:cNvSpPr>
              <a:spLocks noChangeShapeType="1"/>
            </p:cNvSpPr>
            <p:nvPr/>
          </p:nvSpPr>
          <p:spPr bwMode="auto">
            <a:xfrm flipV="1">
              <a:off x="4596892" y="2204110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5" name="Line 787"/>
            <p:cNvSpPr>
              <a:spLocks noChangeShapeType="1"/>
            </p:cNvSpPr>
            <p:nvPr/>
          </p:nvSpPr>
          <p:spPr bwMode="auto">
            <a:xfrm flipV="1">
              <a:off x="4596892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6" name="Line 788"/>
            <p:cNvSpPr>
              <a:spLocks noChangeShapeType="1"/>
            </p:cNvSpPr>
            <p:nvPr/>
          </p:nvSpPr>
          <p:spPr bwMode="auto">
            <a:xfrm flipV="1">
              <a:off x="4601225" y="219977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7" name="Line 789"/>
            <p:cNvSpPr>
              <a:spLocks noChangeShapeType="1"/>
            </p:cNvSpPr>
            <p:nvPr/>
          </p:nvSpPr>
          <p:spPr bwMode="auto">
            <a:xfrm>
              <a:off x="4604113" y="219977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8" name="Line 790"/>
            <p:cNvSpPr>
              <a:spLocks noChangeShapeType="1"/>
            </p:cNvSpPr>
            <p:nvPr/>
          </p:nvSpPr>
          <p:spPr bwMode="auto">
            <a:xfrm flipV="1">
              <a:off x="4605558" y="219833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9" name="Line 791"/>
            <p:cNvSpPr>
              <a:spLocks noChangeShapeType="1"/>
            </p:cNvSpPr>
            <p:nvPr/>
          </p:nvSpPr>
          <p:spPr bwMode="auto">
            <a:xfrm>
              <a:off x="4605558" y="2198333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0" name="Line 792"/>
            <p:cNvSpPr>
              <a:spLocks noChangeShapeType="1"/>
            </p:cNvSpPr>
            <p:nvPr/>
          </p:nvSpPr>
          <p:spPr bwMode="auto">
            <a:xfrm flipV="1">
              <a:off x="4607002" y="2196889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1" name="Line 793"/>
            <p:cNvSpPr>
              <a:spLocks noChangeShapeType="1"/>
            </p:cNvSpPr>
            <p:nvPr/>
          </p:nvSpPr>
          <p:spPr bwMode="auto">
            <a:xfrm flipV="1">
              <a:off x="4611335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2" name="Line 794"/>
            <p:cNvSpPr>
              <a:spLocks noChangeShapeType="1"/>
            </p:cNvSpPr>
            <p:nvPr/>
          </p:nvSpPr>
          <p:spPr bwMode="auto">
            <a:xfrm>
              <a:off x="4615667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3" name="Line 795"/>
            <p:cNvSpPr>
              <a:spLocks noChangeShapeType="1"/>
            </p:cNvSpPr>
            <p:nvPr/>
          </p:nvSpPr>
          <p:spPr bwMode="auto">
            <a:xfrm>
              <a:off x="4618556" y="219544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4" name="Line 796"/>
            <p:cNvSpPr>
              <a:spLocks noChangeShapeType="1"/>
            </p:cNvSpPr>
            <p:nvPr/>
          </p:nvSpPr>
          <p:spPr bwMode="auto">
            <a:xfrm>
              <a:off x="4620001" y="2195444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5" name="Line 797"/>
            <p:cNvSpPr>
              <a:spLocks noChangeShapeType="1"/>
            </p:cNvSpPr>
            <p:nvPr/>
          </p:nvSpPr>
          <p:spPr bwMode="auto">
            <a:xfrm>
              <a:off x="4624333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6" name="Line 798"/>
            <p:cNvSpPr>
              <a:spLocks noChangeShapeType="1"/>
            </p:cNvSpPr>
            <p:nvPr/>
          </p:nvSpPr>
          <p:spPr bwMode="auto">
            <a:xfrm>
              <a:off x="4627222" y="2195444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7" name="Line 799"/>
            <p:cNvSpPr>
              <a:spLocks noChangeShapeType="1"/>
            </p:cNvSpPr>
            <p:nvPr/>
          </p:nvSpPr>
          <p:spPr bwMode="auto">
            <a:xfrm>
              <a:off x="4630110" y="2195444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8" name="Line 800"/>
            <p:cNvSpPr>
              <a:spLocks noChangeShapeType="1"/>
            </p:cNvSpPr>
            <p:nvPr/>
          </p:nvSpPr>
          <p:spPr bwMode="auto">
            <a:xfrm>
              <a:off x="4634444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9" name="Line 801"/>
            <p:cNvSpPr>
              <a:spLocks noChangeShapeType="1"/>
            </p:cNvSpPr>
            <p:nvPr/>
          </p:nvSpPr>
          <p:spPr bwMode="auto">
            <a:xfrm>
              <a:off x="4635887" y="219688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0" name="Line 802"/>
            <p:cNvSpPr>
              <a:spLocks noChangeShapeType="1"/>
            </p:cNvSpPr>
            <p:nvPr/>
          </p:nvSpPr>
          <p:spPr bwMode="auto">
            <a:xfrm>
              <a:off x="4637332" y="219688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1" name="Line 803"/>
            <p:cNvSpPr>
              <a:spLocks noChangeShapeType="1"/>
            </p:cNvSpPr>
            <p:nvPr/>
          </p:nvSpPr>
          <p:spPr bwMode="auto">
            <a:xfrm>
              <a:off x="4638776" y="21983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2" name="Line 804"/>
            <p:cNvSpPr>
              <a:spLocks noChangeShapeType="1"/>
            </p:cNvSpPr>
            <p:nvPr/>
          </p:nvSpPr>
          <p:spPr bwMode="auto">
            <a:xfrm>
              <a:off x="4640221" y="219977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3" name="Line 805"/>
            <p:cNvSpPr>
              <a:spLocks noChangeShapeType="1"/>
            </p:cNvSpPr>
            <p:nvPr/>
          </p:nvSpPr>
          <p:spPr bwMode="auto">
            <a:xfrm>
              <a:off x="4643109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4" name="Line 806"/>
            <p:cNvSpPr>
              <a:spLocks noChangeShapeType="1"/>
            </p:cNvSpPr>
            <p:nvPr/>
          </p:nvSpPr>
          <p:spPr bwMode="auto">
            <a:xfrm>
              <a:off x="464744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5" name="Line 807"/>
            <p:cNvSpPr>
              <a:spLocks noChangeShapeType="1"/>
            </p:cNvSpPr>
            <p:nvPr/>
          </p:nvSpPr>
          <p:spPr bwMode="auto">
            <a:xfrm>
              <a:off x="4648886" y="220555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6" name="Line 808"/>
            <p:cNvSpPr>
              <a:spLocks noChangeShapeType="1"/>
            </p:cNvSpPr>
            <p:nvPr/>
          </p:nvSpPr>
          <p:spPr bwMode="auto">
            <a:xfrm>
              <a:off x="4648886" y="220555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7" name="Line 810"/>
            <p:cNvSpPr>
              <a:spLocks noChangeShapeType="1"/>
            </p:cNvSpPr>
            <p:nvPr/>
          </p:nvSpPr>
          <p:spPr bwMode="auto">
            <a:xfrm>
              <a:off x="4650331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8" name="Line 811"/>
            <p:cNvSpPr>
              <a:spLocks noChangeShapeType="1"/>
            </p:cNvSpPr>
            <p:nvPr/>
          </p:nvSpPr>
          <p:spPr bwMode="auto">
            <a:xfrm>
              <a:off x="4651775" y="2208442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9" name="Line 812"/>
            <p:cNvSpPr>
              <a:spLocks noChangeShapeType="1"/>
            </p:cNvSpPr>
            <p:nvPr/>
          </p:nvSpPr>
          <p:spPr bwMode="auto">
            <a:xfrm>
              <a:off x="4654664" y="22113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0" name="Line 813"/>
            <p:cNvSpPr>
              <a:spLocks noChangeShapeType="1"/>
            </p:cNvSpPr>
            <p:nvPr/>
          </p:nvSpPr>
          <p:spPr bwMode="auto">
            <a:xfrm>
              <a:off x="4654664" y="221277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1" name="Line 814"/>
            <p:cNvSpPr>
              <a:spLocks noChangeShapeType="1"/>
            </p:cNvSpPr>
            <p:nvPr/>
          </p:nvSpPr>
          <p:spPr bwMode="auto">
            <a:xfrm>
              <a:off x="4657552" y="221421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" name="Line 815"/>
            <p:cNvSpPr>
              <a:spLocks noChangeShapeType="1"/>
            </p:cNvSpPr>
            <p:nvPr/>
          </p:nvSpPr>
          <p:spPr bwMode="auto">
            <a:xfrm>
              <a:off x="4657552" y="221710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" name="Line 816"/>
            <p:cNvSpPr>
              <a:spLocks noChangeShapeType="1"/>
            </p:cNvSpPr>
            <p:nvPr/>
          </p:nvSpPr>
          <p:spPr bwMode="auto">
            <a:xfrm>
              <a:off x="4658997" y="2219996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" name="Line 817"/>
            <p:cNvSpPr>
              <a:spLocks noChangeShapeType="1"/>
            </p:cNvSpPr>
            <p:nvPr/>
          </p:nvSpPr>
          <p:spPr bwMode="auto">
            <a:xfrm>
              <a:off x="46589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" name="Line 818"/>
            <p:cNvSpPr>
              <a:spLocks noChangeShapeType="1"/>
            </p:cNvSpPr>
            <p:nvPr/>
          </p:nvSpPr>
          <p:spPr bwMode="auto">
            <a:xfrm>
              <a:off x="4660441" y="2225774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" name="Line 819"/>
            <p:cNvSpPr>
              <a:spLocks noChangeShapeType="1"/>
            </p:cNvSpPr>
            <p:nvPr/>
          </p:nvSpPr>
          <p:spPr bwMode="auto">
            <a:xfrm>
              <a:off x="4660441" y="223010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" name="Freeform 820"/>
            <p:cNvSpPr>
              <a:spLocks/>
            </p:cNvSpPr>
            <p:nvPr/>
          </p:nvSpPr>
          <p:spPr bwMode="auto">
            <a:xfrm>
              <a:off x="4810646" y="2248882"/>
              <a:ext cx="75103" cy="75103"/>
            </a:xfrm>
            <a:custGeom>
              <a:avLst/>
              <a:gdLst>
                <a:gd name="T0" fmla="*/ 25 w 52"/>
                <a:gd name="T1" fmla="*/ 0 h 52"/>
                <a:gd name="T2" fmla="*/ 28 w 52"/>
                <a:gd name="T3" fmla="*/ 0 h 52"/>
                <a:gd name="T4" fmla="*/ 35 w 52"/>
                <a:gd name="T5" fmla="*/ 0 h 52"/>
                <a:gd name="T6" fmla="*/ 38 w 52"/>
                <a:gd name="T7" fmla="*/ 4 h 52"/>
                <a:gd name="T8" fmla="*/ 44 w 52"/>
                <a:gd name="T9" fmla="*/ 6 h 52"/>
                <a:gd name="T10" fmla="*/ 45 w 52"/>
                <a:gd name="T11" fmla="*/ 7 h 52"/>
                <a:gd name="T12" fmla="*/ 48 w 52"/>
                <a:gd name="T13" fmla="*/ 11 h 52"/>
                <a:gd name="T14" fmla="*/ 50 w 52"/>
                <a:gd name="T15" fmla="*/ 14 h 52"/>
                <a:gd name="T16" fmla="*/ 50 w 52"/>
                <a:gd name="T17" fmla="*/ 15 h 52"/>
                <a:gd name="T18" fmla="*/ 52 w 52"/>
                <a:gd name="T19" fmla="*/ 21 h 52"/>
                <a:gd name="T20" fmla="*/ 52 w 52"/>
                <a:gd name="T21" fmla="*/ 26 h 52"/>
                <a:gd name="T22" fmla="*/ 52 w 52"/>
                <a:gd name="T23" fmla="*/ 29 h 52"/>
                <a:gd name="T24" fmla="*/ 51 w 52"/>
                <a:gd name="T25" fmla="*/ 35 h 52"/>
                <a:gd name="T26" fmla="*/ 51 w 52"/>
                <a:gd name="T27" fmla="*/ 36 h 52"/>
                <a:gd name="T28" fmla="*/ 50 w 52"/>
                <a:gd name="T29" fmla="*/ 40 h 52"/>
                <a:gd name="T30" fmla="*/ 46 w 52"/>
                <a:gd name="T31" fmla="*/ 44 h 52"/>
                <a:gd name="T32" fmla="*/ 44 w 52"/>
                <a:gd name="T33" fmla="*/ 45 h 52"/>
                <a:gd name="T34" fmla="*/ 42 w 52"/>
                <a:gd name="T35" fmla="*/ 47 h 52"/>
                <a:gd name="T36" fmla="*/ 38 w 52"/>
                <a:gd name="T37" fmla="*/ 50 h 52"/>
                <a:gd name="T38" fmla="*/ 37 w 52"/>
                <a:gd name="T39" fmla="*/ 50 h 52"/>
                <a:gd name="T40" fmla="*/ 32 w 52"/>
                <a:gd name="T41" fmla="*/ 52 h 52"/>
                <a:gd name="T42" fmla="*/ 28 w 52"/>
                <a:gd name="T43" fmla="*/ 52 h 52"/>
                <a:gd name="T44" fmla="*/ 24 w 52"/>
                <a:gd name="T45" fmla="*/ 52 h 52"/>
                <a:gd name="T46" fmla="*/ 19 w 52"/>
                <a:gd name="T47" fmla="*/ 51 h 52"/>
                <a:gd name="T48" fmla="*/ 17 w 52"/>
                <a:gd name="T49" fmla="*/ 51 h 52"/>
                <a:gd name="T50" fmla="*/ 13 w 52"/>
                <a:gd name="T51" fmla="*/ 48 h 52"/>
                <a:gd name="T52" fmla="*/ 9 w 52"/>
                <a:gd name="T53" fmla="*/ 46 h 52"/>
                <a:gd name="T54" fmla="*/ 8 w 52"/>
                <a:gd name="T55" fmla="*/ 45 h 52"/>
                <a:gd name="T56" fmla="*/ 5 w 52"/>
                <a:gd name="T57" fmla="*/ 43 h 52"/>
                <a:gd name="T58" fmla="*/ 3 w 52"/>
                <a:gd name="T59" fmla="*/ 39 h 52"/>
                <a:gd name="T60" fmla="*/ 2 w 52"/>
                <a:gd name="T61" fmla="*/ 37 h 52"/>
                <a:gd name="T62" fmla="*/ 1 w 52"/>
                <a:gd name="T63" fmla="*/ 31 h 52"/>
                <a:gd name="T64" fmla="*/ 0 w 52"/>
                <a:gd name="T65" fmla="*/ 28 h 52"/>
                <a:gd name="T66" fmla="*/ 1 w 52"/>
                <a:gd name="T67" fmla="*/ 23 h 52"/>
                <a:gd name="T68" fmla="*/ 1 w 52"/>
                <a:gd name="T69" fmla="*/ 18 h 52"/>
                <a:gd name="T70" fmla="*/ 2 w 52"/>
                <a:gd name="T71" fmla="*/ 16 h 52"/>
                <a:gd name="T72" fmla="*/ 3 w 52"/>
                <a:gd name="T73" fmla="*/ 13 h 52"/>
                <a:gd name="T74" fmla="*/ 6 w 52"/>
                <a:gd name="T75" fmla="*/ 8 h 52"/>
                <a:gd name="T76" fmla="*/ 8 w 52"/>
                <a:gd name="T77" fmla="*/ 7 h 52"/>
                <a:gd name="T78" fmla="*/ 11 w 52"/>
                <a:gd name="T79" fmla="*/ 5 h 52"/>
                <a:gd name="T80" fmla="*/ 14 w 52"/>
                <a:gd name="T81" fmla="*/ 3 h 52"/>
                <a:gd name="T82" fmla="*/ 16 w 52"/>
                <a:gd name="T83" fmla="*/ 2 h 52"/>
                <a:gd name="T84" fmla="*/ 21 w 52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8" name="Line 821"/>
            <p:cNvSpPr>
              <a:spLocks noChangeShapeType="1"/>
            </p:cNvSpPr>
            <p:nvPr/>
          </p:nvSpPr>
          <p:spPr bwMode="auto">
            <a:xfrm>
              <a:off x="4885749" y="228787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9" name="Line 822"/>
            <p:cNvSpPr>
              <a:spLocks noChangeShapeType="1"/>
            </p:cNvSpPr>
            <p:nvPr/>
          </p:nvSpPr>
          <p:spPr bwMode="auto">
            <a:xfrm>
              <a:off x="4885749" y="228787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0" name="Line 823"/>
            <p:cNvSpPr>
              <a:spLocks noChangeShapeType="1"/>
            </p:cNvSpPr>
            <p:nvPr/>
          </p:nvSpPr>
          <p:spPr bwMode="auto">
            <a:xfrm flipH="1">
              <a:off x="4884305" y="229076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1" name="Line 824"/>
            <p:cNvSpPr>
              <a:spLocks noChangeShapeType="1"/>
            </p:cNvSpPr>
            <p:nvPr/>
          </p:nvSpPr>
          <p:spPr bwMode="auto">
            <a:xfrm>
              <a:off x="4884305" y="229509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2" name="Line 825"/>
            <p:cNvSpPr>
              <a:spLocks noChangeShapeType="1"/>
            </p:cNvSpPr>
            <p:nvPr/>
          </p:nvSpPr>
          <p:spPr bwMode="auto">
            <a:xfrm>
              <a:off x="4884305" y="2297988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3" name="Line 826"/>
            <p:cNvSpPr>
              <a:spLocks noChangeShapeType="1"/>
            </p:cNvSpPr>
            <p:nvPr/>
          </p:nvSpPr>
          <p:spPr bwMode="auto">
            <a:xfrm flipH="1">
              <a:off x="4882861" y="2299433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4" name="Line 827"/>
            <p:cNvSpPr>
              <a:spLocks noChangeShapeType="1"/>
            </p:cNvSpPr>
            <p:nvPr/>
          </p:nvSpPr>
          <p:spPr bwMode="auto">
            <a:xfrm>
              <a:off x="4882861" y="230087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5" name="Line 828"/>
            <p:cNvSpPr>
              <a:spLocks noChangeShapeType="1"/>
            </p:cNvSpPr>
            <p:nvPr/>
          </p:nvSpPr>
          <p:spPr bwMode="auto">
            <a:xfrm flipH="1">
              <a:off x="4881417" y="2302321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6" name="Line 829"/>
            <p:cNvSpPr>
              <a:spLocks noChangeShapeType="1"/>
            </p:cNvSpPr>
            <p:nvPr/>
          </p:nvSpPr>
          <p:spPr bwMode="auto">
            <a:xfrm flipH="1">
              <a:off x="4877084" y="2305210"/>
              <a:ext cx="4333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7" name="Line 830"/>
            <p:cNvSpPr>
              <a:spLocks noChangeShapeType="1"/>
            </p:cNvSpPr>
            <p:nvPr/>
          </p:nvSpPr>
          <p:spPr bwMode="auto">
            <a:xfrm flipH="1">
              <a:off x="4875640" y="2309542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8" name="Line 831"/>
            <p:cNvSpPr>
              <a:spLocks noChangeShapeType="1"/>
            </p:cNvSpPr>
            <p:nvPr/>
          </p:nvSpPr>
          <p:spPr bwMode="auto">
            <a:xfrm flipH="1">
              <a:off x="4874195" y="231243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9" name="Line 832"/>
            <p:cNvSpPr>
              <a:spLocks noChangeShapeType="1"/>
            </p:cNvSpPr>
            <p:nvPr/>
          </p:nvSpPr>
          <p:spPr bwMode="auto">
            <a:xfrm>
              <a:off x="4874195" y="23138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0" name="Line 833"/>
            <p:cNvSpPr>
              <a:spLocks noChangeShapeType="1"/>
            </p:cNvSpPr>
            <p:nvPr/>
          </p:nvSpPr>
          <p:spPr bwMode="auto">
            <a:xfrm>
              <a:off x="487419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1" name="Line 834"/>
            <p:cNvSpPr>
              <a:spLocks noChangeShapeType="1"/>
            </p:cNvSpPr>
            <p:nvPr/>
          </p:nvSpPr>
          <p:spPr bwMode="auto">
            <a:xfrm flipH="1">
              <a:off x="4871306" y="231531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2" name="Line 835"/>
            <p:cNvSpPr>
              <a:spLocks noChangeShapeType="1"/>
            </p:cNvSpPr>
            <p:nvPr/>
          </p:nvSpPr>
          <p:spPr bwMode="auto">
            <a:xfrm flipH="1">
              <a:off x="4868418" y="231676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3" name="Line 836"/>
            <p:cNvSpPr>
              <a:spLocks noChangeShapeType="1"/>
            </p:cNvSpPr>
            <p:nvPr/>
          </p:nvSpPr>
          <p:spPr bwMode="auto">
            <a:xfrm flipH="1">
              <a:off x="4865529" y="231820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4" name="Line 837"/>
            <p:cNvSpPr>
              <a:spLocks noChangeShapeType="1"/>
            </p:cNvSpPr>
            <p:nvPr/>
          </p:nvSpPr>
          <p:spPr bwMode="auto">
            <a:xfrm>
              <a:off x="4865529" y="232109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5" name="Line 838"/>
            <p:cNvSpPr>
              <a:spLocks noChangeShapeType="1"/>
            </p:cNvSpPr>
            <p:nvPr/>
          </p:nvSpPr>
          <p:spPr bwMode="auto">
            <a:xfrm flipH="1">
              <a:off x="4864085" y="23210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6" name="Line 839"/>
            <p:cNvSpPr>
              <a:spLocks noChangeShapeType="1"/>
            </p:cNvSpPr>
            <p:nvPr/>
          </p:nvSpPr>
          <p:spPr bwMode="auto">
            <a:xfrm flipH="1">
              <a:off x="4859752" y="232109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7" name="Line 840"/>
            <p:cNvSpPr>
              <a:spLocks noChangeShapeType="1"/>
            </p:cNvSpPr>
            <p:nvPr/>
          </p:nvSpPr>
          <p:spPr bwMode="auto">
            <a:xfrm flipH="1">
              <a:off x="4856864" y="2322541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8" name="Line 841"/>
            <p:cNvSpPr>
              <a:spLocks noChangeShapeType="1"/>
            </p:cNvSpPr>
            <p:nvPr/>
          </p:nvSpPr>
          <p:spPr bwMode="auto">
            <a:xfrm flipH="1">
              <a:off x="4852531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9" name="Line 842"/>
            <p:cNvSpPr>
              <a:spLocks noChangeShapeType="1"/>
            </p:cNvSpPr>
            <p:nvPr/>
          </p:nvSpPr>
          <p:spPr bwMode="auto">
            <a:xfrm flipH="1">
              <a:off x="4848198" y="2323985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0" name="Line 843"/>
            <p:cNvSpPr>
              <a:spLocks noChangeShapeType="1"/>
            </p:cNvSpPr>
            <p:nvPr/>
          </p:nvSpPr>
          <p:spPr bwMode="auto">
            <a:xfrm flipH="1">
              <a:off x="4845309" y="2323985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1" name="Line 844"/>
            <p:cNvSpPr>
              <a:spLocks noChangeShapeType="1"/>
            </p:cNvSpPr>
            <p:nvPr/>
          </p:nvSpPr>
          <p:spPr bwMode="auto">
            <a:xfrm flipH="1">
              <a:off x="4839532" y="2323985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Line 845"/>
            <p:cNvSpPr>
              <a:spLocks noChangeShapeType="1"/>
            </p:cNvSpPr>
            <p:nvPr/>
          </p:nvSpPr>
          <p:spPr bwMode="auto">
            <a:xfrm flipH="1" flipV="1">
              <a:off x="4838088" y="232254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3" name="Line 846"/>
            <p:cNvSpPr>
              <a:spLocks noChangeShapeType="1"/>
            </p:cNvSpPr>
            <p:nvPr/>
          </p:nvSpPr>
          <p:spPr bwMode="auto">
            <a:xfrm flipH="1">
              <a:off x="4836644" y="23225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4" name="Line 847"/>
            <p:cNvSpPr>
              <a:spLocks noChangeShapeType="1"/>
            </p:cNvSpPr>
            <p:nvPr/>
          </p:nvSpPr>
          <p:spPr bwMode="auto">
            <a:xfrm flipH="1">
              <a:off x="4835200" y="23225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5" name="Line 848"/>
            <p:cNvSpPr>
              <a:spLocks noChangeShapeType="1"/>
            </p:cNvSpPr>
            <p:nvPr/>
          </p:nvSpPr>
          <p:spPr bwMode="auto">
            <a:xfrm flipH="1" flipV="1">
              <a:off x="4833755" y="232109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6" name="Line 849"/>
            <p:cNvSpPr>
              <a:spLocks noChangeShapeType="1"/>
            </p:cNvSpPr>
            <p:nvPr/>
          </p:nvSpPr>
          <p:spPr bwMode="auto">
            <a:xfrm flipH="1">
              <a:off x="4829423" y="2321097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7" name="Line 850"/>
            <p:cNvSpPr>
              <a:spLocks noChangeShapeType="1"/>
            </p:cNvSpPr>
            <p:nvPr/>
          </p:nvSpPr>
          <p:spPr bwMode="auto">
            <a:xfrm flipH="1" flipV="1">
              <a:off x="4826534" y="2316764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8" name="Line 851"/>
            <p:cNvSpPr>
              <a:spLocks noChangeShapeType="1"/>
            </p:cNvSpPr>
            <p:nvPr/>
          </p:nvSpPr>
          <p:spPr bwMode="auto">
            <a:xfrm flipH="1" flipV="1">
              <a:off x="4823645" y="231531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9" name="Line 852"/>
            <p:cNvSpPr>
              <a:spLocks noChangeShapeType="1"/>
            </p:cNvSpPr>
            <p:nvPr/>
          </p:nvSpPr>
          <p:spPr bwMode="auto">
            <a:xfrm flipV="1">
              <a:off x="4823645" y="2313876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0" name="Line 853"/>
            <p:cNvSpPr>
              <a:spLocks noChangeShapeType="1"/>
            </p:cNvSpPr>
            <p:nvPr/>
          </p:nvSpPr>
          <p:spPr bwMode="auto">
            <a:xfrm flipH="1">
              <a:off x="4822201" y="231387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1" name="Line 854"/>
            <p:cNvSpPr>
              <a:spLocks noChangeShapeType="1"/>
            </p:cNvSpPr>
            <p:nvPr/>
          </p:nvSpPr>
          <p:spPr bwMode="auto">
            <a:xfrm flipV="1">
              <a:off x="4822201" y="231243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2" name="Line 855"/>
            <p:cNvSpPr>
              <a:spLocks noChangeShapeType="1"/>
            </p:cNvSpPr>
            <p:nvPr/>
          </p:nvSpPr>
          <p:spPr bwMode="auto">
            <a:xfrm flipH="1" flipV="1">
              <a:off x="4817868" y="230954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3" name="Line 856"/>
            <p:cNvSpPr>
              <a:spLocks noChangeShapeType="1"/>
            </p:cNvSpPr>
            <p:nvPr/>
          </p:nvSpPr>
          <p:spPr bwMode="auto">
            <a:xfrm flipH="1" flipV="1">
              <a:off x="4816424" y="2305210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4" name="Line 857"/>
            <p:cNvSpPr>
              <a:spLocks noChangeShapeType="1"/>
            </p:cNvSpPr>
            <p:nvPr/>
          </p:nvSpPr>
          <p:spPr bwMode="auto">
            <a:xfrm flipH="1" flipV="1">
              <a:off x="4814980" y="2303765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5" name="Line 858"/>
            <p:cNvSpPr>
              <a:spLocks noChangeShapeType="1"/>
            </p:cNvSpPr>
            <p:nvPr/>
          </p:nvSpPr>
          <p:spPr bwMode="auto">
            <a:xfrm>
              <a:off x="4814980" y="230376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6" name="Line 859"/>
            <p:cNvSpPr>
              <a:spLocks noChangeShapeType="1"/>
            </p:cNvSpPr>
            <p:nvPr/>
          </p:nvSpPr>
          <p:spPr bwMode="auto">
            <a:xfrm flipV="1">
              <a:off x="4814980" y="230232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7" name="Line 860"/>
            <p:cNvSpPr>
              <a:spLocks noChangeShapeType="1"/>
            </p:cNvSpPr>
            <p:nvPr/>
          </p:nvSpPr>
          <p:spPr bwMode="auto">
            <a:xfrm flipH="1" flipV="1">
              <a:off x="4813535" y="229943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8" name="Line 861"/>
            <p:cNvSpPr>
              <a:spLocks noChangeShapeType="1"/>
            </p:cNvSpPr>
            <p:nvPr/>
          </p:nvSpPr>
          <p:spPr bwMode="auto">
            <a:xfrm flipH="1" flipV="1">
              <a:off x="4812091" y="2293656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9" name="Line 862"/>
            <p:cNvSpPr>
              <a:spLocks noChangeShapeType="1"/>
            </p:cNvSpPr>
            <p:nvPr/>
          </p:nvSpPr>
          <p:spPr bwMode="auto">
            <a:xfrm flipV="1">
              <a:off x="4812091" y="22907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0" name="Line 863"/>
            <p:cNvSpPr>
              <a:spLocks noChangeShapeType="1"/>
            </p:cNvSpPr>
            <p:nvPr/>
          </p:nvSpPr>
          <p:spPr bwMode="auto">
            <a:xfrm flipV="1">
              <a:off x="4812091" y="228932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1" name="Line 864"/>
            <p:cNvSpPr>
              <a:spLocks noChangeShapeType="1"/>
            </p:cNvSpPr>
            <p:nvPr/>
          </p:nvSpPr>
          <p:spPr bwMode="auto">
            <a:xfrm flipV="1">
              <a:off x="4812091" y="228643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2" name="Line 865"/>
            <p:cNvSpPr>
              <a:spLocks noChangeShapeType="1"/>
            </p:cNvSpPr>
            <p:nvPr/>
          </p:nvSpPr>
          <p:spPr bwMode="auto">
            <a:xfrm flipV="1">
              <a:off x="4812091" y="228210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3" name="Line 866"/>
            <p:cNvSpPr>
              <a:spLocks noChangeShapeType="1"/>
            </p:cNvSpPr>
            <p:nvPr/>
          </p:nvSpPr>
          <p:spPr bwMode="auto">
            <a:xfrm flipV="1">
              <a:off x="4812091" y="2277768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4" name="Line 867"/>
            <p:cNvSpPr>
              <a:spLocks noChangeShapeType="1"/>
            </p:cNvSpPr>
            <p:nvPr/>
          </p:nvSpPr>
          <p:spPr bwMode="auto">
            <a:xfrm flipV="1">
              <a:off x="4813535" y="2274879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5" name="Line 868"/>
            <p:cNvSpPr>
              <a:spLocks noChangeShapeType="1"/>
            </p:cNvSpPr>
            <p:nvPr/>
          </p:nvSpPr>
          <p:spPr bwMode="auto">
            <a:xfrm>
              <a:off x="4813535" y="227487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6" name="Line 869"/>
            <p:cNvSpPr>
              <a:spLocks noChangeShapeType="1"/>
            </p:cNvSpPr>
            <p:nvPr/>
          </p:nvSpPr>
          <p:spPr bwMode="auto">
            <a:xfrm flipV="1">
              <a:off x="4813535" y="2271991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7" name="Line 870"/>
            <p:cNvSpPr>
              <a:spLocks noChangeShapeType="1"/>
            </p:cNvSpPr>
            <p:nvPr/>
          </p:nvSpPr>
          <p:spPr bwMode="auto">
            <a:xfrm flipV="1">
              <a:off x="4813535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8" name="Line 871"/>
            <p:cNvSpPr>
              <a:spLocks noChangeShapeType="1"/>
            </p:cNvSpPr>
            <p:nvPr/>
          </p:nvSpPr>
          <p:spPr bwMode="auto">
            <a:xfrm flipV="1">
              <a:off x="4814980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9" name="Line 872"/>
            <p:cNvSpPr>
              <a:spLocks noChangeShapeType="1"/>
            </p:cNvSpPr>
            <p:nvPr/>
          </p:nvSpPr>
          <p:spPr bwMode="auto">
            <a:xfrm flipV="1">
              <a:off x="4816424" y="226621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0" name="Line 873"/>
            <p:cNvSpPr>
              <a:spLocks noChangeShapeType="1"/>
            </p:cNvSpPr>
            <p:nvPr/>
          </p:nvSpPr>
          <p:spPr bwMode="auto">
            <a:xfrm flipV="1">
              <a:off x="4817868" y="2263325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1" name="Line 874"/>
            <p:cNvSpPr>
              <a:spLocks noChangeShapeType="1"/>
            </p:cNvSpPr>
            <p:nvPr/>
          </p:nvSpPr>
          <p:spPr bwMode="auto">
            <a:xfrm flipV="1">
              <a:off x="4822201" y="226043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2" name="Line 875"/>
            <p:cNvSpPr>
              <a:spLocks noChangeShapeType="1"/>
            </p:cNvSpPr>
            <p:nvPr/>
          </p:nvSpPr>
          <p:spPr bwMode="auto">
            <a:xfrm>
              <a:off x="4822201" y="226043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3" name="Line 876"/>
            <p:cNvSpPr>
              <a:spLocks noChangeShapeType="1"/>
            </p:cNvSpPr>
            <p:nvPr/>
          </p:nvSpPr>
          <p:spPr bwMode="auto">
            <a:xfrm flipV="1">
              <a:off x="482364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4" name="Line 877"/>
            <p:cNvSpPr>
              <a:spLocks noChangeShapeType="1"/>
            </p:cNvSpPr>
            <p:nvPr/>
          </p:nvSpPr>
          <p:spPr bwMode="auto">
            <a:xfrm flipV="1">
              <a:off x="4823645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5" name="Line 878"/>
            <p:cNvSpPr>
              <a:spLocks noChangeShapeType="1"/>
            </p:cNvSpPr>
            <p:nvPr/>
          </p:nvSpPr>
          <p:spPr bwMode="auto">
            <a:xfrm flipV="1">
              <a:off x="4826534" y="2254659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6" name="Line 879"/>
            <p:cNvSpPr>
              <a:spLocks noChangeShapeType="1"/>
            </p:cNvSpPr>
            <p:nvPr/>
          </p:nvSpPr>
          <p:spPr bwMode="auto">
            <a:xfrm>
              <a:off x="4829423" y="2254659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7" name="Line 880"/>
            <p:cNvSpPr>
              <a:spLocks noChangeShapeType="1"/>
            </p:cNvSpPr>
            <p:nvPr/>
          </p:nvSpPr>
          <p:spPr bwMode="auto">
            <a:xfrm>
              <a:off x="4830866" y="2254659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8" name="Line 881"/>
            <p:cNvSpPr>
              <a:spLocks noChangeShapeType="1"/>
            </p:cNvSpPr>
            <p:nvPr/>
          </p:nvSpPr>
          <p:spPr bwMode="auto">
            <a:xfrm flipV="1">
              <a:off x="4830866" y="225321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9" name="Line 882"/>
            <p:cNvSpPr>
              <a:spLocks noChangeShapeType="1"/>
            </p:cNvSpPr>
            <p:nvPr/>
          </p:nvSpPr>
          <p:spPr bwMode="auto">
            <a:xfrm flipV="1">
              <a:off x="4833755" y="2251771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0" name="Line 883"/>
            <p:cNvSpPr>
              <a:spLocks noChangeShapeType="1"/>
            </p:cNvSpPr>
            <p:nvPr/>
          </p:nvSpPr>
          <p:spPr bwMode="auto">
            <a:xfrm>
              <a:off x="4836644" y="22517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1" name="Line 884"/>
            <p:cNvSpPr>
              <a:spLocks noChangeShapeType="1"/>
            </p:cNvSpPr>
            <p:nvPr/>
          </p:nvSpPr>
          <p:spPr bwMode="auto">
            <a:xfrm flipV="1">
              <a:off x="4840977" y="2248882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2" name="Line 885"/>
            <p:cNvSpPr>
              <a:spLocks noChangeShapeType="1"/>
            </p:cNvSpPr>
            <p:nvPr/>
          </p:nvSpPr>
          <p:spPr bwMode="auto">
            <a:xfrm>
              <a:off x="4845309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3" name="Line 886"/>
            <p:cNvSpPr>
              <a:spLocks noChangeShapeType="1"/>
            </p:cNvSpPr>
            <p:nvPr/>
          </p:nvSpPr>
          <p:spPr bwMode="auto">
            <a:xfrm>
              <a:off x="4846754" y="2248882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4" name="Line 887"/>
            <p:cNvSpPr>
              <a:spLocks noChangeShapeType="1"/>
            </p:cNvSpPr>
            <p:nvPr/>
          </p:nvSpPr>
          <p:spPr bwMode="auto">
            <a:xfrm>
              <a:off x="4849643" y="224888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5" name="Line 888"/>
            <p:cNvSpPr>
              <a:spLocks noChangeShapeType="1"/>
            </p:cNvSpPr>
            <p:nvPr/>
          </p:nvSpPr>
          <p:spPr bwMode="auto">
            <a:xfrm>
              <a:off x="4851086" y="2248882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6" name="Line 889"/>
            <p:cNvSpPr>
              <a:spLocks noChangeShapeType="1"/>
            </p:cNvSpPr>
            <p:nvPr/>
          </p:nvSpPr>
          <p:spPr bwMode="auto">
            <a:xfrm>
              <a:off x="4856864" y="22517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7" name="Line 890"/>
            <p:cNvSpPr>
              <a:spLocks noChangeShapeType="1"/>
            </p:cNvSpPr>
            <p:nvPr/>
          </p:nvSpPr>
          <p:spPr bwMode="auto">
            <a:xfrm>
              <a:off x="4859752" y="22517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8" name="Line 891"/>
            <p:cNvSpPr>
              <a:spLocks noChangeShapeType="1"/>
            </p:cNvSpPr>
            <p:nvPr/>
          </p:nvSpPr>
          <p:spPr bwMode="auto">
            <a:xfrm>
              <a:off x="4861197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9" name="Line 892"/>
            <p:cNvSpPr>
              <a:spLocks noChangeShapeType="1"/>
            </p:cNvSpPr>
            <p:nvPr/>
          </p:nvSpPr>
          <p:spPr bwMode="auto">
            <a:xfrm>
              <a:off x="4862641" y="2253216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0" name="Line 893"/>
            <p:cNvSpPr>
              <a:spLocks noChangeShapeType="1"/>
            </p:cNvSpPr>
            <p:nvPr/>
          </p:nvSpPr>
          <p:spPr bwMode="auto">
            <a:xfrm>
              <a:off x="4864085" y="2253216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1" name="Line 894"/>
            <p:cNvSpPr>
              <a:spLocks noChangeShapeType="1"/>
            </p:cNvSpPr>
            <p:nvPr/>
          </p:nvSpPr>
          <p:spPr bwMode="auto">
            <a:xfrm>
              <a:off x="4868418" y="2254659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2" name="Line 895"/>
            <p:cNvSpPr>
              <a:spLocks noChangeShapeType="1"/>
            </p:cNvSpPr>
            <p:nvPr/>
          </p:nvSpPr>
          <p:spPr bwMode="auto">
            <a:xfrm>
              <a:off x="4871306" y="2257548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3" name="Line 896"/>
            <p:cNvSpPr>
              <a:spLocks noChangeShapeType="1"/>
            </p:cNvSpPr>
            <p:nvPr/>
          </p:nvSpPr>
          <p:spPr bwMode="auto">
            <a:xfrm>
              <a:off x="4874195" y="2258993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4" name="Line 897"/>
            <p:cNvSpPr>
              <a:spLocks noChangeShapeType="1"/>
            </p:cNvSpPr>
            <p:nvPr/>
          </p:nvSpPr>
          <p:spPr bwMode="auto">
            <a:xfrm>
              <a:off x="4874195" y="2260437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5" name="Line 898"/>
            <p:cNvSpPr>
              <a:spLocks noChangeShapeType="1"/>
            </p:cNvSpPr>
            <p:nvPr/>
          </p:nvSpPr>
          <p:spPr bwMode="auto">
            <a:xfrm>
              <a:off x="4874195" y="226043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6" name="Line 899"/>
            <p:cNvSpPr>
              <a:spLocks noChangeShapeType="1"/>
            </p:cNvSpPr>
            <p:nvPr/>
          </p:nvSpPr>
          <p:spPr bwMode="auto">
            <a:xfrm>
              <a:off x="4875640" y="2263325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7" name="Line 900"/>
            <p:cNvSpPr>
              <a:spLocks noChangeShapeType="1"/>
            </p:cNvSpPr>
            <p:nvPr/>
          </p:nvSpPr>
          <p:spPr bwMode="auto">
            <a:xfrm>
              <a:off x="4877084" y="226621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8" name="Line 901"/>
            <p:cNvSpPr>
              <a:spLocks noChangeShapeType="1"/>
            </p:cNvSpPr>
            <p:nvPr/>
          </p:nvSpPr>
          <p:spPr bwMode="auto">
            <a:xfrm>
              <a:off x="4881417" y="2269102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9" name="Line 902"/>
            <p:cNvSpPr>
              <a:spLocks noChangeShapeType="1"/>
            </p:cNvSpPr>
            <p:nvPr/>
          </p:nvSpPr>
          <p:spPr bwMode="auto">
            <a:xfrm>
              <a:off x="4881417" y="2269102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0" name="Line 903"/>
            <p:cNvSpPr>
              <a:spLocks noChangeShapeType="1"/>
            </p:cNvSpPr>
            <p:nvPr/>
          </p:nvSpPr>
          <p:spPr bwMode="auto">
            <a:xfrm>
              <a:off x="4882861" y="2269102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1" name="Line 904"/>
            <p:cNvSpPr>
              <a:spLocks noChangeShapeType="1"/>
            </p:cNvSpPr>
            <p:nvPr/>
          </p:nvSpPr>
          <p:spPr bwMode="auto">
            <a:xfrm>
              <a:off x="4882861" y="2270547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2" name="Line 905"/>
            <p:cNvSpPr>
              <a:spLocks noChangeShapeType="1"/>
            </p:cNvSpPr>
            <p:nvPr/>
          </p:nvSpPr>
          <p:spPr bwMode="auto">
            <a:xfrm>
              <a:off x="4884305" y="2274879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3" name="Line 906"/>
            <p:cNvSpPr>
              <a:spLocks noChangeShapeType="1"/>
            </p:cNvSpPr>
            <p:nvPr/>
          </p:nvSpPr>
          <p:spPr bwMode="auto">
            <a:xfrm>
              <a:off x="4884305" y="2279213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4" name="Line 907"/>
            <p:cNvSpPr>
              <a:spLocks noChangeShapeType="1"/>
            </p:cNvSpPr>
            <p:nvPr/>
          </p:nvSpPr>
          <p:spPr bwMode="auto">
            <a:xfrm>
              <a:off x="4885749" y="228210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5" name="Line 908"/>
            <p:cNvSpPr>
              <a:spLocks noChangeShapeType="1"/>
            </p:cNvSpPr>
            <p:nvPr/>
          </p:nvSpPr>
          <p:spPr bwMode="auto">
            <a:xfrm>
              <a:off x="4885749" y="228643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6" name="Freeform 909"/>
            <p:cNvSpPr>
              <a:spLocks/>
            </p:cNvSpPr>
            <p:nvPr/>
          </p:nvSpPr>
          <p:spPr bwMode="auto">
            <a:xfrm>
              <a:off x="5050398" y="2351427"/>
              <a:ext cx="77991" cy="77991"/>
            </a:xfrm>
            <a:custGeom>
              <a:avLst/>
              <a:gdLst>
                <a:gd name="T0" fmla="*/ 26 w 54"/>
                <a:gd name="T1" fmla="*/ 0 h 54"/>
                <a:gd name="T2" fmla="*/ 33 w 54"/>
                <a:gd name="T3" fmla="*/ 1 h 54"/>
                <a:gd name="T4" fmla="*/ 36 w 54"/>
                <a:gd name="T5" fmla="*/ 3 h 54"/>
                <a:gd name="T6" fmla="*/ 38 w 54"/>
                <a:gd name="T7" fmla="*/ 3 h 54"/>
                <a:gd name="T8" fmla="*/ 42 w 54"/>
                <a:gd name="T9" fmla="*/ 6 h 54"/>
                <a:gd name="T10" fmla="*/ 45 w 54"/>
                <a:gd name="T11" fmla="*/ 8 h 54"/>
                <a:gd name="T12" fmla="*/ 46 w 54"/>
                <a:gd name="T13" fmla="*/ 9 h 54"/>
                <a:gd name="T14" fmla="*/ 49 w 54"/>
                <a:gd name="T15" fmla="*/ 14 h 54"/>
                <a:gd name="T16" fmla="*/ 50 w 54"/>
                <a:gd name="T17" fmla="*/ 15 h 54"/>
                <a:gd name="T18" fmla="*/ 52 w 54"/>
                <a:gd name="T19" fmla="*/ 18 h 54"/>
                <a:gd name="T20" fmla="*/ 53 w 54"/>
                <a:gd name="T21" fmla="*/ 24 h 54"/>
                <a:gd name="T22" fmla="*/ 54 w 54"/>
                <a:gd name="T23" fmla="*/ 26 h 54"/>
                <a:gd name="T24" fmla="*/ 53 w 54"/>
                <a:gd name="T25" fmla="*/ 30 h 54"/>
                <a:gd name="T26" fmla="*/ 52 w 54"/>
                <a:gd name="T27" fmla="*/ 36 h 54"/>
                <a:gd name="T28" fmla="*/ 52 w 54"/>
                <a:gd name="T29" fmla="*/ 37 h 54"/>
                <a:gd name="T30" fmla="*/ 49 w 54"/>
                <a:gd name="T31" fmla="*/ 40 h 54"/>
                <a:gd name="T32" fmla="*/ 46 w 54"/>
                <a:gd name="T33" fmla="*/ 45 h 54"/>
                <a:gd name="T34" fmla="*/ 45 w 54"/>
                <a:gd name="T35" fmla="*/ 46 h 54"/>
                <a:gd name="T36" fmla="*/ 42 w 54"/>
                <a:gd name="T37" fmla="*/ 48 h 54"/>
                <a:gd name="T38" fmla="*/ 39 w 54"/>
                <a:gd name="T39" fmla="*/ 50 h 54"/>
                <a:gd name="T40" fmla="*/ 38 w 54"/>
                <a:gd name="T41" fmla="*/ 52 h 54"/>
                <a:gd name="T42" fmla="*/ 32 w 54"/>
                <a:gd name="T43" fmla="*/ 53 h 54"/>
                <a:gd name="T44" fmla="*/ 29 w 54"/>
                <a:gd name="T45" fmla="*/ 54 h 54"/>
                <a:gd name="T46" fmla="*/ 24 w 54"/>
                <a:gd name="T47" fmla="*/ 53 h 54"/>
                <a:gd name="T48" fmla="*/ 18 w 54"/>
                <a:gd name="T49" fmla="*/ 52 h 54"/>
                <a:gd name="T50" fmla="*/ 17 w 54"/>
                <a:gd name="T51" fmla="*/ 52 h 54"/>
                <a:gd name="T52" fmla="*/ 14 w 54"/>
                <a:gd name="T53" fmla="*/ 50 h 54"/>
                <a:gd name="T54" fmla="*/ 9 w 54"/>
                <a:gd name="T55" fmla="*/ 47 h 54"/>
                <a:gd name="T56" fmla="*/ 8 w 54"/>
                <a:gd name="T57" fmla="*/ 46 h 54"/>
                <a:gd name="T58" fmla="*/ 6 w 54"/>
                <a:gd name="T59" fmla="*/ 42 h 54"/>
                <a:gd name="T60" fmla="*/ 4 w 54"/>
                <a:gd name="T61" fmla="*/ 39 h 54"/>
                <a:gd name="T62" fmla="*/ 4 w 54"/>
                <a:gd name="T63" fmla="*/ 38 h 54"/>
                <a:gd name="T64" fmla="*/ 1 w 54"/>
                <a:gd name="T65" fmla="*/ 32 h 54"/>
                <a:gd name="T66" fmla="*/ 0 w 54"/>
                <a:gd name="T67" fmla="*/ 29 h 54"/>
                <a:gd name="T68" fmla="*/ 0 w 54"/>
                <a:gd name="T69" fmla="*/ 26 h 54"/>
                <a:gd name="T70" fmla="*/ 1 w 54"/>
                <a:gd name="T71" fmla="*/ 21 h 54"/>
                <a:gd name="T72" fmla="*/ 2 w 54"/>
                <a:gd name="T73" fmla="*/ 18 h 54"/>
                <a:gd name="T74" fmla="*/ 4 w 54"/>
                <a:gd name="T75" fmla="*/ 16 h 54"/>
                <a:gd name="T76" fmla="*/ 6 w 54"/>
                <a:gd name="T77" fmla="*/ 12 h 54"/>
                <a:gd name="T78" fmla="*/ 8 w 54"/>
                <a:gd name="T79" fmla="*/ 8 h 54"/>
                <a:gd name="T80" fmla="*/ 9 w 54"/>
                <a:gd name="T81" fmla="*/ 7 h 54"/>
                <a:gd name="T82" fmla="*/ 14 w 54"/>
                <a:gd name="T83" fmla="*/ 4 h 54"/>
                <a:gd name="T84" fmla="*/ 15 w 54"/>
                <a:gd name="T85" fmla="*/ 4 h 54"/>
                <a:gd name="T86" fmla="*/ 18 w 54"/>
                <a:gd name="T87" fmla="*/ 3 h 54"/>
                <a:gd name="T88" fmla="*/ 23 w 54"/>
                <a:gd name="T8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7" name="Line 910"/>
            <p:cNvSpPr>
              <a:spLocks noChangeShapeType="1"/>
            </p:cNvSpPr>
            <p:nvPr/>
          </p:nvSpPr>
          <p:spPr bwMode="auto">
            <a:xfrm>
              <a:off x="5126945" y="238897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8" name="Line 911"/>
            <p:cNvSpPr>
              <a:spLocks noChangeShapeType="1"/>
            </p:cNvSpPr>
            <p:nvPr/>
          </p:nvSpPr>
          <p:spPr bwMode="auto">
            <a:xfrm flipH="1">
              <a:off x="5125501" y="2388978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9" name="Line 912"/>
            <p:cNvSpPr>
              <a:spLocks noChangeShapeType="1"/>
            </p:cNvSpPr>
            <p:nvPr/>
          </p:nvSpPr>
          <p:spPr bwMode="auto">
            <a:xfrm>
              <a:off x="5125501" y="2393311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0" name="Line 913"/>
            <p:cNvSpPr>
              <a:spLocks noChangeShapeType="1"/>
            </p:cNvSpPr>
            <p:nvPr/>
          </p:nvSpPr>
          <p:spPr bwMode="auto">
            <a:xfrm>
              <a:off x="5125501" y="2397644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1" name="Line 914"/>
            <p:cNvSpPr>
              <a:spLocks noChangeShapeType="1"/>
            </p:cNvSpPr>
            <p:nvPr/>
          </p:nvSpPr>
          <p:spPr bwMode="auto">
            <a:xfrm>
              <a:off x="5125501" y="240053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2" name="Line 915"/>
            <p:cNvSpPr>
              <a:spLocks noChangeShapeType="1"/>
            </p:cNvSpPr>
            <p:nvPr/>
          </p:nvSpPr>
          <p:spPr bwMode="auto">
            <a:xfrm>
              <a:off x="5125501" y="2400533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3" name="Line 916"/>
            <p:cNvSpPr>
              <a:spLocks noChangeShapeType="1"/>
            </p:cNvSpPr>
            <p:nvPr/>
          </p:nvSpPr>
          <p:spPr bwMode="auto">
            <a:xfrm flipH="1">
              <a:off x="5122612" y="2403421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Line 917"/>
            <p:cNvSpPr>
              <a:spLocks noChangeShapeType="1"/>
            </p:cNvSpPr>
            <p:nvPr/>
          </p:nvSpPr>
          <p:spPr bwMode="auto">
            <a:xfrm flipH="1">
              <a:off x="5121168" y="2406310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Line 918"/>
            <p:cNvSpPr>
              <a:spLocks noChangeShapeType="1"/>
            </p:cNvSpPr>
            <p:nvPr/>
          </p:nvSpPr>
          <p:spPr bwMode="auto">
            <a:xfrm flipH="1">
              <a:off x="5119724" y="240919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" name="Line 919"/>
            <p:cNvSpPr>
              <a:spLocks noChangeShapeType="1"/>
            </p:cNvSpPr>
            <p:nvPr/>
          </p:nvSpPr>
          <p:spPr bwMode="auto">
            <a:xfrm flipH="1">
              <a:off x="5116835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" name="Line 920"/>
            <p:cNvSpPr>
              <a:spLocks noChangeShapeType="1"/>
            </p:cNvSpPr>
            <p:nvPr/>
          </p:nvSpPr>
          <p:spPr bwMode="auto">
            <a:xfrm>
              <a:off x="5116835" y="241641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Line 921"/>
            <p:cNvSpPr>
              <a:spLocks noChangeShapeType="1"/>
            </p:cNvSpPr>
            <p:nvPr/>
          </p:nvSpPr>
          <p:spPr bwMode="auto">
            <a:xfrm flipH="1">
              <a:off x="5115391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Line 922"/>
            <p:cNvSpPr>
              <a:spLocks noChangeShapeType="1"/>
            </p:cNvSpPr>
            <p:nvPr/>
          </p:nvSpPr>
          <p:spPr bwMode="auto">
            <a:xfrm>
              <a:off x="5115391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Line 923"/>
            <p:cNvSpPr>
              <a:spLocks noChangeShapeType="1"/>
            </p:cNvSpPr>
            <p:nvPr/>
          </p:nvSpPr>
          <p:spPr bwMode="auto">
            <a:xfrm flipH="1">
              <a:off x="5111058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Line 924"/>
            <p:cNvSpPr>
              <a:spLocks noChangeShapeType="1"/>
            </p:cNvSpPr>
            <p:nvPr/>
          </p:nvSpPr>
          <p:spPr bwMode="auto">
            <a:xfrm flipH="1">
              <a:off x="510816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Line 925"/>
            <p:cNvSpPr>
              <a:spLocks noChangeShapeType="1"/>
            </p:cNvSpPr>
            <p:nvPr/>
          </p:nvSpPr>
          <p:spPr bwMode="auto">
            <a:xfrm flipH="1">
              <a:off x="5106725" y="2422197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Line 926"/>
            <p:cNvSpPr>
              <a:spLocks noChangeShapeType="1"/>
            </p:cNvSpPr>
            <p:nvPr/>
          </p:nvSpPr>
          <p:spPr bwMode="auto">
            <a:xfrm>
              <a:off x="5106725" y="2422197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Line 927"/>
            <p:cNvSpPr>
              <a:spLocks noChangeShapeType="1"/>
            </p:cNvSpPr>
            <p:nvPr/>
          </p:nvSpPr>
          <p:spPr bwMode="auto">
            <a:xfrm flipH="1">
              <a:off x="5105281" y="242364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Line 928"/>
            <p:cNvSpPr>
              <a:spLocks noChangeShapeType="1"/>
            </p:cNvSpPr>
            <p:nvPr/>
          </p:nvSpPr>
          <p:spPr bwMode="auto">
            <a:xfrm flipH="1">
              <a:off x="5099504" y="2423641"/>
              <a:ext cx="5777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Line 929"/>
            <p:cNvSpPr>
              <a:spLocks noChangeShapeType="1"/>
            </p:cNvSpPr>
            <p:nvPr/>
          </p:nvSpPr>
          <p:spPr bwMode="auto">
            <a:xfrm flipH="1">
              <a:off x="5096615" y="2426530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Line 930"/>
            <p:cNvSpPr>
              <a:spLocks noChangeShapeType="1"/>
            </p:cNvSpPr>
            <p:nvPr/>
          </p:nvSpPr>
          <p:spPr bwMode="auto">
            <a:xfrm flipH="1">
              <a:off x="5093726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Line 931"/>
            <p:cNvSpPr>
              <a:spLocks noChangeShapeType="1"/>
            </p:cNvSpPr>
            <p:nvPr/>
          </p:nvSpPr>
          <p:spPr bwMode="auto">
            <a:xfrm flipH="1">
              <a:off x="5087949" y="2427974"/>
              <a:ext cx="5777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Line 932"/>
            <p:cNvSpPr>
              <a:spLocks noChangeShapeType="1"/>
            </p:cNvSpPr>
            <p:nvPr/>
          </p:nvSpPr>
          <p:spPr bwMode="auto">
            <a:xfrm flipH="1" flipV="1">
              <a:off x="5085061" y="2426530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Line 933"/>
            <p:cNvSpPr>
              <a:spLocks noChangeShapeType="1"/>
            </p:cNvSpPr>
            <p:nvPr/>
          </p:nvSpPr>
          <p:spPr bwMode="auto">
            <a:xfrm flipH="1">
              <a:off x="5080728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Line 934"/>
            <p:cNvSpPr>
              <a:spLocks noChangeShapeType="1"/>
            </p:cNvSpPr>
            <p:nvPr/>
          </p:nvSpPr>
          <p:spPr bwMode="auto">
            <a:xfrm flipH="1">
              <a:off x="5076395" y="2426530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Line 935"/>
            <p:cNvSpPr>
              <a:spLocks noChangeShapeType="1"/>
            </p:cNvSpPr>
            <p:nvPr/>
          </p:nvSpPr>
          <p:spPr bwMode="auto">
            <a:xfrm>
              <a:off x="5076395" y="242653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Line 936"/>
            <p:cNvSpPr>
              <a:spLocks noChangeShapeType="1"/>
            </p:cNvSpPr>
            <p:nvPr/>
          </p:nvSpPr>
          <p:spPr bwMode="auto">
            <a:xfrm flipH="1">
              <a:off x="5074951" y="2426530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Line 937"/>
            <p:cNvSpPr>
              <a:spLocks noChangeShapeType="1"/>
            </p:cNvSpPr>
            <p:nvPr/>
          </p:nvSpPr>
          <p:spPr bwMode="auto">
            <a:xfrm flipH="1" flipV="1">
              <a:off x="5073506" y="2423641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Line 938"/>
            <p:cNvSpPr>
              <a:spLocks noChangeShapeType="1"/>
            </p:cNvSpPr>
            <p:nvPr/>
          </p:nvSpPr>
          <p:spPr bwMode="auto">
            <a:xfrm flipH="1" flipV="1">
              <a:off x="5070618" y="2422197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Line 939"/>
            <p:cNvSpPr>
              <a:spLocks noChangeShapeType="1"/>
            </p:cNvSpPr>
            <p:nvPr/>
          </p:nvSpPr>
          <p:spPr bwMode="auto">
            <a:xfrm flipH="1" flipV="1">
              <a:off x="5067729" y="2420753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Line 940"/>
            <p:cNvSpPr>
              <a:spLocks noChangeShapeType="1"/>
            </p:cNvSpPr>
            <p:nvPr/>
          </p:nvSpPr>
          <p:spPr bwMode="auto">
            <a:xfrm flipH="1" flipV="1">
              <a:off x="5063397" y="2417864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Line 941"/>
            <p:cNvSpPr>
              <a:spLocks noChangeShapeType="1"/>
            </p:cNvSpPr>
            <p:nvPr/>
          </p:nvSpPr>
          <p:spPr bwMode="auto">
            <a:xfrm>
              <a:off x="5063397" y="241786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Line 942"/>
            <p:cNvSpPr>
              <a:spLocks noChangeShapeType="1"/>
            </p:cNvSpPr>
            <p:nvPr/>
          </p:nvSpPr>
          <p:spPr bwMode="auto">
            <a:xfrm flipH="1">
              <a:off x="5061952" y="241786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Line 943"/>
            <p:cNvSpPr>
              <a:spLocks noChangeShapeType="1"/>
            </p:cNvSpPr>
            <p:nvPr/>
          </p:nvSpPr>
          <p:spPr bwMode="auto">
            <a:xfrm flipV="1">
              <a:off x="5061952" y="241641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Line 944"/>
            <p:cNvSpPr>
              <a:spLocks noChangeShapeType="1"/>
            </p:cNvSpPr>
            <p:nvPr/>
          </p:nvSpPr>
          <p:spPr bwMode="auto">
            <a:xfrm flipH="1" flipV="1">
              <a:off x="5059064" y="2412087"/>
              <a:ext cx="2889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Line 945"/>
            <p:cNvSpPr>
              <a:spLocks noChangeShapeType="1"/>
            </p:cNvSpPr>
            <p:nvPr/>
          </p:nvSpPr>
          <p:spPr bwMode="auto">
            <a:xfrm flipH="1" flipV="1">
              <a:off x="5057620" y="240919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Line 946"/>
            <p:cNvSpPr>
              <a:spLocks noChangeShapeType="1"/>
            </p:cNvSpPr>
            <p:nvPr/>
          </p:nvSpPr>
          <p:spPr bwMode="auto">
            <a:xfrm flipV="1">
              <a:off x="5057620" y="2407754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Line 947"/>
            <p:cNvSpPr>
              <a:spLocks noChangeShapeType="1"/>
            </p:cNvSpPr>
            <p:nvPr/>
          </p:nvSpPr>
          <p:spPr bwMode="auto">
            <a:xfrm flipH="1" flipV="1">
              <a:off x="5056175" y="2406310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Line 948"/>
            <p:cNvSpPr>
              <a:spLocks noChangeShapeType="1"/>
            </p:cNvSpPr>
            <p:nvPr/>
          </p:nvSpPr>
          <p:spPr bwMode="auto">
            <a:xfrm>
              <a:off x="5056175" y="240631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Line 949"/>
            <p:cNvSpPr>
              <a:spLocks noChangeShapeType="1"/>
            </p:cNvSpPr>
            <p:nvPr/>
          </p:nvSpPr>
          <p:spPr bwMode="auto">
            <a:xfrm flipH="1" flipV="1">
              <a:off x="5053286" y="2400533"/>
              <a:ext cx="2889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Line 950"/>
            <p:cNvSpPr>
              <a:spLocks noChangeShapeType="1"/>
            </p:cNvSpPr>
            <p:nvPr/>
          </p:nvSpPr>
          <p:spPr bwMode="auto">
            <a:xfrm flipH="1" flipV="1">
              <a:off x="5051843" y="2397644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Line 951"/>
            <p:cNvSpPr>
              <a:spLocks noChangeShapeType="1"/>
            </p:cNvSpPr>
            <p:nvPr/>
          </p:nvSpPr>
          <p:spPr bwMode="auto">
            <a:xfrm flipV="1">
              <a:off x="5051843" y="2394756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Line 952"/>
            <p:cNvSpPr>
              <a:spLocks noChangeShapeType="1"/>
            </p:cNvSpPr>
            <p:nvPr/>
          </p:nvSpPr>
          <p:spPr bwMode="auto">
            <a:xfrm flipV="1">
              <a:off x="5051843" y="2391867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Line 953"/>
            <p:cNvSpPr>
              <a:spLocks noChangeShapeType="1"/>
            </p:cNvSpPr>
            <p:nvPr/>
          </p:nvSpPr>
          <p:spPr bwMode="auto">
            <a:xfrm flipV="1">
              <a:off x="5051843" y="2388978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Line 954"/>
            <p:cNvSpPr>
              <a:spLocks noChangeShapeType="1"/>
            </p:cNvSpPr>
            <p:nvPr/>
          </p:nvSpPr>
          <p:spPr bwMode="auto">
            <a:xfrm flipV="1">
              <a:off x="5051843" y="2386090"/>
              <a:ext cx="0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Line 955"/>
            <p:cNvSpPr>
              <a:spLocks noChangeShapeType="1"/>
            </p:cNvSpPr>
            <p:nvPr/>
          </p:nvSpPr>
          <p:spPr bwMode="auto">
            <a:xfrm flipV="1">
              <a:off x="5051843" y="2381757"/>
              <a:ext cx="0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Line 956"/>
            <p:cNvSpPr>
              <a:spLocks noChangeShapeType="1"/>
            </p:cNvSpPr>
            <p:nvPr/>
          </p:nvSpPr>
          <p:spPr bwMode="auto">
            <a:xfrm flipV="1">
              <a:off x="5051843" y="2377424"/>
              <a:ext cx="1445" cy="43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Line 957"/>
            <p:cNvSpPr>
              <a:spLocks noChangeShapeType="1"/>
            </p:cNvSpPr>
            <p:nvPr/>
          </p:nvSpPr>
          <p:spPr bwMode="auto">
            <a:xfrm>
              <a:off x="5053286" y="2377424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Line 958"/>
            <p:cNvSpPr>
              <a:spLocks noChangeShapeType="1"/>
            </p:cNvSpPr>
            <p:nvPr/>
          </p:nvSpPr>
          <p:spPr bwMode="auto">
            <a:xfrm flipV="1">
              <a:off x="5053286" y="2375979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Line 959"/>
            <p:cNvSpPr>
              <a:spLocks noChangeShapeType="1"/>
            </p:cNvSpPr>
            <p:nvPr/>
          </p:nvSpPr>
          <p:spPr bwMode="auto">
            <a:xfrm flipV="1">
              <a:off x="5053286" y="2374536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Line 960"/>
            <p:cNvSpPr>
              <a:spLocks noChangeShapeType="1"/>
            </p:cNvSpPr>
            <p:nvPr/>
          </p:nvSpPr>
          <p:spPr bwMode="auto">
            <a:xfrm flipV="1">
              <a:off x="5056175" y="2371647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Line 961"/>
            <p:cNvSpPr>
              <a:spLocks noChangeShapeType="1"/>
            </p:cNvSpPr>
            <p:nvPr/>
          </p:nvSpPr>
          <p:spPr bwMode="auto">
            <a:xfrm flipV="1">
              <a:off x="5057620" y="236875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Line 962"/>
            <p:cNvSpPr>
              <a:spLocks noChangeShapeType="1"/>
            </p:cNvSpPr>
            <p:nvPr/>
          </p:nvSpPr>
          <p:spPr bwMode="auto">
            <a:xfrm flipV="1">
              <a:off x="5059064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Line 963"/>
            <p:cNvSpPr>
              <a:spLocks noChangeShapeType="1"/>
            </p:cNvSpPr>
            <p:nvPr/>
          </p:nvSpPr>
          <p:spPr bwMode="auto">
            <a:xfrm flipV="1">
              <a:off x="5061952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Line 964"/>
            <p:cNvSpPr>
              <a:spLocks noChangeShapeType="1"/>
            </p:cNvSpPr>
            <p:nvPr/>
          </p:nvSpPr>
          <p:spPr bwMode="auto">
            <a:xfrm>
              <a:off x="5061952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Line 965"/>
            <p:cNvSpPr>
              <a:spLocks noChangeShapeType="1"/>
            </p:cNvSpPr>
            <p:nvPr/>
          </p:nvSpPr>
          <p:spPr bwMode="auto">
            <a:xfrm flipV="1">
              <a:off x="5063397" y="236298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Line 966"/>
            <p:cNvSpPr>
              <a:spLocks noChangeShapeType="1"/>
            </p:cNvSpPr>
            <p:nvPr/>
          </p:nvSpPr>
          <p:spPr bwMode="auto">
            <a:xfrm flipV="1">
              <a:off x="5063397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Line 967"/>
            <p:cNvSpPr>
              <a:spLocks noChangeShapeType="1"/>
            </p:cNvSpPr>
            <p:nvPr/>
          </p:nvSpPr>
          <p:spPr bwMode="auto">
            <a:xfrm flipV="1">
              <a:off x="506772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Line 968"/>
            <p:cNvSpPr>
              <a:spLocks noChangeShapeType="1"/>
            </p:cNvSpPr>
            <p:nvPr/>
          </p:nvSpPr>
          <p:spPr bwMode="auto">
            <a:xfrm>
              <a:off x="5070618" y="2358648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Line 969"/>
            <p:cNvSpPr>
              <a:spLocks noChangeShapeType="1"/>
            </p:cNvSpPr>
            <p:nvPr/>
          </p:nvSpPr>
          <p:spPr bwMode="auto">
            <a:xfrm>
              <a:off x="5072063" y="235864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Line 970"/>
            <p:cNvSpPr>
              <a:spLocks noChangeShapeType="1"/>
            </p:cNvSpPr>
            <p:nvPr/>
          </p:nvSpPr>
          <p:spPr bwMode="auto">
            <a:xfrm flipV="1">
              <a:off x="5072063" y="2357204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Line 971"/>
            <p:cNvSpPr>
              <a:spLocks noChangeShapeType="1"/>
            </p:cNvSpPr>
            <p:nvPr/>
          </p:nvSpPr>
          <p:spPr bwMode="auto">
            <a:xfrm flipV="1">
              <a:off x="5073506" y="2355759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Line 972"/>
            <p:cNvSpPr>
              <a:spLocks noChangeShapeType="1"/>
            </p:cNvSpPr>
            <p:nvPr/>
          </p:nvSpPr>
          <p:spPr bwMode="auto">
            <a:xfrm>
              <a:off x="5076395" y="2355759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Line 973"/>
            <p:cNvSpPr>
              <a:spLocks noChangeShapeType="1"/>
            </p:cNvSpPr>
            <p:nvPr/>
          </p:nvSpPr>
          <p:spPr bwMode="auto">
            <a:xfrm flipV="1">
              <a:off x="5080728" y="2352871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Line 974"/>
            <p:cNvSpPr>
              <a:spLocks noChangeShapeType="1"/>
            </p:cNvSpPr>
            <p:nvPr/>
          </p:nvSpPr>
          <p:spPr bwMode="auto">
            <a:xfrm>
              <a:off x="5083617" y="2352871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Line 975"/>
            <p:cNvSpPr>
              <a:spLocks noChangeShapeType="1"/>
            </p:cNvSpPr>
            <p:nvPr/>
          </p:nvSpPr>
          <p:spPr bwMode="auto">
            <a:xfrm>
              <a:off x="5086505" y="2352871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Line 976"/>
            <p:cNvSpPr>
              <a:spLocks noChangeShapeType="1"/>
            </p:cNvSpPr>
            <p:nvPr/>
          </p:nvSpPr>
          <p:spPr bwMode="auto">
            <a:xfrm>
              <a:off x="5087949" y="235287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Line 977"/>
            <p:cNvSpPr>
              <a:spLocks noChangeShapeType="1"/>
            </p:cNvSpPr>
            <p:nvPr/>
          </p:nvSpPr>
          <p:spPr bwMode="auto">
            <a:xfrm>
              <a:off x="5087949" y="2352871"/>
              <a:ext cx="433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Line 978"/>
            <p:cNvSpPr>
              <a:spLocks noChangeShapeType="1"/>
            </p:cNvSpPr>
            <p:nvPr/>
          </p:nvSpPr>
          <p:spPr bwMode="auto">
            <a:xfrm>
              <a:off x="5092283" y="2352871"/>
              <a:ext cx="4333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Line 979"/>
            <p:cNvSpPr>
              <a:spLocks noChangeShapeType="1"/>
            </p:cNvSpPr>
            <p:nvPr/>
          </p:nvSpPr>
          <p:spPr bwMode="auto">
            <a:xfrm>
              <a:off x="5096615" y="2355759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Line 980"/>
            <p:cNvSpPr>
              <a:spLocks noChangeShapeType="1"/>
            </p:cNvSpPr>
            <p:nvPr/>
          </p:nvSpPr>
          <p:spPr bwMode="auto">
            <a:xfrm>
              <a:off x="5099504" y="2355759"/>
              <a:ext cx="288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Line 981"/>
            <p:cNvSpPr>
              <a:spLocks noChangeShapeType="1"/>
            </p:cNvSpPr>
            <p:nvPr/>
          </p:nvSpPr>
          <p:spPr bwMode="auto">
            <a:xfrm>
              <a:off x="5102392" y="2355759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Line 982"/>
            <p:cNvSpPr>
              <a:spLocks noChangeShapeType="1"/>
            </p:cNvSpPr>
            <p:nvPr/>
          </p:nvSpPr>
          <p:spPr bwMode="auto">
            <a:xfrm>
              <a:off x="5103837" y="2357204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Line 983"/>
            <p:cNvSpPr>
              <a:spLocks noChangeShapeType="1"/>
            </p:cNvSpPr>
            <p:nvPr/>
          </p:nvSpPr>
          <p:spPr bwMode="auto">
            <a:xfrm>
              <a:off x="5105281" y="2357204"/>
              <a:ext cx="2889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Line 984"/>
            <p:cNvSpPr>
              <a:spLocks noChangeShapeType="1"/>
            </p:cNvSpPr>
            <p:nvPr/>
          </p:nvSpPr>
          <p:spPr bwMode="auto">
            <a:xfrm>
              <a:off x="5108169" y="2358648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Line 985"/>
            <p:cNvSpPr>
              <a:spLocks noChangeShapeType="1"/>
            </p:cNvSpPr>
            <p:nvPr/>
          </p:nvSpPr>
          <p:spPr bwMode="auto">
            <a:xfrm>
              <a:off x="5111058" y="2361537"/>
              <a:ext cx="4333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Line 986"/>
            <p:cNvSpPr>
              <a:spLocks noChangeShapeType="1"/>
            </p:cNvSpPr>
            <p:nvPr/>
          </p:nvSpPr>
          <p:spPr bwMode="auto">
            <a:xfrm>
              <a:off x="5115391" y="236298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Line 987"/>
            <p:cNvSpPr>
              <a:spLocks noChangeShapeType="1"/>
            </p:cNvSpPr>
            <p:nvPr/>
          </p:nvSpPr>
          <p:spPr bwMode="auto">
            <a:xfrm>
              <a:off x="5115391" y="2364425"/>
              <a:ext cx="144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Line 988"/>
            <p:cNvSpPr>
              <a:spLocks noChangeShapeType="1"/>
            </p:cNvSpPr>
            <p:nvPr/>
          </p:nvSpPr>
          <p:spPr bwMode="auto">
            <a:xfrm>
              <a:off x="5116835" y="2364425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Line 989"/>
            <p:cNvSpPr>
              <a:spLocks noChangeShapeType="1"/>
            </p:cNvSpPr>
            <p:nvPr/>
          </p:nvSpPr>
          <p:spPr bwMode="auto">
            <a:xfrm>
              <a:off x="5116835" y="2365870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Line 990"/>
            <p:cNvSpPr>
              <a:spLocks noChangeShapeType="1"/>
            </p:cNvSpPr>
            <p:nvPr/>
          </p:nvSpPr>
          <p:spPr bwMode="auto">
            <a:xfrm>
              <a:off x="5119724" y="2368758"/>
              <a:ext cx="1445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Line 991"/>
            <p:cNvSpPr>
              <a:spLocks noChangeShapeType="1"/>
            </p:cNvSpPr>
            <p:nvPr/>
          </p:nvSpPr>
          <p:spPr bwMode="auto">
            <a:xfrm>
              <a:off x="5121168" y="2371647"/>
              <a:ext cx="1445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Line 992"/>
            <p:cNvSpPr>
              <a:spLocks noChangeShapeType="1"/>
            </p:cNvSpPr>
            <p:nvPr/>
          </p:nvSpPr>
          <p:spPr bwMode="auto">
            <a:xfrm>
              <a:off x="5122612" y="237309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Line 993"/>
            <p:cNvSpPr>
              <a:spLocks noChangeShapeType="1"/>
            </p:cNvSpPr>
            <p:nvPr/>
          </p:nvSpPr>
          <p:spPr bwMode="auto">
            <a:xfrm>
              <a:off x="5122612" y="2373091"/>
              <a:ext cx="0" cy="14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Line 994"/>
            <p:cNvSpPr>
              <a:spLocks noChangeShapeType="1"/>
            </p:cNvSpPr>
            <p:nvPr/>
          </p:nvSpPr>
          <p:spPr bwMode="auto">
            <a:xfrm>
              <a:off x="5122612" y="2374536"/>
              <a:ext cx="2889" cy="288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Line 995"/>
            <p:cNvSpPr>
              <a:spLocks noChangeShapeType="1"/>
            </p:cNvSpPr>
            <p:nvPr/>
          </p:nvSpPr>
          <p:spPr bwMode="auto">
            <a:xfrm>
              <a:off x="5125501" y="2377424"/>
              <a:ext cx="1445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Line 996"/>
            <p:cNvSpPr>
              <a:spLocks noChangeShapeType="1"/>
            </p:cNvSpPr>
            <p:nvPr/>
          </p:nvSpPr>
          <p:spPr bwMode="auto">
            <a:xfrm>
              <a:off x="5126945" y="2383201"/>
              <a:ext cx="0" cy="577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997"/>
            <p:cNvSpPr>
              <a:spLocks/>
            </p:cNvSpPr>
            <p:nvPr/>
          </p:nvSpPr>
          <p:spPr bwMode="auto">
            <a:xfrm>
              <a:off x="1023729" y="3485191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998"/>
            <p:cNvSpPr>
              <a:spLocks/>
            </p:cNvSpPr>
            <p:nvPr/>
          </p:nvSpPr>
          <p:spPr bwMode="auto">
            <a:xfrm>
              <a:off x="1023729" y="3485191"/>
              <a:ext cx="38996" cy="62105"/>
            </a:xfrm>
            <a:custGeom>
              <a:avLst/>
              <a:gdLst>
                <a:gd name="T0" fmla="*/ 25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1 w 27"/>
                <a:gd name="T7" fmla="*/ 43 h 43"/>
                <a:gd name="T8" fmla="*/ 0 w 27"/>
                <a:gd name="T9" fmla="*/ 43 h 43"/>
                <a:gd name="T10" fmla="*/ 0 w 27"/>
                <a:gd name="T11" fmla="*/ 40 h 43"/>
                <a:gd name="T12" fmla="*/ 25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1011"/>
            <p:cNvSpPr>
              <a:spLocks/>
            </p:cNvSpPr>
            <p:nvPr/>
          </p:nvSpPr>
          <p:spPr bwMode="auto">
            <a:xfrm>
              <a:off x="900965" y="4497636"/>
              <a:ext cx="38996" cy="103989"/>
            </a:xfrm>
            <a:custGeom>
              <a:avLst/>
              <a:gdLst>
                <a:gd name="T0" fmla="*/ 21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5 h 72"/>
                <a:gd name="T10" fmla="*/ 14 w 27"/>
                <a:gd name="T11" fmla="*/ 18 h 72"/>
                <a:gd name="T12" fmla="*/ 10 w 27"/>
                <a:gd name="T13" fmla="*/ 22 h 72"/>
                <a:gd name="T14" fmla="*/ 5 w 27"/>
                <a:gd name="T15" fmla="*/ 24 h 72"/>
                <a:gd name="T16" fmla="*/ 0 w 27"/>
                <a:gd name="T17" fmla="*/ 26 h 72"/>
                <a:gd name="T18" fmla="*/ 0 w 27"/>
                <a:gd name="T19" fmla="*/ 17 h 72"/>
                <a:gd name="T20" fmla="*/ 7 w 27"/>
                <a:gd name="T21" fmla="*/ 14 h 72"/>
                <a:gd name="T22" fmla="*/ 13 w 27"/>
                <a:gd name="T23" fmla="*/ 9 h 72"/>
                <a:gd name="T24" fmla="*/ 17 w 27"/>
                <a:gd name="T25" fmla="*/ 5 h 72"/>
                <a:gd name="T26" fmla="*/ 21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1012"/>
            <p:cNvSpPr>
              <a:spLocks/>
            </p:cNvSpPr>
            <p:nvPr/>
          </p:nvSpPr>
          <p:spPr bwMode="auto">
            <a:xfrm>
              <a:off x="2381358" y="4497636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1013"/>
            <p:cNvSpPr>
              <a:spLocks noEditPoints="1"/>
            </p:cNvSpPr>
            <p:nvPr/>
          </p:nvSpPr>
          <p:spPr bwMode="auto">
            <a:xfrm>
              <a:off x="2452127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28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1014"/>
            <p:cNvSpPr>
              <a:spLocks/>
            </p:cNvSpPr>
            <p:nvPr/>
          </p:nvSpPr>
          <p:spPr bwMode="auto">
            <a:xfrm>
              <a:off x="3897858" y="4497636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3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6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1015"/>
            <p:cNvSpPr>
              <a:spLocks noEditPoints="1"/>
            </p:cNvSpPr>
            <p:nvPr/>
          </p:nvSpPr>
          <p:spPr bwMode="auto">
            <a:xfrm>
              <a:off x="3968627" y="4497636"/>
              <a:ext cx="66437" cy="103989"/>
            </a:xfrm>
            <a:custGeom>
              <a:avLst/>
              <a:gdLst>
                <a:gd name="T0" fmla="*/ 22 w 46"/>
                <a:gd name="T1" fmla="*/ 8 h 72"/>
                <a:gd name="T2" fmla="*/ 19 w 46"/>
                <a:gd name="T3" fmla="*/ 8 h 72"/>
                <a:gd name="T4" fmla="*/ 16 w 46"/>
                <a:gd name="T5" fmla="*/ 10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6 h 72"/>
                <a:gd name="T12" fmla="*/ 10 w 46"/>
                <a:gd name="T13" fmla="*/ 50 h 72"/>
                <a:gd name="T14" fmla="*/ 13 w 46"/>
                <a:gd name="T15" fmla="*/ 58 h 72"/>
                <a:gd name="T16" fmla="*/ 16 w 46"/>
                <a:gd name="T17" fmla="*/ 62 h 72"/>
                <a:gd name="T18" fmla="*/ 19 w 46"/>
                <a:gd name="T19" fmla="*/ 64 h 72"/>
                <a:gd name="T20" fmla="*/ 22 w 46"/>
                <a:gd name="T21" fmla="*/ 64 h 72"/>
                <a:gd name="T22" fmla="*/ 27 w 46"/>
                <a:gd name="T23" fmla="*/ 64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6 h 72"/>
                <a:gd name="T32" fmla="*/ 36 w 46"/>
                <a:gd name="T33" fmla="*/ 22 h 72"/>
                <a:gd name="T34" fmla="*/ 33 w 46"/>
                <a:gd name="T35" fmla="*/ 14 h 72"/>
                <a:gd name="T36" fmla="*/ 30 w 46"/>
                <a:gd name="T37" fmla="*/ 10 h 72"/>
                <a:gd name="T38" fmla="*/ 27 w 46"/>
                <a:gd name="T39" fmla="*/ 8 h 72"/>
                <a:gd name="T40" fmla="*/ 22 w 46"/>
                <a:gd name="T41" fmla="*/ 8 h 72"/>
                <a:gd name="T42" fmla="*/ 22 w 46"/>
                <a:gd name="T43" fmla="*/ 0 h 72"/>
                <a:gd name="T44" fmla="*/ 28 w 46"/>
                <a:gd name="T45" fmla="*/ 0 h 72"/>
                <a:gd name="T46" fmla="*/ 34 w 46"/>
                <a:gd name="T47" fmla="*/ 2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4 h 72"/>
                <a:gd name="T54" fmla="*/ 45 w 46"/>
                <a:gd name="T55" fmla="*/ 20 h 72"/>
                <a:gd name="T56" fmla="*/ 45 w 46"/>
                <a:gd name="T57" fmla="*/ 24 h 72"/>
                <a:gd name="T58" fmla="*/ 46 w 46"/>
                <a:gd name="T59" fmla="*/ 30 h 72"/>
                <a:gd name="T60" fmla="*/ 46 w 46"/>
                <a:gd name="T61" fmla="*/ 36 h 72"/>
                <a:gd name="T62" fmla="*/ 45 w 46"/>
                <a:gd name="T63" fmla="*/ 48 h 72"/>
                <a:gd name="T64" fmla="*/ 44 w 46"/>
                <a:gd name="T65" fmla="*/ 56 h 72"/>
                <a:gd name="T66" fmla="*/ 42 w 46"/>
                <a:gd name="T67" fmla="*/ 62 h 72"/>
                <a:gd name="T68" fmla="*/ 40 w 46"/>
                <a:gd name="T69" fmla="*/ 65 h 72"/>
                <a:gd name="T70" fmla="*/ 36 w 46"/>
                <a:gd name="T71" fmla="*/ 69 h 72"/>
                <a:gd name="T72" fmla="*/ 33 w 46"/>
                <a:gd name="T73" fmla="*/ 71 h 72"/>
                <a:gd name="T74" fmla="*/ 28 w 46"/>
                <a:gd name="T75" fmla="*/ 72 h 72"/>
                <a:gd name="T76" fmla="*/ 22 w 46"/>
                <a:gd name="T77" fmla="*/ 72 h 72"/>
                <a:gd name="T78" fmla="*/ 18 w 46"/>
                <a:gd name="T79" fmla="*/ 72 h 72"/>
                <a:gd name="T80" fmla="*/ 13 w 46"/>
                <a:gd name="T81" fmla="*/ 71 h 72"/>
                <a:gd name="T82" fmla="*/ 10 w 46"/>
                <a:gd name="T83" fmla="*/ 69 h 72"/>
                <a:gd name="T84" fmla="*/ 6 w 46"/>
                <a:gd name="T85" fmla="*/ 65 h 72"/>
                <a:gd name="T86" fmla="*/ 2 w 46"/>
                <a:gd name="T87" fmla="*/ 54 h 72"/>
                <a:gd name="T88" fmla="*/ 0 w 46"/>
                <a:gd name="T89" fmla="*/ 36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6 w 46"/>
                <a:gd name="T97" fmla="*/ 7 h 72"/>
                <a:gd name="T98" fmla="*/ 10 w 46"/>
                <a:gd name="T99" fmla="*/ 4 h 72"/>
                <a:gd name="T100" fmla="*/ 13 w 46"/>
                <a:gd name="T101" fmla="*/ 1 h 72"/>
                <a:gd name="T102" fmla="*/ 18 w 46"/>
                <a:gd name="T103" fmla="*/ 0 h 72"/>
                <a:gd name="T104" fmla="*/ 22 w 46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1016"/>
            <p:cNvSpPr>
              <a:spLocks noEditPoints="1"/>
            </p:cNvSpPr>
            <p:nvPr/>
          </p:nvSpPr>
          <p:spPr bwMode="auto">
            <a:xfrm>
              <a:off x="4046619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21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1 w 47"/>
                <a:gd name="T9" fmla="*/ 22 h 72"/>
                <a:gd name="T10" fmla="*/ 11 w 47"/>
                <a:gd name="T11" fmla="*/ 36 h 72"/>
                <a:gd name="T12" fmla="*/ 11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1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5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5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5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5 w 47"/>
                <a:gd name="T65" fmla="*/ 56 h 72"/>
                <a:gd name="T66" fmla="*/ 43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20 w 47"/>
                <a:gd name="T79" fmla="*/ 72 h 72"/>
                <a:gd name="T80" fmla="*/ 15 w 47"/>
                <a:gd name="T81" fmla="*/ 71 h 72"/>
                <a:gd name="T82" fmla="*/ 11 w 47"/>
                <a:gd name="T83" fmla="*/ 69 h 72"/>
                <a:gd name="T84" fmla="*/ 8 w 47"/>
                <a:gd name="T85" fmla="*/ 65 h 72"/>
                <a:gd name="T86" fmla="*/ 3 w 47"/>
                <a:gd name="T87" fmla="*/ 54 h 72"/>
                <a:gd name="T88" fmla="*/ 0 w 47"/>
                <a:gd name="T89" fmla="*/ 36 h 72"/>
                <a:gd name="T90" fmla="*/ 2 w 47"/>
                <a:gd name="T91" fmla="*/ 24 h 72"/>
                <a:gd name="T92" fmla="*/ 4 w 47"/>
                <a:gd name="T93" fmla="*/ 15 h 72"/>
                <a:gd name="T94" fmla="*/ 5 w 47"/>
                <a:gd name="T95" fmla="*/ 10 h 72"/>
                <a:gd name="T96" fmla="*/ 8 w 47"/>
                <a:gd name="T97" fmla="*/ 7 h 72"/>
                <a:gd name="T98" fmla="*/ 11 w 47"/>
                <a:gd name="T99" fmla="*/ 4 h 72"/>
                <a:gd name="T100" fmla="*/ 15 w 47"/>
                <a:gd name="T101" fmla="*/ 1 h 72"/>
                <a:gd name="T102" fmla="*/ 20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1017"/>
            <p:cNvSpPr>
              <a:spLocks/>
            </p:cNvSpPr>
            <p:nvPr/>
          </p:nvSpPr>
          <p:spPr bwMode="auto">
            <a:xfrm>
              <a:off x="5376806" y="4497636"/>
              <a:ext cx="37551" cy="103989"/>
            </a:xfrm>
            <a:custGeom>
              <a:avLst/>
              <a:gdLst>
                <a:gd name="T0" fmla="*/ 21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5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3 w 26"/>
                <a:gd name="T23" fmla="*/ 9 h 72"/>
                <a:gd name="T24" fmla="*/ 17 w 26"/>
                <a:gd name="T25" fmla="*/ 5 h 72"/>
                <a:gd name="T26" fmla="*/ 21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1018"/>
            <p:cNvSpPr>
              <a:spLocks noEditPoints="1"/>
            </p:cNvSpPr>
            <p:nvPr/>
          </p:nvSpPr>
          <p:spPr bwMode="auto">
            <a:xfrm>
              <a:off x="5447576" y="4497636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20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3 w 47"/>
                <a:gd name="T41" fmla="*/ 8 h 72"/>
                <a:gd name="T42" fmla="*/ 24 w 47"/>
                <a:gd name="T43" fmla="*/ 0 h 72"/>
                <a:gd name="T44" fmla="*/ 29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8 h 72"/>
                <a:gd name="T64" fmla="*/ 45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1019"/>
            <p:cNvSpPr>
              <a:spLocks noEditPoints="1"/>
            </p:cNvSpPr>
            <p:nvPr/>
          </p:nvSpPr>
          <p:spPr bwMode="auto">
            <a:xfrm>
              <a:off x="5527012" y="4497636"/>
              <a:ext cx="67882" cy="103989"/>
            </a:xfrm>
            <a:custGeom>
              <a:avLst/>
              <a:gdLst>
                <a:gd name="T0" fmla="*/ 24 w 47"/>
                <a:gd name="T1" fmla="*/ 8 h 72"/>
                <a:gd name="T2" fmla="*/ 20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10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4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4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4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9 w 47"/>
                <a:gd name="T79" fmla="*/ 72 h 72"/>
                <a:gd name="T80" fmla="*/ 15 w 47"/>
                <a:gd name="T81" fmla="*/ 71 h 72"/>
                <a:gd name="T82" fmla="*/ 10 w 47"/>
                <a:gd name="T83" fmla="*/ 69 h 72"/>
                <a:gd name="T84" fmla="*/ 8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3 w 47"/>
                <a:gd name="T93" fmla="*/ 15 h 72"/>
                <a:gd name="T94" fmla="*/ 4 w 47"/>
                <a:gd name="T95" fmla="*/ 10 h 72"/>
                <a:gd name="T96" fmla="*/ 8 w 47"/>
                <a:gd name="T97" fmla="*/ 7 h 72"/>
                <a:gd name="T98" fmla="*/ 10 w 47"/>
                <a:gd name="T99" fmla="*/ 4 h 72"/>
                <a:gd name="T100" fmla="*/ 15 w 47"/>
                <a:gd name="T101" fmla="*/ 1 h 72"/>
                <a:gd name="T102" fmla="*/ 19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1020"/>
            <p:cNvSpPr>
              <a:spLocks noEditPoints="1"/>
            </p:cNvSpPr>
            <p:nvPr/>
          </p:nvSpPr>
          <p:spPr bwMode="auto">
            <a:xfrm>
              <a:off x="5607892" y="4497636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2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7 w 47"/>
                <a:gd name="T23" fmla="*/ 64 h 72"/>
                <a:gd name="T24" fmla="*/ 29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8 w 47"/>
                <a:gd name="T45" fmla="*/ 0 h 72"/>
                <a:gd name="T46" fmla="*/ 33 w 47"/>
                <a:gd name="T47" fmla="*/ 2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5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5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1021"/>
            <p:cNvSpPr>
              <a:spLocks/>
            </p:cNvSpPr>
            <p:nvPr/>
          </p:nvSpPr>
          <p:spPr bwMode="auto">
            <a:xfrm>
              <a:off x="757981" y="2078456"/>
              <a:ext cx="36108" cy="103989"/>
            </a:xfrm>
            <a:custGeom>
              <a:avLst/>
              <a:gdLst>
                <a:gd name="T0" fmla="*/ 20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9 h 72"/>
                <a:gd name="T12" fmla="*/ 8 w 25"/>
                <a:gd name="T13" fmla="*/ 21 h 72"/>
                <a:gd name="T14" fmla="*/ 4 w 25"/>
                <a:gd name="T15" fmla="*/ 25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3 h 72"/>
                <a:gd name="T22" fmla="*/ 12 w 25"/>
                <a:gd name="T23" fmla="*/ 9 h 72"/>
                <a:gd name="T24" fmla="*/ 16 w 25"/>
                <a:gd name="T25" fmla="*/ 4 h 72"/>
                <a:gd name="T26" fmla="*/ 20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1022"/>
            <p:cNvSpPr>
              <a:spLocks noEditPoints="1"/>
            </p:cNvSpPr>
            <p:nvPr/>
          </p:nvSpPr>
          <p:spPr bwMode="auto">
            <a:xfrm>
              <a:off x="639549" y="2654727"/>
              <a:ext cx="67882" cy="105433"/>
            </a:xfrm>
            <a:custGeom>
              <a:avLst/>
              <a:gdLst>
                <a:gd name="T0" fmla="*/ 24 w 47"/>
                <a:gd name="T1" fmla="*/ 9 h 73"/>
                <a:gd name="T2" fmla="*/ 21 w 47"/>
                <a:gd name="T3" fmla="*/ 9 h 73"/>
                <a:gd name="T4" fmla="*/ 17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10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7 w 47"/>
                <a:gd name="T17" fmla="*/ 63 h 73"/>
                <a:gd name="T18" fmla="*/ 21 w 47"/>
                <a:gd name="T19" fmla="*/ 65 h 73"/>
                <a:gd name="T20" fmla="*/ 24 w 47"/>
                <a:gd name="T21" fmla="*/ 65 h 73"/>
                <a:gd name="T22" fmla="*/ 27 w 47"/>
                <a:gd name="T23" fmla="*/ 65 h 73"/>
                <a:gd name="T24" fmla="*/ 31 w 47"/>
                <a:gd name="T25" fmla="*/ 63 h 73"/>
                <a:gd name="T26" fmla="*/ 34 w 47"/>
                <a:gd name="T27" fmla="*/ 60 h 73"/>
                <a:gd name="T28" fmla="*/ 36 w 47"/>
                <a:gd name="T29" fmla="*/ 52 h 73"/>
                <a:gd name="T30" fmla="*/ 38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4 h 73"/>
                <a:gd name="T48" fmla="*/ 39 w 47"/>
                <a:gd name="T49" fmla="*/ 6 h 73"/>
                <a:gd name="T50" fmla="*/ 41 w 47"/>
                <a:gd name="T51" fmla="*/ 9 h 73"/>
                <a:gd name="T52" fmla="*/ 43 w 47"/>
                <a:gd name="T53" fmla="*/ 15 h 73"/>
                <a:gd name="T54" fmla="*/ 46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8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2 h 73"/>
                <a:gd name="T96" fmla="*/ 8 w 47"/>
                <a:gd name="T97" fmla="*/ 8 h 73"/>
                <a:gd name="T98" fmla="*/ 10 w 47"/>
                <a:gd name="T99" fmla="*/ 5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Rectangle 1023"/>
            <p:cNvSpPr>
              <a:spLocks noChangeArrowheads="1"/>
            </p:cNvSpPr>
            <p:nvPr/>
          </p:nvSpPr>
          <p:spPr bwMode="auto">
            <a:xfrm>
              <a:off x="726207" y="2745717"/>
              <a:ext cx="15888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1024"/>
            <p:cNvSpPr>
              <a:spLocks/>
            </p:cNvSpPr>
            <p:nvPr/>
          </p:nvSpPr>
          <p:spPr bwMode="auto">
            <a:xfrm>
              <a:off x="769535" y="2654727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6 w 26"/>
                <a:gd name="T7" fmla="*/ 72 h 72"/>
                <a:gd name="T8" fmla="*/ 16 w 26"/>
                <a:gd name="T9" fmla="*/ 16 h 72"/>
                <a:gd name="T10" fmla="*/ 13 w 26"/>
                <a:gd name="T11" fmla="*/ 20 h 72"/>
                <a:gd name="T12" fmla="*/ 9 w 26"/>
                <a:gd name="T13" fmla="*/ 23 h 72"/>
                <a:gd name="T14" fmla="*/ 4 w 26"/>
                <a:gd name="T15" fmla="*/ 25 h 72"/>
                <a:gd name="T16" fmla="*/ 0 w 26"/>
                <a:gd name="T17" fmla="*/ 28 h 72"/>
                <a:gd name="T18" fmla="*/ 0 w 26"/>
                <a:gd name="T19" fmla="*/ 18 h 72"/>
                <a:gd name="T20" fmla="*/ 7 w 26"/>
                <a:gd name="T21" fmla="*/ 15 h 72"/>
                <a:gd name="T22" fmla="*/ 13 w 26"/>
                <a:gd name="T23" fmla="*/ 10 h 72"/>
                <a:gd name="T24" fmla="*/ 17 w 26"/>
                <a:gd name="T25" fmla="*/ 6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1025"/>
            <p:cNvSpPr>
              <a:spLocks noEditPoints="1"/>
            </p:cNvSpPr>
            <p:nvPr/>
          </p:nvSpPr>
          <p:spPr bwMode="auto">
            <a:xfrm>
              <a:off x="568779" y="3233885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2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6 w 47"/>
                <a:gd name="T31" fmla="*/ 36 h 73"/>
                <a:gd name="T32" fmla="*/ 36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3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6 w 47"/>
                <a:gd name="T71" fmla="*/ 68 h 73"/>
                <a:gd name="T72" fmla="*/ 32 w 47"/>
                <a:gd name="T73" fmla="*/ 71 h 73"/>
                <a:gd name="T74" fmla="*/ 27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Rectangle 1026"/>
            <p:cNvSpPr>
              <a:spLocks noChangeArrowheads="1"/>
            </p:cNvSpPr>
            <p:nvPr/>
          </p:nvSpPr>
          <p:spPr bwMode="auto">
            <a:xfrm>
              <a:off x="653992" y="3324876"/>
              <a:ext cx="15888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1027"/>
            <p:cNvSpPr>
              <a:spLocks noEditPoints="1"/>
            </p:cNvSpPr>
            <p:nvPr/>
          </p:nvSpPr>
          <p:spPr bwMode="auto">
            <a:xfrm>
              <a:off x="688655" y="3233885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3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7 w 47"/>
                <a:gd name="T29" fmla="*/ 50 h 73"/>
                <a:gd name="T30" fmla="*/ 37 w 47"/>
                <a:gd name="T31" fmla="*/ 36 h 73"/>
                <a:gd name="T32" fmla="*/ 37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1028"/>
            <p:cNvSpPr>
              <a:spLocks/>
            </p:cNvSpPr>
            <p:nvPr/>
          </p:nvSpPr>
          <p:spPr bwMode="auto">
            <a:xfrm>
              <a:off x="776756" y="3233885"/>
              <a:ext cx="37551" cy="103989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6 h 72"/>
                <a:gd name="T10" fmla="*/ 13 w 26"/>
                <a:gd name="T11" fmla="*/ 18 h 72"/>
                <a:gd name="T12" fmla="*/ 9 w 26"/>
                <a:gd name="T13" fmla="*/ 21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8 h 72"/>
                <a:gd name="T20" fmla="*/ 7 w 26"/>
                <a:gd name="T21" fmla="*/ 13 h 72"/>
                <a:gd name="T22" fmla="*/ 12 w 26"/>
                <a:gd name="T23" fmla="*/ 9 h 72"/>
                <a:gd name="T24" fmla="*/ 17 w 26"/>
                <a:gd name="T25" fmla="*/ 4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29"/>
            <p:cNvSpPr>
              <a:spLocks noEditPoints="1"/>
            </p:cNvSpPr>
            <p:nvPr/>
          </p:nvSpPr>
          <p:spPr bwMode="auto">
            <a:xfrm>
              <a:off x="496565" y="3810156"/>
              <a:ext cx="66437" cy="105433"/>
            </a:xfrm>
            <a:custGeom>
              <a:avLst/>
              <a:gdLst>
                <a:gd name="T0" fmla="*/ 23 w 46"/>
                <a:gd name="T1" fmla="*/ 9 h 73"/>
                <a:gd name="T2" fmla="*/ 19 w 46"/>
                <a:gd name="T3" fmla="*/ 9 h 73"/>
                <a:gd name="T4" fmla="*/ 16 w 46"/>
                <a:gd name="T5" fmla="*/ 12 h 73"/>
                <a:gd name="T6" fmla="*/ 13 w 46"/>
                <a:gd name="T7" fmla="*/ 14 h 73"/>
                <a:gd name="T8" fmla="*/ 10 w 46"/>
                <a:gd name="T9" fmla="*/ 23 h 73"/>
                <a:gd name="T10" fmla="*/ 9 w 46"/>
                <a:gd name="T11" fmla="*/ 37 h 73"/>
                <a:gd name="T12" fmla="*/ 10 w 46"/>
                <a:gd name="T13" fmla="*/ 52 h 73"/>
                <a:gd name="T14" fmla="*/ 13 w 46"/>
                <a:gd name="T15" fmla="*/ 60 h 73"/>
                <a:gd name="T16" fmla="*/ 16 w 46"/>
                <a:gd name="T17" fmla="*/ 63 h 73"/>
                <a:gd name="T18" fmla="*/ 19 w 46"/>
                <a:gd name="T19" fmla="*/ 64 h 73"/>
                <a:gd name="T20" fmla="*/ 23 w 46"/>
                <a:gd name="T21" fmla="*/ 65 h 73"/>
                <a:gd name="T22" fmla="*/ 27 w 46"/>
                <a:gd name="T23" fmla="*/ 64 h 73"/>
                <a:gd name="T24" fmla="*/ 29 w 46"/>
                <a:gd name="T25" fmla="*/ 63 h 73"/>
                <a:gd name="T26" fmla="*/ 33 w 46"/>
                <a:gd name="T27" fmla="*/ 60 h 73"/>
                <a:gd name="T28" fmla="*/ 36 w 46"/>
                <a:gd name="T29" fmla="*/ 52 h 73"/>
                <a:gd name="T30" fmla="*/ 37 w 46"/>
                <a:gd name="T31" fmla="*/ 37 h 73"/>
                <a:gd name="T32" fmla="*/ 36 w 46"/>
                <a:gd name="T33" fmla="*/ 23 h 73"/>
                <a:gd name="T34" fmla="*/ 33 w 46"/>
                <a:gd name="T35" fmla="*/ 15 h 73"/>
                <a:gd name="T36" fmla="*/ 31 w 46"/>
                <a:gd name="T37" fmla="*/ 12 h 73"/>
                <a:gd name="T38" fmla="*/ 27 w 46"/>
                <a:gd name="T39" fmla="*/ 9 h 73"/>
                <a:gd name="T40" fmla="*/ 23 w 46"/>
                <a:gd name="T41" fmla="*/ 9 h 73"/>
                <a:gd name="T42" fmla="*/ 23 w 46"/>
                <a:gd name="T43" fmla="*/ 0 h 73"/>
                <a:gd name="T44" fmla="*/ 28 w 46"/>
                <a:gd name="T45" fmla="*/ 1 h 73"/>
                <a:gd name="T46" fmla="*/ 33 w 46"/>
                <a:gd name="T47" fmla="*/ 3 h 73"/>
                <a:gd name="T48" fmla="*/ 37 w 46"/>
                <a:gd name="T49" fmla="*/ 6 h 73"/>
                <a:gd name="T50" fmla="*/ 41 w 46"/>
                <a:gd name="T51" fmla="*/ 9 h 73"/>
                <a:gd name="T52" fmla="*/ 43 w 46"/>
                <a:gd name="T53" fmla="*/ 14 h 73"/>
                <a:gd name="T54" fmla="*/ 44 w 46"/>
                <a:gd name="T55" fmla="*/ 21 h 73"/>
                <a:gd name="T56" fmla="*/ 45 w 46"/>
                <a:gd name="T57" fmla="*/ 25 h 73"/>
                <a:gd name="T58" fmla="*/ 46 w 46"/>
                <a:gd name="T59" fmla="*/ 31 h 73"/>
                <a:gd name="T60" fmla="*/ 46 w 46"/>
                <a:gd name="T61" fmla="*/ 37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3 h 73"/>
                <a:gd name="T68" fmla="*/ 40 w 46"/>
                <a:gd name="T69" fmla="*/ 66 h 73"/>
                <a:gd name="T70" fmla="*/ 36 w 46"/>
                <a:gd name="T71" fmla="*/ 70 h 73"/>
                <a:gd name="T72" fmla="*/ 32 w 46"/>
                <a:gd name="T73" fmla="*/ 72 h 73"/>
                <a:gd name="T74" fmla="*/ 28 w 46"/>
                <a:gd name="T75" fmla="*/ 73 h 73"/>
                <a:gd name="T76" fmla="*/ 23 w 46"/>
                <a:gd name="T77" fmla="*/ 73 h 73"/>
                <a:gd name="T78" fmla="*/ 18 w 46"/>
                <a:gd name="T79" fmla="*/ 73 h 73"/>
                <a:gd name="T80" fmla="*/ 13 w 46"/>
                <a:gd name="T81" fmla="*/ 72 h 73"/>
                <a:gd name="T82" fmla="*/ 10 w 46"/>
                <a:gd name="T83" fmla="*/ 70 h 73"/>
                <a:gd name="T84" fmla="*/ 7 w 46"/>
                <a:gd name="T85" fmla="*/ 66 h 73"/>
                <a:gd name="T86" fmla="*/ 1 w 46"/>
                <a:gd name="T87" fmla="*/ 55 h 73"/>
                <a:gd name="T88" fmla="*/ 0 w 46"/>
                <a:gd name="T89" fmla="*/ 37 h 73"/>
                <a:gd name="T90" fmla="*/ 0 w 46"/>
                <a:gd name="T91" fmla="*/ 25 h 73"/>
                <a:gd name="T92" fmla="*/ 2 w 46"/>
                <a:gd name="T93" fmla="*/ 16 h 73"/>
                <a:gd name="T94" fmla="*/ 4 w 46"/>
                <a:gd name="T95" fmla="*/ 12 h 73"/>
                <a:gd name="T96" fmla="*/ 7 w 46"/>
                <a:gd name="T97" fmla="*/ 8 h 73"/>
                <a:gd name="T98" fmla="*/ 10 w 46"/>
                <a:gd name="T99" fmla="*/ 5 h 73"/>
                <a:gd name="T100" fmla="*/ 13 w 46"/>
                <a:gd name="T101" fmla="*/ 3 h 73"/>
                <a:gd name="T102" fmla="*/ 18 w 46"/>
                <a:gd name="T103" fmla="*/ 1 h 73"/>
                <a:gd name="T104" fmla="*/ 23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Rectangle 1030"/>
            <p:cNvSpPr>
              <a:spLocks noChangeArrowheads="1"/>
            </p:cNvSpPr>
            <p:nvPr/>
          </p:nvSpPr>
          <p:spPr bwMode="auto">
            <a:xfrm>
              <a:off x="583222" y="3901146"/>
              <a:ext cx="12999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31"/>
            <p:cNvSpPr>
              <a:spLocks noEditPoints="1"/>
            </p:cNvSpPr>
            <p:nvPr/>
          </p:nvSpPr>
          <p:spPr bwMode="auto">
            <a:xfrm>
              <a:off x="616441" y="3810156"/>
              <a:ext cx="67882" cy="105433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3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7 w 47"/>
                <a:gd name="T29" fmla="*/ 52 h 73"/>
                <a:gd name="T30" fmla="*/ 38 w 47"/>
                <a:gd name="T31" fmla="*/ 37 h 73"/>
                <a:gd name="T32" fmla="*/ 37 w 47"/>
                <a:gd name="T33" fmla="*/ 23 h 73"/>
                <a:gd name="T34" fmla="*/ 33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3 h 73"/>
                <a:gd name="T48" fmla="*/ 38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4 w 47"/>
                <a:gd name="T55" fmla="*/ 21 h 73"/>
                <a:gd name="T56" fmla="*/ 46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7 w 47"/>
                <a:gd name="T71" fmla="*/ 70 h 73"/>
                <a:gd name="T72" fmla="*/ 32 w 47"/>
                <a:gd name="T73" fmla="*/ 72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1 w 47"/>
                <a:gd name="T87" fmla="*/ 55 h 73"/>
                <a:gd name="T88" fmla="*/ 0 w 47"/>
                <a:gd name="T89" fmla="*/ 37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4 w 47"/>
                <a:gd name="T101" fmla="*/ 3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2"/>
            <p:cNvSpPr>
              <a:spLocks noEditPoints="1"/>
            </p:cNvSpPr>
            <p:nvPr/>
          </p:nvSpPr>
          <p:spPr bwMode="auto">
            <a:xfrm>
              <a:off x="695876" y="3810156"/>
              <a:ext cx="67882" cy="105433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3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3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4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6 w 47"/>
                <a:gd name="T29" fmla="*/ 52 h 73"/>
                <a:gd name="T30" fmla="*/ 37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3 h 73"/>
                <a:gd name="T48" fmla="*/ 37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5 w 47"/>
                <a:gd name="T101" fmla="*/ 3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33"/>
            <p:cNvSpPr>
              <a:spLocks/>
            </p:cNvSpPr>
            <p:nvPr/>
          </p:nvSpPr>
          <p:spPr bwMode="auto">
            <a:xfrm>
              <a:off x="783978" y="3810156"/>
              <a:ext cx="38996" cy="103989"/>
            </a:xfrm>
            <a:custGeom>
              <a:avLst/>
              <a:gdLst>
                <a:gd name="T0" fmla="*/ 20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6 h 72"/>
                <a:gd name="T10" fmla="*/ 14 w 27"/>
                <a:gd name="T11" fmla="*/ 20 h 72"/>
                <a:gd name="T12" fmla="*/ 10 w 27"/>
                <a:gd name="T13" fmla="*/ 23 h 72"/>
                <a:gd name="T14" fmla="*/ 5 w 27"/>
                <a:gd name="T15" fmla="*/ 25 h 72"/>
                <a:gd name="T16" fmla="*/ 0 w 27"/>
                <a:gd name="T17" fmla="*/ 28 h 72"/>
                <a:gd name="T18" fmla="*/ 0 w 27"/>
                <a:gd name="T19" fmla="*/ 18 h 72"/>
                <a:gd name="T20" fmla="*/ 7 w 27"/>
                <a:gd name="T21" fmla="*/ 15 h 72"/>
                <a:gd name="T22" fmla="*/ 13 w 27"/>
                <a:gd name="T23" fmla="*/ 10 h 72"/>
                <a:gd name="T24" fmla="*/ 17 w 27"/>
                <a:gd name="T25" fmla="*/ 6 h 72"/>
                <a:gd name="T26" fmla="*/ 20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34"/>
            <p:cNvSpPr>
              <a:spLocks noEditPoints="1"/>
            </p:cNvSpPr>
            <p:nvPr/>
          </p:nvSpPr>
          <p:spPr bwMode="auto">
            <a:xfrm>
              <a:off x="424350" y="4389314"/>
              <a:ext cx="66437" cy="105433"/>
            </a:xfrm>
            <a:custGeom>
              <a:avLst/>
              <a:gdLst>
                <a:gd name="T0" fmla="*/ 22 w 46"/>
                <a:gd name="T1" fmla="*/ 8 h 73"/>
                <a:gd name="T2" fmla="*/ 19 w 46"/>
                <a:gd name="T3" fmla="*/ 9 h 73"/>
                <a:gd name="T4" fmla="*/ 15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9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5 w 46"/>
                <a:gd name="T17" fmla="*/ 61 h 73"/>
                <a:gd name="T18" fmla="*/ 19 w 46"/>
                <a:gd name="T19" fmla="*/ 64 h 73"/>
                <a:gd name="T20" fmla="*/ 22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3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3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2 w 46"/>
                <a:gd name="T41" fmla="*/ 8 h 73"/>
                <a:gd name="T42" fmla="*/ 22 w 46"/>
                <a:gd name="T43" fmla="*/ 0 h 73"/>
                <a:gd name="T44" fmla="*/ 28 w 46"/>
                <a:gd name="T45" fmla="*/ 0 h 73"/>
                <a:gd name="T46" fmla="*/ 34 w 46"/>
                <a:gd name="T47" fmla="*/ 2 h 73"/>
                <a:gd name="T48" fmla="*/ 37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5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2 w 46"/>
                <a:gd name="T77" fmla="*/ 73 h 73"/>
                <a:gd name="T78" fmla="*/ 18 w 46"/>
                <a:gd name="T79" fmla="*/ 72 h 73"/>
                <a:gd name="T80" fmla="*/ 13 w 46"/>
                <a:gd name="T81" fmla="*/ 71 h 73"/>
                <a:gd name="T82" fmla="*/ 10 w 46"/>
                <a:gd name="T83" fmla="*/ 68 h 73"/>
                <a:gd name="T84" fmla="*/ 6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2 w 46"/>
                <a:gd name="T93" fmla="*/ 16 h 73"/>
                <a:gd name="T94" fmla="*/ 4 w 46"/>
                <a:gd name="T95" fmla="*/ 10 h 73"/>
                <a:gd name="T96" fmla="*/ 6 w 46"/>
                <a:gd name="T97" fmla="*/ 7 h 73"/>
                <a:gd name="T98" fmla="*/ 10 w 46"/>
                <a:gd name="T99" fmla="*/ 3 h 73"/>
                <a:gd name="T100" fmla="*/ 13 w 46"/>
                <a:gd name="T101" fmla="*/ 1 h 73"/>
                <a:gd name="T102" fmla="*/ 18 w 46"/>
                <a:gd name="T103" fmla="*/ 0 h 73"/>
                <a:gd name="T104" fmla="*/ 22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Rectangle 1035"/>
            <p:cNvSpPr>
              <a:spLocks noChangeArrowheads="1"/>
            </p:cNvSpPr>
            <p:nvPr/>
          </p:nvSpPr>
          <p:spPr bwMode="auto">
            <a:xfrm>
              <a:off x="511008" y="4480305"/>
              <a:ext cx="12999" cy="12999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36"/>
            <p:cNvSpPr>
              <a:spLocks noEditPoints="1"/>
            </p:cNvSpPr>
            <p:nvPr/>
          </p:nvSpPr>
          <p:spPr bwMode="auto">
            <a:xfrm>
              <a:off x="544227" y="4389314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3 w 47"/>
                <a:gd name="T7" fmla="*/ 12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4 h 73"/>
                <a:gd name="T22" fmla="*/ 27 w 47"/>
                <a:gd name="T23" fmla="*/ 64 h 73"/>
                <a:gd name="T24" fmla="*/ 31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7 w 47"/>
                <a:gd name="T31" fmla="*/ 36 h 73"/>
                <a:gd name="T32" fmla="*/ 36 w 47"/>
                <a:gd name="T33" fmla="*/ 21 h 73"/>
                <a:gd name="T34" fmla="*/ 33 w 47"/>
                <a:gd name="T35" fmla="*/ 14 h 73"/>
                <a:gd name="T36" fmla="*/ 31 w 47"/>
                <a:gd name="T37" fmla="*/ 10 h 73"/>
                <a:gd name="T38" fmla="*/ 27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4 w 47"/>
                <a:gd name="T47" fmla="*/ 2 h 73"/>
                <a:gd name="T48" fmla="*/ 37 w 47"/>
                <a:gd name="T49" fmla="*/ 4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19 h 73"/>
                <a:gd name="T56" fmla="*/ 45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5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40 w 47"/>
                <a:gd name="T69" fmla="*/ 66 h 73"/>
                <a:gd name="T70" fmla="*/ 36 w 47"/>
                <a:gd name="T71" fmla="*/ 68 h 73"/>
                <a:gd name="T72" fmla="*/ 33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3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0 h 73"/>
                <a:gd name="T96" fmla="*/ 7 w 47"/>
                <a:gd name="T97" fmla="*/ 7 h 73"/>
                <a:gd name="T98" fmla="*/ 10 w 47"/>
                <a:gd name="T99" fmla="*/ 3 h 73"/>
                <a:gd name="T100" fmla="*/ 13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37"/>
            <p:cNvSpPr>
              <a:spLocks noEditPoints="1"/>
            </p:cNvSpPr>
            <p:nvPr/>
          </p:nvSpPr>
          <p:spPr bwMode="auto">
            <a:xfrm>
              <a:off x="623662" y="4389314"/>
              <a:ext cx="66437" cy="105433"/>
            </a:xfrm>
            <a:custGeom>
              <a:avLst/>
              <a:gdLst>
                <a:gd name="T0" fmla="*/ 24 w 46"/>
                <a:gd name="T1" fmla="*/ 8 h 73"/>
                <a:gd name="T2" fmla="*/ 19 w 46"/>
                <a:gd name="T3" fmla="*/ 9 h 73"/>
                <a:gd name="T4" fmla="*/ 17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10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7 w 46"/>
                <a:gd name="T17" fmla="*/ 61 h 73"/>
                <a:gd name="T18" fmla="*/ 20 w 46"/>
                <a:gd name="T19" fmla="*/ 64 h 73"/>
                <a:gd name="T20" fmla="*/ 24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4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4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4 w 46"/>
                <a:gd name="T41" fmla="*/ 8 h 73"/>
                <a:gd name="T42" fmla="*/ 24 w 46"/>
                <a:gd name="T43" fmla="*/ 0 h 73"/>
                <a:gd name="T44" fmla="*/ 29 w 46"/>
                <a:gd name="T45" fmla="*/ 0 h 73"/>
                <a:gd name="T46" fmla="*/ 34 w 46"/>
                <a:gd name="T47" fmla="*/ 2 h 73"/>
                <a:gd name="T48" fmla="*/ 38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6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6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4 w 46"/>
                <a:gd name="T77" fmla="*/ 73 h 73"/>
                <a:gd name="T78" fmla="*/ 19 w 46"/>
                <a:gd name="T79" fmla="*/ 72 h 73"/>
                <a:gd name="T80" fmla="*/ 14 w 46"/>
                <a:gd name="T81" fmla="*/ 71 h 73"/>
                <a:gd name="T82" fmla="*/ 10 w 46"/>
                <a:gd name="T83" fmla="*/ 68 h 73"/>
                <a:gd name="T84" fmla="*/ 8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3 w 46"/>
                <a:gd name="T93" fmla="*/ 16 h 73"/>
                <a:gd name="T94" fmla="*/ 4 w 46"/>
                <a:gd name="T95" fmla="*/ 10 h 73"/>
                <a:gd name="T96" fmla="*/ 8 w 46"/>
                <a:gd name="T97" fmla="*/ 7 h 73"/>
                <a:gd name="T98" fmla="*/ 10 w 46"/>
                <a:gd name="T99" fmla="*/ 3 h 73"/>
                <a:gd name="T100" fmla="*/ 14 w 46"/>
                <a:gd name="T101" fmla="*/ 1 h 73"/>
                <a:gd name="T102" fmla="*/ 19 w 46"/>
                <a:gd name="T103" fmla="*/ 0 h 73"/>
                <a:gd name="T104" fmla="*/ 24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38"/>
            <p:cNvSpPr>
              <a:spLocks noEditPoints="1"/>
            </p:cNvSpPr>
            <p:nvPr/>
          </p:nvSpPr>
          <p:spPr bwMode="auto">
            <a:xfrm>
              <a:off x="703098" y="4389314"/>
              <a:ext cx="67882" cy="105433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4 w 47"/>
                <a:gd name="T7" fmla="*/ 12 h 73"/>
                <a:gd name="T8" fmla="*/ 11 w 47"/>
                <a:gd name="T9" fmla="*/ 21 h 73"/>
                <a:gd name="T10" fmla="*/ 10 w 47"/>
                <a:gd name="T11" fmla="*/ 36 h 73"/>
                <a:gd name="T12" fmla="*/ 11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4 h 73"/>
                <a:gd name="T22" fmla="*/ 28 w 47"/>
                <a:gd name="T23" fmla="*/ 64 h 73"/>
                <a:gd name="T24" fmla="*/ 30 w 47"/>
                <a:gd name="T25" fmla="*/ 61 h 73"/>
                <a:gd name="T26" fmla="*/ 34 w 47"/>
                <a:gd name="T27" fmla="*/ 59 h 73"/>
                <a:gd name="T28" fmla="*/ 37 w 47"/>
                <a:gd name="T29" fmla="*/ 50 h 73"/>
                <a:gd name="T30" fmla="*/ 38 w 47"/>
                <a:gd name="T31" fmla="*/ 36 h 73"/>
                <a:gd name="T32" fmla="*/ 37 w 47"/>
                <a:gd name="T33" fmla="*/ 21 h 73"/>
                <a:gd name="T34" fmla="*/ 34 w 47"/>
                <a:gd name="T35" fmla="*/ 14 h 73"/>
                <a:gd name="T36" fmla="*/ 31 w 47"/>
                <a:gd name="T37" fmla="*/ 10 h 73"/>
                <a:gd name="T38" fmla="*/ 28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4 w 47"/>
                <a:gd name="T47" fmla="*/ 2 h 73"/>
                <a:gd name="T48" fmla="*/ 38 w 47"/>
                <a:gd name="T49" fmla="*/ 4 h 73"/>
                <a:gd name="T50" fmla="*/ 42 w 47"/>
                <a:gd name="T51" fmla="*/ 9 h 73"/>
                <a:gd name="T52" fmla="*/ 44 w 47"/>
                <a:gd name="T53" fmla="*/ 14 h 73"/>
                <a:gd name="T54" fmla="*/ 45 w 47"/>
                <a:gd name="T55" fmla="*/ 19 h 73"/>
                <a:gd name="T56" fmla="*/ 46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3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9 w 47"/>
                <a:gd name="T75" fmla="*/ 72 h 73"/>
                <a:gd name="T76" fmla="*/ 23 w 47"/>
                <a:gd name="T77" fmla="*/ 73 h 73"/>
                <a:gd name="T78" fmla="*/ 19 w 47"/>
                <a:gd name="T79" fmla="*/ 72 h 73"/>
                <a:gd name="T80" fmla="*/ 14 w 47"/>
                <a:gd name="T81" fmla="*/ 71 h 73"/>
                <a:gd name="T82" fmla="*/ 11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0 h 73"/>
                <a:gd name="T96" fmla="*/ 7 w 47"/>
                <a:gd name="T97" fmla="*/ 7 h 73"/>
                <a:gd name="T98" fmla="*/ 11 w 47"/>
                <a:gd name="T99" fmla="*/ 3 h 73"/>
                <a:gd name="T100" fmla="*/ 14 w 47"/>
                <a:gd name="T101" fmla="*/ 1 h 73"/>
                <a:gd name="T102" fmla="*/ 19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039"/>
            <p:cNvSpPr>
              <a:spLocks/>
            </p:cNvSpPr>
            <p:nvPr/>
          </p:nvSpPr>
          <p:spPr bwMode="auto">
            <a:xfrm>
              <a:off x="792644" y="4389314"/>
              <a:ext cx="36108" cy="103989"/>
            </a:xfrm>
            <a:custGeom>
              <a:avLst/>
              <a:gdLst>
                <a:gd name="T0" fmla="*/ 19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8 h 72"/>
                <a:gd name="T12" fmla="*/ 8 w 25"/>
                <a:gd name="T13" fmla="*/ 21 h 72"/>
                <a:gd name="T14" fmla="*/ 4 w 25"/>
                <a:gd name="T15" fmla="*/ 24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4 h 72"/>
                <a:gd name="T22" fmla="*/ 11 w 25"/>
                <a:gd name="T23" fmla="*/ 9 h 72"/>
                <a:gd name="T24" fmla="*/ 16 w 25"/>
                <a:gd name="T25" fmla="*/ 4 h 72"/>
                <a:gd name="T26" fmla="*/ 19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040"/>
            <p:cNvSpPr>
              <a:spLocks/>
            </p:cNvSpPr>
            <p:nvPr/>
          </p:nvSpPr>
          <p:spPr bwMode="auto">
            <a:xfrm>
              <a:off x="685767" y="1536850"/>
              <a:ext cx="37551" cy="102545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6 w 26"/>
                <a:gd name="T7" fmla="*/ 71 h 71"/>
                <a:gd name="T8" fmla="*/ 16 w 26"/>
                <a:gd name="T9" fmla="*/ 15 h 71"/>
                <a:gd name="T10" fmla="*/ 12 w 26"/>
                <a:gd name="T11" fmla="*/ 19 h 71"/>
                <a:gd name="T12" fmla="*/ 8 w 26"/>
                <a:gd name="T13" fmla="*/ 22 h 71"/>
                <a:gd name="T14" fmla="*/ 3 w 26"/>
                <a:gd name="T15" fmla="*/ 24 h 71"/>
                <a:gd name="T16" fmla="*/ 0 w 26"/>
                <a:gd name="T17" fmla="*/ 27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5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041"/>
            <p:cNvSpPr>
              <a:spLocks noEditPoints="1"/>
            </p:cNvSpPr>
            <p:nvPr/>
          </p:nvSpPr>
          <p:spPr bwMode="auto">
            <a:xfrm>
              <a:off x="756536" y="1536850"/>
              <a:ext cx="67882" cy="103989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1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1 h 72"/>
                <a:gd name="T14" fmla="*/ 13 w 47"/>
                <a:gd name="T15" fmla="*/ 59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6 w 47"/>
                <a:gd name="T23" fmla="*/ 64 h 72"/>
                <a:gd name="T24" fmla="*/ 30 w 47"/>
                <a:gd name="T25" fmla="*/ 62 h 72"/>
                <a:gd name="T26" fmla="*/ 33 w 47"/>
                <a:gd name="T27" fmla="*/ 59 h 72"/>
                <a:gd name="T28" fmla="*/ 36 w 47"/>
                <a:gd name="T29" fmla="*/ 51 h 72"/>
                <a:gd name="T30" fmla="*/ 36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1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9 w 47"/>
                <a:gd name="T45" fmla="*/ 0 h 72"/>
                <a:gd name="T46" fmla="*/ 33 w 47"/>
                <a:gd name="T47" fmla="*/ 3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7 h 72"/>
                <a:gd name="T64" fmla="*/ 43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9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5 w 47"/>
                <a:gd name="T95" fmla="*/ 11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2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042"/>
            <p:cNvSpPr>
              <a:spLocks/>
            </p:cNvSpPr>
            <p:nvPr/>
          </p:nvSpPr>
          <p:spPr bwMode="auto">
            <a:xfrm>
              <a:off x="613552" y="960579"/>
              <a:ext cx="37551" cy="102545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5 h 71"/>
                <a:gd name="T10" fmla="*/ 12 w 26"/>
                <a:gd name="T11" fmla="*/ 18 h 71"/>
                <a:gd name="T12" fmla="*/ 9 w 26"/>
                <a:gd name="T13" fmla="*/ 21 h 71"/>
                <a:gd name="T14" fmla="*/ 4 w 26"/>
                <a:gd name="T15" fmla="*/ 24 h 71"/>
                <a:gd name="T16" fmla="*/ 0 w 26"/>
                <a:gd name="T17" fmla="*/ 25 h 71"/>
                <a:gd name="T18" fmla="*/ 0 w 26"/>
                <a:gd name="T19" fmla="*/ 17 h 71"/>
                <a:gd name="T20" fmla="*/ 7 w 26"/>
                <a:gd name="T21" fmla="*/ 13 h 71"/>
                <a:gd name="T22" fmla="*/ 12 w 26"/>
                <a:gd name="T23" fmla="*/ 8 h 71"/>
                <a:gd name="T24" fmla="*/ 17 w 26"/>
                <a:gd name="T25" fmla="*/ 3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043"/>
            <p:cNvSpPr>
              <a:spLocks noEditPoints="1"/>
            </p:cNvSpPr>
            <p:nvPr/>
          </p:nvSpPr>
          <p:spPr bwMode="auto">
            <a:xfrm>
              <a:off x="684322" y="960579"/>
              <a:ext cx="67882" cy="103989"/>
            </a:xfrm>
            <a:custGeom>
              <a:avLst/>
              <a:gdLst>
                <a:gd name="T0" fmla="*/ 23 w 47"/>
                <a:gd name="T1" fmla="*/ 7 h 72"/>
                <a:gd name="T2" fmla="*/ 19 w 47"/>
                <a:gd name="T3" fmla="*/ 8 h 72"/>
                <a:gd name="T4" fmla="*/ 16 w 47"/>
                <a:gd name="T5" fmla="*/ 9 h 72"/>
                <a:gd name="T6" fmla="*/ 13 w 47"/>
                <a:gd name="T7" fmla="*/ 13 h 72"/>
                <a:gd name="T8" fmla="*/ 10 w 47"/>
                <a:gd name="T9" fmla="*/ 22 h 72"/>
                <a:gd name="T10" fmla="*/ 9 w 47"/>
                <a:gd name="T11" fmla="*/ 35 h 72"/>
                <a:gd name="T12" fmla="*/ 10 w 47"/>
                <a:gd name="T13" fmla="*/ 50 h 72"/>
                <a:gd name="T14" fmla="*/ 13 w 47"/>
                <a:gd name="T15" fmla="*/ 58 h 72"/>
                <a:gd name="T16" fmla="*/ 16 w 47"/>
                <a:gd name="T17" fmla="*/ 62 h 72"/>
                <a:gd name="T18" fmla="*/ 19 w 47"/>
                <a:gd name="T19" fmla="*/ 63 h 72"/>
                <a:gd name="T20" fmla="*/ 23 w 47"/>
                <a:gd name="T21" fmla="*/ 64 h 72"/>
                <a:gd name="T22" fmla="*/ 27 w 47"/>
                <a:gd name="T23" fmla="*/ 63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5 h 72"/>
                <a:gd name="T32" fmla="*/ 36 w 47"/>
                <a:gd name="T33" fmla="*/ 22 h 72"/>
                <a:gd name="T34" fmla="*/ 33 w 47"/>
                <a:gd name="T35" fmla="*/ 13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7 h 72"/>
                <a:gd name="T42" fmla="*/ 17 w 47"/>
                <a:gd name="T43" fmla="*/ 0 h 72"/>
                <a:gd name="T44" fmla="*/ 29 w 47"/>
                <a:gd name="T45" fmla="*/ 0 h 72"/>
                <a:gd name="T46" fmla="*/ 33 w 47"/>
                <a:gd name="T47" fmla="*/ 1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3 h 72"/>
                <a:gd name="T54" fmla="*/ 44 w 47"/>
                <a:gd name="T55" fmla="*/ 18 h 72"/>
                <a:gd name="T56" fmla="*/ 45 w 47"/>
                <a:gd name="T57" fmla="*/ 23 h 72"/>
                <a:gd name="T58" fmla="*/ 47 w 47"/>
                <a:gd name="T59" fmla="*/ 29 h 72"/>
                <a:gd name="T60" fmla="*/ 47 w 47"/>
                <a:gd name="T61" fmla="*/ 35 h 72"/>
                <a:gd name="T62" fmla="*/ 45 w 47"/>
                <a:gd name="T63" fmla="*/ 47 h 72"/>
                <a:gd name="T64" fmla="*/ 44 w 47"/>
                <a:gd name="T65" fmla="*/ 56 h 72"/>
                <a:gd name="T66" fmla="*/ 42 w 47"/>
                <a:gd name="T67" fmla="*/ 60 h 72"/>
                <a:gd name="T68" fmla="*/ 40 w 47"/>
                <a:gd name="T69" fmla="*/ 65 h 72"/>
                <a:gd name="T70" fmla="*/ 36 w 47"/>
                <a:gd name="T71" fmla="*/ 67 h 72"/>
                <a:gd name="T72" fmla="*/ 33 w 47"/>
                <a:gd name="T73" fmla="*/ 70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3 w 47"/>
                <a:gd name="T81" fmla="*/ 70 h 72"/>
                <a:gd name="T82" fmla="*/ 10 w 47"/>
                <a:gd name="T83" fmla="*/ 68 h 72"/>
                <a:gd name="T84" fmla="*/ 7 w 47"/>
                <a:gd name="T85" fmla="*/ 65 h 72"/>
                <a:gd name="T86" fmla="*/ 1 w 47"/>
                <a:gd name="T87" fmla="*/ 52 h 72"/>
                <a:gd name="T88" fmla="*/ 0 w 47"/>
                <a:gd name="T89" fmla="*/ 35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6 h 72"/>
                <a:gd name="T98" fmla="*/ 10 w 47"/>
                <a:gd name="T99" fmla="*/ 3 h 72"/>
                <a:gd name="T100" fmla="*/ 13 w 47"/>
                <a:gd name="T101" fmla="*/ 1 h 72"/>
                <a:gd name="T102" fmla="*/ 17 w 47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044"/>
            <p:cNvSpPr>
              <a:spLocks noEditPoints="1"/>
            </p:cNvSpPr>
            <p:nvPr/>
          </p:nvSpPr>
          <p:spPr bwMode="auto">
            <a:xfrm>
              <a:off x="763758" y="960579"/>
              <a:ext cx="66437" cy="103989"/>
            </a:xfrm>
            <a:custGeom>
              <a:avLst/>
              <a:gdLst>
                <a:gd name="T0" fmla="*/ 24 w 46"/>
                <a:gd name="T1" fmla="*/ 7 h 72"/>
                <a:gd name="T2" fmla="*/ 19 w 46"/>
                <a:gd name="T3" fmla="*/ 8 h 72"/>
                <a:gd name="T4" fmla="*/ 17 w 46"/>
                <a:gd name="T5" fmla="*/ 9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5 h 72"/>
                <a:gd name="T12" fmla="*/ 10 w 46"/>
                <a:gd name="T13" fmla="*/ 50 h 72"/>
                <a:gd name="T14" fmla="*/ 13 w 46"/>
                <a:gd name="T15" fmla="*/ 58 h 72"/>
                <a:gd name="T16" fmla="*/ 17 w 46"/>
                <a:gd name="T17" fmla="*/ 62 h 72"/>
                <a:gd name="T18" fmla="*/ 19 w 46"/>
                <a:gd name="T19" fmla="*/ 63 h 72"/>
                <a:gd name="T20" fmla="*/ 24 w 46"/>
                <a:gd name="T21" fmla="*/ 64 h 72"/>
                <a:gd name="T22" fmla="*/ 27 w 46"/>
                <a:gd name="T23" fmla="*/ 63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5 h 72"/>
                <a:gd name="T32" fmla="*/ 36 w 46"/>
                <a:gd name="T33" fmla="*/ 22 h 72"/>
                <a:gd name="T34" fmla="*/ 34 w 46"/>
                <a:gd name="T35" fmla="*/ 13 h 72"/>
                <a:gd name="T36" fmla="*/ 30 w 46"/>
                <a:gd name="T37" fmla="*/ 10 h 72"/>
                <a:gd name="T38" fmla="*/ 27 w 46"/>
                <a:gd name="T39" fmla="*/ 8 h 72"/>
                <a:gd name="T40" fmla="*/ 24 w 46"/>
                <a:gd name="T41" fmla="*/ 7 h 72"/>
                <a:gd name="T42" fmla="*/ 17 w 46"/>
                <a:gd name="T43" fmla="*/ 0 h 72"/>
                <a:gd name="T44" fmla="*/ 29 w 46"/>
                <a:gd name="T45" fmla="*/ 0 h 72"/>
                <a:gd name="T46" fmla="*/ 34 w 46"/>
                <a:gd name="T47" fmla="*/ 1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3 h 72"/>
                <a:gd name="T54" fmla="*/ 45 w 46"/>
                <a:gd name="T55" fmla="*/ 18 h 72"/>
                <a:gd name="T56" fmla="*/ 46 w 46"/>
                <a:gd name="T57" fmla="*/ 23 h 72"/>
                <a:gd name="T58" fmla="*/ 46 w 46"/>
                <a:gd name="T59" fmla="*/ 29 h 72"/>
                <a:gd name="T60" fmla="*/ 46 w 46"/>
                <a:gd name="T61" fmla="*/ 35 h 72"/>
                <a:gd name="T62" fmla="*/ 46 w 46"/>
                <a:gd name="T63" fmla="*/ 47 h 72"/>
                <a:gd name="T64" fmla="*/ 44 w 46"/>
                <a:gd name="T65" fmla="*/ 56 h 72"/>
                <a:gd name="T66" fmla="*/ 42 w 46"/>
                <a:gd name="T67" fmla="*/ 60 h 72"/>
                <a:gd name="T68" fmla="*/ 39 w 46"/>
                <a:gd name="T69" fmla="*/ 65 h 72"/>
                <a:gd name="T70" fmla="*/ 36 w 46"/>
                <a:gd name="T71" fmla="*/ 67 h 72"/>
                <a:gd name="T72" fmla="*/ 33 w 46"/>
                <a:gd name="T73" fmla="*/ 70 h 72"/>
                <a:gd name="T74" fmla="*/ 28 w 46"/>
                <a:gd name="T75" fmla="*/ 72 h 72"/>
                <a:gd name="T76" fmla="*/ 24 w 46"/>
                <a:gd name="T77" fmla="*/ 72 h 72"/>
                <a:gd name="T78" fmla="*/ 18 w 46"/>
                <a:gd name="T79" fmla="*/ 72 h 72"/>
                <a:gd name="T80" fmla="*/ 14 w 46"/>
                <a:gd name="T81" fmla="*/ 70 h 72"/>
                <a:gd name="T82" fmla="*/ 10 w 46"/>
                <a:gd name="T83" fmla="*/ 68 h 72"/>
                <a:gd name="T84" fmla="*/ 6 w 46"/>
                <a:gd name="T85" fmla="*/ 65 h 72"/>
                <a:gd name="T86" fmla="*/ 2 w 46"/>
                <a:gd name="T87" fmla="*/ 52 h 72"/>
                <a:gd name="T88" fmla="*/ 0 w 46"/>
                <a:gd name="T89" fmla="*/ 35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8 w 46"/>
                <a:gd name="T97" fmla="*/ 6 h 72"/>
                <a:gd name="T98" fmla="*/ 10 w 46"/>
                <a:gd name="T99" fmla="*/ 3 h 72"/>
                <a:gd name="T100" fmla="*/ 14 w 46"/>
                <a:gd name="T101" fmla="*/ 1 h 72"/>
                <a:gd name="T102" fmla="*/ 17 w 46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091"/>
            <p:cNvSpPr>
              <a:spLocks/>
            </p:cNvSpPr>
            <p:nvPr/>
          </p:nvSpPr>
          <p:spPr bwMode="auto">
            <a:xfrm>
              <a:off x="1059836" y="3485191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0 h 43"/>
                <a:gd name="T6" fmla="*/ 27 w 27"/>
                <a:gd name="T7" fmla="*/ 43 h 43"/>
                <a:gd name="T8" fmla="*/ 26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Line 1092"/>
            <p:cNvSpPr>
              <a:spLocks noChangeShapeType="1"/>
            </p:cNvSpPr>
            <p:nvPr/>
          </p:nvSpPr>
          <p:spPr bwMode="auto">
            <a:xfrm>
              <a:off x="1023729" y="354440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093"/>
            <p:cNvSpPr>
              <a:spLocks/>
            </p:cNvSpPr>
            <p:nvPr/>
          </p:nvSpPr>
          <p:spPr bwMode="auto">
            <a:xfrm>
              <a:off x="1208598" y="3434642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094"/>
            <p:cNvSpPr>
              <a:spLocks/>
            </p:cNvSpPr>
            <p:nvPr/>
          </p:nvSpPr>
          <p:spPr bwMode="auto">
            <a:xfrm>
              <a:off x="1208598" y="3434642"/>
              <a:ext cx="38996" cy="59216"/>
            </a:xfrm>
            <a:custGeom>
              <a:avLst/>
              <a:gdLst>
                <a:gd name="T0" fmla="*/ 26 w 27"/>
                <a:gd name="T1" fmla="*/ 0 h 41"/>
                <a:gd name="T2" fmla="*/ 27 w 27"/>
                <a:gd name="T3" fmla="*/ 0 h 41"/>
                <a:gd name="T4" fmla="*/ 27 w 27"/>
                <a:gd name="T5" fmla="*/ 1 h 41"/>
                <a:gd name="T6" fmla="*/ 2 w 27"/>
                <a:gd name="T7" fmla="*/ 41 h 41"/>
                <a:gd name="T8" fmla="*/ 0 w 27"/>
                <a:gd name="T9" fmla="*/ 41 h 41"/>
                <a:gd name="T10" fmla="*/ 0 w 27"/>
                <a:gd name="T11" fmla="*/ 40 h 41"/>
                <a:gd name="T12" fmla="*/ 26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095"/>
            <p:cNvSpPr>
              <a:spLocks/>
            </p:cNvSpPr>
            <p:nvPr/>
          </p:nvSpPr>
          <p:spPr bwMode="auto">
            <a:xfrm>
              <a:off x="1246149" y="3434642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1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Line 1096"/>
            <p:cNvSpPr>
              <a:spLocks noChangeShapeType="1"/>
            </p:cNvSpPr>
            <p:nvPr/>
          </p:nvSpPr>
          <p:spPr bwMode="auto">
            <a:xfrm>
              <a:off x="1208598" y="349385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097"/>
            <p:cNvSpPr>
              <a:spLocks/>
            </p:cNvSpPr>
            <p:nvPr/>
          </p:nvSpPr>
          <p:spPr bwMode="auto">
            <a:xfrm>
              <a:off x="1403576" y="3395645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098"/>
            <p:cNvSpPr>
              <a:spLocks/>
            </p:cNvSpPr>
            <p:nvPr/>
          </p:nvSpPr>
          <p:spPr bwMode="auto">
            <a:xfrm>
              <a:off x="1403576" y="3395645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0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099"/>
            <p:cNvSpPr>
              <a:spLocks/>
            </p:cNvSpPr>
            <p:nvPr/>
          </p:nvSpPr>
          <p:spPr bwMode="auto">
            <a:xfrm>
              <a:off x="1439684" y="3395645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Line 1100"/>
            <p:cNvSpPr>
              <a:spLocks noChangeShapeType="1"/>
            </p:cNvSpPr>
            <p:nvPr/>
          </p:nvSpPr>
          <p:spPr bwMode="auto">
            <a:xfrm>
              <a:off x="1403576" y="3456305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101"/>
            <p:cNvSpPr>
              <a:spLocks/>
            </p:cNvSpPr>
            <p:nvPr/>
          </p:nvSpPr>
          <p:spPr bwMode="auto">
            <a:xfrm>
              <a:off x="1735762" y="3373982"/>
              <a:ext cx="72214" cy="57771"/>
            </a:xfrm>
            <a:custGeom>
              <a:avLst/>
              <a:gdLst>
                <a:gd name="T0" fmla="*/ 25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25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102"/>
            <p:cNvSpPr>
              <a:spLocks/>
            </p:cNvSpPr>
            <p:nvPr/>
          </p:nvSpPr>
          <p:spPr bwMode="auto">
            <a:xfrm>
              <a:off x="1735762" y="3373982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0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0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103"/>
            <p:cNvSpPr>
              <a:spLocks/>
            </p:cNvSpPr>
            <p:nvPr/>
          </p:nvSpPr>
          <p:spPr bwMode="auto">
            <a:xfrm>
              <a:off x="1771869" y="3373982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0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0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Line 1104"/>
            <p:cNvSpPr>
              <a:spLocks noChangeShapeType="1"/>
            </p:cNvSpPr>
            <p:nvPr/>
          </p:nvSpPr>
          <p:spPr bwMode="auto">
            <a:xfrm>
              <a:off x="1735762" y="3433197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105"/>
            <p:cNvSpPr>
              <a:spLocks/>
            </p:cNvSpPr>
            <p:nvPr/>
          </p:nvSpPr>
          <p:spPr bwMode="auto">
            <a:xfrm>
              <a:off x="1883079" y="3389868"/>
              <a:ext cx="75103" cy="57771"/>
            </a:xfrm>
            <a:custGeom>
              <a:avLst/>
              <a:gdLst>
                <a:gd name="T0" fmla="*/ 27 w 52"/>
                <a:gd name="T1" fmla="*/ 0 h 40"/>
                <a:gd name="T2" fmla="*/ 52 w 52"/>
                <a:gd name="T3" fmla="*/ 40 h 40"/>
                <a:gd name="T4" fmla="*/ 0 w 52"/>
                <a:gd name="T5" fmla="*/ 40 h 40"/>
                <a:gd name="T6" fmla="*/ 27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106"/>
            <p:cNvSpPr>
              <a:spLocks/>
            </p:cNvSpPr>
            <p:nvPr/>
          </p:nvSpPr>
          <p:spPr bwMode="auto">
            <a:xfrm>
              <a:off x="1883079" y="3389868"/>
              <a:ext cx="40440" cy="59216"/>
            </a:xfrm>
            <a:custGeom>
              <a:avLst/>
              <a:gdLst>
                <a:gd name="T0" fmla="*/ 27 w 28"/>
                <a:gd name="T1" fmla="*/ 0 h 41"/>
                <a:gd name="T2" fmla="*/ 28 w 28"/>
                <a:gd name="T3" fmla="*/ 0 h 41"/>
                <a:gd name="T4" fmla="*/ 28 w 28"/>
                <a:gd name="T5" fmla="*/ 0 h 41"/>
                <a:gd name="T6" fmla="*/ 3 w 28"/>
                <a:gd name="T7" fmla="*/ 41 h 41"/>
                <a:gd name="T8" fmla="*/ 0 w 28"/>
                <a:gd name="T9" fmla="*/ 41 h 41"/>
                <a:gd name="T10" fmla="*/ 0 w 28"/>
                <a:gd name="T11" fmla="*/ 40 h 41"/>
                <a:gd name="T12" fmla="*/ 27 w 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107"/>
            <p:cNvSpPr>
              <a:spLocks/>
            </p:cNvSpPr>
            <p:nvPr/>
          </p:nvSpPr>
          <p:spPr bwMode="auto">
            <a:xfrm>
              <a:off x="1922075" y="3389868"/>
              <a:ext cx="38996" cy="59216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0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Line 1108"/>
            <p:cNvSpPr>
              <a:spLocks noChangeShapeType="1"/>
            </p:cNvSpPr>
            <p:nvPr/>
          </p:nvSpPr>
          <p:spPr bwMode="auto">
            <a:xfrm>
              <a:off x="1883079" y="3449084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109"/>
            <p:cNvSpPr>
              <a:spLocks/>
            </p:cNvSpPr>
            <p:nvPr/>
          </p:nvSpPr>
          <p:spPr bwMode="auto">
            <a:xfrm>
              <a:off x="2054949" y="3420199"/>
              <a:ext cx="73659" cy="57771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110"/>
            <p:cNvSpPr>
              <a:spLocks/>
            </p:cNvSpPr>
            <p:nvPr/>
          </p:nvSpPr>
          <p:spPr bwMode="auto">
            <a:xfrm>
              <a:off x="2054949" y="3420199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0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0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111"/>
            <p:cNvSpPr>
              <a:spLocks/>
            </p:cNvSpPr>
            <p:nvPr/>
          </p:nvSpPr>
          <p:spPr bwMode="auto">
            <a:xfrm>
              <a:off x="2091056" y="3420199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0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0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Line 1112"/>
            <p:cNvSpPr>
              <a:spLocks noChangeShapeType="1"/>
            </p:cNvSpPr>
            <p:nvPr/>
          </p:nvSpPr>
          <p:spPr bwMode="auto">
            <a:xfrm>
              <a:off x="2054949" y="3479414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113"/>
            <p:cNvSpPr>
              <a:spLocks/>
            </p:cNvSpPr>
            <p:nvPr/>
          </p:nvSpPr>
          <p:spPr bwMode="auto">
            <a:xfrm>
              <a:off x="2273036" y="3365316"/>
              <a:ext cx="72214" cy="59216"/>
            </a:xfrm>
            <a:custGeom>
              <a:avLst/>
              <a:gdLst>
                <a:gd name="T0" fmla="*/ 25 w 50"/>
                <a:gd name="T1" fmla="*/ 0 h 41"/>
                <a:gd name="T2" fmla="*/ 50 w 50"/>
                <a:gd name="T3" fmla="*/ 41 h 41"/>
                <a:gd name="T4" fmla="*/ 0 w 50"/>
                <a:gd name="T5" fmla="*/ 41 h 41"/>
                <a:gd name="T6" fmla="*/ 25 w 5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114"/>
            <p:cNvSpPr>
              <a:spLocks/>
            </p:cNvSpPr>
            <p:nvPr/>
          </p:nvSpPr>
          <p:spPr bwMode="auto">
            <a:xfrm>
              <a:off x="2273036" y="3365316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115"/>
            <p:cNvSpPr>
              <a:spLocks/>
            </p:cNvSpPr>
            <p:nvPr/>
          </p:nvSpPr>
          <p:spPr bwMode="auto">
            <a:xfrm>
              <a:off x="2309144" y="3365316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Line 1116"/>
            <p:cNvSpPr>
              <a:spLocks noChangeShapeType="1"/>
            </p:cNvSpPr>
            <p:nvPr/>
          </p:nvSpPr>
          <p:spPr bwMode="auto">
            <a:xfrm>
              <a:off x="2273036" y="3425976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117"/>
            <p:cNvSpPr>
              <a:spLocks/>
            </p:cNvSpPr>
            <p:nvPr/>
          </p:nvSpPr>
          <p:spPr bwMode="auto">
            <a:xfrm>
              <a:off x="2693324" y="3215110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118"/>
            <p:cNvSpPr>
              <a:spLocks/>
            </p:cNvSpPr>
            <p:nvPr/>
          </p:nvSpPr>
          <p:spPr bwMode="auto">
            <a:xfrm>
              <a:off x="2693324" y="3215110"/>
              <a:ext cx="38996" cy="60660"/>
            </a:xfrm>
            <a:custGeom>
              <a:avLst/>
              <a:gdLst>
                <a:gd name="T0" fmla="*/ 26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6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119"/>
            <p:cNvSpPr>
              <a:spLocks/>
            </p:cNvSpPr>
            <p:nvPr/>
          </p:nvSpPr>
          <p:spPr bwMode="auto">
            <a:xfrm>
              <a:off x="2538785" y="2079901"/>
              <a:ext cx="75103" cy="98211"/>
            </a:xfrm>
            <a:custGeom>
              <a:avLst/>
              <a:gdLst>
                <a:gd name="T0" fmla="*/ 0 w 52"/>
                <a:gd name="T1" fmla="*/ 0 h 68"/>
                <a:gd name="T2" fmla="*/ 27 w 52"/>
                <a:gd name="T3" fmla="*/ 25 h 68"/>
                <a:gd name="T4" fmla="*/ 52 w 52"/>
                <a:gd name="T5" fmla="*/ 0 h 68"/>
                <a:gd name="T6" fmla="*/ 27 w 52"/>
                <a:gd name="T7" fmla="*/ 68 h 68"/>
                <a:gd name="T8" fmla="*/ 0 w 5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Line 1120"/>
            <p:cNvSpPr>
              <a:spLocks noChangeShapeType="1"/>
            </p:cNvSpPr>
            <p:nvPr/>
          </p:nvSpPr>
          <p:spPr bwMode="auto">
            <a:xfrm>
              <a:off x="2577781" y="2036573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121"/>
            <p:cNvSpPr>
              <a:spLocks/>
            </p:cNvSpPr>
            <p:nvPr/>
          </p:nvSpPr>
          <p:spPr bwMode="auto">
            <a:xfrm>
              <a:off x="3034175" y="1879145"/>
              <a:ext cx="73659" cy="98211"/>
            </a:xfrm>
            <a:custGeom>
              <a:avLst/>
              <a:gdLst>
                <a:gd name="T0" fmla="*/ 0 w 51"/>
                <a:gd name="T1" fmla="*/ 0 h 68"/>
                <a:gd name="T2" fmla="*/ 26 w 51"/>
                <a:gd name="T3" fmla="*/ 26 h 68"/>
                <a:gd name="T4" fmla="*/ 51 w 51"/>
                <a:gd name="T5" fmla="*/ 0 h 68"/>
                <a:gd name="T6" fmla="*/ 26 w 51"/>
                <a:gd name="T7" fmla="*/ 68 h 68"/>
                <a:gd name="T8" fmla="*/ 0 w 5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Line 1122"/>
            <p:cNvSpPr>
              <a:spLocks noChangeShapeType="1"/>
            </p:cNvSpPr>
            <p:nvPr/>
          </p:nvSpPr>
          <p:spPr bwMode="auto">
            <a:xfrm>
              <a:off x="3071726" y="1837261"/>
              <a:ext cx="0" cy="82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123"/>
            <p:cNvSpPr>
              <a:spLocks/>
            </p:cNvSpPr>
            <p:nvPr/>
          </p:nvSpPr>
          <p:spPr bwMode="auto">
            <a:xfrm>
              <a:off x="1946627" y="2904588"/>
              <a:ext cx="73659" cy="99656"/>
            </a:xfrm>
            <a:custGeom>
              <a:avLst/>
              <a:gdLst>
                <a:gd name="T0" fmla="*/ 0 w 51"/>
                <a:gd name="T1" fmla="*/ 0 h 69"/>
                <a:gd name="T2" fmla="*/ 25 w 51"/>
                <a:gd name="T3" fmla="*/ 26 h 69"/>
                <a:gd name="T4" fmla="*/ 51 w 51"/>
                <a:gd name="T5" fmla="*/ 0 h 69"/>
                <a:gd name="T6" fmla="*/ 25 w 51"/>
                <a:gd name="T7" fmla="*/ 69 h 69"/>
                <a:gd name="T8" fmla="*/ 0 w 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Line 1124"/>
            <p:cNvSpPr>
              <a:spLocks noChangeShapeType="1"/>
            </p:cNvSpPr>
            <p:nvPr/>
          </p:nvSpPr>
          <p:spPr bwMode="auto">
            <a:xfrm>
              <a:off x="1982735" y="2861260"/>
              <a:ext cx="0" cy="83769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125"/>
            <p:cNvSpPr>
              <a:spLocks/>
            </p:cNvSpPr>
            <p:nvPr/>
          </p:nvSpPr>
          <p:spPr bwMode="auto">
            <a:xfrm>
              <a:off x="2730875" y="3215110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Line 1126"/>
            <p:cNvSpPr>
              <a:spLocks noChangeShapeType="1"/>
            </p:cNvSpPr>
            <p:nvPr/>
          </p:nvSpPr>
          <p:spPr bwMode="auto">
            <a:xfrm>
              <a:off x="2693324" y="3274325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127"/>
            <p:cNvSpPr>
              <a:spLocks/>
            </p:cNvSpPr>
            <p:nvPr/>
          </p:nvSpPr>
          <p:spPr bwMode="auto">
            <a:xfrm>
              <a:off x="3009622" y="3069237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128"/>
            <p:cNvSpPr>
              <a:spLocks/>
            </p:cNvSpPr>
            <p:nvPr/>
          </p:nvSpPr>
          <p:spPr bwMode="auto">
            <a:xfrm>
              <a:off x="3009622" y="3069237"/>
              <a:ext cx="38996" cy="62105"/>
            </a:xfrm>
            <a:custGeom>
              <a:avLst/>
              <a:gdLst>
                <a:gd name="T0" fmla="*/ 26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2 w 27"/>
                <a:gd name="T7" fmla="*/ 43 h 43"/>
                <a:gd name="T8" fmla="*/ 0 w 27"/>
                <a:gd name="T9" fmla="*/ 43 h 43"/>
                <a:gd name="T10" fmla="*/ 0 w 27"/>
                <a:gd name="T11" fmla="*/ 41 h 43"/>
                <a:gd name="T12" fmla="*/ 26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129"/>
            <p:cNvSpPr>
              <a:spLocks/>
            </p:cNvSpPr>
            <p:nvPr/>
          </p:nvSpPr>
          <p:spPr bwMode="auto">
            <a:xfrm>
              <a:off x="3047173" y="3069237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Line 1130"/>
            <p:cNvSpPr>
              <a:spLocks noChangeShapeType="1"/>
            </p:cNvSpPr>
            <p:nvPr/>
          </p:nvSpPr>
          <p:spPr bwMode="auto">
            <a:xfrm>
              <a:off x="3009622" y="3129897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0" name="Freeform 1131"/>
            <p:cNvSpPr>
              <a:spLocks/>
            </p:cNvSpPr>
            <p:nvPr/>
          </p:nvSpPr>
          <p:spPr bwMode="auto">
            <a:xfrm>
              <a:off x="3727432" y="3063460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1" name="Freeform 1132"/>
            <p:cNvSpPr>
              <a:spLocks/>
            </p:cNvSpPr>
            <p:nvPr/>
          </p:nvSpPr>
          <p:spPr bwMode="auto">
            <a:xfrm>
              <a:off x="3727432" y="3063460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2" name="Freeform 1133"/>
            <p:cNvSpPr>
              <a:spLocks/>
            </p:cNvSpPr>
            <p:nvPr/>
          </p:nvSpPr>
          <p:spPr bwMode="auto">
            <a:xfrm>
              <a:off x="3763539" y="3063460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3" name="Line 1134"/>
            <p:cNvSpPr>
              <a:spLocks noChangeShapeType="1"/>
            </p:cNvSpPr>
            <p:nvPr/>
          </p:nvSpPr>
          <p:spPr bwMode="auto">
            <a:xfrm>
              <a:off x="3727432" y="3124120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4" name="Freeform 1135"/>
            <p:cNvSpPr>
              <a:spLocks/>
            </p:cNvSpPr>
            <p:nvPr/>
          </p:nvSpPr>
          <p:spPr bwMode="auto">
            <a:xfrm>
              <a:off x="3897858" y="3017242"/>
              <a:ext cx="73659" cy="59216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5" name="Freeform 1136"/>
            <p:cNvSpPr>
              <a:spLocks/>
            </p:cNvSpPr>
            <p:nvPr/>
          </p:nvSpPr>
          <p:spPr bwMode="auto">
            <a:xfrm>
              <a:off x="3897858" y="3017242"/>
              <a:ext cx="40440" cy="62105"/>
            </a:xfrm>
            <a:custGeom>
              <a:avLst/>
              <a:gdLst>
                <a:gd name="T0" fmla="*/ 26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2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6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137"/>
            <p:cNvSpPr>
              <a:spLocks/>
            </p:cNvSpPr>
            <p:nvPr/>
          </p:nvSpPr>
          <p:spPr bwMode="auto">
            <a:xfrm>
              <a:off x="3935409" y="3017242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Line 1138"/>
            <p:cNvSpPr>
              <a:spLocks noChangeShapeType="1"/>
            </p:cNvSpPr>
            <p:nvPr/>
          </p:nvSpPr>
          <p:spPr bwMode="auto">
            <a:xfrm>
              <a:off x="3897858" y="3076459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139"/>
            <p:cNvSpPr>
              <a:spLocks/>
            </p:cNvSpPr>
            <p:nvPr/>
          </p:nvSpPr>
          <p:spPr bwMode="auto">
            <a:xfrm>
              <a:off x="4286370" y="2747161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140"/>
            <p:cNvSpPr>
              <a:spLocks/>
            </p:cNvSpPr>
            <p:nvPr/>
          </p:nvSpPr>
          <p:spPr bwMode="auto">
            <a:xfrm>
              <a:off x="4286370" y="2747161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141"/>
            <p:cNvSpPr>
              <a:spLocks/>
            </p:cNvSpPr>
            <p:nvPr/>
          </p:nvSpPr>
          <p:spPr bwMode="auto">
            <a:xfrm>
              <a:off x="4322478" y="2747161"/>
              <a:ext cx="37551" cy="60660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6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Line 1142"/>
            <p:cNvSpPr>
              <a:spLocks noChangeShapeType="1"/>
            </p:cNvSpPr>
            <p:nvPr/>
          </p:nvSpPr>
          <p:spPr bwMode="auto">
            <a:xfrm>
              <a:off x="4286370" y="2807821"/>
              <a:ext cx="73659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143"/>
            <p:cNvSpPr>
              <a:spLocks/>
            </p:cNvSpPr>
            <p:nvPr/>
          </p:nvSpPr>
          <p:spPr bwMode="auto">
            <a:xfrm>
              <a:off x="4979627" y="2371647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144"/>
            <p:cNvSpPr>
              <a:spLocks/>
            </p:cNvSpPr>
            <p:nvPr/>
          </p:nvSpPr>
          <p:spPr bwMode="auto">
            <a:xfrm>
              <a:off x="4979627" y="2371647"/>
              <a:ext cx="37551" cy="60660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1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145"/>
            <p:cNvSpPr>
              <a:spLocks/>
            </p:cNvSpPr>
            <p:nvPr/>
          </p:nvSpPr>
          <p:spPr bwMode="auto">
            <a:xfrm>
              <a:off x="5015735" y="2371647"/>
              <a:ext cx="40440" cy="60660"/>
            </a:xfrm>
            <a:custGeom>
              <a:avLst/>
              <a:gdLst>
                <a:gd name="T0" fmla="*/ 0 w 28"/>
                <a:gd name="T1" fmla="*/ 0 h 42"/>
                <a:gd name="T2" fmla="*/ 1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Line 1146"/>
            <p:cNvSpPr>
              <a:spLocks noChangeShapeType="1"/>
            </p:cNvSpPr>
            <p:nvPr/>
          </p:nvSpPr>
          <p:spPr bwMode="auto">
            <a:xfrm>
              <a:off x="4979627" y="2430862"/>
              <a:ext cx="7654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147"/>
            <p:cNvSpPr>
              <a:spLocks/>
            </p:cNvSpPr>
            <p:nvPr/>
          </p:nvSpPr>
          <p:spPr bwMode="auto">
            <a:xfrm>
              <a:off x="5407136" y="2602733"/>
              <a:ext cx="73659" cy="59216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7" name="Freeform 1148"/>
            <p:cNvSpPr>
              <a:spLocks/>
            </p:cNvSpPr>
            <p:nvPr/>
          </p:nvSpPr>
          <p:spPr bwMode="auto">
            <a:xfrm>
              <a:off x="5407136" y="2602733"/>
              <a:ext cx="38996" cy="60660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8" name="Freeform 1149"/>
            <p:cNvSpPr>
              <a:spLocks/>
            </p:cNvSpPr>
            <p:nvPr/>
          </p:nvSpPr>
          <p:spPr bwMode="auto">
            <a:xfrm>
              <a:off x="5443244" y="2602733"/>
              <a:ext cx="38996" cy="60660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9" name="Line 1150"/>
            <p:cNvSpPr>
              <a:spLocks noChangeShapeType="1"/>
            </p:cNvSpPr>
            <p:nvPr/>
          </p:nvSpPr>
          <p:spPr bwMode="auto">
            <a:xfrm>
              <a:off x="5407136" y="2661948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0" name="Freeform 1151"/>
            <p:cNvSpPr>
              <a:spLocks/>
            </p:cNvSpPr>
            <p:nvPr/>
          </p:nvSpPr>
          <p:spPr bwMode="auto">
            <a:xfrm>
              <a:off x="935628" y="3596402"/>
              <a:ext cx="75103" cy="59216"/>
            </a:xfrm>
            <a:custGeom>
              <a:avLst/>
              <a:gdLst>
                <a:gd name="T0" fmla="*/ 27 w 52"/>
                <a:gd name="T1" fmla="*/ 0 h 41"/>
                <a:gd name="T2" fmla="*/ 52 w 52"/>
                <a:gd name="T3" fmla="*/ 41 h 41"/>
                <a:gd name="T4" fmla="*/ 0 w 52"/>
                <a:gd name="T5" fmla="*/ 41 h 41"/>
                <a:gd name="T6" fmla="*/ 27 w 5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1" name="Freeform 1152"/>
            <p:cNvSpPr>
              <a:spLocks/>
            </p:cNvSpPr>
            <p:nvPr/>
          </p:nvSpPr>
          <p:spPr bwMode="auto">
            <a:xfrm>
              <a:off x="935628" y="3596402"/>
              <a:ext cx="40440" cy="62105"/>
            </a:xfrm>
            <a:custGeom>
              <a:avLst/>
              <a:gdLst>
                <a:gd name="T0" fmla="*/ 27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3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7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2" name="Freeform 1153"/>
            <p:cNvSpPr>
              <a:spLocks/>
            </p:cNvSpPr>
            <p:nvPr/>
          </p:nvSpPr>
          <p:spPr bwMode="auto">
            <a:xfrm>
              <a:off x="974624" y="3596402"/>
              <a:ext cx="38996" cy="62105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3" name="Line 1154"/>
            <p:cNvSpPr>
              <a:spLocks noChangeShapeType="1"/>
            </p:cNvSpPr>
            <p:nvPr/>
          </p:nvSpPr>
          <p:spPr bwMode="auto">
            <a:xfrm>
              <a:off x="935628" y="3657062"/>
              <a:ext cx="77991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1155"/>
            <p:cNvSpPr>
              <a:spLocks/>
            </p:cNvSpPr>
            <p:nvPr/>
          </p:nvSpPr>
          <p:spPr bwMode="auto">
            <a:xfrm>
              <a:off x="1188378" y="3505411"/>
              <a:ext cx="73659" cy="57771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1156"/>
            <p:cNvSpPr>
              <a:spLocks/>
            </p:cNvSpPr>
            <p:nvPr/>
          </p:nvSpPr>
          <p:spPr bwMode="auto">
            <a:xfrm>
              <a:off x="1188378" y="3505411"/>
              <a:ext cx="37551" cy="59216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0 h 41"/>
                <a:gd name="T4" fmla="*/ 26 w 26"/>
                <a:gd name="T5" fmla="*/ 0 h 41"/>
                <a:gd name="T6" fmla="*/ 2 w 26"/>
                <a:gd name="T7" fmla="*/ 41 h 41"/>
                <a:gd name="T8" fmla="*/ 0 w 26"/>
                <a:gd name="T9" fmla="*/ 41 h 41"/>
                <a:gd name="T10" fmla="*/ 0 w 26"/>
                <a:gd name="T11" fmla="*/ 40 h 41"/>
                <a:gd name="T12" fmla="*/ 26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6" name="Freeform 1157"/>
            <p:cNvSpPr>
              <a:spLocks/>
            </p:cNvSpPr>
            <p:nvPr/>
          </p:nvSpPr>
          <p:spPr bwMode="auto">
            <a:xfrm>
              <a:off x="1225929" y="3505411"/>
              <a:ext cx="37551" cy="59216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6 w 26"/>
                <a:gd name="T5" fmla="*/ 40 h 41"/>
                <a:gd name="T6" fmla="*/ 26 w 26"/>
                <a:gd name="T7" fmla="*/ 41 h 41"/>
                <a:gd name="T8" fmla="*/ 25 w 26"/>
                <a:gd name="T9" fmla="*/ 41 h 41"/>
                <a:gd name="T10" fmla="*/ 0 w 26"/>
                <a:gd name="T11" fmla="*/ 0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Line 1158"/>
            <p:cNvSpPr>
              <a:spLocks noChangeShapeType="1"/>
            </p:cNvSpPr>
            <p:nvPr/>
          </p:nvSpPr>
          <p:spPr bwMode="auto">
            <a:xfrm>
              <a:off x="1188378" y="3564627"/>
              <a:ext cx="7510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8" name="Freeform 1159"/>
            <p:cNvSpPr>
              <a:spLocks/>
            </p:cNvSpPr>
            <p:nvPr/>
          </p:nvSpPr>
          <p:spPr bwMode="auto">
            <a:xfrm>
              <a:off x="3897858" y="1986022"/>
              <a:ext cx="72214" cy="99656"/>
            </a:xfrm>
            <a:custGeom>
              <a:avLst/>
              <a:gdLst>
                <a:gd name="T0" fmla="*/ 0 w 50"/>
                <a:gd name="T1" fmla="*/ 0 h 69"/>
                <a:gd name="T2" fmla="*/ 25 w 50"/>
                <a:gd name="T3" fmla="*/ 26 h 69"/>
                <a:gd name="T4" fmla="*/ 50 w 50"/>
                <a:gd name="T5" fmla="*/ 0 h 69"/>
                <a:gd name="T6" fmla="*/ 25 w 50"/>
                <a:gd name="T7" fmla="*/ 69 h 69"/>
                <a:gd name="T8" fmla="*/ 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9" name="Line 1160"/>
            <p:cNvSpPr>
              <a:spLocks noChangeShapeType="1"/>
            </p:cNvSpPr>
            <p:nvPr/>
          </p:nvSpPr>
          <p:spPr bwMode="auto">
            <a:xfrm>
              <a:off x="3933965" y="1942694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0" name="Freeform 1161"/>
            <p:cNvSpPr>
              <a:spLocks/>
            </p:cNvSpPr>
            <p:nvPr/>
          </p:nvSpPr>
          <p:spPr bwMode="auto">
            <a:xfrm>
              <a:off x="3626332" y="2510298"/>
              <a:ext cx="75103" cy="99656"/>
            </a:xfrm>
            <a:custGeom>
              <a:avLst/>
              <a:gdLst>
                <a:gd name="T0" fmla="*/ 0 w 52"/>
                <a:gd name="T1" fmla="*/ 0 h 69"/>
                <a:gd name="T2" fmla="*/ 27 w 52"/>
                <a:gd name="T3" fmla="*/ 25 h 69"/>
                <a:gd name="T4" fmla="*/ 52 w 52"/>
                <a:gd name="T5" fmla="*/ 0 h 69"/>
                <a:gd name="T6" fmla="*/ 27 w 52"/>
                <a:gd name="T7" fmla="*/ 69 h 69"/>
                <a:gd name="T8" fmla="*/ 0 w 5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1" name="Line 1162"/>
            <p:cNvSpPr>
              <a:spLocks noChangeShapeType="1"/>
            </p:cNvSpPr>
            <p:nvPr/>
          </p:nvSpPr>
          <p:spPr bwMode="auto">
            <a:xfrm>
              <a:off x="3665327" y="2466970"/>
              <a:ext cx="0" cy="8376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1163"/>
            <p:cNvSpPr>
              <a:spLocks/>
            </p:cNvSpPr>
            <p:nvPr/>
          </p:nvSpPr>
          <p:spPr bwMode="auto">
            <a:xfrm>
              <a:off x="3686992" y="2446750"/>
              <a:ext cx="56328" cy="56328"/>
            </a:xfrm>
            <a:custGeom>
              <a:avLst/>
              <a:gdLst>
                <a:gd name="T0" fmla="*/ 20 w 39"/>
                <a:gd name="T1" fmla="*/ 0 h 39"/>
                <a:gd name="T2" fmla="*/ 23 w 39"/>
                <a:gd name="T3" fmla="*/ 0 h 39"/>
                <a:gd name="T4" fmla="*/ 26 w 39"/>
                <a:gd name="T5" fmla="*/ 2 h 39"/>
                <a:gd name="T6" fmla="*/ 28 w 39"/>
                <a:gd name="T7" fmla="*/ 2 h 39"/>
                <a:gd name="T8" fmla="*/ 31 w 39"/>
                <a:gd name="T9" fmla="*/ 4 h 39"/>
                <a:gd name="T10" fmla="*/ 34 w 39"/>
                <a:gd name="T11" fmla="*/ 5 h 39"/>
                <a:gd name="T12" fmla="*/ 35 w 39"/>
                <a:gd name="T13" fmla="*/ 7 h 39"/>
                <a:gd name="T14" fmla="*/ 37 w 39"/>
                <a:gd name="T15" fmla="*/ 11 h 39"/>
                <a:gd name="T16" fmla="*/ 38 w 39"/>
                <a:gd name="T17" fmla="*/ 12 h 39"/>
                <a:gd name="T18" fmla="*/ 39 w 39"/>
                <a:gd name="T19" fmla="*/ 16 h 39"/>
                <a:gd name="T20" fmla="*/ 39 w 39"/>
                <a:gd name="T21" fmla="*/ 19 h 39"/>
                <a:gd name="T22" fmla="*/ 38 w 39"/>
                <a:gd name="T23" fmla="*/ 23 h 39"/>
                <a:gd name="T24" fmla="*/ 38 w 39"/>
                <a:gd name="T25" fmla="*/ 27 h 39"/>
                <a:gd name="T26" fmla="*/ 37 w 39"/>
                <a:gd name="T27" fmla="*/ 29 h 39"/>
                <a:gd name="T28" fmla="*/ 34 w 39"/>
                <a:gd name="T29" fmla="*/ 32 h 39"/>
                <a:gd name="T30" fmla="*/ 34 w 39"/>
                <a:gd name="T31" fmla="*/ 34 h 39"/>
                <a:gd name="T32" fmla="*/ 31 w 39"/>
                <a:gd name="T33" fmla="*/ 35 h 39"/>
                <a:gd name="T34" fmla="*/ 29 w 39"/>
                <a:gd name="T35" fmla="*/ 37 h 39"/>
                <a:gd name="T36" fmla="*/ 26 w 39"/>
                <a:gd name="T37" fmla="*/ 38 h 39"/>
                <a:gd name="T38" fmla="*/ 19 w 39"/>
                <a:gd name="T39" fmla="*/ 39 h 39"/>
                <a:gd name="T40" fmla="*/ 15 w 39"/>
                <a:gd name="T41" fmla="*/ 38 h 39"/>
                <a:gd name="T42" fmla="*/ 12 w 39"/>
                <a:gd name="T43" fmla="*/ 38 h 39"/>
                <a:gd name="T44" fmla="*/ 9 w 39"/>
                <a:gd name="T45" fmla="*/ 36 h 39"/>
                <a:gd name="T46" fmla="*/ 5 w 39"/>
                <a:gd name="T47" fmla="*/ 34 h 39"/>
                <a:gd name="T48" fmla="*/ 5 w 39"/>
                <a:gd name="T49" fmla="*/ 34 h 39"/>
                <a:gd name="T50" fmla="*/ 3 w 39"/>
                <a:gd name="T51" fmla="*/ 31 h 39"/>
                <a:gd name="T52" fmla="*/ 2 w 39"/>
                <a:gd name="T53" fmla="*/ 29 h 39"/>
                <a:gd name="T54" fmla="*/ 1 w 39"/>
                <a:gd name="T55" fmla="*/ 28 h 39"/>
                <a:gd name="T56" fmla="*/ 0 w 39"/>
                <a:gd name="T57" fmla="*/ 23 h 39"/>
                <a:gd name="T58" fmla="*/ 0 w 39"/>
                <a:gd name="T59" fmla="*/ 20 h 39"/>
                <a:gd name="T60" fmla="*/ 0 w 39"/>
                <a:gd name="T61" fmla="*/ 15 h 39"/>
                <a:gd name="T62" fmla="*/ 1 w 39"/>
                <a:gd name="T63" fmla="*/ 13 h 39"/>
                <a:gd name="T64" fmla="*/ 2 w 39"/>
                <a:gd name="T65" fmla="*/ 10 h 39"/>
                <a:gd name="T66" fmla="*/ 4 w 39"/>
                <a:gd name="T67" fmla="*/ 6 h 39"/>
                <a:gd name="T68" fmla="*/ 5 w 39"/>
                <a:gd name="T69" fmla="*/ 5 h 39"/>
                <a:gd name="T70" fmla="*/ 10 w 39"/>
                <a:gd name="T71" fmla="*/ 2 h 39"/>
                <a:gd name="T72" fmla="*/ 11 w 39"/>
                <a:gd name="T73" fmla="*/ 2 h 39"/>
                <a:gd name="T74" fmla="*/ 15 w 39"/>
                <a:gd name="T7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Line 1164"/>
            <p:cNvSpPr>
              <a:spLocks noChangeShapeType="1"/>
            </p:cNvSpPr>
            <p:nvPr/>
          </p:nvSpPr>
          <p:spPr bwMode="auto">
            <a:xfrm>
              <a:off x="3743319" y="24756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Line 1165"/>
            <p:cNvSpPr>
              <a:spLocks noChangeShapeType="1"/>
            </p:cNvSpPr>
            <p:nvPr/>
          </p:nvSpPr>
          <p:spPr bwMode="auto">
            <a:xfrm flipH="1">
              <a:off x="3741875" y="24756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Line 1166"/>
            <p:cNvSpPr>
              <a:spLocks noChangeShapeType="1"/>
            </p:cNvSpPr>
            <p:nvPr/>
          </p:nvSpPr>
          <p:spPr bwMode="auto">
            <a:xfrm>
              <a:off x="3741875" y="247707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Line 1167"/>
            <p:cNvSpPr>
              <a:spLocks noChangeShapeType="1"/>
            </p:cNvSpPr>
            <p:nvPr/>
          </p:nvSpPr>
          <p:spPr bwMode="auto">
            <a:xfrm>
              <a:off x="3741875" y="2479968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Line 1168"/>
            <p:cNvSpPr>
              <a:spLocks noChangeShapeType="1"/>
            </p:cNvSpPr>
            <p:nvPr/>
          </p:nvSpPr>
          <p:spPr bwMode="auto">
            <a:xfrm>
              <a:off x="3741875" y="248430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Line 1169"/>
            <p:cNvSpPr>
              <a:spLocks noChangeShapeType="1"/>
            </p:cNvSpPr>
            <p:nvPr/>
          </p:nvSpPr>
          <p:spPr bwMode="auto">
            <a:xfrm flipH="1">
              <a:off x="3740430" y="248430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Line 1170"/>
            <p:cNvSpPr>
              <a:spLocks noChangeShapeType="1"/>
            </p:cNvSpPr>
            <p:nvPr/>
          </p:nvSpPr>
          <p:spPr bwMode="auto">
            <a:xfrm>
              <a:off x="3740430" y="24857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Line 1171"/>
            <p:cNvSpPr>
              <a:spLocks noChangeShapeType="1"/>
            </p:cNvSpPr>
            <p:nvPr/>
          </p:nvSpPr>
          <p:spPr bwMode="auto">
            <a:xfrm flipH="1">
              <a:off x="3738986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Line 1172"/>
            <p:cNvSpPr>
              <a:spLocks noChangeShapeType="1"/>
            </p:cNvSpPr>
            <p:nvPr/>
          </p:nvSpPr>
          <p:spPr bwMode="auto">
            <a:xfrm flipH="1">
              <a:off x="3737542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Line 1173"/>
            <p:cNvSpPr>
              <a:spLocks noChangeShapeType="1"/>
            </p:cNvSpPr>
            <p:nvPr/>
          </p:nvSpPr>
          <p:spPr bwMode="auto">
            <a:xfrm flipH="1">
              <a:off x="3736098" y="249152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Line 1174"/>
            <p:cNvSpPr>
              <a:spLocks noChangeShapeType="1"/>
            </p:cNvSpPr>
            <p:nvPr/>
          </p:nvSpPr>
          <p:spPr bwMode="auto">
            <a:xfrm>
              <a:off x="3736098" y="249296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Line 1175"/>
            <p:cNvSpPr>
              <a:spLocks noChangeShapeType="1"/>
            </p:cNvSpPr>
            <p:nvPr/>
          </p:nvSpPr>
          <p:spPr bwMode="auto">
            <a:xfrm>
              <a:off x="3736098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Line 1176"/>
            <p:cNvSpPr>
              <a:spLocks noChangeShapeType="1"/>
            </p:cNvSpPr>
            <p:nvPr/>
          </p:nvSpPr>
          <p:spPr bwMode="auto">
            <a:xfrm>
              <a:off x="3736098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Line 1177"/>
            <p:cNvSpPr>
              <a:spLocks noChangeShapeType="1"/>
            </p:cNvSpPr>
            <p:nvPr/>
          </p:nvSpPr>
          <p:spPr bwMode="auto">
            <a:xfrm flipH="1">
              <a:off x="3731765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Line 1178"/>
            <p:cNvSpPr>
              <a:spLocks noChangeShapeType="1"/>
            </p:cNvSpPr>
            <p:nvPr/>
          </p:nvSpPr>
          <p:spPr bwMode="auto">
            <a:xfrm flipH="1">
              <a:off x="3730321" y="249729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Line 1179"/>
            <p:cNvSpPr>
              <a:spLocks noChangeShapeType="1"/>
            </p:cNvSpPr>
            <p:nvPr/>
          </p:nvSpPr>
          <p:spPr bwMode="auto">
            <a:xfrm flipH="1">
              <a:off x="3728876" y="249874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Line 1180"/>
            <p:cNvSpPr>
              <a:spLocks noChangeShapeType="1"/>
            </p:cNvSpPr>
            <p:nvPr/>
          </p:nvSpPr>
          <p:spPr bwMode="auto">
            <a:xfrm flipH="1">
              <a:off x="3727432" y="249874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Line 1181"/>
            <p:cNvSpPr>
              <a:spLocks noChangeShapeType="1"/>
            </p:cNvSpPr>
            <p:nvPr/>
          </p:nvSpPr>
          <p:spPr bwMode="auto">
            <a:xfrm>
              <a:off x="3727432" y="25001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Line 1182"/>
            <p:cNvSpPr>
              <a:spLocks noChangeShapeType="1"/>
            </p:cNvSpPr>
            <p:nvPr/>
          </p:nvSpPr>
          <p:spPr bwMode="auto">
            <a:xfrm flipH="1">
              <a:off x="3724544" y="250018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Line 1183"/>
            <p:cNvSpPr>
              <a:spLocks noChangeShapeType="1"/>
            </p:cNvSpPr>
            <p:nvPr/>
          </p:nvSpPr>
          <p:spPr bwMode="auto">
            <a:xfrm flipH="1">
              <a:off x="3720210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Line 1184"/>
            <p:cNvSpPr>
              <a:spLocks noChangeShapeType="1"/>
            </p:cNvSpPr>
            <p:nvPr/>
          </p:nvSpPr>
          <p:spPr bwMode="auto">
            <a:xfrm flipH="1">
              <a:off x="3714433" y="2501633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Line 1185"/>
            <p:cNvSpPr>
              <a:spLocks noChangeShapeType="1"/>
            </p:cNvSpPr>
            <p:nvPr/>
          </p:nvSpPr>
          <p:spPr bwMode="auto">
            <a:xfrm flipH="1">
              <a:off x="3712989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Line 1186"/>
            <p:cNvSpPr>
              <a:spLocks noChangeShapeType="1"/>
            </p:cNvSpPr>
            <p:nvPr/>
          </p:nvSpPr>
          <p:spPr bwMode="auto">
            <a:xfrm flipH="1">
              <a:off x="3708656" y="2501633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Line 1187"/>
            <p:cNvSpPr>
              <a:spLocks noChangeShapeType="1"/>
            </p:cNvSpPr>
            <p:nvPr/>
          </p:nvSpPr>
          <p:spPr bwMode="auto">
            <a:xfrm flipH="1">
              <a:off x="3705767" y="25016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Line 1188"/>
            <p:cNvSpPr>
              <a:spLocks noChangeShapeType="1"/>
            </p:cNvSpPr>
            <p:nvPr/>
          </p:nvSpPr>
          <p:spPr bwMode="auto">
            <a:xfrm flipH="1">
              <a:off x="3704324" y="250163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Line 1189"/>
            <p:cNvSpPr>
              <a:spLocks noChangeShapeType="1"/>
            </p:cNvSpPr>
            <p:nvPr/>
          </p:nvSpPr>
          <p:spPr bwMode="auto">
            <a:xfrm flipV="1">
              <a:off x="3704324" y="250018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Line 1190"/>
            <p:cNvSpPr>
              <a:spLocks noChangeShapeType="1"/>
            </p:cNvSpPr>
            <p:nvPr/>
          </p:nvSpPr>
          <p:spPr bwMode="auto">
            <a:xfrm flipH="1">
              <a:off x="3702879" y="250018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Line 1191"/>
            <p:cNvSpPr>
              <a:spLocks noChangeShapeType="1"/>
            </p:cNvSpPr>
            <p:nvPr/>
          </p:nvSpPr>
          <p:spPr bwMode="auto">
            <a:xfrm flipH="1" flipV="1">
              <a:off x="3699990" y="249874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Line 1192"/>
            <p:cNvSpPr>
              <a:spLocks noChangeShapeType="1"/>
            </p:cNvSpPr>
            <p:nvPr/>
          </p:nvSpPr>
          <p:spPr bwMode="auto">
            <a:xfrm flipH="1" flipV="1">
              <a:off x="3698546" y="249729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Line 1193"/>
            <p:cNvSpPr>
              <a:spLocks noChangeShapeType="1"/>
            </p:cNvSpPr>
            <p:nvPr/>
          </p:nvSpPr>
          <p:spPr bwMode="auto">
            <a:xfrm flipH="1" flipV="1">
              <a:off x="3694213" y="249585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Line 1194"/>
            <p:cNvSpPr>
              <a:spLocks noChangeShapeType="1"/>
            </p:cNvSpPr>
            <p:nvPr/>
          </p:nvSpPr>
          <p:spPr bwMode="auto">
            <a:xfrm>
              <a:off x="3694213" y="249585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Line 1195"/>
            <p:cNvSpPr>
              <a:spLocks noChangeShapeType="1"/>
            </p:cNvSpPr>
            <p:nvPr/>
          </p:nvSpPr>
          <p:spPr bwMode="auto">
            <a:xfrm flipV="1">
              <a:off x="3694213" y="249296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Line 1196"/>
            <p:cNvSpPr>
              <a:spLocks noChangeShapeType="1"/>
            </p:cNvSpPr>
            <p:nvPr/>
          </p:nvSpPr>
          <p:spPr bwMode="auto">
            <a:xfrm flipH="1">
              <a:off x="3692769" y="24929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Line 1197"/>
            <p:cNvSpPr>
              <a:spLocks noChangeShapeType="1"/>
            </p:cNvSpPr>
            <p:nvPr/>
          </p:nvSpPr>
          <p:spPr bwMode="auto">
            <a:xfrm flipV="1">
              <a:off x="3692769" y="2491522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Line 1198"/>
            <p:cNvSpPr>
              <a:spLocks noChangeShapeType="1"/>
            </p:cNvSpPr>
            <p:nvPr/>
          </p:nvSpPr>
          <p:spPr bwMode="auto">
            <a:xfrm flipH="1" flipV="1">
              <a:off x="3691325" y="248863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Line 1199"/>
            <p:cNvSpPr>
              <a:spLocks noChangeShapeType="1"/>
            </p:cNvSpPr>
            <p:nvPr/>
          </p:nvSpPr>
          <p:spPr bwMode="auto">
            <a:xfrm flipH="1" flipV="1">
              <a:off x="3689881" y="24871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Line 1200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Line 1201"/>
            <p:cNvSpPr>
              <a:spLocks noChangeShapeType="1"/>
            </p:cNvSpPr>
            <p:nvPr/>
          </p:nvSpPr>
          <p:spPr bwMode="auto">
            <a:xfrm>
              <a:off x="3689881" y="248719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Line 1202"/>
            <p:cNvSpPr>
              <a:spLocks noChangeShapeType="1"/>
            </p:cNvSpPr>
            <p:nvPr/>
          </p:nvSpPr>
          <p:spPr bwMode="auto">
            <a:xfrm flipH="1" flipV="1">
              <a:off x="3688436" y="248430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Line 1203"/>
            <p:cNvSpPr>
              <a:spLocks noChangeShapeType="1"/>
            </p:cNvSpPr>
            <p:nvPr/>
          </p:nvSpPr>
          <p:spPr bwMode="auto">
            <a:xfrm flipH="1" flipV="1">
              <a:off x="3686992" y="247996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Line 1204"/>
            <p:cNvSpPr>
              <a:spLocks noChangeShapeType="1"/>
            </p:cNvSpPr>
            <p:nvPr/>
          </p:nvSpPr>
          <p:spPr bwMode="auto">
            <a:xfrm flipV="1">
              <a:off x="3686992" y="2474191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Line 1205"/>
            <p:cNvSpPr>
              <a:spLocks noChangeShapeType="1"/>
            </p:cNvSpPr>
            <p:nvPr/>
          </p:nvSpPr>
          <p:spPr bwMode="auto">
            <a:xfrm flipV="1">
              <a:off x="3686992" y="24727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Line 1206"/>
            <p:cNvSpPr>
              <a:spLocks noChangeShapeType="1"/>
            </p:cNvSpPr>
            <p:nvPr/>
          </p:nvSpPr>
          <p:spPr bwMode="auto">
            <a:xfrm flipV="1">
              <a:off x="3688436" y="246985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Line 1207"/>
            <p:cNvSpPr>
              <a:spLocks noChangeShapeType="1"/>
            </p:cNvSpPr>
            <p:nvPr/>
          </p:nvSpPr>
          <p:spPr bwMode="auto">
            <a:xfrm flipV="1">
              <a:off x="3688436" y="246841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Line 1208"/>
            <p:cNvSpPr>
              <a:spLocks noChangeShapeType="1"/>
            </p:cNvSpPr>
            <p:nvPr/>
          </p:nvSpPr>
          <p:spPr bwMode="auto">
            <a:xfrm flipV="1">
              <a:off x="3688436" y="24669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Line 1209"/>
            <p:cNvSpPr>
              <a:spLocks noChangeShapeType="1"/>
            </p:cNvSpPr>
            <p:nvPr/>
          </p:nvSpPr>
          <p:spPr bwMode="auto">
            <a:xfrm>
              <a:off x="3688436" y="24669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Line 1210"/>
            <p:cNvSpPr>
              <a:spLocks noChangeShapeType="1"/>
            </p:cNvSpPr>
            <p:nvPr/>
          </p:nvSpPr>
          <p:spPr bwMode="auto">
            <a:xfrm flipV="1">
              <a:off x="3688436" y="246408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Line 1212"/>
            <p:cNvSpPr>
              <a:spLocks noChangeShapeType="1"/>
            </p:cNvSpPr>
            <p:nvPr/>
          </p:nvSpPr>
          <p:spPr bwMode="auto">
            <a:xfrm flipV="1">
              <a:off x="3689881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Line 1213"/>
            <p:cNvSpPr>
              <a:spLocks noChangeShapeType="1"/>
            </p:cNvSpPr>
            <p:nvPr/>
          </p:nvSpPr>
          <p:spPr bwMode="auto">
            <a:xfrm flipV="1">
              <a:off x="3691325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Line 1214"/>
            <p:cNvSpPr>
              <a:spLocks noChangeShapeType="1"/>
            </p:cNvSpPr>
            <p:nvPr/>
          </p:nvSpPr>
          <p:spPr bwMode="auto">
            <a:xfrm flipV="1">
              <a:off x="3692769" y="245685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Line 1215"/>
            <p:cNvSpPr>
              <a:spLocks noChangeShapeType="1"/>
            </p:cNvSpPr>
            <p:nvPr/>
          </p:nvSpPr>
          <p:spPr bwMode="auto">
            <a:xfrm flipV="1">
              <a:off x="3692769" y="24554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Line 1216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Line 1217"/>
            <p:cNvSpPr>
              <a:spLocks noChangeShapeType="1"/>
            </p:cNvSpPr>
            <p:nvPr/>
          </p:nvSpPr>
          <p:spPr bwMode="auto">
            <a:xfrm>
              <a:off x="3694214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Line 1218"/>
            <p:cNvSpPr>
              <a:spLocks noChangeShapeType="1"/>
            </p:cNvSpPr>
            <p:nvPr/>
          </p:nvSpPr>
          <p:spPr bwMode="auto">
            <a:xfrm flipV="1">
              <a:off x="3694214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Line 1219"/>
            <p:cNvSpPr>
              <a:spLocks noChangeShapeType="1"/>
            </p:cNvSpPr>
            <p:nvPr/>
          </p:nvSpPr>
          <p:spPr bwMode="auto">
            <a:xfrm flipV="1">
              <a:off x="3698546" y="24525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Line 1220"/>
            <p:cNvSpPr>
              <a:spLocks noChangeShapeType="1"/>
            </p:cNvSpPr>
            <p:nvPr/>
          </p:nvSpPr>
          <p:spPr bwMode="auto">
            <a:xfrm>
              <a:off x="3699991" y="24525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Line 1221"/>
            <p:cNvSpPr>
              <a:spLocks noChangeShapeType="1"/>
            </p:cNvSpPr>
            <p:nvPr/>
          </p:nvSpPr>
          <p:spPr bwMode="auto">
            <a:xfrm>
              <a:off x="3701435" y="2452527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Line 1222"/>
            <p:cNvSpPr>
              <a:spLocks noChangeShapeType="1"/>
            </p:cNvSpPr>
            <p:nvPr/>
          </p:nvSpPr>
          <p:spPr bwMode="auto">
            <a:xfrm flipV="1">
              <a:off x="3701435" y="245108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Line 1223"/>
            <p:cNvSpPr>
              <a:spLocks noChangeShapeType="1"/>
            </p:cNvSpPr>
            <p:nvPr/>
          </p:nvSpPr>
          <p:spPr bwMode="auto">
            <a:xfrm>
              <a:off x="3702880" y="2451082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Line 1224"/>
            <p:cNvSpPr>
              <a:spLocks noChangeShapeType="1"/>
            </p:cNvSpPr>
            <p:nvPr/>
          </p:nvSpPr>
          <p:spPr bwMode="auto">
            <a:xfrm flipV="1">
              <a:off x="3705768" y="244963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Line 1225"/>
            <p:cNvSpPr>
              <a:spLocks noChangeShapeType="1"/>
            </p:cNvSpPr>
            <p:nvPr/>
          </p:nvSpPr>
          <p:spPr bwMode="auto">
            <a:xfrm>
              <a:off x="3708657" y="244963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Line 1226"/>
            <p:cNvSpPr>
              <a:spLocks noChangeShapeType="1"/>
            </p:cNvSpPr>
            <p:nvPr/>
          </p:nvSpPr>
          <p:spPr bwMode="auto">
            <a:xfrm>
              <a:off x="3712989" y="244963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Line 1227"/>
            <p:cNvSpPr>
              <a:spLocks noChangeShapeType="1"/>
            </p:cNvSpPr>
            <p:nvPr/>
          </p:nvSpPr>
          <p:spPr bwMode="auto">
            <a:xfrm flipV="1">
              <a:off x="3714434" y="2446750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Line 1228"/>
            <p:cNvSpPr>
              <a:spLocks noChangeShapeType="1"/>
            </p:cNvSpPr>
            <p:nvPr/>
          </p:nvSpPr>
          <p:spPr bwMode="auto">
            <a:xfrm>
              <a:off x="3714434" y="24467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Line 1229"/>
            <p:cNvSpPr>
              <a:spLocks noChangeShapeType="1"/>
            </p:cNvSpPr>
            <p:nvPr/>
          </p:nvSpPr>
          <p:spPr bwMode="auto">
            <a:xfrm>
              <a:off x="3715878" y="24467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Line 1230"/>
            <p:cNvSpPr>
              <a:spLocks noChangeShapeType="1"/>
            </p:cNvSpPr>
            <p:nvPr/>
          </p:nvSpPr>
          <p:spPr bwMode="auto">
            <a:xfrm>
              <a:off x="3717323" y="244963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Line 1231"/>
            <p:cNvSpPr>
              <a:spLocks noChangeShapeType="1"/>
            </p:cNvSpPr>
            <p:nvPr/>
          </p:nvSpPr>
          <p:spPr bwMode="auto">
            <a:xfrm>
              <a:off x="3720211" y="2449638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Line 1232"/>
            <p:cNvSpPr>
              <a:spLocks noChangeShapeType="1"/>
            </p:cNvSpPr>
            <p:nvPr/>
          </p:nvSpPr>
          <p:spPr bwMode="auto">
            <a:xfrm>
              <a:off x="3724544" y="24510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Line 1233"/>
            <p:cNvSpPr>
              <a:spLocks noChangeShapeType="1"/>
            </p:cNvSpPr>
            <p:nvPr/>
          </p:nvSpPr>
          <p:spPr bwMode="auto">
            <a:xfrm>
              <a:off x="3724544" y="24510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Line 1234"/>
            <p:cNvSpPr>
              <a:spLocks noChangeShapeType="1"/>
            </p:cNvSpPr>
            <p:nvPr/>
          </p:nvSpPr>
          <p:spPr bwMode="auto">
            <a:xfrm>
              <a:off x="3725988" y="24510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Line 1235"/>
            <p:cNvSpPr>
              <a:spLocks noChangeShapeType="1"/>
            </p:cNvSpPr>
            <p:nvPr/>
          </p:nvSpPr>
          <p:spPr bwMode="auto">
            <a:xfrm>
              <a:off x="3727432" y="245108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Line 1236"/>
            <p:cNvSpPr>
              <a:spLocks noChangeShapeType="1"/>
            </p:cNvSpPr>
            <p:nvPr/>
          </p:nvSpPr>
          <p:spPr bwMode="auto">
            <a:xfrm>
              <a:off x="3728877" y="245252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Line 1237"/>
            <p:cNvSpPr>
              <a:spLocks noChangeShapeType="1"/>
            </p:cNvSpPr>
            <p:nvPr/>
          </p:nvSpPr>
          <p:spPr bwMode="auto">
            <a:xfrm>
              <a:off x="3731765" y="24539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Line 1238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Line 1239"/>
            <p:cNvSpPr>
              <a:spLocks noChangeShapeType="1"/>
            </p:cNvSpPr>
            <p:nvPr/>
          </p:nvSpPr>
          <p:spPr bwMode="auto">
            <a:xfrm>
              <a:off x="3736098" y="245541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Line 1240"/>
            <p:cNvSpPr>
              <a:spLocks noChangeShapeType="1"/>
            </p:cNvSpPr>
            <p:nvPr/>
          </p:nvSpPr>
          <p:spPr bwMode="auto">
            <a:xfrm>
              <a:off x="3736098" y="245541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Line 1241"/>
            <p:cNvSpPr>
              <a:spLocks noChangeShapeType="1"/>
            </p:cNvSpPr>
            <p:nvPr/>
          </p:nvSpPr>
          <p:spPr bwMode="auto">
            <a:xfrm>
              <a:off x="3736098" y="2456859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Line 1242"/>
            <p:cNvSpPr>
              <a:spLocks noChangeShapeType="1"/>
            </p:cNvSpPr>
            <p:nvPr/>
          </p:nvSpPr>
          <p:spPr bwMode="auto">
            <a:xfrm>
              <a:off x="3737543" y="246119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Line 1243"/>
            <p:cNvSpPr>
              <a:spLocks noChangeShapeType="1"/>
            </p:cNvSpPr>
            <p:nvPr/>
          </p:nvSpPr>
          <p:spPr bwMode="auto">
            <a:xfrm>
              <a:off x="3738986" y="246263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Line 1244"/>
            <p:cNvSpPr>
              <a:spLocks noChangeShapeType="1"/>
            </p:cNvSpPr>
            <p:nvPr/>
          </p:nvSpPr>
          <p:spPr bwMode="auto">
            <a:xfrm>
              <a:off x="3740431" y="246408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Line 1245"/>
            <p:cNvSpPr>
              <a:spLocks noChangeShapeType="1"/>
            </p:cNvSpPr>
            <p:nvPr/>
          </p:nvSpPr>
          <p:spPr bwMode="auto">
            <a:xfrm>
              <a:off x="3740431" y="246408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Line 1246"/>
            <p:cNvSpPr>
              <a:spLocks noChangeShapeType="1"/>
            </p:cNvSpPr>
            <p:nvPr/>
          </p:nvSpPr>
          <p:spPr bwMode="auto">
            <a:xfrm>
              <a:off x="3740431" y="2465525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Line 1247"/>
            <p:cNvSpPr>
              <a:spLocks noChangeShapeType="1"/>
            </p:cNvSpPr>
            <p:nvPr/>
          </p:nvSpPr>
          <p:spPr bwMode="auto">
            <a:xfrm>
              <a:off x="3741875" y="2469858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Line 1248"/>
            <p:cNvSpPr>
              <a:spLocks noChangeShapeType="1"/>
            </p:cNvSpPr>
            <p:nvPr/>
          </p:nvSpPr>
          <p:spPr bwMode="auto">
            <a:xfrm>
              <a:off x="3743320" y="24727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7" name="Freeform 1249"/>
            <p:cNvSpPr>
              <a:spLocks/>
            </p:cNvSpPr>
            <p:nvPr/>
          </p:nvSpPr>
          <p:spPr bwMode="auto">
            <a:xfrm>
              <a:off x="3905080" y="2218553"/>
              <a:ext cx="57771" cy="56328"/>
            </a:xfrm>
            <a:custGeom>
              <a:avLst/>
              <a:gdLst>
                <a:gd name="T0" fmla="*/ 20 w 40"/>
                <a:gd name="T1" fmla="*/ 1 h 39"/>
                <a:gd name="T2" fmla="*/ 24 w 40"/>
                <a:gd name="T3" fmla="*/ 1 h 39"/>
                <a:gd name="T4" fmla="*/ 28 w 40"/>
                <a:gd name="T5" fmla="*/ 1 h 39"/>
                <a:gd name="T6" fmla="*/ 30 w 40"/>
                <a:gd name="T7" fmla="*/ 3 h 39"/>
                <a:gd name="T8" fmla="*/ 33 w 40"/>
                <a:gd name="T9" fmla="*/ 5 h 39"/>
                <a:gd name="T10" fmla="*/ 34 w 40"/>
                <a:gd name="T11" fmla="*/ 5 h 39"/>
                <a:gd name="T12" fmla="*/ 37 w 40"/>
                <a:gd name="T13" fmla="*/ 8 h 39"/>
                <a:gd name="T14" fmla="*/ 38 w 40"/>
                <a:gd name="T15" fmla="*/ 10 h 39"/>
                <a:gd name="T16" fmla="*/ 39 w 40"/>
                <a:gd name="T17" fmla="*/ 11 h 39"/>
                <a:gd name="T18" fmla="*/ 40 w 40"/>
                <a:gd name="T19" fmla="*/ 16 h 39"/>
                <a:gd name="T20" fmla="*/ 40 w 40"/>
                <a:gd name="T21" fmla="*/ 20 h 39"/>
                <a:gd name="T22" fmla="*/ 39 w 40"/>
                <a:gd name="T23" fmla="*/ 25 h 39"/>
                <a:gd name="T24" fmla="*/ 39 w 40"/>
                <a:gd name="T25" fmla="*/ 26 h 39"/>
                <a:gd name="T26" fmla="*/ 38 w 40"/>
                <a:gd name="T27" fmla="*/ 28 h 39"/>
                <a:gd name="T28" fmla="*/ 34 w 40"/>
                <a:gd name="T29" fmla="*/ 32 h 39"/>
                <a:gd name="T30" fmla="*/ 34 w 40"/>
                <a:gd name="T31" fmla="*/ 34 h 39"/>
                <a:gd name="T32" fmla="*/ 32 w 40"/>
                <a:gd name="T33" fmla="*/ 35 h 39"/>
                <a:gd name="T34" fmla="*/ 28 w 40"/>
                <a:gd name="T35" fmla="*/ 36 h 39"/>
                <a:gd name="T36" fmla="*/ 24 w 40"/>
                <a:gd name="T37" fmla="*/ 37 h 39"/>
                <a:gd name="T38" fmla="*/ 22 w 40"/>
                <a:gd name="T39" fmla="*/ 39 h 39"/>
                <a:gd name="T40" fmla="*/ 20 w 40"/>
                <a:gd name="T41" fmla="*/ 39 h 39"/>
                <a:gd name="T42" fmla="*/ 15 w 40"/>
                <a:gd name="T43" fmla="*/ 37 h 39"/>
                <a:gd name="T44" fmla="*/ 12 w 40"/>
                <a:gd name="T45" fmla="*/ 37 h 39"/>
                <a:gd name="T46" fmla="*/ 8 w 40"/>
                <a:gd name="T47" fmla="*/ 35 h 39"/>
                <a:gd name="T48" fmla="*/ 6 w 40"/>
                <a:gd name="T49" fmla="*/ 34 h 39"/>
                <a:gd name="T50" fmla="*/ 5 w 40"/>
                <a:gd name="T51" fmla="*/ 32 h 39"/>
                <a:gd name="T52" fmla="*/ 3 w 40"/>
                <a:gd name="T53" fmla="*/ 28 h 39"/>
                <a:gd name="T54" fmla="*/ 1 w 40"/>
                <a:gd name="T55" fmla="*/ 28 h 39"/>
                <a:gd name="T56" fmla="*/ 1 w 40"/>
                <a:gd name="T57" fmla="*/ 25 h 39"/>
                <a:gd name="T58" fmla="*/ 0 w 40"/>
                <a:gd name="T59" fmla="*/ 21 h 39"/>
                <a:gd name="T60" fmla="*/ 0 w 40"/>
                <a:gd name="T61" fmla="*/ 17 h 39"/>
                <a:gd name="T62" fmla="*/ 1 w 40"/>
                <a:gd name="T63" fmla="*/ 13 h 39"/>
                <a:gd name="T64" fmla="*/ 1 w 40"/>
                <a:gd name="T65" fmla="*/ 11 h 39"/>
                <a:gd name="T66" fmla="*/ 4 w 40"/>
                <a:gd name="T67" fmla="*/ 8 h 39"/>
                <a:gd name="T68" fmla="*/ 6 w 40"/>
                <a:gd name="T69" fmla="*/ 5 h 39"/>
                <a:gd name="T70" fmla="*/ 8 w 40"/>
                <a:gd name="T71" fmla="*/ 4 h 39"/>
                <a:gd name="T72" fmla="*/ 11 w 40"/>
                <a:gd name="T73" fmla="*/ 2 h 39"/>
                <a:gd name="T74" fmla="*/ 12 w 40"/>
                <a:gd name="T75" fmla="*/ 1 h 39"/>
                <a:gd name="T76" fmla="*/ 16 w 40"/>
                <a:gd name="T7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8" name="Line 1250"/>
            <p:cNvSpPr>
              <a:spLocks noChangeShapeType="1"/>
            </p:cNvSpPr>
            <p:nvPr/>
          </p:nvSpPr>
          <p:spPr bwMode="auto">
            <a:xfrm>
              <a:off x="3962851" y="224599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9" name="Line 1251"/>
            <p:cNvSpPr>
              <a:spLocks noChangeShapeType="1"/>
            </p:cNvSpPr>
            <p:nvPr/>
          </p:nvSpPr>
          <p:spPr bwMode="auto">
            <a:xfrm>
              <a:off x="3962851" y="224599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0" name="Line 1252"/>
            <p:cNvSpPr>
              <a:spLocks noChangeShapeType="1"/>
            </p:cNvSpPr>
            <p:nvPr/>
          </p:nvSpPr>
          <p:spPr bwMode="auto">
            <a:xfrm>
              <a:off x="3962851" y="2247438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1" name="Line 1253"/>
            <p:cNvSpPr>
              <a:spLocks noChangeShapeType="1"/>
            </p:cNvSpPr>
            <p:nvPr/>
          </p:nvSpPr>
          <p:spPr bwMode="auto">
            <a:xfrm flipH="1">
              <a:off x="3961406" y="22532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2" name="Line 1254"/>
            <p:cNvSpPr>
              <a:spLocks noChangeShapeType="1"/>
            </p:cNvSpPr>
            <p:nvPr/>
          </p:nvSpPr>
          <p:spPr bwMode="auto">
            <a:xfrm>
              <a:off x="3961406" y="2254659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3" name="Line 1255"/>
            <p:cNvSpPr>
              <a:spLocks noChangeShapeType="1"/>
            </p:cNvSpPr>
            <p:nvPr/>
          </p:nvSpPr>
          <p:spPr bwMode="auto">
            <a:xfrm>
              <a:off x="3961406" y="225465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4" name="Line 1256"/>
            <p:cNvSpPr>
              <a:spLocks noChangeShapeType="1"/>
            </p:cNvSpPr>
            <p:nvPr/>
          </p:nvSpPr>
          <p:spPr bwMode="auto">
            <a:xfrm>
              <a:off x="3961406" y="225610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5" name="Line 1257"/>
            <p:cNvSpPr>
              <a:spLocks noChangeShapeType="1"/>
            </p:cNvSpPr>
            <p:nvPr/>
          </p:nvSpPr>
          <p:spPr bwMode="auto">
            <a:xfrm flipH="1">
              <a:off x="3959963" y="225754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6" name="Line 1258"/>
            <p:cNvSpPr>
              <a:spLocks noChangeShapeType="1"/>
            </p:cNvSpPr>
            <p:nvPr/>
          </p:nvSpPr>
          <p:spPr bwMode="auto">
            <a:xfrm flipH="1">
              <a:off x="3958518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7" name="Line 1259"/>
            <p:cNvSpPr>
              <a:spLocks noChangeShapeType="1"/>
            </p:cNvSpPr>
            <p:nvPr/>
          </p:nvSpPr>
          <p:spPr bwMode="auto">
            <a:xfrm flipH="1">
              <a:off x="3954185" y="2263325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8" name="Line 1260"/>
            <p:cNvSpPr>
              <a:spLocks noChangeShapeType="1"/>
            </p:cNvSpPr>
            <p:nvPr/>
          </p:nvSpPr>
          <p:spPr bwMode="auto">
            <a:xfrm>
              <a:off x="3954185" y="22647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9" name="Line 1261"/>
            <p:cNvSpPr>
              <a:spLocks noChangeShapeType="1"/>
            </p:cNvSpPr>
            <p:nvPr/>
          </p:nvSpPr>
          <p:spPr bwMode="auto">
            <a:xfrm>
              <a:off x="395418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0" name="Line 1262"/>
            <p:cNvSpPr>
              <a:spLocks noChangeShapeType="1"/>
            </p:cNvSpPr>
            <p:nvPr/>
          </p:nvSpPr>
          <p:spPr bwMode="auto">
            <a:xfrm flipH="1">
              <a:off x="3952741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1" name="Line 1263"/>
            <p:cNvSpPr>
              <a:spLocks noChangeShapeType="1"/>
            </p:cNvSpPr>
            <p:nvPr/>
          </p:nvSpPr>
          <p:spPr bwMode="auto">
            <a:xfrm flipH="1">
              <a:off x="3951297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2" name="Line 1264"/>
            <p:cNvSpPr>
              <a:spLocks noChangeShapeType="1"/>
            </p:cNvSpPr>
            <p:nvPr/>
          </p:nvSpPr>
          <p:spPr bwMode="auto">
            <a:xfrm flipH="1">
              <a:off x="3949852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3" name="Line 1265"/>
            <p:cNvSpPr>
              <a:spLocks noChangeShapeType="1"/>
            </p:cNvSpPr>
            <p:nvPr/>
          </p:nvSpPr>
          <p:spPr bwMode="auto">
            <a:xfrm flipH="1">
              <a:off x="3948408" y="227054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4" name="Line 1266"/>
            <p:cNvSpPr>
              <a:spLocks noChangeShapeType="1"/>
            </p:cNvSpPr>
            <p:nvPr/>
          </p:nvSpPr>
          <p:spPr bwMode="auto">
            <a:xfrm flipH="1">
              <a:off x="3945520" y="227054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5" name="Line 1267"/>
            <p:cNvSpPr>
              <a:spLocks noChangeShapeType="1"/>
            </p:cNvSpPr>
            <p:nvPr/>
          </p:nvSpPr>
          <p:spPr bwMode="auto">
            <a:xfrm flipH="1">
              <a:off x="3942631" y="2270547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6" name="Line 1268"/>
            <p:cNvSpPr>
              <a:spLocks noChangeShapeType="1"/>
            </p:cNvSpPr>
            <p:nvPr/>
          </p:nvSpPr>
          <p:spPr bwMode="auto">
            <a:xfrm flipH="1">
              <a:off x="3939743" y="2271991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7" name="Line 1269"/>
            <p:cNvSpPr>
              <a:spLocks noChangeShapeType="1"/>
            </p:cNvSpPr>
            <p:nvPr/>
          </p:nvSpPr>
          <p:spPr bwMode="auto">
            <a:xfrm flipH="1">
              <a:off x="3938298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8" name="Line 1270"/>
            <p:cNvSpPr>
              <a:spLocks noChangeShapeType="1"/>
            </p:cNvSpPr>
            <p:nvPr/>
          </p:nvSpPr>
          <p:spPr bwMode="auto">
            <a:xfrm flipH="1">
              <a:off x="3936854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9" name="Line 1271"/>
            <p:cNvSpPr>
              <a:spLocks noChangeShapeType="1"/>
            </p:cNvSpPr>
            <p:nvPr/>
          </p:nvSpPr>
          <p:spPr bwMode="auto">
            <a:xfrm flipH="1">
              <a:off x="3933965" y="2274879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0" name="Line 1272"/>
            <p:cNvSpPr>
              <a:spLocks noChangeShapeType="1"/>
            </p:cNvSpPr>
            <p:nvPr/>
          </p:nvSpPr>
          <p:spPr bwMode="auto">
            <a:xfrm flipH="1" flipV="1">
              <a:off x="3932521" y="227199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1" name="Line 1273"/>
            <p:cNvSpPr>
              <a:spLocks noChangeShapeType="1"/>
            </p:cNvSpPr>
            <p:nvPr/>
          </p:nvSpPr>
          <p:spPr bwMode="auto">
            <a:xfrm flipH="1">
              <a:off x="3926744" y="2271991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2" name="Line 1274"/>
            <p:cNvSpPr>
              <a:spLocks noChangeShapeType="1"/>
            </p:cNvSpPr>
            <p:nvPr/>
          </p:nvSpPr>
          <p:spPr bwMode="auto">
            <a:xfrm flipH="1">
              <a:off x="3925300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3" name="Line 1275"/>
            <p:cNvSpPr>
              <a:spLocks noChangeShapeType="1"/>
            </p:cNvSpPr>
            <p:nvPr/>
          </p:nvSpPr>
          <p:spPr bwMode="auto">
            <a:xfrm flipH="1">
              <a:off x="3923855" y="227199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4" name="Line 1276"/>
            <p:cNvSpPr>
              <a:spLocks noChangeShapeType="1"/>
            </p:cNvSpPr>
            <p:nvPr/>
          </p:nvSpPr>
          <p:spPr bwMode="auto">
            <a:xfrm flipH="1" flipV="1">
              <a:off x="3922411" y="227054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5" name="Line 1277"/>
            <p:cNvSpPr>
              <a:spLocks noChangeShapeType="1"/>
            </p:cNvSpPr>
            <p:nvPr/>
          </p:nvSpPr>
          <p:spPr bwMode="auto">
            <a:xfrm flipH="1">
              <a:off x="3918078" y="227054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6" name="Line 1278"/>
            <p:cNvSpPr>
              <a:spLocks noChangeShapeType="1"/>
            </p:cNvSpPr>
            <p:nvPr/>
          </p:nvSpPr>
          <p:spPr bwMode="auto">
            <a:xfrm flipH="1" flipV="1">
              <a:off x="3916634" y="226910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7" name="Line 1279"/>
            <p:cNvSpPr>
              <a:spLocks noChangeShapeType="1"/>
            </p:cNvSpPr>
            <p:nvPr/>
          </p:nvSpPr>
          <p:spPr bwMode="auto">
            <a:xfrm flipH="1" flipV="1">
              <a:off x="3915189" y="226765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8" name="Line 1280"/>
            <p:cNvSpPr>
              <a:spLocks noChangeShapeType="1"/>
            </p:cNvSpPr>
            <p:nvPr/>
          </p:nvSpPr>
          <p:spPr bwMode="auto">
            <a:xfrm flipH="1" flipV="1">
              <a:off x="3913745" y="226621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9" name="Line 1281"/>
            <p:cNvSpPr>
              <a:spLocks noChangeShapeType="1"/>
            </p:cNvSpPr>
            <p:nvPr/>
          </p:nvSpPr>
          <p:spPr bwMode="auto">
            <a:xfrm>
              <a:off x="3913745" y="226621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0" name="Line 1282"/>
            <p:cNvSpPr>
              <a:spLocks noChangeShapeType="1"/>
            </p:cNvSpPr>
            <p:nvPr/>
          </p:nvSpPr>
          <p:spPr bwMode="auto">
            <a:xfrm flipH="1" flipV="1">
              <a:off x="3912301" y="226477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" name="Line 1283"/>
            <p:cNvSpPr>
              <a:spLocks noChangeShapeType="1"/>
            </p:cNvSpPr>
            <p:nvPr/>
          </p:nvSpPr>
          <p:spPr bwMode="auto">
            <a:xfrm flipH="1" flipV="1">
              <a:off x="3910857" y="226332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" name="Line 1284"/>
            <p:cNvSpPr>
              <a:spLocks noChangeShapeType="1"/>
            </p:cNvSpPr>
            <p:nvPr/>
          </p:nvSpPr>
          <p:spPr bwMode="auto">
            <a:xfrm flipH="1" flipV="1">
              <a:off x="3909412" y="2258993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" name="Line 1285"/>
            <p:cNvSpPr>
              <a:spLocks noChangeShapeType="1"/>
            </p:cNvSpPr>
            <p:nvPr/>
          </p:nvSpPr>
          <p:spPr bwMode="auto">
            <a:xfrm>
              <a:off x="3909412" y="225899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" name="Line 1286"/>
            <p:cNvSpPr>
              <a:spLocks noChangeShapeType="1"/>
            </p:cNvSpPr>
            <p:nvPr/>
          </p:nvSpPr>
          <p:spPr bwMode="auto">
            <a:xfrm flipH="1">
              <a:off x="3906524" y="225899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" name="Line 1287"/>
            <p:cNvSpPr>
              <a:spLocks noChangeShapeType="1"/>
            </p:cNvSpPr>
            <p:nvPr/>
          </p:nvSpPr>
          <p:spPr bwMode="auto">
            <a:xfrm flipV="1">
              <a:off x="3906524" y="225754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" name="Line 1288"/>
            <p:cNvSpPr>
              <a:spLocks noChangeShapeType="1"/>
            </p:cNvSpPr>
            <p:nvPr/>
          </p:nvSpPr>
          <p:spPr bwMode="auto">
            <a:xfrm flipV="1">
              <a:off x="3906524" y="225465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" name="Line 1289"/>
            <p:cNvSpPr>
              <a:spLocks noChangeShapeType="1"/>
            </p:cNvSpPr>
            <p:nvPr/>
          </p:nvSpPr>
          <p:spPr bwMode="auto">
            <a:xfrm flipH="1" flipV="1">
              <a:off x="3905080" y="225177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" name="Line 1290"/>
            <p:cNvSpPr>
              <a:spLocks noChangeShapeType="1"/>
            </p:cNvSpPr>
            <p:nvPr/>
          </p:nvSpPr>
          <p:spPr bwMode="auto">
            <a:xfrm flipV="1">
              <a:off x="3905080" y="2245994"/>
              <a:ext cx="0" cy="577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" name="Line 1291"/>
            <p:cNvSpPr>
              <a:spLocks noChangeShapeType="1"/>
            </p:cNvSpPr>
            <p:nvPr/>
          </p:nvSpPr>
          <p:spPr bwMode="auto">
            <a:xfrm>
              <a:off x="3905080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" name="Line 1292"/>
            <p:cNvSpPr>
              <a:spLocks noChangeShapeType="1"/>
            </p:cNvSpPr>
            <p:nvPr/>
          </p:nvSpPr>
          <p:spPr bwMode="auto">
            <a:xfrm flipV="1">
              <a:off x="3906524" y="2237328"/>
              <a:ext cx="0" cy="866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" name="Line 1293"/>
            <p:cNvSpPr>
              <a:spLocks noChangeShapeType="1"/>
            </p:cNvSpPr>
            <p:nvPr/>
          </p:nvSpPr>
          <p:spPr bwMode="auto">
            <a:xfrm flipV="1">
              <a:off x="3906524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" name="Line 1294"/>
            <p:cNvSpPr>
              <a:spLocks noChangeShapeType="1"/>
            </p:cNvSpPr>
            <p:nvPr/>
          </p:nvSpPr>
          <p:spPr bwMode="auto">
            <a:xfrm flipV="1">
              <a:off x="3906524" y="223443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" name="Line 1295"/>
            <p:cNvSpPr>
              <a:spLocks noChangeShapeType="1"/>
            </p:cNvSpPr>
            <p:nvPr/>
          </p:nvSpPr>
          <p:spPr bwMode="auto">
            <a:xfrm flipV="1">
              <a:off x="3906524" y="223155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" name="Line 1296"/>
            <p:cNvSpPr>
              <a:spLocks noChangeShapeType="1"/>
            </p:cNvSpPr>
            <p:nvPr/>
          </p:nvSpPr>
          <p:spPr bwMode="auto">
            <a:xfrm flipV="1">
              <a:off x="3909412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" name="Line 1297"/>
            <p:cNvSpPr>
              <a:spLocks noChangeShapeType="1"/>
            </p:cNvSpPr>
            <p:nvPr/>
          </p:nvSpPr>
          <p:spPr bwMode="auto">
            <a:xfrm flipV="1">
              <a:off x="3910857" y="222866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" name="Line 1298"/>
            <p:cNvSpPr>
              <a:spLocks noChangeShapeType="1"/>
            </p:cNvSpPr>
            <p:nvPr/>
          </p:nvSpPr>
          <p:spPr bwMode="auto">
            <a:xfrm flipV="1">
              <a:off x="3912301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" name="Line 1299"/>
            <p:cNvSpPr>
              <a:spLocks noChangeShapeType="1"/>
            </p:cNvSpPr>
            <p:nvPr/>
          </p:nvSpPr>
          <p:spPr bwMode="auto">
            <a:xfrm>
              <a:off x="3913745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8" name="Line 1300"/>
            <p:cNvSpPr>
              <a:spLocks noChangeShapeType="1"/>
            </p:cNvSpPr>
            <p:nvPr/>
          </p:nvSpPr>
          <p:spPr bwMode="auto">
            <a:xfrm flipV="1">
              <a:off x="3915189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9" name="Line 1301"/>
            <p:cNvSpPr>
              <a:spLocks noChangeShapeType="1"/>
            </p:cNvSpPr>
            <p:nvPr/>
          </p:nvSpPr>
          <p:spPr bwMode="auto">
            <a:xfrm flipV="1">
              <a:off x="3916634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0" name="Line 1302"/>
            <p:cNvSpPr>
              <a:spLocks noChangeShapeType="1"/>
            </p:cNvSpPr>
            <p:nvPr/>
          </p:nvSpPr>
          <p:spPr bwMode="auto">
            <a:xfrm flipV="1">
              <a:off x="3918078" y="222144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1" name="Line 1303"/>
            <p:cNvSpPr>
              <a:spLocks noChangeShapeType="1"/>
            </p:cNvSpPr>
            <p:nvPr/>
          </p:nvSpPr>
          <p:spPr bwMode="auto">
            <a:xfrm>
              <a:off x="3920966" y="222144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2" name="Line 1304"/>
            <p:cNvSpPr>
              <a:spLocks noChangeShapeType="1"/>
            </p:cNvSpPr>
            <p:nvPr/>
          </p:nvSpPr>
          <p:spPr bwMode="auto">
            <a:xfrm flipV="1">
              <a:off x="3920966" y="221999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3" name="Line 1305"/>
            <p:cNvSpPr>
              <a:spLocks noChangeShapeType="1"/>
            </p:cNvSpPr>
            <p:nvPr/>
          </p:nvSpPr>
          <p:spPr bwMode="auto">
            <a:xfrm>
              <a:off x="3922411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4" name="Line 1306"/>
            <p:cNvSpPr>
              <a:spLocks noChangeShapeType="1"/>
            </p:cNvSpPr>
            <p:nvPr/>
          </p:nvSpPr>
          <p:spPr bwMode="auto">
            <a:xfrm>
              <a:off x="3925300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5" name="Line 1307"/>
            <p:cNvSpPr>
              <a:spLocks noChangeShapeType="1"/>
            </p:cNvSpPr>
            <p:nvPr/>
          </p:nvSpPr>
          <p:spPr bwMode="auto">
            <a:xfrm flipV="1">
              <a:off x="3928188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6" name="Line 1308"/>
            <p:cNvSpPr>
              <a:spLocks noChangeShapeType="1"/>
            </p:cNvSpPr>
            <p:nvPr/>
          </p:nvSpPr>
          <p:spPr bwMode="auto">
            <a:xfrm>
              <a:off x="3929632" y="221855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7" name="Line 1309"/>
            <p:cNvSpPr>
              <a:spLocks noChangeShapeType="1"/>
            </p:cNvSpPr>
            <p:nvPr/>
          </p:nvSpPr>
          <p:spPr bwMode="auto">
            <a:xfrm>
              <a:off x="3933965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8" name="Line 1310"/>
            <p:cNvSpPr>
              <a:spLocks noChangeShapeType="1"/>
            </p:cNvSpPr>
            <p:nvPr/>
          </p:nvSpPr>
          <p:spPr bwMode="auto">
            <a:xfrm>
              <a:off x="3936854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9" name="Line 1311"/>
            <p:cNvSpPr>
              <a:spLocks noChangeShapeType="1"/>
            </p:cNvSpPr>
            <p:nvPr/>
          </p:nvSpPr>
          <p:spPr bwMode="auto">
            <a:xfrm>
              <a:off x="3939743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0" name="Line 1312"/>
            <p:cNvSpPr>
              <a:spLocks noChangeShapeType="1"/>
            </p:cNvSpPr>
            <p:nvPr/>
          </p:nvSpPr>
          <p:spPr bwMode="auto">
            <a:xfrm>
              <a:off x="3942631" y="221999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1" name="Line 1313"/>
            <p:cNvSpPr>
              <a:spLocks noChangeShapeType="1"/>
            </p:cNvSpPr>
            <p:nvPr/>
          </p:nvSpPr>
          <p:spPr bwMode="auto">
            <a:xfrm>
              <a:off x="3945520" y="221999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2" name="Line 1314"/>
            <p:cNvSpPr>
              <a:spLocks noChangeShapeType="1"/>
            </p:cNvSpPr>
            <p:nvPr/>
          </p:nvSpPr>
          <p:spPr bwMode="auto">
            <a:xfrm>
              <a:off x="3946964" y="222144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3" name="Line 1315"/>
            <p:cNvSpPr>
              <a:spLocks noChangeShapeType="1"/>
            </p:cNvSpPr>
            <p:nvPr/>
          </p:nvSpPr>
          <p:spPr bwMode="auto">
            <a:xfrm>
              <a:off x="3948408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4" name="Line 1316"/>
            <p:cNvSpPr>
              <a:spLocks noChangeShapeType="1"/>
            </p:cNvSpPr>
            <p:nvPr/>
          </p:nvSpPr>
          <p:spPr bwMode="auto">
            <a:xfrm>
              <a:off x="3951297" y="222433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5" name="Line 1317"/>
            <p:cNvSpPr>
              <a:spLocks noChangeShapeType="1"/>
            </p:cNvSpPr>
            <p:nvPr/>
          </p:nvSpPr>
          <p:spPr bwMode="auto">
            <a:xfrm>
              <a:off x="3952741" y="222577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6" name="Line 1318"/>
            <p:cNvSpPr>
              <a:spLocks noChangeShapeType="1"/>
            </p:cNvSpPr>
            <p:nvPr/>
          </p:nvSpPr>
          <p:spPr bwMode="auto">
            <a:xfrm>
              <a:off x="3954185" y="222577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7" name="Line 1319"/>
            <p:cNvSpPr>
              <a:spLocks noChangeShapeType="1"/>
            </p:cNvSpPr>
            <p:nvPr/>
          </p:nvSpPr>
          <p:spPr bwMode="auto">
            <a:xfrm>
              <a:off x="3954185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8" name="Line 1320"/>
            <p:cNvSpPr>
              <a:spLocks noChangeShapeType="1"/>
            </p:cNvSpPr>
            <p:nvPr/>
          </p:nvSpPr>
          <p:spPr bwMode="auto">
            <a:xfrm>
              <a:off x="3954185" y="2228662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9" name="Line 1321"/>
            <p:cNvSpPr>
              <a:spLocks noChangeShapeType="1"/>
            </p:cNvSpPr>
            <p:nvPr/>
          </p:nvSpPr>
          <p:spPr bwMode="auto">
            <a:xfrm>
              <a:off x="3958518" y="223010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0" name="Line 1322"/>
            <p:cNvSpPr>
              <a:spLocks noChangeShapeType="1"/>
            </p:cNvSpPr>
            <p:nvPr/>
          </p:nvSpPr>
          <p:spPr bwMode="auto">
            <a:xfrm>
              <a:off x="3959963" y="223155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1" name="Line 1323"/>
            <p:cNvSpPr>
              <a:spLocks noChangeShapeType="1"/>
            </p:cNvSpPr>
            <p:nvPr/>
          </p:nvSpPr>
          <p:spPr bwMode="auto">
            <a:xfrm>
              <a:off x="3959963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2" name="Line 1324"/>
            <p:cNvSpPr>
              <a:spLocks noChangeShapeType="1"/>
            </p:cNvSpPr>
            <p:nvPr/>
          </p:nvSpPr>
          <p:spPr bwMode="auto">
            <a:xfrm>
              <a:off x="3959963" y="2234439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3" name="Line 1325"/>
            <p:cNvSpPr>
              <a:spLocks noChangeShapeType="1"/>
            </p:cNvSpPr>
            <p:nvPr/>
          </p:nvSpPr>
          <p:spPr bwMode="auto">
            <a:xfrm>
              <a:off x="3961406" y="223443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4" name="Line 1326"/>
            <p:cNvSpPr>
              <a:spLocks noChangeShapeType="1"/>
            </p:cNvSpPr>
            <p:nvPr/>
          </p:nvSpPr>
          <p:spPr bwMode="auto">
            <a:xfrm>
              <a:off x="3961406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5" name="Line 1327"/>
            <p:cNvSpPr>
              <a:spLocks noChangeShapeType="1"/>
            </p:cNvSpPr>
            <p:nvPr/>
          </p:nvSpPr>
          <p:spPr bwMode="auto">
            <a:xfrm>
              <a:off x="3962851" y="2241661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6" name="Freeform 1328"/>
            <p:cNvSpPr>
              <a:spLocks/>
            </p:cNvSpPr>
            <p:nvPr/>
          </p:nvSpPr>
          <p:spPr bwMode="auto">
            <a:xfrm>
              <a:off x="4205491" y="2136228"/>
              <a:ext cx="54883" cy="53439"/>
            </a:xfrm>
            <a:custGeom>
              <a:avLst/>
              <a:gdLst>
                <a:gd name="T0" fmla="*/ 19 w 38"/>
                <a:gd name="T1" fmla="*/ 0 h 37"/>
                <a:gd name="T2" fmla="*/ 23 w 38"/>
                <a:gd name="T3" fmla="*/ 0 h 37"/>
                <a:gd name="T4" fmla="*/ 25 w 38"/>
                <a:gd name="T5" fmla="*/ 0 h 37"/>
                <a:gd name="T6" fmla="*/ 27 w 38"/>
                <a:gd name="T7" fmla="*/ 1 h 37"/>
                <a:gd name="T8" fmla="*/ 31 w 38"/>
                <a:gd name="T9" fmla="*/ 3 h 37"/>
                <a:gd name="T10" fmla="*/ 33 w 38"/>
                <a:gd name="T11" fmla="*/ 5 h 37"/>
                <a:gd name="T12" fmla="*/ 35 w 38"/>
                <a:gd name="T13" fmla="*/ 7 h 37"/>
                <a:gd name="T14" fmla="*/ 36 w 38"/>
                <a:gd name="T15" fmla="*/ 9 h 37"/>
                <a:gd name="T16" fmla="*/ 36 w 38"/>
                <a:gd name="T17" fmla="*/ 10 h 37"/>
                <a:gd name="T18" fmla="*/ 38 w 38"/>
                <a:gd name="T19" fmla="*/ 15 h 37"/>
                <a:gd name="T20" fmla="*/ 38 w 38"/>
                <a:gd name="T21" fmla="*/ 19 h 37"/>
                <a:gd name="T22" fmla="*/ 38 w 38"/>
                <a:gd name="T23" fmla="*/ 23 h 37"/>
                <a:gd name="T24" fmla="*/ 38 w 38"/>
                <a:gd name="T25" fmla="*/ 25 h 37"/>
                <a:gd name="T26" fmla="*/ 36 w 38"/>
                <a:gd name="T27" fmla="*/ 26 h 37"/>
                <a:gd name="T28" fmla="*/ 35 w 38"/>
                <a:gd name="T29" fmla="*/ 29 h 37"/>
                <a:gd name="T30" fmla="*/ 33 w 38"/>
                <a:gd name="T31" fmla="*/ 32 h 37"/>
                <a:gd name="T32" fmla="*/ 31 w 38"/>
                <a:gd name="T33" fmla="*/ 34 h 37"/>
                <a:gd name="T34" fmla="*/ 28 w 38"/>
                <a:gd name="T35" fmla="*/ 35 h 37"/>
                <a:gd name="T36" fmla="*/ 27 w 38"/>
                <a:gd name="T37" fmla="*/ 36 h 37"/>
                <a:gd name="T38" fmla="*/ 19 w 38"/>
                <a:gd name="T39" fmla="*/ 37 h 37"/>
                <a:gd name="T40" fmla="*/ 15 w 38"/>
                <a:gd name="T41" fmla="*/ 37 h 37"/>
                <a:gd name="T42" fmla="*/ 12 w 38"/>
                <a:gd name="T43" fmla="*/ 36 h 37"/>
                <a:gd name="T44" fmla="*/ 10 w 38"/>
                <a:gd name="T45" fmla="*/ 36 h 37"/>
                <a:gd name="T46" fmla="*/ 7 w 38"/>
                <a:gd name="T47" fmla="*/ 34 h 37"/>
                <a:gd name="T48" fmla="*/ 4 w 38"/>
                <a:gd name="T49" fmla="*/ 32 h 37"/>
                <a:gd name="T50" fmla="*/ 3 w 38"/>
                <a:gd name="T51" fmla="*/ 29 h 37"/>
                <a:gd name="T52" fmla="*/ 1 w 38"/>
                <a:gd name="T53" fmla="*/ 27 h 37"/>
                <a:gd name="T54" fmla="*/ 1 w 38"/>
                <a:gd name="T55" fmla="*/ 26 h 37"/>
                <a:gd name="T56" fmla="*/ 0 w 38"/>
                <a:gd name="T57" fmla="*/ 23 h 37"/>
                <a:gd name="T58" fmla="*/ 0 w 38"/>
                <a:gd name="T59" fmla="*/ 19 h 37"/>
                <a:gd name="T60" fmla="*/ 1 w 38"/>
                <a:gd name="T61" fmla="*/ 11 h 37"/>
                <a:gd name="T62" fmla="*/ 2 w 38"/>
                <a:gd name="T63" fmla="*/ 9 h 37"/>
                <a:gd name="T64" fmla="*/ 4 w 38"/>
                <a:gd name="T65" fmla="*/ 5 h 37"/>
                <a:gd name="T66" fmla="*/ 6 w 38"/>
                <a:gd name="T67" fmla="*/ 4 h 37"/>
                <a:gd name="T68" fmla="*/ 8 w 38"/>
                <a:gd name="T69" fmla="*/ 2 h 37"/>
                <a:gd name="T70" fmla="*/ 10 w 38"/>
                <a:gd name="T71" fmla="*/ 1 h 37"/>
                <a:gd name="T72" fmla="*/ 12 w 38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7" name="Line 1329"/>
            <p:cNvSpPr>
              <a:spLocks noChangeShapeType="1"/>
            </p:cNvSpPr>
            <p:nvPr/>
          </p:nvSpPr>
          <p:spPr bwMode="auto">
            <a:xfrm>
              <a:off x="4260374" y="216367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8" name="Line 1330"/>
            <p:cNvSpPr>
              <a:spLocks noChangeShapeType="1"/>
            </p:cNvSpPr>
            <p:nvPr/>
          </p:nvSpPr>
          <p:spPr bwMode="auto">
            <a:xfrm>
              <a:off x="4260374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9" name="Line 1331"/>
            <p:cNvSpPr>
              <a:spLocks noChangeShapeType="1"/>
            </p:cNvSpPr>
            <p:nvPr/>
          </p:nvSpPr>
          <p:spPr bwMode="auto">
            <a:xfrm>
              <a:off x="4260374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0" name="Line 1332"/>
            <p:cNvSpPr>
              <a:spLocks noChangeShapeType="1"/>
            </p:cNvSpPr>
            <p:nvPr/>
          </p:nvSpPr>
          <p:spPr bwMode="auto">
            <a:xfrm>
              <a:off x="4260374" y="216944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1" name="Line 1333"/>
            <p:cNvSpPr>
              <a:spLocks noChangeShapeType="1"/>
            </p:cNvSpPr>
            <p:nvPr/>
          </p:nvSpPr>
          <p:spPr bwMode="auto">
            <a:xfrm>
              <a:off x="4260374" y="217089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2" name="Line 1334"/>
            <p:cNvSpPr>
              <a:spLocks noChangeShapeType="1"/>
            </p:cNvSpPr>
            <p:nvPr/>
          </p:nvSpPr>
          <p:spPr bwMode="auto">
            <a:xfrm>
              <a:off x="4260374" y="217233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3" name="Line 1335"/>
            <p:cNvSpPr>
              <a:spLocks noChangeShapeType="1"/>
            </p:cNvSpPr>
            <p:nvPr/>
          </p:nvSpPr>
          <p:spPr bwMode="auto">
            <a:xfrm flipH="1">
              <a:off x="4257485" y="2172336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4" name="Line 1336"/>
            <p:cNvSpPr>
              <a:spLocks noChangeShapeType="1"/>
            </p:cNvSpPr>
            <p:nvPr/>
          </p:nvSpPr>
          <p:spPr bwMode="auto">
            <a:xfrm flipH="1">
              <a:off x="4256041" y="2173779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5" name="Line 1337"/>
            <p:cNvSpPr>
              <a:spLocks noChangeShapeType="1"/>
            </p:cNvSpPr>
            <p:nvPr/>
          </p:nvSpPr>
          <p:spPr bwMode="auto">
            <a:xfrm>
              <a:off x="4256041" y="217666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6" name="Line 1338"/>
            <p:cNvSpPr>
              <a:spLocks noChangeShapeType="1"/>
            </p:cNvSpPr>
            <p:nvPr/>
          </p:nvSpPr>
          <p:spPr bwMode="auto">
            <a:xfrm flipH="1">
              <a:off x="4254597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7" name="Line 1339"/>
            <p:cNvSpPr>
              <a:spLocks noChangeShapeType="1"/>
            </p:cNvSpPr>
            <p:nvPr/>
          </p:nvSpPr>
          <p:spPr bwMode="auto">
            <a:xfrm flipH="1">
              <a:off x="4253152" y="218100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8" name="Line 1340"/>
            <p:cNvSpPr>
              <a:spLocks noChangeShapeType="1"/>
            </p:cNvSpPr>
            <p:nvPr/>
          </p:nvSpPr>
          <p:spPr bwMode="auto">
            <a:xfrm>
              <a:off x="4253152" y="218244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9" name="Line 1341"/>
            <p:cNvSpPr>
              <a:spLocks noChangeShapeType="1"/>
            </p:cNvSpPr>
            <p:nvPr/>
          </p:nvSpPr>
          <p:spPr bwMode="auto">
            <a:xfrm flipH="1">
              <a:off x="4250264" y="2183890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0" name="Line 1342"/>
            <p:cNvSpPr>
              <a:spLocks noChangeShapeType="1"/>
            </p:cNvSpPr>
            <p:nvPr/>
          </p:nvSpPr>
          <p:spPr bwMode="auto">
            <a:xfrm flipH="1">
              <a:off x="4248820" y="218533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1" name="Line 1343"/>
            <p:cNvSpPr>
              <a:spLocks noChangeShapeType="1"/>
            </p:cNvSpPr>
            <p:nvPr/>
          </p:nvSpPr>
          <p:spPr bwMode="auto">
            <a:xfrm flipH="1">
              <a:off x="4245931" y="218677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2" name="Line 1344"/>
            <p:cNvSpPr>
              <a:spLocks noChangeShapeType="1"/>
            </p:cNvSpPr>
            <p:nvPr/>
          </p:nvSpPr>
          <p:spPr bwMode="auto">
            <a:xfrm flipH="1">
              <a:off x="4244486" y="218677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3" name="Line 1345"/>
            <p:cNvSpPr>
              <a:spLocks noChangeShapeType="1"/>
            </p:cNvSpPr>
            <p:nvPr/>
          </p:nvSpPr>
          <p:spPr bwMode="auto">
            <a:xfrm>
              <a:off x="4244486" y="218822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4" name="Line 1346"/>
            <p:cNvSpPr>
              <a:spLocks noChangeShapeType="1"/>
            </p:cNvSpPr>
            <p:nvPr/>
          </p:nvSpPr>
          <p:spPr bwMode="auto">
            <a:xfrm flipH="1">
              <a:off x="4241598" y="2188222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5" name="Line 1347"/>
            <p:cNvSpPr>
              <a:spLocks noChangeShapeType="1"/>
            </p:cNvSpPr>
            <p:nvPr/>
          </p:nvSpPr>
          <p:spPr bwMode="auto">
            <a:xfrm flipH="1">
              <a:off x="4238709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6" name="Line 1348"/>
            <p:cNvSpPr>
              <a:spLocks noChangeShapeType="1"/>
            </p:cNvSpPr>
            <p:nvPr/>
          </p:nvSpPr>
          <p:spPr bwMode="auto">
            <a:xfrm flipH="1">
              <a:off x="4237265" y="218966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7" name="Line 1349"/>
            <p:cNvSpPr>
              <a:spLocks noChangeShapeType="1"/>
            </p:cNvSpPr>
            <p:nvPr/>
          </p:nvSpPr>
          <p:spPr bwMode="auto">
            <a:xfrm flipH="1">
              <a:off x="4234377" y="2189667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8" name="Line 1350"/>
            <p:cNvSpPr>
              <a:spLocks noChangeShapeType="1"/>
            </p:cNvSpPr>
            <p:nvPr/>
          </p:nvSpPr>
          <p:spPr bwMode="auto">
            <a:xfrm flipH="1">
              <a:off x="4230044" y="2189667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9" name="Line 1351"/>
            <p:cNvSpPr>
              <a:spLocks noChangeShapeType="1"/>
            </p:cNvSpPr>
            <p:nvPr/>
          </p:nvSpPr>
          <p:spPr bwMode="auto">
            <a:xfrm flipH="1" flipV="1">
              <a:off x="4227155" y="2188222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0" name="Line 1352"/>
            <p:cNvSpPr>
              <a:spLocks noChangeShapeType="1"/>
            </p:cNvSpPr>
            <p:nvPr/>
          </p:nvSpPr>
          <p:spPr bwMode="auto">
            <a:xfrm flipH="1">
              <a:off x="4222823" y="2188222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1" name="Line 1353"/>
            <p:cNvSpPr>
              <a:spLocks noChangeShapeType="1"/>
            </p:cNvSpPr>
            <p:nvPr/>
          </p:nvSpPr>
          <p:spPr bwMode="auto">
            <a:xfrm flipH="1">
              <a:off x="4221378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2" name="Line 1354"/>
            <p:cNvSpPr>
              <a:spLocks noChangeShapeType="1"/>
            </p:cNvSpPr>
            <p:nvPr/>
          </p:nvSpPr>
          <p:spPr bwMode="auto">
            <a:xfrm flipH="1">
              <a:off x="4219934" y="218822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3" name="Line 1355"/>
            <p:cNvSpPr>
              <a:spLocks noChangeShapeType="1"/>
            </p:cNvSpPr>
            <p:nvPr/>
          </p:nvSpPr>
          <p:spPr bwMode="auto">
            <a:xfrm flipH="1" flipV="1">
              <a:off x="4218489" y="218677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4" name="Line 1356"/>
            <p:cNvSpPr>
              <a:spLocks noChangeShapeType="1"/>
            </p:cNvSpPr>
            <p:nvPr/>
          </p:nvSpPr>
          <p:spPr bwMode="auto">
            <a:xfrm flipH="1" flipV="1">
              <a:off x="4215601" y="2185334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5" name="Line 1357"/>
            <p:cNvSpPr>
              <a:spLocks noChangeShapeType="1"/>
            </p:cNvSpPr>
            <p:nvPr/>
          </p:nvSpPr>
          <p:spPr bwMode="auto">
            <a:xfrm flipH="1" flipV="1">
              <a:off x="4214157" y="218389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6" name="Line 1358"/>
            <p:cNvSpPr>
              <a:spLocks noChangeShapeType="1"/>
            </p:cNvSpPr>
            <p:nvPr/>
          </p:nvSpPr>
          <p:spPr bwMode="auto">
            <a:xfrm flipH="1" flipV="1">
              <a:off x="4211268" y="218244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7" name="Line 1359"/>
            <p:cNvSpPr>
              <a:spLocks noChangeShapeType="1"/>
            </p:cNvSpPr>
            <p:nvPr/>
          </p:nvSpPr>
          <p:spPr bwMode="auto">
            <a:xfrm flipV="1">
              <a:off x="4211268" y="218100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8" name="Line 1360"/>
            <p:cNvSpPr>
              <a:spLocks noChangeShapeType="1"/>
            </p:cNvSpPr>
            <p:nvPr/>
          </p:nvSpPr>
          <p:spPr bwMode="auto">
            <a:xfrm flipH="1" flipV="1">
              <a:off x="4209824" y="217811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9" name="Line 1361"/>
            <p:cNvSpPr>
              <a:spLocks noChangeShapeType="1"/>
            </p:cNvSpPr>
            <p:nvPr/>
          </p:nvSpPr>
          <p:spPr bwMode="auto">
            <a:xfrm flipH="1" flipV="1">
              <a:off x="4208380" y="217666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0" name="Line 1362"/>
            <p:cNvSpPr>
              <a:spLocks noChangeShapeType="1"/>
            </p:cNvSpPr>
            <p:nvPr/>
          </p:nvSpPr>
          <p:spPr bwMode="auto">
            <a:xfrm flipH="1" flipV="1">
              <a:off x="4206935" y="217522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1" name="Line 1363"/>
            <p:cNvSpPr>
              <a:spLocks noChangeShapeType="1"/>
            </p:cNvSpPr>
            <p:nvPr/>
          </p:nvSpPr>
          <p:spPr bwMode="auto">
            <a:xfrm>
              <a:off x="4206935" y="2175224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2" name="Line 1364"/>
            <p:cNvSpPr>
              <a:spLocks noChangeShapeType="1"/>
            </p:cNvSpPr>
            <p:nvPr/>
          </p:nvSpPr>
          <p:spPr bwMode="auto">
            <a:xfrm flipV="1">
              <a:off x="4206935" y="2173779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3" name="Line 1365"/>
            <p:cNvSpPr>
              <a:spLocks noChangeShapeType="1"/>
            </p:cNvSpPr>
            <p:nvPr/>
          </p:nvSpPr>
          <p:spPr bwMode="auto">
            <a:xfrm flipH="1" flipV="1">
              <a:off x="4205491" y="217233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4" name="Line 1366"/>
            <p:cNvSpPr>
              <a:spLocks noChangeShapeType="1"/>
            </p:cNvSpPr>
            <p:nvPr/>
          </p:nvSpPr>
          <p:spPr bwMode="auto">
            <a:xfrm flipV="1">
              <a:off x="4205491" y="2169447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5" name="Line 1367"/>
            <p:cNvSpPr>
              <a:spLocks noChangeShapeType="1"/>
            </p:cNvSpPr>
            <p:nvPr/>
          </p:nvSpPr>
          <p:spPr bwMode="auto">
            <a:xfrm flipV="1">
              <a:off x="4205491" y="2165114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6" name="Line 1368"/>
            <p:cNvSpPr>
              <a:spLocks noChangeShapeType="1"/>
            </p:cNvSpPr>
            <p:nvPr/>
          </p:nvSpPr>
          <p:spPr bwMode="auto">
            <a:xfrm flipV="1">
              <a:off x="4205491" y="216367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7" name="Line 1369"/>
            <p:cNvSpPr>
              <a:spLocks noChangeShapeType="1"/>
            </p:cNvSpPr>
            <p:nvPr/>
          </p:nvSpPr>
          <p:spPr bwMode="auto">
            <a:xfrm flipV="1">
              <a:off x="4205491" y="2153559"/>
              <a:ext cx="0" cy="1011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8" name="Line 1370"/>
            <p:cNvSpPr>
              <a:spLocks noChangeShapeType="1"/>
            </p:cNvSpPr>
            <p:nvPr/>
          </p:nvSpPr>
          <p:spPr bwMode="auto">
            <a:xfrm flipV="1">
              <a:off x="4205491" y="215211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9" name="Line 1371"/>
            <p:cNvSpPr>
              <a:spLocks noChangeShapeType="1"/>
            </p:cNvSpPr>
            <p:nvPr/>
          </p:nvSpPr>
          <p:spPr bwMode="auto">
            <a:xfrm flipV="1">
              <a:off x="4206935" y="215067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0" name="Line 1372"/>
            <p:cNvSpPr>
              <a:spLocks noChangeShapeType="1"/>
            </p:cNvSpPr>
            <p:nvPr/>
          </p:nvSpPr>
          <p:spPr bwMode="auto">
            <a:xfrm flipV="1">
              <a:off x="4206935" y="214922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1" name="Line 1373"/>
            <p:cNvSpPr>
              <a:spLocks noChangeShapeType="1"/>
            </p:cNvSpPr>
            <p:nvPr/>
          </p:nvSpPr>
          <p:spPr bwMode="auto">
            <a:xfrm flipV="1">
              <a:off x="4208380" y="2146338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2" name="Line 1374"/>
            <p:cNvSpPr>
              <a:spLocks noChangeShapeType="1"/>
            </p:cNvSpPr>
            <p:nvPr/>
          </p:nvSpPr>
          <p:spPr bwMode="auto">
            <a:xfrm flipV="1">
              <a:off x="4209824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3" name="Line 1375"/>
            <p:cNvSpPr>
              <a:spLocks noChangeShapeType="1"/>
            </p:cNvSpPr>
            <p:nvPr/>
          </p:nvSpPr>
          <p:spPr bwMode="auto">
            <a:xfrm>
              <a:off x="4211268" y="2143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4" name="Line 1376"/>
            <p:cNvSpPr>
              <a:spLocks noChangeShapeType="1"/>
            </p:cNvSpPr>
            <p:nvPr/>
          </p:nvSpPr>
          <p:spPr bwMode="auto">
            <a:xfrm flipV="1">
              <a:off x="4211268" y="214200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5" name="Line 1377"/>
            <p:cNvSpPr>
              <a:spLocks noChangeShapeType="1"/>
            </p:cNvSpPr>
            <p:nvPr/>
          </p:nvSpPr>
          <p:spPr bwMode="auto">
            <a:xfrm flipV="1">
              <a:off x="4214157" y="214056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6" name="Line 1378"/>
            <p:cNvSpPr>
              <a:spLocks noChangeShapeType="1"/>
            </p:cNvSpPr>
            <p:nvPr/>
          </p:nvSpPr>
          <p:spPr bwMode="auto">
            <a:xfrm flipV="1">
              <a:off x="4215601" y="21391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7" name="Line 1379"/>
            <p:cNvSpPr>
              <a:spLocks noChangeShapeType="1"/>
            </p:cNvSpPr>
            <p:nvPr/>
          </p:nvSpPr>
          <p:spPr bwMode="auto">
            <a:xfrm>
              <a:off x="4217045" y="21391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8" name="Line 1380"/>
            <p:cNvSpPr>
              <a:spLocks noChangeShapeType="1"/>
            </p:cNvSpPr>
            <p:nvPr/>
          </p:nvSpPr>
          <p:spPr bwMode="auto">
            <a:xfrm flipV="1">
              <a:off x="4218489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9" name="Line 1381"/>
            <p:cNvSpPr>
              <a:spLocks noChangeShapeType="1"/>
            </p:cNvSpPr>
            <p:nvPr/>
          </p:nvSpPr>
          <p:spPr bwMode="auto">
            <a:xfrm>
              <a:off x="4219934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0" name="Line 1382"/>
            <p:cNvSpPr>
              <a:spLocks noChangeShapeType="1"/>
            </p:cNvSpPr>
            <p:nvPr/>
          </p:nvSpPr>
          <p:spPr bwMode="auto">
            <a:xfrm flipV="1">
              <a:off x="422137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1" name="Line 1383"/>
            <p:cNvSpPr>
              <a:spLocks noChangeShapeType="1"/>
            </p:cNvSpPr>
            <p:nvPr/>
          </p:nvSpPr>
          <p:spPr bwMode="auto">
            <a:xfrm>
              <a:off x="4222823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2" name="Line 1384"/>
            <p:cNvSpPr>
              <a:spLocks noChangeShapeType="1"/>
            </p:cNvSpPr>
            <p:nvPr/>
          </p:nvSpPr>
          <p:spPr bwMode="auto">
            <a:xfrm>
              <a:off x="4227155" y="2136228"/>
              <a:ext cx="5777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3" name="Line 1385"/>
            <p:cNvSpPr>
              <a:spLocks noChangeShapeType="1"/>
            </p:cNvSpPr>
            <p:nvPr/>
          </p:nvSpPr>
          <p:spPr bwMode="auto">
            <a:xfrm>
              <a:off x="4232932" y="2136228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" name="Line 1386"/>
            <p:cNvSpPr>
              <a:spLocks noChangeShapeType="1"/>
            </p:cNvSpPr>
            <p:nvPr/>
          </p:nvSpPr>
          <p:spPr bwMode="auto">
            <a:xfrm>
              <a:off x="4234377" y="2136228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" name="Line 1387"/>
            <p:cNvSpPr>
              <a:spLocks noChangeShapeType="1"/>
            </p:cNvSpPr>
            <p:nvPr/>
          </p:nvSpPr>
          <p:spPr bwMode="auto">
            <a:xfrm>
              <a:off x="4238709" y="2136228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" name="Line 1388"/>
            <p:cNvSpPr>
              <a:spLocks noChangeShapeType="1"/>
            </p:cNvSpPr>
            <p:nvPr/>
          </p:nvSpPr>
          <p:spPr bwMode="auto">
            <a:xfrm>
              <a:off x="4241598" y="21362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" name="Line 1389"/>
            <p:cNvSpPr>
              <a:spLocks noChangeShapeType="1"/>
            </p:cNvSpPr>
            <p:nvPr/>
          </p:nvSpPr>
          <p:spPr bwMode="auto">
            <a:xfrm>
              <a:off x="4241598" y="213622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8" name="Line 1390"/>
            <p:cNvSpPr>
              <a:spLocks noChangeShapeType="1"/>
            </p:cNvSpPr>
            <p:nvPr/>
          </p:nvSpPr>
          <p:spPr bwMode="auto">
            <a:xfrm>
              <a:off x="4243043" y="2137673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9" name="Line 1391"/>
            <p:cNvSpPr>
              <a:spLocks noChangeShapeType="1"/>
            </p:cNvSpPr>
            <p:nvPr/>
          </p:nvSpPr>
          <p:spPr bwMode="auto">
            <a:xfrm>
              <a:off x="4244486" y="213767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0" name="Line 1392"/>
            <p:cNvSpPr>
              <a:spLocks noChangeShapeType="1"/>
            </p:cNvSpPr>
            <p:nvPr/>
          </p:nvSpPr>
          <p:spPr bwMode="auto">
            <a:xfrm>
              <a:off x="4245931" y="2139116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1" name="Line 1393"/>
            <p:cNvSpPr>
              <a:spLocks noChangeShapeType="1"/>
            </p:cNvSpPr>
            <p:nvPr/>
          </p:nvSpPr>
          <p:spPr bwMode="auto">
            <a:xfrm>
              <a:off x="4250264" y="2140561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2" name="Line 1394"/>
            <p:cNvSpPr>
              <a:spLocks noChangeShapeType="1"/>
            </p:cNvSpPr>
            <p:nvPr/>
          </p:nvSpPr>
          <p:spPr bwMode="auto">
            <a:xfrm>
              <a:off x="4253152" y="2142005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3" name="Line 1395"/>
            <p:cNvSpPr>
              <a:spLocks noChangeShapeType="1"/>
            </p:cNvSpPr>
            <p:nvPr/>
          </p:nvSpPr>
          <p:spPr bwMode="auto">
            <a:xfrm>
              <a:off x="4253152" y="21434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4" name="Line 1396"/>
            <p:cNvSpPr>
              <a:spLocks noChangeShapeType="1"/>
            </p:cNvSpPr>
            <p:nvPr/>
          </p:nvSpPr>
          <p:spPr bwMode="auto">
            <a:xfrm>
              <a:off x="4254597" y="2143450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5" name="Line 1397"/>
            <p:cNvSpPr>
              <a:spLocks noChangeShapeType="1"/>
            </p:cNvSpPr>
            <p:nvPr/>
          </p:nvSpPr>
          <p:spPr bwMode="auto">
            <a:xfrm>
              <a:off x="4256041" y="214633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6" name="Line 1398"/>
            <p:cNvSpPr>
              <a:spLocks noChangeShapeType="1"/>
            </p:cNvSpPr>
            <p:nvPr/>
          </p:nvSpPr>
          <p:spPr bwMode="auto">
            <a:xfrm>
              <a:off x="4256041" y="2149227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7" name="Line 1399"/>
            <p:cNvSpPr>
              <a:spLocks noChangeShapeType="1"/>
            </p:cNvSpPr>
            <p:nvPr/>
          </p:nvSpPr>
          <p:spPr bwMode="auto">
            <a:xfrm>
              <a:off x="4257485" y="2149227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8" name="Line 1400"/>
            <p:cNvSpPr>
              <a:spLocks noChangeShapeType="1"/>
            </p:cNvSpPr>
            <p:nvPr/>
          </p:nvSpPr>
          <p:spPr bwMode="auto">
            <a:xfrm>
              <a:off x="4257485" y="215067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9" name="Line 1401"/>
            <p:cNvSpPr>
              <a:spLocks noChangeShapeType="1"/>
            </p:cNvSpPr>
            <p:nvPr/>
          </p:nvSpPr>
          <p:spPr bwMode="auto">
            <a:xfrm>
              <a:off x="4257485" y="215067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0" name="Line 1402"/>
            <p:cNvSpPr>
              <a:spLocks noChangeShapeType="1"/>
            </p:cNvSpPr>
            <p:nvPr/>
          </p:nvSpPr>
          <p:spPr bwMode="auto">
            <a:xfrm>
              <a:off x="4260374" y="215355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1" name="Line 1403"/>
            <p:cNvSpPr>
              <a:spLocks noChangeShapeType="1"/>
            </p:cNvSpPr>
            <p:nvPr/>
          </p:nvSpPr>
          <p:spPr bwMode="auto">
            <a:xfrm>
              <a:off x="4260374" y="2157893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2" name="Line 1404"/>
            <p:cNvSpPr>
              <a:spLocks noChangeShapeType="1"/>
            </p:cNvSpPr>
            <p:nvPr/>
          </p:nvSpPr>
          <p:spPr bwMode="auto">
            <a:xfrm>
              <a:off x="4260374" y="2160781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3" name="Freeform 1405"/>
            <p:cNvSpPr>
              <a:spLocks/>
            </p:cNvSpPr>
            <p:nvPr/>
          </p:nvSpPr>
          <p:spPr bwMode="auto">
            <a:xfrm>
              <a:off x="4292148" y="2198333"/>
              <a:ext cx="57771" cy="54883"/>
            </a:xfrm>
            <a:custGeom>
              <a:avLst/>
              <a:gdLst>
                <a:gd name="T0" fmla="*/ 23 w 40"/>
                <a:gd name="T1" fmla="*/ 0 h 38"/>
                <a:gd name="T2" fmla="*/ 27 w 40"/>
                <a:gd name="T3" fmla="*/ 0 h 38"/>
                <a:gd name="T4" fmla="*/ 29 w 40"/>
                <a:gd name="T5" fmla="*/ 1 h 38"/>
                <a:gd name="T6" fmla="*/ 32 w 40"/>
                <a:gd name="T7" fmla="*/ 4 h 38"/>
                <a:gd name="T8" fmla="*/ 35 w 40"/>
                <a:gd name="T9" fmla="*/ 5 h 38"/>
                <a:gd name="T10" fmla="*/ 35 w 40"/>
                <a:gd name="T11" fmla="*/ 6 h 38"/>
                <a:gd name="T12" fmla="*/ 37 w 40"/>
                <a:gd name="T13" fmla="*/ 9 h 38"/>
                <a:gd name="T14" fmla="*/ 38 w 40"/>
                <a:gd name="T15" fmla="*/ 11 h 38"/>
                <a:gd name="T16" fmla="*/ 39 w 40"/>
                <a:gd name="T17" fmla="*/ 15 h 38"/>
                <a:gd name="T18" fmla="*/ 40 w 40"/>
                <a:gd name="T19" fmla="*/ 18 h 38"/>
                <a:gd name="T20" fmla="*/ 40 w 40"/>
                <a:gd name="T21" fmla="*/ 19 h 38"/>
                <a:gd name="T22" fmla="*/ 39 w 40"/>
                <a:gd name="T23" fmla="*/ 23 h 38"/>
                <a:gd name="T24" fmla="*/ 38 w 40"/>
                <a:gd name="T25" fmla="*/ 26 h 38"/>
                <a:gd name="T26" fmla="*/ 37 w 40"/>
                <a:gd name="T27" fmla="*/ 29 h 38"/>
                <a:gd name="T28" fmla="*/ 35 w 40"/>
                <a:gd name="T29" fmla="*/ 33 h 38"/>
                <a:gd name="T30" fmla="*/ 35 w 40"/>
                <a:gd name="T31" fmla="*/ 33 h 38"/>
                <a:gd name="T32" fmla="*/ 32 w 40"/>
                <a:gd name="T33" fmla="*/ 35 h 38"/>
                <a:gd name="T34" fmla="*/ 29 w 40"/>
                <a:gd name="T35" fmla="*/ 37 h 38"/>
                <a:gd name="T36" fmla="*/ 29 w 40"/>
                <a:gd name="T37" fmla="*/ 37 h 38"/>
                <a:gd name="T38" fmla="*/ 24 w 40"/>
                <a:gd name="T39" fmla="*/ 38 h 38"/>
                <a:gd name="T40" fmla="*/ 16 w 40"/>
                <a:gd name="T41" fmla="*/ 38 h 38"/>
                <a:gd name="T42" fmla="*/ 13 w 40"/>
                <a:gd name="T43" fmla="*/ 37 h 38"/>
                <a:gd name="T44" fmla="*/ 9 w 40"/>
                <a:gd name="T45" fmla="*/ 35 h 38"/>
                <a:gd name="T46" fmla="*/ 7 w 40"/>
                <a:gd name="T47" fmla="*/ 33 h 38"/>
                <a:gd name="T48" fmla="*/ 6 w 40"/>
                <a:gd name="T49" fmla="*/ 33 h 38"/>
                <a:gd name="T50" fmla="*/ 4 w 40"/>
                <a:gd name="T51" fmla="*/ 30 h 38"/>
                <a:gd name="T52" fmla="*/ 3 w 40"/>
                <a:gd name="T53" fmla="*/ 29 h 38"/>
                <a:gd name="T54" fmla="*/ 2 w 40"/>
                <a:gd name="T55" fmla="*/ 25 h 38"/>
                <a:gd name="T56" fmla="*/ 0 w 40"/>
                <a:gd name="T57" fmla="*/ 22 h 38"/>
                <a:gd name="T58" fmla="*/ 0 w 40"/>
                <a:gd name="T59" fmla="*/ 18 h 38"/>
                <a:gd name="T60" fmla="*/ 2 w 40"/>
                <a:gd name="T61" fmla="*/ 15 h 38"/>
                <a:gd name="T62" fmla="*/ 2 w 40"/>
                <a:gd name="T63" fmla="*/ 13 h 38"/>
                <a:gd name="T64" fmla="*/ 3 w 40"/>
                <a:gd name="T65" fmla="*/ 11 h 38"/>
                <a:gd name="T66" fmla="*/ 5 w 40"/>
                <a:gd name="T67" fmla="*/ 7 h 38"/>
                <a:gd name="T68" fmla="*/ 7 w 40"/>
                <a:gd name="T69" fmla="*/ 5 h 38"/>
                <a:gd name="T70" fmla="*/ 8 w 40"/>
                <a:gd name="T71" fmla="*/ 5 h 38"/>
                <a:gd name="T72" fmla="*/ 12 w 40"/>
                <a:gd name="T73" fmla="*/ 2 h 38"/>
                <a:gd name="T74" fmla="*/ 13 w 40"/>
                <a:gd name="T75" fmla="*/ 1 h 38"/>
                <a:gd name="T76" fmla="*/ 16 w 40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4" name="Line 1406"/>
            <p:cNvSpPr>
              <a:spLocks noChangeShapeType="1"/>
            </p:cNvSpPr>
            <p:nvPr/>
          </p:nvSpPr>
          <p:spPr bwMode="auto">
            <a:xfrm>
              <a:off x="4349920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5" name="Line 1407"/>
            <p:cNvSpPr>
              <a:spLocks noChangeShapeType="1"/>
            </p:cNvSpPr>
            <p:nvPr/>
          </p:nvSpPr>
          <p:spPr bwMode="auto">
            <a:xfrm flipH="1">
              <a:off x="4348475" y="2225774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6" name="Line 1408"/>
            <p:cNvSpPr>
              <a:spLocks noChangeShapeType="1"/>
            </p:cNvSpPr>
            <p:nvPr/>
          </p:nvSpPr>
          <p:spPr bwMode="auto">
            <a:xfrm>
              <a:off x="4348475" y="2228662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7" name="Line 1409"/>
            <p:cNvSpPr>
              <a:spLocks noChangeShapeType="1"/>
            </p:cNvSpPr>
            <p:nvPr/>
          </p:nvSpPr>
          <p:spPr bwMode="auto">
            <a:xfrm flipH="1">
              <a:off x="4347031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8" name="Line 1410"/>
            <p:cNvSpPr>
              <a:spLocks noChangeShapeType="1"/>
            </p:cNvSpPr>
            <p:nvPr/>
          </p:nvSpPr>
          <p:spPr bwMode="auto">
            <a:xfrm>
              <a:off x="4347031" y="223299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9" name="Line 1411"/>
            <p:cNvSpPr>
              <a:spLocks noChangeShapeType="1"/>
            </p:cNvSpPr>
            <p:nvPr/>
          </p:nvSpPr>
          <p:spPr bwMode="auto">
            <a:xfrm>
              <a:off x="4347031" y="223299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0" name="Line 1413"/>
            <p:cNvSpPr>
              <a:spLocks noChangeShapeType="1"/>
            </p:cNvSpPr>
            <p:nvPr/>
          </p:nvSpPr>
          <p:spPr bwMode="auto">
            <a:xfrm flipH="1">
              <a:off x="4345586" y="2234439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1" name="Line 1414"/>
            <p:cNvSpPr>
              <a:spLocks noChangeShapeType="1"/>
            </p:cNvSpPr>
            <p:nvPr/>
          </p:nvSpPr>
          <p:spPr bwMode="auto">
            <a:xfrm>
              <a:off x="4345586" y="2235884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2" name="Line 1415"/>
            <p:cNvSpPr>
              <a:spLocks noChangeShapeType="1"/>
            </p:cNvSpPr>
            <p:nvPr/>
          </p:nvSpPr>
          <p:spPr bwMode="auto">
            <a:xfrm flipH="1">
              <a:off x="4344142" y="2237328"/>
              <a:ext cx="1445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3" name="Line 1416"/>
            <p:cNvSpPr>
              <a:spLocks noChangeShapeType="1"/>
            </p:cNvSpPr>
            <p:nvPr/>
          </p:nvSpPr>
          <p:spPr bwMode="auto">
            <a:xfrm flipH="1">
              <a:off x="4342698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4" name="Line 1417"/>
            <p:cNvSpPr>
              <a:spLocks noChangeShapeType="1"/>
            </p:cNvSpPr>
            <p:nvPr/>
          </p:nvSpPr>
          <p:spPr bwMode="auto">
            <a:xfrm flipH="1">
              <a:off x="4339809" y="2244550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5" name="Line 1418"/>
            <p:cNvSpPr>
              <a:spLocks noChangeShapeType="1"/>
            </p:cNvSpPr>
            <p:nvPr/>
          </p:nvSpPr>
          <p:spPr bwMode="auto">
            <a:xfrm>
              <a:off x="4339809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6" name="Line 1419"/>
            <p:cNvSpPr>
              <a:spLocks noChangeShapeType="1"/>
            </p:cNvSpPr>
            <p:nvPr/>
          </p:nvSpPr>
          <p:spPr bwMode="auto">
            <a:xfrm flipH="1">
              <a:off x="4338365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7" name="Line 1420"/>
            <p:cNvSpPr>
              <a:spLocks noChangeShapeType="1"/>
            </p:cNvSpPr>
            <p:nvPr/>
          </p:nvSpPr>
          <p:spPr bwMode="auto">
            <a:xfrm flipH="1">
              <a:off x="4336921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8" name="Line 1421"/>
            <p:cNvSpPr>
              <a:spLocks noChangeShapeType="1"/>
            </p:cNvSpPr>
            <p:nvPr/>
          </p:nvSpPr>
          <p:spPr bwMode="auto">
            <a:xfrm flipH="1">
              <a:off x="4335476" y="224743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9" name="Line 1422"/>
            <p:cNvSpPr>
              <a:spLocks noChangeShapeType="1"/>
            </p:cNvSpPr>
            <p:nvPr/>
          </p:nvSpPr>
          <p:spPr bwMode="auto">
            <a:xfrm flipH="1">
              <a:off x="4334032" y="2248882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0" name="Line 1423"/>
            <p:cNvSpPr>
              <a:spLocks noChangeShapeType="1"/>
            </p:cNvSpPr>
            <p:nvPr/>
          </p:nvSpPr>
          <p:spPr bwMode="auto">
            <a:xfrm>
              <a:off x="4334032" y="2248882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1" name="Line 1424"/>
            <p:cNvSpPr>
              <a:spLocks noChangeShapeType="1"/>
            </p:cNvSpPr>
            <p:nvPr/>
          </p:nvSpPr>
          <p:spPr bwMode="auto">
            <a:xfrm flipH="1">
              <a:off x="4331144" y="224888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2" name="Line 1425"/>
            <p:cNvSpPr>
              <a:spLocks noChangeShapeType="1"/>
            </p:cNvSpPr>
            <p:nvPr/>
          </p:nvSpPr>
          <p:spPr bwMode="auto">
            <a:xfrm flipH="1">
              <a:off x="4326810" y="2251771"/>
              <a:ext cx="433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3" name="Line 1426"/>
            <p:cNvSpPr>
              <a:spLocks noChangeShapeType="1"/>
            </p:cNvSpPr>
            <p:nvPr/>
          </p:nvSpPr>
          <p:spPr bwMode="auto">
            <a:xfrm flipH="1">
              <a:off x="4325366" y="225177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4" name="Line 1427"/>
            <p:cNvSpPr>
              <a:spLocks noChangeShapeType="1"/>
            </p:cNvSpPr>
            <p:nvPr/>
          </p:nvSpPr>
          <p:spPr bwMode="auto">
            <a:xfrm flipH="1">
              <a:off x="4323922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5" name="Line 1428"/>
            <p:cNvSpPr>
              <a:spLocks noChangeShapeType="1"/>
            </p:cNvSpPr>
            <p:nvPr/>
          </p:nvSpPr>
          <p:spPr bwMode="auto">
            <a:xfrm flipH="1">
              <a:off x="4322478" y="225321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6" name="Line 1429"/>
            <p:cNvSpPr>
              <a:spLocks noChangeShapeType="1"/>
            </p:cNvSpPr>
            <p:nvPr/>
          </p:nvSpPr>
          <p:spPr bwMode="auto">
            <a:xfrm flipH="1">
              <a:off x="4319589" y="225321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7" name="Line 1430"/>
            <p:cNvSpPr>
              <a:spLocks noChangeShapeType="1"/>
            </p:cNvSpPr>
            <p:nvPr/>
          </p:nvSpPr>
          <p:spPr bwMode="auto">
            <a:xfrm flipH="1" flipV="1">
              <a:off x="4315256" y="2251771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8" name="Line 1431"/>
            <p:cNvSpPr>
              <a:spLocks noChangeShapeType="1"/>
            </p:cNvSpPr>
            <p:nvPr/>
          </p:nvSpPr>
          <p:spPr bwMode="auto">
            <a:xfrm flipH="1">
              <a:off x="4313812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9" name="Line 1432"/>
            <p:cNvSpPr>
              <a:spLocks noChangeShapeType="1"/>
            </p:cNvSpPr>
            <p:nvPr/>
          </p:nvSpPr>
          <p:spPr bwMode="auto">
            <a:xfrm flipH="1">
              <a:off x="4312367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0" name="Line 1433"/>
            <p:cNvSpPr>
              <a:spLocks noChangeShapeType="1"/>
            </p:cNvSpPr>
            <p:nvPr/>
          </p:nvSpPr>
          <p:spPr bwMode="auto">
            <a:xfrm flipH="1">
              <a:off x="4310924" y="2251771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1" name="Line 1434"/>
            <p:cNvSpPr>
              <a:spLocks noChangeShapeType="1"/>
            </p:cNvSpPr>
            <p:nvPr/>
          </p:nvSpPr>
          <p:spPr bwMode="auto">
            <a:xfrm flipH="1" flipV="1">
              <a:off x="4309479" y="2248882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2" name="Line 1435"/>
            <p:cNvSpPr>
              <a:spLocks noChangeShapeType="1"/>
            </p:cNvSpPr>
            <p:nvPr/>
          </p:nvSpPr>
          <p:spPr bwMode="auto">
            <a:xfrm flipH="1" flipV="1">
              <a:off x="4305146" y="2247438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3" name="Line 1436"/>
            <p:cNvSpPr>
              <a:spLocks noChangeShapeType="1"/>
            </p:cNvSpPr>
            <p:nvPr/>
          </p:nvSpPr>
          <p:spPr bwMode="auto">
            <a:xfrm flipH="1" flipV="1">
              <a:off x="4303702" y="224599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4" name="Line 1437"/>
            <p:cNvSpPr>
              <a:spLocks noChangeShapeType="1"/>
            </p:cNvSpPr>
            <p:nvPr/>
          </p:nvSpPr>
          <p:spPr bwMode="auto">
            <a:xfrm flipH="1">
              <a:off x="4302258" y="2245994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5" name="Line 1438"/>
            <p:cNvSpPr>
              <a:spLocks noChangeShapeType="1"/>
            </p:cNvSpPr>
            <p:nvPr/>
          </p:nvSpPr>
          <p:spPr bwMode="auto">
            <a:xfrm flipV="1">
              <a:off x="4302258" y="224455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6" name="Line 1439"/>
            <p:cNvSpPr>
              <a:spLocks noChangeShapeType="1"/>
            </p:cNvSpPr>
            <p:nvPr/>
          </p:nvSpPr>
          <p:spPr bwMode="auto">
            <a:xfrm flipH="1">
              <a:off x="4300813" y="2244550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7" name="Line 1440"/>
            <p:cNvSpPr>
              <a:spLocks noChangeShapeType="1"/>
            </p:cNvSpPr>
            <p:nvPr/>
          </p:nvSpPr>
          <p:spPr bwMode="auto">
            <a:xfrm flipH="1" flipV="1">
              <a:off x="4299369" y="2241661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8" name="Line 1441"/>
            <p:cNvSpPr>
              <a:spLocks noChangeShapeType="1"/>
            </p:cNvSpPr>
            <p:nvPr/>
          </p:nvSpPr>
          <p:spPr bwMode="auto">
            <a:xfrm flipH="1" flipV="1">
              <a:off x="4297925" y="224021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9" name="Line 1442"/>
            <p:cNvSpPr>
              <a:spLocks noChangeShapeType="1"/>
            </p:cNvSpPr>
            <p:nvPr/>
          </p:nvSpPr>
          <p:spPr bwMode="auto">
            <a:xfrm flipV="1">
              <a:off x="4297925" y="2237328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0" name="Line 1443"/>
            <p:cNvSpPr>
              <a:spLocks noChangeShapeType="1"/>
            </p:cNvSpPr>
            <p:nvPr/>
          </p:nvSpPr>
          <p:spPr bwMode="auto">
            <a:xfrm>
              <a:off x="4297925" y="223732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1" name="Line 1444"/>
            <p:cNvSpPr>
              <a:spLocks noChangeShapeType="1"/>
            </p:cNvSpPr>
            <p:nvPr/>
          </p:nvSpPr>
          <p:spPr bwMode="auto">
            <a:xfrm flipH="1" flipV="1">
              <a:off x="4296481" y="223588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2" name="Line 1445"/>
            <p:cNvSpPr>
              <a:spLocks noChangeShapeType="1"/>
            </p:cNvSpPr>
            <p:nvPr/>
          </p:nvSpPr>
          <p:spPr bwMode="auto">
            <a:xfrm flipV="1">
              <a:off x="4296481" y="2232996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3" name="Line 1446"/>
            <p:cNvSpPr>
              <a:spLocks noChangeShapeType="1"/>
            </p:cNvSpPr>
            <p:nvPr/>
          </p:nvSpPr>
          <p:spPr bwMode="auto">
            <a:xfrm flipH="1" flipV="1">
              <a:off x="4295036" y="2231551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4" name="Line 1447"/>
            <p:cNvSpPr>
              <a:spLocks noChangeShapeType="1"/>
            </p:cNvSpPr>
            <p:nvPr/>
          </p:nvSpPr>
          <p:spPr bwMode="auto">
            <a:xfrm flipH="1" flipV="1">
              <a:off x="4292147" y="2228662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5" name="Line 1448"/>
            <p:cNvSpPr>
              <a:spLocks noChangeShapeType="1"/>
            </p:cNvSpPr>
            <p:nvPr/>
          </p:nvSpPr>
          <p:spPr bwMode="auto">
            <a:xfrm flipV="1">
              <a:off x="4292147" y="2225774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6" name="Line 1449"/>
            <p:cNvSpPr>
              <a:spLocks noChangeShapeType="1"/>
            </p:cNvSpPr>
            <p:nvPr/>
          </p:nvSpPr>
          <p:spPr bwMode="auto">
            <a:xfrm flipV="1">
              <a:off x="4292147" y="2224330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7" name="Line 1450"/>
            <p:cNvSpPr>
              <a:spLocks noChangeShapeType="1"/>
            </p:cNvSpPr>
            <p:nvPr/>
          </p:nvSpPr>
          <p:spPr bwMode="auto">
            <a:xfrm>
              <a:off x="4292147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8" name="Line 1451"/>
            <p:cNvSpPr>
              <a:spLocks noChangeShapeType="1"/>
            </p:cNvSpPr>
            <p:nvPr/>
          </p:nvSpPr>
          <p:spPr bwMode="auto">
            <a:xfrm flipV="1">
              <a:off x="4292147" y="2222885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9" name="Line 1452"/>
            <p:cNvSpPr>
              <a:spLocks noChangeShapeType="1"/>
            </p:cNvSpPr>
            <p:nvPr/>
          </p:nvSpPr>
          <p:spPr bwMode="auto">
            <a:xfrm flipV="1">
              <a:off x="4295036" y="2219996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0" name="Line 1453"/>
            <p:cNvSpPr>
              <a:spLocks noChangeShapeType="1"/>
            </p:cNvSpPr>
            <p:nvPr/>
          </p:nvSpPr>
          <p:spPr bwMode="auto">
            <a:xfrm flipV="1">
              <a:off x="4295036" y="2218553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1" name="Line 1454"/>
            <p:cNvSpPr>
              <a:spLocks noChangeShapeType="1"/>
            </p:cNvSpPr>
            <p:nvPr/>
          </p:nvSpPr>
          <p:spPr bwMode="auto">
            <a:xfrm>
              <a:off x="4296481" y="221855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2" name="Line 1455"/>
            <p:cNvSpPr>
              <a:spLocks noChangeShapeType="1"/>
            </p:cNvSpPr>
            <p:nvPr/>
          </p:nvSpPr>
          <p:spPr bwMode="auto">
            <a:xfrm flipV="1">
              <a:off x="4296481" y="2217108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3" name="Line 1456"/>
            <p:cNvSpPr>
              <a:spLocks noChangeShapeType="1"/>
            </p:cNvSpPr>
            <p:nvPr/>
          </p:nvSpPr>
          <p:spPr bwMode="auto">
            <a:xfrm flipV="1">
              <a:off x="4296481" y="2214219"/>
              <a:ext cx="0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4" name="Line 1457"/>
            <p:cNvSpPr>
              <a:spLocks noChangeShapeType="1"/>
            </p:cNvSpPr>
            <p:nvPr/>
          </p:nvSpPr>
          <p:spPr bwMode="auto">
            <a:xfrm flipV="1">
              <a:off x="4296481" y="2212776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5" name="Line 1458"/>
            <p:cNvSpPr>
              <a:spLocks noChangeShapeType="1"/>
            </p:cNvSpPr>
            <p:nvPr/>
          </p:nvSpPr>
          <p:spPr bwMode="auto">
            <a:xfrm flipV="1">
              <a:off x="4297925" y="2209887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6" name="Line 1459"/>
            <p:cNvSpPr>
              <a:spLocks noChangeShapeType="1"/>
            </p:cNvSpPr>
            <p:nvPr/>
          </p:nvSpPr>
          <p:spPr bwMode="auto">
            <a:xfrm flipV="1">
              <a:off x="4299369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7" name="Line 1460"/>
            <p:cNvSpPr>
              <a:spLocks noChangeShapeType="1"/>
            </p:cNvSpPr>
            <p:nvPr/>
          </p:nvSpPr>
          <p:spPr bwMode="auto">
            <a:xfrm flipV="1">
              <a:off x="4300813" y="2206998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8" name="Line 1461"/>
            <p:cNvSpPr>
              <a:spLocks noChangeShapeType="1"/>
            </p:cNvSpPr>
            <p:nvPr/>
          </p:nvSpPr>
          <p:spPr bwMode="auto">
            <a:xfrm>
              <a:off x="4302258" y="220699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9" name="Line 1462"/>
            <p:cNvSpPr>
              <a:spLocks noChangeShapeType="1"/>
            </p:cNvSpPr>
            <p:nvPr/>
          </p:nvSpPr>
          <p:spPr bwMode="auto">
            <a:xfrm flipV="1">
              <a:off x="4302258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0" name="Line 1463"/>
            <p:cNvSpPr>
              <a:spLocks noChangeShapeType="1"/>
            </p:cNvSpPr>
            <p:nvPr/>
          </p:nvSpPr>
          <p:spPr bwMode="auto">
            <a:xfrm flipV="1">
              <a:off x="4303702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1" name="Line 1464"/>
            <p:cNvSpPr>
              <a:spLocks noChangeShapeType="1"/>
            </p:cNvSpPr>
            <p:nvPr/>
          </p:nvSpPr>
          <p:spPr bwMode="auto">
            <a:xfrm flipV="1">
              <a:off x="4305146" y="2201221"/>
              <a:ext cx="4333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2" name="Line 1465"/>
            <p:cNvSpPr>
              <a:spLocks noChangeShapeType="1"/>
            </p:cNvSpPr>
            <p:nvPr/>
          </p:nvSpPr>
          <p:spPr bwMode="auto">
            <a:xfrm>
              <a:off x="4309479" y="2201221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3" name="Line 1466"/>
            <p:cNvSpPr>
              <a:spLocks noChangeShapeType="1"/>
            </p:cNvSpPr>
            <p:nvPr/>
          </p:nvSpPr>
          <p:spPr bwMode="auto">
            <a:xfrm flipV="1">
              <a:off x="4309479" y="2199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4" name="Line 1467"/>
            <p:cNvSpPr>
              <a:spLocks noChangeShapeType="1"/>
            </p:cNvSpPr>
            <p:nvPr/>
          </p:nvSpPr>
          <p:spPr bwMode="auto">
            <a:xfrm>
              <a:off x="4309479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5" name="Line 1468"/>
            <p:cNvSpPr>
              <a:spLocks noChangeShapeType="1"/>
            </p:cNvSpPr>
            <p:nvPr/>
          </p:nvSpPr>
          <p:spPr bwMode="auto">
            <a:xfrm>
              <a:off x="4310924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6" name="Line 1469"/>
            <p:cNvSpPr>
              <a:spLocks noChangeShapeType="1"/>
            </p:cNvSpPr>
            <p:nvPr/>
          </p:nvSpPr>
          <p:spPr bwMode="auto">
            <a:xfrm>
              <a:off x="4313812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7" name="Line 1470"/>
            <p:cNvSpPr>
              <a:spLocks noChangeShapeType="1"/>
            </p:cNvSpPr>
            <p:nvPr/>
          </p:nvSpPr>
          <p:spPr bwMode="auto">
            <a:xfrm flipV="1">
              <a:off x="4315256" y="2198333"/>
              <a:ext cx="4333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8" name="Line 1471"/>
            <p:cNvSpPr>
              <a:spLocks noChangeShapeType="1"/>
            </p:cNvSpPr>
            <p:nvPr/>
          </p:nvSpPr>
          <p:spPr bwMode="auto">
            <a:xfrm>
              <a:off x="4319589" y="2198333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9" name="Line 1472"/>
            <p:cNvSpPr>
              <a:spLocks noChangeShapeType="1"/>
            </p:cNvSpPr>
            <p:nvPr/>
          </p:nvSpPr>
          <p:spPr bwMode="auto">
            <a:xfrm>
              <a:off x="4322478" y="2198333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0" name="Line 1473"/>
            <p:cNvSpPr>
              <a:spLocks noChangeShapeType="1"/>
            </p:cNvSpPr>
            <p:nvPr/>
          </p:nvSpPr>
          <p:spPr bwMode="auto">
            <a:xfrm>
              <a:off x="4325366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1" name="Line 1474"/>
            <p:cNvSpPr>
              <a:spLocks noChangeShapeType="1"/>
            </p:cNvSpPr>
            <p:nvPr/>
          </p:nvSpPr>
          <p:spPr bwMode="auto">
            <a:xfrm>
              <a:off x="4328255" y="2199776"/>
              <a:ext cx="2889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2" name="Line 1475"/>
            <p:cNvSpPr>
              <a:spLocks noChangeShapeType="1"/>
            </p:cNvSpPr>
            <p:nvPr/>
          </p:nvSpPr>
          <p:spPr bwMode="auto">
            <a:xfrm>
              <a:off x="4331144" y="2199776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3" name="Line 1476"/>
            <p:cNvSpPr>
              <a:spLocks noChangeShapeType="1"/>
            </p:cNvSpPr>
            <p:nvPr/>
          </p:nvSpPr>
          <p:spPr bwMode="auto">
            <a:xfrm>
              <a:off x="4331144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4" name="Line 1477"/>
            <p:cNvSpPr>
              <a:spLocks noChangeShapeType="1"/>
            </p:cNvSpPr>
            <p:nvPr/>
          </p:nvSpPr>
          <p:spPr bwMode="auto">
            <a:xfrm>
              <a:off x="4332587" y="2199776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5" name="Line 1478"/>
            <p:cNvSpPr>
              <a:spLocks noChangeShapeType="1"/>
            </p:cNvSpPr>
            <p:nvPr/>
          </p:nvSpPr>
          <p:spPr bwMode="auto">
            <a:xfrm>
              <a:off x="4334032" y="2199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6" name="Line 1479"/>
            <p:cNvSpPr>
              <a:spLocks noChangeShapeType="1"/>
            </p:cNvSpPr>
            <p:nvPr/>
          </p:nvSpPr>
          <p:spPr bwMode="auto">
            <a:xfrm>
              <a:off x="4334032" y="2201221"/>
              <a:ext cx="2889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7" name="Line 1480"/>
            <p:cNvSpPr>
              <a:spLocks noChangeShapeType="1"/>
            </p:cNvSpPr>
            <p:nvPr/>
          </p:nvSpPr>
          <p:spPr bwMode="auto">
            <a:xfrm>
              <a:off x="4336921" y="2204110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8" name="Line 1481"/>
            <p:cNvSpPr>
              <a:spLocks noChangeShapeType="1"/>
            </p:cNvSpPr>
            <p:nvPr/>
          </p:nvSpPr>
          <p:spPr bwMode="auto">
            <a:xfrm>
              <a:off x="4338365" y="2205554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9" name="Line 1482"/>
            <p:cNvSpPr>
              <a:spLocks noChangeShapeType="1"/>
            </p:cNvSpPr>
            <p:nvPr/>
          </p:nvSpPr>
          <p:spPr bwMode="auto">
            <a:xfrm>
              <a:off x="4339809" y="220699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0" name="Line 1483"/>
            <p:cNvSpPr>
              <a:spLocks noChangeShapeType="1"/>
            </p:cNvSpPr>
            <p:nvPr/>
          </p:nvSpPr>
          <p:spPr bwMode="auto">
            <a:xfrm>
              <a:off x="4339809" y="2206998"/>
              <a:ext cx="2889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1" name="Line 1484"/>
            <p:cNvSpPr>
              <a:spLocks noChangeShapeType="1"/>
            </p:cNvSpPr>
            <p:nvPr/>
          </p:nvSpPr>
          <p:spPr bwMode="auto">
            <a:xfrm>
              <a:off x="4342698" y="2208442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2" name="Line 1485"/>
            <p:cNvSpPr>
              <a:spLocks noChangeShapeType="1"/>
            </p:cNvSpPr>
            <p:nvPr/>
          </p:nvSpPr>
          <p:spPr bwMode="auto">
            <a:xfrm>
              <a:off x="4344142" y="2209887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3" name="Line 1486"/>
            <p:cNvSpPr>
              <a:spLocks noChangeShapeType="1"/>
            </p:cNvSpPr>
            <p:nvPr/>
          </p:nvSpPr>
          <p:spPr bwMode="auto">
            <a:xfrm>
              <a:off x="4345586" y="221133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4" name="Line 1487"/>
            <p:cNvSpPr>
              <a:spLocks noChangeShapeType="1"/>
            </p:cNvSpPr>
            <p:nvPr/>
          </p:nvSpPr>
          <p:spPr bwMode="auto">
            <a:xfrm>
              <a:off x="4345586" y="2212776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5" name="Line 1488"/>
            <p:cNvSpPr>
              <a:spLocks noChangeShapeType="1"/>
            </p:cNvSpPr>
            <p:nvPr/>
          </p:nvSpPr>
          <p:spPr bwMode="auto">
            <a:xfrm>
              <a:off x="4345586" y="2214219"/>
              <a:ext cx="144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" name="Line 1489"/>
            <p:cNvSpPr>
              <a:spLocks noChangeShapeType="1"/>
            </p:cNvSpPr>
            <p:nvPr/>
          </p:nvSpPr>
          <p:spPr bwMode="auto">
            <a:xfrm>
              <a:off x="4347030" y="2214219"/>
              <a:ext cx="0" cy="433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" name="Line 1490"/>
            <p:cNvSpPr>
              <a:spLocks noChangeShapeType="1"/>
            </p:cNvSpPr>
            <p:nvPr/>
          </p:nvSpPr>
          <p:spPr bwMode="auto">
            <a:xfrm>
              <a:off x="4347030" y="2218553"/>
              <a:ext cx="1445" cy="288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" name="Line 1491"/>
            <p:cNvSpPr>
              <a:spLocks noChangeShapeType="1"/>
            </p:cNvSpPr>
            <p:nvPr/>
          </p:nvSpPr>
          <p:spPr bwMode="auto">
            <a:xfrm>
              <a:off x="4348475" y="2221441"/>
              <a:ext cx="0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" name="Line 1492"/>
            <p:cNvSpPr>
              <a:spLocks noChangeShapeType="1"/>
            </p:cNvSpPr>
            <p:nvPr/>
          </p:nvSpPr>
          <p:spPr bwMode="auto">
            <a:xfrm>
              <a:off x="4348475" y="2222885"/>
              <a:ext cx="1445" cy="144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" name="Line 1493"/>
            <p:cNvSpPr>
              <a:spLocks noChangeShapeType="1"/>
            </p:cNvSpPr>
            <p:nvPr/>
          </p:nvSpPr>
          <p:spPr bwMode="auto">
            <a:xfrm>
              <a:off x="4349919" y="222433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" name="Line 1494"/>
            <p:cNvSpPr>
              <a:spLocks noChangeShapeType="1"/>
            </p:cNvSpPr>
            <p:nvPr/>
          </p:nvSpPr>
          <p:spPr bwMode="auto">
            <a:xfrm>
              <a:off x="3714433" y="2318208"/>
              <a:ext cx="0" cy="154539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" name="Line 1495"/>
            <p:cNvSpPr>
              <a:spLocks noChangeShapeType="1"/>
            </p:cNvSpPr>
            <p:nvPr/>
          </p:nvSpPr>
          <p:spPr bwMode="auto">
            <a:xfrm>
              <a:off x="3708656" y="2321097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" name="Line 1496"/>
            <p:cNvSpPr>
              <a:spLocks noChangeShapeType="1"/>
            </p:cNvSpPr>
            <p:nvPr/>
          </p:nvSpPr>
          <p:spPr bwMode="auto">
            <a:xfrm>
              <a:off x="3714433" y="2469858"/>
              <a:ext cx="0" cy="473726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" name="Line 1497"/>
            <p:cNvSpPr>
              <a:spLocks noChangeShapeType="1"/>
            </p:cNvSpPr>
            <p:nvPr/>
          </p:nvSpPr>
          <p:spPr bwMode="auto">
            <a:xfrm>
              <a:off x="3708656" y="294358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" name="Line 1498"/>
            <p:cNvSpPr>
              <a:spLocks noChangeShapeType="1"/>
            </p:cNvSpPr>
            <p:nvPr/>
          </p:nvSpPr>
          <p:spPr bwMode="auto">
            <a:xfrm>
              <a:off x="3933965" y="2185334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" name="Line 1499"/>
            <p:cNvSpPr>
              <a:spLocks noChangeShapeType="1"/>
            </p:cNvSpPr>
            <p:nvPr/>
          </p:nvSpPr>
          <p:spPr bwMode="auto">
            <a:xfrm>
              <a:off x="3928187" y="2185334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" name="Line 1500"/>
            <p:cNvSpPr>
              <a:spLocks noChangeShapeType="1"/>
            </p:cNvSpPr>
            <p:nvPr/>
          </p:nvSpPr>
          <p:spPr bwMode="auto">
            <a:xfrm>
              <a:off x="3933965" y="2245994"/>
              <a:ext cx="0" cy="86657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8" name="Line 1501"/>
            <p:cNvSpPr>
              <a:spLocks noChangeShapeType="1"/>
            </p:cNvSpPr>
            <p:nvPr/>
          </p:nvSpPr>
          <p:spPr bwMode="auto">
            <a:xfrm>
              <a:off x="4227155" y="2111675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9" name="Line 1502"/>
            <p:cNvSpPr>
              <a:spLocks noChangeShapeType="1"/>
            </p:cNvSpPr>
            <p:nvPr/>
          </p:nvSpPr>
          <p:spPr bwMode="auto">
            <a:xfrm>
              <a:off x="4227155" y="2224330"/>
              <a:ext cx="1011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0" name="Line 1503"/>
            <p:cNvSpPr>
              <a:spLocks noChangeShapeType="1"/>
            </p:cNvSpPr>
            <p:nvPr/>
          </p:nvSpPr>
          <p:spPr bwMode="auto">
            <a:xfrm>
              <a:off x="4322478" y="2152115"/>
              <a:ext cx="0" cy="7221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1" name="Line 1504"/>
            <p:cNvSpPr>
              <a:spLocks noChangeShapeType="1"/>
            </p:cNvSpPr>
            <p:nvPr/>
          </p:nvSpPr>
          <p:spPr bwMode="auto">
            <a:xfrm>
              <a:off x="4315256" y="2152115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2" name="Line 1505"/>
            <p:cNvSpPr>
              <a:spLocks noChangeShapeType="1"/>
            </p:cNvSpPr>
            <p:nvPr/>
          </p:nvSpPr>
          <p:spPr bwMode="auto">
            <a:xfrm>
              <a:off x="4322478" y="2224330"/>
              <a:ext cx="0" cy="108322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3" name="Line 1506"/>
            <p:cNvSpPr>
              <a:spLocks noChangeShapeType="1"/>
            </p:cNvSpPr>
            <p:nvPr/>
          </p:nvSpPr>
          <p:spPr bwMode="auto">
            <a:xfrm>
              <a:off x="4315256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4" name="Line 1507"/>
            <p:cNvSpPr>
              <a:spLocks noChangeShapeType="1"/>
            </p:cNvSpPr>
            <p:nvPr/>
          </p:nvSpPr>
          <p:spPr bwMode="auto">
            <a:xfrm>
              <a:off x="4231487" y="2111675"/>
              <a:ext cx="0" cy="51994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5" name="Line 1508"/>
            <p:cNvSpPr>
              <a:spLocks noChangeShapeType="1"/>
            </p:cNvSpPr>
            <p:nvPr/>
          </p:nvSpPr>
          <p:spPr bwMode="auto">
            <a:xfrm>
              <a:off x="4231487" y="2163670"/>
              <a:ext cx="0" cy="6066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6" name="Line 1509"/>
            <p:cNvSpPr>
              <a:spLocks noChangeShapeType="1"/>
            </p:cNvSpPr>
            <p:nvPr/>
          </p:nvSpPr>
          <p:spPr bwMode="auto">
            <a:xfrm>
              <a:off x="3928187" y="2332651"/>
              <a:ext cx="11554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7" name="テキスト ボックス 1556"/>
            <p:cNvSpPr txBox="1"/>
            <p:nvPr/>
          </p:nvSpPr>
          <p:spPr>
            <a:xfrm>
              <a:off x="4644007" y="1072227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CMB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0" name="テキスト ボックス 1559"/>
            <p:cNvSpPr txBox="1"/>
            <p:nvPr/>
          </p:nvSpPr>
          <p:spPr>
            <a:xfrm>
              <a:off x="3007451" y="3304476"/>
              <a:ext cx="4844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ISD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1" name="テキスト ボックス 1560"/>
            <p:cNvSpPr txBox="1"/>
            <p:nvPr/>
          </p:nvSpPr>
          <p:spPr>
            <a:xfrm>
              <a:off x="2259559" y="3761236"/>
              <a:ext cx="404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</a:t>
              </a:r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2" name="テキスト ボックス 1561"/>
            <p:cNvSpPr txBox="1"/>
            <p:nvPr/>
          </p:nvSpPr>
          <p:spPr>
            <a:xfrm>
              <a:off x="964814" y="3725356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DGL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3" name="テキスト ボックス 1562"/>
            <p:cNvSpPr txBox="1"/>
            <p:nvPr/>
          </p:nvSpPr>
          <p:spPr>
            <a:xfrm>
              <a:off x="3491880" y="3450486"/>
              <a:ext cx="118173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B decay</a:t>
              </a:r>
              <a:endParaRPr kumimoji="1" lang="ja-JP" altLang="en-US" sz="16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4" name="テキスト ボックス 1563"/>
            <p:cNvSpPr txBox="1"/>
            <p:nvPr/>
          </p:nvSpPr>
          <p:spPr>
            <a:xfrm>
              <a:off x="2198596" y="4551511"/>
              <a:ext cx="24336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wavelength [m]</a:t>
              </a:r>
              <a:endParaRPr kumimoji="1" lang="ja-JP" altLang="en-US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6" name="テキスト ボックス 1565"/>
            <p:cNvSpPr txBox="1"/>
            <p:nvPr/>
          </p:nvSpPr>
          <p:spPr>
            <a:xfrm rot="16200000">
              <a:off x="-1547750" y="2950007"/>
              <a:ext cx="33730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Surface 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brightness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 </a:t>
              </a:r>
              <a:r>
                <a:rPr lang="en-US" altLang="ja-JP" b="1" i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I</a:t>
              </a:r>
              <a:r>
                <a:rPr lang="en-US" altLang="ja-JP" b="1" i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[</a:t>
              </a:r>
              <a:r>
                <a:rPr lang="en-US" altLang="ja-JP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MJy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/</a:t>
              </a:r>
              <a:r>
                <a:rPr lang="en-US" altLang="ja-JP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sr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72" name="テキスト ボックス 1571"/>
            <p:cNvSpPr txBox="1"/>
            <p:nvPr/>
          </p:nvSpPr>
          <p:spPr>
            <a:xfrm>
              <a:off x="2095175" y="1074996"/>
              <a:ext cx="18517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Emission</a:t>
              </a:r>
              <a:endParaRPr kumimoji="1" lang="ja-JP" altLang="en-US" sz="16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73" name="テキスト ボックス 1572"/>
            <p:cNvSpPr txBox="1"/>
            <p:nvPr/>
          </p:nvSpPr>
          <p:spPr>
            <a:xfrm>
              <a:off x="1052935" y="2348880"/>
              <a:ext cx="1463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b="1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Zodiacal Light</a:t>
              </a:r>
              <a:endParaRPr kumimoji="1" lang="ja-JP" altLang="en-US" sz="16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74" name="コンテンツ プレースホルダー 4"/>
              <p:cNvSpPr txBox="1">
                <a:spLocks/>
              </p:cNvSpPr>
              <p:nvPr/>
            </p:nvSpPr>
            <p:spPr>
              <a:xfrm>
                <a:off x="0" y="4290967"/>
                <a:ext cx="8820472" cy="256703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US" altLang="ja-JP" sz="22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Zodiacal emission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⇒</m:t>
                    </m:r>
                  </m:oMath>
                </a14:m>
                <a:r>
                  <a:rPr lang="en-US" altLang="ja-JP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8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343Hz / pixel</a:t>
                </a:r>
                <a:endParaRPr lang="en-US" altLang="ja-JP" sz="18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 indent="-342900"/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200sec measurement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: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0.55M</a:t>
                </a:r>
                <a:r>
                  <a:rPr lang="ja-JP" altLang="en-US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events / 8 pixels (at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𝜆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=50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𝜇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</a:p>
              <a:p>
                <a:pPr lvl="1" indent="-342900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0.13% accuracy measurement for each wavelength:  </a:t>
                </a:r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𝜹</m:t>
                    </m:r>
                    <m:d>
                      <m:d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bPr>
                          <m:e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𝑰</m:t>
                            </m:r>
                          </m:e>
                          <m: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𝝂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=11kJy/sr</a:t>
                </a:r>
              </a:p>
              <a:p>
                <a:r>
                  <a:rPr lang="en-US" altLang="ja-JP" sz="22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Neutrino decay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=50 </m:t>
                    </m:r>
                    <m:r>
                      <m:rPr>
                        <m:sty m:val="p"/>
                      </m:rPr>
                      <a:rPr lang="en-US" altLang="ja-JP" sz="2200" b="0" i="0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meV</m:t>
                    </m:r>
                  </m:oMath>
                </a14:m>
                <a:r>
                  <a:rPr lang="en-US" altLang="ja-JP" sz="2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𝜏</m:t>
                        </m:r>
                      </m:e>
                      <m:sub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  <m:r>
                      <a:rPr lang="en-US" altLang="ja-JP" sz="2200" b="0" i="1" smtClean="0">
                        <a:solidFill>
                          <a:schemeClr val="tx1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=1×</m:t>
                    </m:r>
                    <m:sSup>
                      <m:sSupPr>
                        <m:ctrlP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10</m:t>
                        </m:r>
                      </m:e>
                      <m:sup>
                        <m:r>
                          <a:rPr lang="en-US" altLang="ja-JP" sz="2200" b="0" i="1" smtClean="0">
                            <a:solidFill>
                              <a:schemeClr val="tx1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14</m:t>
                        </m:r>
                      </m:sup>
                    </m:sSup>
                  </m:oMath>
                </a14:m>
                <a:r>
                  <a:rPr lang="en-US" altLang="ja-JP" sz="220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yrs)</a:t>
                </a:r>
                <a:r>
                  <a:rPr lang="en-US" altLang="ja-JP" sz="18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  <m:t>𝑰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  <a:sym typeface="Wingdings"/>
                          </a:rPr>
                          <m:t>𝝂</m:t>
                        </m:r>
                      </m:sub>
                    </m:sSub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=25kJy/sr</a:t>
                </a:r>
              </a:p>
              <a:p>
                <a:pPr lvl="1"/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2.3σ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 away from  statistical fluctuation </a:t>
                </a:r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in 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Wingdings"/>
                  </a:rPr>
                  <a:t>ZE measurement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1574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0967"/>
                <a:ext cx="8820472" cy="2567033"/>
              </a:xfrm>
              <a:prstGeom prst="rect">
                <a:avLst/>
              </a:prstGeom>
              <a:blipFill rotWithShape="1">
                <a:blip r:embed="rId4"/>
                <a:stretch>
                  <a:fillRect l="-760" t="-14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59" name="テキスト ボックス 1558"/>
          <p:cNvSpPr txBox="1"/>
          <p:nvPr/>
        </p:nvSpPr>
        <p:spPr>
          <a:xfrm>
            <a:off x="1187624" y="3480573"/>
            <a:ext cx="2234561" cy="248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Integrated flux from galaxy counts</a:t>
            </a:r>
            <a:endParaRPr kumimoji="1" lang="ja-JP" altLang="en-US" sz="12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1565" name="直線矢印コネクタ 1564"/>
          <p:cNvCxnSpPr>
            <a:endCxn id="1157" idx="0"/>
          </p:cNvCxnSpPr>
          <p:nvPr/>
        </p:nvCxnSpPr>
        <p:spPr>
          <a:xfrm flipV="1">
            <a:off x="1841317" y="2923513"/>
            <a:ext cx="69724" cy="61349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67" name="Text Box 6"/>
              <p:cNvSpPr txBox="1">
                <a:spLocks noChangeArrowheads="1"/>
              </p:cNvSpPr>
              <p:nvPr/>
            </p:nvSpPr>
            <p:spPr bwMode="auto">
              <a:xfrm>
                <a:off x="179512" y="6278160"/>
                <a:ext cx="8064896" cy="407099"/>
              </a:xfrm>
              <a:prstGeom prst="rect">
                <a:avLst/>
              </a:prstGeom>
              <a:ln/>
              <a:ex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" pitchFamily="18" charset="0"/>
                    <a:ea typeface="Osaka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 smtClean="0">
                    <a:solidFill>
                      <a:srgbClr val="7030A0"/>
                    </a:solidFill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 decay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𝝉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𝝂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</m:t>
                    </m:r>
                    <m:r>
                      <a:rPr lang="en-US" altLang="ja-JP" sz="2000" b="1" i="1" smtClean="0">
                        <a:solidFill>
                          <a:srgbClr val="7030A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𝟏</m:t>
                    </m:r>
                    <m:sSup>
                      <m:sSupPr>
                        <m:ctrlP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pPr>
                      <m:e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𝟎</m:t>
                        </m:r>
                      </m:e>
                      <m:sup>
                        <m:r>
                          <a:rPr lang="en-US" altLang="ja-JP" sz="2000" b="1" i="1" smtClean="0">
                            <a:solidFill>
                              <a:srgbClr val="7030A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𝟏𝟒</m:t>
                        </m:r>
                      </m:sup>
                    </m:sSup>
                  </m:oMath>
                </a14:m>
                <a:r>
                  <a:rPr lang="en-US" altLang="ja-JP" sz="2000" b="1" dirty="0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2000" b="1" dirty="0" err="1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yrs</a:t>
                </a:r>
                <a:r>
                  <a:rPr lang="en-US" altLang="ja-JP" sz="2000" b="1" dirty="0" smtClean="0">
                    <a:solidFill>
                      <a:srgbClr val="7030A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 is possible to detect, or set lower limit!</a:t>
                </a:r>
              </a:p>
            </p:txBody>
          </p:sp>
        </mc:Choice>
        <mc:Fallback xmlns="">
          <p:sp>
            <p:nvSpPr>
              <p:cNvPr id="1567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9512" y="6278160"/>
                <a:ext cx="8064896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4225" b="-21127"/>
                </a:stretch>
              </a:blipFill>
              <a:ln/>
              <a:ex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50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695" y="116632"/>
            <a:ext cx="8229600" cy="634082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Sensitivity to neutrino decay</a:t>
            </a:r>
            <a:endParaRPr kumimoji="1" lang="ja-JP" altLang="en-US" sz="3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4021" y="620688"/>
            <a:ext cx="8367926" cy="1892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</a:t>
            </a:r>
            <a:r>
              <a:rPr kumimoji="1"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arameters in the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rocket </a:t>
            </a:r>
            <a:r>
              <a:rPr lang="en-US" altLang="ja-JP" sz="16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experiment </a:t>
            </a:r>
            <a:r>
              <a:rPr lang="en-US" altLang="ja-JP" sz="16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simulation</a:t>
            </a:r>
            <a:endParaRPr kumimoji="1" lang="en-US" altLang="ja-JP" sz="16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telescope dia.: 15cm</a:t>
            </a:r>
          </a:p>
          <a:p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: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40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m – 80 m)</a:t>
            </a: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</a:t>
            </a:r>
            <a:r>
              <a:rPr kumimoji="1"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8 array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Viewing angle per single pixel: 100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rad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100rad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Measurement time: 200 sec.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Photon detection efficiency: 100%</a:t>
            </a:r>
            <a:endParaRPr kumimoji="1" lang="ja-JP" altLang="en-US" sz="1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1034" name="Picture 10" descr="\\130.158.105.2\Linux\yuji\work\root\nudecay\c51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3" t="6763" r="7758" b="8959"/>
          <a:stretch/>
        </p:blipFill>
        <p:spPr bwMode="auto">
          <a:xfrm>
            <a:off x="0" y="2513491"/>
            <a:ext cx="4427984" cy="3229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\\130.158.105.2\Linux\yuji\work\root\nudecay\c52.gif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4" t="6668" r="9182" b="9416"/>
          <a:stretch/>
        </p:blipFill>
        <p:spPr bwMode="auto">
          <a:xfrm>
            <a:off x="4572000" y="2492896"/>
            <a:ext cx="4335478" cy="327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79512" y="5743314"/>
            <a:ext cx="8727966" cy="89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Can set lower limit on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</a:t>
            </a:r>
            <a:r>
              <a:rPr lang="en-US" altLang="ja-JP" sz="18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3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lifetime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4-6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 10</a:t>
            </a:r>
            <a:r>
              <a:rPr lang="en-US" altLang="ja-JP" sz="1800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14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yrs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if no neutrino decay observed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If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</a:t>
            </a:r>
            <a:r>
              <a:rPr lang="en-US" altLang="ja-JP" sz="18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3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lifetime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were 2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 10</a:t>
            </a:r>
            <a:r>
              <a:rPr lang="en-US" altLang="ja-JP" sz="1800" baseline="30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14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 </a:t>
            </a:r>
            <a:r>
              <a:rPr lang="en-US" altLang="ja-JP" sz="18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yrs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, can observe the signal at 5 significance level</a:t>
            </a:r>
            <a:endParaRPr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138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Status of Nb/Al-STJ photon detector development </a:t>
            </a:r>
            <a:endParaRPr kumimoji="1" lang="ja-JP" altLang="en-US" sz="28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0120" y="908720"/>
            <a:ext cx="878497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Requirements for Nb/Al-STJ</a:t>
            </a:r>
          </a:p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Single photon detection for E</a:t>
            </a:r>
            <a:r>
              <a:rPr kumimoji="1"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=25meV (=50m)</a:t>
            </a:r>
          </a:p>
          <a:p>
            <a:pPr lvl="1"/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Detection efficiency: ~1</a:t>
            </a:r>
            <a:endParaRPr kumimoji="1"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/>
            </a:endParaRPr>
          </a:p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Dark count rate &lt; 30Hz 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/>
              </a:rPr>
              <a:t>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Wingdings"/>
              </a:rPr>
              <a:t> STJ leak current &lt; 0.1nA</a:t>
            </a:r>
            <a:endParaRPr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/>
            </a:endParaRPr>
          </a:p>
          <a:p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Sensitive area: 100</a:t>
            </a:r>
            <a:r>
              <a:rPr lang="en-US" altLang="ja-JP" sz="2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m  100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m</a:t>
            </a:r>
          </a:p>
          <a:p>
            <a:pPr lvl="1"/>
            <a:endParaRPr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3851920" y="3212976"/>
            <a:ext cx="4111585" cy="3412264"/>
            <a:chOff x="198801" y="73152"/>
            <a:chExt cx="6396552" cy="530859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4204" y="73152"/>
              <a:ext cx="6031149" cy="494632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708920" y="4920079"/>
              <a:ext cx="24080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Temperature [K]</a:t>
              </a:r>
              <a:endParaRPr kumimoji="1" lang="ja-JP" altLang="en-US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16200000">
              <a:off x="-834494" y="2096211"/>
              <a:ext cx="25282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Leak current [</a:t>
              </a:r>
              <a:r>
                <a:rPr kumimoji="1" lang="en-US" altLang="ja-JP" sz="2400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nA</a:t>
              </a:r>
              <a:r>
                <a: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]</a:t>
              </a:r>
              <a:endParaRPr kumimoji="1" lang="ja-JP" altLang="en-US" sz="24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pic>
        <p:nvPicPr>
          <p:cNvPr id="2050" name="Picture 2" descr="CRAVITYロ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49" y="5855471"/>
            <a:ext cx="1301785" cy="3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79512" y="5123376"/>
            <a:ext cx="3672408" cy="15018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m  50m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Nb/Al-STJ fabricated at CRAVITY in AIST</a:t>
            </a:r>
          </a:p>
          <a:p>
            <a:r>
              <a:rPr lang="en-US" altLang="ja-JP" sz="22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I</a:t>
            </a:r>
            <a:r>
              <a:rPr lang="en-US" altLang="ja-JP" sz="2200" baseline="-25000" dirty="0" err="1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leak</a:t>
            </a:r>
            <a:r>
              <a:rPr lang="en-US" altLang="ja-JP" sz="22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&lt;1nA achieved at AIST</a:t>
            </a:r>
          </a:p>
          <a:p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We will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try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STJs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with </a:t>
            </a:r>
            <a:r>
              <a:rPr lang="en-US" altLang="ja-JP" sz="1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a smaller </a:t>
            </a:r>
            <a:r>
              <a:rPr lang="en-US" altLang="ja-JP" sz="18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junction size</a:t>
            </a:r>
            <a:endParaRPr lang="en-US" altLang="ja-JP" sz="1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  <a:sym typeface="Symbol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>
            <a:off x="4427984" y="5589240"/>
            <a:ext cx="3507250" cy="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6552220" y="5262471"/>
            <a:ext cx="216024" cy="317102"/>
          </a:xfrm>
          <a:prstGeom prst="straightConnector1">
            <a:avLst/>
          </a:prstGeom>
          <a:ln w="31750"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25012" y="4923321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0.1nA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4" name="図 13" descr="AISTSTJ21_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7866" r="8494" b="6346"/>
          <a:stretch/>
        </p:blipFill>
        <p:spPr>
          <a:xfrm rot="5400000">
            <a:off x="1093741" y="2809434"/>
            <a:ext cx="2167337" cy="2232248"/>
          </a:xfrm>
          <a:prstGeom prst="rect">
            <a:avLst/>
          </a:prstGeom>
        </p:spPr>
      </p:pic>
      <p:cxnSp>
        <p:nvCxnSpPr>
          <p:cNvPr id="15" name="直線矢印コネクタ 14"/>
          <p:cNvCxnSpPr/>
          <p:nvPr/>
        </p:nvCxnSpPr>
        <p:spPr>
          <a:xfrm flipV="1">
            <a:off x="908885" y="2780928"/>
            <a:ext cx="0" cy="230830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円/楕円 17"/>
          <p:cNvSpPr/>
          <p:nvPr/>
        </p:nvSpPr>
        <p:spPr>
          <a:xfrm>
            <a:off x="2688682" y="3791066"/>
            <a:ext cx="14401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 rot="16200000">
            <a:off x="256142" y="3591011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2.9mm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579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0" t="17213" r="10113" b="16326"/>
          <a:stretch/>
        </p:blipFill>
        <p:spPr bwMode="auto">
          <a:xfrm>
            <a:off x="4783182" y="1650076"/>
            <a:ext cx="3939084" cy="276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タイトル 1"/>
          <p:cNvSpPr>
            <a:spLocks noGrp="1"/>
          </p:cNvSpPr>
          <p:nvPr>
            <p:ph type="title"/>
          </p:nvPr>
        </p:nvSpPr>
        <p:spPr>
          <a:xfrm>
            <a:off x="68442" y="221005"/>
            <a:ext cx="8872249" cy="574675"/>
          </a:xfrm>
        </p:spPr>
        <p:txBody>
          <a:bodyPr>
            <a:noAutofit/>
          </a:bodyPr>
          <a:lstStyle/>
          <a:p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100x100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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2400" baseline="30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Nb/Al-STJ response to 465nm</a:t>
            </a:r>
            <a:r>
              <a:rPr lang="ja-JP" altLang="en-US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multi-photons</a:t>
            </a:r>
            <a:endParaRPr lang="ja-JP" altLang="en-US" sz="2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3756407" y="1271486"/>
            <a:ext cx="20803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Laser pulse trigger</a:t>
            </a:r>
            <a:endParaRPr lang="ja-JP" altLang="en-US" sz="18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73513" y="4875284"/>
            <a:ext cx="896298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observed a response of Nb/Al-STJs to NIR-VIS photons at nearly single photon level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Response time of STJ: O(1μs)</a:t>
            </a:r>
          </a:p>
          <a:p>
            <a:pPr>
              <a:defRPr/>
            </a:pP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Due to the readout noise, we have not achieved FIR single photon detection</a:t>
            </a:r>
          </a:p>
          <a:p>
            <a:pPr marL="342900" indent="-342900">
              <a:buFont typeface="Wingdings" panose="05000000000000000000" pitchFamily="2" charset="2"/>
              <a:buChar char="è"/>
              <a:defRPr/>
            </a:pPr>
            <a:r>
              <a:rPr lang="en-US" altLang="ja-JP" sz="24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Need ultra-low noise readout system for STJ signal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lang="en-US" altLang="ja-JP" sz="2400" dirty="0" smtClean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cxnSp>
        <p:nvCxnSpPr>
          <p:cNvPr id="3" name="直線矢印コネクタ 2"/>
          <p:cNvCxnSpPr/>
          <p:nvPr/>
        </p:nvCxnSpPr>
        <p:spPr bwMode="auto">
          <a:xfrm>
            <a:off x="5221288" y="1650076"/>
            <a:ext cx="1024339" cy="1058844"/>
          </a:xfrm>
          <a:prstGeom prst="straightConnector1">
            <a:avLst/>
          </a:prstGeom>
          <a:ln w="31750">
            <a:solidFill>
              <a:srgbClr val="92D050"/>
            </a:solidFill>
            <a:headEnd type="none" w="med" len="med"/>
            <a:tailEnd type="arrow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/>
          <p:nvPr/>
        </p:nvCxnSpPr>
        <p:spPr>
          <a:xfrm flipH="1" flipV="1">
            <a:off x="7490421" y="1751666"/>
            <a:ext cx="9524" cy="3747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7490420" y="2135981"/>
            <a:ext cx="60997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74" name="テキスト ボックス 50"/>
          <p:cNvSpPr txBox="1">
            <a:spLocks noChangeArrowheads="1"/>
          </p:cNvSpPr>
          <p:nvPr/>
        </p:nvSpPr>
        <p:spPr bwMode="auto">
          <a:xfrm rot="-5400000">
            <a:off x="6905500" y="1656191"/>
            <a:ext cx="833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16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V/DIV</a:t>
            </a:r>
            <a:endParaRPr lang="ja-JP" altLang="en-US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375" name="テキスト ボックス 51"/>
          <p:cNvSpPr txBox="1">
            <a:spLocks noChangeArrowheads="1"/>
          </p:cNvSpPr>
          <p:nvPr/>
        </p:nvSpPr>
        <p:spPr bwMode="auto">
          <a:xfrm>
            <a:off x="7487105" y="2174736"/>
            <a:ext cx="10278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40μs/DIV</a:t>
            </a:r>
            <a:endParaRPr lang="ja-JP" altLang="en-US" sz="16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378" name="テキスト ボックス 1"/>
          <p:cNvSpPr txBox="1">
            <a:spLocks noChangeArrowheads="1"/>
          </p:cNvSpPr>
          <p:nvPr/>
        </p:nvSpPr>
        <p:spPr bwMode="auto">
          <a:xfrm>
            <a:off x="1667735" y="898574"/>
            <a:ext cx="55996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100x100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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Nb/Al-STJ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fabricated at CRAVITY</a:t>
            </a:r>
            <a:endParaRPr lang="en-US" altLang="ja-JP" sz="2000" b="1" dirty="0">
              <a:solidFill>
                <a:schemeClr val="accent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5382" name="テキスト ボックス 55"/>
          <p:cNvSpPr txBox="1">
            <a:spLocks noChangeArrowheads="1"/>
          </p:cNvSpPr>
          <p:nvPr/>
        </p:nvSpPr>
        <p:spPr bwMode="auto">
          <a:xfrm>
            <a:off x="5406047" y="3969184"/>
            <a:ext cx="3316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Dispersion of pulse height  is consistent with </a:t>
            </a:r>
            <a:r>
              <a:rPr lang="en-US" altLang="ja-JP" sz="1600" b="1" dirty="0" smtClean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10~40-photon </a:t>
            </a:r>
            <a:r>
              <a:rPr lang="en-US" altLang="ja-JP" sz="1600" b="1" dirty="0" smtClean="0">
                <a:solidFill>
                  <a:schemeClr val="accent2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detection in STJ</a:t>
            </a:r>
            <a:endParaRPr lang="en-US" altLang="ja-JP" sz="1600" b="1" dirty="0">
              <a:solidFill>
                <a:schemeClr val="accent2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58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16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73513" y="1617803"/>
            <a:ext cx="4500521" cy="3242660"/>
            <a:chOff x="158121" y="1617803"/>
            <a:chExt cx="4500521" cy="3242660"/>
          </a:xfrm>
        </p:grpSpPr>
        <p:sp>
          <p:nvSpPr>
            <p:cNvPr id="77" name="テキスト ボックス 76"/>
            <p:cNvSpPr txBox="1"/>
            <p:nvPr/>
          </p:nvSpPr>
          <p:spPr>
            <a:xfrm>
              <a:off x="158121" y="2517615"/>
              <a:ext cx="1908176" cy="1015663"/>
            </a:xfrm>
            <a:prstGeom prst="rect">
              <a:avLst/>
            </a:prstGeom>
            <a:noFill/>
          </p:spPr>
          <p:txBody>
            <a:bodyPr vert="horz" wrap="square">
              <a:spAutoFit/>
            </a:bodyPr>
            <a:lstStyle/>
            <a:p>
              <a:pPr>
                <a:defRPr/>
              </a:pPr>
              <a:r>
                <a:rPr lang="en-US" altLang="ja-JP" sz="2000" dirty="0" smtClean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465nm laser through optical fiber</a:t>
              </a:r>
              <a:r>
                <a:rPr lang="ja-JP" altLang="en-US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　</a:t>
              </a:r>
              <a:endParaRPr lang="en-US" altLang="ja-JP" sz="2000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6" name="角丸四角形 65"/>
            <p:cNvSpPr/>
            <p:nvPr/>
          </p:nvSpPr>
          <p:spPr bwMode="auto">
            <a:xfrm>
              <a:off x="1967034" y="3289152"/>
              <a:ext cx="965200" cy="123031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385" name="テキスト ボックス 110"/>
            <p:cNvSpPr txBox="1">
              <a:spLocks noChangeArrowheads="1"/>
            </p:cNvSpPr>
            <p:nvPr/>
          </p:nvSpPr>
          <p:spPr bwMode="auto">
            <a:xfrm>
              <a:off x="2676684" y="3748672"/>
              <a:ext cx="5036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400" b="1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STJ</a:t>
              </a:r>
              <a:endParaRPr lang="ja-JP" altLang="en-US" sz="1400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68" name="グループ化 67"/>
            <p:cNvGrpSpPr/>
            <p:nvPr/>
          </p:nvGrpSpPr>
          <p:grpSpPr bwMode="auto">
            <a:xfrm rot="16200000">
              <a:off x="2248362" y="3730100"/>
              <a:ext cx="518124" cy="283871"/>
              <a:chOff x="6012160" y="2708920"/>
              <a:chExt cx="576065" cy="360040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125" name="円/楕円 124"/>
              <p:cNvSpPr/>
              <p:nvPr/>
            </p:nvSpPr>
            <p:spPr>
              <a:xfrm>
                <a:off x="6012160" y="2708920"/>
                <a:ext cx="360040" cy="360040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2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26" name="円/楕円 125"/>
              <p:cNvSpPr/>
              <p:nvPr/>
            </p:nvSpPr>
            <p:spPr>
              <a:xfrm>
                <a:off x="6228185" y="2708920"/>
                <a:ext cx="360040" cy="360040"/>
              </a:xfrm>
              <a:prstGeom prst="ellipse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2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cxnSp>
          <p:nvCxnSpPr>
            <p:cNvPr id="69" name="直線コネクタ 68"/>
            <p:cNvCxnSpPr/>
            <p:nvPr/>
          </p:nvCxnSpPr>
          <p:spPr bwMode="auto">
            <a:xfrm flipH="1">
              <a:off x="2483768" y="4140052"/>
              <a:ext cx="3966" cy="4967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 bwMode="auto">
            <a:xfrm>
              <a:off x="2478209" y="2960110"/>
              <a:ext cx="0" cy="65289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 bwMode="auto">
            <a:xfrm>
              <a:off x="2478209" y="3492351"/>
              <a:ext cx="64996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 bwMode="auto">
            <a:xfrm>
              <a:off x="3128176" y="3289236"/>
              <a:ext cx="0" cy="379012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直線コネクタ 119"/>
            <p:cNvCxnSpPr/>
            <p:nvPr/>
          </p:nvCxnSpPr>
          <p:spPr bwMode="auto">
            <a:xfrm>
              <a:off x="2278937" y="1617803"/>
              <a:ext cx="396875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 bwMode="auto">
            <a:xfrm flipV="1">
              <a:off x="2477375" y="1628800"/>
              <a:ext cx="834" cy="47860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394" name="グループ化 59"/>
            <p:cNvGrpSpPr>
              <a:grpSpLocks/>
            </p:cNvGrpSpPr>
            <p:nvPr/>
          </p:nvGrpSpPr>
          <p:grpSpPr bwMode="auto">
            <a:xfrm>
              <a:off x="2289024" y="4639046"/>
              <a:ext cx="397419" cy="129531"/>
              <a:chOff x="6876256" y="6381328"/>
              <a:chExt cx="504056" cy="144016"/>
            </a:xfrm>
          </p:grpSpPr>
          <p:cxnSp>
            <p:nvCxnSpPr>
              <p:cNvPr id="111" name="直線コネクタ 110"/>
              <p:cNvCxnSpPr/>
              <p:nvPr/>
            </p:nvCxnSpPr>
            <p:spPr>
              <a:xfrm>
                <a:off x="6875945" y="6378846"/>
                <a:ext cx="503366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直線コネクタ 111"/>
              <p:cNvCxnSpPr/>
              <p:nvPr/>
            </p:nvCxnSpPr>
            <p:spPr>
              <a:xfrm flipH="1">
                <a:off x="6875945" y="6378846"/>
                <a:ext cx="142957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線コネクタ 113"/>
              <p:cNvCxnSpPr/>
              <p:nvPr/>
            </p:nvCxnSpPr>
            <p:spPr>
              <a:xfrm flipH="1">
                <a:off x="7018902" y="6378846"/>
                <a:ext cx="142955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直線コネクタ 118"/>
              <p:cNvCxnSpPr/>
              <p:nvPr/>
            </p:nvCxnSpPr>
            <p:spPr>
              <a:xfrm flipH="1">
                <a:off x="7161857" y="6378846"/>
                <a:ext cx="144969" cy="14649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二等辺三角形 85"/>
            <p:cNvSpPr/>
            <p:nvPr/>
          </p:nvSpPr>
          <p:spPr bwMode="auto">
            <a:xfrm rot="5400000">
              <a:off x="3220071" y="3269457"/>
              <a:ext cx="711200" cy="45561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101" name="直線矢印コネクタ 100"/>
            <p:cNvCxnSpPr/>
            <p:nvPr/>
          </p:nvCxnSpPr>
          <p:spPr bwMode="auto">
            <a:xfrm>
              <a:off x="4374479" y="3478574"/>
              <a:ext cx="28416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>
              <a:off x="1112209" y="3285062"/>
              <a:ext cx="1217613" cy="617499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11"/>
            <p:cNvSpPr>
              <a:spLocks/>
            </p:cNvSpPr>
            <p:nvPr/>
          </p:nvSpPr>
          <p:spPr bwMode="auto">
            <a:xfrm rot="5400000">
              <a:off x="2035292" y="2384964"/>
              <a:ext cx="884989" cy="265303"/>
            </a:xfrm>
            <a:custGeom>
              <a:avLst/>
              <a:gdLst>
                <a:gd name="T0" fmla="*/ 0 w 1410"/>
                <a:gd name="T1" fmla="*/ 258 h 456"/>
                <a:gd name="T2" fmla="*/ 222 w 1410"/>
                <a:gd name="T3" fmla="*/ 258 h 456"/>
                <a:gd name="T4" fmla="*/ 318 w 1410"/>
                <a:gd name="T5" fmla="*/ 30 h 456"/>
                <a:gd name="T6" fmla="*/ 468 w 1410"/>
                <a:gd name="T7" fmla="*/ 456 h 456"/>
                <a:gd name="T8" fmla="*/ 672 w 1410"/>
                <a:gd name="T9" fmla="*/ 12 h 456"/>
                <a:gd name="T10" fmla="*/ 858 w 1410"/>
                <a:gd name="T11" fmla="*/ 450 h 456"/>
                <a:gd name="T12" fmla="*/ 1020 w 1410"/>
                <a:gd name="T13" fmla="*/ 0 h 456"/>
                <a:gd name="T14" fmla="*/ 1176 w 1410"/>
                <a:gd name="T15" fmla="*/ 246 h 456"/>
                <a:gd name="T16" fmla="*/ 1410 w 1410"/>
                <a:gd name="T17" fmla="*/ 246 h 456"/>
                <a:gd name="connsiteX0" fmla="*/ 0 w 10000"/>
                <a:gd name="connsiteY0" fmla="*/ 5658 h 10000"/>
                <a:gd name="connsiteX1" fmla="*/ 1574 w 10000"/>
                <a:gd name="connsiteY1" fmla="*/ 5658 h 10000"/>
                <a:gd name="connsiteX2" fmla="*/ 2255 w 10000"/>
                <a:gd name="connsiteY2" fmla="*/ 658 h 10000"/>
                <a:gd name="connsiteX3" fmla="*/ 3319 w 10000"/>
                <a:gd name="connsiteY3" fmla="*/ 10000 h 10000"/>
                <a:gd name="connsiteX4" fmla="*/ 4766 w 10000"/>
                <a:gd name="connsiteY4" fmla="*/ 263 h 10000"/>
                <a:gd name="connsiteX5" fmla="*/ 6085 w 10000"/>
                <a:gd name="connsiteY5" fmla="*/ 9868 h 10000"/>
                <a:gd name="connsiteX6" fmla="*/ 7234 w 10000"/>
                <a:gd name="connsiteY6" fmla="*/ 0 h 10000"/>
                <a:gd name="connsiteX7" fmla="*/ 9171 w 10000"/>
                <a:gd name="connsiteY7" fmla="*/ 9677 h 10000"/>
                <a:gd name="connsiteX8" fmla="*/ 10000 w 10000"/>
                <a:gd name="connsiteY8" fmla="*/ 5395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9171 w 11592"/>
                <a:gd name="connsiteY7" fmla="*/ 9677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9171 w 11592"/>
                <a:gd name="connsiteY7" fmla="*/ 9677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1592 w 11592"/>
                <a:gd name="connsiteY8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5181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48 w 11592"/>
                <a:gd name="connsiteY7" fmla="*/ 9463 h 10000"/>
                <a:gd name="connsiteX8" fmla="*/ 10065 w 11592"/>
                <a:gd name="connsiteY8" fmla="*/ 5087 h 10000"/>
                <a:gd name="connsiteX9" fmla="*/ 11592 w 11592"/>
                <a:gd name="connsiteY9" fmla="*/ 4539 h 10000"/>
                <a:gd name="connsiteX0" fmla="*/ 0 w 11631"/>
                <a:gd name="connsiteY0" fmla="*/ 5658 h 10000"/>
                <a:gd name="connsiteX1" fmla="*/ 1574 w 11631"/>
                <a:gd name="connsiteY1" fmla="*/ 5658 h 10000"/>
                <a:gd name="connsiteX2" fmla="*/ 2255 w 11631"/>
                <a:gd name="connsiteY2" fmla="*/ 658 h 10000"/>
                <a:gd name="connsiteX3" fmla="*/ 3319 w 11631"/>
                <a:gd name="connsiteY3" fmla="*/ 10000 h 10000"/>
                <a:gd name="connsiteX4" fmla="*/ 4766 w 11631"/>
                <a:gd name="connsiteY4" fmla="*/ 263 h 10000"/>
                <a:gd name="connsiteX5" fmla="*/ 6085 w 11631"/>
                <a:gd name="connsiteY5" fmla="*/ 9868 h 10000"/>
                <a:gd name="connsiteX6" fmla="*/ 7234 w 11631"/>
                <a:gd name="connsiteY6" fmla="*/ 0 h 10000"/>
                <a:gd name="connsiteX7" fmla="*/ 8548 w 11631"/>
                <a:gd name="connsiteY7" fmla="*/ 9463 h 10000"/>
                <a:gd name="connsiteX8" fmla="*/ 10065 w 11631"/>
                <a:gd name="connsiteY8" fmla="*/ 5087 h 10000"/>
                <a:gd name="connsiteX9" fmla="*/ 11592 w 11631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463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48 w 11607"/>
                <a:gd name="connsiteY7" fmla="*/ 9180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78 w 11607"/>
                <a:gd name="connsiteY7" fmla="*/ 9746 h 10000"/>
                <a:gd name="connsiteX8" fmla="*/ 10065 w 11607"/>
                <a:gd name="connsiteY8" fmla="*/ 5087 h 10000"/>
                <a:gd name="connsiteX9" fmla="*/ 11592 w 11607"/>
                <a:gd name="connsiteY9" fmla="*/ 4539 h 10000"/>
                <a:gd name="connsiteX0" fmla="*/ 0 w 11607"/>
                <a:gd name="connsiteY0" fmla="*/ 5658 h 10000"/>
                <a:gd name="connsiteX1" fmla="*/ 1574 w 11607"/>
                <a:gd name="connsiteY1" fmla="*/ 5658 h 10000"/>
                <a:gd name="connsiteX2" fmla="*/ 2255 w 11607"/>
                <a:gd name="connsiteY2" fmla="*/ 658 h 10000"/>
                <a:gd name="connsiteX3" fmla="*/ 3319 w 11607"/>
                <a:gd name="connsiteY3" fmla="*/ 10000 h 10000"/>
                <a:gd name="connsiteX4" fmla="*/ 4766 w 11607"/>
                <a:gd name="connsiteY4" fmla="*/ 263 h 10000"/>
                <a:gd name="connsiteX5" fmla="*/ 6085 w 11607"/>
                <a:gd name="connsiteY5" fmla="*/ 9868 h 10000"/>
                <a:gd name="connsiteX6" fmla="*/ 7234 w 11607"/>
                <a:gd name="connsiteY6" fmla="*/ 0 h 10000"/>
                <a:gd name="connsiteX7" fmla="*/ 8578 w 11607"/>
                <a:gd name="connsiteY7" fmla="*/ 9746 h 10000"/>
                <a:gd name="connsiteX8" fmla="*/ 10065 w 11607"/>
                <a:gd name="connsiteY8" fmla="*/ 5087 h 10000"/>
                <a:gd name="connsiteX9" fmla="*/ 11592 w 11607"/>
                <a:gd name="connsiteY9" fmla="*/ 5010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78 w 11592"/>
                <a:gd name="connsiteY7" fmla="*/ 9746 h 10000"/>
                <a:gd name="connsiteX8" fmla="*/ 10065 w 11592"/>
                <a:gd name="connsiteY8" fmla="*/ 5087 h 10000"/>
                <a:gd name="connsiteX9" fmla="*/ 11592 w 11592"/>
                <a:gd name="connsiteY9" fmla="*/ 5010 h 10000"/>
                <a:gd name="connsiteX0" fmla="*/ 0 w 11592"/>
                <a:gd name="connsiteY0" fmla="*/ 5658 h 10000"/>
                <a:gd name="connsiteX1" fmla="*/ 1574 w 11592"/>
                <a:gd name="connsiteY1" fmla="*/ 5658 h 10000"/>
                <a:gd name="connsiteX2" fmla="*/ 2255 w 11592"/>
                <a:gd name="connsiteY2" fmla="*/ 658 h 10000"/>
                <a:gd name="connsiteX3" fmla="*/ 3319 w 11592"/>
                <a:gd name="connsiteY3" fmla="*/ 10000 h 10000"/>
                <a:gd name="connsiteX4" fmla="*/ 4766 w 11592"/>
                <a:gd name="connsiteY4" fmla="*/ 263 h 10000"/>
                <a:gd name="connsiteX5" fmla="*/ 6085 w 11592"/>
                <a:gd name="connsiteY5" fmla="*/ 9868 h 10000"/>
                <a:gd name="connsiteX6" fmla="*/ 7234 w 11592"/>
                <a:gd name="connsiteY6" fmla="*/ 0 h 10000"/>
                <a:gd name="connsiteX7" fmla="*/ 8578 w 11592"/>
                <a:gd name="connsiteY7" fmla="*/ 9746 h 10000"/>
                <a:gd name="connsiteX8" fmla="*/ 9577 w 11592"/>
                <a:gd name="connsiteY8" fmla="*/ 5464 h 10000"/>
                <a:gd name="connsiteX9" fmla="*/ 11592 w 11592"/>
                <a:gd name="connsiteY9" fmla="*/ 5010 h 10000"/>
                <a:gd name="connsiteX0" fmla="*/ 0 w 12933"/>
                <a:gd name="connsiteY0" fmla="*/ 2924 h 10000"/>
                <a:gd name="connsiteX1" fmla="*/ 2915 w 12933"/>
                <a:gd name="connsiteY1" fmla="*/ 5658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2915 w 12933"/>
                <a:gd name="connsiteY1" fmla="*/ 5658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2924 h 10000"/>
                <a:gd name="connsiteX1" fmla="*/ 1543 w 12933"/>
                <a:gd name="connsiteY1" fmla="*/ 3113 h 10000"/>
                <a:gd name="connsiteX2" fmla="*/ 3596 w 12933"/>
                <a:gd name="connsiteY2" fmla="*/ 658 h 10000"/>
                <a:gd name="connsiteX3" fmla="*/ 4660 w 12933"/>
                <a:gd name="connsiteY3" fmla="*/ 10000 h 10000"/>
                <a:gd name="connsiteX4" fmla="*/ 6107 w 12933"/>
                <a:gd name="connsiteY4" fmla="*/ 263 h 10000"/>
                <a:gd name="connsiteX5" fmla="*/ 7426 w 12933"/>
                <a:gd name="connsiteY5" fmla="*/ 9868 h 10000"/>
                <a:gd name="connsiteX6" fmla="*/ 8575 w 12933"/>
                <a:gd name="connsiteY6" fmla="*/ 0 h 10000"/>
                <a:gd name="connsiteX7" fmla="*/ 9919 w 12933"/>
                <a:gd name="connsiteY7" fmla="*/ 9746 h 10000"/>
                <a:gd name="connsiteX8" fmla="*/ 10918 w 12933"/>
                <a:gd name="connsiteY8" fmla="*/ 5464 h 10000"/>
                <a:gd name="connsiteX9" fmla="*/ 12933 w 12933"/>
                <a:gd name="connsiteY9" fmla="*/ 5010 h 1000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17260"/>
                <a:gd name="connsiteX1" fmla="*/ 1543 w 12933"/>
                <a:gd name="connsiteY1" fmla="*/ 10373 h 17260"/>
                <a:gd name="connsiteX2" fmla="*/ 3230 w 12933"/>
                <a:gd name="connsiteY2" fmla="*/ 0 h 17260"/>
                <a:gd name="connsiteX3" fmla="*/ 4660 w 12933"/>
                <a:gd name="connsiteY3" fmla="*/ 17260 h 17260"/>
                <a:gd name="connsiteX4" fmla="*/ 6107 w 12933"/>
                <a:gd name="connsiteY4" fmla="*/ 7523 h 17260"/>
                <a:gd name="connsiteX5" fmla="*/ 7426 w 12933"/>
                <a:gd name="connsiteY5" fmla="*/ 17128 h 17260"/>
                <a:gd name="connsiteX6" fmla="*/ 8575 w 12933"/>
                <a:gd name="connsiteY6" fmla="*/ 7260 h 17260"/>
                <a:gd name="connsiteX7" fmla="*/ 9919 w 12933"/>
                <a:gd name="connsiteY7" fmla="*/ 17006 h 17260"/>
                <a:gd name="connsiteX8" fmla="*/ 10918 w 12933"/>
                <a:gd name="connsiteY8" fmla="*/ 12724 h 17260"/>
                <a:gd name="connsiteX9" fmla="*/ 12933 w 12933"/>
                <a:gd name="connsiteY9" fmla="*/ 12270 h 17260"/>
                <a:gd name="connsiteX0" fmla="*/ 0 w 12933"/>
                <a:gd name="connsiteY0" fmla="*/ 10184 h 20256"/>
                <a:gd name="connsiteX1" fmla="*/ 1543 w 12933"/>
                <a:gd name="connsiteY1" fmla="*/ 10373 h 20256"/>
                <a:gd name="connsiteX2" fmla="*/ 3230 w 12933"/>
                <a:gd name="connsiteY2" fmla="*/ 0 h 20256"/>
                <a:gd name="connsiteX3" fmla="*/ 4660 w 12933"/>
                <a:gd name="connsiteY3" fmla="*/ 17260 h 20256"/>
                <a:gd name="connsiteX4" fmla="*/ 6469 w 12933"/>
                <a:gd name="connsiteY4" fmla="*/ 20252 h 20256"/>
                <a:gd name="connsiteX5" fmla="*/ 6107 w 12933"/>
                <a:gd name="connsiteY5" fmla="*/ 7523 h 20256"/>
                <a:gd name="connsiteX6" fmla="*/ 7426 w 12933"/>
                <a:gd name="connsiteY6" fmla="*/ 17128 h 20256"/>
                <a:gd name="connsiteX7" fmla="*/ 8575 w 12933"/>
                <a:gd name="connsiteY7" fmla="*/ 7260 h 20256"/>
                <a:gd name="connsiteX8" fmla="*/ 9919 w 12933"/>
                <a:gd name="connsiteY8" fmla="*/ 17006 h 20256"/>
                <a:gd name="connsiteX9" fmla="*/ 10918 w 12933"/>
                <a:gd name="connsiteY9" fmla="*/ 12724 h 20256"/>
                <a:gd name="connsiteX10" fmla="*/ 12933 w 12933"/>
                <a:gd name="connsiteY10" fmla="*/ 12270 h 20256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184 h 20252"/>
                <a:gd name="connsiteX1" fmla="*/ 1543 w 12933"/>
                <a:gd name="connsiteY1" fmla="*/ 10373 h 20252"/>
                <a:gd name="connsiteX2" fmla="*/ 3230 w 12933"/>
                <a:gd name="connsiteY2" fmla="*/ 0 h 20252"/>
                <a:gd name="connsiteX3" fmla="*/ 6469 w 12933"/>
                <a:gd name="connsiteY3" fmla="*/ 20252 h 20252"/>
                <a:gd name="connsiteX4" fmla="*/ 6107 w 12933"/>
                <a:gd name="connsiteY4" fmla="*/ 7523 h 20252"/>
                <a:gd name="connsiteX5" fmla="*/ 7426 w 12933"/>
                <a:gd name="connsiteY5" fmla="*/ 17128 h 20252"/>
                <a:gd name="connsiteX6" fmla="*/ 8575 w 12933"/>
                <a:gd name="connsiteY6" fmla="*/ 7260 h 20252"/>
                <a:gd name="connsiteX7" fmla="*/ 9919 w 12933"/>
                <a:gd name="connsiteY7" fmla="*/ 17006 h 20252"/>
                <a:gd name="connsiteX8" fmla="*/ 10918 w 12933"/>
                <a:gd name="connsiteY8" fmla="*/ 12724 h 20252"/>
                <a:gd name="connsiteX9" fmla="*/ 12933 w 12933"/>
                <a:gd name="connsiteY9" fmla="*/ 12270 h 20252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2933"/>
                <a:gd name="connsiteY0" fmla="*/ 10202 h 20270"/>
                <a:gd name="connsiteX1" fmla="*/ 1543 w 12933"/>
                <a:gd name="connsiteY1" fmla="*/ 10391 h 20270"/>
                <a:gd name="connsiteX2" fmla="*/ 3230 w 12933"/>
                <a:gd name="connsiteY2" fmla="*/ 18 h 20270"/>
                <a:gd name="connsiteX3" fmla="*/ 6469 w 12933"/>
                <a:gd name="connsiteY3" fmla="*/ 20270 h 20270"/>
                <a:gd name="connsiteX4" fmla="*/ 9735 w 12933"/>
                <a:gd name="connsiteY4" fmla="*/ 0 h 20270"/>
                <a:gd name="connsiteX5" fmla="*/ 7426 w 12933"/>
                <a:gd name="connsiteY5" fmla="*/ 17146 h 20270"/>
                <a:gd name="connsiteX6" fmla="*/ 8575 w 12933"/>
                <a:gd name="connsiteY6" fmla="*/ 7278 h 20270"/>
                <a:gd name="connsiteX7" fmla="*/ 9919 w 12933"/>
                <a:gd name="connsiteY7" fmla="*/ 17024 h 20270"/>
                <a:gd name="connsiteX8" fmla="*/ 10918 w 12933"/>
                <a:gd name="connsiteY8" fmla="*/ 12742 h 20270"/>
                <a:gd name="connsiteX9" fmla="*/ 12933 w 12933"/>
                <a:gd name="connsiteY9" fmla="*/ 12288 h 20270"/>
                <a:gd name="connsiteX0" fmla="*/ 0 w 16195"/>
                <a:gd name="connsiteY0" fmla="*/ 10202 h 20270"/>
                <a:gd name="connsiteX1" fmla="*/ 1543 w 16195"/>
                <a:gd name="connsiteY1" fmla="*/ 10391 h 20270"/>
                <a:gd name="connsiteX2" fmla="*/ 3230 w 16195"/>
                <a:gd name="connsiteY2" fmla="*/ 18 h 20270"/>
                <a:gd name="connsiteX3" fmla="*/ 6469 w 16195"/>
                <a:gd name="connsiteY3" fmla="*/ 20270 h 20270"/>
                <a:gd name="connsiteX4" fmla="*/ 9735 w 16195"/>
                <a:gd name="connsiteY4" fmla="*/ 0 h 20270"/>
                <a:gd name="connsiteX5" fmla="*/ 7426 w 16195"/>
                <a:gd name="connsiteY5" fmla="*/ 17146 h 20270"/>
                <a:gd name="connsiteX6" fmla="*/ 8575 w 16195"/>
                <a:gd name="connsiteY6" fmla="*/ 7278 h 20270"/>
                <a:gd name="connsiteX7" fmla="*/ 9919 w 16195"/>
                <a:gd name="connsiteY7" fmla="*/ 17024 h 20270"/>
                <a:gd name="connsiteX8" fmla="*/ 10918 w 16195"/>
                <a:gd name="connsiteY8" fmla="*/ 12742 h 20270"/>
                <a:gd name="connsiteX9" fmla="*/ 16195 w 16195"/>
                <a:gd name="connsiteY9" fmla="*/ 10214 h 20270"/>
                <a:gd name="connsiteX0" fmla="*/ 0 w 16195"/>
                <a:gd name="connsiteY0" fmla="*/ 10202 h 20270"/>
                <a:gd name="connsiteX1" fmla="*/ 1543 w 16195"/>
                <a:gd name="connsiteY1" fmla="*/ 10391 h 20270"/>
                <a:gd name="connsiteX2" fmla="*/ 3230 w 16195"/>
                <a:gd name="connsiteY2" fmla="*/ 18 h 20270"/>
                <a:gd name="connsiteX3" fmla="*/ 6469 w 16195"/>
                <a:gd name="connsiteY3" fmla="*/ 20270 h 20270"/>
                <a:gd name="connsiteX4" fmla="*/ 9735 w 16195"/>
                <a:gd name="connsiteY4" fmla="*/ 0 h 20270"/>
                <a:gd name="connsiteX5" fmla="*/ 7426 w 16195"/>
                <a:gd name="connsiteY5" fmla="*/ 17146 h 20270"/>
                <a:gd name="connsiteX6" fmla="*/ 8575 w 16195"/>
                <a:gd name="connsiteY6" fmla="*/ 7278 h 20270"/>
                <a:gd name="connsiteX7" fmla="*/ 9919 w 16195"/>
                <a:gd name="connsiteY7" fmla="*/ 17024 h 20270"/>
                <a:gd name="connsiteX8" fmla="*/ 12961 w 16195"/>
                <a:gd name="connsiteY8" fmla="*/ 10103 h 20270"/>
                <a:gd name="connsiteX9" fmla="*/ 16195 w 16195"/>
                <a:gd name="connsiteY9" fmla="*/ 10214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9919 w 19335"/>
                <a:gd name="connsiteY7" fmla="*/ 17024 h 20270"/>
                <a:gd name="connsiteX8" fmla="*/ 12961 w 19335"/>
                <a:gd name="connsiteY8" fmla="*/ 10103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9919 w 19335"/>
                <a:gd name="connsiteY7" fmla="*/ 17024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8575 w 19335"/>
                <a:gd name="connsiteY6" fmla="*/ 7278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7426 w 19335"/>
                <a:gd name="connsiteY5" fmla="*/ 17146 h 20270"/>
                <a:gd name="connsiteX6" fmla="*/ 12934 w 19335"/>
                <a:gd name="connsiteY6" fmla="*/ 397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12944 w 19335"/>
                <a:gd name="connsiteY5" fmla="*/ 20162 h 20270"/>
                <a:gd name="connsiteX6" fmla="*/ 12934 w 19335"/>
                <a:gd name="connsiteY6" fmla="*/ 397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270"/>
                <a:gd name="connsiteX1" fmla="*/ 1543 w 19335"/>
                <a:gd name="connsiteY1" fmla="*/ 10391 h 20270"/>
                <a:gd name="connsiteX2" fmla="*/ 3230 w 19335"/>
                <a:gd name="connsiteY2" fmla="*/ 18 h 20270"/>
                <a:gd name="connsiteX3" fmla="*/ 6469 w 19335"/>
                <a:gd name="connsiteY3" fmla="*/ 20270 h 20270"/>
                <a:gd name="connsiteX4" fmla="*/ 9735 w 19335"/>
                <a:gd name="connsiteY4" fmla="*/ 0 h 20270"/>
                <a:gd name="connsiteX5" fmla="*/ 12944 w 19335"/>
                <a:gd name="connsiteY5" fmla="*/ 20162 h 20270"/>
                <a:gd name="connsiteX6" fmla="*/ 16165 w 19335"/>
                <a:gd name="connsiteY6" fmla="*/ 208 h 20270"/>
                <a:gd name="connsiteX7" fmla="*/ 16108 w 19335"/>
                <a:gd name="connsiteY7" fmla="*/ 20229 h 20270"/>
                <a:gd name="connsiteX8" fmla="*/ 17900 w 19335"/>
                <a:gd name="connsiteY8" fmla="*/ 10386 h 20270"/>
                <a:gd name="connsiteX9" fmla="*/ 19335 w 19335"/>
                <a:gd name="connsiteY9" fmla="*/ 10308 h 20270"/>
                <a:gd name="connsiteX0" fmla="*/ 0 w 19335"/>
                <a:gd name="connsiteY0" fmla="*/ 10202 h 20323"/>
                <a:gd name="connsiteX1" fmla="*/ 1543 w 19335"/>
                <a:gd name="connsiteY1" fmla="*/ 10391 h 20323"/>
                <a:gd name="connsiteX2" fmla="*/ 3230 w 19335"/>
                <a:gd name="connsiteY2" fmla="*/ 18 h 20323"/>
                <a:gd name="connsiteX3" fmla="*/ 6469 w 19335"/>
                <a:gd name="connsiteY3" fmla="*/ 20270 h 20323"/>
                <a:gd name="connsiteX4" fmla="*/ 9735 w 19335"/>
                <a:gd name="connsiteY4" fmla="*/ 0 h 20323"/>
                <a:gd name="connsiteX5" fmla="*/ 12944 w 19335"/>
                <a:gd name="connsiteY5" fmla="*/ 20162 h 20323"/>
                <a:gd name="connsiteX6" fmla="*/ 16165 w 19335"/>
                <a:gd name="connsiteY6" fmla="*/ 208 h 20323"/>
                <a:gd name="connsiteX7" fmla="*/ 19309 w 19335"/>
                <a:gd name="connsiteY7" fmla="*/ 20323 h 20323"/>
                <a:gd name="connsiteX8" fmla="*/ 17900 w 19335"/>
                <a:gd name="connsiteY8" fmla="*/ 10386 h 20323"/>
                <a:gd name="connsiteX9" fmla="*/ 19335 w 19335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17900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  <a:gd name="connsiteX0" fmla="*/ 0 w 22567"/>
                <a:gd name="connsiteY0" fmla="*/ 10202 h 20323"/>
                <a:gd name="connsiteX1" fmla="*/ 1543 w 22567"/>
                <a:gd name="connsiteY1" fmla="*/ 10391 h 20323"/>
                <a:gd name="connsiteX2" fmla="*/ 3230 w 22567"/>
                <a:gd name="connsiteY2" fmla="*/ 18 h 20323"/>
                <a:gd name="connsiteX3" fmla="*/ 6469 w 22567"/>
                <a:gd name="connsiteY3" fmla="*/ 20270 h 20323"/>
                <a:gd name="connsiteX4" fmla="*/ 9735 w 22567"/>
                <a:gd name="connsiteY4" fmla="*/ 0 h 20323"/>
                <a:gd name="connsiteX5" fmla="*/ 12944 w 22567"/>
                <a:gd name="connsiteY5" fmla="*/ 20162 h 20323"/>
                <a:gd name="connsiteX6" fmla="*/ 16165 w 22567"/>
                <a:gd name="connsiteY6" fmla="*/ 208 h 20323"/>
                <a:gd name="connsiteX7" fmla="*/ 19309 w 22567"/>
                <a:gd name="connsiteY7" fmla="*/ 20323 h 20323"/>
                <a:gd name="connsiteX8" fmla="*/ 20949 w 22567"/>
                <a:gd name="connsiteY8" fmla="*/ 10386 h 20323"/>
                <a:gd name="connsiteX9" fmla="*/ 22567 w 22567"/>
                <a:gd name="connsiteY9" fmla="*/ 10308 h 2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567" h="20323">
                  <a:moveTo>
                    <a:pt x="0" y="10202"/>
                  </a:moveTo>
                  <a:cubicBezTo>
                    <a:pt x="27" y="10170"/>
                    <a:pt x="1486" y="10328"/>
                    <a:pt x="1543" y="10391"/>
                  </a:cubicBezTo>
                  <a:cubicBezTo>
                    <a:pt x="1526" y="10139"/>
                    <a:pt x="3202" y="68"/>
                    <a:pt x="3230" y="18"/>
                  </a:cubicBezTo>
                  <a:cubicBezTo>
                    <a:pt x="3258" y="-32"/>
                    <a:pt x="6447" y="20430"/>
                    <a:pt x="6469" y="20270"/>
                  </a:cubicBezTo>
                  <a:cubicBezTo>
                    <a:pt x="6439" y="20269"/>
                    <a:pt x="9734" y="190"/>
                    <a:pt x="9735" y="0"/>
                  </a:cubicBezTo>
                  <a:cubicBezTo>
                    <a:pt x="9738" y="122"/>
                    <a:pt x="12911" y="19851"/>
                    <a:pt x="12944" y="20162"/>
                  </a:cubicBezTo>
                  <a:cubicBezTo>
                    <a:pt x="12911" y="19890"/>
                    <a:pt x="16138" y="386"/>
                    <a:pt x="16165" y="208"/>
                  </a:cubicBezTo>
                  <a:cubicBezTo>
                    <a:pt x="16146" y="440"/>
                    <a:pt x="19364" y="20354"/>
                    <a:pt x="19309" y="20323"/>
                  </a:cubicBezTo>
                  <a:cubicBezTo>
                    <a:pt x="19419" y="20430"/>
                    <a:pt x="20927" y="10030"/>
                    <a:pt x="20949" y="10386"/>
                  </a:cubicBezTo>
                  <a:cubicBezTo>
                    <a:pt x="20902" y="10100"/>
                    <a:pt x="22580" y="10210"/>
                    <a:pt x="22567" y="10308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589487" y="2255465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10M</a:t>
              </a:r>
              <a:endParaRPr kumimoji="1"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368" name="テキスト ボックス 121"/>
            <p:cNvSpPr txBox="1">
              <a:spLocks noChangeArrowheads="1"/>
            </p:cNvSpPr>
            <p:nvPr/>
          </p:nvSpPr>
          <p:spPr bwMode="auto">
            <a:xfrm>
              <a:off x="2928516" y="4214132"/>
              <a:ext cx="16466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" pitchFamily="18" charset="0"/>
                  <a:ea typeface="Osaka" charset="-128"/>
                </a:defRPr>
              </a:lvl9pPr>
            </a:lstStyle>
            <a:p>
              <a:pPr eaLnBrk="1" hangingPunct="1"/>
              <a:r>
                <a:rPr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T~350m </a:t>
              </a:r>
              <a:endParaRPr lang="en-US" altLang="ja-JP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  <a:p>
              <a:pPr eaLnBrk="1" hangingPunct="1"/>
              <a:r>
                <a:rPr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(</a:t>
              </a:r>
              <a:r>
                <a:rPr lang="en-US" altLang="ja-JP" sz="1800" baseline="30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3</a:t>
              </a:r>
              <a:r>
                <a:rPr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He sorption)</a:t>
              </a:r>
              <a:endParaRPr lang="ja-JP" altLang="en-US" sz="1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63" name="直線コネクタ 62"/>
            <p:cNvCxnSpPr/>
            <p:nvPr/>
          </p:nvCxnSpPr>
          <p:spPr bwMode="auto">
            <a:xfrm>
              <a:off x="3213373" y="3285062"/>
              <a:ext cx="0" cy="379012"/>
            </a:xfrm>
            <a:prstGeom prst="line">
              <a:avLst/>
            </a:prstGeom>
            <a:ln w="317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 bwMode="auto">
            <a:xfrm>
              <a:off x="3213373" y="3492351"/>
              <a:ext cx="13449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二等辺三角形 66"/>
            <p:cNvSpPr/>
            <p:nvPr/>
          </p:nvSpPr>
          <p:spPr bwMode="auto">
            <a:xfrm rot="5400000">
              <a:off x="3810122" y="3240135"/>
              <a:ext cx="711200" cy="455613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ja-JP" altLang="en-US" sz="1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75" name="直線コネクタ 74"/>
            <p:cNvCxnSpPr/>
            <p:nvPr/>
          </p:nvCxnSpPr>
          <p:spPr bwMode="auto">
            <a:xfrm>
              <a:off x="3797813" y="3497114"/>
              <a:ext cx="134491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テキスト ボックス 110"/>
          <p:cNvSpPr txBox="1">
            <a:spLocks noChangeArrowheads="1"/>
          </p:cNvSpPr>
          <p:nvPr/>
        </p:nvSpPr>
        <p:spPr bwMode="auto">
          <a:xfrm>
            <a:off x="2834955" y="2402999"/>
            <a:ext cx="89570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sensitive</a:t>
            </a:r>
          </a:p>
          <a:p>
            <a:pPr eaLnBrk="1" hangingPunct="1"/>
            <a:r>
              <a:rPr lang="en-US" altLang="ja-JP" sz="1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pre-amp.</a:t>
            </a:r>
            <a:endParaRPr lang="ja-JP" altLang="en-US" sz="14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84" name="テキスト ボックス 110"/>
          <p:cNvSpPr txBox="1">
            <a:spLocks noChangeArrowheads="1"/>
          </p:cNvSpPr>
          <p:nvPr/>
        </p:nvSpPr>
        <p:spPr bwMode="auto">
          <a:xfrm>
            <a:off x="3633262" y="2594530"/>
            <a:ext cx="8957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/>
            <a:r>
              <a:rPr lang="en-US" altLang="ja-JP" sz="14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shaper amp.</a:t>
            </a:r>
            <a:endParaRPr lang="ja-JP" altLang="en-US" sz="1400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33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49006" y="58614"/>
            <a:ext cx="8229600" cy="634082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Development of SOI-STJ</a:t>
            </a:r>
            <a:endParaRPr kumimoji="1"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7630" y="514615"/>
            <a:ext cx="8640960" cy="236662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SOI: Silicon-on-insulator</a:t>
            </a:r>
          </a:p>
          <a:p>
            <a:pPr lvl="1"/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CMOS in FD-SOI is reported to work at 4.2K by T. Wada (JAXA), et al.  </a:t>
            </a:r>
          </a:p>
          <a:p>
            <a:pPr marL="457200" lvl="1" indent="0">
              <a:buNone/>
            </a:pPr>
            <a:endParaRPr kumimoji="1" lang="en-US" altLang="ja-JP" sz="20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r>
              <a:rPr lang="en-US" altLang="ja-JP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</a:t>
            </a:r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development</a:t>
            </a:r>
            <a:r>
              <a:rPr kumimoji="1"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of SOI-STJ for our application</a:t>
            </a:r>
          </a:p>
          <a:p>
            <a:pPr lvl="1"/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STJ layer is fabricated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directly on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SOI pre-amplifier and cooled down together with STJ</a:t>
            </a:r>
          </a:p>
          <a:p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Started test with </a:t>
            </a:r>
            <a:r>
              <a:rPr lang="en-US" altLang="ja-JP" sz="24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Nb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/Al-STJ on SOI with p-MOS and n-MOS FET</a:t>
            </a:r>
          </a:p>
        </p:txBody>
      </p:sp>
      <p:grpSp>
        <p:nvGrpSpPr>
          <p:cNvPr id="45" name="グループ化 44"/>
          <p:cNvGrpSpPr/>
          <p:nvPr/>
        </p:nvGrpSpPr>
        <p:grpSpPr>
          <a:xfrm>
            <a:off x="428722" y="3246562"/>
            <a:ext cx="3582108" cy="1017609"/>
            <a:chOff x="5287309" y="1229105"/>
            <a:chExt cx="3582108" cy="1017609"/>
          </a:xfrm>
        </p:grpSpPr>
        <p:sp>
          <p:nvSpPr>
            <p:cNvPr id="4" name="正方形/長方形 3"/>
            <p:cNvSpPr/>
            <p:nvPr/>
          </p:nvSpPr>
          <p:spPr bwMode="auto">
            <a:xfrm>
              <a:off x="5287309" y="1586561"/>
              <a:ext cx="2633428" cy="106907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" name="正方形/長方形 4"/>
            <p:cNvSpPr/>
            <p:nvPr/>
          </p:nvSpPr>
          <p:spPr bwMode="auto">
            <a:xfrm>
              <a:off x="5729033" y="1310823"/>
              <a:ext cx="1070054" cy="395617"/>
            </a:xfrm>
            <a:prstGeom prst="rect">
              <a:avLst/>
            </a:prstGeom>
            <a:solidFill>
              <a:srgbClr val="FFFF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 bwMode="auto">
            <a:xfrm>
              <a:off x="5830472" y="1576376"/>
              <a:ext cx="887559" cy="47517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rgbClr val="6CB018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5287309" y="1804402"/>
              <a:ext cx="2633429" cy="442312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SOI</a:t>
              </a:r>
              <a:endParaRPr kumimoji="1" lang="ja-JP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 bwMode="auto">
            <a:xfrm>
              <a:off x="5287309" y="1695030"/>
              <a:ext cx="2633428" cy="67847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 bwMode="auto">
            <a:xfrm>
              <a:off x="5287309" y="1775472"/>
              <a:ext cx="2633428" cy="67847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" name="正方形/長方形 8"/>
            <p:cNvSpPr/>
            <p:nvPr/>
          </p:nvSpPr>
          <p:spPr bwMode="auto">
            <a:xfrm flipV="1">
              <a:off x="5532462" y="1693468"/>
              <a:ext cx="298010" cy="4218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80000">
                  <a:srgbClr val="FF3300"/>
                </a:gs>
                <a:gs pos="100000">
                  <a:srgbClr val="FFC000"/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0" name="正方形/長方形 9"/>
            <p:cNvSpPr/>
            <p:nvPr/>
          </p:nvSpPr>
          <p:spPr bwMode="auto">
            <a:xfrm flipV="1">
              <a:off x="7044240" y="1693468"/>
              <a:ext cx="286012" cy="42182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80000">
                  <a:srgbClr val="FF3300"/>
                </a:gs>
                <a:gs pos="100000">
                  <a:srgbClr val="FFC000"/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1" name="正方形/長方形 10"/>
            <p:cNvSpPr/>
            <p:nvPr/>
          </p:nvSpPr>
          <p:spPr bwMode="auto">
            <a:xfrm>
              <a:off x="5532462" y="1618544"/>
              <a:ext cx="1184907" cy="74926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rgbClr val="6CB018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5850568" y="1514456"/>
              <a:ext cx="852822" cy="48786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5830472" y="1376962"/>
              <a:ext cx="887559" cy="137494"/>
            </a:xfrm>
            <a:prstGeom prst="rect">
              <a:avLst/>
            </a:prstGeom>
            <a:gradFill>
              <a:gsLst>
                <a:gs pos="0">
                  <a:srgbClr val="00B050"/>
                </a:gs>
                <a:gs pos="80000">
                  <a:srgbClr val="6CB018"/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</a:gradFill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6472216" y="1229105"/>
              <a:ext cx="131807" cy="1478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5" name="正方形/長方形 14"/>
            <p:cNvSpPr/>
            <p:nvPr/>
          </p:nvSpPr>
          <p:spPr bwMode="auto">
            <a:xfrm>
              <a:off x="6567502" y="1229105"/>
              <a:ext cx="231585" cy="7392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6795837" y="1229105"/>
              <a:ext cx="88121" cy="39561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 bwMode="auto">
            <a:xfrm>
              <a:off x="6838439" y="1544616"/>
              <a:ext cx="408637" cy="8389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8" name="正方形/長方形 17"/>
            <p:cNvSpPr/>
            <p:nvPr/>
          </p:nvSpPr>
          <p:spPr bwMode="auto">
            <a:xfrm>
              <a:off x="7115270" y="1544616"/>
              <a:ext cx="131807" cy="14785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5887592" y="1268760"/>
              <a:ext cx="8226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STJ</a:t>
              </a:r>
              <a:endParaRPr kumimoji="1" lang="ja-JP" altLang="en-US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6883957" y="1229105"/>
              <a:ext cx="5132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err="1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Nb</a:t>
              </a:r>
              <a:endParaRPr kumimoji="1"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cxnSp>
          <p:nvCxnSpPr>
            <p:cNvPr id="21" name="直線矢印コネクタ 20"/>
            <p:cNvCxnSpPr/>
            <p:nvPr/>
          </p:nvCxnSpPr>
          <p:spPr bwMode="auto">
            <a:xfrm flipH="1">
              <a:off x="7330252" y="1555314"/>
              <a:ext cx="326871" cy="13715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テキスト ボックス 21"/>
            <p:cNvSpPr txBox="1"/>
            <p:nvPr/>
          </p:nvSpPr>
          <p:spPr>
            <a:xfrm>
              <a:off x="7559443" y="1352775"/>
              <a:ext cx="13099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rPr>
                <a:t>metal pad</a:t>
              </a:r>
              <a:endParaRPr kumimoji="1" lang="ja-JP" altLang="en-US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17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/>
          <a:stretch/>
        </p:blipFill>
        <p:spPr>
          <a:xfrm>
            <a:off x="32786" y="4948270"/>
            <a:ext cx="3161685" cy="1825586"/>
          </a:xfrm>
          <a:prstGeom prst="rect">
            <a:avLst/>
          </a:prstGeom>
        </p:spPr>
      </p:pic>
      <p:cxnSp>
        <p:nvCxnSpPr>
          <p:cNvPr id="38" name="直線矢印コネクタ 37"/>
          <p:cNvCxnSpPr>
            <a:endCxn id="9" idx="0"/>
          </p:cNvCxnSpPr>
          <p:nvPr/>
        </p:nvCxnSpPr>
        <p:spPr>
          <a:xfrm flipV="1">
            <a:off x="625801" y="3753107"/>
            <a:ext cx="197079" cy="611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/>
          <p:cNvSpPr txBox="1"/>
          <p:nvPr/>
        </p:nvSpPr>
        <p:spPr>
          <a:xfrm>
            <a:off x="100042" y="4329478"/>
            <a:ext cx="3460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STJ lower layer  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has electrical contact with SOI circuit</a:t>
            </a:r>
            <a:endParaRPr kumimoji="1" lang="en-US" altLang="ja-JP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7063745" y="1418292"/>
            <a:ext cx="170484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Phys. 167, 602 (2012</a:t>
            </a:r>
            <a:r>
              <a:rPr kumimoji="1" lang="ja-JP" altLang="ja-JP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)</a:t>
            </a:r>
            <a:r>
              <a:rPr kumimoji="1" lang="ja-JP" altLang="ja-JP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1" lang="ja-JP" altLang="ja-JP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461659" y="2881243"/>
            <a:ext cx="4306931" cy="3632510"/>
            <a:chOff x="7920042" y="53692"/>
            <a:chExt cx="4306931" cy="3632510"/>
          </a:xfrm>
        </p:grpSpPr>
        <p:sp>
          <p:nvSpPr>
            <p:cNvPr id="40" name="テキスト ボックス 39"/>
            <p:cNvSpPr txBox="1"/>
            <p:nvPr/>
          </p:nvSpPr>
          <p:spPr>
            <a:xfrm>
              <a:off x="7920042" y="798847"/>
              <a:ext cx="57606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C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v</a:t>
              </a:r>
              <a:r>
                <a:rPr kumimoji="1" lang="en-US" altLang="ja-JP" sz="2000" b="1" dirty="0" smtClean="0">
                  <a:solidFill>
                    <a:srgbClr val="FFC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ia</a:t>
              </a:r>
            </a:p>
          </p:txBody>
        </p:sp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709695" y="613197"/>
              <a:ext cx="3203267" cy="2942744"/>
            </a:xfrm>
            <a:prstGeom prst="rect">
              <a:avLst/>
            </a:prstGeom>
            <a:ln w="3810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47" name="直線矢印コネクタ 46"/>
            <p:cNvCxnSpPr>
              <a:stCxn id="40" idx="3"/>
            </p:cNvCxnSpPr>
            <p:nvPr/>
          </p:nvCxnSpPr>
          <p:spPr>
            <a:xfrm>
              <a:off x="8496106" y="998902"/>
              <a:ext cx="412998" cy="22064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49"/>
            <p:cNvSpPr txBox="1"/>
            <p:nvPr/>
          </p:nvSpPr>
          <p:spPr>
            <a:xfrm>
              <a:off x="8778304" y="369655"/>
              <a:ext cx="6998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200" b="1" dirty="0" smtClean="0">
                  <a:solidFill>
                    <a:srgbClr val="FFC000"/>
                  </a:solidFill>
                </a:rPr>
                <a:t>STJ</a:t>
              </a:r>
              <a:endParaRPr kumimoji="1" lang="ja-JP" altLang="en-US" sz="3200" b="1" dirty="0">
                <a:solidFill>
                  <a:srgbClr val="FFC000"/>
                </a:solidFill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9155728" y="1607930"/>
              <a:ext cx="1377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C000"/>
                  </a:solidFill>
                </a:rPr>
                <a:t>capacitor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9968637" y="2410478"/>
              <a:ext cx="747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C000"/>
                  </a:solidFill>
                </a:rPr>
                <a:t>FET</a:t>
              </a:r>
              <a:endParaRPr kumimoji="1" lang="ja-JP" altLang="en-US" sz="2000" b="1" dirty="0">
                <a:solidFill>
                  <a:srgbClr val="FFC000"/>
                </a:solidFill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9844640" y="2247978"/>
              <a:ext cx="247995" cy="266492"/>
            </a:xfrm>
            <a:prstGeom prst="ellipse">
              <a:avLst/>
            </a:prstGeom>
            <a:noFill/>
            <a:ln w="28575">
              <a:solidFill>
                <a:srgbClr val="F5D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 rot="5400000">
              <a:off x="11492957" y="1788380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700 um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>
              <a:off x="9713665" y="53692"/>
              <a:ext cx="10679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640</a:t>
              </a:r>
              <a:r>
                <a:rPr kumimoji="1" lang="en-US" altLang="ja-JP" sz="2000" b="1" dirty="0" smtClean="0">
                  <a:solidFill>
                    <a:srgbClr val="FF0000"/>
                  </a:solidFill>
                </a:rPr>
                <a:t> um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3422821" y="4561533"/>
            <a:ext cx="1821401" cy="1933620"/>
            <a:chOff x="3707012" y="4061042"/>
            <a:chExt cx="1821401" cy="1933620"/>
          </a:xfrm>
        </p:grpSpPr>
        <p:pic>
          <p:nvPicPr>
            <p:cNvPr id="60" name="図 5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7012" y="4061042"/>
              <a:ext cx="1821401" cy="193362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2" name="テキスト ボックス 61"/>
            <p:cNvSpPr txBox="1"/>
            <p:nvPr/>
          </p:nvSpPr>
          <p:spPr>
            <a:xfrm>
              <a:off x="4014079" y="4698099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C</a:t>
              </a:r>
              <a:endParaRPr kumimoji="1" lang="ja-JP" altLang="en-US" sz="2000" b="1" dirty="0"/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3707013" y="4081123"/>
              <a:ext cx="1312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 smtClean="0"/>
                <a:t>SOI-STJ</a:t>
              </a:r>
              <a:r>
                <a:rPr lang="en-US" altLang="ja-JP" sz="1400" b="1" dirty="0" smtClean="0"/>
                <a:t>2</a:t>
              </a:r>
              <a:r>
                <a:rPr lang="ja-JP" altLang="en-US" sz="1400" b="1" dirty="0"/>
                <a:t> </a:t>
              </a:r>
              <a:r>
                <a:rPr lang="en-US" altLang="ja-JP" sz="1400" b="1" dirty="0" smtClean="0"/>
                <a:t>circuit</a:t>
              </a:r>
              <a:endParaRPr kumimoji="1" lang="ja-JP" altLang="en-US" sz="1400" b="1" dirty="0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5094905" y="4149194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D</a:t>
              </a:r>
              <a:endParaRPr kumimoji="1" lang="ja-JP" altLang="en-US" sz="1800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5107729" y="4953307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S</a:t>
              </a:r>
              <a:endParaRPr kumimoji="1" lang="ja-JP" altLang="en-US" sz="1800" dirty="0"/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837555" y="4425493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800" dirty="0" smtClean="0"/>
                <a:t>G</a:t>
              </a:r>
              <a:endParaRPr kumimoji="1" lang="ja-JP" alt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652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/>
              <a:t>FD-SOI on which STJ is fabricated</a:t>
            </a:r>
            <a:endParaRPr kumimoji="1" lang="ja-JP" altLang="en-US" sz="36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91000" y="4797152"/>
            <a:ext cx="8640960" cy="19442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Both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nMOS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and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pMOS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-FET in FD-SOI wafer on which a STJ is fabricated work fine at temperature down to ~100mK</a:t>
            </a: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are also developing SOI-STJ where STJ is fabricated at CRAVITY</a:t>
            </a:r>
          </a:p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Charge sensitive pre-amplifier in SOI for STJ readout is also under development</a:t>
            </a:r>
            <a:endParaRPr lang="en-US" altLang="ja-JP" sz="1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073538" y="882429"/>
            <a:ext cx="2700830" cy="2479912"/>
            <a:chOff x="5204526" y="867697"/>
            <a:chExt cx="3649975" cy="3351419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Photocopy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20582" t="21975" r="21146" b="21757"/>
            <a:stretch/>
          </p:blipFill>
          <p:spPr>
            <a:xfrm>
              <a:off x="5204526" y="1025741"/>
              <a:ext cx="3300568" cy="3193375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6715146" y="3279475"/>
              <a:ext cx="2139355" cy="499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B~150Gauss</a:t>
              </a:r>
              <a:endParaRPr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 flipV="1">
              <a:off x="5767162" y="2051701"/>
              <a:ext cx="577693" cy="1099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flipH="1" flipV="1">
              <a:off x="5745350" y="1483017"/>
              <a:ext cx="1" cy="594578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テキスト ボックス 15"/>
            <p:cNvSpPr txBox="1"/>
            <p:nvPr/>
          </p:nvSpPr>
          <p:spPr>
            <a:xfrm>
              <a:off x="5681370" y="2051701"/>
              <a:ext cx="1775733" cy="54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</a:rPr>
                <a:t>2mV/DIV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6200000">
              <a:off x="4637708" y="1446144"/>
              <a:ext cx="1639225" cy="48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1mA/DIV</a:t>
              </a:r>
              <a:endParaRPr lang="ja-JP" altLang="en-US" sz="2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5580112" y="3429373"/>
            <a:ext cx="3563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I-V curve of a STJ fabricated at KEK on a FD-SOI wafer</a:t>
            </a:r>
            <a:endParaRPr kumimoji="1" lang="ja-JP" altLang="en-US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031" y="952454"/>
            <a:ext cx="2960857" cy="29947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テキスト ボックス 27"/>
          <p:cNvSpPr txBox="1"/>
          <p:nvPr/>
        </p:nvSpPr>
        <p:spPr>
          <a:xfrm rot="16200000">
            <a:off x="750508" y="1304908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Ids [A]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428925" y="3482004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V</a:t>
            </a:r>
            <a:r>
              <a:rPr lang="en-US" altLang="ja-JP" sz="2400" b="1" baseline="-25000" dirty="0" smtClean="0">
                <a:solidFill>
                  <a:srgbClr val="FF0000"/>
                </a:solidFill>
              </a:rPr>
              <a:t>gs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[V]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55577" y="395437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nMOS</a:t>
            </a:r>
            <a:r>
              <a:rPr lang="en-US" altLang="ja-JP" sz="2000" dirty="0" smtClean="0"/>
              <a:t>-FET in FD-SOI wafer on which a STJ is fabricated at KEK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6177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36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Hf</a:t>
            </a:r>
            <a:r>
              <a:rPr kumimoji="1" lang="en-US" altLang="ja-JP" sz="3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-STJ development</a:t>
            </a:r>
            <a:endParaRPr kumimoji="1" lang="ja-JP" altLang="en-US" sz="3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404" y="1121331"/>
            <a:ext cx="6080033" cy="1195931"/>
          </a:xfrm>
        </p:spPr>
        <p:txBody>
          <a:bodyPr>
            <a:normAutofit/>
          </a:bodyPr>
          <a:lstStyle/>
          <a:p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We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succeeded in observation of Josephson current by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Hf-HfOx-Hf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barrier layer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2010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(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S.H.Kim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et. al, TIPP2011)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0" indent="0">
              <a:buNone/>
            </a:pPr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コンテンツ プレースホルダー 2"/>
              <p:cNvSpPr txBox="1">
                <a:spLocks/>
              </p:cNvSpPr>
              <p:nvPr/>
            </p:nvSpPr>
            <p:spPr>
              <a:xfrm>
                <a:off x="469218" y="5517232"/>
                <a:ext cx="8280920" cy="100811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However, to 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use 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this 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as a detector,  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much improvement in leak current is required.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 b="0" i="1" smtClean="0">
                            <a:latin typeface="Cambria Math"/>
                          </a:rPr>
                          <m:t>leak</m:t>
                        </m:r>
                      </m:sub>
                    </m:sSub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is required to be at </a:t>
                </a:r>
                <a:r>
                  <a:rPr lang="en-US" altLang="ja-JP" sz="24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pA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level or less)</a:t>
                </a:r>
                <a:endParaRPr lang="ja-JP" altLang="en-US" sz="2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7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18" y="5517232"/>
                <a:ext cx="8280920" cy="1008111"/>
              </a:xfrm>
              <a:prstGeom prst="rect">
                <a:avLst/>
              </a:prstGeom>
              <a:blipFill rotWithShape="1">
                <a:blip r:embed="rId2"/>
                <a:stretch>
                  <a:fillRect l="-957" t="-363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19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4" y="2725243"/>
            <a:ext cx="3058364" cy="28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178" y="2717407"/>
            <a:ext cx="2713966" cy="272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直線矢印コネクタ 25"/>
          <p:cNvCxnSpPr/>
          <p:nvPr/>
        </p:nvCxnSpPr>
        <p:spPr>
          <a:xfrm>
            <a:off x="2700801" y="3939379"/>
            <a:ext cx="62969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3330495" y="2862344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B=10 Gauss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21470" y="2876062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B=0 Gauss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6375932" y="2779269"/>
            <a:ext cx="2278581" cy="7937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dirty="0" err="1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HfOx</a:t>
            </a:r>
            <a:r>
              <a:rPr lang="ja-JP" altLang="en-US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20Torr,1hour</a:t>
            </a:r>
          </a:p>
          <a:p>
            <a:pPr algn="ctr"/>
            <a:r>
              <a:rPr lang="en-US" altLang="ja-JP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anodic oxidation</a:t>
            </a:r>
            <a:r>
              <a:rPr lang="ja-JP" altLang="en-US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：</a:t>
            </a:r>
            <a:r>
              <a:rPr lang="en-US" altLang="ja-JP" sz="1600" dirty="0" smtClean="0">
                <a:solidFill>
                  <a:schemeClr val="tx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45nm</a:t>
            </a:r>
            <a:endParaRPr kumimoji="1" lang="en-US" altLang="ja-JP" sz="1600" dirty="0" smtClean="0">
              <a:solidFill>
                <a:schemeClr val="tx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5868144" y="1268612"/>
            <a:ext cx="3052082" cy="1394750"/>
            <a:chOff x="5921604" y="941897"/>
            <a:chExt cx="3052082" cy="1394750"/>
          </a:xfrm>
        </p:grpSpPr>
        <p:cxnSp>
          <p:nvCxnSpPr>
            <p:cNvPr id="11" name="直線コネクタ 10"/>
            <p:cNvCxnSpPr/>
            <p:nvPr/>
          </p:nvCxnSpPr>
          <p:spPr>
            <a:xfrm flipH="1">
              <a:off x="8602305" y="1253563"/>
              <a:ext cx="105668" cy="53421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8662408" y="1253563"/>
              <a:ext cx="235696" cy="538766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7817823" y="941897"/>
              <a:ext cx="376487" cy="33369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flipH="1">
              <a:off x="7865165" y="946510"/>
              <a:ext cx="658292" cy="310688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グループ化 29"/>
            <p:cNvGrpSpPr/>
            <p:nvPr/>
          </p:nvGrpSpPr>
          <p:grpSpPr>
            <a:xfrm>
              <a:off x="5921604" y="1277091"/>
              <a:ext cx="3052082" cy="1059556"/>
              <a:chOff x="3606397" y="2379611"/>
              <a:chExt cx="4093428" cy="1479613"/>
            </a:xfrm>
          </p:grpSpPr>
          <p:grpSp>
            <p:nvGrpSpPr>
              <p:cNvPr id="34" name="グループ化 33"/>
              <p:cNvGrpSpPr/>
              <p:nvPr/>
            </p:nvGrpSpPr>
            <p:grpSpPr>
              <a:xfrm>
                <a:off x="3606397" y="2379611"/>
                <a:ext cx="4093428" cy="1479613"/>
                <a:chOff x="3665198" y="2816636"/>
                <a:chExt cx="3817528" cy="1479613"/>
              </a:xfrm>
            </p:grpSpPr>
            <p:grpSp>
              <p:nvGrpSpPr>
                <p:cNvPr id="37" name="グループ化 36"/>
                <p:cNvGrpSpPr/>
                <p:nvPr/>
              </p:nvGrpSpPr>
              <p:grpSpPr>
                <a:xfrm>
                  <a:off x="3665198" y="2816636"/>
                  <a:ext cx="3817528" cy="1479613"/>
                  <a:chOff x="2546405" y="4581128"/>
                  <a:chExt cx="4384394" cy="1213284"/>
                </a:xfrm>
              </p:grpSpPr>
              <p:sp>
                <p:nvSpPr>
                  <p:cNvPr id="40" name="1 つの角を丸めた四角形 39"/>
                  <p:cNvSpPr/>
                  <p:nvPr/>
                </p:nvSpPr>
                <p:spPr>
                  <a:xfrm>
                    <a:off x="2546405" y="5157192"/>
                    <a:ext cx="4384394" cy="410344"/>
                  </a:xfrm>
                  <a:prstGeom prst="round1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ctr"/>
                  <a:lstStyle/>
                  <a:p>
                    <a:pPr algn="ctr"/>
                    <a:r>
                      <a:rPr lang="en-US" altLang="ja-JP" dirty="0" err="1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Hf</a:t>
                    </a:r>
                    <a:r>
                      <a:rPr kumimoji="1" lang="en-US" altLang="ja-JP" dirty="0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(350nm)</a:t>
                    </a:r>
                    <a:endParaRPr kumimoji="1" lang="ja-JP" altLang="en-US" dirty="0"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  <p:sp>
                <p:nvSpPr>
                  <p:cNvPr id="41" name="正方形/長方形 40"/>
                  <p:cNvSpPr/>
                  <p:nvPr/>
                </p:nvSpPr>
                <p:spPr>
                  <a:xfrm>
                    <a:off x="3275855" y="4581128"/>
                    <a:ext cx="2520280" cy="554360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rtlCol="0" anchor="ctr"/>
                  <a:lstStyle/>
                  <a:p>
                    <a:pPr algn="ctr"/>
                    <a:r>
                      <a:rPr lang="en-US" altLang="ja-JP" dirty="0" err="1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Hf</a:t>
                    </a:r>
                    <a:r>
                      <a:rPr lang="en-US" altLang="ja-JP" dirty="0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(25</a:t>
                    </a:r>
                    <a:r>
                      <a:rPr kumimoji="1" lang="en-US" altLang="ja-JP" dirty="0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0nm)</a:t>
                    </a:r>
                    <a:endParaRPr kumimoji="1" lang="ja-JP" altLang="en-US" dirty="0">
                      <a:solidFill>
                        <a:schemeClr val="tx1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  <p:sp>
                <p:nvSpPr>
                  <p:cNvPr id="42" name="1 つの角を丸めた四角形 41"/>
                  <p:cNvSpPr/>
                  <p:nvPr/>
                </p:nvSpPr>
                <p:spPr>
                  <a:xfrm>
                    <a:off x="2546405" y="5589240"/>
                    <a:ext cx="4384394" cy="205172"/>
                  </a:xfrm>
                  <a:prstGeom prst="round1Rect">
                    <a:avLst>
                      <a:gd name="adj" fmla="val 0"/>
                    </a:avLst>
                  </a:prstGeom>
                  <a:solidFill>
                    <a:srgbClr val="FFC000"/>
                  </a:solidFill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ja-JP" dirty="0" smtClean="0">
                        <a:solidFill>
                          <a:schemeClr val="tx1"/>
                        </a:solidFill>
                        <a:latin typeface="Arial Unicode MS" pitchFamily="50" charset="-128"/>
                        <a:ea typeface="Arial Unicode MS" pitchFamily="50" charset="-128"/>
                        <a:cs typeface="Arial Unicode MS" pitchFamily="50" charset="-128"/>
                      </a:rPr>
                      <a:t>Si wafer</a:t>
                    </a:r>
                    <a:endParaRPr kumimoji="1" lang="ja-JP" altLang="en-US" dirty="0">
                      <a:solidFill>
                        <a:schemeClr val="tx1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endParaRPr>
                  </a:p>
                </p:txBody>
              </p:sp>
            </p:grp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4293775" y="3338689"/>
                  <a:ext cx="2207549" cy="8816"/>
                </a:xfrm>
                <a:prstGeom prst="line">
                  <a:avLst/>
                </a:prstGeom>
                <a:ln w="3175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直線コネクタ 34"/>
              <p:cNvCxnSpPr/>
              <p:nvPr/>
            </p:nvCxnSpPr>
            <p:spPr>
              <a:xfrm flipV="1">
                <a:off x="6640462" y="3111082"/>
                <a:ext cx="246168" cy="11166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/>
              <p:nvPr/>
            </p:nvCxnSpPr>
            <p:spPr>
              <a:xfrm>
                <a:off x="3606397" y="3082130"/>
                <a:ext cx="711387" cy="0"/>
              </a:xfrm>
              <a:prstGeom prst="line">
                <a:avLst/>
              </a:prstGeom>
              <a:ln w="762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直線コネクタ 30"/>
            <p:cNvCxnSpPr/>
            <p:nvPr/>
          </p:nvCxnSpPr>
          <p:spPr>
            <a:xfrm flipV="1">
              <a:off x="8189062" y="1253563"/>
              <a:ext cx="5248" cy="526604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V="1">
              <a:off x="6428645" y="1257197"/>
              <a:ext cx="0" cy="564949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>
              <a:off x="8820472" y="1772816"/>
              <a:ext cx="152400" cy="1954"/>
            </a:xfrm>
            <a:prstGeom prst="line">
              <a:avLst/>
            </a:prstGeom>
            <a:ln w="762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テキスト ボックス 50"/>
          <p:cNvSpPr txBox="1"/>
          <p:nvPr/>
        </p:nvSpPr>
        <p:spPr>
          <a:xfrm>
            <a:off x="78063" y="2493012"/>
            <a:ext cx="21707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 sample in 2012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868144" y="3717032"/>
            <a:ext cx="2943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200×200μm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</a:t>
            </a:r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endParaRPr kumimoji="1" lang="en-US" altLang="ja-JP" sz="2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/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T=80~177mK</a:t>
            </a:r>
            <a:endParaRPr kumimoji="1" lang="en-US" altLang="ja-JP" sz="24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/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kumimoji="1" lang="en-US" altLang="ja-JP" sz="20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=60μA</a:t>
            </a:r>
          </a:p>
          <a:p>
            <a:pPr algn="ctr"/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</a:t>
            </a:r>
            <a:r>
              <a:rPr lang="en-US" altLang="ja-JP" sz="2000" baseline="-25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leak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=50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A@V</a:t>
            </a:r>
            <a:r>
              <a:rPr lang="en-US" altLang="ja-JP" sz="2000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bias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=10V</a:t>
            </a: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algn="ctr"/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kumimoji="1" lang="en-US" altLang="ja-JP" sz="2000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=0.2Ω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89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Introduction to neutrino decay search</a:t>
            </a:r>
          </a:p>
          <a:p>
            <a:pPr lvl="1"/>
            <a:r>
              <a:rPr lang="en-US" altLang="ja-JP" dirty="0" smtClean="0"/>
              <a:t>Proposed </a:t>
            </a:r>
            <a:r>
              <a:rPr lang="en-US" altLang="ja-JP" dirty="0"/>
              <a:t>r</a:t>
            </a:r>
            <a:r>
              <a:rPr lang="en-US" altLang="ja-JP" dirty="0" smtClean="0"/>
              <a:t>ocket experiment</a:t>
            </a:r>
          </a:p>
          <a:p>
            <a:pPr lvl="1"/>
            <a:r>
              <a:rPr lang="en-US" altLang="ja-JP" dirty="0" smtClean="0"/>
              <a:t>Prospect for the neutrino decay search</a:t>
            </a:r>
          </a:p>
          <a:p>
            <a:r>
              <a:rPr lang="en-US" altLang="ja-JP" dirty="0" smtClean="0"/>
              <a:t>Candidates for f</a:t>
            </a:r>
            <a:r>
              <a:rPr kumimoji="1" lang="en-US" altLang="ja-JP" dirty="0" smtClean="0"/>
              <a:t>ar-infrared </a:t>
            </a:r>
            <a:r>
              <a:rPr lang="en-US" altLang="ja-JP" dirty="0" smtClean="0"/>
              <a:t>single photon detector/spectrometer</a:t>
            </a:r>
          </a:p>
          <a:p>
            <a:pPr lvl="1"/>
            <a:r>
              <a:rPr kumimoji="1" lang="en-US" altLang="ja-JP" dirty="0" smtClean="0"/>
              <a:t>Nb/Al-STJ with diffraction grating</a:t>
            </a:r>
          </a:p>
          <a:p>
            <a:pPr lvl="1"/>
            <a:r>
              <a:rPr lang="en-US" altLang="ja-JP" dirty="0" smtClean="0"/>
              <a:t>Hf-STJ</a:t>
            </a:r>
            <a:endParaRPr kumimoji="1" lang="en-US" altLang="ja-JP" dirty="0" smtClean="0"/>
          </a:p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1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" t="34505" r="49015" b="25840"/>
          <a:stretch/>
        </p:blipFill>
        <p:spPr>
          <a:xfrm>
            <a:off x="676351" y="1122653"/>
            <a:ext cx="7975389" cy="4843693"/>
          </a:xfr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35" t="34740" r="49234" b="25876"/>
          <a:stretch/>
        </p:blipFill>
        <p:spPr>
          <a:xfrm>
            <a:off x="683568" y="1134332"/>
            <a:ext cx="7939573" cy="4821803"/>
          </a:xfrm>
          <a:prstGeom prst="rect">
            <a:avLst/>
          </a:prstGeo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7544"/>
          </a:xfrm>
        </p:spPr>
        <p:txBody>
          <a:bodyPr/>
          <a:lstStyle/>
          <a:p>
            <a:r>
              <a:rPr kumimoji="1" lang="en-US" altLang="ja-JP" sz="3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Hf</a:t>
            </a:r>
            <a:r>
              <a:rPr kumimoji="1" lang="en-US" altLang="ja-JP" sz="3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-STJ Response to DC-like VIS light</a:t>
            </a:r>
            <a:endParaRPr kumimoji="1" lang="ja-JP" altLang="en-US" sz="3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5489302" y="4399501"/>
            <a:ext cx="0" cy="745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5489302" y="5145206"/>
            <a:ext cx="81089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417841" y="5270544"/>
            <a:ext cx="1530423" cy="41017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20μV/DIV</a:t>
            </a:r>
            <a:endParaRPr kumimoji="1" lang="ja-JP" altLang="en-US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 rot="5400000">
            <a:off x="4345322" y="4807762"/>
            <a:ext cx="1688763" cy="41034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0μA/DIV</a:t>
            </a:r>
            <a:endParaRPr kumimoji="1" lang="ja-JP" altLang="en-US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3" name="直線矢印コネクタ 12"/>
          <p:cNvCxnSpPr>
            <a:stCxn id="17" idx="1"/>
          </p:cNvCxnSpPr>
          <p:nvPr/>
        </p:nvCxnSpPr>
        <p:spPr bwMode="auto">
          <a:xfrm flipH="1">
            <a:off x="5709802" y="943001"/>
            <a:ext cx="590390" cy="142535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テキスト ボックス 16"/>
          <p:cNvSpPr txBox="1"/>
          <p:nvPr/>
        </p:nvSpPr>
        <p:spPr>
          <a:xfrm>
            <a:off x="6300192" y="712168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</a:t>
            </a:r>
            <a:r>
              <a:rPr lang="en-US" altLang="ja-JP" sz="2400" dirty="0" smtClean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aser ON</a:t>
            </a:r>
            <a:endParaRPr kumimoji="1" lang="ja-JP" altLang="en-US" sz="24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484161" y="2872408"/>
            <a:ext cx="1654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aser OFF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 bwMode="auto">
          <a:xfrm flipH="1" flipV="1">
            <a:off x="6183052" y="2728392"/>
            <a:ext cx="405172" cy="3748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テキスト ボックス 14"/>
          <p:cNvSpPr txBox="1"/>
          <p:nvPr/>
        </p:nvSpPr>
        <p:spPr>
          <a:xfrm>
            <a:off x="102178" y="773723"/>
            <a:ext cx="3906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Laser pulse: 465nm, 100kHz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61571" y="1771561"/>
            <a:ext cx="3402317" cy="3231305"/>
            <a:chOff x="1547664" y="382748"/>
            <a:chExt cx="3046270" cy="2893155"/>
          </a:xfrm>
        </p:grpSpPr>
        <p:sp>
          <p:nvSpPr>
            <p:cNvPr id="22" name="正方形/長方形 21"/>
            <p:cNvSpPr/>
            <p:nvPr/>
          </p:nvSpPr>
          <p:spPr>
            <a:xfrm>
              <a:off x="1547664" y="413744"/>
              <a:ext cx="3046270" cy="2862159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pic>
          <p:nvPicPr>
            <p:cNvPr id="19" name="コンテンツ プレースホルダー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35" t="44703" r="65941" b="42738"/>
            <a:stretch/>
          </p:blipFill>
          <p:spPr>
            <a:xfrm>
              <a:off x="1547664" y="382748"/>
              <a:ext cx="3046270" cy="2862159"/>
            </a:xfrm>
            <a:prstGeom prst="rect">
              <a:avLst/>
            </a:prstGeom>
          </p:spPr>
        </p:pic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53" t="44819" r="65946" b="42651"/>
            <a:stretch/>
          </p:blipFill>
          <p:spPr>
            <a:xfrm>
              <a:off x="1547664" y="413744"/>
              <a:ext cx="3046270" cy="2862159"/>
            </a:xfrm>
            <a:prstGeom prst="rect">
              <a:avLst/>
            </a:prstGeom>
          </p:spPr>
        </p:pic>
      </p:grpSp>
      <p:sp>
        <p:nvSpPr>
          <p:cNvPr id="2" name="正方形/長方形 1"/>
          <p:cNvSpPr/>
          <p:nvPr/>
        </p:nvSpPr>
        <p:spPr>
          <a:xfrm>
            <a:off x="4427984" y="2512368"/>
            <a:ext cx="1281818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 flipH="1" flipV="1">
            <a:off x="3563888" y="1806180"/>
            <a:ext cx="864096" cy="7061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H="1">
            <a:off x="3563888" y="3808512"/>
            <a:ext cx="864096" cy="119435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V="1">
            <a:off x="2689776" y="3047168"/>
            <a:ext cx="0" cy="74570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689776" y="2003529"/>
            <a:ext cx="0" cy="82238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472629" y="4643602"/>
            <a:ext cx="3244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10uA/100kHz=6.2×10</a:t>
            </a:r>
            <a:r>
              <a:rPr lang="en-US" altLang="ja-JP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r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e/pulse</a:t>
            </a:r>
            <a:endParaRPr kumimoji="1"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2550" y="5978150"/>
            <a:ext cx="8816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We observed an </a:t>
            </a:r>
            <a:r>
              <a:rPr lang="en-US" altLang="ja-JP" sz="2000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increase of tunnel current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in Hf-STJ response to visible light</a:t>
            </a:r>
            <a:endParaRPr kumimoji="1" lang="en-US" altLang="ja-JP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5" name="スライド番号プレースホルダー 2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20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 rot="16200000">
            <a:off x="1874971" y="2163994"/>
            <a:ext cx="1188270" cy="410344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~1</a:t>
            </a:r>
            <a:r>
              <a:rPr kumimoji="1" lang="en-US" altLang="ja-JP" sz="2400" dirty="0" smtClean="0">
                <a:solidFill>
                  <a:schemeClr val="tx1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0μA</a:t>
            </a:r>
            <a:endParaRPr kumimoji="1" lang="ja-JP" altLang="en-US" sz="2400" dirty="0">
              <a:solidFill>
                <a:schemeClr val="tx1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105747" y="355945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V</a:t>
            </a:r>
            <a:endParaRPr kumimoji="1" lang="ja-JP" altLang="en-US" sz="2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85958" y="1134332"/>
            <a:ext cx="284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</a:t>
            </a:r>
            <a:endParaRPr kumimoji="1" lang="ja-JP" altLang="en-US" sz="28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35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71716" y="1124744"/>
                <a:ext cx="8928992" cy="5040560"/>
              </a:xfrm>
            </p:spPr>
            <p:txBody>
              <a:bodyPr>
                <a:noAutofit/>
              </a:bodyPr>
              <a:lstStyle/>
              <a:p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We propose an experiment to search for neutrino radiative decay in cosmic neutrino background.</a:t>
                </a:r>
              </a:p>
              <a:p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Requirements for the detector is an ability of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photon-by-photon 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energy measurement with better than 2%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energy 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𝐸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𝛾</m:t>
                        </m:r>
                      </m:sub>
                    </m:sSub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=25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meV (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𝜆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=50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𝜇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kumimoji="1"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Nb/Al-STJ array with grating and Hf-STJ are considered for the experiments and under development.</a:t>
                </a:r>
              </a:p>
              <a:p>
                <a:pPr lvl="1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Nb/Al-STJ fabricated at CRAVITY almost meets our requirement.</a:t>
                </a:r>
              </a:p>
              <a:p>
                <a:pPr lvl="1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FD-SOI readout for STJ signal is promising and under development.</a:t>
                </a:r>
              </a:p>
              <a:p>
                <a:pPr lvl="1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Hf-STJ development is in progress, but need much improvement.</a:t>
                </a:r>
              </a:p>
              <a:p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It is possible to improve the neutrino lifetime lower limit up to O(10</a:t>
                </a:r>
                <a:r>
                  <a:rPr lang="en-US" altLang="ja-JP" sz="2400" baseline="30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14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yrs) for 200-sec measurement in a rocket experiment with the detector.</a:t>
                </a: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716" y="1124744"/>
                <a:ext cx="8928992" cy="5040560"/>
              </a:xfrm>
              <a:blipFill rotWithShape="1">
                <a:blip r:embed="rId2"/>
                <a:stretch>
                  <a:fillRect l="-887" t="-847" b="-41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97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8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/>
          <a:lstStyle/>
          <a:p>
            <a:r>
              <a:rPr kumimoji="1" lang="en-US" altLang="ja-JP" sz="2800" dirty="0" smtClean="0"/>
              <a:t>Energy/Wavelength/</a:t>
            </a:r>
            <a:r>
              <a:rPr lang="en-US" altLang="ja-JP" sz="2800" dirty="0" smtClean="0"/>
              <a:t>Frequency</a:t>
            </a:r>
            <a:endParaRPr kumimoji="1" lang="ja-JP" altLang="en-US" sz="2800" dirty="0"/>
          </a:p>
        </p:txBody>
      </p:sp>
      <p:pic>
        <p:nvPicPr>
          <p:cNvPr id="3083" name="Picture 11" descr="C:\Users\yuji\Desktop\axis2.gif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86"/>
          <a:stretch/>
        </p:blipFill>
        <p:spPr bwMode="auto">
          <a:xfrm>
            <a:off x="460375" y="980728"/>
            <a:ext cx="7984430" cy="359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 flipV="1">
            <a:off x="4608004" y="1268760"/>
            <a:ext cx="0" cy="2952328"/>
          </a:xfrm>
          <a:prstGeom prst="lin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3302980" y="4407590"/>
                <a:ext cx="2299219" cy="5575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=25 </m:t>
                      </m:r>
                      <m:r>
                        <m:rPr>
                          <m:sty m:val="p"/>
                        </m:rPr>
                        <a:rPr kumimoji="1" lang="en-US" altLang="ja-JP" b="0" i="1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980" y="4407590"/>
                <a:ext cx="2299219" cy="5575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3380548" y="5117579"/>
                <a:ext cx="18454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𝜈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=6 </m:t>
                      </m:r>
                      <m:r>
                        <m:rPr>
                          <m:sty m:val="p"/>
                        </m:rPr>
                        <a:rPr kumimoji="1" lang="en-US" altLang="ja-JP" b="0" i="1" smtClean="0">
                          <a:latin typeface="Cambria Math"/>
                        </a:rPr>
                        <m:t>THz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548" y="5117579"/>
                <a:ext cx="184544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470275" y="5767489"/>
                <a:ext cx="18456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𝜆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=50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𝜇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0275" y="5767489"/>
                <a:ext cx="1845633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03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43"/>
          <a:stretch/>
        </p:blipFill>
        <p:spPr bwMode="auto">
          <a:xfrm>
            <a:off x="2688762" y="2341565"/>
            <a:ext cx="3672408" cy="361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9463" y="188640"/>
            <a:ext cx="8229600" cy="720080"/>
          </a:xfrm>
        </p:spPr>
        <p:txBody>
          <a:bodyPr/>
          <a:lstStyle/>
          <a:p>
            <a:pPr eaLnBrk="1" hangingPunct="1"/>
            <a:r>
              <a:rPr lang="en-US" altLang="ja-JP" sz="4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STJ I-V curve</a:t>
            </a:r>
            <a:endParaRPr lang="ja-JP" altLang="en-US" sz="4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1881" y="908720"/>
            <a:ext cx="7992888" cy="16561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ja-JP" sz="2400" dirty="0"/>
              <a:t>Sketch of a current-voltage (I-V) curve for </a:t>
            </a:r>
            <a:r>
              <a:rPr lang="en-US" altLang="ja-JP" sz="2400" dirty="0" smtClean="0"/>
              <a:t>STJ</a:t>
            </a:r>
            <a:endParaRPr lang="ja-JP" altLang="en-US" sz="2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è"/>
            </a:pPr>
            <a:r>
              <a:rPr lang="en-US" altLang="ja-JP" sz="2000" dirty="0"/>
              <a:t>The Cooper pair tunneling </a:t>
            </a:r>
            <a:r>
              <a:rPr lang="en-US" altLang="ja-JP" sz="2000" dirty="0" smtClean="0"/>
              <a:t>current (DC Josephson current) is </a:t>
            </a:r>
            <a:r>
              <a:rPr lang="en-US" altLang="ja-JP" sz="2000" dirty="0"/>
              <a:t>seen at V = 0, and the </a:t>
            </a:r>
            <a:r>
              <a:rPr lang="en-US" altLang="ja-JP" sz="2000" dirty="0" smtClean="0"/>
              <a:t>quasi-particle </a:t>
            </a:r>
            <a:r>
              <a:rPr lang="en-US" altLang="ja-JP" sz="2000" dirty="0"/>
              <a:t>tunneling current is seen for </a:t>
            </a:r>
            <a:r>
              <a:rPr lang="en-US" altLang="ja-JP" sz="2000" dirty="0" smtClean="0"/>
              <a:t>|V|&gt;2</a:t>
            </a:r>
            <a:r>
              <a:rPr lang="en-US" altLang="ja-JP" sz="2000" dirty="0" smtClean="0">
                <a:sym typeface="Symbol"/>
              </a:rPr>
              <a:t></a:t>
            </a:r>
            <a:endParaRPr lang="ja-JP" altLang="en-US" sz="20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6368545" y="2060848"/>
            <a:ext cx="2016224" cy="1656184"/>
            <a:chOff x="2015839" y="4725144"/>
            <a:chExt cx="2016224" cy="1656184"/>
          </a:xfrm>
        </p:grpSpPr>
        <p:cxnSp>
          <p:nvCxnSpPr>
            <p:cNvPr id="80" name="直線コネクタ 79"/>
            <p:cNvCxnSpPr/>
            <p:nvPr/>
          </p:nvCxnSpPr>
          <p:spPr bwMode="auto">
            <a:xfrm>
              <a:off x="2015839" y="491136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直線コネクタ 80"/>
            <p:cNvCxnSpPr/>
            <p:nvPr/>
          </p:nvCxnSpPr>
          <p:spPr bwMode="auto">
            <a:xfrm>
              <a:off x="2015839" y="548742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正方形/長方形 81"/>
            <p:cNvSpPr/>
            <p:nvPr/>
          </p:nvSpPr>
          <p:spPr bwMode="auto">
            <a:xfrm>
              <a:off x="2951943" y="4725144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83" name="円/楕円 82"/>
            <p:cNvSpPr/>
            <p:nvPr/>
          </p:nvSpPr>
          <p:spPr bwMode="auto">
            <a:xfrm>
              <a:off x="3464260" y="551103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grpSp>
          <p:nvGrpSpPr>
            <p:cNvPr id="84" name="グループ化 83"/>
            <p:cNvGrpSpPr/>
            <p:nvPr/>
          </p:nvGrpSpPr>
          <p:grpSpPr>
            <a:xfrm>
              <a:off x="2259483" y="5343412"/>
              <a:ext cx="448816" cy="288032"/>
              <a:chOff x="2483768" y="4725144"/>
              <a:chExt cx="448816" cy="288032"/>
            </a:xfrm>
          </p:grpSpPr>
          <p:sp>
            <p:nvSpPr>
              <p:cNvPr id="85" name="円/楕円 84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6" name="円/楕円 85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87" name="円/楕円 86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cxnSp>
          <p:nvCxnSpPr>
            <p:cNvPr id="92" name="直線コネクタ 91"/>
            <p:cNvCxnSpPr/>
            <p:nvPr/>
          </p:nvCxnSpPr>
          <p:spPr bwMode="auto">
            <a:xfrm>
              <a:off x="3089882" y="566124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直線コネクタ 92"/>
            <p:cNvCxnSpPr/>
            <p:nvPr/>
          </p:nvCxnSpPr>
          <p:spPr bwMode="auto">
            <a:xfrm>
              <a:off x="3095959" y="6237312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4" name="グループ化 93"/>
            <p:cNvGrpSpPr/>
            <p:nvPr/>
          </p:nvGrpSpPr>
          <p:grpSpPr>
            <a:xfrm>
              <a:off x="3375730" y="6093296"/>
              <a:ext cx="448816" cy="288032"/>
              <a:chOff x="2483768" y="4725144"/>
              <a:chExt cx="448816" cy="288032"/>
            </a:xfrm>
          </p:grpSpPr>
          <p:sp>
            <p:nvSpPr>
              <p:cNvPr id="95" name="円/楕円 94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96" name="円/楕円 95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97" name="円/楕円 96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sp>
          <p:nvSpPr>
            <p:cNvPr id="98" name="円/楕円 97"/>
            <p:cNvSpPr/>
            <p:nvPr/>
          </p:nvSpPr>
          <p:spPr bwMode="auto">
            <a:xfrm>
              <a:off x="3657548" y="5508719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cxnSp>
          <p:nvCxnSpPr>
            <p:cNvPr id="99" name="直線矢印コネクタ 98"/>
            <p:cNvCxnSpPr/>
            <p:nvPr/>
          </p:nvCxnSpPr>
          <p:spPr bwMode="auto">
            <a:xfrm>
              <a:off x="2663911" y="5440374"/>
              <a:ext cx="783827" cy="94108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グループ化 5"/>
          <p:cNvGrpSpPr/>
          <p:nvPr/>
        </p:nvGrpSpPr>
        <p:grpSpPr>
          <a:xfrm>
            <a:off x="1319525" y="2341565"/>
            <a:ext cx="2016224" cy="1572125"/>
            <a:chOff x="3095959" y="2978246"/>
            <a:chExt cx="2016224" cy="1572125"/>
          </a:xfrm>
        </p:grpSpPr>
        <p:cxnSp>
          <p:nvCxnSpPr>
            <p:cNvPr id="71" name="直線コネクタ 70"/>
            <p:cNvCxnSpPr/>
            <p:nvPr/>
          </p:nvCxnSpPr>
          <p:spPr bwMode="auto">
            <a:xfrm>
              <a:off x="3095959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直線コネクタ 71"/>
            <p:cNvCxnSpPr/>
            <p:nvPr/>
          </p:nvCxnSpPr>
          <p:spPr bwMode="auto">
            <a:xfrm>
              <a:off x="309595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正方形/長方形 78"/>
            <p:cNvSpPr/>
            <p:nvPr/>
          </p:nvSpPr>
          <p:spPr bwMode="auto">
            <a:xfrm>
              <a:off x="4032063" y="2978246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grpSp>
          <p:nvGrpSpPr>
            <p:cNvPr id="88" name="グループ化 87"/>
            <p:cNvGrpSpPr/>
            <p:nvPr/>
          </p:nvGrpSpPr>
          <p:grpSpPr>
            <a:xfrm>
              <a:off x="3339603" y="4077072"/>
              <a:ext cx="448816" cy="288032"/>
              <a:chOff x="2483768" y="4725144"/>
              <a:chExt cx="448816" cy="288032"/>
            </a:xfrm>
          </p:grpSpPr>
          <p:sp>
            <p:nvSpPr>
              <p:cNvPr id="89" name="円/楕円 88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90" name="円/楕円 89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91" name="円/楕円 90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cxnSp>
          <p:nvCxnSpPr>
            <p:cNvPr id="100" name="直線コネクタ 99"/>
            <p:cNvCxnSpPr/>
            <p:nvPr/>
          </p:nvCxnSpPr>
          <p:spPr bwMode="auto">
            <a:xfrm>
              <a:off x="4170002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1" name="直線コネクタ 100"/>
            <p:cNvCxnSpPr/>
            <p:nvPr/>
          </p:nvCxnSpPr>
          <p:spPr bwMode="auto">
            <a:xfrm>
              <a:off x="417607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02" name="グループ化 101"/>
            <p:cNvGrpSpPr/>
            <p:nvPr/>
          </p:nvGrpSpPr>
          <p:grpSpPr>
            <a:xfrm>
              <a:off x="4455850" y="4077072"/>
              <a:ext cx="448816" cy="288032"/>
              <a:chOff x="2483768" y="4725144"/>
              <a:chExt cx="448816" cy="288032"/>
            </a:xfrm>
          </p:grpSpPr>
          <p:sp>
            <p:nvSpPr>
              <p:cNvPr id="103" name="円/楕円 102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4" name="円/楕円 103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05" name="円/楕円 104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cxnSp>
          <p:nvCxnSpPr>
            <p:cNvPr id="106" name="直線矢印コネクタ 105"/>
            <p:cNvCxnSpPr/>
            <p:nvPr/>
          </p:nvCxnSpPr>
          <p:spPr bwMode="auto">
            <a:xfrm>
              <a:off x="3807778" y="4141652"/>
              <a:ext cx="648072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arrow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8" name="右矢印 7"/>
          <p:cNvSpPr/>
          <p:nvPr/>
        </p:nvSpPr>
        <p:spPr bwMode="auto">
          <a:xfrm rot="1268261">
            <a:off x="3340448" y="3268921"/>
            <a:ext cx="978408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08" name="右矢印 107"/>
          <p:cNvSpPr/>
          <p:nvPr/>
        </p:nvSpPr>
        <p:spPr bwMode="auto">
          <a:xfrm rot="11409327">
            <a:off x="5819372" y="3006469"/>
            <a:ext cx="978408" cy="24231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109" name="グループ化 108"/>
          <p:cNvGrpSpPr/>
          <p:nvPr/>
        </p:nvGrpSpPr>
        <p:grpSpPr>
          <a:xfrm>
            <a:off x="555057" y="4477535"/>
            <a:ext cx="2016224" cy="1572125"/>
            <a:chOff x="3095959" y="2978246"/>
            <a:chExt cx="2016224" cy="1572125"/>
          </a:xfrm>
        </p:grpSpPr>
        <p:cxnSp>
          <p:nvCxnSpPr>
            <p:cNvPr id="110" name="直線コネクタ 109"/>
            <p:cNvCxnSpPr/>
            <p:nvPr/>
          </p:nvCxnSpPr>
          <p:spPr bwMode="auto">
            <a:xfrm>
              <a:off x="3095959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直線コネクタ 110"/>
            <p:cNvCxnSpPr/>
            <p:nvPr/>
          </p:nvCxnSpPr>
          <p:spPr bwMode="auto">
            <a:xfrm>
              <a:off x="309595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正方形/長方形 111"/>
            <p:cNvSpPr/>
            <p:nvPr/>
          </p:nvSpPr>
          <p:spPr bwMode="auto">
            <a:xfrm>
              <a:off x="4032063" y="2978246"/>
              <a:ext cx="144016" cy="1572125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grpSp>
          <p:nvGrpSpPr>
            <p:cNvPr id="113" name="グループ化 112"/>
            <p:cNvGrpSpPr/>
            <p:nvPr/>
          </p:nvGrpSpPr>
          <p:grpSpPr>
            <a:xfrm>
              <a:off x="3339603" y="4077072"/>
              <a:ext cx="448816" cy="288032"/>
              <a:chOff x="2483768" y="4725144"/>
              <a:chExt cx="448816" cy="288032"/>
            </a:xfrm>
          </p:grpSpPr>
          <p:sp>
            <p:nvSpPr>
              <p:cNvPr id="121" name="円/楕円 120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2" name="円/楕円 121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3" name="円/楕円 122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  <p:cxnSp>
          <p:nvCxnSpPr>
            <p:cNvPr id="114" name="直線コネクタ 113"/>
            <p:cNvCxnSpPr/>
            <p:nvPr/>
          </p:nvCxnSpPr>
          <p:spPr bwMode="auto">
            <a:xfrm>
              <a:off x="4170002" y="3645024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直線コネクタ 114"/>
            <p:cNvCxnSpPr/>
            <p:nvPr/>
          </p:nvCxnSpPr>
          <p:spPr bwMode="auto">
            <a:xfrm>
              <a:off x="4176079" y="4221088"/>
              <a:ext cx="936104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16" name="グループ化 115"/>
            <p:cNvGrpSpPr/>
            <p:nvPr/>
          </p:nvGrpSpPr>
          <p:grpSpPr>
            <a:xfrm>
              <a:off x="4455850" y="4077072"/>
              <a:ext cx="448816" cy="288032"/>
              <a:chOff x="2483768" y="4725144"/>
              <a:chExt cx="448816" cy="288032"/>
            </a:xfrm>
          </p:grpSpPr>
          <p:sp>
            <p:nvSpPr>
              <p:cNvPr id="118" name="円/楕円 117"/>
              <p:cNvSpPr/>
              <p:nvPr/>
            </p:nvSpPr>
            <p:spPr bwMode="auto">
              <a:xfrm>
                <a:off x="25557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19" name="円/楕円 118"/>
              <p:cNvSpPr/>
              <p:nvPr/>
            </p:nvSpPr>
            <p:spPr bwMode="auto">
              <a:xfrm>
                <a:off x="2708176" y="4797152"/>
                <a:ext cx="144016" cy="144016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  <p:sp>
            <p:nvSpPr>
              <p:cNvPr id="120" name="円/楕円 119"/>
              <p:cNvSpPr/>
              <p:nvPr/>
            </p:nvSpPr>
            <p:spPr bwMode="auto">
              <a:xfrm>
                <a:off x="2483768" y="4725144"/>
                <a:ext cx="448816" cy="288032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p:grpSp>
      </p:grpSp>
      <p:sp>
        <p:nvSpPr>
          <p:cNvPr id="11" name="円弧 10"/>
          <p:cNvSpPr/>
          <p:nvPr/>
        </p:nvSpPr>
        <p:spPr bwMode="auto">
          <a:xfrm>
            <a:off x="1259632" y="4215812"/>
            <a:ext cx="315652" cy="2124236"/>
          </a:xfrm>
          <a:prstGeom prst="arc">
            <a:avLst>
              <a:gd name="adj1" fmla="val 16200000"/>
              <a:gd name="adj2" fmla="val 5356906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4" name="円弧 123"/>
          <p:cNvSpPr/>
          <p:nvPr/>
        </p:nvSpPr>
        <p:spPr bwMode="auto">
          <a:xfrm flipH="1">
            <a:off x="1547664" y="4200092"/>
            <a:ext cx="239913" cy="2139956"/>
          </a:xfrm>
          <a:prstGeom prst="arc">
            <a:avLst>
              <a:gd name="adj1" fmla="val 16200000"/>
              <a:gd name="adj2" fmla="val 5356906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5" name="円弧 124"/>
          <p:cNvSpPr/>
          <p:nvPr/>
        </p:nvSpPr>
        <p:spPr bwMode="auto">
          <a:xfrm>
            <a:off x="1517450" y="4193618"/>
            <a:ext cx="57834" cy="2302735"/>
          </a:xfrm>
          <a:prstGeom prst="arc">
            <a:avLst>
              <a:gd name="adj1" fmla="val 16200000"/>
              <a:gd name="adj2" fmla="val 5356906"/>
            </a:avLst>
          </a:prstGeom>
          <a:noFill/>
          <a:ln w="25400" cap="flat" cmpd="sng" algn="ctr">
            <a:solidFill>
              <a:srgbClr val="FFC000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26" name="Rectangle 4"/>
          <p:cNvSpPr txBox="1">
            <a:spLocks noChangeArrowheads="1"/>
          </p:cNvSpPr>
          <p:nvPr/>
        </p:nvSpPr>
        <p:spPr bwMode="auto">
          <a:xfrm>
            <a:off x="1877610" y="6049660"/>
            <a:ext cx="5939356" cy="3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ct val="90000"/>
              </a:lnSpc>
              <a:buClrTx/>
              <a:buNone/>
            </a:pPr>
            <a:r>
              <a:rPr lang="en-US" altLang="ja-JP" sz="2000" kern="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Josephson current is suppressed by magnetic field</a:t>
            </a:r>
            <a:endParaRPr lang="ja-JP" altLang="en-US" sz="2000" kern="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7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/>
              <p:cNvSpPr txBox="1"/>
              <p:nvPr/>
            </p:nvSpPr>
            <p:spPr>
              <a:xfrm>
                <a:off x="8127326" y="3071059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kumimoji="1" lang="ja-JP" altLang="en-US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58" name="テキスト ボックス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326" y="3071059"/>
                <a:ext cx="514885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/>
          <p:cNvCxnSpPr/>
          <p:nvPr/>
        </p:nvCxnSpPr>
        <p:spPr>
          <a:xfrm flipV="1">
            <a:off x="5066040" y="4215812"/>
            <a:ext cx="0" cy="56477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矢印コネクタ 72"/>
          <p:cNvCxnSpPr/>
          <p:nvPr/>
        </p:nvCxnSpPr>
        <p:spPr>
          <a:xfrm>
            <a:off x="5066040" y="3663969"/>
            <a:ext cx="0" cy="51621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952780" y="4756502"/>
            <a:ext cx="135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Leak current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21534" y="4131186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 field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42071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5" name="直線コネクタ 104"/>
          <p:cNvCxnSpPr/>
          <p:nvPr/>
        </p:nvCxnSpPr>
        <p:spPr bwMode="auto">
          <a:xfrm>
            <a:off x="5045875" y="5661248"/>
            <a:ext cx="169267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675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dirty="0" smtClean="0"/>
              <a:t>STJ back-tunneling effect</a:t>
            </a:r>
            <a:endParaRPr lang="ja-JP" altLang="en-US" sz="3600" dirty="0" smtClean="0"/>
          </a:p>
        </p:txBody>
      </p:sp>
      <p:cxnSp>
        <p:nvCxnSpPr>
          <p:cNvPr id="18" name="直線コネクタ 17"/>
          <p:cNvCxnSpPr/>
          <p:nvPr/>
        </p:nvCxnSpPr>
        <p:spPr bwMode="auto">
          <a:xfrm>
            <a:off x="755576" y="5589240"/>
            <a:ext cx="1692678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正方形/長方形 9"/>
          <p:cNvSpPr/>
          <p:nvPr/>
        </p:nvSpPr>
        <p:spPr bwMode="auto">
          <a:xfrm>
            <a:off x="2448254" y="4307905"/>
            <a:ext cx="144016" cy="1572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5" name="円/楕円 24"/>
          <p:cNvSpPr/>
          <p:nvPr/>
        </p:nvSpPr>
        <p:spPr bwMode="auto">
          <a:xfrm>
            <a:off x="2059299" y="460979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1755794" y="5445224"/>
            <a:ext cx="448816" cy="288032"/>
            <a:chOff x="2483768" y="4725144"/>
            <a:chExt cx="448816" cy="288032"/>
          </a:xfrm>
        </p:grpSpPr>
        <p:sp>
          <p:nvSpPr>
            <p:cNvPr id="19" name="円/楕円 18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円/楕円 23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0" name="円/楕円 19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28" name="円/楕円 27"/>
          <p:cNvSpPr/>
          <p:nvPr/>
        </p:nvSpPr>
        <p:spPr bwMode="auto">
          <a:xfrm>
            <a:off x="1806696" y="4628931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23" name="直線矢印コネクタ 22"/>
          <p:cNvCxnSpPr>
            <a:stCxn id="24" idx="0"/>
            <a:endCxn id="25" idx="4"/>
          </p:cNvCxnSpPr>
          <p:nvPr/>
        </p:nvCxnSpPr>
        <p:spPr bwMode="auto">
          <a:xfrm flipV="1">
            <a:off x="2052210" y="4753806"/>
            <a:ext cx="79097" cy="76342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線矢印コネクタ 31"/>
          <p:cNvCxnSpPr>
            <a:stCxn id="19" idx="0"/>
            <a:endCxn id="28" idx="4"/>
          </p:cNvCxnSpPr>
          <p:nvPr/>
        </p:nvCxnSpPr>
        <p:spPr bwMode="auto">
          <a:xfrm flipH="1" flipV="1">
            <a:off x="1878704" y="4772947"/>
            <a:ext cx="21106" cy="74428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直線コネクタ 35"/>
          <p:cNvCxnSpPr/>
          <p:nvPr/>
        </p:nvCxnSpPr>
        <p:spPr bwMode="auto">
          <a:xfrm flipV="1">
            <a:off x="2592270" y="5790454"/>
            <a:ext cx="1716034" cy="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8" name="グループ化 37"/>
          <p:cNvGrpSpPr/>
          <p:nvPr/>
        </p:nvGrpSpPr>
        <p:grpSpPr>
          <a:xfrm>
            <a:off x="3347864" y="5661248"/>
            <a:ext cx="448816" cy="288032"/>
            <a:chOff x="2483768" y="4725144"/>
            <a:chExt cx="448816" cy="288032"/>
          </a:xfrm>
        </p:grpSpPr>
        <p:sp>
          <p:nvSpPr>
            <p:cNvPr id="39" name="円/楕円 38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0" name="円/楕円 39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41" name="円/楕円 40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42" name="円/楕円 41"/>
          <p:cNvSpPr/>
          <p:nvPr/>
        </p:nvSpPr>
        <p:spPr bwMode="auto">
          <a:xfrm>
            <a:off x="3016057" y="5013072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48" name="直線矢印コネクタ 47"/>
          <p:cNvCxnSpPr>
            <a:stCxn id="25" idx="6"/>
            <a:endCxn id="42" idx="1"/>
          </p:cNvCxnSpPr>
          <p:nvPr/>
        </p:nvCxnSpPr>
        <p:spPr bwMode="auto">
          <a:xfrm>
            <a:off x="2203315" y="4681798"/>
            <a:ext cx="833833" cy="352365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正方形/長方形 52"/>
          <p:cNvSpPr/>
          <p:nvPr/>
        </p:nvSpPr>
        <p:spPr bwMode="auto">
          <a:xfrm>
            <a:off x="6732240" y="4365104"/>
            <a:ext cx="144016" cy="1572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5923384" y="5517232"/>
            <a:ext cx="448816" cy="288032"/>
            <a:chOff x="2483768" y="4725144"/>
            <a:chExt cx="448816" cy="288032"/>
          </a:xfrm>
        </p:grpSpPr>
        <p:sp>
          <p:nvSpPr>
            <p:cNvPr id="56" name="円/楕円 55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7" name="円/楕円 56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58" name="円/楕円 57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59" name="円/楕円 58"/>
          <p:cNvSpPr/>
          <p:nvPr/>
        </p:nvSpPr>
        <p:spPr bwMode="auto">
          <a:xfrm>
            <a:off x="7304962" y="5085080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64" name="直線コネクタ 63"/>
          <p:cNvCxnSpPr/>
          <p:nvPr/>
        </p:nvCxnSpPr>
        <p:spPr bwMode="auto">
          <a:xfrm>
            <a:off x="6876256" y="5877272"/>
            <a:ext cx="171603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円/楕円 68"/>
          <p:cNvSpPr/>
          <p:nvPr/>
        </p:nvSpPr>
        <p:spPr bwMode="auto">
          <a:xfrm>
            <a:off x="6139408" y="470886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cxnSp>
        <p:nvCxnSpPr>
          <p:cNvPr id="70" name="直線矢印コネクタ 69"/>
          <p:cNvCxnSpPr>
            <a:stCxn id="59" idx="3"/>
            <a:endCxn id="75" idx="7"/>
          </p:cNvCxnSpPr>
          <p:nvPr/>
        </p:nvCxnSpPr>
        <p:spPr bwMode="auto">
          <a:xfrm>
            <a:off x="7326053" y="5208005"/>
            <a:ext cx="126596" cy="61835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3" name="グループ化 72"/>
          <p:cNvGrpSpPr/>
          <p:nvPr/>
        </p:nvGrpSpPr>
        <p:grpSpPr>
          <a:xfrm>
            <a:off x="7105316" y="5733256"/>
            <a:ext cx="448816" cy="288032"/>
            <a:chOff x="2483768" y="4725144"/>
            <a:chExt cx="448816" cy="288032"/>
          </a:xfrm>
        </p:grpSpPr>
        <p:sp>
          <p:nvSpPr>
            <p:cNvPr id="74" name="円/楕円 73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5" name="円/楕円 74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76" name="円/楕円 75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cxnSp>
        <p:nvCxnSpPr>
          <p:cNvPr id="77" name="直線矢印コネクタ 76"/>
          <p:cNvCxnSpPr>
            <a:stCxn id="56" idx="0"/>
            <a:endCxn id="69" idx="4"/>
          </p:cNvCxnSpPr>
          <p:nvPr/>
        </p:nvCxnSpPr>
        <p:spPr bwMode="auto">
          <a:xfrm flipV="1">
            <a:off x="6067400" y="4852877"/>
            <a:ext cx="144016" cy="736363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直線矢印コネクタ 77"/>
          <p:cNvCxnSpPr>
            <a:stCxn id="57" idx="6"/>
            <a:endCxn id="74" idx="2"/>
          </p:cNvCxnSpPr>
          <p:nvPr/>
        </p:nvCxnSpPr>
        <p:spPr bwMode="auto">
          <a:xfrm>
            <a:off x="6291808" y="5661248"/>
            <a:ext cx="885516" cy="21602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正方形/長方形 88"/>
          <p:cNvSpPr/>
          <p:nvPr/>
        </p:nvSpPr>
        <p:spPr>
          <a:xfrm>
            <a:off x="265890" y="4087202"/>
            <a:ext cx="879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/>
              <a:t>P</a:t>
            </a:r>
            <a:r>
              <a:rPr lang="en-US" altLang="ja-JP" b="1" dirty="0" smtClean="0"/>
              <a:t>hoton</a:t>
            </a:r>
            <a:endParaRPr lang="ja-JP" altLang="en-US" sz="1800" dirty="0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40764" y="1268760"/>
            <a:ext cx="8649277" cy="1872208"/>
          </a:xfrm>
        </p:spPr>
        <p:txBody>
          <a:bodyPr>
            <a:normAutofit fontScale="92500" lnSpcReduction="20000"/>
          </a:bodyPr>
          <a:lstStyle/>
          <a:p>
            <a:r>
              <a:rPr lang="en-US" altLang="ja-JP" sz="2400" dirty="0" smtClean="0"/>
              <a:t>Quasi-particles near the barrier can mediate Cooper pairs, resulting in true signal gain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Bi-layer fabricated with superconductors of different gaps </a:t>
            </a:r>
            <a:r>
              <a:rPr lang="en-US" altLang="ja-JP" sz="2000" dirty="0" smtClean="0">
                <a:sym typeface="Symbol"/>
              </a:rPr>
              <a:t></a:t>
            </a:r>
            <a:r>
              <a:rPr lang="en-US" altLang="ja-JP" sz="2000" baseline="-25000" dirty="0" err="1" smtClean="0">
                <a:sym typeface="Symbol"/>
              </a:rPr>
              <a:t>Nb</a:t>
            </a:r>
            <a:r>
              <a:rPr lang="en-US" altLang="ja-JP" sz="2000" dirty="0" smtClean="0">
                <a:sym typeface="Symbol"/>
              </a:rPr>
              <a:t>&gt;</a:t>
            </a:r>
            <a:r>
              <a:rPr lang="en-US" altLang="ja-JP" sz="2000" baseline="-25000" dirty="0" smtClean="0">
                <a:sym typeface="Symbol"/>
              </a:rPr>
              <a:t>Al</a:t>
            </a:r>
            <a:r>
              <a:rPr lang="en-US" altLang="ja-JP" sz="2000" dirty="0" smtClean="0">
                <a:sym typeface="Symbol"/>
              </a:rPr>
              <a:t> to enhance quasi-particle density near the barrier</a:t>
            </a:r>
            <a:endParaRPr lang="en-US" altLang="ja-JP" sz="2000" dirty="0" smtClean="0"/>
          </a:p>
          <a:p>
            <a:pPr lvl="1"/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/Al-STJ   </a:t>
            </a:r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(200nm)/Al(10nm)/</a:t>
            </a:r>
            <a:r>
              <a:rPr lang="en-US" altLang="ja-JP" sz="2000" dirty="0" err="1" smtClean="0">
                <a:sym typeface="Wingdings"/>
              </a:rPr>
              <a:t>AlOx</a:t>
            </a:r>
            <a:r>
              <a:rPr lang="en-US" altLang="ja-JP" sz="2000" dirty="0" smtClean="0">
                <a:sym typeface="Wingdings"/>
              </a:rPr>
              <a:t>/Al(10nm)/</a:t>
            </a:r>
            <a:r>
              <a:rPr lang="en-US" altLang="ja-JP" sz="2000" dirty="0" err="1" smtClean="0">
                <a:sym typeface="Wingdings"/>
              </a:rPr>
              <a:t>Nb</a:t>
            </a:r>
            <a:r>
              <a:rPr lang="en-US" altLang="ja-JP" sz="2000" dirty="0" smtClean="0">
                <a:sym typeface="Wingdings"/>
              </a:rPr>
              <a:t>(100nm)</a:t>
            </a:r>
          </a:p>
          <a:p>
            <a:r>
              <a:rPr lang="en-US" altLang="ja-JP" sz="2400" dirty="0" smtClean="0"/>
              <a:t>Gain:</a:t>
            </a:r>
            <a:r>
              <a:rPr lang="ja-JP" altLang="en-US" sz="2400" dirty="0" smtClean="0"/>
              <a:t> </a:t>
            </a:r>
            <a:r>
              <a:rPr lang="en-US" altLang="ja-JP" sz="2400" dirty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200</a:t>
            </a:r>
            <a:endParaRPr kumimoji="1" lang="en-US" altLang="ja-JP" sz="2400" dirty="0" smtClean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178576" y="5445224"/>
            <a:ext cx="448816" cy="288032"/>
            <a:chOff x="2483768" y="4725144"/>
            <a:chExt cx="448816" cy="288032"/>
          </a:xfrm>
        </p:grpSpPr>
        <p:sp>
          <p:nvSpPr>
            <p:cNvPr id="84" name="円/楕円 83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5" name="円/楕円 84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86" name="円/楕円 85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sp>
        <p:nvSpPr>
          <p:cNvPr id="87" name="円/楕円 86"/>
          <p:cNvSpPr/>
          <p:nvPr/>
        </p:nvSpPr>
        <p:spPr bwMode="auto">
          <a:xfrm>
            <a:off x="6535241" y="4713964"/>
            <a:ext cx="144016" cy="144016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7795592" y="5733256"/>
            <a:ext cx="448816" cy="288032"/>
            <a:chOff x="2483768" y="4725144"/>
            <a:chExt cx="448816" cy="288032"/>
          </a:xfrm>
        </p:grpSpPr>
        <p:sp>
          <p:nvSpPr>
            <p:cNvPr id="93" name="円/楕円 92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4" name="円/楕円 93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95" name="円/楕円 94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</p:grpSp>
      <p:grpSp>
        <p:nvGrpSpPr>
          <p:cNvPr id="45" name="グループ化 44"/>
          <p:cNvGrpSpPr/>
          <p:nvPr/>
        </p:nvGrpSpPr>
        <p:grpSpPr>
          <a:xfrm>
            <a:off x="755576" y="4883969"/>
            <a:ext cx="1716034" cy="253716"/>
            <a:chOff x="755576" y="4883969"/>
            <a:chExt cx="1716034" cy="253716"/>
          </a:xfrm>
        </p:grpSpPr>
        <p:cxnSp>
          <p:nvCxnSpPr>
            <p:cNvPr id="9" name="直線コネクタ 8"/>
            <p:cNvCxnSpPr/>
            <p:nvPr/>
          </p:nvCxnSpPr>
          <p:spPr bwMode="auto">
            <a:xfrm>
              <a:off x="755576" y="48839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直線コネクタ 95"/>
            <p:cNvCxnSpPr/>
            <p:nvPr/>
          </p:nvCxnSpPr>
          <p:spPr bwMode="auto">
            <a:xfrm>
              <a:off x="1755794" y="48839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7" name="直線コネクタ 96"/>
            <p:cNvCxnSpPr/>
            <p:nvPr/>
          </p:nvCxnSpPr>
          <p:spPr bwMode="auto">
            <a:xfrm>
              <a:off x="1755794" y="5125220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グループ化 33"/>
          <p:cNvGrpSpPr/>
          <p:nvPr/>
        </p:nvGrpSpPr>
        <p:grpSpPr>
          <a:xfrm flipH="1">
            <a:off x="2592270" y="5085184"/>
            <a:ext cx="1716034" cy="253716"/>
            <a:chOff x="1169430" y="6177769"/>
            <a:chExt cx="1716034" cy="253716"/>
          </a:xfrm>
        </p:grpSpPr>
        <p:cxnSp>
          <p:nvCxnSpPr>
            <p:cNvPr id="98" name="直線コネクタ 97"/>
            <p:cNvCxnSpPr/>
            <p:nvPr/>
          </p:nvCxnSpPr>
          <p:spPr bwMode="auto">
            <a:xfrm flipH="1">
              <a:off x="1169430" y="61777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" name="直線コネクタ 98"/>
            <p:cNvCxnSpPr/>
            <p:nvPr/>
          </p:nvCxnSpPr>
          <p:spPr bwMode="auto">
            <a:xfrm flipH="1">
              <a:off x="2169648" y="61777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0" name="直線コネクタ 99"/>
            <p:cNvCxnSpPr/>
            <p:nvPr/>
          </p:nvCxnSpPr>
          <p:spPr bwMode="auto">
            <a:xfrm flipH="1">
              <a:off x="2169648" y="6431485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" name="稲妻 70"/>
          <p:cNvSpPr/>
          <p:nvPr/>
        </p:nvSpPr>
        <p:spPr bwMode="auto">
          <a:xfrm>
            <a:off x="974857" y="4458816"/>
            <a:ext cx="914400" cy="914400"/>
          </a:xfrm>
          <a:prstGeom prst="lightningBol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5012064" y="4946340"/>
            <a:ext cx="1716034" cy="253716"/>
            <a:chOff x="755576" y="4883969"/>
            <a:chExt cx="1716034" cy="253716"/>
          </a:xfrm>
        </p:grpSpPr>
        <p:cxnSp>
          <p:nvCxnSpPr>
            <p:cNvPr id="102" name="直線コネクタ 101"/>
            <p:cNvCxnSpPr/>
            <p:nvPr/>
          </p:nvCxnSpPr>
          <p:spPr bwMode="auto">
            <a:xfrm>
              <a:off x="755576" y="48839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直線コネクタ 102"/>
            <p:cNvCxnSpPr/>
            <p:nvPr/>
          </p:nvCxnSpPr>
          <p:spPr bwMode="auto">
            <a:xfrm>
              <a:off x="1755794" y="48839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直線コネクタ 103"/>
            <p:cNvCxnSpPr/>
            <p:nvPr/>
          </p:nvCxnSpPr>
          <p:spPr bwMode="auto">
            <a:xfrm>
              <a:off x="1755794" y="5125220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4" name="グループ化 113"/>
          <p:cNvGrpSpPr/>
          <p:nvPr/>
        </p:nvGrpSpPr>
        <p:grpSpPr>
          <a:xfrm flipH="1">
            <a:off x="6876256" y="5125220"/>
            <a:ext cx="1716034" cy="253716"/>
            <a:chOff x="1169430" y="6177769"/>
            <a:chExt cx="1716034" cy="253716"/>
          </a:xfrm>
        </p:grpSpPr>
        <p:cxnSp>
          <p:nvCxnSpPr>
            <p:cNvPr id="115" name="直線コネクタ 114"/>
            <p:cNvCxnSpPr/>
            <p:nvPr/>
          </p:nvCxnSpPr>
          <p:spPr bwMode="auto">
            <a:xfrm flipH="1">
              <a:off x="1169430" y="6177769"/>
              <a:ext cx="1000218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直線コネクタ 115"/>
            <p:cNvCxnSpPr/>
            <p:nvPr/>
          </p:nvCxnSpPr>
          <p:spPr bwMode="auto">
            <a:xfrm flipH="1">
              <a:off x="2169648" y="6177769"/>
              <a:ext cx="0" cy="25371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直線コネクタ 116"/>
            <p:cNvCxnSpPr/>
            <p:nvPr/>
          </p:nvCxnSpPr>
          <p:spPr bwMode="auto">
            <a:xfrm flipH="1">
              <a:off x="2169648" y="6431485"/>
              <a:ext cx="715816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8" name="テキスト ボックス 117"/>
          <p:cNvSpPr txBox="1"/>
          <p:nvPr/>
        </p:nvSpPr>
        <p:spPr>
          <a:xfrm>
            <a:off x="827154" y="6021288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806696" y="6021288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3532486" y="6002124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2764225" y="6010251"/>
            <a:ext cx="5036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Al</a:t>
            </a:r>
            <a:endParaRPr kumimoji="1" lang="ja-JP" altLang="en-US" dirty="0"/>
          </a:p>
        </p:txBody>
      </p:sp>
      <p:sp>
        <p:nvSpPr>
          <p:cNvPr id="6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50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ja-JP" dirty="0" smtClean="0"/>
              <a:t>N</a:t>
            </a:r>
            <a:r>
              <a:rPr kumimoji="1" lang="en-US" altLang="ja-JP" dirty="0" smtClean="0"/>
              <a:t>eutrino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16344" y="1059959"/>
                <a:ext cx="8766770" cy="554049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has 3 mass generations </a:t>
                </a:r>
                <a:r>
                  <a:rPr lang="en-US" altLang="ja-JP" sz="240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1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2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, 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3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) </a:t>
                </a:r>
                <a:endPara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flavor states (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e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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, </a:t>
                </a:r>
                <a:r>
                  <a:rPr lang="en-US" altLang="ja-JP" sz="2400" baseline="-25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</a:t>
                </a: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) are not  mass </a:t>
                </a:r>
                <a:r>
                  <a:rPr lang="en-US" altLang="ja-JP" sz="2400" dirty="0" err="1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eigenstates</a:t>
                </a:r>
                <a:endParaRPr lang="en-US" altLang="ja-JP" sz="24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𝑒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𝜇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𝜏</m:t>
                                    </m:r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ja-JP" sz="24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en-US" altLang="ja-JP" sz="24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flavor oscillates during the flight, and squared mass differences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40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4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/>
                          </a:rPr>
                          <m:t>Δ</m:t>
                        </m:r>
                        <m:sSubSup>
                          <m:sSubSup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23</m:t>
                            </m:r>
                          </m:sub>
                          <m:sup>
                            <m:r>
                              <a:rPr lang="en-US" altLang="ja-JP" sz="24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kumimoji="1"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have been measured, </a:t>
                </a:r>
                <a:r>
                  <a:rPr kumimoji="1" lang="en-US" altLang="ja-JP" sz="2400" b="1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but their absolute masses is not measured yet!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endParaRPr lang="en-US" altLang="ja-JP" sz="2400" b="1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 marL="0" indent="0">
                  <a:buNone/>
                </a:pPr>
                <a:endParaRPr kumimoji="1" lang="en-US" altLang="ja-JP" sz="24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>
                  <a:buFont typeface="Wingdings" panose="05000000000000000000" pitchFamily="2" charset="2"/>
                  <a:buChar char="p"/>
                </a:pP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can decay through the loop diagram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3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→</m:t>
                    </m:r>
                    <m:sSub>
                      <m:sSubPr>
                        <m:ctrlP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𝜈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anose="020B0604020202020204" pitchFamily="50" charset="-128"/>
                            <a:cs typeface="Arial Unicode MS" panose="020B0604020202020204" pitchFamily="50" charset="-128"/>
                          </a:rPr>
                          <m:t>1,2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+</m:t>
                    </m:r>
                    <m:r>
                      <a:rPr kumimoji="1" lang="en-US" altLang="ja-JP" b="0" i="1" smtClean="0">
                        <a:solidFill>
                          <a:srgbClr val="FF0000"/>
                        </a:solidFill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𝛾</m:t>
                    </m:r>
                  </m:oMath>
                </a14:m>
                <a:endParaRPr kumimoji="1" lang="en-US" altLang="ja-JP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altLang="ja-JP" sz="24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Neutrino lifetime is expected to be very long</a:t>
                </a:r>
              </a:p>
              <a:p>
                <a:pPr>
                  <a:buFont typeface="Wingdings" panose="05000000000000000000" pitchFamily="2" charset="2"/>
                  <a:buChar char="è"/>
                </a:pP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use Cosmic neutrino background (C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  <a:sym typeface="Symbol"/>
                  </a:rPr>
                  <a:t>B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as</a:t>
                </a:r>
                <a:r>
                  <a:rPr kumimoji="1" lang="en-US" altLang="ja-JP" sz="2400" dirty="0" smtClean="0">
                    <a:solidFill>
                      <a:srgbClr val="FF0000"/>
                    </a:solidFill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the best neutrino source for neutrino decay search</a:t>
                </a:r>
                <a:endParaRPr kumimoji="1" lang="ja-JP" altLang="en-US" sz="2400" dirty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344" y="1059959"/>
                <a:ext cx="8766770" cy="5540497"/>
              </a:xfrm>
              <a:blipFill rotWithShape="1">
                <a:blip r:embed="rId2"/>
                <a:stretch>
                  <a:fillRect l="-765" t="-1320" b="-13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6498671" y="3641035"/>
            <a:ext cx="2384443" cy="1619849"/>
            <a:chOff x="1316887" y="4534031"/>
            <a:chExt cx="1716456" cy="1166058"/>
          </a:xfrm>
        </p:grpSpPr>
        <p:sp>
          <p:nvSpPr>
            <p:cNvPr id="8" name="Freeform 82"/>
            <p:cNvSpPr>
              <a:spLocks/>
            </p:cNvSpPr>
            <p:nvPr/>
          </p:nvSpPr>
          <p:spPr bwMode="auto">
            <a:xfrm>
              <a:off x="1316887" y="5057619"/>
              <a:ext cx="705926" cy="128772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9" name="フリーフォーム 8"/>
            <p:cNvSpPr/>
            <p:nvPr/>
          </p:nvSpPr>
          <p:spPr bwMode="auto">
            <a:xfrm rot="16200000">
              <a:off x="1821039" y="5020353"/>
              <a:ext cx="629339" cy="2864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1698155" y="5272368"/>
                  <a:ext cx="412784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𝑊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" name="テキスト ボックス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155" y="5272368"/>
                  <a:ext cx="412784" cy="332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>
                  <a:off x="2484690" y="5312100"/>
                  <a:ext cx="405492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4690" y="5312100"/>
                  <a:ext cx="405492" cy="332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16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573115" y="4733387"/>
                  <a:ext cx="306022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sz="2400" b="0" dirty="0" smtClean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2" name="テキスト ボックス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15" y="4733387"/>
                  <a:ext cx="306022" cy="332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92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4"/>
            <p:cNvSpPr>
              <a:spLocks noChangeShapeType="1"/>
            </p:cNvSpPr>
            <p:nvPr/>
          </p:nvSpPr>
          <p:spPr bwMode="auto">
            <a:xfrm rot="12740918" flipV="1">
              <a:off x="2497722" y="5695051"/>
              <a:ext cx="335738" cy="50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14" name="Line 3"/>
            <p:cNvSpPr>
              <a:spLocks noChangeShapeType="1"/>
            </p:cNvSpPr>
            <p:nvPr/>
          </p:nvSpPr>
          <p:spPr bwMode="auto">
            <a:xfrm rot="12740918">
              <a:off x="2355957" y="5656091"/>
              <a:ext cx="491724" cy="2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 rot="19002571" flipV="1">
              <a:off x="2188515" y="4673563"/>
              <a:ext cx="639065" cy="5846"/>
              <a:chOff x="1392" y="-19990"/>
              <a:chExt cx="1584" cy="21478"/>
            </a:xfrm>
          </p:grpSpPr>
          <p:sp>
            <p:nvSpPr>
              <p:cNvPr id="25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26" name="Line 3"/>
              <p:cNvSpPr>
                <a:spLocks noChangeShapeType="1"/>
              </p:cNvSpPr>
              <p:nvPr/>
            </p:nvSpPr>
            <p:spPr bwMode="auto">
              <a:xfrm flipV="1">
                <a:off x="1392" y="-19990"/>
                <a:ext cx="807" cy="2147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sz="240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16" name="Line 4"/>
            <p:cNvSpPr>
              <a:spLocks noChangeShapeType="1"/>
            </p:cNvSpPr>
            <p:nvPr/>
          </p:nvSpPr>
          <p:spPr bwMode="auto">
            <a:xfrm rot="16200000">
              <a:off x="2002544" y="5174899"/>
              <a:ext cx="54201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2249756" y="4902942"/>
                  <a:ext cx="699836" cy="332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𝜏</m:t>
                        </m:r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7" name="テキスト ボックス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756" y="4902942"/>
                  <a:ext cx="699836" cy="332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211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506043" y="4534031"/>
                  <a:ext cx="527300" cy="344011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1,2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dirty="0">
                    <a:solidFill>
                      <a:schemeClr val="tx1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8" name="テキスト ボックス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6043" y="4534031"/>
                  <a:ext cx="527300" cy="34401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4"/>
            <p:cNvSpPr>
              <a:spLocks noChangeShapeType="1"/>
            </p:cNvSpPr>
            <p:nvPr/>
          </p:nvSpPr>
          <p:spPr bwMode="auto">
            <a:xfrm rot="12740918">
              <a:off x="2242645" y="5520355"/>
              <a:ext cx="304358" cy="87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 sz="2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894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459976" y="135990"/>
                <a:ext cx="8229600" cy="706090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sz="3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Cosmic neutrino background (C</a:t>
                </a:r>
                <a14:m>
                  <m:oMath xmlns:m="http://schemas.openxmlformats.org/officeDocument/2006/math">
                    <m:r>
                      <a:rPr lang="en-US" altLang="ja-JP" sz="3600" i="1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3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B)</a:t>
                </a:r>
                <a:endParaRPr kumimoji="1" lang="ja-JP" altLang="en-US" sz="36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9976" y="135990"/>
                <a:ext cx="8229600" cy="706090"/>
              </a:xfrm>
              <a:blipFill rotWithShape="1">
                <a:blip r:embed="rId2"/>
                <a:stretch>
                  <a:fillRect t="-7759" b="-284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4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07501" y="1096191"/>
            <a:ext cx="6075332" cy="3806463"/>
            <a:chOff x="12961342" y="7056761"/>
            <a:chExt cx="7965847" cy="4764139"/>
          </a:xfrm>
        </p:grpSpPr>
        <p:pic>
          <p:nvPicPr>
            <p:cNvPr id="6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1342" y="7056761"/>
              <a:ext cx="5472112" cy="4556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11"/>
            <p:cNvSpPr>
              <a:spLocks noChangeShapeType="1"/>
            </p:cNvSpPr>
            <p:nvPr/>
          </p:nvSpPr>
          <p:spPr bwMode="auto">
            <a:xfrm flipH="1">
              <a:off x="16676752" y="7991798"/>
              <a:ext cx="1949512" cy="34570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8289072" y="8164649"/>
                  <a:ext cx="2638117" cy="1494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2800" b="1" dirty="0" smtClean="0">
                      <a:solidFill>
                        <a:srgbClr val="FF0000"/>
                      </a:solidFill>
                      <a:latin typeface="Arial Unicode MS" pitchFamily="50" charset="-128"/>
                      <a:ea typeface="Arial Unicode MS" pitchFamily="50" charset="-128"/>
                      <a:cs typeface="Arial Unicode MS" pitchFamily="50" charset="-128"/>
                    </a:rPr>
                    <a:t>CMB</a:t>
                  </a:r>
                  <a:endParaRPr lang="ja-JP" altLang="en-US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=411/</m:t>
                        </m:r>
                        <m:sSup>
                          <m:sSup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cm</m:t>
                            </m:r>
                          </m:e>
                          <m:sup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oMath>
                    </m:oMathPara>
                  </a14:m>
                  <a:endPara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=2.73 </m:t>
                        </m:r>
                        <m:r>
                          <m:rPr>
                            <m:sty m:val="p"/>
                          </m:r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oMath>
                    </m:oMathPara>
                  </a14:m>
                  <a:endPara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" name="Text 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289072" y="8164649"/>
                  <a:ext cx="2638117" cy="149437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5102" b="-102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15" descr="新規ビットマップ イメー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6263" y="7076715"/>
              <a:ext cx="1963737" cy="113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正方形/長方形 9"/>
            <p:cNvSpPr/>
            <p:nvPr/>
          </p:nvSpPr>
          <p:spPr>
            <a:xfrm>
              <a:off x="18818739" y="10294265"/>
              <a:ext cx="242215" cy="500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ja-JP" altLang="en-US" sz="2000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テキスト ボックス 10"/>
                <p:cNvSpPr txBox="1"/>
                <p:nvPr/>
              </p:nvSpPr>
              <p:spPr>
                <a:xfrm rot="20141907">
                  <a:off x="14972517" y="7577595"/>
                  <a:ext cx="1794369" cy="500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𝑘𝑇</m:t>
                        </m:r>
                        <m: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~1</m:t>
                        </m:r>
                        <m:r>
                          <m:rPr>
                            <m:sty m:val="p"/>
                          </m:rPr>
                          <a:rPr kumimoji="1" lang="en-US" altLang="ja-JP" sz="2000" b="0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MeV</m:t>
                        </m:r>
                      </m:oMath>
                    </m:oMathPara>
                  </a14:m>
                  <a:endParaRPr kumimoji="1" lang="ja-JP" altLang="en-US" sz="2000" dirty="0">
                    <a:solidFill>
                      <a:srgbClr val="FFFF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1" name="テキスト ボックス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0141907">
                  <a:off x="14972517" y="7577595"/>
                  <a:ext cx="1794369" cy="50077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15869701" y="9940747"/>
              <a:ext cx="396183" cy="1880153"/>
            </a:xfrm>
            <a:prstGeom prst="line">
              <a:avLst/>
            </a:prstGeom>
            <a:noFill/>
            <a:ln w="50800">
              <a:solidFill>
                <a:srgbClr val="FFC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90380" y="5502027"/>
                <a:ext cx="4841659" cy="10029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</m:sub>
                      </m:sSub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𝜈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400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ja-JP" sz="240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110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cm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80" y="5502027"/>
                <a:ext cx="4841659" cy="100290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円弧 14"/>
          <p:cNvSpPr/>
          <p:nvPr/>
        </p:nvSpPr>
        <p:spPr>
          <a:xfrm>
            <a:off x="1540841" y="1717988"/>
            <a:ext cx="864736" cy="2010929"/>
          </a:xfrm>
          <a:prstGeom prst="arc">
            <a:avLst>
              <a:gd name="adj1" fmla="val 17258220"/>
              <a:gd name="adj2" fmla="val 4416483"/>
            </a:avLst>
          </a:prstGeom>
          <a:ln w="50800" cmpd="sng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円弧 15"/>
          <p:cNvSpPr/>
          <p:nvPr/>
        </p:nvSpPr>
        <p:spPr>
          <a:xfrm>
            <a:off x="1718211" y="1365802"/>
            <a:ext cx="1222935" cy="2706778"/>
          </a:xfrm>
          <a:prstGeom prst="arc">
            <a:avLst>
              <a:gd name="adj1" fmla="val 17427132"/>
              <a:gd name="adj2" fmla="val 4232032"/>
            </a:avLst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140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672" y="908720"/>
            <a:ext cx="3218328" cy="45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円/楕円 2"/>
          <p:cNvSpPr/>
          <p:nvPr/>
        </p:nvSpPr>
        <p:spPr>
          <a:xfrm>
            <a:off x="7565832" y="1297752"/>
            <a:ext cx="1224136" cy="47746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117805" y="4902655"/>
            <a:ext cx="4102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C</a:t>
            </a:r>
            <a:r>
              <a:rPr lang="en-US" altLang="ja-JP" sz="2800" b="1" dirty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</a:t>
            </a:r>
            <a:r>
              <a:rPr lang="en-US" altLang="ja-JP" sz="2800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 (~1s after big bang)</a:t>
            </a:r>
            <a:endParaRPr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5083053" y="5349889"/>
                <a:ext cx="3168355" cy="996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>
                        <m:sSubPr>
                          <m:ctrlP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altLang="ja-JP" sz="2400">
                          <a:solidFill>
                            <a:srgbClr val="0070C0"/>
                          </a:solidFill>
                          <a:latin typeface="Cambria Math"/>
                        </a:rPr>
                        <m:t>=1.95</m:t>
                      </m:r>
                      <m:r>
                        <m:rPr>
                          <m:sty m:val="p"/>
                        </m:rPr>
                        <a:rPr lang="en-US" altLang="ja-JP" sz="2400" smtClean="0">
                          <a:solidFill>
                            <a:srgbClr val="0070C0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9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053" y="5349889"/>
                <a:ext cx="3168355" cy="99642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5083053" y="6346316"/>
                <a:ext cx="239831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0.5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meV</m:t>
                      </m:r>
                      <m: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c</m:t>
                      </m:r>
                    </m:oMath>
                  </m:oMathPara>
                </a14:m>
                <a:endParaRPr lang="ja-JP" altLang="en-US" sz="2000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0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83053" y="6346316"/>
                <a:ext cx="239831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上矢印吹き出し 16"/>
          <p:cNvSpPr/>
          <p:nvPr/>
        </p:nvSpPr>
        <p:spPr>
          <a:xfrm>
            <a:off x="6804248" y="1863939"/>
            <a:ext cx="2212072" cy="2019016"/>
          </a:xfrm>
          <a:prstGeom prst="upArrowCallout">
            <a:avLst>
              <a:gd name="adj1" fmla="val 16672"/>
              <a:gd name="adj2" fmla="val 26666"/>
              <a:gd name="adj3" fmla="val 19170"/>
              <a:gd name="adj4" fmla="val 6997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The universe is filled with neutrinos.</a:t>
            </a:r>
          </a:p>
          <a:p>
            <a:pPr algn="ctr"/>
            <a:r>
              <a:rPr kumimoji="1" lang="en-US" altLang="ja-JP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But they are not detected yet!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5284154" y="3181867"/>
            <a:ext cx="17780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Density (cm</a:t>
            </a:r>
            <a:r>
              <a:rPr kumimoji="1" lang="en-US" altLang="ja-JP" sz="2000" b="1" baseline="30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-3</a:t>
            </a:r>
            <a:r>
              <a:rPr kumimoji="1" lang="en-US" altLang="ja-JP" sz="20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kumimoji="1" lang="ja-JP" altLang="en-US" sz="20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084168" y="4551788"/>
                <a:ext cx="5830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168" y="4551788"/>
                <a:ext cx="583062" cy="369332"/>
              </a:xfrm>
              <a:prstGeom prst="rect">
                <a:avLst/>
              </a:prstGeom>
              <a:blipFill rotWithShape="1">
                <a:blip r:embed="rId15"/>
                <a:stretch>
                  <a:fillRect r="-7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6182832" y="1602393"/>
                <a:ext cx="484397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832" y="1602393"/>
                <a:ext cx="484397" cy="369332"/>
              </a:xfrm>
              <a:prstGeom prst="rect">
                <a:avLst/>
              </a:prstGeom>
              <a:blipFill rotWithShape="1">
                <a:blip r:embed="rId16"/>
                <a:stretch>
                  <a:fillRect r="-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8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322" y="116632"/>
            <a:ext cx="8229600" cy="706090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Motivation of 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-decay search in C</a:t>
            </a:r>
            <a:r>
              <a:rPr kumimoji="1" lang="en-US" altLang="ja-JP" sz="32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  <a:sym typeface="Symbol"/>
              </a:rPr>
              <a:t>B</a:t>
            </a:r>
            <a:endParaRPr kumimoji="1"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4"/>
              <p:cNvSpPr>
                <a:spLocks noGrp="1"/>
              </p:cNvSpPr>
              <p:nvPr>
                <p:ph idx="1"/>
              </p:nvPr>
            </p:nvSpPr>
            <p:spPr>
              <a:xfrm>
                <a:off x="0" y="836712"/>
                <a:ext cx="8992729" cy="330386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Search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1,2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in cosmic neutrino background (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</a:p>
              <a:p>
                <a:pPr lvl="1"/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detection of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</a:p>
              <a:p>
                <a:pPr lvl="1"/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detection of transition magnetic dipole moment of neutrino</a:t>
                </a:r>
                <a:endParaRPr lang="en-US" altLang="ja-JP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Direct measurement of neutrino </a:t>
                </a: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mass: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ja-JP" altLang="en-US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ja-JP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1,2</m:t>
                                </m:r>
                              </m:sub>
                              <m:sup>
                                <m:r>
                                  <a:rPr lang="en-US" altLang="ja-JP" sz="20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num>
                      <m:den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endParaRPr lang="en-US" altLang="ja-JP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Aiming at </a:t>
                </a:r>
                <a:r>
                  <a:rPr lang="en-US" altLang="ja-JP" sz="2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sensitivity of detecting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𝛾</m:t>
                    </m:r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decay for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</a:rPr>
                      <m:t>𝜏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ja-JP" sz="2000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altLang="ja-JP" sz="2000">
                        <a:latin typeface="Cambria Math"/>
                      </a:rPr>
                      <m:t>Ο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US" altLang="ja-JP" sz="2000" i="1">
                                <a:latin typeface="Cambria Math"/>
                              </a:rPr>
                              <m:t>17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yr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ja-JP" sz="2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  <a:p>
                <a:pPr lvl="1"/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SM expectation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43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Current experimental lower limit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i="1">
                            <a:latin typeface="Cambria Math"/>
                          </a:rPr>
                          <m:t>&gt;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12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L-R symmetric model 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(for Dirac neutrino) predicts down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</a:rPr>
                          <m:t>𝜏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ja-JP" sz="2000">
                            <a:latin typeface="Cambria Math"/>
                          </a:rPr>
                          <m:t>Ο</m:t>
                        </m:r>
                        <m:r>
                          <a:rPr lang="en-US" altLang="ja-JP" sz="2000" i="1">
                            <a:latin typeface="Cambria Math"/>
                          </a:rPr>
                          <m:t>(10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</a:rPr>
                          <m:t>17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</a:rPr>
                      <m:t>𝑠</m:t>
                    </m:r>
                    <m:r>
                      <a:rPr lang="en-US" altLang="ja-JP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𝑊</m:t>
                        </m:r>
                      </m:e>
                      <m:sub>
                        <m:r>
                          <a:rPr lang="en-US" altLang="ja-JP" sz="2000" i="1" dirty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mixing angle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𝜁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&lt;0.02</m:t>
                    </m:r>
                  </m:oMath>
                </a14:m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5" name="コンテンツ プレースホルダー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36712"/>
                <a:ext cx="8992729" cy="3303860"/>
              </a:xfrm>
              <a:blipFill rotWithShape="1">
                <a:blip r:embed="rId3"/>
                <a:stretch>
                  <a:fillRect l="-746" t="-1107" b="-11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正方形/長方形 44"/>
          <p:cNvSpPr/>
          <p:nvPr/>
        </p:nvSpPr>
        <p:spPr>
          <a:xfrm>
            <a:off x="4845717" y="4351901"/>
            <a:ext cx="3312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en-US" altLang="ja-JP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S: </a:t>
            </a:r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b="1" baseline="-25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ja-JP" altLang="en-US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</a:t>
            </a:r>
            <a:r>
              <a:rPr lang="en-US" altLang="ja-JP" b="1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b="1" baseline="-25000" dirty="0" smtClean="0">
                <a:solidFill>
                  <a:srgbClr val="0070C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ja-JP" altLang="en-US" b="1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</a:t>
            </a:r>
            <a:r>
              <a:rPr lang="en-US" altLang="ja-JP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B-L</a:t>
            </a:r>
            <a:endParaRPr lang="ja-JP" altLang="en-US" b="1" baseline="-25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5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2332902" y="4741408"/>
            <a:ext cx="2010535" cy="1369608"/>
            <a:chOff x="1316887" y="4557275"/>
            <a:chExt cx="2010535" cy="1369608"/>
          </a:xfrm>
        </p:grpSpPr>
        <p:sp>
          <p:nvSpPr>
            <p:cNvPr id="48" name="Freeform 82"/>
            <p:cNvSpPr>
              <a:spLocks/>
            </p:cNvSpPr>
            <p:nvPr/>
          </p:nvSpPr>
          <p:spPr bwMode="auto">
            <a:xfrm>
              <a:off x="1316887" y="5057619"/>
              <a:ext cx="705926" cy="128772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49" name="フリーフォーム 48"/>
            <p:cNvSpPr/>
            <p:nvPr/>
          </p:nvSpPr>
          <p:spPr bwMode="auto">
            <a:xfrm rot="16200000">
              <a:off x="1821039" y="5020353"/>
              <a:ext cx="629339" cy="2864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1698155" y="5272368"/>
                  <a:ext cx="543162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0" name="テキスト ボックス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8155" y="5272368"/>
                  <a:ext cx="53194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2236268" y="5169517"/>
                  <a:ext cx="564514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1" name="テキスト ボックス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6268" y="5169517"/>
                  <a:ext cx="564514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/>
                <p:cNvSpPr txBox="1"/>
                <p:nvPr/>
              </p:nvSpPr>
              <p:spPr>
                <a:xfrm>
                  <a:off x="1573115" y="4733387"/>
                  <a:ext cx="365805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2" name="テキスト ボックス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3115" y="4733387"/>
                  <a:ext cx="354584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000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Line 4"/>
            <p:cNvSpPr>
              <a:spLocks noChangeShapeType="1"/>
            </p:cNvSpPr>
            <p:nvPr/>
          </p:nvSpPr>
          <p:spPr bwMode="auto">
            <a:xfrm rot="12740918" flipV="1">
              <a:off x="2497722" y="5695051"/>
              <a:ext cx="335738" cy="5038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 rot="12740918" flipV="1">
              <a:off x="2567790" y="5720187"/>
              <a:ext cx="259906" cy="4807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55" name="Group 5"/>
            <p:cNvGrpSpPr>
              <a:grpSpLocks/>
            </p:cNvGrpSpPr>
            <p:nvPr/>
          </p:nvGrpSpPr>
          <p:grpSpPr bwMode="auto">
            <a:xfrm rot="19002571" flipV="1">
              <a:off x="2188515" y="4673563"/>
              <a:ext cx="639065" cy="5846"/>
              <a:chOff x="1392" y="-19990"/>
              <a:chExt cx="1584" cy="21478"/>
            </a:xfrm>
          </p:grpSpPr>
          <p:sp>
            <p:nvSpPr>
              <p:cNvPr id="65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66" name="Line 3"/>
              <p:cNvSpPr>
                <a:spLocks noChangeShapeType="1"/>
              </p:cNvSpPr>
              <p:nvPr/>
            </p:nvSpPr>
            <p:spPr bwMode="auto">
              <a:xfrm flipV="1">
                <a:off x="1392" y="-19990"/>
                <a:ext cx="807" cy="2147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56" name="Line 4"/>
            <p:cNvSpPr>
              <a:spLocks noChangeShapeType="1"/>
            </p:cNvSpPr>
            <p:nvPr/>
          </p:nvSpPr>
          <p:spPr bwMode="auto">
            <a:xfrm rot="16200000">
              <a:off x="2002544" y="5174899"/>
              <a:ext cx="5420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2249756" y="4902942"/>
                  <a:ext cx="1077666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  <m:r>
                          <a:rPr kumimoji="1" lang="en-US" altLang="ja-JP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7" name="テキスト ボックス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9756" y="4902942"/>
                  <a:ext cx="107766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4918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2444195" y="4557275"/>
                  <a:ext cx="692241" cy="38151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1,2</m:t>
                            </m:r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8" name="テキスト ボックス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195" y="4557275"/>
                  <a:ext cx="692241" cy="38151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2581408" y="5353042"/>
                  <a:ext cx="584327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9" name="テキスト ボックス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1408" y="5353042"/>
                  <a:ext cx="584327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Line 4"/>
            <p:cNvSpPr>
              <a:spLocks noChangeShapeType="1"/>
            </p:cNvSpPr>
            <p:nvPr/>
          </p:nvSpPr>
          <p:spPr bwMode="auto">
            <a:xfrm rot="12740918">
              <a:off x="2242645" y="5520355"/>
              <a:ext cx="304358" cy="877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61" name="グループ化 60"/>
            <p:cNvGrpSpPr/>
            <p:nvPr/>
          </p:nvGrpSpPr>
          <p:grpSpPr>
            <a:xfrm rot="21030663">
              <a:off x="2467327" y="5550693"/>
              <a:ext cx="110674" cy="115944"/>
              <a:chOff x="10911491" y="2464014"/>
              <a:chExt cx="393668" cy="393668"/>
            </a:xfrm>
          </p:grpSpPr>
          <p:cxnSp>
            <p:nvCxnSpPr>
              <p:cNvPr id="63" name="直線コネクタ 62"/>
              <p:cNvCxnSpPr/>
              <p:nvPr/>
            </p:nvCxnSpPr>
            <p:spPr>
              <a:xfrm>
                <a:off x="10911491" y="2655943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 rot="5400000">
                <a:off x="10908064" y="2660848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テキスト ボックス 61"/>
                <p:cNvSpPr txBox="1"/>
                <p:nvPr/>
              </p:nvSpPr>
              <p:spPr>
                <a:xfrm>
                  <a:off x="2155179" y="5532480"/>
                  <a:ext cx="637546" cy="394403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Sub>
                              <m:sSubPr>
                                <m:ctrlPr>
                                  <a:rPr kumimoji="1" lang="en-US" altLang="ja-JP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𝜈</m:t>
                                </m:r>
                              </m:e>
                              <m:sub>
                                <m:r>
                                  <a:rPr kumimoji="1" lang="en-US" altLang="ja-JP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62" name="テキスト ボックス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5179" y="5532480"/>
                  <a:ext cx="637546" cy="394403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8" name="グループ化 87"/>
          <p:cNvGrpSpPr/>
          <p:nvPr/>
        </p:nvGrpSpPr>
        <p:grpSpPr>
          <a:xfrm>
            <a:off x="5026845" y="4737400"/>
            <a:ext cx="1887883" cy="1247591"/>
            <a:chOff x="5414463" y="4737400"/>
            <a:chExt cx="1887883" cy="1247591"/>
          </a:xfrm>
        </p:grpSpPr>
        <p:sp>
          <p:nvSpPr>
            <p:cNvPr id="68" name="Freeform 82"/>
            <p:cNvSpPr>
              <a:spLocks/>
            </p:cNvSpPr>
            <p:nvPr/>
          </p:nvSpPr>
          <p:spPr bwMode="auto">
            <a:xfrm>
              <a:off x="5414463" y="5304040"/>
              <a:ext cx="683008" cy="124591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sp>
          <p:nvSpPr>
            <p:cNvPr id="69" name="フリーフォーム 68"/>
            <p:cNvSpPr/>
            <p:nvPr/>
          </p:nvSpPr>
          <p:spPr bwMode="auto">
            <a:xfrm rot="16200000">
              <a:off x="5902249" y="5267983"/>
              <a:ext cx="608906" cy="277187"/>
            </a:xfrm>
            <a:custGeom>
              <a:avLst/>
              <a:gdLst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5052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2148 w 4112432"/>
                <a:gd name="connsiteY0" fmla="*/ 1676400 h 1676400"/>
                <a:gd name="connsiteX1" fmla="*/ 6868 w 4112432"/>
                <a:gd name="connsiteY1" fmla="*/ 1249680 h 1676400"/>
                <a:gd name="connsiteX2" fmla="*/ 616468 w 4112432"/>
                <a:gd name="connsiteY2" fmla="*/ 1234440 h 1676400"/>
                <a:gd name="connsiteX3" fmla="*/ 387868 w 4112432"/>
                <a:gd name="connsiteY3" fmla="*/ 701040 h 1676400"/>
                <a:gd name="connsiteX4" fmla="*/ 936508 w 4112432"/>
                <a:gd name="connsiteY4" fmla="*/ 899160 h 1676400"/>
                <a:gd name="connsiteX5" fmla="*/ 845068 w 4112432"/>
                <a:gd name="connsiteY5" fmla="*/ 320040 h 1676400"/>
                <a:gd name="connsiteX6" fmla="*/ 1393708 w 4112432"/>
                <a:gd name="connsiteY6" fmla="*/ 624840 h 1676400"/>
                <a:gd name="connsiteX7" fmla="*/ 1469908 w 4112432"/>
                <a:gd name="connsiteY7" fmla="*/ 91440 h 1676400"/>
                <a:gd name="connsiteX8" fmla="*/ 1805188 w 4112432"/>
                <a:gd name="connsiteY8" fmla="*/ 533400 h 1676400"/>
                <a:gd name="connsiteX9" fmla="*/ 2018548 w 4112432"/>
                <a:gd name="connsiteY9" fmla="*/ 0 h 1676400"/>
                <a:gd name="connsiteX10" fmla="*/ 2353828 w 4112432"/>
                <a:gd name="connsiteY10" fmla="*/ 533400 h 1676400"/>
                <a:gd name="connsiteX11" fmla="*/ 2704348 w 4112432"/>
                <a:gd name="connsiteY11" fmla="*/ 76200 h 1676400"/>
                <a:gd name="connsiteX12" fmla="*/ 2780548 w 4112432"/>
                <a:gd name="connsiteY12" fmla="*/ 640080 h 1676400"/>
                <a:gd name="connsiteX13" fmla="*/ 3252988 w 4112432"/>
                <a:gd name="connsiteY13" fmla="*/ 320040 h 1676400"/>
                <a:gd name="connsiteX14" fmla="*/ 3222508 w 4112432"/>
                <a:gd name="connsiteY14" fmla="*/ 899160 h 1676400"/>
                <a:gd name="connsiteX15" fmla="*/ 3771148 w 4112432"/>
                <a:gd name="connsiteY15" fmla="*/ 685800 h 1676400"/>
                <a:gd name="connsiteX16" fmla="*/ 3557788 w 4112432"/>
                <a:gd name="connsiteY16" fmla="*/ 1219200 h 1676400"/>
                <a:gd name="connsiteX17" fmla="*/ 4106428 w 4112432"/>
                <a:gd name="connsiteY17" fmla="*/ 1127760 h 1676400"/>
                <a:gd name="connsiteX18" fmla="*/ 3801628 w 4112432"/>
                <a:gd name="connsiteY18" fmla="*/ 1630680 h 1676400"/>
                <a:gd name="connsiteX0" fmla="*/ 340932 w 4111216"/>
                <a:gd name="connsiteY0" fmla="*/ 1676400 h 1676400"/>
                <a:gd name="connsiteX1" fmla="*/ 5652 w 4111216"/>
                <a:gd name="connsiteY1" fmla="*/ 1249680 h 1676400"/>
                <a:gd name="connsiteX2" fmla="*/ 584772 w 4111216"/>
                <a:gd name="connsiteY2" fmla="*/ 1234440 h 1676400"/>
                <a:gd name="connsiteX3" fmla="*/ 386652 w 4111216"/>
                <a:gd name="connsiteY3" fmla="*/ 701040 h 1676400"/>
                <a:gd name="connsiteX4" fmla="*/ 935292 w 4111216"/>
                <a:gd name="connsiteY4" fmla="*/ 899160 h 1676400"/>
                <a:gd name="connsiteX5" fmla="*/ 843852 w 4111216"/>
                <a:gd name="connsiteY5" fmla="*/ 320040 h 1676400"/>
                <a:gd name="connsiteX6" fmla="*/ 1392492 w 4111216"/>
                <a:gd name="connsiteY6" fmla="*/ 624840 h 1676400"/>
                <a:gd name="connsiteX7" fmla="*/ 1468692 w 4111216"/>
                <a:gd name="connsiteY7" fmla="*/ 91440 h 1676400"/>
                <a:gd name="connsiteX8" fmla="*/ 1803972 w 4111216"/>
                <a:gd name="connsiteY8" fmla="*/ 533400 h 1676400"/>
                <a:gd name="connsiteX9" fmla="*/ 2017332 w 4111216"/>
                <a:gd name="connsiteY9" fmla="*/ 0 h 1676400"/>
                <a:gd name="connsiteX10" fmla="*/ 2352612 w 4111216"/>
                <a:gd name="connsiteY10" fmla="*/ 533400 h 1676400"/>
                <a:gd name="connsiteX11" fmla="*/ 2703132 w 4111216"/>
                <a:gd name="connsiteY11" fmla="*/ 76200 h 1676400"/>
                <a:gd name="connsiteX12" fmla="*/ 2779332 w 4111216"/>
                <a:gd name="connsiteY12" fmla="*/ 640080 h 1676400"/>
                <a:gd name="connsiteX13" fmla="*/ 3251772 w 4111216"/>
                <a:gd name="connsiteY13" fmla="*/ 320040 h 1676400"/>
                <a:gd name="connsiteX14" fmla="*/ 3221292 w 4111216"/>
                <a:gd name="connsiteY14" fmla="*/ 899160 h 1676400"/>
                <a:gd name="connsiteX15" fmla="*/ 3769932 w 4111216"/>
                <a:gd name="connsiteY15" fmla="*/ 685800 h 1676400"/>
                <a:gd name="connsiteX16" fmla="*/ 3556572 w 4111216"/>
                <a:gd name="connsiteY16" fmla="*/ 1219200 h 1676400"/>
                <a:gd name="connsiteX17" fmla="*/ 4105212 w 4111216"/>
                <a:gd name="connsiteY17" fmla="*/ 1127760 h 1676400"/>
                <a:gd name="connsiteX18" fmla="*/ 3800412 w 4111216"/>
                <a:gd name="connsiteY18" fmla="*/ 163068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11216" h="1676400">
                  <a:moveTo>
                    <a:pt x="340932" y="1676400"/>
                  </a:moveTo>
                  <a:cubicBezTo>
                    <a:pt x="150432" y="1499870"/>
                    <a:pt x="-34988" y="1323340"/>
                    <a:pt x="5652" y="1249680"/>
                  </a:cubicBezTo>
                  <a:cubicBezTo>
                    <a:pt x="46292" y="1176020"/>
                    <a:pt x="521272" y="1325880"/>
                    <a:pt x="584772" y="1234440"/>
                  </a:cubicBezTo>
                  <a:cubicBezTo>
                    <a:pt x="648272" y="1143000"/>
                    <a:pt x="328232" y="756920"/>
                    <a:pt x="386652" y="701040"/>
                  </a:cubicBezTo>
                  <a:cubicBezTo>
                    <a:pt x="445072" y="645160"/>
                    <a:pt x="859092" y="962660"/>
                    <a:pt x="935292" y="899160"/>
                  </a:cubicBezTo>
                  <a:cubicBezTo>
                    <a:pt x="1011492" y="835660"/>
                    <a:pt x="767652" y="365760"/>
                    <a:pt x="843852" y="320040"/>
                  </a:cubicBezTo>
                  <a:cubicBezTo>
                    <a:pt x="920052" y="274320"/>
                    <a:pt x="1288352" y="662940"/>
                    <a:pt x="1392492" y="624840"/>
                  </a:cubicBezTo>
                  <a:cubicBezTo>
                    <a:pt x="1496632" y="586740"/>
                    <a:pt x="1400112" y="106680"/>
                    <a:pt x="1468692" y="91440"/>
                  </a:cubicBezTo>
                  <a:cubicBezTo>
                    <a:pt x="1537272" y="76200"/>
                    <a:pt x="1712532" y="548640"/>
                    <a:pt x="1803972" y="533400"/>
                  </a:cubicBezTo>
                  <a:cubicBezTo>
                    <a:pt x="1895412" y="518160"/>
                    <a:pt x="1925892" y="0"/>
                    <a:pt x="2017332" y="0"/>
                  </a:cubicBezTo>
                  <a:cubicBezTo>
                    <a:pt x="2108772" y="0"/>
                    <a:pt x="2238312" y="520700"/>
                    <a:pt x="2352612" y="533400"/>
                  </a:cubicBezTo>
                  <a:cubicBezTo>
                    <a:pt x="2466912" y="546100"/>
                    <a:pt x="2632012" y="58420"/>
                    <a:pt x="2703132" y="76200"/>
                  </a:cubicBezTo>
                  <a:cubicBezTo>
                    <a:pt x="2774252" y="93980"/>
                    <a:pt x="2687892" y="599440"/>
                    <a:pt x="2779332" y="640080"/>
                  </a:cubicBezTo>
                  <a:cubicBezTo>
                    <a:pt x="2870772" y="680720"/>
                    <a:pt x="3178112" y="276860"/>
                    <a:pt x="3251772" y="320040"/>
                  </a:cubicBezTo>
                  <a:cubicBezTo>
                    <a:pt x="3325432" y="363220"/>
                    <a:pt x="3134932" y="838200"/>
                    <a:pt x="3221292" y="899160"/>
                  </a:cubicBezTo>
                  <a:cubicBezTo>
                    <a:pt x="3307652" y="960120"/>
                    <a:pt x="3714052" y="632460"/>
                    <a:pt x="3769932" y="685800"/>
                  </a:cubicBezTo>
                  <a:cubicBezTo>
                    <a:pt x="3825812" y="739140"/>
                    <a:pt x="3500692" y="1145540"/>
                    <a:pt x="3556572" y="1219200"/>
                  </a:cubicBezTo>
                  <a:cubicBezTo>
                    <a:pt x="3612452" y="1292860"/>
                    <a:pt x="4064572" y="1059180"/>
                    <a:pt x="4105212" y="1127760"/>
                  </a:cubicBezTo>
                  <a:cubicBezTo>
                    <a:pt x="4145852" y="1196340"/>
                    <a:pt x="3973132" y="1413510"/>
                    <a:pt x="3800412" y="1630680"/>
                  </a:cubicBezTo>
                </a:path>
              </a:pathLst>
            </a:custGeom>
            <a:noFill/>
            <a:ln w="38100" cap="flat" cmpd="sng" algn="ctr">
              <a:gradFill flip="none" rotWithShape="1">
                <a:gsLst>
                  <a:gs pos="0">
                    <a:srgbClr val="0070C0">
                      <a:lumMod val="100000"/>
                    </a:srgbClr>
                  </a:gs>
                  <a:gs pos="75000">
                    <a:schemeClr val="accent2">
                      <a:lumMod val="75000"/>
                    </a:schemeClr>
                  </a:gs>
                  <a:gs pos="100000">
                    <a:srgbClr val="FF0000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/>
                <p:cNvSpPr txBox="1"/>
                <p:nvPr/>
              </p:nvSpPr>
              <p:spPr>
                <a:xfrm>
                  <a:off x="5726327" y="5524210"/>
                  <a:ext cx="539763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b="0" i="1" dirty="0" smtClean="0">
                    <a:solidFill>
                      <a:srgbClr val="7030A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0" name="テキスト ボックス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6327" y="5524210"/>
                  <a:ext cx="539763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テキスト ボックス 70"/>
                <p:cNvSpPr txBox="1"/>
                <p:nvPr/>
              </p:nvSpPr>
              <p:spPr>
                <a:xfrm>
                  <a:off x="6718019" y="5615659"/>
                  <a:ext cx="584327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1" name="テキスト ボックス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8019" y="5615659"/>
                  <a:ext cx="584327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テキスト ボックス 71"/>
                <p:cNvSpPr txBox="1"/>
                <p:nvPr/>
              </p:nvSpPr>
              <p:spPr>
                <a:xfrm>
                  <a:off x="6573361" y="4737400"/>
                  <a:ext cx="692241" cy="381515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1,2</m:t>
                            </m:r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2" name="テキスト ボックス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361" y="4737400"/>
                  <a:ext cx="692241" cy="381515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テキスト ボックス 72"/>
                <p:cNvSpPr txBox="1"/>
                <p:nvPr/>
              </p:nvSpPr>
              <p:spPr>
                <a:xfrm>
                  <a:off x="6274456" y="5033630"/>
                  <a:ext cx="459998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3" name="テキスト ボックス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4456" y="5033630"/>
                  <a:ext cx="459998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b="-1667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テキスト ボックス 73"/>
                <p:cNvSpPr txBox="1"/>
                <p:nvPr/>
              </p:nvSpPr>
              <p:spPr>
                <a:xfrm>
                  <a:off x="5653476" y="4994265"/>
                  <a:ext cx="365805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4" name="テキスト ボックス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476" y="4994265"/>
                  <a:ext cx="354584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3279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5"/>
            <p:cNvGrpSpPr>
              <a:grpSpLocks/>
            </p:cNvGrpSpPr>
            <p:nvPr/>
          </p:nvGrpSpPr>
          <p:grpSpPr bwMode="auto">
            <a:xfrm rot="12740918" flipV="1">
              <a:off x="6279481" y="5840186"/>
              <a:ext cx="618318" cy="31642"/>
              <a:chOff x="1392" y="1488"/>
              <a:chExt cx="1584" cy="0"/>
            </a:xfrm>
          </p:grpSpPr>
          <p:sp>
            <p:nvSpPr>
              <p:cNvPr id="86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87" name="Line 3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76" name="Group 5"/>
            <p:cNvGrpSpPr>
              <a:grpSpLocks/>
            </p:cNvGrpSpPr>
            <p:nvPr/>
          </p:nvGrpSpPr>
          <p:grpSpPr bwMode="auto">
            <a:xfrm rot="19002571" flipV="1">
              <a:off x="6245588" y="4905886"/>
              <a:ext cx="618318" cy="31642"/>
              <a:chOff x="1392" y="1488"/>
              <a:chExt cx="1584" cy="0"/>
            </a:xfrm>
          </p:grpSpPr>
          <p:sp>
            <p:nvSpPr>
              <p:cNvPr id="84" name="Line 4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158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85" name="Line 3"/>
              <p:cNvSpPr>
                <a:spLocks noChangeShapeType="1"/>
              </p:cNvSpPr>
              <p:nvPr/>
            </p:nvSpPr>
            <p:spPr bwMode="auto">
              <a:xfrm>
                <a:off x="1392" y="1488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sp>
          <p:nvSpPr>
            <p:cNvPr id="77" name="Line 4"/>
            <p:cNvSpPr>
              <a:spLocks noChangeShapeType="1"/>
            </p:cNvSpPr>
            <p:nvPr/>
          </p:nvSpPr>
          <p:spPr bwMode="auto">
            <a:xfrm rot="16200000">
              <a:off x="6213244" y="5551073"/>
              <a:ext cx="255474" cy="1822"/>
            </a:xfrm>
            <a:prstGeom prst="line">
              <a:avLst/>
            </a:prstGeom>
            <a:noFill/>
            <a:ln w="38100">
              <a:solidFill>
                <a:srgbClr val="0070C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テキスト ボックス 77"/>
                <p:cNvSpPr txBox="1"/>
                <p:nvPr/>
              </p:nvSpPr>
              <p:spPr>
                <a:xfrm>
                  <a:off x="6314363" y="5438261"/>
                  <a:ext cx="479810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𝜏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8" name="テキスト ボックス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363" y="5438261"/>
                  <a:ext cx="479810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Line 4"/>
            <p:cNvSpPr>
              <a:spLocks noChangeShapeType="1"/>
            </p:cNvSpPr>
            <p:nvPr/>
          </p:nvSpPr>
          <p:spPr bwMode="auto">
            <a:xfrm rot="16200000">
              <a:off x="6199236" y="5278188"/>
              <a:ext cx="288717" cy="34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80" name="グループ化 79"/>
            <p:cNvGrpSpPr/>
            <p:nvPr/>
          </p:nvGrpSpPr>
          <p:grpSpPr>
            <a:xfrm rot="19047103">
              <a:off x="6289037" y="5366662"/>
              <a:ext cx="107082" cy="112179"/>
              <a:chOff x="10922224" y="2473868"/>
              <a:chExt cx="393668" cy="393668"/>
            </a:xfrm>
          </p:grpSpPr>
          <p:cxnSp>
            <p:nvCxnSpPr>
              <p:cNvPr id="82" name="直線コネクタ 81"/>
              <p:cNvCxnSpPr/>
              <p:nvPr/>
            </p:nvCxnSpPr>
            <p:spPr>
              <a:xfrm>
                <a:off x="10922224" y="2665796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 rot="5400000">
                <a:off x="10918801" y="2670702"/>
                <a:ext cx="39366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テキスト ボックス 80"/>
                <p:cNvSpPr txBox="1"/>
                <p:nvPr/>
              </p:nvSpPr>
              <p:spPr>
                <a:xfrm>
                  <a:off x="6427507" y="5254031"/>
                  <a:ext cx="540853" cy="369332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𝜏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solidFill>
                      <a:srgbClr val="0070C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81" name="テキスト ボックス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7507" y="5254031"/>
                  <a:ext cx="540853" cy="369332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テキスト ボックス 88"/>
              <p:cNvSpPr txBox="1"/>
              <p:nvPr/>
            </p:nvSpPr>
            <p:spPr>
              <a:xfrm>
                <a:off x="5365206" y="5869563"/>
                <a:ext cx="105439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2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≃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1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r>
                        <a:rPr lang="en-US" altLang="ja-JP" sz="1200" i="1">
                          <a:solidFill>
                            <a:srgbClr val="7030A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altLang="ja-JP" sz="1200" i="1">
                          <a:solidFill>
                            <a:srgbClr val="7030A0"/>
                          </a:solidFill>
                          <a:latin typeface="Cambria Math"/>
                        </a:rPr>
                        <m:t>𝜁</m:t>
                      </m:r>
                      <m:sSub>
                        <m:sSubPr>
                          <m:ctrlP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altLang="ja-JP" sz="12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1" lang="ja-JP" altLang="en-US" sz="1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89" name="テキスト ボックス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06" y="5869563"/>
                <a:ext cx="1054391" cy="276999"/>
              </a:xfrm>
              <a:prstGeom prst="rect">
                <a:avLst/>
              </a:prstGeom>
              <a:blipFill rotWithShape="1">
                <a:blip r:embed="rId1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正方形/長方形 90"/>
          <p:cNvSpPr/>
          <p:nvPr/>
        </p:nvSpPr>
        <p:spPr>
          <a:xfrm>
            <a:off x="2313358" y="4351901"/>
            <a:ext cx="2193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SM: </a:t>
            </a:r>
            <a:r>
              <a:rPr lang="en-US" altLang="ja-JP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SU(2)</a:t>
            </a:r>
            <a:r>
              <a:rPr lang="en-US" altLang="ja-JP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</a:t>
            </a:r>
            <a:r>
              <a:rPr lang="ja-JP" altLang="en-US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ｘ </a:t>
            </a:r>
            <a:r>
              <a:rPr lang="en-US" altLang="ja-JP" b="1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U(1)</a:t>
            </a:r>
            <a:r>
              <a:rPr lang="en-US" altLang="ja-JP" b="1" baseline="-25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Y</a:t>
            </a:r>
            <a:endParaRPr lang="ja-JP" altLang="en-US" b="1" baseline="-25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正方形/長方形 91"/>
              <p:cNvSpPr/>
              <p:nvPr/>
            </p:nvSpPr>
            <p:spPr>
              <a:xfrm>
                <a:off x="2488597" y="6385526"/>
                <a:ext cx="24016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Suppressed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4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and GIM</a:t>
                </a:r>
                <a:endParaRPr lang="en-US" altLang="ja-JP" sz="1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2" name="正方形/長方形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597" y="6385526"/>
                <a:ext cx="2401683" cy="307777"/>
              </a:xfrm>
              <a:prstGeom prst="rect">
                <a:avLst/>
              </a:prstGeom>
              <a:blipFill rotWithShape="1">
                <a:blip r:embed="rId28"/>
                <a:stretch>
                  <a:fillRect l="-508" t="-1961" r="-254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正方形/長方形 92"/>
              <p:cNvSpPr/>
              <p:nvPr/>
            </p:nvSpPr>
            <p:spPr>
              <a:xfrm>
                <a:off x="2373483" y="6081167"/>
                <a:ext cx="1518418" cy="425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324422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𝟒𝟑</m:t>
                                  </m:r>
                                </m:sup>
                              </m:sSup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𝒚𝒓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ja-JP" sz="1600" b="1" dirty="0">
                  <a:solidFill>
                    <a:srgbClr val="0070C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3" name="正方形/長方形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483" y="6081167"/>
                <a:ext cx="1518418" cy="42518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正方形/長方形 93"/>
              <p:cNvSpPr/>
              <p:nvPr/>
            </p:nvSpPr>
            <p:spPr>
              <a:xfrm>
                <a:off x="5112055" y="6081167"/>
                <a:ext cx="1609223" cy="4251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1324422"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𝚪</m:t>
                      </m:r>
                      <m:r>
                        <a:rPr lang="en-US" altLang="ja-JP" sz="1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~</m:t>
                      </m:r>
                      <m:sSup>
                        <m:sSupPr>
                          <m:ctrlP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𝟏𝟎</m:t>
                                  </m:r>
                                </m:e>
                                <m:sup>
                                  <m:r>
                                    <a:rPr lang="en-US" altLang="ja-JP" sz="16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𝟏𝟕</m:t>
                                  </m:r>
                                </m:sup>
                              </m:sSup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ja-JP" sz="1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𝒚𝒓</m:t>
                              </m:r>
                            </m:e>
                          </m:d>
                        </m:e>
                        <m:sup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US" altLang="ja-JP" sz="1600" b="1" dirty="0">
                  <a:solidFill>
                    <a:schemeClr val="tx1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4" name="正方形/長方形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55" y="6081167"/>
                <a:ext cx="1609223" cy="425181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正方形/長方形 94"/>
              <p:cNvSpPr/>
              <p:nvPr/>
            </p:nvSpPr>
            <p:spPr>
              <a:xfrm>
                <a:off x="4958999" y="6370808"/>
                <a:ext cx="298248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Only suppressed  by L-R mixing (</a:t>
                </a:r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𝜁</m:t>
                    </m:r>
                  </m:oMath>
                </a14:m>
                <a:r>
                  <a:rPr lang="en-US" altLang="ja-JP" sz="1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</a:t>
                </a:r>
                <a:endParaRPr lang="en-US" altLang="ja-JP" sz="1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5" name="正方形/長方形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8999" y="6370808"/>
                <a:ext cx="2982483" cy="307777"/>
              </a:xfrm>
              <a:prstGeom prst="rect">
                <a:avLst/>
              </a:prstGeom>
              <a:blipFill rotWithShape="1">
                <a:blip r:embed="rId29"/>
                <a:stretch>
                  <a:fillRect l="-408" t="-1961" b="-176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正方形/長方形 95"/>
          <p:cNvSpPr/>
          <p:nvPr/>
        </p:nvSpPr>
        <p:spPr>
          <a:xfrm>
            <a:off x="7054851" y="5370524"/>
            <a:ext cx="1851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324422" algn="ctr">
              <a:spcBef>
                <a:spcPts val="2400"/>
              </a:spcBef>
            </a:pPr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10</a:t>
            </a:r>
            <a:r>
              <a:rPr lang="en-US" altLang="ja-JP" b="1" baseline="30000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26</a:t>
            </a:r>
            <a:r>
              <a:rPr lang="en-US" altLang="ja-JP" b="1" dirty="0" smtClean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enhancement to SM</a:t>
            </a:r>
            <a:endParaRPr lang="en-US" altLang="ja-JP" b="1" baseline="30000" dirty="0">
              <a:solidFill>
                <a:srgbClr val="FF000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正方形/長方形 96"/>
              <p:cNvSpPr/>
              <p:nvPr/>
            </p:nvSpPr>
            <p:spPr>
              <a:xfrm>
                <a:off x="179512" y="4469154"/>
                <a:ext cx="2016224" cy="98385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6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Magnetic </a:t>
                </a:r>
                <a:r>
                  <a:rPr lang="en-US" altLang="ja-JP" sz="16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moment </a:t>
                </a:r>
                <a:r>
                  <a:rPr lang="en-US" altLang="ja-JP" sz="16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term (L-R coupling)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acc>
                        </m:e>
                        <m:sub>
                          <m:r>
                            <a:rPr lang="en-US" altLang="ja-JP" sz="24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𝑗𝐿</m:t>
                          </m:r>
                        </m:sub>
                      </m:sSub>
                      <m:sSub>
                        <m:sSubPr>
                          <m:ctrlPr>
                            <a:rPr lang="en-US" altLang="ja-JP" sz="24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ja-JP" sz="2400" i="1" dirty="0">
                              <a:latin typeface="Cambria Math"/>
                            </a:rPr>
                            <m:t>𝜇𝜈</m:t>
                          </m:r>
                        </m:sub>
                      </m:sSub>
                      <m:sSup>
                        <m:sSupPr>
                          <m:ctrlPr>
                            <a:rPr lang="en-US" altLang="ja-JP" sz="2400" b="0" i="1" dirty="0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dirty="0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US" altLang="ja-JP" sz="2400" b="0" i="1" dirty="0" smtClean="0">
                              <a:latin typeface="Cambria Math"/>
                            </a:rPr>
                            <m:t>𝜈</m:t>
                          </m:r>
                        </m:sup>
                      </m:sSup>
                      <m:sSub>
                        <m:sSubPr>
                          <m:ctrlPr>
                            <a:rPr lang="en-US" altLang="ja-JP" sz="240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24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𝑖𝑅</m:t>
                          </m:r>
                        </m:sub>
                      </m:sSub>
                    </m:oMath>
                  </m:oMathPara>
                </a14:m>
                <a:endParaRPr lang="ja-JP" altLang="en-US" sz="16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7" name="正方形/長方形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469154"/>
                <a:ext cx="2016224" cy="983859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正方形/長方形 97"/>
          <p:cNvSpPr/>
          <p:nvPr/>
        </p:nvSpPr>
        <p:spPr>
          <a:xfrm>
            <a:off x="6793815" y="4680068"/>
            <a:ext cx="224933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PRL 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38,(1977)1252, </a:t>
            </a:r>
            <a:r>
              <a:rPr lang="en-US" altLang="ja-JP" sz="9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PRD </a:t>
            </a:r>
            <a:r>
              <a:rPr lang="en-US" altLang="ja-JP" sz="9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17(1978)1395</a:t>
            </a:r>
            <a:endParaRPr lang="en-US" altLang="ja-JP" sz="9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正方形/長方形 98"/>
              <p:cNvSpPr/>
              <p:nvPr/>
            </p:nvSpPr>
            <p:spPr>
              <a:xfrm>
                <a:off x="6716733" y="4809802"/>
                <a:ext cx="2538055" cy="492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ja-JP" sz="1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c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os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sin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400" i="1">
                                    <a:latin typeface="Cambria Math"/>
                                  </a:rPr>
                                  <m:t>cos</m:t>
                                </m:r>
                                <m:r>
                                  <a:rPr lang="en-US" altLang="ja-JP" sz="1400" i="1">
                                    <a:latin typeface="Cambria Math"/>
                                  </a:rPr>
                                  <m:t>𝜁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ja-JP" sz="1400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ja-JP" sz="1400" i="1"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𝐿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ja-JP" altLang="en-US" sz="11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99" name="正方形/長方形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733" y="4809802"/>
                <a:ext cx="2538055" cy="492122"/>
              </a:xfrm>
              <a:prstGeom prst="rect">
                <a:avLst/>
              </a:prstGeom>
              <a:blipFill rotWithShape="1">
                <a:blip r:embed="rId24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グループ化 111"/>
          <p:cNvGrpSpPr/>
          <p:nvPr/>
        </p:nvGrpSpPr>
        <p:grpSpPr>
          <a:xfrm>
            <a:off x="402566" y="5466576"/>
            <a:ext cx="1507929" cy="1076855"/>
            <a:chOff x="-254869" y="4909197"/>
            <a:chExt cx="2839958" cy="2028092"/>
          </a:xfrm>
        </p:grpSpPr>
        <p:sp>
          <p:nvSpPr>
            <p:cNvPr id="101" name="Freeform 82"/>
            <p:cNvSpPr>
              <a:spLocks/>
            </p:cNvSpPr>
            <p:nvPr/>
          </p:nvSpPr>
          <p:spPr bwMode="auto">
            <a:xfrm>
              <a:off x="-254869" y="5801849"/>
              <a:ext cx="1111926" cy="146683"/>
            </a:xfrm>
            <a:custGeom>
              <a:avLst/>
              <a:gdLst>
                <a:gd name="T0" fmla="*/ 0 w 2304"/>
                <a:gd name="T1" fmla="*/ 192 h 192"/>
                <a:gd name="T2" fmla="*/ 192 w 2304"/>
                <a:gd name="T3" fmla="*/ 0 h 192"/>
                <a:gd name="T4" fmla="*/ 384 w 2304"/>
                <a:gd name="T5" fmla="*/ 192 h 192"/>
                <a:gd name="T6" fmla="*/ 576 w 2304"/>
                <a:gd name="T7" fmla="*/ 0 h 192"/>
                <a:gd name="T8" fmla="*/ 768 w 2304"/>
                <a:gd name="T9" fmla="*/ 192 h 192"/>
                <a:gd name="T10" fmla="*/ 960 w 2304"/>
                <a:gd name="T11" fmla="*/ 0 h 192"/>
                <a:gd name="T12" fmla="*/ 1152 w 2304"/>
                <a:gd name="T13" fmla="*/ 192 h 192"/>
                <a:gd name="T14" fmla="*/ 1344 w 2304"/>
                <a:gd name="T15" fmla="*/ 0 h 192"/>
                <a:gd name="T16" fmla="*/ 1536 w 2304"/>
                <a:gd name="T17" fmla="*/ 192 h 192"/>
                <a:gd name="T18" fmla="*/ 1728 w 2304"/>
                <a:gd name="T19" fmla="*/ 0 h 192"/>
                <a:gd name="T20" fmla="*/ 1920 w 2304"/>
                <a:gd name="T21" fmla="*/ 192 h 192"/>
                <a:gd name="T22" fmla="*/ 2112 w 2304"/>
                <a:gd name="T23" fmla="*/ 0 h 192"/>
                <a:gd name="T24" fmla="*/ 2304 w 2304"/>
                <a:gd name="T25" fmla="*/ 192 h 192"/>
                <a:gd name="connsiteX0" fmla="*/ 0 w 9167"/>
                <a:gd name="connsiteY0" fmla="*/ 10000 h 10000"/>
                <a:gd name="connsiteX1" fmla="*/ 833 w 9167"/>
                <a:gd name="connsiteY1" fmla="*/ 0 h 10000"/>
                <a:gd name="connsiteX2" fmla="*/ 1667 w 9167"/>
                <a:gd name="connsiteY2" fmla="*/ 10000 h 10000"/>
                <a:gd name="connsiteX3" fmla="*/ 2500 w 9167"/>
                <a:gd name="connsiteY3" fmla="*/ 0 h 10000"/>
                <a:gd name="connsiteX4" fmla="*/ 3333 w 9167"/>
                <a:gd name="connsiteY4" fmla="*/ 10000 h 10000"/>
                <a:gd name="connsiteX5" fmla="*/ 4167 w 9167"/>
                <a:gd name="connsiteY5" fmla="*/ 0 h 10000"/>
                <a:gd name="connsiteX6" fmla="*/ 5000 w 9167"/>
                <a:gd name="connsiteY6" fmla="*/ 10000 h 10000"/>
                <a:gd name="connsiteX7" fmla="*/ 5833 w 9167"/>
                <a:gd name="connsiteY7" fmla="*/ 0 h 10000"/>
                <a:gd name="connsiteX8" fmla="*/ 6667 w 9167"/>
                <a:gd name="connsiteY8" fmla="*/ 10000 h 10000"/>
                <a:gd name="connsiteX9" fmla="*/ 7500 w 9167"/>
                <a:gd name="connsiteY9" fmla="*/ 0 h 10000"/>
                <a:gd name="connsiteX10" fmla="*/ 8333 w 9167"/>
                <a:gd name="connsiteY10" fmla="*/ 10000 h 10000"/>
                <a:gd name="connsiteX11" fmla="*/ 9167 w 9167"/>
                <a:gd name="connsiteY11" fmla="*/ 0 h 10000"/>
                <a:gd name="connsiteX0" fmla="*/ 0 w 9090"/>
                <a:gd name="connsiteY0" fmla="*/ 10000 h 10000"/>
                <a:gd name="connsiteX1" fmla="*/ 909 w 9090"/>
                <a:gd name="connsiteY1" fmla="*/ 0 h 10000"/>
                <a:gd name="connsiteX2" fmla="*/ 1818 w 9090"/>
                <a:gd name="connsiteY2" fmla="*/ 10000 h 10000"/>
                <a:gd name="connsiteX3" fmla="*/ 2727 w 9090"/>
                <a:gd name="connsiteY3" fmla="*/ 0 h 10000"/>
                <a:gd name="connsiteX4" fmla="*/ 3636 w 9090"/>
                <a:gd name="connsiteY4" fmla="*/ 10000 h 10000"/>
                <a:gd name="connsiteX5" fmla="*/ 4546 w 9090"/>
                <a:gd name="connsiteY5" fmla="*/ 0 h 10000"/>
                <a:gd name="connsiteX6" fmla="*/ 5454 w 9090"/>
                <a:gd name="connsiteY6" fmla="*/ 10000 h 10000"/>
                <a:gd name="connsiteX7" fmla="*/ 6363 w 9090"/>
                <a:gd name="connsiteY7" fmla="*/ 0 h 10000"/>
                <a:gd name="connsiteX8" fmla="*/ 7273 w 9090"/>
                <a:gd name="connsiteY8" fmla="*/ 10000 h 10000"/>
                <a:gd name="connsiteX9" fmla="*/ 8182 w 9090"/>
                <a:gd name="connsiteY9" fmla="*/ 0 h 10000"/>
                <a:gd name="connsiteX10" fmla="*/ 9090 w 9090"/>
                <a:gd name="connsiteY10" fmla="*/ 10000 h 10000"/>
                <a:gd name="connsiteX0" fmla="*/ 0 w 9001"/>
                <a:gd name="connsiteY0" fmla="*/ 10000 h 10000"/>
                <a:gd name="connsiteX1" fmla="*/ 1000 w 9001"/>
                <a:gd name="connsiteY1" fmla="*/ 0 h 10000"/>
                <a:gd name="connsiteX2" fmla="*/ 2000 w 9001"/>
                <a:gd name="connsiteY2" fmla="*/ 10000 h 10000"/>
                <a:gd name="connsiteX3" fmla="*/ 3000 w 9001"/>
                <a:gd name="connsiteY3" fmla="*/ 0 h 10000"/>
                <a:gd name="connsiteX4" fmla="*/ 4000 w 9001"/>
                <a:gd name="connsiteY4" fmla="*/ 10000 h 10000"/>
                <a:gd name="connsiteX5" fmla="*/ 5001 w 9001"/>
                <a:gd name="connsiteY5" fmla="*/ 0 h 10000"/>
                <a:gd name="connsiteX6" fmla="*/ 6000 w 9001"/>
                <a:gd name="connsiteY6" fmla="*/ 10000 h 10000"/>
                <a:gd name="connsiteX7" fmla="*/ 7000 w 9001"/>
                <a:gd name="connsiteY7" fmla="*/ 0 h 10000"/>
                <a:gd name="connsiteX8" fmla="*/ 8001 w 9001"/>
                <a:gd name="connsiteY8" fmla="*/ 10000 h 10000"/>
                <a:gd name="connsiteX9" fmla="*/ 9001 w 9001"/>
                <a:gd name="connsiteY9" fmla="*/ 0 h 10000"/>
                <a:gd name="connsiteX0" fmla="*/ 0 w 8889"/>
                <a:gd name="connsiteY0" fmla="*/ 10000 h 10000"/>
                <a:gd name="connsiteX1" fmla="*/ 1111 w 8889"/>
                <a:gd name="connsiteY1" fmla="*/ 0 h 10000"/>
                <a:gd name="connsiteX2" fmla="*/ 2222 w 8889"/>
                <a:gd name="connsiteY2" fmla="*/ 10000 h 10000"/>
                <a:gd name="connsiteX3" fmla="*/ 3333 w 8889"/>
                <a:gd name="connsiteY3" fmla="*/ 0 h 10000"/>
                <a:gd name="connsiteX4" fmla="*/ 4444 w 8889"/>
                <a:gd name="connsiteY4" fmla="*/ 10000 h 10000"/>
                <a:gd name="connsiteX5" fmla="*/ 5556 w 8889"/>
                <a:gd name="connsiteY5" fmla="*/ 0 h 10000"/>
                <a:gd name="connsiteX6" fmla="*/ 6666 w 8889"/>
                <a:gd name="connsiteY6" fmla="*/ 10000 h 10000"/>
                <a:gd name="connsiteX7" fmla="*/ 7777 w 8889"/>
                <a:gd name="connsiteY7" fmla="*/ 0 h 10000"/>
                <a:gd name="connsiteX8" fmla="*/ 8889 w 8889"/>
                <a:gd name="connsiteY8" fmla="*/ 10000 h 10000"/>
                <a:gd name="connsiteX0" fmla="*/ 0 w 8749"/>
                <a:gd name="connsiteY0" fmla="*/ 10000 h 10000"/>
                <a:gd name="connsiteX1" fmla="*/ 1250 w 8749"/>
                <a:gd name="connsiteY1" fmla="*/ 0 h 10000"/>
                <a:gd name="connsiteX2" fmla="*/ 2500 w 8749"/>
                <a:gd name="connsiteY2" fmla="*/ 10000 h 10000"/>
                <a:gd name="connsiteX3" fmla="*/ 3750 w 8749"/>
                <a:gd name="connsiteY3" fmla="*/ 0 h 10000"/>
                <a:gd name="connsiteX4" fmla="*/ 4999 w 8749"/>
                <a:gd name="connsiteY4" fmla="*/ 10000 h 10000"/>
                <a:gd name="connsiteX5" fmla="*/ 6250 w 8749"/>
                <a:gd name="connsiteY5" fmla="*/ 0 h 10000"/>
                <a:gd name="connsiteX6" fmla="*/ 7499 w 8749"/>
                <a:gd name="connsiteY6" fmla="*/ 10000 h 10000"/>
                <a:gd name="connsiteX7" fmla="*/ 8749 w 8749"/>
                <a:gd name="connsiteY7" fmla="*/ 0 h 10000"/>
                <a:gd name="connsiteX0" fmla="*/ 0 w 8571"/>
                <a:gd name="connsiteY0" fmla="*/ 10000 h 10000"/>
                <a:gd name="connsiteX1" fmla="*/ 1429 w 8571"/>
                <a:gd name="connsiteY1" fmla="*/ 0 h 10000"/>
                <a:gd name="connsiteX2" fmla="*/ 2857 w 8571"/>
                <a:gd name="connsiteY2" fmla="*/ 10000 h 10000"/>
                <a:gd name="connsiteX3" fmla="*/ 4286 w 8571"/>
                <a:gd name="connsiteY3" fmla="*/ 0 h 10000"/>
                <a:gd name="connsiteX4" fmla="*/ 5714 w 8571"/>
                <a:gd name="connsiteY4" fmla="*/ 10000 h 10000"/>
                <a:gd name="connsiteX5" fmla="*/ 7144 w 8571"/>
                <a:gd name="connsiteY5" fmla="*/ 0 h 10000"/>
                <a:gd name="connsiteX6" fmla="*/ 8571 w 8571"/>
                <a:gd name="connsiteY6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71" h="10000">
                  <a:moveTo>
                    <a:pt x="0" y="10000"/>
                  </a:moveTo>
                  <a:cubicBezTo>
                    <a:pt x="475" y="5000"/>
                    <a:pt x="954" y="0"/>
                    <a:pt x="1429" y="0"/>
                  </a:cubicBezTo>
                  <a:cubicBezTo>
                    <a:pt x="1904" y="0"/>
                    <a:pt x="2381" y="10000"/>
                    <a:pt x="2857" y="10000"/>
                  </a:cubicBezTo>
                  <a:cubicBezTo>
                    <a:pt x="3333" y="10000"/>
                    <a:pt x="3810" y="0"/>
                    <a:pt x="4286" y="0"/>
                  </a:cubicBezTo>
                  <a:cubicBezTo>
                    <a:pt x="4762" y="0"/>
                    <a:pt x="5239" y="10000"/>
                    <a:pt x="5714" y="10000"/>
                  </a:cubicBezTo>
                  <a:cubicBezTo>
                    <a:pt x="6190" y="10000"/>
                    <a:pt x="6667" y="0"/>
                    <a:pt x="7144" y="0"/>
                  </a:cubicBezTo>
                  <a:cubicBezTo>
                    <a:pt x="7619" y="0"/>
                    <a:pt x="8096" y="10000"/>
                    <a:pt x="8571" y="1000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  <p:grpSp>
          <p:nvGrpSpPr>
            <p:cNvPr id="102" name="グループ化 101"/>
            <p:cNvGrpSpPr/>
            <p:nvPr/>
          </p:nvGrpSpPr>
          <p:grpSpPr>
            <a:xfrm rot="18866562">
              <a:off x="931203" y="5388727"/>
              <a:ext cx="918503" cy="14314"/>
              <a:chOff x="2196371" y="3537583"/>
              <a:chExt cx="1127250" cy="19697"/>
            </a:xfrm>
          </p:grpSpPr>
          <p:sp>
            <p:nvSpPr>
              <p:cNvPr id="109" name="Line 4"/>
              <p:cNvSpPr>
                <a:spLocks noChangeShapeType="1"/>
              </p:cNvSpPr>
              <p:nvPr/>
            </p:nvSpPr>
            <p:spPr bwMode="auto">
              <a:xfrm rot="20688" flipV="1">
                <a:off x="2196371" y="3539744"/>
                <a:ext cx="1127250" cy="67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10" name="Line 3"/>
              <p:cNvSpPr>
                <a:spLocks noChangeShapeType="1"/>
              </p:cNvSpPr>
              <p:nvPr/>
            </p:nvSpPr>
            <p:spPr bwMode="auto">
              <a:xfrm rot="20688">
                <a:off x="2505265" y="3537583"/>
                <a:ext cx="536280" cy="1969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p:grpSp>
          <p:nvGrpSpPr>
            <p:cNvPr id="103" name="グループ化 102"/>
            <p:cNvGrpSpPr/>
            <p:nvPr/>
          </p:nvGrpSpPr>
          <p:grpSpPr>
            <a:xfrm rot="13405480">
              <a:off x="920995" y="6513645"/>
              <a:ext cx="1175987" cy="10775"/>
              <a:chOff x="4124974" y="4366486"/>
              <a:chExt cx="1618327" cy="13224"/>
            </a:xfrm>
          </p:grpSpPr>
          <p:sp>
            <p:nvSpPr>
              <p:cNvPr id="107" name="Line 4"/>
              <p:cNvSpPr>
                <a:spLocks noChangeShapeType="1"/>
              </p:cNvSpPr>
              <p:nvPr/>
            </p:nvSpPr>
            <p:spPr bwMode="auto">
              <a:xfrm rot="20688">
                <a:off x="4124974" y="4366486"/>
                <a:ext cx="1618327" cy="1322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  <p:sp>
            <p:nvSpPr>
              <p:cNvPr id="108" name="Line 3"/>
              <p:cNvSpPr>
                <a:spLocks noChangeShapeType="1"/>
              </p:cNvSpPr>
              <p:nvPr/>
            </p:nvSpPr>
            <p:spPr bwMode="auto">
              <a:xfrm rot="20688" flipV="1">
                <a:off x="4734514" y="4370338"/>
                <a:ext cx="399248" cy="5524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テキスト ボックス 103"/>
                <p:cNvSpPr txBox="1"/>
                <p:nvPr/>
              </p:nvSpPr>
              <p:spPr>
                <a:xfrm>
                  <a:off x="1557053" y="6241709"/>
                  <a:ext cx="1028036" cy="69558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𝑖𝑅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4" name="テキスト ボックス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7053" y="6241709"/>
                  <a:ext cx="1028036" cy="695580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テキスト ボックス 104"/>
                <p:cNvSpPr txBox="1"/>
                <p:nvPr/>
              </p:nvSpPr>
              <p:spPr>
                <a:xfrm>
                  <a:off x="1508988" y="4909197"/>
                  <a:ext cx="988305" cy="7376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𝑗𝐿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5" name="テキスト ボックス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988" y="4909197"/>
                  <a:ext cx="988305" cy="737605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テキスト ボックス 105"/>
                <p:cNvSpPr txBox="1"/>
                <p:nvPr/>
              </p:nvSpPr>
              <p:spPr>
                <a:xfrm>
                  <a:off x="42853" y="5198133"/>
                  <a:ext cx="412382" cy="69558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b="0" i="1" smtClean="0">
                            <a:latin typeface="Cambria Math"/>
                          </a:rPr>
                          <m:t>γ</m:t>
                        </m:r>
                      </m:oMath>
                    </m:oMathPara>
                  </a14:m>
                  <a:endParaRPr kumimoji="1" lang="en-US" altLang="ja-JP" b="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6" name="テキスト ボックス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852" y="5198133"/>
                  <a:ext cx="412383" cy="523220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 r="-30556" b="-40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円/楕円 110"/>
            <p:cNvSpPr/>
            <p:nvPr/>
          </p:nvSpPr>
          <p:spPr bwMode="auto">
            <a:xfrm>
              <a:off x="611559" y="5538085"/>
              <a:ext cx="627525" cy="629443"/>
            </a:xfrm>
            <a:prstGeom prst="ellipse">
              <a:avLst/>
            </a:prstGeom>
            <a:solidFill>
              <a:srgbClr val="00B05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50" charset="-128"/>
                <a:ea typeface="Arial Unicode MS" pitchFamily="50" charset="-128"/>
                <a:cs typeface="Arial Unicode MS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09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23528" y="233372"/>
            <a:ext cx="8282233" cy="6858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Photon </a:t>
            </a:r>
            <a:r>
              <a:rPr lang="en-US" altLang="ja-JP" sz="28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</a:t>
            </a:r>
            <a:r>
              <a:rPr lang="en-US" altLang="ja-JP" sz="28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nergy in Neutrino Decay</a:t>
            </a:r>
            <a:endParaRPr lang="ja-JP" altLang="en-US" sz="2800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391" name="Line 2054"/>
          <p:cNvSpPr>
            <a:spLocks noChangeShapeType="1"/>
          </p:cNvSpPr>
          <p:nvPr/>
        </p:nvSpPr>
        <p:spPr bwMode="auto">
          <a:xfrm>
            <a:off x="1606908" y="4004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2" name="Line 2055"/>
          <p:cNvSpPr>
            <a:spLocks noChangeShapeType="1"/>
          </p:cNvSpPr>
          <p:nvPr/>
        </p:nvSpPr>
        <p:spPr bwMode="auto">
          <a:xfrm>
            <a:off x="1683108" y="58335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3" name="Line 2056"/>
          <p:cNvSpPr>
            <a:spLocks noChangeShapeType="1"/>
          </p:cNvSpPr>
          <p:nvPr/>
        </p:nvSpPr>
        <p:spPr bwMode="auto">
          <a:xfrm>
            <a:off x="1683108" y="6290742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4" name="Text Box 2057"/>
          <p:cNvSpPr txBox="1">
            <a:spLocks noChangeArrowheads="1"/>
          </p:cNvSpPr>
          <p:nvPr/>
        </p:nvSpPr>
        <p:spPr bwMode="auto">
          <a:xfrm>
            <a:off x="82908" y="3776142"/>
            <a:ext cx="14542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=50meV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5" name="Text Box 2058"/>
          <p:cNvSpPr txBox="1">
            <a:spLocks noChangeArrowheads="1"/>
          </p:cNvSpPr>
          <p:nvPr/>
        </p:nvSpPr>
        <p:spPr bwMode="auto">
          <a:xfrm>
            <a:off x="161508" y="6042487"/>
            <a:ext cx="13115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=1meV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6" name="Text Box 2059"/>
          <p:cNvSpPr txBox="1">
            <a:spLocks noChangeArrowheads="1"/>
          </p:cNvSpPr>
          <p:nvPr/>
        </p:nvSpPr>
        <p:spPr bwMode="auto">
          <a:xfrm>
            <a:off x="131109" y="5630094"/>
            <a:ext cx="15247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m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=8.7meV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7" name="Line 2060"/>
          <p:cNvSpPr>
            <a:spLocks noChangeShapeType="1"/>
          </p:cNvSpPr>
          <p:nvPr/>
        </p:nvSpPr>
        <p:spPr bwMode="auto">
          <a:xfrm>
            <a:off x="2520132" y="4004742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398" name="Line 2061"/>
          <p:cNvSpPr>
            <a:spLocks noChangeShapeType="1"/>
          </p:cNvSpPr>
          <p:nvPr/>
        </p:nvSpPr>
        <p:spPr bwMode="auto">
          <a:xfrm>
            <a:off x="2826108" y="583354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0" name="Text Box 2063"/>
          <p:cNvSpPr txBox="1">
            <a:spLocks noChangeArrowheads="1"/>
          </p:cNvSpPr>
          <p:nvPr/>
        </p:nvSpPr>
        <p:spPr bwMode="auto">
          <a:xfrm>
            <a:off x="2920840" y="5862087"/>
            <a:ext cx="150714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=4.4meV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6408" name="Line 2084"/>
          <p:cNvSpPr>
            <a:spLocks noChangeShapeType="1"/>
          </p:cNvSpPr>
          <p:nvPr/>
        </p:nvSpPr>
        <p:spPr bwMode="auto">
          <a:xfrm>
            <a:off x="2049821" y="4012680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2287529" y="2166595"/>
                <a:ext cx="1983941" cy="7691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ja-JP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ja-JP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ja-JP" sz="2000" i="1">
                              <a:latin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1,2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1" lang="ja-JP" altLang="en-US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529" y="2166595"/>
                <a:ext cx="1983941" cy="769121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5" name="Text Box 2062"/>
          <p:cNvSpPr txBox="1">
            <a:spLocks noChangeArrowheads="1"/>
          </p:cNvSpPr>
          <p:nvPr/>
        </p:nvSpPr>
        <p:spPr bwMode="auto">
          <a:xfrm>
            <a:off x="2605830" y="4531367"/>
            <a:ext cx="1471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53890" y="1640931"/>
            <a:ext cx="2366523" cy="1676827"/>
            <a:chOff x="5503188" y="1200517"/>
            <a:chExt cx="2366523" cy="1676827"/>
          </a:xfrm>
        </p:grpSpPr>
        <p:sp>
          <p:nvSpPr>
            <p:cNvPr id="16388" name="Line 2051"/>
            <p:cNvSpPr>
              <a:spLocks noChangeShapeType="1"/>
            </p:cNvSpPr>
            <p:nvPr/>
          </p:nvSpPr>
          <p:spPr bwMode="auto">
            <a:xfrm flipV="1">
              <a:off x="6576144" y="15057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89" name="Line 2052"/>
            <p:cNvSpPr>
              <a:spLocks noChangeShapeType="1"/>
            </p:cNvSpPr>
            <p:nvPr/>
          </p:nvSpPr>
          <p:spPr bwMode="auto">
            <a:xfrm flipH="1">
              <a:off x="5814144" y="2191544"/>
              <a:ext cx="7620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6390" name="Oval 2053"/>
            <p:cNvSpPr>
              <a:spLocks noChangeArrowheads="1"/>
            </p:cNvSpPr>
            <p:nvPr/>
          </p:nvSpPr>
          <p:spPr bwMode="auto">
            <a:xfrm>
              <a:off x="6478489" y="2159242"/>
              <a:ext cx="129459" cy="14030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テキスト ボックス 4"/>
                <p:cNvSpPr txBox="1"/>
                <p:nvPr/>
              </p:nvSpPr>
              <p:spPr>
                <a:xfrm>
                  <a:off x="6086021" y="1757586"/>
                  <a:ext cx="4996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5" name="テキスト ボックス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021" y="1757586"/>
                  <a:ext cx="499688" cy="40011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7375601" y="1223986"/>
                  <a:ext cx="494110" cy="3915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𝛾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6" name="テキスト ボックス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5601" y="1223986"/>
                  <a:ext cx="494110" cy="39151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6972531" y="1200517"/>
                  <a:ext cx="37683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/>
                          </a:rPr>
                          <m:t>𝛾</m:t>
                        </m:r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7" name="テキスト ボックス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531" y="1200517"/>
                  <a:ext cx="37683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1" name="テキスト ボックス 1000"/>
                <p:cNvSpPr txBox="1"/>
                <p:nvPr/>
              </p:nvSpPr>
              <p:spPr>
                <a:xfrm>
                  <a:off x="5503188" y="2379593"/>
                  <a:ext cx="468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endParaRPr>
                </a:p>
              </p:txBody>
            </p:sp>
          </mc:Choice>
          <mc:Fallback xmlns="">
            <p:sp>
              <p:nvSpPr>
                <p:cNvPr id="1001" name="テキスト ボックス 10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3188" y="2379593"/>
                  <a:ext cx="468653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749" y="3597903"/>
            <a:ext cx="3893635" cy="272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Line 5"/>
          <p:cNvSpPr>
            <a:spLocks noChangeShapeType="1"/>
          </p:cNvSpPr>
          <p:nvPr/>
        </p:nvSpPr>
        <p:spPr bwMode="auto">
          <a:xfrm flipH="1" flipV="1">
            <a:off x="7244803" y="4246129"/>
            <a:ext cx="292155" cy="222342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6194976" y="4300794"/>
            <a:ext cx="5439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258056" y="4519034"/>
            <a:ext cx="1533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4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Sharp Edge with 1.9K smearing</a:t>
            </a:r>
            <a:endParaRPr lang="en-US" altLang="ja-JP" sz="14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5423101" y="4706468"/>
            <a:ext cx="15888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1pPr>
            <a:lvl2pPr marL="742950" indent="-28575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2pPr>
            <a:lvl3pPr marL="11430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3pPr>
            <a:lvl4pPr marL="16002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4pPr>
            <a:lvl5pPr marL="2057400" indent="-228600" eaLnBrk="0" hangingPunct="0"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rgbClr val="FF3300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/>
            <a:r>
              <a:rPr lang="en-US" altLang="ja-JP" sz="1600" b="1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Red Shift effect</a:t>
            </a:r>
            <a:endParaRPr lang="en-US" altLang="ja-JP" sz="1600" b="1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 rot="16200000">
            <a:off x="4268648" y="4345824"/>
            <a:ext cx="149432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dN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(</a:t>
            </a:r>
            <a:r>
              <a:rPr kumimoji="1"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a.u</a:t>
            </a:r>
            <a:r>
              <a:rPr kumimoji="1"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.)</a:t>
            </a:r>
            <a:endParaRPr kumimoji="1"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913601" y="6237368"/>
                <a:ext cx="2230547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25</m:t>
                      </m:r>
                      <m:r>
                        <m:rPr>
                          <m:sty m:val="p"/>
                        </m:rPr>
                        <a:rPr kumimoji="1" lang="en-US" altLang="ja-JP" sz="2400" b="0" i="1" smtClean="0">
                          <a:latin typeface="Cambria Math"/>
                        </a:rPr>
                        <m:t>meV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(50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𝜇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𝑚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601" y="6237368"/>
                <a:ext cx="2230547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Line 6"/>
          <p:cNvSpPr>
            <a:spLocks noChangeShapeType="1"/>
          </p:cNvSpPr>
          <p:nvPr/>
        </p:nvSpPr>
        <p:spPr bwMode="auto">
          <a:xfrm flipV="1">
            <a:off x="7244804" y="5956909"/>
            <a:ext cx="0" cy="335355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4987439" y="3284984"/>
                <a:ext cx="4049057" cy="49116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𝐸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𝛾</m:t>
                        </m:r>
                      </m:sub>
                    </m:sSub>
                  </m:oMath>
                </a14:m>
                <a:r>
                  <a:rPr kumimoji="1" lang="ja-JP" altLang="en-US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kumimoji="1"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distribution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400" i="1">
                            <a:latin typeface="Cambria Math"/>
                          </a:rPr>
                          <m:t>ν</m:t>
                        </m:r>
                      </m:e>
                      <m:sub>
                        <m:r>
                          <a:rPr lang="en-US" altLang="ja-JP" sz="240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ja-JP" sz="2400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en-US" altLang="ja-JP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ja-JP" sz="2400" i="1">
                        <a:latin typeface="Cambria Math"/>
                      </a:rPr>
                      <m:t>+</m:t>
                    </m:r>
                    <m:r>
                      <a:rPr lang="en-US" altLang="ja-JP" sz="2400" i="1">
                        <a:latin typeface="Cambria Math"/>
                      </a:rPr>
                      <m:t>𝛾</m:t>
                    </m:r>
                  </m:oMath>
                </a14:m>
                <a:endParaRPr lang="en-US" altLang="ja-JP" sz="2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439" y="3284984"/>
                <a:ext cx="4049057" cy="491160"/>
              </a:xfrm>
              <a:prstGeom prst="rect">
                <a:avLst/>
              </a:prstGeom>
              <a:blipFill rotWithShape="1">
                <a:blip r:embed="rId11"/>
                <a:stretch>
                  <a:fillRect l="-301" t="-8750" b="-237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/>
              <p:cNvSpPr/>
              <p:nvPr/>
            </p:nvSpPr>
            <p:spPr>
              <a:xfrm>
                <a:off x="7536958" y="5962176"/>
                <a:ext cx="1337867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400" i="1"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ja-JP" sz="2400" b="0" i="0" smtClean="0">
                        <a:latin typeface="Cambria Math"/>
                      </a:rPr>
                      <m:t>[</m:t>
                    </m:r>
                  </m:oMath>
                </a14:m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meV]</a:t>
                </a:r>
                <a:endParaRPr lang="ja-JP" altLang="en-US" sz="24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" name="正方形/長方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958" y="5962176"/>
                <a:ext cx="1337867" cy="491160"/>
              </a:xfrm>
              <a:prstGeom prst="rect">
                <a:avLst/>
              </a:prstGeom>
              <a:blipFill rotWithShape="1">
                <a:blip r:embed="rId19"/>
                <a:stretch>
                  <a:fillRect l="-909" t="-8642" r="-6364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7308304" y="3717032"/>
                <a:ext cx="175964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=50 </m:t>
                      </m:r>
                      <m:r>
                        <m:rPr>
                          <m:sty m:val="p"/>
                        </m:rPr>
                        <a:rPr kumimoji="1" lang="en-US" altLang="ja-JP" sz="2000" b="0" i="1" smtClean="0"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3717032"/>
                <a:ext cx="1759649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Box 2062"/>
          <p:cNvSpPr txBox="1">
            <a:spLocks noChangeArrowheads="1"/>
          </p:cNvSpPr>
          <p:nvPr/>
        </p:nvSpPr>
        <p:spPr bwMode="auto">
          <a:xfrm>
            <a:off x="463894" y="4531367"/>
            <a:ext cx="16498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0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=24.8meV</a:t>
            </a:r>
            <a:endParaRPr lang="en-US" altLang="ja-JP" sz="20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1622658" y="2958506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Two body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2062"/>
              <p:cNvSpPr txBox="1">
                <a:spLocks noChangeArrowheads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50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3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079" y="4865114"/>
                <a:ext cx="1000146" cy="400110"/>
              </a:xfrm>
              <a:prstGeom prst="rect">
                <a:avLst/>
              </a:prstGeom>
              <a:blipFill rotWithShape="1">
                <a:blip r:embed="rId15"/>
                <a:stretch>
                  <a:fillRect l="-6098" t="-7576" r="-609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2062"/>
              <p:cNvSpPr txBox="1">
                <a:spLocks noChangeArrowheads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b="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52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4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24032" y="4883960"/>
                <a:ext cx="1000146" cy="400110"/>
              </a:xfrm>
              <a:prstGeom prst="rect">
                <a:avLst/>
              </a:prstGeom>
              <a:blipFill rotWithShape="1">
                <a:blip r:embed="rId16"/>
                <a:stretch>
                  <a:fillRect l="-6707" t="-7576" r="-5488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2062"/>
              <p:cNvSpPr txBox="1">
                <a:spLocks noChangeArrowheads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2000" dirty="0" smtClean="0"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82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𝜇</m:t>
                    </m:r>
                    <m:r>
                      <a:rPr lang="en-US" altLang="ja-JP" sz="2000" b="0" i="1" smtClean="0">
                        <a:latin typeface="Cambria Math"/>
                        <a:ea typeface="Arial Unicode MS" panose="020B0604020202020204" pitchFamily="50" charset="-128"/>
                        <a:cs typeface="Arial Unicode MS" panose="020B0604020202020204" pitchFamily="50" charset="-128"/>
                      </a:rPr>
                      <m:t>𝑚</m:t>
                    </m:r>
                  </m:oMath>
                </a14:m>
                <a:r>
                  <a:rPr lang="en-US" altLang="ja-JP" sz="20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</a:t>
                </a:r>
                <a:endParaRPr lang="en-US" altLang="ja-JP" sz="20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45" name="Text Box 20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46128" y="6197242"/>
                <a:ext cx="1142813" cy="400110"/>
              </a:xfrm>
              <a:prstGeom prst="rect">
                <a:avLst/>
              </a:prstGeom>
              <a:blipFill rotWithShape="1">
                <a:blip r:embed="rId17"/>
                <a:stretch>
                  <a:fillRect l="-5882" t="-7692" r="-4813" b="-276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コンテンツ プレースホルダー 4"/>
              <p:cNvSpPr txBox="1">
                <a:spLocks/>
              </p:cNvSpPr>
              <p:nvPr/>
            </p:nvSpPr>
            <p:spPr>
              <a:xfrm>
                <a:off x="4607572" y="867638"/>
                <a:ext cx="4428924" cy="2346933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ja-JP" sz="1800" b="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From neutrino oscillation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ja-JP" sz="1600" b="0" i="0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Δ</m:t>
                        </m:r>
                        <m:sSubSup>
                          <m:sSubSupPr>
                            <m:ctrlPr>
                              <a:rPr lang="en-US" altLang="ja-JP" sz="1600" b="0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</m:ctrlPr>
                          </m:sSubSupPr>
                          <m:e>
                            <m:r>
                              <a:rPr lang="en-US" altLang="ja-JP" sz="1600" b="0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23</m:t>
                            </m:r>
                          </m:sub>
                          <m:sup>
                            <m:r>
                              <a:rPr lang="en-US" altLang="ja-JP" sz="1600" b="0" i="1" smtClean="0">
                                <a:latin typeface="Cambria Math"/>
                                <a:ea typeface="Arial Unicode MS" pitchFamily="50" charset="-128"/>
                                <a:cs typeface="Arial Unicode MS" pitchFamily="50" charset="-128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|</m:t>
                        </m:r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−</m:t>
                    </m:r>
                    <m:sSubSup>
                      <m:sSubSup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Sup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b>
                      <m:sup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| ~ 2.4</m:t>
                    </m:r>
                    <m:r>
                      <a:rPr lang="en-US" altLang="ja-JP" sz="1600" i="1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US" altLang="ja-JP" sz="1600" i="1">
                        <a:latin typeface="Cambria Math"/>
                      </a:rPr>
                      <m:t> </m:t>
                    </m:r>
                    <m:r>
                      <a:rPr lang="en-US" altLang="ja-JP" sz="1600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600">
                        <a:latin typeface="Cambria Math"/>
                      </a:rPr>
                      <m:t>Δ</m:t>
                    </m:r>
                    <m:sSubSup>
                      <m:sSub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1600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</a:rPr>
                          <m:t>12</m:t>
                        </m:r>
                      </m:sub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altLang="ja-JP" sz="1600" b="0" i="1" smtClean="0">
                        <a:latin typeface="Cambria Math"/>
                      </a:rPr>
                      <m:t> ~ </m:t>
                    </m:r>
                    <m:r>
                      <a:rPr lang="en-US" altLang="ja-JP" sz="1600" i="1">
                        <a:latin typeface="Cambria Math"/>
                      </a:rPr>
                      <m:t>7.65×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US" altLang="ja-JP" sz="1600" i="1">
                        <a:latin typeface="Cambria Math"/>
                      </a:rPr>
                      <m:t> </m:t>
                    </m:r>
                    <m:r>
                      <a:rPr lang="en-US" altLang="ja-JP" sz="1600" i="1">
                        <a:latin typeface="Cambria Math"/>
                      </a:rPr>
                      <m:t>𝑒</m:t>
                    </m:r>
                    <m:sSup>
                      <m:sSupPr>
                        <m:ctrlPr>
                          <a:rPr lang="en-US" altLang="ja-JP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sz="1600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altLang="ja-JP" sz="1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From </a:t>
                </a:r>
                <a:r>
                  <a:rPr lang="en-US" altLang="ja-JP" sz="18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Planck+WP+highL+BAO</a:t>
                </a:r>
                <a:endParaRPr lang="en-US" altLang="ja-JP" sz="18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∑</m:t>
                    </m:r>
                    <m:sSub>
                      <m:sSubPr>
                        <m:ctrlP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16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𝑖</m:t>
                        </m:r>
                      </m:sub>
                    </m:sSub>
                    <m: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&lt;0.23 </m:t>
                    </m:r>
                    <m:r>
                      <m:rPr>
                        <m:sty m:val="p"/>
                      </m:rPr>
                      <a:rPr lang="en-US" altLang="ja-JP" sz="16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eV</m:t>
                    </m:r>
                  </m:oMath>
                </a14:m>
                <a:endParaRPr lang="en-US" altLang="ja-JP" sz="16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>
                  <a:buFont typeface="Wingdings" pitchFamily="2" charset="2"/>
                  <a:buChar char="è"/>
                </a:pPr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50meV&lt;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𝑚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&lt;87meV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𝑬</m:t>
                        </m:r>
                      </m:e>
                      <m:sub>
                        <m:r>
                          <a:rPr lang="en-US" altLang="ja-JP" sz="18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18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14~24meV</a:t>
                </a:r>
                <a:r>
                  <a:rPr lang="en-US" altLang="ja-JP" sz="18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18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𝝀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𝜸</m:t>
                        </m:r>
                      </m:sub>
                    </m:sSub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</m:oMath>
                </a14:m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51~89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  <a:sym typeface="Symbol"/>
                  </a:rPr>
                  <a:t>m)</a:t>
                </a:r>
                <a:endParaRPr lang="en-US" altLang="ja-JP" sz="2000" b="1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46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572" y="867638"/>
                <a:ext cx="4428924" cy="2346933"/>
              </a:xfrm>
              <a:prstGeom prst="rect">
                <a:avLst/>
              </a:prstGeom>
              <a:blipFill rotWithShape="1">
                <a:blip r:embed="rId21"/>
                <a:stretch>
                  <a:fillRect l="-1240" t="-1299" b="-49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171095" y="962912"/>
                <a:ext cx="2603982" cy="6063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b="1" i="1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b="1" i="1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  <m:t>𝝂</m:t>
                          </m:r>
                        </m:e>
                        <m:sub>
                          <m:r>
                            <a:rPr lang="en-US" altLang="ja-JP" sz="3200" b="1" i="0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sz="3200" b="1" i="0" cap="all" smtClean="0">
                          <a:ln/>
                          <a:solidFill>
                            <a:schemeClr val="tx2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ja-JP" sz="3200" b="1" i="1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3200" b="1" i="1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ja-JP" sz="3200" b="1" i="1" cap="all" smtClean="0">
                              <a:ln/>
                              <a:solidFill>
                                <a:schemeClr val="tx2"/>
                              </a:solidFill>
                              <a:effectLst>
                                <a:outerShdw blurRad="19685" dist="12700" dir="5400000" algn="tl" rotWithShape="0">
                                  <a:schemeClr val="accent1">
                                    <a:satMod val="130000"/>
                                    <a:alpha val="60000"/>
                                  </a:schemeClr>
                                </a:outerShdw>
                                <a:reflection blurRad="10000" stA="55000" endPos="48000" dist="500" dir="5400000" sy="-100000" algn="bl" rotWithShape="0"/>
                              </a:effectLst>
                              <a:latin typeface="Cambria Math"/>
                            </a:rPr>
                            <m:t>1,2</m:t>
                          </m:r>
                        </m:sub>
                      </m:sSub>
                      <m:r>
                        <a:rPr lang="en-US" altLang="ja-JP" sz="3200" b="1" i="1" cap="all" smtClean="0">
                          <a:ln/>
                          <a:solidFill>
                            <a:schemeClr val="tx2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</a:rPr>
                        <m:t>+</m:t>
                      </m:r>
                      <m:r>
                        <a:rPr lang="en-US" altLang="ja-JP" sz="3200" b="1" i="1" cap="all" smtClean="0">
                          <a:ln/>
                          <a:solidFill>
                            <a:schemeClr val="tx2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ja-JP" altLang="en-US" sz="3200" b="1" cap="all" dirty="0">
                  <a:ln/>
                  <a:solidFill>
                    <a:schemeClr val="tx2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95" y="962912"/>
                <a:ext cx="2603982" cy="606384"/>
              </a:xfrm>
              <a:prstGeom prst="rect">
                <a:avLst/>
              </a:prstGeom>
              <a:blipFill rotWithShape="1">
                <a:blip r:embed="rId24"/>
                <a:stretch>
                  <a:fillRect b="-171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4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347864" y="1014933"/>
            <a:ext cx="599101" cy="3873718"/>
          </a:xfrm>
          <a:prstGeom prst="rect">
            <a:avLst/>
          </a:prstGeom>
          <a:gradFill flip="none" rotWithShape="1">
            <a:gsLst>
              <a:gs pos="37000">
                <a:srgbClr val="A5BDE7">
                  <a:alpha val="50000"/>
                </a:srgbClr>
              </a:gs>
              <a:gs pos="0">
                <a:schemeClr val="accent1">
                  <a:lumMod val="20000"/>
                  <a:lumOff val="80000"/>
                  <a:alpha val="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 flipH="1" flipV="1">
            <a:off x="5231486" y="3137420"/>
            <a:ext cx="686488" cy="124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50" name="Line 7"/>
          <p:cNvSpPr>
            <a:spLocks noChangeShapeType="1"/>
          </p:cNvSpPr>
          <p:nvPr/>
        </p:nvSpPr>
        <p:spPr bwMode="auto">
          <a:xfrm flipH="1" flipV="1">
            <a:off x="5208884" y="3820975"/>
            <a:ext cx="670218" cy="165168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>
              <a:xfrm>
                <a:off x="200820" y="60809"/>
                <a:ext cx="8808320" cy="971327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32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</a:t>
                </a:r>
                <a:r>
                  <a:rPr lang="en-US" altLang="ja-JP" sz="3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ackgrounds to C</a:t>
                </a:r>
                <a14:m>
                  <m:oMath xmlns:m="http://schemas.openxmlformats.org/officeDocument/2006/math">
                    <m:r>
                      <a:rPr lang="en-US" altLang="ja-JP" sz="3200" b="0" i="1" smtClean="0">
                        <a:latin typeface="Cambria Math"/>
                      </a:rPr>
                      <m:t>𝜈</m:t>
                    </m:r>
                  </m:oMath>
                </a14:m>
                <a:r>
                  <a:rPr lang="en-US" altLang="ja-JP" sz="32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 decay</a:t>
                </a:r>
                <a:endParaRPr kumimoji="1" lang="ja-JP" altLang="en-US" sz="32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00820" y="60809"/>
                <a:ext cx="8808320" cy="971327"/>
              </a:xfrm>
              <a:blipFill rotWithShape="1">
                <a:blip r:embed="rId2"/>
                <a:stretch>
                  <a:fillRect b="-6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7</a:t>
            </a:fld>
            <a:endParaRPr kumimoji="1" lang="ja-JP" altLang="en-US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078568" y="764704"/>
            <a:ext cx="19867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at λ</a:t>
            </a: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＝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50μm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コンテンツ プレースホルダー 4"/>
              <p:cNvSpPr txBox="1">
                <a:spLocks/>
              </p:cNvSpPr>
              <p:nvPr/>
            </p:nvSpPr>
            <p:spPr>
              <a:xfrm>
                <a:off x="6109717" y="1216119"/>
                <a:ext cx="2681285" cy="858631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Zodiacal Emission</a:t>
                </a:r>
                <a:endParaRPr lang="en-US" altLang="ja-JP" sz="2400" b="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~ 8 </a:t>
                </a:r>
                <a:r>
                  <a:rPr lang="en-US" altLang="ja-JP" sz="20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MJy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/</a:t>
                </a:r>
                <a:r>
                  <a:rPr lang="en-US" altLang="ja-JP" sz="20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sr</a:t>
                </a:r>
                <a:endParaRPr lang="en-US" altLang="ja-JP" sz="2000" dirty="0" smtClean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8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717" y="1216119"/>
                <a:ext cx="2681285" cy="858631"/>
              </a:xfrm>
              <a:prstGeom prst="rect">
                <a:avLst/>
              </a:prstGeom>
              <a:blipFill rotWithShape="1">
                <a:blip r:embed="rId12"/>
                <a:stretch>
                  <a:fillRect l="-2955" t="-4965" r="-3182" b="-85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コンテンツ プレースホルダー 4"/>
              <p:cNvSpPr txBox="1">
                <a:spLocks/>
              </p:cNvSpPr>
              <p:nvPr/>
            </p:nvSpPr>
            <p:spPr>
              <a:xfrm>
                <a:off x="6109718" y="2261180"/>
                <a:ext cx="2717786" cy="84850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3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CIB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𝜆</m:t>
                        </m:r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~ 0.1-0.5 MJy/sr</a:t>
                </a:r>
                <a:endParaRPr lang="en-US" altLang="ja-JP" sz="20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9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718" y="2261180"/>
                <a:ext cx="2717786" cy="848500"/>
              </a:xfrm>
              <a:prstGeom prst="rect">
                <a:avLst/>
              </a:prstGeom>
              <a:blipFill rotWithShape="1">
                <a:blip r:embed="rId13"/>
                <a:stretch>
                  <a:fillRect t="-5036" b="-100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コンテンツ プレースホルダー 4"/>
              <p:cNvSpPr txBox="1">
                <a:spLocks/>
              </p:cNvSpPr>
              <p:nvPr/>
            </p:nvSpPr>
            <p:spPr>
              <a:xfrm>
                <a:off x="5879103" y="4383021"/>
                <a:ext cx="3179016" cy="87361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5×10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  <m:r>
                      <a:rPr lang="en-US" altLang="ja-JP" sz="2000" b="0" i="1" smtClean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𝑠</m:t>
                    </m:r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</a:t>
                </a:r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~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0.5MJy/sr</a:t>
                </a:r>
              </a:p>
            </p:txBody>
          </p:sp>
        </mc:Choice>
        <mc:Fallback xmlns="">
          <p:sp>
            <p:nvSpPr>
              <p:cNvPr id="41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03" y="4383021"/>
                <a:ext cx="3179016" cy="87361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コンテンツ プレースホルダー 4"/>
              <p:cNvSpPr txBox="1">
                <a:spLocks/>
              </p:cNvSpPr>
              <p:nvPr/>
            </p:nvSpPr>
            <p:spPr>
              <a:xfrm>
                <a:off x="5879103" y="5472658"/>
                <a:ext cx="3179016" cy="87361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0" scaled="1"/>
              </a:gradFill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𝜏</m:t>
                    </m:r>
                    <m: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pPr>
                      <m:e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×10</m:t>
                        </m:r>
                      </m:e>
                      <m:sup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1</m:t>
                        </m:r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ja-JP" sz="2000" i="1">
                        <a:latin typeface="Cambria Math"/>
                        <a:ea typeface="Arial Unicode MS" pitchFamily="50" charset="-128"/>
                        <a:cs typeface="Arial Unicode MS" pitchFamily="50" charset="-128"/>
                      </a:rPr>
                      <m:t>yr</m:t>
                    </m:r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𝐼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/>
                            <a:ea typeface="Arial Unicode MS" pitchFamily="50" charset="-128"/>
                            <a:cs typeface="Arial Unicode MS" pitchFamily="50" charset="-128"/>
                          </a:rPr>
                          <m:t>𝜈</m:t>
                        </m:r>
                      </m:sub>
                    </m:sSub>
                  </m:oMath>
                </a14:m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~ 25kJy/sr</a:t>
                </a:r>
              </a:p>
            </p:txBody>
          </p:sp>
        </mc:Choice>
        <mc:Fallback xmlns="">
          <p:sp>
            <p:nvSpPr>
              <p:cNvPr id="147" name="コンテンツ プレースホルダー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103" y="5472658"/>
                <a:ext cx="3179016" cy="873613"/>
              </a:xfrm>
              <a:prstGeom prst="rect">
                <a:avLst/>
              </a:prstGeom>
              <a:blipFill rotWithShape="1">
                <a:blip r:embed="rId15"/>
                <a:stretch>
                  <a:fillRect t="-34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テキスト ボックス 147"/>
              <p:cNvSpPr txBox="1"/>
              <p:nvPr/>
            </p:nvSpPr>
            <p:spPr>
              <a:xfrm>
                <a:off x="6511004" y="3646206"/>
                <a:ext cx="2523845" cy="69961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kumimoji="1" lang="en-US" altLang="ja-JP" b="1" i="1" smtClean="0">
                            <a:latin typeface="Cambria Math"/>
                          </a:rPr>
                          <m:t>𝜸</m:t>
                        </m:r>
                      </m:sub>
                    </m:sSub>
                  </m:oMath>
                </a14:m>
                <a:r>
                  <a:rPr kumimoji="1" lang="en-US" altLang="ja-JP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spectrum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=50</m:t>
                      </m:r>
                      <m:r>
                        <m:rPr>
                          <m:sty m:val="p"/>
                        </m:rP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meV</m:t>
                      </m:r>
                    </m:oMath>
                  </m:oMathPara>
                </a14:m>
                <a:endParaRPr kumimoji="1" lang="ja-JP" altLang="en-US" sz="2000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148" name="テキスト ボックス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04" y="3646206"/>
                <a:ext cx="2523845" cy="699615"/>
              </a:xfrm>
              <a:prstGeom prst="rect">
                <a:avLst/>
              </a:prstGeom>
              <a:blipFill rotWithShape="1">
                <a:blip r:embed="rId16"/>
                <a:stretch>
                  <a:fillRect l="-1435" t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グループ化 82"/>
          <p:cNvGrpSpPr/>
          <p:nvPr/>
        </p:nvGrpSpPr>
        <p:grpSpPr>
          <a:xfrm>
            <a:off x="76673" y="782411"/>
            <a:ext cx="5599101" cy="4615688"/>
            <a:chOff x="246497" y="64516"/>
            <a:chExt cx="6154304" cy="5073375"/>
          </a:xfrm>
        </p:grpSpPr>
        <p:sp>
          <p:nvSpPr>
            <p:cNvPr id="84" name="Line 7"/>
            <p:cNvSpPr>
              <a:spLocks noChangeShapeType="1"/>
            </p:cNvSpPr>
            <p:nvPr/>
          </p:nvSpPr>
          <p:spPr bwMode="auto">
            <a:xfrm flipV="1">
              <a:off x="1165225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Line 8"/>
            <p:cNvSpPr>
              <a:spLocks noChangeShapeType="1"/>
            </p:cNvSpPr>
            <p:nvPr/>
          </p:nvSpPr>
          <p:spPr bwMode="auto">
            <a:xfrm>
              <a:off x="1165225" y="311150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>
              <a:off x="6267450" y="311150"/>
              <a:ext cx="0" cy="37671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Line 10"/>
            <p:cNvSpPr>
              <a:spLocks noChangeShapeType="1"/>
            </p:cNvSpPr>
            <p:nvPr/>
          </p:nvSpPr>
          <p:spPr bwMode="auto">
            <a:xfrm flipH="1">
              <a:off x="1165225" y="4078288"/>
              <a:ext cx="51022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11"/>
            <p:cNvSpPr>
              <a:spLocks/>
            </p:cNvSpPr>
            <p:nvPr/>
          </p:nvSpPr>
          <p:spPr bwMode="auto">
            <a:xfrm>
              <a:off x="1425575" y="2439988"/>
              <a:ext cx="755650" cy="396875"/>
            </a:xfrm>
            <a:custGeom>
              <a:avLst/>
              <a:gdLst>
                <a:gd name="T0" fmla="*/ 27 w 476"/>
                <a:gd name="T1" fmla="*/ 0 h 250"/>
                <a:gd name="T2" fmla="*/ 59 w 476"/>
                <a:gd name="T3" fmla="*/ 4 h 250"/>
                <a:gd name="T4" fmla="*/ 112 w 476"/>
                <a:gd name="T5" fmla="*/ 25 h 250"/>
                <a:gd name="T6" fmla="*/ 139 w 476"/>
                <a:gd name="T7" fmla="*/ 47 h 250"/>
                <a:gd name="T8" fmla="*/ 160 w 476"/>
                <a:gd name="T9" fmla="*/ 52 h 250"/>
                <a:gd name="T10" fmla="*/ 187 w 476"/>
                <a:gd name="T11" fmla="*/ 64 h 250"/>
                <a:gd name="T12" fmla="*/ 220 w 476"/>
                <a:gd name="T13" fmla="*/ 84 h 250"/>
                <a:gd name="T14" fmla="*/ 252 w 476"/>
                <a:gd name="T15" fmla="*/ 111 h 250"/>
                <a:gd name="T16" fmla="*/ 273 w 476"/>
                <a:gd name="T17" fmla="*/ 111 h 250"/>
                <a:gd name="T18" fmla="*/ 326 w 476"/>
                <a:gd name="T19" fmla="*/ 116 h 250"/>
                <a:gd name="T20" fmla="*/ 358 w 476"/>
                <a:gd name="T21" fmla="*/ 111 h 250"/>
                <a:gd name="T22" fmla="*/ 379 w 476"/>
                <a:gd name="T23" fmla="*/ 128 h 250"/>
                <a:gd name="T24" fmla="*/ 401 w 476"/>
                <a:gd name="T25" fmla="*/ 138 h 250"/>
                <a:gd name="T26" fmla="*/ 422 w 476"/>
                <a:gd name="T27" fmla="*/ 116 h 250"/>
                <a:gd name="T28" fmla="*/ 454 w 476"/>
                <a:gd name="T29" fmla="*/ 106 h 250"/>
                <a:gd name="T30" fmla="*/ 476 w 476"/>
                <a:gd name="T31" fmla="*/ 84 h 250"/>
                <a:gd name="T32" fmla="*/ 476 w 476"/>
                <a:gd name="T33" fmla="*/ 192 h 250"/>
                <a:gd name="T34" fmla="*/ 459 w 476"/>
                <a:gd name="T35" fmla="*/ 224 h 250"/>
                <a:gd name="T36" fmla="*/ 443 w 476"/>
                <a:gd name="T37" fmla="*/ 250 h 250"/>
                <a:gd name="T38" fmla="*/ 422 w 476"/>
                <a:gd name="T39" fmla="*/ 235 h 250"/>
                <a:gd name="T40" fmla="*/ 390 w 476"/>
                <a:gd name="T41" fmla="*/ 244 h 250"/>
                <a:gd name="T42" fmla="*/ 375 w 476"/>
                <a:gd name="T43" fmla="*/ 206 h 250"/>
                <a:gd name="T44" fmla="*/ 346 w 476"/>
                <a:gd name="T45" fmla="*/ 181 h 250"/>
                <a:gd name="T46" fmla="*/ 316 w 476"/>
                <a:gd name="T47" fmla="*/ 176 h 250"/>
                <a:gd name="T48" fmla="*/ 278 w 476"/>
                <a:gd name="T49" fmla="*/ 176 h 250"/>
                <a:gd name="T50" fmla="*/ 252 w 476"/>
                <a:gd name="T51" fmla="*/ 192 h 250"/>
                <a:gd name="T52" fmla="*/ 235 w 476"/>
                <a:gd name="T53" fmla="*/ 192 h 250"/>
                <a:gd name="T54" fmla="*/ 176 w 476"/>
                <a:gd name="T55" fmla="*/ 133 h 250"/>
                <a:gd name="T56" fmla="*/ 150 w 476"/>
                <a:gd name="T57" fmla="*/ 121 h 250"/>
                <a:gd name="T58" fmla="*/ 112 w 476"/>
                <a:gd name="T59" fmla="*/ 96 h 250"/>
                <a:gd name="T60" fmla="*/ 69 w 476"/>
                <a:gd name="T61" fmla="*/ 70 h 250"/>
                <a:gd name="T62" fmla="*/ 27 w 476"/>
                <a:gd name="T63" fmla="*/ 70 h 250"/>
                <a:gd name="T64" fmla="*/ 0 w 476"/>
                <a:gd name="T65" fmla="*/ 84 h 250"/>
                <a:gd name="T66" fmla="*/ 0 w 476"/>
                <a:gd name="T67" fmla="*/ 15 h 250"/>
                <a:gd name="T68" fmla="*/ 27 w 476"/>
                <a:gd name="T6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6" h="250">
                  <a:moveTo>
                    <a:pt x="27" y="0"/>
                  </a:moveTo>
                  <a:lnTo>
                    <a:pt x="59" y="4"/>
                  </a:lnTo>
                  <a:lnTo>
                    <a:pt x="112" y="25"/>
                  </a:lnTo>
                  <a:lnTo>
                    <a:pt x="139" y="47"/>
                  </a:lnTo>
                  <a:lnTo>
                    <a:pt x="160" y="52"/>
                  </a:lnTo>
                  <a:lnTo>
                    <a:pt x="187" y="64"/>
                  </a:lnTo>
                  <a:lnTo>
                    <a:pt x="220" y="84"/>
                  </a:lnTo>
                  <a:lnTo>
                    <a:pt x="252" y="111"/>
                  </a:lnTo>
                  <a:lnTo>
                    <a:pt x="273" y="111"/>
                  </a:lnTo>
                  <a:lnTo>
                    <a:pt x="326" y="116"/>
                  </a:lnTo>
                  <a:lnTo>
                    <a:pt x="358" y="111"/>
                  </a:lnTo>
                  <a:lnTo>
                    <a:pt x="379" y="128"/>
                  </a:lnTo>
                  <a:lnTo>
                    <a:pt x="401" y="138"/>
                  </a:lnTo>
                  <a:lnTo>
                    <a:pt x="422" y="116"/>
                  </a:lnTo>
                  <a:lnTo>
                    <a:pt x="454" y="106"/>
                  </a:lnTo>
                  <a:lnTo>
                    <a:pt x="476" y="84"/>
                  </a:lnTo>
                  <a:lnTo>
                    <a:pt x="476" y="192"/>
                  </a:lnTo>
                  <a:lnTo>
                    <a:pt x="459" y="224"/>
                  </a:lnTo>
                  <a:lnTo>
                    <a:pt x="443" y="250"/>
                  </a:lnTo>
                  <a:lnTo>
                    <a:pt x="422" y="235"/>
                  </a:lnTo>
                  <a:lnTo>
                    <a:pt x="390" y="244"/>
                  </a:lnTo>
                  <a:lnTo>
                    <a:pt x="375" y="206"/>
                  </a:lnTo>
                  <a:lnTo>
                    <a:pt x="346" y="181"/>
                  </a:lnTo>
                  <a:lnTo>
                    <a:pt x="316" y="176"/>
                  </a:lnTo>
                  <a:lnTo>
                    <a:pt x="278" y="176"/>
                  </a:lnTo>
                  <a:lnTo>
                    <a:pt x="252" y="192"/>
                  </a:lnTo>
                  <a:lnTo>
                    <a:pt x="235" y="192"/>
                  </a:lnTo>
                  <a:lnTo>
                    <a:pt x="176" y="133"/>
                  </a:lnTo>
                  <a:lnTo>
                    <a:pt x="150" y="121"/>
                  </a:lnTo>
                  <a:lnTo>
                    <a:pt x="112" y="96"/>
                  </a:lnTo>
                  <a:lnTo>
                    <a:pt x="69" y="70"/>
                  </a:lnTo>
                  <a:lnTo>
                    <a:pt x="27" y="70"/>
                  </a:lnTo>
                  <a:lnTo>
                    <a:pt x="0" y="84"/>
                  </a:lnTo>
                  <a:lnTo>
                    <a:pt x="0" y="1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12"/>
            <p:cNvSpPr>
              <a:spLocks/>
            </p:cNvSpPr>
            <p:nvPr/>
          </p:nvSpPr>
          <p:spPr bwMode="auto">
            <a:xfrm>
              <a:off x="4722813" y="1470025"/>
              <a:ext cx="1484313" cy="704850"/>
            </a:xfrm>
            <a:custGeom>
              <a:avLst/>
              <a:gdLst>
                <a:gd name="T0" fmla="*/ 225 w 935"/>
                <a:gd name="T1" fmla="*/ 0 h 444"/>
                <a:gd name="T2" fmla="*/ 300 w 935"/>
                <a:gd name="T3" fmla="*/ 7 h 444"/>
                <a:gd name="T4" fmla="*/ 370 w 935"/>
                <a:gd name="T5" fmla="*/ 33 h 444"/>
                <a:gd name="T6" fmla="*/ 439 w 935"/>
                <a:gd name="T7" fmla="*/ 54 h 444"/>
                <a:gd name="T8" fmla="*/ 525 w 935"/>
                <a:gd name="T9" fmla="*/ 96 h 444"/>
                <a:gd name="T10" fmla="*/ 621 w 935"/>
                <a:gd name="T11" fmla="*/ 157 h 444"/>
                <a:gd name="T12" fmla="*/ 733 w 935"/>
                <a:gd name="T13" fmla="*/ 232 h 444"/>
                <a:gd name="T14" fmla="*/ 844 w 935"/>
                <a:gd name="T15" fmla="*/ 322 h 444"/>
                <a:gd name="T16" fmla="*/ 930 w 935"/>
                <a:gd name="T17" fmla="*/ 380 h 444"/>
                <a:gd name="T18" fmla="*/ 935 w 935"/>
                <a:gd name="T19" fmla="*/ 444 h 444"/>
                <a:gd name="T20" fmla="*/ 803 w 935"/>
                <a:gd name="T21" fmla="*/ 348 h 444"/>
                <a:gd name="T22" fmla="*/ 663 w 935"/>
                <a:gd name="T23" fmla="*/ 269 h 444"/>
                <a:gd name="T24" fmla="*/ 557 w 935"/>
                <a:gd name="T25" fmla="*/ 215 h 444"/>
                <a:gd name="T26" fmla="*/ 448 w 935"/>
                <a:gd name="T27" fmla="*/ 173 h 444"/>
                <a:gd name="T28" fmla="*/ 338 w 935"/>
                <a:gd name="T29" fmla="*/ 161 h 444"/>
                <a:gd name="T30" fmla="*/ 236 w 935"/>
                <a:gd name="T31" fmla="*/ 167 h 444"/>
                <a:gd name="T32" fmla="*/ 129 w 935"/>
                <a:gd name="T33" fmla="*/ 215 h 444"/>
                <a:gd name="T34" fmla="*/ 6 w 935"/>
                <a:gd name="T35" fmla="*/ 315 h 444"/>
                <a:gd name="T36" fmla="*/ 0 w 935"/>
                <a:gd name="T37" fmla="*/ 81 h 444"/>
                <a:gd name="T38" fmla="*/ 38 w 935"/>
                <a:gd name="T39" fmla="*/ 64 h 444"/>
                <a:gd name="T40" fmla="*/ 96 w 935"/>
                <a:gd name="T41" fmla="*/ 33 h 444"/>
                <a:gd name="T42" fmla="*/ 151 w 935"/>
                <a:gd name="T43" fmla="*/ 13 h 444"/>
                <a:gd name="T44" fmla="*/ 225 w 935"/>
                <a:gd name="T4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5" h="444">
                  <a:moveTo>
                    <a:pt x="225" y="0"/>
                  </a:moveTo>
                  <a:lnTo>
                    <a:pt x="300" y="7"/>
                  </a:lnTo>
                  <a:lnTo>
                    <a:pt x="370" y="33"/>
                  </a:lnTo>
                  <a:lnTo>
                    <a:pt x="439" y="54"/>
                  </a:lnTo>
                  <a:lnTo>
                    <a:pt x="525" y="96"/>
                  </a:lnTo>
                  <a:lnTo>
                    <a:pt x="621" y="157"/>
                  </a:lnTo>
                  <a:lnTo>
                    <a:pt x="733" y="232"/>
                  </a:lnTo>
                  <a:lnTo>
                    <a:pt x="844" y="322"/>
                  </a:lnTo>
                  <a:lnTo>
                    <a:pt x="930" y="380"/>
                  </a:lnTo>
                  <a:lnTo>
                    <a:pt x="935" y="444"/>
                  </a:lnTo>
                  <a:lnTo>
                    <a:pt x="803" y="348"/>
                  </a:lnTo>
                  <a:lnTo>
                    <a:pt x="663" y="269"/>
                  </a:lnTo>
                  <a:lnTo>
                    <a:pt x="557" y="215"/>
                  </a:lnTo>
                  <a:lnTo>
                    <a:pt x="448" y="173"/>
                  </a:lnTo>
                  <a:lnTo>
                    <a:pt x="338" y="161"/>
                  </a:lnTo>
                  <a:lnTo>
                    <a:pt x="236" y="167"/>
                  </a:lnTo>
                  <a:lnTo>
                    <a:pt x="129" y="215"/>
                  </a:lnTo>
                  <a:lnTo>
                    <a:pt x="6" y="315"/>
                  </a:lnTo>
                  <a:lnTo>
                    <a:pt x="0" y="81"/>
                  </a:lnTo>
                  <a:lnTo>
                    <a:pt x="38" y="64"/>
                  </a:lnTo>
                  <a:lnTo>
                    <a:pt x="96" y="33"/>
                  </a:lnTo>
                  <a:lnTo>
                    <a:pt x="151" y="13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BCBCBC"/>
            </a:solidFill>
            <a:ln w="0">
              <a:solidFill>
                <a:srgbClr val="BCBCBC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4722813" y="1598613"/>
              <a:ext cx="11113" cy="376238"/>
            </a:xfrm>
            <a:custGeom>
              <a:avLst/>
              <a:gdLst>
                <a:gd name="T0" fmla="*/ 0 w 7"/>
                <a:gd name="T1" fmla="*/ 0 h 237"/>
                <a:gd name="T2" fmla="*/ 1 w 7"/>
                <a:gd name="T3" fmla="*/ 0 h 237"/>
                <a:gd name="T4" fmla="*/ 7 w 7"/>
                <a:gd name="T5" fmla="*/ 234 h 237"/>
                <a:gd name="T6" fmla="*/ 7 w 7"/>
                <a:gd name="T7" fmla="*/ 237 h 237"/>
                <a:gd name="T8" fmla="*/ 6 w 7"/>
                <a:gd name="T9" fmla="*/ 237 h 237"/>
                <a:gd name="T10" fmla="*/ 0 w 7"/>
                <a:gd name="T11" fmla="*/ 2 h 237"/>
                <a:gd name="T12" fmla="*/ 0 w 7"/>
                <a:gd name="T13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37">
                  <a:moveTo>
                    <a:pt x="0" y="0"/>
                  </a:moveTo>
                  <a:lnTo>
                    <a:pt x="1" y="0"/>
                  </a:lnTo>
                  <a:lnTo>
                    <a:pt x="7" y="234"/>
                  </a:lnTo>
                  <a:lnTo>
                    <a:pt x="7" y="237"/>
                  </a:lnTo>
                  <a:lnTo>
                    <a:pt x="6" y="23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4732338" y="1811338"/>
              <a:ext cx="196850" cy="163513"/>
            </a:xfrm>
            <a:custGeom>
              <a:avLst/>
              <a:gdLst>
                <a:gd name="T0" fmla="*/ 123 w 124"/>
                <a:gd name="T1" fmla="*/ 0 h 103"/>
                <a:gd name="T2" fmla="*/ 124 w 124"/>
                <a:gd name="T3" fmla="*/ 0 h 103"/>
                <a:gd name="T4" fmla="*/ 124 w 124"/>
                <a:gd name="T5" fmla="*/ 1 h 103"/>
                <a:gd name="T6" fmla="*/ 1 w 124"/>
                <a:gd name="T7" fmla="*/ 103 h 103"/>
                <a:gd name="T8" fmla="*/ 0 w 124"/>
                <a:gd name="T9" fmla="*/ 103 h 103"/>
                <a:gd name="T10" fmla="*/ 0 w 124"/>
                <a:gd name="T11" fmla="*/ 100 h 103"/>
                <a:gd name="T12" fmla="*/ 123 w 124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03">
                  <a:moveTo>
                    <a:pt x="123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4927600" y="1735138"/>
              <a:ext cx="171450" cy="77788"/>
            </a:xfrm>
            <a:custGeom>
              <a:avLst/>
              <a:gdLst>
                <a:gd name="T0" fmla="*/ 107 w 108"/>
                <a:gd name="T1" fmla="*/ 0 h 49"/>
                <a:gd name="T2" fmla="*/ 108 w 108"/>
                <a:gd name="T3" fmla="*/ 0 h 49"/>
                <a:gd name="T4" fmla="*/ 108 w 108"/>
                <a:gd name="T5" fmla="*/ 1 h 49"/>
                <a:gd name="T6" fmla="*/ 1 w 108"/>
                <a:gd name="T7" fmla="*/ 49 h 49"/>
                <a:gd name="T8" fmla="*/ 0 w 108"/>
                <a:gd name="T9" fmla="*/ 49 h 49"/>
                <a:gd name="T10" fmla="*/ 0 w 108"/>
                <a:gd name="T11" fmla="*/ 48 h 49"/>
                <a:gd name="T12" fmla="*/ 107 w 10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49">
                  <a:moveTo>
                    <a:pt x="107" y="0"/>
                  </a:moveTo>
                  <a:lnTo>
                    <a:pt x="108" y="0"/>
                  </a:lnTo>
                  <a:lnTo>
                    <a:pt x="108" y="1"/>
                  </a:lnTo>
                  <a:lnTo>
                    <a:pt x="1" y="49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16"/>
            <p:cNvSpPr>
              <a:spLocks/>
            </p:cNvSpPr>
            <p:nvPr/>
          </p:nvSpPr>
          <p:spPr bwMode="auto">
            <a:xfrm>
              <a:off x="5097463" y="1725613"/>
              <a:ext cx="163513" cy="11113"/>
            </a:xfrm>
            <a:custGeom>
              <a:avLst/>
              <a:gdLst>
                <a:gd name="T0" fmla="*/ 102 w 103"/>
                <a:gd name="T1" fmla="*/ 0 h 7"/>
                <a:gd name="T2" fmla="*/ 103 w 103"/>
                <a:gd name="T3" fmla="*/ 0 h 7"/>
                <a:gd name="T4" fmla="*/ 103 w 103"/>
                <a:gd name="T5" fmla="*/ 3 h 7"/>
                <a:gd name="T6" fmla="*/ 1 w 103"/>
                <a:gd name="T7" fmla="*/ 7 h 7"/>
                <a:gd name="T8" fmla="*/ 0 w 103"/>
                <a:gd name="T9" fmla="*/ 7 h 7"/>
                <a:gd name="T10" fmla="*/ 0 w 103"/>
                <a:gd name="T11" fmla="*/ 6 h 7"/>
                <a:gd name="T12" fmla="*/ 102 w 10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7">
                  <a:moveTo>
                    <a:pt x="102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7"/>
            <p:cNvSpPr>
              <a:spLocks/>
            </p:cNvSpPr>
            <p:nvPr/>
          </p:nvSpPr>
          <p:spPr bwMode="auto">
            <a:xfrm>
              <a:off x="5259388" y="1725613"/>
              <a:ext cx="179388" cy="20638"/>
            </a:xfrm>
            <a:custGeom>
              <a:avLst/>
              <a:gdLst>
                <a:gd name="T0" fmla="*/ 0 w 113"/>
                <a:gd name="T1" fmla="*/ 0 h 13"/>
                <a:gd name="T2" fmla="*/ 1 w 113"/>
                <a:gd name="T3" fmla="*/ 0 h 13"/>
                <a:gd name="T4" fmla="*/ 113 w 113"/>
                <a:gd name="T5" fmla="*/ 12 h 13"/>
                <a:gd name="T6" fmla="*/ 113 w 113"/>
                <a:gd name="T7" fmla="*/ 13 h 13"/>
                <a:gd name="T8" fmla="*/ 110 w 113"/>
                <a:gd name="T9" fmla="*/ 13 h 13"/>
                <a:gd name="T10" fmla="*/ 0 w 113"/>
                <a:gd name="T11" fmla="*/ 3 h 13"/>
                <a:gd name="T12" fmla="*/ 0 w 1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3">
                  <a:moveTo>
                    <a:pt x="0" y="0"/>
                  </a:moveTo>
                  <a:lnTo>
                    <a:pt x="1" y="0"/>
                  </a:lnTo>
                  <a:lnTo>
                    <a:pt x="113" y="12"/>
                  </a:lnTo>
                  <a:lnTo>
                    <a:pt x="113" y="13"/>
                  </a:lnTo>
                  <a:lnTo>
                    <a:pt x="110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8"/>
            <p:cNvSpPr>
              <a:spLocks/>
            </p:cNvSpPr>
            <p:nvPr/>
          </p:nvSpPr>
          <p:spPr bwMode="auto">
            <a:xfrm>
              <a:off x="5434013" y="1744663"/>
              <a:ext cx="174625" cy="68263"/>
            </a:xfrm>
            <a:custGeom>
              <a:avLst/>
              <a:gdLst>
                <a:gd name="T0" fmla="*/ 0 w 110"/>
                <a:gd name="T1" fmla="*/ 0 h 43"/>
                <a:gd name="T2" fmla="*/ 3 w 110"/>
                <a:gd name="T3" fmla="*/ 0 h 43"/>
                <a:gd name="T4" fmla="*/ 110 w 110"/>
                <a:gd name="T5" fmla="*/ 42 h 43"/>
                <a:gd name="T6" fmla="*/ 110 w 110"/>
                <a:gd name="T7" fmla="*/ 43 h 43"/>
                <a:gd name="T8" fmla="*/ 109 w 110"/>
                <a:gd name="T9" fmla="*/ 43 h 43"/>
                <a:gd name="T10" fmla="*/ 0 w 110"/>
                <a:gd name="T11" fmla="*/ 1 h 43"/>
                <a:gd name="T12" fmla="*/ 0 w 110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43">
                  <a:moveTo>
                    <a:pt x="0" y="0"/>
                  </a:moveTo>
                  <a:lnTo>
                    <a:pt x="3" y="0"/>
                  </a:lnTo>
                  <a:lnTo>
                    <a:pt x="110" y="42"/>
                  </a:lnTo>
                  <a:lnTo>
                    <a:pt x="110" y="43"/>
                  </a:lnTo>
                  <a:lnTo>
                    <a:pt x="109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9"/>
            <p:cNvSpPr>
              <a:spLocks/>
            </p:cNvSpPr>
            <p:nvPr/>
          </p:nvSpPr>
          <p:spPr bwMode="auto">
            <a:xfrm>
              <a:off x="5607050" y="1811338"/>
              <a:ext cx="169863" cy="87313"/>
            </a:xfrm>
            <a:custGeom>
              <a:avLst/>
              <a:gdLst>
                <a:gd name="T0" fmla="*/ 0 w 107"/>
                <a:gd name="T1" fmla="*/ 0 h 55"/>
                <a:gd name="T2" fmla="*/ 1 w 107"/>
                <a:gd name="T3" fmla="*/ 0 h 55"/>
                <a:gd name="T4" fmla="*/ 107 w 107"/>
                <a:gd name="T5" fmla="*/ 54 h 55"/>
                <a:gd name="T6" fmla="*/ 107 w 107"/>
                <a:gd name="T7" fmla="*/ 55 h 55"/>
                <a:gd name="T8" fmla="*/ 106 w 107"/>
                <a:gd name="T9" fmla="*/ 55 h 55"/>
                <a:gd name="T10" fmla="*/ 0 w 107"/>
                <a:gd name="T11" fmla="*/ 1 h 55"/>
                <a:gd name="T12" fmla="*/ 0 w 107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55">
                  <a:moveTo>
                    <a:pt x="0" y="0"/>
                  </a:moveTo>
                  <a:lnTo>
                    <a:pt x="1" y="0"/>
                  </a:lnTo>
                  <a:lnTo>
                    <a:pt x="107" y="54"/>
                  </a:lnTo>
                  <a:lnTo>
                    <a:pt x="107" y="55"/>
                  </a:lnTo>
                  <a:lnTo>
                    <a:pt x="106" y="5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20"/>
            <p:cNvSpPr>
              <a:spLocks/>
            </p:cNvSpPr>
            <p:nvPr/>
          </p:nvSpPr>
          <p:spPr bwMode="auto">
            <a:xfrm>
              <a:off x="5775325" y="1897063"/>
              <a:ext cx="222250" cy="128588"/>
            </a:xfrm>
            <a:custGeom>
              <a:avLst/>
              <a:gdLst>
                <a:gd name="T0" fmla="*/ 0 w 140"/>
                <a:gd name="T1" fmla="*/ 0 h 81"/>
                <a:gd name="T2" fmla="*/ 1 w 140"/>
                <a:gd name="T3" fmla="*/ 0 h 81"/>
                <a:gd name="T4" fmla="*/ 140 w 140"/>
                <a:gd name="T5" fmla="*/ 79 h 81"/>
                <a:gd name="T6" fmla="*/ 140 w 140"/>
                <a:gd name="T7" fmla="*/ 81 h 81"/>
                <a:gd name="T8" fmla="*/ 140 w 140"/>
                <a:gd name="T9" fmla="*/ 81 h 81"/>
                <a:gd name="T10" fmla="*/ 0 w 140"/>
                <a:gd name="T11" fmla="*/ 1 h 81"/>
                <a:gd name="T12" fmla="*/ 0 w 140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lnTo>
                    <a:pt x="1" y="0"/>
                  </a:lnTo>
                  <a:lnTo>
                    <a:pt x="140" y="79"/>
                  </a:lnTo>
                  <a:lnTo>
                    <a:pt x="140" y="81"/>
                  </a:lnTo>
                  <a:lnTo>
                    <a:pt x="140" y="8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21"/>
            <p:cNvSpPr>
              <a:spLocks/>
            </p:cNvSpPr>
            <p:nvPr/>
          </p:nvSpPr>
          <p:spPr bwMode="auto">
            <a:xfrm>
              <a:off x="5997575" y="2022475"/>
              <a:ext cx="211138" cy="153988"/>
            </a:xfrm>
            <a:custGeom>
              <a:avLst/>
              <a:gdLst>
                <a:gd name="T0" fmla="*/ 0 w 133"/>
                <a:gd name="T1" fmla="*/ 0 h 97"/>
                <a:gd name="T2" fmla="*/ 0 w 133"/>
                <a:gd name="T3" fmla="*/ 0 h 97"/>
                <a:gd name="T4" fmla="*/ 133 w 133"/>
                <a:gd name="T5" fmla="*/ 96 h 97"/>
                <a:gd name="T6" fmla="*/ 133 w 133"/>
                <a:gd name="T7" fmla="*/ 97 h 97"/>
                <a:gd name="T8" fmla="*/ 132 w 133"/>
                <a:gd name="T9" fmla="*/ 97 h 97"/>
                <a:gd name="T10" fmla="*/ 0 w 133"/>
                <a:gd name="T11" fmla="*/ 2 h 97"/>
                <a:gd name="T12" fmla="*/ 0 w 133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97">
                  <a:moveTo>
                    <a:pt x="0" y="0"/>
                  </a:moveTo>
                  <a:lnTo>
                    <a:pt x="0" y="0"/>
                  </a:lnTo>
                  <a:lnTo>
                    <a:pt x="133" y="96"/>
                  </a:lnTo>
                  <a:lnTo>
                    <a:pt x="133" y="97"/>
                  </a:lnTo>
                  <a:lnTo>
                    <a:pt x="132" y="9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22"/>
            <p:cNvSpPr>
              <a:spLocks/>
            </p:cNvSpPr>
            <p:nvPr/>
          </p:nvSpPr>
          <p:spPr bwMode="auto">
            <a:xfrm>
              <a:off x="6199188" y="2073275"/>
              <a:ext cx="9525" cy="103188"/>
            </a:xfrm>
            <a:custGeom>
              <a:avLst/>
              <a:gdLst>
                <a:gd name="T0" fmla="*/ 0 w 6"/>
                <a:gd name="T1" fmla="*/ 0 h 65"/>
                <a:gd name="T2" fmla="*/ 1 w 6"/>
                <a:gd name="T3" fmla="*/ 0 h 65"/>
                <a:gd name="T4" fmla="*/ 6 w 6"/>
                <a:gd name="T5" fmla="*/ 64 h 65"/>
                <a:gd name="T6" fmla="*/ 6 w 6"/>
                <a:gd name="T7" fmla="*/ 65 h 65"/>
                <a:gd name="T8" fmla="*/ 5 w 6"/>
                <a:gd name="T9" fmla="*/ 65 h 65"/>
                <a:gd name="T10" fmla="*/ 0 w 6"/>
                <a:gd name="T11" fmla="*/ 2 h 65"/>
                <a:gd name="T12" fmla="*/ 0 w 6"/>
                <a:gd name="T1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5">
                  <a:moveTo>
                    <a:pt x="0" y="0"/>
                  </a:moveTo>
                  <a:lnTo>
                    <a:pt x="1" y="0"/>
                  </a:lnTo>
                  <a:lnTo>
                    <a:pt x="6" y="64"/>
                  </a:lnTo>
                  <a:lnTo>
                    <a:pt x="6" y="65"/>
                  </a:lnTo>
                  <a:lnTo>
                    <a:pt x="5" y="6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6062663" y="1981200"/>
              <a:ext cx="138113" cy="95250"/>
            </a:xfrm>
            <a:custGeom>
              <a:avLst/>
              <a:gdLst>
                <a:gd name="T0" fmla="*/ 0 w 87"/>
                <a:gd name="T1" fmla="*/ 0 h 60"/>
                <a:gd name="T2" fmla="*/ 3 w 87"/>
                <a:gd name="T3" fmla="*/ 0 h 60"/>
                <a:gd name="T4" fmla="*/ 87 w 87"/>
                <a:gd name="T5" fmla="*/ 58 h 60"/>
                <a:gd name="T6" fmla="*/ 87 w 87"/>
                <a:gd name="T7" fmla="*/ 60 h 60"/>
                <a:gd name="T8" fmla="*/ 86 w 87"/>
                <a:gd name="T9" fmla="*/ 60 h 60"/>
                <a:gd name="T10" fmla="*/ 0 w 87"/>
                <a:gd name="T11" fmla="*/ 2 h 60"/>
                <a:gd name="T12" fmla="*/ 0 w 87"/>
                <a:gd name="T1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0">
                  <a:moveTo>
                    <a:pt x="0" y="0"/>
                  </a:moveTo>
                  <a:lnTo>
                    <a:pt x="3" y="0"/>
                  </a:lnTo>
                  <a:lnTo>
                    <a:pt x="87" y="58"/>
                  </a:lnTo>
                  <a:lnTo>
                    <a:pt x="87" y="60"/>
                  </a:lnTo>
                  <a:lnTo>
                    <a:pt x="86" y="6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24"/>
            <p:cNvSpPr>
              <a:spLocks/>
            </p:cNvSpPr>
            <p:nvPr/>
          </p:nvSpPr>
          <p:spPr bwMode="auto">
            <a:xfrm>
              <a:off x="5886450" y="1838325"/>
              <a:ext cx="180975" cy="146050"/>
            </a:xfrm>
            <a:custGeom>
              <a:avLst/>
              <a:gdLst>
                <a:gd name="T0" fmla="*/ 0 w 114"/>
                <a:gd name="T1" fmla="*/ 0 h 92"/>
                <a:gd name="T2" fmla="*/ 1 w 114"/>
                <a:gd name="T3" fmla="*/ 0 h 92"/>
                <a:gd name="T4" fmla="*/ 114 w 114"/>
                <a:gd name="T5" fmla="*/ 90 h 92"/>
                <a:gd name="T6" fmla="*/ 114 w 114"/>
                <a:gd name="T7" fmla="*/ 92 h 92"/>
                <a:gd name="T8" fmla="*/ 111 w 114"/>
                <a:gd name="T9" fmla="*/ 92 h 92"/>
                <a:gd name="T10" fmla="*/ 0 w 114"/>
                <a:gd name="T11" fmla="*/ 0 h 92"/>
                <a:gd name="T12" fmla="*/ 0 w 114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4" h="92">
                  <a:moveTo>
                    <a:pt x="0" y="0"/>
                  </a:moveTo>
                  <a:lnTo>
                    <a:pt x="1" y="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1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25"/>
            <p:cNvSpPr>
              <a:spLocks/>
            </p:cNvSpPr>
            <p:nvPr/>
          </p:nvSpPr>
          <p:spPr bwMode="auto">
            <a:xfrm>
              <a:off x="5708650" y="1719263"/>
              <a:ext cx="179388" cy="119063"/>
            </a:xfrm>
            <a:custGeom>
              <a:avLst/>
              <a:gdLst>
                <a:gd name="T0" fmla="*/ 0 w 113"/>
                <a:gd name="T1" fmla="*/ 0 h 75"/>
                <a:gd name="T2" fmla="*/ 1 w 113"/>
                <a:gd name="T3" fmla="*/ 0 h 75"/>
                <a:gd name="T4" fmla="*/ 113 w 113"/>
                <a:gd name="T5" fmla="*/ 75 h 75"/>
                <a:gd name="T6" fmla="*/ 113 w 113"/>
                <a:gd name="T7" fmla="*/ 75 h 75"/>
                <a:gd name="T8" fmla="*/ 112 w 113"/>
                <a:gd name="T9" fmla="*/ 75 h 75"/>
                <a:gd name="T10" fmla="*/ 0 w 113"/>
                <a:gd name="T11" fmla="*/ 0 h 75"/>
                <a:gd name="T12" fmla="*/ 0 w 113"/>
                <a:gd name="T1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5">
                  <a:moveTo>
                    <a:pt x="0" y="0"/>
                  </a:moveTo>
                  <a:lnTo>
                    <a:pt x="1" y="0"/>
                  </a:lnTo>
                  <a:lnTo>
                    <a:pt x="113" y="75"/>
                  </a:lnTo>
                  <a:lnTo>
                    <a:pt x="113" y="75"/>
                  </a:lnTo>
                  <a:lnTo>
                    <a:pt x="112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26"/>
            <p:cNvSpPr>
              <a:spLocks/>
            </p:cNvSpPr>
            <p:nvPr/>
          </p:nvSpPr>
          <p:spPr bwMode="auto">
            <a:xfrm>
              <a:off x="5556250" y="1622425"/>
              <a:ext cx="153988" cy="96838"/>
            </a:xfrm>
            <a:custGeom>
              <a:avLst/>
              <a:gdLst>
                <a:gd name="T0" fmla="*/ 0 w 97"/>
                <a:gd name="T1" fmla="*/ 0 h 61"/>
                <a:gd name="T2" fmla="*/ 1 w 97"/>
                <a:gd name="T3" fmla="*/ 0 h 61"/>
                <a:gd name="T4" fmla="*/ 97 w 97"/>
                <a:gd name="T5" fmla="*/ 61 h 61"/>
                <a:gd name="T6" fmla="*/ 97 w 97"/>
                <a:gd name="T7" fmla="*/ 61 h 61"/>
                <a:gd name="T8" fmla="*/ 96 w 97"/>
                <a:gd name="T9" fmla="*/ 61 h 61"/>
                <a:gd name="T10" fmla="*/ 0 w 97"/>
                <a:gd name="T11" fmla="*/ 3 h 61"/>
                <a:gd name="T12" fmla="*/ 0 w 97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1">
                  <a:moveTo>
                    <a:pt x="0" y="0"/>
                  </a:moveTo>
                  <a:lnTo>
                    <a:pt x="1" y="0"/>
                  </a:lnTo>
                  <a:lnTo>
                    <a:pt x="97" y="61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27"/>
            <p:cNvSpPr>
              <a:spLocks/>
            </p:cNvSpPr>
            <p:nvPr/>
          </p:nvSpPr>
          <p:spPr bwMode="auto">
            <a:xfrm>
              <a:off x="5419725" y="1555750"/>
              <a:ext cx="138113" cy="71438"/>
            </a:xfrm>
            <a:custGeom>
              <a:avLst/>
              <a:gdLst>
                <a:gd name="T0" fmla="*/ 0 w 87"/>
                <a:gd name="T1" fmla="*/ 0 h 45"/>
                <a:gd name="T2" fmla="*/ 2 w 87"/>
                <a:gd name="T3" fmla="*/ 0 h 45"/>
                <a:gd name="T4" fmla="*/ 87 w 87"/>
                <a:gd name="T5" fmla="*/ 42 h 45"/>
                <a:gd name="T6" fmla="*/ 87 w 87"/>
                <a:gd name="T7" fmla="*/ 45 h 45"/>
                <a:gd name="T8" fmla="*/ 86 w 87"/>
                <a:gd name="T9" fmla="*/ 45 h 45"/>
                <a:gd name="T10" fmla="*/ 0 w 87"/>
                <a:gd name="T11" fmla="*/ 1 h 45"/>
                <a:gd name="T12" fmla="*/ 0 w 87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45">
                  <a:moveTo>
                    <a:pt x="0" y="0"/>
                  </a:moveTo>
                  <a:lnTo>
                    <a:pt x="2" y="0"/>
                  </a:lnTo>
                  <a:lnTo>
                    <a:pt x="87" y="42"/>
                  </a:lnTo>
                  <a:lnTo>
                    <a:pt x="87" y="45"/>
                  </a:lnTo>
                  <a:lnTo>
                    <a:pt x="86" y="4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28"/>
            <p:cNvSpPr>
              <a:spLocks/>
            </p:cNvSpPr>
            <p:nvPr/>
          </p:nvSpPr>
          <p:spPr bwMode="auto">
            <a:xfrm>
              <a:off x="5310188" y="1522413"/>
              <a:ext cx="112713" cy="34925"/>
            </a:xfrm>
            <a:custGeom>
              <a:avLst/>
              <a:gdLst>
                <a:gd name="T0" fmla="*/ 0 w 71"/>
                <a:gd name="T1" fmla="*/ 0 h 22"/>
                <a:gd name="T2" fmla="*/ 1 w 71"/>
                <a:gd name="T3" fmla="*/ 0 h 22"/>
                <a:gd name="T4" fmla="*/ 71 w 71"/>
                <a:gd name="T5" fmla="*/ 21 h 22"/>
                <a:gd name="T6" fmla="*/ 71 w 71"/>
                <a:gd name="T7" fmla="*/ 22 h 22"/>
                <a:gd name="T8" fmla="*/ 69 w 71"/>
                <a:gd name="T9" fmla="*/ 22 h 22"/>
                <a:gd name="T10" fmla="*/ 0 w 71"/>
                <a:gd name="T11" fmla="*/ 0 h 22"/>
                <a:gd name="T12" fmla="*/ 0 w 7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2">
                  <a:moveTo>
                    <a:pt x="0" y="0"/>
                  </a:moveTo>
                  <a:lnTo>
                    <a:pt x="1" y="0"/>
                  </a:lnTo>
                  <a:lnTo>
                    <a:pt x="71" y="21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29"/>
            <p:cNvSpPr>
              <a:spLocks/>
            </p:cNvSpPr>
            <p:nvPr/>
          </p:nvSpPr>
          <p:spPr bwMode="auto">
            <a:xfrm>
              <a:off x="5199063" y="1481138"/>
              <a:ext cx="112713" cy="41275"/>
            </a:xfrm>
            <a:custGeom>
              <a:avLst/>
              <a:gdLst>
                <a:gd name="T0" fmla="*/ 0 w 71"/>
                <a:gd name="T1" fmla="*/ 0 h 26"/>
                <a:gd name="T2" fmla="*/ 1 w 71"/>
                <a:gd name="T3" fmla="*/ 0 h 26"/>
                <a:gd name="T4" fmla="*/ 71 w 71"/>
                <a:gd name="T5" fmla="*/ 26 h 26"/>
                <a:gd name="T6" fmla="*/ 71 w 71"/>
                <a:gd name="T7" fmla="*/ 26 h 26"/>
                <a:gd name="T8" fmla="*/ 70 w 71"/>
                <a:gd name="T9" fmla="*/ 26 h 26"/>
                <a:gd name="T10" fmla="*/ 0 w 71"/>
                <a:gd name="T11" fmla="*/ 0 h 26"/>
                <a:gd name="T12" fmla="*/ 0 w 7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6">
                  <a:moveTo>
                    <a:pt x="0" y="0"/>
                  </a:moveTo>
                  <a:lnTo>
                    <a:pt x="1" y="0"/>
                  </a:lnTo>
                  <a:lnTo>
                    <a:pt x="71" y="26"/>
                  </a:lnTo>
                  <a:lnTo>
                    <a:pt x="71" y="26"/>
                  </a:lnTo>
                  <a:lnTo>
                    <a:pt x="70" y="2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30"/>
            <p:cNvSpPr>
              <a:spLocks/>
            </p:cNvSpPr>
            <p:nvPr/>
          </p:nvSpPr>
          <p:spPr bwMode="auto">
            <a:xfrm>
              <a:off x="5080000" y="1470025"/>
              <a:ext cx="120650" cy="11113"/>
            </a:xfrm>
            <a:custGeom>
              <a:avLst/>
              <a:gdLst>
                <a:gd name="T0" fmla="*/ 0 w 76"/>
                <a:gd name="T1" fmla="*/ 0 h 7"/>
                <a:gd name="T2" fmla="*/ 1 w 76"/>
                <a:gd name="T3" fmla="*/ 0 h 7"/>
                <a:gd name="T4" fmla="*/ 76 w 76"/>
                <a:gd name="T5" fmla="*/ 7 h 7"/>
                <a:gd name="T6" fmla="*/ 76 w 76"/>
                <a:gd name="T7" fmla="*/ 7 h 7"/>
                <a:gd name="T8" fmla="*/ 75 w 76"/>
                <a:gd name="T9" fmla="*/ 7 h 7"/>
                <a:gd name="T10" fmla="*/ 0 w 76"/>
                <a:gd name="T11" fmla="*/ 3 h 7"/>
                <a:gd name="T12" fmla="*/ 0 w 7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7">
                  <a:moveTo>
                    <a:pt x="0" y="0"/>
                  </a:moveTo>
                  <a:lnTo>
                    <a:pt x="1" y="0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31"/>
            <p:cNvSpPr>
              <a:spLocks/>
            </p:cNvSpPr>
            <p:nvPr/>
          </p:nvSpPr>
          <p:spPr bwMode="auto">
            <a:xfrm>
              <a:off x="4962525" y="1470025"/>
              <a:ext cx="119063" cy="22225"/>
            </a:xfrm>
            <a:custGeom>
              <a:avLst/>
              <a:gdLst>
                <a:gd name="T0" fmla="*/ 74 w 75"/>
                <a:gd name="T1" fmla="*/ 0 h 14"/>
                <a:gd name="T2" fmla="*/ 75 w 75"/>
                <a:gd name="T3" fmla="*/ 0 h 14"/>
                <a:gd name="T4" fmla="*/ 75 w 75"/>
                <a:gd name="T5" fmla="*/ 3 h 14"/>
                <a:gd name="T6" fmla="*/ 1 w 75"/>
                <a:gd name="T7" fmla="*/ 14 h 14"/>
                <a:gd name="T8" fmla="*/ 0 w 75"/>
                <a:gd name="T9" fmla="*/ 14 h 14"/>
                <a:gd name="T10" fmla="*/ 0 w 75"/>
                <a:gd name="T11" fmla="*/ 13 h 14"/>
                <a:gd name="T12" fmla="*/ 74 w 7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4">
                  <a:moveTo>
                    <a:pt x="74" y="0"/>
                  </a:moveTo>
                  <a:lnTo>
                    <a:pt x="75" y="0"/>
                  </a:lnTo>
                  <a:lnTo>
                    <a:pt x="75" y="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32"/>
            <p:cNvSpPr>
              <a:spLocks/>
            </p:cNvSpPr>
            <p:nvPr/>
          </p:nvSpPr>
          <p:spPr bwMode="auto">
            <a:xfrm>
              <a:off x="4875213" y="1490663"/>
              <a:ext cx="88900" cy="31750"/>
            </a:xfrm>
            <a:custGeom>
              <a:avLst/>
              <a:gdLst>
                <a:gd name="T0" fmla="*/ 55 w 56"/>
                <a:gd name="T1" fmla="*/ 0 h 20"/>
                <a:gd name="T2" fmla="*/ 56 w 56"/>
                <a:gd name="T3" fmla="*/ 0 h 20"/>
                <a:gd name="T4" fmla="*/ 56 w 56"/>
                <a:gd name="T5" fmla="*/ 1 h 20"/>
                <a:gd name="T6" fmla="*/ 2 w 56"/>
                <a:gd name="T7" fmla="*/ 20 h 20"/>
                <a:gd name="T8" fmla="*/ 0 w 56"/>
                <a:gd name="T9" fmla="*/ 20 h 20"/>
                <a:gd name="T10" fmla="*/ 0 w 56"/>
                <a:gd name="T11" fmla="*/ 20 h 20"/>
                <a:gd name="T12" fmla="*/ 55 w 5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20">
                  <a:moveTo>
                    <a:pt x="55" y="0"/>
                  </a:moveTo>
                  <a:lnTo>
                    <a:pt x="56" y="0"/>
                  </a:lnTo>
                  <a:lnTo>
                    <a:pt x="56" y="1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33"/>
            <p:cNvSpPr>
              <a:spLocks/>
            </p:cNvSpPr>
            <p:nvPr/>
          </p:nvSpPr>
          <p:spPr bwMode="auto">
            <a:xfrm>
              <a:off x="4783138" y="1522413"/>
              <a:ext cx="95250" cy="53975"/>
            </a:xfrm>
            <a:custGeom>
              <a:avLst/>
              <a:gdLst>
                <a:gd name="T0" fmla="*/ 58 w 60"/>
                <a:gd name="T1" fmla="*/ 0 h 34"/>
                <a:gd name="T2" fmla="*/ 60 w 60"/>
                <a:gd name="T3" fmla="*/ 0 h 34"/>
                <a:gd name="T4" fmla="*/ 60 w 60"/>
                <a:gd name="T5" fmla="*/ 0 h 34"/>
                <a:gd name="T6" fmla="*/ 0 w 60"/>
                <a:gd name="T7" fmla="*/ 34 h 34"/>
                <a:gd name="T8" fmla="*/ 0 w 60"/>
                <a:gd name="T9" fmla="*/ 34 h 34"/>
                <a:gd name="T10" fmla="*/ 0 w 60"/>
                <a:gd name="T11" fmla="*/ 31 h 34"/>
                <a:gd name="T12" fmla="*/ 58 w 60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34">
                  <a:moveTo>
                    <a:pt x="58" y="0"/>
                  </a:moveTo>
                  <a:lnTo>
                    <a:pt x="60" y="0"/>
                  </a:lnTo>
                  <a:lnTo>
                    <a:pt x="6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34"/>
            <p:cNvSpPr>
              <a:spLocks/>
            </p:cNvSpPr>
            <p:nvPr/>
          </p:nvSpPr>
          <p:spPr bwMode="auto">
            <a:xfrm>
              <a:off x="4722813" y="1571625"/>
              <a:ext cx="60325" cy="30163"/>
            </a:xfrm>
            <a:custGeom>
              <a:avLst/>
              <a:gdLst>
                <a:gd name="T0" fmla="*/ 38 w 38"/>
                <a:gd name="T1" fmla="*/ 0 h 19"/>
                <a:gd name="T2" fmla="*/ 38 w 38"/>
                <a:gd name="T3" fmla="*/ 0 h 19"/>
                <a:gd name="T4" fmla="*/ 38 w 38"/>
                <a:gd name="T5" fmla="*/ 3 h 19"/>
                <a:gd name="T6" fmla="*/ 1 w 38"/>
                <a:gd name="T7" fmla="*/ 19 h 19"/>
                <a:gd name="T8" fmla="*/ 0 w 38"/>
                <a:gd name="T9" fmla="*/ 19 h 19"/>
                <a:gd name="T10" fmla="*/ 0 w 38"/>
                <a:gd name="T11" fmla="*/ 17 h 19"/>
                <a:gd name="T12" fmla="*/ 38 w 3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38" y="0"/>
                  </a:lnTo>
                  <a:lnTo>
                    <a:pt x="38" y="3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35"/>
            <p:cNvSpPr>
              <a:spLocks/>
            </p:cNvSpPr>
            <p:nvPr/>
          </p:nvSpPr>
          <p:spPr bwMode="auto">
            <a:xfrm>
              <a:off x="2236788" y="3941763"/>
              <a:ext cx="34925" cy="136525"/>
            </a:xfrm>
            <a:custGeom>
              <a:avLst/>
              <a:gdLst>
                <a:gd name="T0" fmla="*/ 20 w 22"/>
                <a:gd name="T1" fmla="*/ 0 h 86"/>
                <a:gd name="T2" fmla="*/ 22 w 22"/>
                <a:gd name="T3" fmla="*/ 0 h 86"/>
                <a:gd name="T4" fmla="*/ 22 w 22"/>
                <a:gd name="T5" fmla="*/ 2 h 86"/>
                <a:gd name="T6" fmla="*/ 2 w 22"/>
                <a:gd name="T7" fmla="*/ 86 h 86"/>
                <a:gd name="T8" fmla="*/ 0 w 22"/>
                <a:gd name="T9" fmla="*/ 86 h 86"/>
                <a:gd name="T10" fmla="*/ 0 w 22"/>
                <a:gd name="T11" fmla="*/ 83 h 86"/>
                <a:gd name="T12" fmla="*/ 20 w 22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6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86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36"/>
            <p:cNvSpPr>
              <a:spLocks/>
            </p:cNvSpPr>
            <p:nvPr/>
          </p:nvSpPr>
          <p:spPr bwMode="auto">
            <a:xfrm>
              <a:off x="2287588" y="3859213"/>
              <a:ext cx="9525" cy="26988"/>
            </a:xfrm>
            <a:custGeom>
              <a:avLst/>
              <a:gdLst>
                <a:gd name="T0" fmla="*/ 5 w 6"/>
                <a:gd name="T1" fmla="*/ 0 h 17"/>
                <a:gd name="T2" fmla="*/ 6 w 6"/>
                <a:gd name="T3" fmla="*/ 0 h 17"/>
                <a:gd name="T4" fmla="*/ 6 w 6"/>
                <a:gd name="T5" fmla="*/ 2 h 17"/>
                <a:gd name="T6" fmla="*/ 2 w 6"/>
                <a:gd name="T7" fmla="*/ 17 h 17"/>
                <a:gd name="T8" fmla="*/ 0 w 6"/>
                <a:gd name="T9" fmla="*/ 17 h 17"/>
                <a:gd name="T10" fmla="*/ 0 w 6"/>
                <a:gd name="T11" fmla="*/ 14 h 17"/>
                <a:gd name="T12" fmla="*/ 5 w 6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37"/>
            <p:cNvSpPr>
              <a:spLocks/>
            </p:cNvSpPr>
            <p:nvPr/>
          </p:nvSpPr>
          <p:spPr bwMode="auto">
            <a:xfrm>
              <a:off x="2314575" y="3702050"/>
              <a:ext cx="39688" cy="106363"/>
            </a:xfrm>
            <a:custGeom>
              <a:avLst/>
              <a:gdLst>
                <a:gd name="T0" fmla="*/ 23 w 25"/>
                <a:gd name="T1" fmla="*/ 0 h 67"/>
                <a:gd name="T2" fmla="*/ 25 w 25"/>
                <a:gd name="T3" fmla="*/ 0 h 67"/>
                <a:gd name="T4" fmla="*/ 25 w 25"/>
                <a:gd name="T5" fmla="*/ 3 h 67"/>
                <a:gd name="T6" fmla="*/ 3 w 25"/>
                <a:gd name="T7" fmla="*/ 67 h 67"/>
                <a:gd name="T8" fmla="*/ 0 w 25"/>
                <a:gd name="T9" fmla="*/ 67 h 67"/>
                <a:gd name="T10" fmla="*/ 0 w 25"/>
                <a:gd name="T11" fmla="*/ 64 h 67"/>
                <a:gd name="T12" fmla="*/ 23 w 25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67">
                  <a:moveTo>
                    <a:pt x="23" y="0"/>
                  </a:moveTo>
                  <a:lnTo>
                    <a:pt x="25" y="0"/>
                  </a:lnTo>
                  <a:lnTo>
                    <a:pt x="25" y="3"/>
                  </a:lnTo>
                  <a:lnTo>
                    <a:pt x="3" y="67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38"/>
            <p:cNvSpPr>
              <a:spLocks/>
            </p:cNvSpPr>
            <p:nvPr/>
          </p:nvSpPr>
          <p:spPr bwMode="auto">
            <a:xfrm>
              <a:off x="2351088" y="3670300"/>
              <a:ext cx="17463" cy="36513"/>
            </a:xfrm>
            <a:custGeom>
              <a:avLst/>
              <a:gdLst>
                <a:gd name="T0" fmla="*/ 8 w 11"/>
                <a:gd name="T1" fmla="*/ 0 h 23"/>
                <a:gd name="T2" fmla="*/ 11 w 11"/>
                <a:gd name="T3" fmla="*/ 0 h 23"/>
                <a:gd name="T4" fmla="*/ 11 w 11"/>
                <a:gd name="T5" fmla="*/ 2 h 23"/>
                <a:gd name="T6" fmla="*/ 2 w 11"/>
                <a:gd name="T7" fmla="*/ 23 h 23"/>
                <a:gd name="T8" fmla="*/ 0 w 11"/>
                <a:gd name="T9" fmla="*/ 23 h 23"/>
                <a:gd name="T10" fmla="*/ 0 w 11"/>
                <a:gd name="T11" fmla="*/ 20 h 23"/>
                <a:gd name="T12" fmla="*/ 8 w 1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3">
                  <a:moveTo>
                    <a:pt x="8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39"/>
            <p:cNvSpPr>
              <a:spLocks/>
            </p:cNvSpPr>
            <p:nvPr/>
          </p:nvSpPr>
          <p:spPr bwMode="auto">
            <a:xfrm>
              <a:off x="2390775" y="3587750"/>
              <a:ext cx="14288" cy="30163"/>
            </a:xfrm>
            <a:custGeom>
              <a:avLst/>
              <a:gdLst>
                <a:gd name="T0" fmla="*/ 5 w 9"/>
                <a:gd name="T1" fmla="*/ 0 h 19"/>
                <a:gd name="T2" fmla="*/ 9 w 9"/>
                <a:gd name="T3" fmla="*/ 0 h 19"/>
                <a:gd name="T4" fmla="*/ 9 w 9"/>
                <a:gd name="T5" fmla="*/ 3 h 19"/>
                <a:gd name="T6" fmla="*/ 2 w 9"/>
                <a:gd name="T7" fmla="*/ 19 h 19"/>
                <a:gd name="T8" fmla="*/ 0 w 9"/>
                <a:gd name="T9" fmla="*/ 19 h 19"/>
                <a:gd name="T10" fmla="*/ 0 w 9"/>
                <a:gd name="T11" fmla="*/ 16 h 19"/>
                <a:gd name="T12" fmla="*/ 5 w 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9">
                  <a:moveTo>
                    <a:pt x="5" y="0"/>
                  </a:moveTo>
                  <a:lnTo>
                    <a:pt x="9" y="0"/>
                  </a:lnTo>
                  <a:lnTo>
                    <a:pt x="9" y="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40"/>
            <p:cNvSpPr>
              <a:spLocks/>
            </p:cNvSpPr>
            <p:nvPr/>
          </p:nvSpPr>
          <p:spPr bwMode="auto">
            <a:xfrm>
              <a:off x="2425700" y="3403600"/>
              <a:ext cx="63500" cy="131763"/>
            </a:xfrm>
            <a:custGeom>
              <a:avLst/>
              <a:gdLst>
                <a:gd name="T0" fmla="*/ 38 w 40"/>
                <a:gd name="T1" fmla="*/ 0 h 83"/>
                <a:gd name="T2" fmla="*/ 40 w 40"/>
                <a:gd name="T3" fmla="*/ 0 h 83"/>
                <a:gd name="T4" fmla="*/ 40 w 40"/>
                <a:gd name="T5" fmla="*/ 2 h 83"/>
                <a:gd name="T6" fmla="*/ 4 w 40"/>
                <a:gd name="T7" fmla="*/ 83 h 83"/>
                <a:gd name="T8" fmla="*/ 0 w 40"/>
                <a:gd name="T9" fmla="*/ 83 h 83"/>
                <a:gd name="T10" fmla="*/ 0 w 40"/>
                <a:gd name="T11" fmla="*/ 81 h 83"/>
                <a:gd name="T12" fmla="*/ 38 w 4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3">
                  <a:moveTo>
                    <a:pt x="38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41"/>
            <p:cNvSpPr>
              <a:spLocks/>
            </p:cNvSpPr>
            <p:nvPr/>
          </p:nvSpPr>
          <p:spPr bwMode="auto">
            <a:xfrm>
              <a:off x="2495550" y="3316288"/>
              <a:ext cx="6350" cy="31750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1 w 4"/>
                <a:gd name="T7" fmla="*/ 20 h 20"/>
                <a:gd name="T8" fmla="*/ 0 w 4"/>
                <a:gd name="T9" fmla="*/ 20 h 20"/>
                <a:gd name="T10" fmla="*/ 0 w 4"/>
                <a:gd name="T11" fmla="*/ 17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42"/>
            <p:cNvSpPr>
              <a:spLocks/>
            </p:cNvSpPr>
            <p:nvPr/>
          </p:nvSpPr>
          <p:spPr bwMode="auto">
            <a:xfrm>
              <a:off x="2500313" y="3135313"/>
              <a:ext cx="6350" cy="130175"/>
            </a:xfrm>
            <a:custGeom>
              <a:avLst/>
              <a:gdLst>
                <a:gd name="T0" fmla="*/ 1 w 4"/>
                <a:gd name="T1" fmla="*/ 0 h 82"/>
                <a:gd name="T2" fmla="*/ 4 w 4"/>
                <a:gd name="T3" fmla="*/ 0 h 82"/>
                <a:gd name="T4" fmla="*/ 4 w 4"/>
                <a:gd name="T5" fmla="*/ 2 h 82"/>
                <a:gd name="T6" fmla="*/ 2 w 4"/>
                <a:gd name="T7" fmla="*/ 82 h 82"/>
                <a:gd name="T8" fmla="*/ 0 w 4"/>
                <a:gd name="T9" fmla="*/ 82 h 82"/>
                <a:gd name="T10" fmla="*/ 0 w 4"/>
                <a:gd name="T11" fmla="*/ 80 h 82"/>
                <a:gd name="T12" fmla="*/ 1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1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Line 43"/>
            <p:cNvSpPr>
              <a:spLocks noChangeShapeType="1"/>
            </p:cNvSpPr>
            <p:nvPr/>
          </p:nvSpPr>
          <p:spPr bwMode="auto">
            <a:xfrm>
              <a:off x="2506663" y="305117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44"/>
            <p:cNvSpPr>
              <a:spLocks/>
            </p:cNvSpPr>
            <p:nvPr/>
          </p:nvSpPr>
          <p:spPr bwMode="auto">
            <a:xfrm>
              <a:off x="2506663" y="2862263"/>
              <a:ext cx="6350" cy="131763"/>
            </a:xfrm>
            <a:custGeom>
              <a:avLst/>
              <a:gdLst>
                <a:gd name="T0" fmla="*/ 2 w 4"/>
                <a:gd name="T1" fmla="*/ 0 h 83"/>
                <a:gd name="T2" fmla="*/ 4 w 4"/>
                <a:gd name="T3" fmla="*/ 0 h 83"/>
                <a:gd name="T4" fmla="*/ 4 w 4"/>
                <a:gd name="T5" fmla="*/ 3 h 83"/>
                <a:gd name="T6" fmla="*/ 2 w 4"/>
                <a:gd name="T7" fmla="*/ 83 h 83"/>
                <a:gd name="T8" fmla="*/ 0 w 4"/>
                <a:gd name="T9" fmla="*/ 83 h 83"/>
                <a:gd name="T10" fmla="*/ 0 w 4"/>
                <a:gd name="T11" fmla="*/ 81 h 83"/>
                <a:gd name="T12" fmla="*/ 2 w 4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3">
                  <a:moveTo>
                    <a:pt x="2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0" y="8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Line 45"/>
            <p:cNvSpPr>
              <a:spLocks noChangeShapeType="1"/>
            </p:cNvSpPr>
            <p:nvPr/>
          </p:nvSpPr>
          <p:spPr bwMode="auto">
            <a:xfrm>
              <a:off x="2513013" y="2852738"/>
              <a:ext cx="0" cy="285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46"/>
            <p:cNvSpPr>
              <a:spLocks/>
            </p:cNvSpPr>
            <p:nvPr/>
          </p:nvSpPr>
          <p:spPr bwMode="auto">
            <a:xfrm>
              <a:off x="2513013" y="2936875"/>
              <a:ext cx="6350" cy="130175"/>
            </a:xfrm>
            <a:custGeom>
              <a:avLst/>
              <a:gdLst>
                <a:gd name="T0" fmla="*/ 0 w 4"/>
                <a:gd name="T1" fmla="*/ 0 h 82"/>
                <a:gd name="T2" fmla="*/ 2 w 4"/>
                <a:gd name="T3" fmla="*/ 0 h 82"/>
                <a:gd name="T4" fmla="*/ 4 w 4"/>
                <a:gd name="T5" fmla="*/ 80 h 82"/>
                <a:gd name="T6" fmla="*/ 4 w 4"/>
                <a:gd name="T7" fmla="*/ 82 h 82"/>
                <a:gd name="T8" fmla="*/ 0 w 4"/>
                <a:gd name="T9" fmla="*/ 82 h 82"/>
                <a:gd name="T10" fmla="*/ 0 w 4"/>
                <a:gd name="T11" fmla="*/ 2 h 82"/>
                <a:gd name="T12" fmla="*/ 0 w 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2">
                  <a:moveTo>
                    <a:pt x="0" y="0"/>
                  </a:moveTo>
                  <a:lnTo>
                    <a:pt x="2" y="0"/>
                  </a:lnTo>
                  <a:lnTo>
                    <a:pt x="4" y="80"/>
                  </a:lnTo>
                  <a:lnTo>
                    <a:pt x="4" y="82"/>
                  </a:lnTo>
                  <a:lnTo>
                    <a:pt x="0" y="8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Line 47"/>
            <p:cNvSpPr>
              <a:spLocks noChangeShapeType="1"/>
            </p:cNvSpPr>
            <p:nvPr/>
          </p:nvSpPr>
          <p:spPr bwMode="auto">
            <a:xfrm>
              <a:off x="2519363" y="3121025"/>
              <a:ext cx="0" cy="30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48"/>
            <p:cNvSpPr>
              <a:spLocks/>
            </p:cNvSpPr>
            <p:nvPr/>
          </p:nvSpPr>
          <p:spPr bwMode="auto">
            <a:xfrm>
              <a:off x="2519363" y="3206750"/>
              <a:ext cx="4763" cy="136525"/>
            </a:xfrm>
            <a:custGeom>
              <a:avLst/>
              <a:gdLst>
                <a:gd name="T0" fmla="*/ 0 w 3"/>
                <a:gd name="T1" fmla="*/ 0 h 86"/>
                <a:gd name="T2" fmla="*/ 2 w 3"/>
                <a:gd name="T3" fmla="*/ 0 h 86"/>
                <a:gd name="T4" fmla="*/ 3 w 3"/>
                <a:gd name="T5" fmla="*/ 85 h 86"/>
                <a:gd name="T6" fmla="*/ 3 w 3"/>
                <a:gd name="T7" fmla="*/ 86 h 86"/>
                <a:gd name="T8" fmla="*/ 1 w 3"/>
                <a:gd name="T9" fmla="*/ 86 h 86"/>
                <a:gd name="T10" fmla="*/ 0 w 3"/>
                <a:gd name="T11" fmla="*/ 3 h 86"/>
                <a:gd name="T12" fmla="*/ 0 w 3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6">
                  <a:moveTo>
                    <a:pt x="0" y="0"/>
                  </a:moveTo>
                  <a:lnTo>
                    <a:pt x="2" y="0"/>
                  </a:lnTo>
                  <a:lnTo>
                    <a:pt x="3" y="85"/>
                  </a:lnTo>
                  <a:lnTo>
                    <a:pt x="3" y="86"/>
                  </a:lnTo>
                  <a:lnTo>
                    <a:pt x="1" y="8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49"/>
            <p:cNvSpPr>
              <a:spLocks/>
            </p:cNvSpPr>
            <p:nvPr/>
          </p:nvSpPr>
          <p:spPr bwMode="auto">
            <a:xfrm>
              <a:off x="2562225" y="3260725"/>
              <a:ext cx="23813" cy="26988"/>
            </a:xfrm>
            <a:custGeom>
              <a:avLst/>
              <a:gdLst>
                <a:gd name="T0" fmla="*/ 13 w 15"/>
                <a:gd name="T1" fmla="*/ 0 h 17"/>
                <a:gd name="T2" fmla="*/ 15 w 15"/>
                <a:gd name="T3" fmla="*/ 0 h 17"/>
                <a:gd name="T4" fmla="*/ 15 w 15"/>
                <a:gd name="T5" fmla="*/ 1 h 17"/>
                <a:gd name="T6" fmla="*/ 3 w 15"/>
                <a:gd name="T7" fmla="*/ 17 h 17"/>
                <a:gd name="T8" fmla="*/ 0 w 15"/>
                <a:gd name="T9" fmla="*/ 17 h 17"/>
                <a:gd name="T10" fmla="*/ 0 w 15"/>
                <a:gd name="T11" fmla="*/ 15 h 17"/>
                <a:gd name="T12" fmla="*/ 13 w 15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13" y="0"/>
                  </a:moveTo>
                  <a:lnTo>
                    <a:pt x="15" y="0"/>
                  </a:lnTo>
                  <a:lnTo>
                    <a:pt x="15" y="1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50"/>
            <p:cNvSpPr>
              <a:spLocks/>
            </p:cNvSpPr>
            <p:nvPr/>
          </p:nvSpPr>
          <p:spPr bwMode="auto">
            <a:xfrm>
              <a:off x="2620963" y="3157538"/>
              <a:ext cx="33338" cy="50800"/>
            </a:xfrm>
            <a:custGeom>
              <a:avLst/>
              <a:gdLst>
                <a:gd name="T0" fmla="*/ 19 w 21"/>
                <a:gd name="T1" fmla="*/ 0 h 32"/>
                <a:gd name="T2" fmla="*/ 21 w 21"/>
                <a:gd name="T3" fmla="*/ 0 h 32"/>
                <a:gd name="T4" fmla="*/ 21 w 21"/>
                <a:gd name="T5" fmla="*/ 1 h 32"/>
                <a:gd name="T6" fmla="*/ 2 w 21"/>
                <a:gd name="T7" fmla="*/ 32 h 32"/>
                <a:gd name="T8" fmla="*/ 0 w 21"/>
                <a:gd name="T9" fmla="*/ 32 h 32"/>
                <a:gd name="T10" fmla="*/ 0 w 21"/>
                <a:gd name="T11" fmla="*/ 30 h 32"/>
                <a:gd name="T12" fmla="*/ 19 w 21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2">
                  <a:moveTo>
                    <a:pt x="19" y="0"/>
                  </a:moveTo>
                  <a:lnTo>
                    <a:pt x="21" y="0"/>
                  </a:lnTo>
                  <a:lnTo>
                    <a:pt x="21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51"/>
            <p:cNvSpPr>
              <a:spLocks noEditPoints="1"/>
            </p:cNvSpPr>
            <p:nvPr/>
          </p:nvSpPr>
          <p:spPr bwMode="auto">
            <a:xfrm>
              <a:off x="4027488" y="1752600"/>
              <a:ext cx="2244725" cy="2325688"/>
            </a:xfrm>
            <a:custGeom>
              <a:avLst/>
              <a:gdLst>
                <a:gd name="T0" fmla="*/ 1 w 1414"/>
                <a:gd name="T1" fmla="*/ 1325 h 1465"/>
                <a:gd name="T2" fmla="*/ 3 w 1414"/>
                <a:gd name="T3" fmla="*/ 1168 h 1465"/>
                <a:gd name="T4" fmla="*/ 3 w 1414"/>
                <a:gd name="T5" fmla="*/ 1018 h 1465"/>
                <a:gd name="T6" fmla="*/ 15 w 1414"/>
                <a:gd name="T7" fmla="*/ 869 h 1465"/>
                <a:gd name="T8" fmla="*/ 17 w 1414"/>
                <a:gd name="T9" fmla="*/ 711 h 1465"/>
                <a:gd name="T10" fmla="*/ 1390 w 1414"/>
                <a:gd name="T11" fmla="*/ 650 h 1465"/>
                <a:gd name="T12" fmla="*/ 1375 w 1414"/>
                <a:gd name="T13" fmla="*/ 647 h 1465"/>
                <a:gd name="T14" fmla="*/ 1346 w 1414"/>
                <a:gd name="T15" fmla="*/ 621 h 1465"/>
                <a:gd name="T16" fmla="*/ 1334 w 1414"/>
                <a:gd name="T17" fmla="*/ 619 h 1465"/>
                <a:gd name="T18" fmla="*/ 1314 w 1414"/>
                <a:gd name="T19" fmla="*/ 612 h 1465"/>
                <a:gd name="T20" fmla="*/ 1299 w 1414"/>
                <a:gd name="T21" fmla="*/ 603 h 1465"/>
                <a:gd name="T22" fmla="*/ 1282 w 1414"/>
                <a:gd name="T23" fmla="*/ 585 h 1465"/>
                <a:gd name="T24" fmla="*/ 19 w 1414"/>
                <a:gd name="T25" fmla="*/ 594 h 1465"/>
                <a:gd name="T26" fmla="*/ 1238 w 1414"/>
                <a:gd name="T27" fmla="*/ 573 h 1465"/>
                <a:gd name="T28" fmla="*/ 1204 w 1414"/>
                <a:gd name="T29" fmla="*/ 546 h 1465"/>
                <a:gd name="T30" fmla="*/ 1182 w 1414"/>
                <a:gd name="T31" fmla="*/ 547 h 1465"/>
                <a:gd name="T32" fmla="*/ 1172 w 1414"/>
                <a:gd name="T33" fmla="*/ 533 h 1465"/>
                <a:gd name="T34" fmla="*/ 1157 w 1414"/>
                <a:gd name="T35" fmla="*/ 522 h 1465"/>
                <a:gd name="T36" fmla="*/ 1126 w 1414"/>
                <a:gd name="T37" fmla="*/ 498 h 1465"/>
                <a:gd name="T38" fmla="*/ 10 w 1414"/>
                <a:gd name="T39" fmla="*/ 495 h 1465"/>
                <a:gd name="T40" fmla="*/ 1080 w 1414"/>
                <a:gd name="T41" fmla="*/ 474 h 1465"/>
                <a:gd name="T42" fmla="*/ 1063 w 1414"/>
                <a:gd name="T43" fmla="*/ 472 h 1465"/>
                <a:gd name="T44" fmla="*/ 1048 w 1414"/>
                <a:gd name="T45" fmla="*/ 456 h 1465"/>
                <a:gd name="T46" fmla="*/ 1027 w 1414"/>
                <a:gd name="T47" fmla="*/ 449 h 1465"/>
                <a:gd name="T48" fmla="*/ 1004 w 1414"/>
                <a:gd name="T49" fmla="*/ 430 h 1465"/>
                <a:gd name="T50" fmla="*/ 972 w 1414"/>
                <a:gd name="T51" fmla="*/ 414 h 1465"/>
                <a:gd name="T52" fmla="*/ 955 w 1414"/>
                <a:gd name="T53" fmla="*/ 406 h 1465"/>
                <a:gd name="T54" fmla="*/ 937 w 1414"/>
                <a:gd name="T55" fmla="*/ 393 h 1465"/>
                <a:gd name="T56" fmla="*/ 912 w 1414"/>
                <a:gd name="T57" fmla="*/ 392 h 1465"/>
                <a:gd name="T58" fmla="*/ 892 w 1414"/>
                <a:gd name="T59" fmla="*/ 383 h 1465"/>
                <a:gd name="T60" fmla="*/ 863 w 1414"/>
                <a:gd name="T61" fmla="*/ 371 h 1465"/>
                <a:gd name="T62" fmla="*/ 844 w 1414"/>
                <a:gd name="T63" fmla="*/ 355 h 1465"/>
                <a:gd name="T64" fmla="*/ 803 w 1414"/>
                <a:gd name="T65" fmla="*/ 326 h 1465"/>
                <a:gd name="T66" fmla="*/ 797 w 1414"/>
                <a:gd name="T67" fmla="*/ 330 h 1465"/>
                <a:gd name="T68" fmla="*/ 766 w 1414"/>
                <a:gd name="T69" fmla="*/ 318 h 1465"/>
                <a:gd name="T70" fmla="*/ 735 w 1414"/>
                <a:gd name="T71" fmla="*/ 302 h 1465"/>
                <a:gd name="T72" fmla="*/ 715 w 1414"/>
                <a:gd name="T73" fmla="*/ 278 h 1465"/>
                <a:gd name="T74" fmla="*/ 694 w 1414"/>
                <a:gd name="T75" fmla="*/ 271 h 1465"/>
                <a:gd name="T76" fmla="*/ 681 w 1414"/>
                <a:gd name="T77" fmla="*/ 263 h 1465"/>
                <a:gd name="T78" fmla="*/ 664 w 1414"/>
                <a:gd name="T79" fmla="*/ 250 h 1465"/>
                <a:gd name="T80" fmla="*/ 628 w 1414"/>
                <a:gd name="T81" fmla="*/ 243 h 1465"/>
                <a:gd name="T82" fmla="*/ 613 w 1414"/>
                <a:gd name="T83" fmla="*/ 218 h 1465"/>
                <a:gd name="T84" fmla="*/ 585 w 1414"/>
                <a:gd name="T85" fmla="*/ 207 h 1465"/>
                <a:gd name="T86" fmla="*/ 564 w 1414"/>
                <a:gd name="T87" fmla="*/ 201 h 1465"/>
                <a:gd name="T88" fmla="*/ 17 w 1414"/>
                <a:gd name="T89" fmla="*/ 196 h 1465"/>
                <a:gd name="T90" fmla="*/ 527 w 1414"/>
                <a:gd name="T91" fmla="*/ 182 h 1465"/>
                <a:gd name="T92" fmla="*/ 501 w 1414"/>
                <a:gd name="T93" fmla="*/ 164 h 1465"/>
                <a:gd name="T94" fmla="*/ 23 w 1414"/>
                <a:gd name="T95" fmla="*/ 148 h 1465"/>
                <a:gd name="T96" fmla="*/ 446 w 1414"/>
                <a:gd name="T97" fmla="*/ 151 h 1465"/>
                <a:gd name="T98" fmla="*/ 418 w 1414"/>
                <a:gd name="T99" fmla="*/ 126 h 1465"/>
                <a:gd name="T100" fmla="*/ 24 w 1414"/>
                <a:gd name="T101" fmla="*/ 109 h 1465"/>
                <a:gd name="T102" fmla="*/ 363 w 1414"/>
                <a:gd name="T103" fmla="*/ 105 h 1465"/>
                <a:gd name="T104" fmla="*/ 335 w 1414"/>
                <a:gd name="T105" fmla="*/ 89 h 1465"/>
                <a:gd name="T106" fmla="*/ 26 w 1414"/>
                <a:gd name="T107" fmla="*/ 71 h 1465"/>
                <a:gd name="T108" fmla="*/ 261 w 1414"/>
                <a:gd name="T109" fmla="*/ 59 h 1465"/>
                <a:gd name="T110" fmla="*/ 238 w 1414"/>
                <a:gd name="T111" fmla="*/ 48 h 1465"/>
                <a:gd name="T112" fmla="*/ 205 w 1414"/>
                <a:gd name="T113" fmla="*/ 51 h 1465"/>
                <a:gd name="T114" fmla="*/ 175 w 1414"/>
                <a:gd name="T115" fmla="*/ 41 h 1465"/>
                <a:gd name="T116" fmla="*/ 126 w 1414"/>
                <a:gd name="T117" fmla="*/ 30 h 1465"/>
                <a:gd name="T118" fmla="*/ 60 w 1414"/>
                <a:gd name="T119" fmla="*/ 15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4" h="1465">
                  <a:moveTo>
                    <a:pt x="0" y="1445"/>
                  </a:moveTo>
                  <a:lnTo>
                    <a:pt x="10" y="1445"/>
                  </a:lnTo>
                  <a:lnTo>
                    <a:pt x="10" y="1465"/>
                  </a:lnTo>
                  <a:lnTo>
                    <a:pt x="0" y="1465"/>
                  </a:lnTo>
                  <a:lnTo>
                    <a:pt x="0" y="1445"/>
                  </a:lnTo>
                  <a:close/>
                  <a:moveTo>
                    <a:pt x="0" y="1404"/>
                  </a:moveTo>
                  <a:lnTo>
                    <a:pt x="10" y="1404"/>
                  </a:lnTo>
                  <a:lnTo>
                    <a:pt x="10" y="1425"/>
                  </a:lnTo>
                  <a:lnTo>
                    <a:pt x="0" y="1425"/>
                  </a:lnTo>
                  <a:lnTo>
                    <a:pt x="0" y="1404"/>
                  </a:lnTo>
                  <a:close/>
                  <a:moveTo>
                    <a:pt x="1" y="1365"/>
                  </a:moveTo>
                  <a:lnTo>
                    <a:pt x="11" y="1365"/>
                  </a:lnTo>
                  <a:lnTo>
                    <a:pt x="11" y="1386"/>
                  </a:lnTo>
                  <a:lnTo>
                    <a:pt x="1" y="1386"/>
                  </a:lnTo>
                  <a:lnTo>
                    <a:pt x="1" y="1365"/>
                  </a:lnTo>
                  <a:close/>
                  <a:moveTo>
                    <a:pt x="1" y="1325"/>
                  </a:moveTo>
                  <a:lnTo>
                    <a:pt x="11" y="1325"/>
                  </a:lnTo>
                  <a:lnTo>
                    <a:pt x="11" y="1346"/>
                  </a:lnTo>
                  <a:lnTo>
                    <a:pt x="1" y="1346"/>
                  </a:lnTo>
                  <a:lnTo>
                    <a:pt x="1" y="1325"/>
                  </a:lnTo>
                  <a:close/>
                  <a:moveTo>
                    <a:pt x="1" y="1285"/>
                  </a:moveTo>
                  <a:lnTo>
                    <a:pt x="11" y="1285"/>
                  </a:lnTo>
                  <a:lnTo>
                    <a:pt x="11" y="1306"/>
                  </a:lnTo>
                  <a:lnTo>
                    <a:pt x="1" y="1306"/>
                  </a:lnTo>
                  <a:lnTo>
                    <a:pt x="1" y="1285"/>
                  </a:lnTo>
                  <a:close/>
                  <a:moveTo>
                    <a:pt x="1" y="1246"/>
                  </a:moveTo>
                  <a:lnTo>
                    <a:pt x="11" y="1246"/>
                  </a:lnTo>
                  <a:lnTo>
                    <a:pt x="11" y="1266"/>
                  </a:lnTo>
                  <a:lnTo>
                    <a:pt x="1" y="1266"/>
                  </a:lnTo>
                  <a:lnTo>
                    <a:pt x="1" y="1246"/>
                  </a:lnTo>
                  <a:close/>
                  <a:moveTo>
                    <a:pt x="1" y="1206"/>
                  </a:moveTo>
                  <a:lnTo>
                    <a:pt x="11" y="1206"/>
                  </a:lnTo>
                  <a:lnTo>
                    <a:pt x="11" y="1226"/>
                  </a:lnTo>
                  <a:lnTo>
                    <a:pt x="1" y="1226"/>
                  </a:lnTo>
                  <a:lnTo>
                    <a:pt x="1" y="1206"/>
                  </a:lnTo>
                  <a:close/>
                  <a:moveTo>
                    <a:pt x="3" y="1168"/>
                  </a:moveTo>
                  <a:lnTo>
                    <a:pt x="14" y="1168"/>
                  </a:lnTo>
                  <a:lnTo>
                    <a:pt x="14" y="1188"/>
                  </a:lnTo>
                  <a:lnTo>
                    <a:pt x="3" y="1188"/>
                  </a:lnTo>
                  <a:lnTo>
                    <a:pt x="3" y="1168"/>
                  </a:lnTo>
                  <a:close/>
                  <a:moveTo>
                    <a:pt x="3" y="1128"/>
                  </a:moveTo>
                  <a:lnTo>
                    <a:pt x="14" y="1128"/>
                  </a:lnTo>
                  <a:lnTo>
                    <a:pt x="14" y="1148"/>
                  </a:lnTo>
                  <a:lnTo>
                    <a:pt x="3" y="1148"/>
                  </a:lnTo>
                  <a:lnTo>
                    <a:pt x="3" y="1128"/>
                  </a:lnTo>
                  <a:close/>
                  <a:moveTo>
                    <a:pt x="3" y="1088"/>
                  </a:moveTo>
                  <a:lnTo>
                    <a:pt x="14" y="1088"/>
                  </a:lnTo>
                  <a:lnTo>
                    <a:pt x="14" y="1109"/>
                  </a:lnTo>
                  <a:lnTo>
                    <a:pt x="3" y="1109"/>
                  </a:lnTo>
                  <a:lnTo>
                    <a:pt x="3" y="1088"/>
                  </a:lnTo>
                  <a:close/>
                  <a:moveTo>
                    <a:pt x="3" y="1048"/>
                  </a:moveTo>
                  <a:lnTo>
                    <a:pt x="14" y="1048"/>
                  </a:lnTo>
                  <a:lnTo>
                    <a:pt x="14" y="1069"/>
                  </a:lnTo>
                  <a:lnTo>
                    <a:pt x="3" y="1069"/>
                  </a:lnTo>
                  <a:lnTo>
                    <a:pt x="3" y="1048"/>
                  </a:lnTo>
                  <a:close/>
                  <a:moveTo>
                    <a:pt x="5" y="1009"/>
                  </a:moveTo>
                  <a:lnTo>
                    <a:pt x="15" y="1009"/>
                  </a:lnTo>
                  <a:lnTo>
                    <a:pt x="15" y="1029"/>
                  </a:lnTo>
                  <a:lnTo>
                    <a:pt x="3" y="1029"/>
                  </a:lnTo>
                  <a:lnTo>
                    <a:pt x="3" y="1018"/>
                  </a:lnTo>
                  <a:lnTo>
                    <a:pt x="5" y="1018"/>
                  </a:lnTo>
                  <a:lnTo>
                    <a:pt x="5" y="1009"/>
                  </a:lnTo>
                  <a:close/>
                  <a:moveTo>
                    <a:pt x="5" y="969"/>
                  </a:moveTo>
                  <a:lnTo>
                    <a:pt x="15" y="969"/>
                  </a:lnTo>
                  <a:lnTo>
                    <a:pt x="15" y="989"/>
                  </a:lnTo>
                  <a:lnTo>
                    <a:pt x="5" y="989"/>
                  </a:lnTo>
                  <a:lnTo>
                    <a:pt x="5" y="969"/>
                  </a:lnTo>
                  <a:close/>
                  <a:moveTo>
                    <a:pt x="5" y="929"/>
                  </a:moveTo>
                  <a:lnTo>
                    <a:pt x="15" y="929"/>
                  </a:lnTo>
                  <a:lnTo>
                    <a:pt x="15" y="949"/>
                  </a:lnTo>
                  <a:lnTo>
                    <a:pt x="5" y="949"/>
                  </a:lnTo>
                  <a:lnTo>
                    <a:pt x="5" y="929"/>
                  </a:lnTo>
                  <a:close/>
                  <a:moveTo>
                    <a:pt x="5" y="889"/>
                  </a:moveTo>
                  <a:lnTo>
                    <a:pt x="15" y="889"/>
                  </a:lnTo>
                  <a:lnTo>
                    <a:pt x="15" y="909"/>
                  </a:lnTo>
                  <a:lnTo>
                    <a:pt x="5" y="909"/>
                  </a:lnTo>
                  <a:lnTo>
                    <a:pt x="5" y="889"/>
                  </a:lnTo>
                  <a:close/>
                  <a:moveTo>
                    <a:pt x="5" y="849"/>
                  </a:moveTo>
                  <a:lnTo>
                    <a:pt x="15" y="849"/>
                  </a:lnTo>
                  <a:lnTo>
                    <a:pt x="15" y="869"/>
                  </a:lnTo>
                  <a:lnTo>
                    <a:pt x="5" y="869"/>
                  </a:lnTo>
                  <a:lnTo>
                    <a:pt x="5" y="849"/>
                  </a:lnTo>
                  <a:close/>
                  <a:moveTo>
                    <a:pt x="7" y="812"/>
                  </a:moveTo>
                  <a:lnTo>
                    <a:pt x="17" y="812"/>
                  </a:lnTo>
                  <a:lnTo>
                    <a:pt x="17" y="831"/>
                  </a:lnTo>
                  <a:lnTo>
                    <a:pt x="7" y="831"/>
                  </a:lnTo>
                  <a:lnTo>
                    <a:pt x="7" y="812"/>
                  </a:lnTo>
                  <a:close/>
                  <a:moveTo>
                    <a:pt x="7" y="772"/>
                  </a:moveTo>
                  <a:lnTo>
                    <a:pt x="17" y="772"/>
                  </a:lnTo>
                  <a:lnTo>
                    <a:pt x="17" y="791"/>
                  </a:lnTo>
                  <a:lnTo>
                    <a:pt x="7" y="791"/>
                  </a:lnTo>
                  <a:lnTo>
                    <a:pt x="7" y="772"/>
                  </a:lnTo>
                  <a:close/>
                  <a:moveTo>
                    <a:pt x="7" y="732"/>
                  </a:moveTo>
                  <a:lnTo>
                    <a:pt x="17" y="732"/>
                  </a:lnTo>
                  <a:lnTo>
                    <a:pt x="17" y="751"/>
                  </a:lnTo>
                  <a:lnTo>
                    <a:pt x="7" y="751"/>
                  </a:lnTo>
                  <a:lnTo>
                    <a:pt x="7" y="732"/>
                  </a:lnTo>
                  <a:close/>
                  <a:moveTo>
                    <a:pt x="7" y="692"/>
                  </a:moveTo>
                  <a:lnTo>
                    <a:pt x="17" y="692"/>
                  </a:lnTo>
                  <a:lnTo>
                    <a:pt x="17" y="711"/>
                  </a:lnTo>
                  <a:lnTo>
                    <a:pt x="7" y="711"/>
                  </a:lnTo>
                  <a:lnTo>
                    <a:pt x="7" y="692"/>
                  </a:lnTo>
                  <a:close/>
                  <a:moveTo>
                    <a:pt x="9" y="654"/>
                  </a:moveTo>
                  <a:lnTo>
                    <a:pt x="19" y="654"/>
                  </a:lnTo>
                  <a:lnTo>
                    <a:pt x="19" y="668"/>
                  </a:lnTo>
                  <a:lnTo>
                    <a:pt x="17" y="668"/>
                  </a:lnTo>
                  <a:lnTo>
                    <a:pt x="17" y="671"/>
                  </a:lnTo>
                  <a:lnTo>
                    <a:pt x="7" y="671"/>
                  </a:lnTo>
                  <a:lnTo>
                    <a:pt x="7" y="658"/>
                  </a:lnTo>
                  <a:lnTo>
                    <a:pt x="9" y="658"/>
                  </a:lnTo>
                  <a:lnTo>
                    <a:pt x="9" y="654"/>
                  </a:lnTo>
                  <a:close/>
                  <a:moveTo>
                    <a:pt x="1378" y="643"/>
                  </a:moveTo>
                  <a:lnTo>
                    <a:pt x="1385" y="643"/>
                  </a:lnTo>
                  <a:lnTo>
                    <a:pt x="1385" y="644"/>
                  </a:lnTo>
                  <a:lnTo>
                    <a:pt x="1388" y="644"/>
                  </a:lnTo>
                  <a:lnTo>
                    <a:pt x="1388" y="651"/>
                  </a:lnTo>
                  <a:lnTo>
                    <a:pt x="1386" y="651"/>
                  </a:lnTo>
                  <a:lnTo>
                    <a:pt x="1386" y="652"/>
                  </a:lnTo>
                  <a:lnTo>
                    <a:pt x="1390" y="652"/>
                  </a:lnTo>
                  <a:lnTo>
                    <a:pt x="1390" y="650"/>
                  </a:lnTo>
                  <a:lnTo>
                    <a:pt x="1399" y="650"/>
                  </a:lnTo>
                  <a:lnTo>
                    <a:pt x="1399" y="652"/>
                  </a:lnTo>
                  <a:lnTo>
                    <a:pt x="1403" y="652"/>
                  </a:lnTo>
                  <a:lnTo>
                    <a:pt x="1403" y="658"/>
                  </a:lnTo>
                  <a:lnTo>
                    <a:pt x="1414" y="658"/>
                  </a:lnTo>
                  <a:lnTo>
                    <a:pt x="1414" y="665"/>
                  </a:lnTo>
                  <a:lnTo>
                    <a:pt x="1408" y="665"/>
                  </a:lnTo>
                  <a:lnTo>
                    <a:pt x="1408" y="668"/>
                  </a:lnTo>
                  <a:lnTo>
                    <a:pt x="1400" y="668"/>
                  </a:lnTo>
                  <a:lnTo>
                    <a:pt x="1400" y="660"/>
                  </a:lnTo>
                  <a:lnTo>
                    <a:pt x="1401" y="660"/>
                  </a:lnTo>
                  <a:lnTo>
                    <a:pt x="1401" y="659"/>
                  </a:lnTo>
                  <a:lnTo>
                    <a:pt x="1398" y="659"/>
                  </a:lnTo>
                  <a:lnTo>
                    <a:pt x="1398" y="662"/>
                  </a:lnTo>
                  <a:lnTo>
                    <a:pt x="1388" y="662"/>
                  </a:lnTo>
                  <a:lnTo>
                    <a:pt x="1388" y="660"/>
                  </a:lnTo>
                  <a:lnTo>
                    <a:pt x="1385" y="660"/>
                  </a:lnTo>
                  <a:lnTo>
                    <a:pt x="1385" y="654"/>
                  </a:lnTo>
                  <a:lnTo>
                    <a:pt x="1375" y="654"/>
                  </a:lnTo>
                  <a:lnTo>
                    <a:pt x="1375" y="647"/>
                  </a:lnTo>
                  <a:lnTo>
                    <a:pt x="1378" y="647"/>
                  </a:lnTo>
                  <a:lnTo>
                    <a:pt x="1378" y="643"/>
                  </a:lnTo>
                  <a:close/>
                  <a:moveTo>
                    <a:pt x="1363" y="635"/>
                  </a:moveTo>
                  <a:lnTo>
                    <a:pt x="1373" y="635"/>
                  </a:lnTo>
                  <a:lnTo>
                    <a:pt x="1373" y="636"/>
                  </a:lnTo>
                  <a:lnTo>
                    <a:pt x="1376" y="636"/>
                  </a:lnTo>
                  <a:lnTo>
                    <a:pt x="1376" y="643"/>
                  </a:lnTo>
                  <a:lnTo>
                    <a:pt x="1371" y="643"/>
                  </a:lnTo>
                  <a:lnTo>
                    <a:pt x="1371" y="649"/>
                  </a:lnTo>
                  <a:lnTo>
                    <a:pt x="1366" y="649"/>
                  </a:lnTo>
                  <a:lnTo>
                    <a:pt x="1366" y="646"/>
                  </a:lnTo>
                  <a:lnTo>
                    <a:pt x="1362" y="646"/>
                  </a:lnTo>
                  <a:lnTo>
                    <a:pt x="1362" y="645"/>
                  </a:lnTo>
                  <a:lnTo>
                    <a:pt x="1359" y="645"/>
                  </a:lnTo>
                  <a:lnTo>
                    <a:pt x="1359" y="638"/>
                  </a:lnTo>
                  <a:lnTo>
                    <a:pt x="1363" y="638"/>
                  </a:lnTo>
                  <a:lnTo>
                    <a:pt x="1363" y="635"/>
                  </a:lnTo>
                  <a:close/>
                  <a:moveTo>
                    <a:pt x="1334" y="619"/>
                  </a:moveTo>
                  <a:lnTo>
                    <a:pt x="1346" y="619"/>
                  </a:lnTo>
                  <a:lnTo>
                    <a:pt x="1346" y="621"/>
                  </a:lnTo>
                  <a:lnTo>
                    <a:pt x="1349" y="621"/>
                  </a:lnTo>
                  <a:lnTo>
                    <a:pt x="1349" y="627"/>
                  </a:lnTo>
                  <a:lnTo>
                    <a:pt x="1359" y="627"/>
                  </a:lnTo>
                  <a:lnTo>
                    <a:pt x="1359" y="634"/>
                  </a:lnTo>
                  <a:lnTo>
                    <a:pt x="1357" y="634"/>
                  </a:lnTo>
                  <a:lnTo>
                    <a:pt x="1357" y="639"/>
                  </a:lnTo>
                  <a:lnTo>
                    <a:pt x="1349" y="639"/>
                  </a:lnTo>
                  <a:lnTo>
                    <a:pt x="1349" y="637"/>
                  </a:lnTo>
                  <a:lnTo>
                    <a:pt x="1344" y="637"/>
                  </a:lnTo>
                  <a:lnTo>
                    <a:pt x="1344" y="629"/>
                  </a:lnTo>
                  <a:lnTo>
                    <a:pt x="1349" y="629"/>
                  </a:lnTo>
                  <a:lnTo>
                    <a:pt x="1349" y="628"/>
                  </a:lnTo>
                  <a:lnTo>
                    <a:pt x="1343" y="628"/>
                  </a:lnTo>
                  <a:lnTo>
                    <a:pt x="1343" y="632"/>
                  </a:lnTo>
                  <a:lnTo>
                    <a:pt x="1336" y="632"/>
                  </a:lnTo>
                  <a:lnTo>
                    <a:pt x="1336" y="629"/>
                  </a:lnTo>
                  <a:lnTo>
                    <a:pt x="1333" y="629"/>
                  </a:lnTo>
                  <a:lnTo>
                    <a:pt x="1333" y="622"/>
                  </a:lnTo>
                  <a:lnTo>
                    <a:pt x="1334" y="622"/>
                  </a:lnTo>
                  <a:lnTo>
                    <a:pt x="1334" y="619"/>
                  </a:lnTo>
                  <a:close/>
                  <a:moveTo>
                    <a:pt x="9" y="614"/>
                  </a:moveTo>
                  <a:lnTo>
                    <a:pt x="19" y="614"/>
                  </a:lnTo>
                  <a:lnTo>
                    <a:pt x="19" y="634"/>
                  </a:lnTo>
                  <a:lnTo>
                    <a:pt x="9" y="634"/>
                  </a:lnTo>
                  <a:lnTo>
                    <a:pt x="9" y="614"/>
                  </a:lnTo>
                  <a:close/>
                  <a:moveTo>
                    <a:pt x="1319" y="608"/>
                  </a:moveTo>
                  <a:lnTo>
                    <a:pt x="1325" y="608"/>
                  </a:lnTo>
                  <a:lnTo>
                    <a:pt x="1325" y="610"/>
                  </a:lnTo>
                  <a:lnTo>
                    <a:pt x="1328" y="610"/>
                  </a:lnTo>
                  <a:lnTo>
                    <a:pt x="1328" y="611"/>
                  </a:lnTo>
                  <a:lnTo>
                    <a:pt x="1331" y="611"/>
                  </a:lnTo>
                  <a:lnTo>
                    <a:pt x="1331" y="618"/>
                  </a:lnTo>
                  <a:lnTo>
                    <a:pt x="1328" y="618"/>
                  </a:lnTo>
                  <a:lnTo>
                    <a:pt x="1328" y="624"/>
                  </a:lnTo>
                  <a:lnTo>
                    <a:pt x="1321" y="624"/>
                  </a:lnTo>
                  <a:lnTo>
                    <a:pt x="1321" y="621"/>
                  </a:lnTo>
                  <a:lnTo>
                    <a:pt x="1318" y="621"/>
                  </a:lnTo>
                  <a:lnTo>
                    <a:pt x="1318" y="620"/>
                  </a:lnTo>
                  <a:lnTo>
                    <a:pt x="1314" y="620"/>
                  </a:lnTo>
                  <a:lnTo>
                    <a:pt x="1314" y="612"/>
                  </a:lnTo>
                  <a:lnTo>
                    <a:pt x="1319" y="612"/>
                  </a:lnTo>
                  <a:lnTo>
                    <a:pt x="1319" y="608"/>
                  </a:lnTo>
                  <a:close/>
                  <a:moveTo>
                    <a:pt x="1289" y="592"/>
                  </a:moveTo>
                  <a:lnTo>
                    <a:pt x="1296" y="592"/>
                  </a:lnTo>
                  <a:lnTo>
                    <a:pt x="1296" y="594"/>
                  </a:lnTo>
                  <a:lnTo>
                    <a:pt x="1299" y="594"/>
                  </a:lnTo>
                  <a:lnTo>
                    <a:pt x="1299" y="598"/>
                  </a:lnTo>
                  <a:lnTo>
                    <a:pt x="1307" y="598"/>
                  </a:lnTo>
                  <a:lnTo>
                    <a:pt x="1307" y="600"/>
                  </a:lnTo>
                  <a:lnTo>
                    <a:pt x="1311" y="600"/>
                  </a:lnTo>
                  <a:lnTo>
                    <a:pt x="1311" y="602"/>
                  </a:lnTo>
                  <a:lnTo>
                    <a:pt x="1314" y="602"/>
                  </a:lnTo>
                  <a:lnTo>
                    <a:pt x="1314" y="609"/>
                  </a:lnTo>
                  <a:lnTo>
                    <a:pt x="1309" y="609"/>
                  </a:lnTo>
                  <a:lnTo>
                    <a:pt x="1309" y="612"/>
                  </a:lnTo>
                  <a:lnTo>
                    <a:pt x="1301" y="612"/>
                  </a:lnTo>
                  <a:lnTo>
                    <a:pt x="1301" y="610"/>
                  </a:lnTo>
                  <a:lnTo>
                    <a:pt x="1297" y="610"/>
                  </a:lnTo>
                  <a:lnTo>
                    <a:pt x="1297" y="603"/>
                  </a:lnTo>
                  <a:lnTo>
                    <a:pt x="1299" y="603"/>
                  </a:lnTo>
                  <a:lnTo>
                    <a:pt x="1299" y="601"/>
                  </a:lnTo>
                  <a:lnTo>
                    <a:pt x="1294" y="601"/>
                  </a:lnTo>
                  <a:lnTo>
                    <a:pt x="1294" y="604"/>
                  </a:lnTo>
                  <a:lnTo>
                    <a:pt x="1286" y="604"/>
                  </a:lnTo>
                  <a:lnTo>
                    <a:pt x="1286" y="596"/>
                  </a:lnTo>
                  <a:lnTo>
                    <a:pt x="1289" y="596"/>
                  </a:lnTo>
                  <a:lnTo>
                    <a:pt x="1289" y="592"/>
                  </a:lnTo>
                  <a:close/>
                  <a:moveTo>
                    <a:pt x="1270" y="585"/>
                  </a:moveTo>
                  <a:lnTo>
                    <a:pt x="1270" y="587"/>
                  </a:lnTo>
                  <a:lnTo>
                    <a:pt x="1271" y="587"/>
                  </a:lnTo>
                  <a:lnTo>
                    <a:pt x="1271" y="585"/>
                  </a:lnTo>
                  <a:lnTo>
                    <a:pt x="1270" y="585"/>
                  </a:lnTo>
                  <a:close/>
                  <a:moveTo>
                    <a:pt x="1261" y="577"/>
                  </a:moveTo>
                  <a:lnTo>
                    <a:pt x="1269" y="577"/>
                  </a:lnTo>
                  <a:lnTo>
                    <a:pt x="1269" y="579"/>
                  </a:lnTo>
                  <a:lnTo>
                    <a:pt x="1273" y="579"/>
                  </a:lnTo>
                  <a:lnTo>
                    <a:pt x="1273" y="582"/>
                  </a:lnTo>
                  <a:lnTo>
                    <a:pt x="1279" y="582"/>
                  </a:lnTo>
                  <a:lnTo>
                    <a:pt x="1279" y="585"/>
                  </a:lnTo>
                  <a:lnTo>
                    <a:pt x="1282" y="585"/>
                  </a:lnTo>
                  <a:lnTo>
                    <a:pt x="1282" y="586"/>
                  </a:lnTo>
                  <a:lnTo>
                    <a:pt x="1286" y="586"/>
                  </a:lnTo>
                  <a:lnTo>
                    <a:pt x="1286" y="593"/>
                  </a:lnTo>
                  <a:lnTo>
                    <a:pt x="1284" y="593"/>
                  </a:lnTo>
                  <a:lnTo>
                    <a:pt x="1284" y="598"/>
                  </a:lnTo>
                  <a:lnTo>
                    <a:pt x="1276" y="598"/>
                  </a:lnTo>
                  <a:lnTo>
                    <a:pt x="1276" y="596"/>
                  </a:lnTo>
                  <a:lnTo>
                    <a:pt x="1272" y="596"/>
                  </a:lnTo>
                  <a:lnTo>
                    <a:pt x="1272" y="595"/>
                  </a:lnTo>
                  <a:lnTo>
                    <a:pt x="1269" y="595"/>
                  </a:lnTo>
                  <a:lnTo>
                    <a:pt x="1269" y="589"/>
                  </a:lnTo>
                  <a:lnTo>
                    <a:pt x="1258" y="589"/>
                  </a:lnTo>
                  <a:lnTo>
                    <a:pt x="1258" y="587"/>
                  </a:lnTo>
                  <a:lnTo>
                    <a:pt x="1256" y="587"/>
                  </a:lnTo>
                  <a:lnTo>
                    <a:pt x="1256" y="580"/>
                  </a:lnTo>
                  <a:lnTo>
                    <a:pt x="1261" y="580"/>
                  </a:lnTo>
                  <a:lnTo>
                    <a:pt x="1261" y="577"/>
                  </a:lnTo>
                  <a:close/>
                  <a:moveTo>
                    <a:pt x="9" y="573"/>
                  </a:moveTo>
                  <a:lnTo>
                    <a:pt x="19" y="573"/>
                  </a:lnTo>
                  <a:lnTo>
                    <a:pt x="19" y="594"/>
                  </a:lnTo>
                  <a:lnTo>
                    <a:pt x="9" y="594"/>
                  </a:lnTo>
                  <a:lnTo>
                    <a:pt x="9" y="573"/>
                  </a:lnTo>
                  <a:close/>
                  <a:moveTo>
                    <a:pt x="1248" y="569"/>
                  </a:moveTo>
                  <a:lnTo>
                    <a:pt x="1256" y="569"/>
                  </a:lnTo>
                  <a:lnTo>
                    <a:pt x="1256" y="571"/>
                  </a:lnTo>
                  <a:lnTo>
                    <a:pt x="1260" y="571"/>
                  </a:lnTo>
                  <a:lnTo>
                    <a:pt x="1260" y="578"/>
                  </a:lnTo>
                  <a:lnTo>
                    <a:pt x="1254" y="578"/>
                  </a:lnTo>
                  <a:lnTo>
                    <a:pt x="1254" y="581"/>
                  </a:lnTo>
                  <a:lnTo>
                    <a:pt x="1246" y="581"/>
                  </a:lnTo>
                  <a:lnTo>
                    <a:pt x="1246" y="573"/>
                  </a:lnTo>
                  <a:lnTo>
                    <a:pt x="1248" y="573"/>
                  </a:lnTo>
                  <a:lnTo>
                    <a:pt x="1248" y="569"/>
                  </a:lnTo>
                  <a:close/>
                  <a:moveTo>
                    <a:pt x="1231" y="560"/>
                  </a:moveTo>
                  <a:lnTo>
                    <a:pt x="1238" y="560"/>
                  </a:lnTo>
                  <a:lnTo>
                    <a:pt x="1238" y="562"/>
                  </a:lnTo>
                  <a:lnTo>
                    <a:pt x="1241" y="562"/>
                  </a:lnTo>
                  <a:lnTo>
                    <a:pt x="1241" y="568"/>
                  </a:lnTo>
                  <a:lnTo>
                    <a:pt x="1238" y="568"/>
                  </a:lnTo>
                  <a:lnTo>
                    <a:pt x="1238" y="573"/>
                  </a:lnTo>
                  <a:lnTo>
                    <a:pt x="1231" y="573"/>
                  </a:lnTo>
                  <a:lnTo>
                    <a:pt x="1231" y="572"/>
                  </a:lnTo>
                  <a:lnTo>
                    <a:pt x="1228" y="572"/>
                  </a:lnTo>
                  <a:lnTo>
                    <a:pt x="1228" y="564"/>
                  </a:lnTo>
                  <a:lnTo>
                    <a:pt x="1231" y="564"/>
                  </a:lnTo>
                  <a:lnTo>
                    <a:pt x="1231" y="560"/>
                  </a:lnTo>
                  <a:close/>
                  <a:moveTo>
                    <a:pt x="1217" y="552"/>
                  </a:moveTo>
                  <a:lnTo>
                    <a:pt x="1224" y="552"/>
                  </a:lnTo>
                  <a:lnTo>
                    <a:pt x="1224" y="554"/>
                  </a:lnTo>
                  <a:lnTo>
                    <a:pt x="1228" y="554"/>
                  </a:lnTo>
                  <a:lnTo>
                    <a:pt x="1228" y="560"/>
                  </a:lnTo>
                  <a:lnTo>
                    <a:pt x="1224" y="560"/>
                  </a:lnTo>
                  <a:lnTo>
                    <a:pt x="1224" y="565"/>
                  </a:lnTo>
                  <a:lnTo>
                    <a:pt x="1217" y="565"/>
                  </a:lnTo>
                  <a:lnTo>
                    <a:pt x="1217" y="564"/>
                  </a:lnTo>
                  <a:lnTo>
                    <a:pt x="1214" y="564"/>
                  </a:lnTo>
                  <a:lnTo>
                    <a:pt x="1214" y="556"/>
                  </a:lnTo>
                  <a:lnTo>
                    <a:pt x="1217" y="556"/>
                  </a:lnTo>
                  <a:lnTo>
                    <a:pt x="1217" y="552"/>
                  </a:lnTo>
                  <a:close/>
                  <a:moveTo>
                    <a:pt x="1204" y="546"/>
                  </a:moveTo>
                  <a:lnTo>
                    <a:pt x="1213" y="546"/>
                  </a:lnTo>
                  <a:lnTo>
                    <a:pt x="1213" y="553"/>
                  </a:lnTo>
                  <a:lnTo>
                    <a:pt x="1207" y="553"/>
                  </a:lnTo>
                  <a:lnTo>
                    <a:pt x="1207" y="556"/>
                  </a:lnTo>
                  <a:lnTo>
                    <a:pt x="1199" y="556"/>
                  </a:lnTo>
                  <a:lnTo>
                    <a:pt x="1199" y="548"/>
                  </a:lnTo>
                  <a:lnTo>
                    <a:pt x="1204" y="548"/>
                  </a:lnTo>
                  <a:lnTo>
                    <a:pt x="1204" y="546"/>
                  </a:lnTo>
                  <a:close/>
                  <a:moveTo>
                    <a:pt x="1183" y="535"/>
                  </a:moveTo>
                  <a:lnTo>
                    <a:pt x="1192" y="535"/>
                  </a:lnTo>
                  <a:lnTo>
                    <a:pt x="1192" y="537"/>
                  </a:lnTo>
                  <a:lnTo>
                    <a:pt x="1196" y="537"/>
                  </a:lnTo>
                  <a:lnTo>
                    <a:pt x="1196" y="538"/>
                  </a:lnTo>
                  <a:lnTo>
                    <a:pt x="1199" y="538"/>
                  </a:lnTo>
                  <a:lnTo>
                    <a:pt x="1199" y="545"/>
                  </a:lnTo>
                  <a:lnTo>
                    <a:pt x="1193" y="545"/>
                  </a:lnTo>
                  <a:lnTo>
                    <a:pt x="1193" y="548"/>
                  </a:lnTo>
                  <a:lnTo>
                    <a:pt x="1185" y="548"/>
                  </a:lnTo>
                  <a:lnTo>
                    <a:pt x="1185" y="547"/>
                  </a:lnTo>
                  <a:lnTo>
                    <a:pt x="1182" y="547"/>
                  </a:lnTo>
                  <a:lnTo>
                    <a:pt x="1182" y="545"/>
                  </a:lnTo>
                  <a:lnTo>
                    <a:pt x="1179" y="545"/>
                  </a:lnTo>
                  <a:lnTo>
                    <a:pt x="1179" y="537"/>
                  </a:lnTo>
                  <a:lnTo>
                    <a:pt x="1183" y="537"/>
                  </a:lnTo>
                  <a:lnTo>
                    <a:pt x="1183" y="535"/>
                  </a:lnTo>
                  <a:close/>
                  <a:moveTo>
                    <a:pt x="9" y="533"/>
                  </a:moveTo>
                  <a:lnTo>
                    <a:pt x="19" y="533"/>
                  </a:lnTo>
                  <a:lnTo>
                    <a:pt x="19" y="554"/>
                  </a:lnTo>
                  <a:lnTo>
                    <a:pt x="9" y="554"/>
                  </a:lnTo>
                  <a:lnTo>
                    <a:pt x="9" y="533"/>
                  </a:lnTo>
                  <a:close/>
                  <a:moveTo>
                    <a:pt x="1159" y="521"/>
                  </a:moveTo>
                  <a:lnTo>
                    <a:pt x="1167" y="521"/>
                  </a:lnTo>
                  <a:lnTo>
                    <a:pt x="1167" y="523"/>
                  </a:lnTo>
                  <a:lnTo>
                    <a:pt x="1171" y="523"/>
                  </a:lnTo>
                  <a:lnTo>
                    <a:pt x="1171" y="525"/>
                  </a:lnTo>
                  <a:lnTo>
                    <a:pt x="1174" y="525"/>
                  </a:lnTo>
                  <a:lnTo>
                    <a:pt x="1174" y="527"/>
                  </a:lnTo>
                  <a:lnTo>
                    <a:pt x="1177" y="527"/>
                  </a:lnTo>
                  <a:lnTo>
                    <a:pt x="1177" y="533"/>
                  </a:lnTo>
                  <a:lnTo>
                    <a:pt x="1172" y="533"/>
                  </a:lnTo>
                  <a:lnTo>
                    <a:pt x="1172" y="537"/>
                  </a:lnTo>
                  <a:lnTo>
                    <a:pt x="1164" y="537"/>
                  </a:lnTo>
                  <a:lnTo>
                    <a:pt x="1164" y="536"/>
                  </a:lnTo>
                  <a:lnTo>
                    <a:pt x="1160" y="536"/>
                  </a:lnTo>
                  <a:lnTo>
                    <a:pt x="1160" y="533"/>
                  </a:lnTo>
                  <a:lnTo>
                    <a:pt x="1157" y="533"/>
                  </a:lnTo>
                  <a:lnTo>
                    <a:pt x="1157" y="525"/>
                  </a:lnTo>
                  <a:lnTo>
                    <a:pt x="1159" y="525"/>
                  </a:lnTo>
                  <a:lnTo>
                    <a:pt x="1159" y="521"/>
                  </a:lnTo>
                  <a:close/>
                  <a:moveTo>
                    <a:pt x="1134" y="505"/>
                  </a:moveTo>
                  <a:lnTo>
                    <a:pt x="1141" y="505"/>
                  </a:lnTo>
                  <a:lnTo>
                    <a:pt x="1141" y="507"/>
                  </a:lnTo>
                  <a:lnTo>
                    <a:pt x="1144" y="507"/>
                  </a:lnTo>
                  <a:lnTo>
                    <a:pt x="1144" y="509"/>
                  </a:lnTo>
                  <a:lnTo>
                    <a:pt x="1145" y="509"/>
                  </a:lnTo>
                  <a:lnTo>
                    <a:pt x="1145" y="513"/>
                  </a:lnTo>
                  <a:lnTo>
                    <a:pt x="1155" y="513"/>
                  </a:lnTo>
                  <a:lnTo>
                    <a:pt x="1155" y="515"/>
                  </a:lnTo>
                  <a:lnTo>
                    <a:pt x="1157" y="515"/>
                  </a:lnTo>
                  <a:lnTo>
                    <a:pt x="1157" y="522"/>
                  </a:lnTo>
                  <a:lnTo>
                    <a:pt x="1152" y="522"/>
                  </a:lnTo>
                  <a:lnTo>
                    <a:pt x="1152" y="528"/>
                  </a:lnTo>
                  <a:lnTo>
                    <a:pt x="1147" y="528"/>
                  </a:lnTo>
                  <a:lnTo>
                    <a:pt x="1147" y="525"/>
                  </a:lnTo>
                  <a:lnTo>
                    <a:pt x="1144" y="525"/>
                  </a:lnTo>
                  <a:lnTo>
                    <a:pt x="1144" y="519"/>
                  </a:lnTo>
                  <a:lnTo>
                    <a:pt x="1142" y="519"/>
                  </a:lnTo>
                  <a:lnTo>
                    <a:pt x="1142" y="514"/>
                  </a:lnTo>
                  <a:lnTo>
                    <a:pt x="1140" y="514"/>
                  </a:lnTo>
                  <a:lnTo>
                    <a:pt x="1140" y="520"/>
                  </a:lnTo>
                  <a:lnTo>
                    <a:pt x="1134" y="520"/>
                  </a:lnTo>
                  <a:lnTo>
                    <a:pt x="1134" y="517"/>
                  </a:lnTo>
                  <a:lnTo>
                    <a:pt x="1131" y="517"/>
                  </a:lnTo>
                  <a:lnTo>
                    <a:pt x="1131" y="509"/>
                  </a:lnTo>
                  <a:lnTo>
                    <a:pt x="1134" y="509"/>
                  </a:lnTo>
                  <a:lnTo>
                    <a:pt x="1134" y="505"/>
                  </a:lnTo>
                  <a:close/>
                  <a:moveTo>
                    <a:pt x="1114" y="496"/>
                  </a:moveTo>
                  <a:lnTo>
                    <a:pt x="1123" y="496"/>
                  </a:lnTo>
                  <a:lnTo>
                    <a:pt x="1123" y="498"/>
                  </a:lnTo>
                  <a:lnTo>
                    <a:pt x="1126" y="498"/>
                  </a:lnTo>
                  <a:lnTo>
                    <a:pt x="1126" y="499"/>
                  </a:lnTo>
                  <a:lnTo>
                    <a:pt x="1130" y="499"/>
                  </a:lnTo>
                  <a:lnTo>
                    <a:pt x="1130" y="504"/>
                  </a:lnTo>
                  <a:lnTo>
                    <a:pt x="1124" y="504"/>
                  </a:lnTo>
                  <a:lnTo>
                    <a:pt x="1124" y="509"/>
                  </a:lnTo>
                  <a:lnTo>
                    <a:pt x="1116" y="509"/>
                  </a:lnTo>
                  <a:lnTo>
                    <a:pt x="1116" y="508"/>
                  </a:lnTo>
                  <a:lnTo>
                    <a:pt x="1112" y="508"/>
                  </a:lnTo>
                  <a:lnTo>
                    <a:pt x="1112" y="500"/>
                  </a:lnTo>
                  <a:lnTo>
                    <a:pt x="1114" y="500"/>
                  </a:lnTo>
                  <a:lnTo>
                    <a:pt x="1114" y="496"/>
                  </a:lnTo>
                  <a:close/>
                  <a:moveTo>
                    <a:pt x="10" y="495"/>
                  </a:moveTo>
                  <a:lnTo>
                    <a:pt x="21" y="495"/>
                  </a:lnTo>
                  <a:lnTo>
                    <a:pt x="21" y="512"/>
                  </a:lnTo>
                  <a:lnTo>
                    <a:pt x="19" y="512"/>
                  </a:lnTo>
                  <a:lnTo>
                    <a:pt x="19" y="514"/>
                  </a:lnTo>
                  <a:lnTo>
                    <a:pt x="9" y="514"/>
                  </a:lnTo>
                  <a:lnTo>
                    <a:pt x="9" y="501"/>
                  </a:lnTo>
                  <a:lnTo>
                    <a:pt x="10" y="501"/>
                  </a:lnTo>
                  <a:lnTo>
                    <a:pt x="10" y="495"/>
                  </a:lnTo>
                  <a:close/>
                  <a:moveTo>
                    <a:pt x="1094" y="484"/>
                  </a:moveTo>
                  <a:lnTo>
                    <a:pt x="1101" y="484"/>
                  </a:lnTo>
                  <a:lnTo>
                    <a:pt x="1101" y="487"/>
                  </a:lnTo>
                  <a:lnTo>
                    <a:pt x="1106" y="487"/>
                  </a:lnTo>
                  <a:lnTo>
                    <a:pt x="1106" y="488"/>
                  </a:lnTo>
                  <a:lnTo>
                    <a:pt x="1109" y="488"/>
                  </a:lnTo>
                  <a:lnTo>
                    <a:pt x="1109" y="495"/>
                  </a:lnTo>
                  <a:lnTo>
                    <a:pt x="1104" y="495"/>
                  </a:lnTo>
                  <a:lnTo>
                    <a:pt x="1104" y="500"/>
                  </a:lnTo>
                  <a:lnTo>
                    <a:pt x="1099" y="500"/>
                  </a:lnTo>
                  <a:lnTo>
                    <a:pt x="1099" y="498"/>
                  </a:lnTo>
                  <a:lnTo>
                    <a:pt x="1095" y="498"/>
                  </a:lnTo>
                  <a:lnTo>
                    <a:pt x="1095" y="497"/>
                  </a:lnTo>
                  <a:lnTo>
                    <a:pt x="1091" y="497"/>
                  </a:lnTo>
                  <a:lnTo>
                    <a:pt x="1091" y="489"/>
                  </a:lnTo>
                  <a:lnTo>
                    <a:pt x="1094" y="489"/>
                  </a:lnTo>
                  <a:lnTo>
                    <a:pt x="1094" y="484"/>
                  </a:lnTo>
                  <a:close/>
                  <a:moveTo>
                    <a:pt x="1072" y="473"/>
                  </a:moveTo>
                  <a:lnTo>
                    <a:pt x="1080" y="473"/>
                  </a:lnTo>
                  <a:lnTo>
                    <a:pt x="1080" y="474"/>
                  </a:lnTo>
                  <a:lnTo>
                    <a:pt x="1084" y="474"/>
                  </a:lnTo>
                  <a:lnTo>
                    <a:pt x="1084" y="476"/>
                  </a:lnTo>
                  <a:lnTo>
                    <a:pt x="1087" y="476"/>
                  </a:lnTo>
                  <a:lnTo>
                    <a:pt x="1087" y="483"/>
                  </a:lnTo>
                  <a:lnTo>
                    <a:pt x="1083" y="483"/>
                  </a:lnTo>
                  <a:lnTo>
                    <a:pt x="1083" y="489"/>
                  </a:lnTo>
                  <a:lnTo>
                    <a:pt x="1077" y="489"/>
                  </a:lnTo>
                  <a:lnTo>
                    <a:pt x="1077" y="487"/>
                  </a:lnTo>
                  <a:lnTo>
                    <a:pt x="1074" y="487"/>
                  </a:lnTo>
                  <a:lnTo>
                    <a:pt x="1074" y="484"/>
                  </a:lnTo>
                  <a:lnTo>
                    <a:pt x="1070" y="484"/>
                  </a:lnTo>
                  <a:lnTo>
                    <a:pt x="1070" y="477"/>
                  </a:lnTo>
                  <a:lnTo>
                    <a:pt x="1072" y="477"/>
                  </a:lnTo>
                  <a:lnTo>
                    <a:pt x="1072" y="473"/>
                  </a:lnTo>
                  <a:close/>
                  <a:moveTo>
                    <a:pt x="1053" y="463"/>
                  </a:moveTo>
                  <a:lnTo>
                    <a:pt x="1062" y="463"/>
                  </a:lnTo>
                  <a:lnTo>
                    <a:pt x="1062" y="465"/>
                  </a:lnTo>
                  <a:lnTo>
                    <a:pt x="1066" y="465"/>
                  </a:lnTo>
                  <a:lnTo>
                    <a:pt x="1066" y="472"/>
                  </a:lnTo>
                  <a:lnTo>
                    <a:pt x="1063" y="472"/>
                  </a:lnTo>
                  <a:lnTo>
                    <a:pt x="1063" y="477"/>
                  </a:lnTo>
                  <a:lnTo>
                    <a:pt x="1055" y="477"/>
                  </a:lnTo>
                  <a:lnTo>
                    <a:pt x="1055" y="475"/>
                  </a:lnTo>
                  <a:lnTo>
                    <a:pt x="1052" y="475"/>
                  </a:lnTo>
                  <a:lnTo>
                    <a:pt x="1052" y="473"/>
                  </a:lnTo>
                  <a:lnTo>
                    <a:pt x="1048" y="473"/>
                  </a:lnTo>
                  <a:lnTo>
                    <a:pt x="1048" y="466"/>
                  </a:lnTo>
                  <a:lnTo>
                    <a:pt x="1053" y="466"/>
                  </a:lnTo>
                  <a:lnTo>
                    <a:pt x="1053" y="463"/>
                  </a:lnTo>
                  <a:close/>
                  <a:moveTo>
                    <a:pt x="10" y="455"/>
                  </a:moveTo>
                  <a:lnTo>
                    <a:pt x="21" y="455"/>
                  </a:lnTo>
                  <a:lnTo>
                    <a:pt x="21" y="475"/>
                  </a:lnTo>
                  <a:lnTo>
                    <a:pt x="10" y="475"/>
                  </a:lnTo>
                  <a:lnTo>
                    <a:pt x="10" y="455"/>
                  </a:lnTo>
                  <a:close/>
                  <a:moveTo>
                    <a:pt x="1031" y="451"/>
                  </a:moveTo>
                  <a:lnTo>
                    <a:pt x="1043" y="451"/>
                  </a:lnTo>
                  <a:lnTo>
                    <a:pt x="1043" y="453"/>
                  </a:lnTo>
                  <a:lnTo>
                    <a:pt x="1045" y="453"/>
                  </a:lnTo>
                  <a:lnTo>
                    <a:pt x="1045" y="456"/>
                  </a:lnTo>
                  <a:lnTo>
                    <a:pt x="1048" y="456"/>
                  </a:lnTo>
                  <a:lnTo>
                    <a:pt x="1048" y="461"/>
                  </a:lnTo>
                  <a:lnTo>
                    <a:pt x="1044" y="461"/>
                  </a:lnTo>
                  <a:lnTo>
                    <a:pt x="1044" y="467"/>
                  </a:lnTo>
                  <a:lnTo>
                    <a:pt x="1038" y="467"/>
                  </a:lnTo>
                  <a:lnTo>
                    <a:pt x="1038" y="466"/>
                  </a:lnTo>
                  <a:lnTo>
                    <a:pt x="1035" y="466"/>
                  </a:lnTo>
                  <a:lnTo>
                    <a:pt x="1035" y="464"/>
                  </a:lnTo>
                  <a:lnTo>
                    <a:pt x="1033" y="464"/>
                  </a:lnTo>
                  <a:lnTo>
                    <a:pt x="1033" y="458"/>
                  </a:lnTo>
                  <a:lnTo>
                    <a:pt x="1031" y="458"/>
                  </a:lnTo>
                  <a:lnTo>
                    <a:pt x="1031" y="451"/>
                  </a:lnTo>
                  <a:close/>
                  <a:moveTo>
                    <a:pt x="1009" y="437"/>
                  </a:moveTo>
                  <a:lnTo>
                    <a:pt x="1018" y="437"/>
                  </a:lnTo>
                  <a:lnTo>
                    <a:pt x="1018" y="440"/>
                  </a:lnTo>
                  <a:lnTo>
                    <a:pt x="1022" y="440"/>
                  </a:lnTo>
                  <a:lnTo>
                    <a:pt x="1022" y="442"/>
                  </a:lnTo>
                  <a:lnTo>
                    <a:pt x="1026" y="442"/>
                  </a:lnTo>
                  <a:lnTo>
                    <a:pt x="1026" y="444"/>
                  </a:lnTo>
                  <a:lnTo>
                    <a:pt x="1027" y="444"/>
                  </a:lnTo>
                  <a:lnTo>
                    <a:pt x="1027" y="449"/>
                  </a:lnTo>
                  <a:lnTo>
                    <a:pt x="1021" y="449"/>
                  </a:lnTo>
                  <a:lnTo>
                    <a:pt x="1021" y="455"/>
                  </a:lnTo>
                  <a:lnTo>
                    <a:pt x="1015" y="455"/>
                  </a:lnTo>
                  <a:lnTo>
                    <a:pt x="1015" y="452"/>
                  </a:lnTo>
                  <a:lnTo>
                    <a:pt x="1012" y="452"/>
                  </a:lnTo>
                  <a:lnTo>
                    <a:pt x="1012" y="450"/>
                  </a:lnTo>
                  <a:lnTo>
                    <a:pt x="1007" y="450"/>
                  </a:lnTo>
                  <a:lnTo>
                    <a:pt x="1007" y="448"/>
                  </a:lnTo>
                  <a:lnTo>
                    <a:pt x="1004" y="448"/>
                  </a:lnTo>
                  <a:lnTo>
                    <a:pt x="1004" y="442"/>
                  </a:lnTo>
                  <a:lnTo>
                    <a:pt x="1009" y="442"/>
                  </a:lnTo>
                  <a:lnTo>
                    <a:pt x="1009" y="437"/>
                  </a:lnTo>
                  <a:close/>
                  <a:moveTo>
                    <a:pt x="985" y="425"/>
                  </a:moveTo>
                  <a:lnTo>
                    <a:pt x="994" y="425"/>
                  </a:lnTo>
                  <a:lnTo>
                    <a:pt x="994" y="426"/>
                  </a:lnTo>
                  <a:lnTo>
                    <a:pt x="997" y="426"/>
                  </a:lnTo>
                  <a:lnTo>
                    <a:pt x="997" y="428"/>
                  </a:lnTo>
                  <a:lnTo>
                    <a:pt x="1001" y="428"/>
                  </a:lnTo>
                  <a:lnTo>
                    <a:pt x="1001" y="430"/>
                  </a:lnTo>
                  <a:lnTo>
                    <a:pt x="1004" y="430"/>
                  </a:lnTo>
                  <a:lnTo>
                    <a:pt x="1004" y="434"/>
                  </a:lnTo>
                  <a:lnTo>
                    <a:pt x="998" y="434"/>
                  </a:lnTo>
                  <a:lnTo>
                    <a:pt x="998" y="440"/>
                  </a:lnTo>
                  <a:lnTo>
                    <a:pt x="990" y="440"/>
                  </a:lnTo>
                  <a:lnTo>
                    <a:pt x="990" y="439"/>
                  </a:lnTo>
                  <a:lnTo>
                    <a:pt x="987" y="439"/>
                  </a:lnTo>
                  <a:lnTo>
                    <a:pt x="987" y="436"/>
                  </a:lnTo>
                  <a:lnTo>
                    <a:pt x="983" y="436"/>
                  </a:lnTo>
                  <a:lnTo>
                    <a:pt x="983" y="435"/>
                  </a:lnTo>
                  <a:lnTo>
                    <a:pt x="980" y="435"/>
                  </a:lnTo>
                  <a:lnTo>
                    <a:pt x="980" y="428"/>
                  </a:lnTo>
                  <a:lnTo>
                    <a:pt x="985" y="428"/>
                  </a:lnTo>
                  <a:lnTo>
                    <a:pt x="985" y="425"/>
                  </a:lnTo>
                  <a:close/>
                  <a:moveTo>
                    <a:pt x="10" y="415"/>
                  </a:moveTo>
                  <a:lnTo>
                    <a:pt x="21" y="415"/>
                  </a:lnTo>
                  <a:lnTo>
                    <a:pt x="21" y="435"/>
                  </a:lnTo>
                  <a:lnTo>
                    <a:pt x="10" y="435"/>
                  </a:lnTo>
                  <a:lnTo>
                    <a:pt x="10" y="415"/>
                  </a:lnTo>
                  <a:close/>
                  <a:moveTo>
                    <a:pt x="966" y="414"/>
                  </a:moveTo>
                  <a:lnTo>
                    <a:pt x="972" y="414"/>
                  </a:lnTo>
                  <a:lnTo>
                    <a:pt x="972" y="415"/>
                  </a:lnTo>
                  <a:lnTo>
                    <a:pt x="975" y="415"/>
                  </a:lnTo>
                  <a:lnTo>
                    <a:pt x="975" y="417"/>
                  </a:lnTo>
                  <a:lnTo>
                    <a:pt x="979" y="417"/>
                  </a:lnTo>
                  <a:lnTo>
                    <a:pt x="979" y="423"/>
                  </a:lnTo>
                  <a:lnTo>
                    <a:pt x="974" y="423"/>
                  </a:lnTo>
                  <a:lnTo>
                    <a:pt x="974" y="428"/>
                  </a:lnTo>
                  <a:lnTo>
                    <a:pt x="969" y="428"/>
                  </a:lnTo>
                  <a:lnTo>
                    <a:pt x="969" y="427"/>
                  </a:lnTo>
                  <a:lnTo>
                    <a:pt x="965" y="427"/>
                  </a:lnTo>
                  <a:lnTo>
                    <a:pt x="965" y="425"/>
                  </a:lnTo>
                  <a:lnTo>
                    <a:pt x="962" y="425"/>
                  </a:lnTo>
                  <a:lnTo>
                    <a:pt x="962" y="418"/>
                  </a:lnTo>
                  <a:lnTo>
                    <a:pt x="966" y="418"/>
                  </a:lnTo>
                  <a:lnTo>
                    <a:pt x="966" y="414"/>
                  </a:lnTo>
                  <a:close/>
                  <a:moveTo>
                    <a:pt x="942" y="401"/>
                  </a:moveTo>
                  <a:lnTo>
                    <a:pt x="950" y="401"/>
                  </a:lnTo>
                  <a:lnTo>
                    <a:pt x="950" y="403"/>
                  </a:lnTo>
                  <a:lnTo>
                    <a:pt x="955" y="403"/>
                  </a:lnTo>
                  <a:lnTo>
                    <a:pt x="955" y="406"/>
                  </a:lnTo>
                  <a:lnTo>
                    <a:pt x="958" y="406"/>
                  </a:lnTo>
                  <a:lnTo>
                    <a:pt x="958" y="407"/>
                  </a:lnTo>
                  <a:lnTo>
                    <a:pt x="962" y="407"/>
                  </a:lnTo>
                  <a:lnTo>
                    <a:pt x="962" y="412"/>
                  </a:lnTo>
                  <a:lnTo>
                    <a:pt x="956" y="412"/>
                  </a:lnTo>
                  <a:lnTo>
                    <a:pt x="956" y="417"/>
                  </a:lnTo>
                  <a:lnTo>
                    <a:pt x="948" y="417"/>
                  </a:lnTo>
                  <a:lnTo>
                    <a:pt x="948" y="416"/>
                  </a:lnTo>
                  <a:lnTo>
                    <a:pt x="945" y="416"/>
                  </a:lnTo>
                  <a:lnTo>
                    <a:pt x="945" y="414"/>
                  </a:lnTo>
                  <a:lnTo>
                    <a:pt x="940" y="414"/>
                  </a:lnTo>
                  <a:lnTo>
                    <a:pt x="940" y="406"/>
                  </a:lnTo>
                  <a:lnTo>
                    <a:pt x="942" y="406"/>
                  </a:lnTo>
                  <a:lnTo>
                    <a:pt x="942" y="401"/>
                  </a:lnTo>
                  <a:close/>
                  <a:moveTo>
                    <a:pt x="923" y="390"/>
                  </a:moveTo>
                  <a:lnTo>
                    <a:pt x="930" y="390"/>
                  </a:lnTo>
                  <a:lnTo>
                    <a:pt x="930" y="392"/>
                  </a:lnTo>
                  <a:lnTo>
                    <a:pt x="933" y="392"/>
                  </a:lnTo>
                  <a:lnTo>
                    <a:pt x="933" y="393"/>
                  </a:lnTo>
                  <a:lnTo>
                    <a:pt x="937" y="393"/>
                  </a:lnTo>
                  <a:lnTo>
                    <a:pt x="937" y="400"/>
                  </a:lnTo>
                  <a:lnTo>
                    <a:pt x="933" y="400"/>
                  </a:lnTo>
                  <a:lnTo>
                    <a:pt x="933" y="406"/>
                  </a:lnTo>
                  <a:lnTo>
                    <a:pt x="926" y="406"/>
                  </a:lnTo>
                  <a:lnTo>
                    <a:pt x="926" y="403"/>
                  </a:lnTo>
                  <a:lnTo>
                    <a:pt x="923" y="403"/>
                  </a:lnTo>
                  <a:lnTo>
                    <a:pt x="923" y="402"/>
                  </a:lnTo>
                  <a:lnTo>
                    <a:pt x="920" y="402"/>
                  </a:lnTo>
                  <a:lnTo>
                    <a:pt x="920" y="394"/>
                  </a:lnTo>
                  <a:lnTo>
                    <a:pt x="923" y="394"/>
                  </a:lnTo>
                  <a:lnTo>
                    <a:pt x="923" y="390"/>
                  </a:lnTo>
                  <a:close/>
                  <a:moveTo>
                    <a:pt x="898" y="378"/>
                  </a:moveTo>
                  <a:lnTo>
                    <a:pt x="910" y="378"/>
                  </a:lnTo>
                  <a:lnTo>
                    <a:pt x="910" y="380"/>
                  </a:lnTo>
                  <a:lnTo>
                    <a:pt x="912" y="380"/>
                  </a:lnTo>
                  <a:lnTo>
                    <a:pt x="912" y="382"/>
                  </a:lnTo>
                  <a:lnTo>
                    <a:pt x="915" y="382"/>
                  </a:lnTo>
                  <a:lnTo>
                    <a:pt x="915" y="388"/>
                  </a:lnTo>
                  <a:lnTo>
                    <a:pt x="912" y="388"/>
                  </a:lnTo>
                  <a:lnTo>
                    <a:pt x="912" y="392"/>
                  </a:lnTo>
                  <a:lnTo>
                    <a:pt x="901" y="392"/>
                  </a:lnTo>
                  <a:lnTo>
                    <a:pt x="901" y="391"/>
                  </a:lnTo>
                  <a:lnTo>
                    <a:pt x="900" y="391"/>
                  </a:lnTo>
                  <a:lnTo>
                    <a:pt x="900" y="384"/>
                  </a:lnTo>
                  <a:lnTo>
                    <a:pt x="898" y="384"/>
                  </a:lnTo>
                  <a:lnTo>
                    <a:pt x="898" y="378"/>
                  </a:lnTo>
                  <a:close/>
                  <a:moveTo>
                    <a:pt x="10" y="375"/>
                  </a:moveTo>
                  <a:lnTo>
                    <a:pt x="21" y="375"/>
                  </a:lnTo>
                  <a:lnTo>
                    <a:pt x="21" y="395"/>
                  </a:lnTo>
                  <a:lnTo>
                    <a:pt x="10" y="395"/>
                  </a:lnTo>
                  <a:lnTo>
                    <a:pt x="10" y="375"/>
                  </a:lnTo>
                  <a:close/>
                  <a:moveTo>
                    <a:pt x="882" y="367"/>
                  </a:moveTo>
                  <a:lnTo>
                    <a:pt x="889" y="367"/>
                  </a:lnTo>
                  <a:lnTo>
                    <a:pt x="889" y="368"/>
                  </a:lnTo>
                  <a:lnTo>
                    <a:pt x="891" y="368"/>
                  </a:lnTo>
                  <a:lnTo>
                    <a:pt x="891" y="370"/>
                  </a:lnTo>
                  <a:lnTo>
                    <a:pt x="894" y="370"/>
                  </a:lnTo>
                  <a:lnTo>
                    <a:pt x="894" y="377"/>
                  </a:lnTo>
                  <a:lnTo>
                    <a:pt x="892" y="377"/>
                  </a:lnTo>
                  <a:lnTo>
                    <a:pt x="892" y="383"/>
                  </a:lnTo>
                  <a:lnTo>
                    <a:pt x="884" y="383"/>
                  </a:lnTo>
                  <a:lnTo>
                    <a:pt x="884" y="380"/>
                  </a:lnTo>
                  <a:lnTo>
                    <a:pt x="881" y="380"/>
                  </a:lnTo>
                  <a:lnTo>
                    <a:pt x="881" y="378"/>
                  </a:lnTo>
                  <a:lnTo>
                    <a:pt x="879" y="378"/>
                  </a:lnTo>
                  <a:lnTo>
                    <a:pt x="879" y="371"/>
                  </a:lnTo>
                  <a:lnTo>
                    <a:pt x="882" y="371"/>
                  </a:lnTo>
                  <a:lnTo>
                    <a:pt x="882" y="367"/>
                  </a:lnTo>
                  <a:close/>
                  <a:moveTo>
                    <a:pt x="856" y="353"/>
                  </a:moveTo>
                  <a:lnTo>
                    <a:pt x="863" y="353"/>
                  </a:lnTo>
                  <a:lnTo>
                    <a:pt x="863" y="355"/>
                  </a:lnTo>
                  <a:lnTo>
                    <a:pt x="866" y="355"/>
                  </a:lnTo>
                  <a:lnTo>
                    <a:pt x="866" y="358"/>
                  </a:lnTo>
                  <a:lnTo>
                    <a:pt x="869" y="358"/>
                  </a:lnTo>
                  <a:lnTo>
                    <a:pt x="869" y="359"/>
                  </a:lnTo>
                  <a:lnTo>
                    <a:pt x="873" y="359"/>
                  </a:lnTo>
                  <a:lnTo>
                    <a:pt x="873" y="366"/>
                  </a:lnTo>
                  <a:lnTo>
                    <a:pt x="867" y="366"/>
                  </a:lnTo>
                  <a:lnTo>
                    <a:pt x="867" y="371"/>
                  </a:lnTo>
                  <a:lnTo>
                    <a:pt x="863" y="371"/>
                  </a:lnTo>
                  <a:lnTo>
                    <a:pt x="863" y="369"/>
                  </a:lnTo>
                  <a:lnTo>
                    <a:pt x="859" y="369"/>
                  </a:lnTo>
                  <a:lnTo>
                    <a:pt x="859" y="368"/>
                  </a:lnTo>
                  <a:lnTo>
                    <a:pt x="856" y="368"/>
                  </a:lnTo>
                  <a:lnTo>
                    <a:pt x="856" y="366"/>
                  </a:lnTo>
                  <a:lnTo>
                    <a:pt x="852" y="366"/>
                  </a:lnTo>
                  <a:lnTo>
                    <a:pt x="852" y="358"/>
                  </a:lnTo>
                  <a:lnTo>
                    <a:pt x="856" y="358"/>
                  </a:lnTo>
                  <a:lnTo>
                    <a:pt x="856" y="353"/>
                  </a:lnTo>
                  <a:close/>
                  <a:moveTo>
                    <a:pt x="832" y="339"/>
                  </a:moveTo>
                  <a:lnTo>
                    <a:pt x="840" y="339"/>
                  </a:lnTo>
                  <a:lnTo>
                    <a:pt x="840" y="342"/>
                  </a:lnTo>
                  <a:lnTo>
                    <a:pt x="843" y="342"/>
                  </a:lnTo>
                  <a:lnTo>
                    <a:pt x="843" y="344"/>
                  </a:lnTo>
                  <a:lnTo>
                    <a:pt x="847" y="344"/>
                  </a:lnTo>
                  <a:lnTo>
                    <a:pt x="847" y="345"/>
                  </a:lnTo>
                  <a:lnTo>
                    <a:pt x="850" y="345"/>
                  </a:lnTo>
                  <a:lnTo>
                    <a:pt x="850" y="351"/>
                  </a:lnTo>
                  <a:lnTo>
                    <a:pt x="844" y="351"/>
                  </a:lnTo>
                  <a:lnTo>
                    <a:pt x="844" y="355"/>
                  </a:lnTo>
                  <a:lnTo>
                    <a:pt x="836" y="355"/>
                  </a:lnTo>
                  <a:lnTo>
                    <a:pt x="836" y="354"/>
                  </a:lnTo>
                  <a:lnTo>
                    <a:pt x="833" y="354"/>
                  </a:lnTo>
                  <a:lnTo>
                    <a:pt x="833" y="352"/>
                  </a:lnTo>
                  <a:lnTo>
                    <a:pt x="829" y="352"/>
                  </a:lnTo>
                  <a:lnTo>
                    <a:pt x="829" y="344"/>
                  </a:lnTo>
                  <a:lnTo>
                    <a:pt x="832" y="344"/>
                  </a:lnTo>
                  <a:lnTo>
                    <a:pt x="832" y="339"/>
                  </a:lnTo>
                  <a:close/>
                  <a:moveTo>
                    <a:pt x="13" y="337"/>
                  </a:moveTo>
                  <a:lnTo>
                    <a:pt x="23" y="337"/>
                  </a:lnTo>
                  <a:lnTo>
                    <a:pt x="23" y="358"/>
                  </a:lnTo>
                  <a:lnTo>
                    <a:pt x="13" y="358"/>
                  </a:lnTo>
                  <a:lnTo>
                    <a:pt x="13" y="337"/>
                  </a:lnTo>
                  <a:close/>
                  <a:moveTo>
                    <a:pt x="787" y="317"/>
                  </a:moveTo>
                  <a:lnTo>
                    <a:pt x="796" y="317"/>
                  </a:lnTo>
                  <a:lnTo>
                    <a:pt x="796" y="319"/>
                  </a:lnTo>
                  <a:lnTo>
                    <a:pt x="801" y="319"/>
                  </a:lnTo>
                  <a:lnTo>
                    <a:pt x="801" y="320"/>
                  </a:lnTo>
                  <a:lnTo>
                    <a:pt x="803" y="320"/>
                  </a:lnTo>
                  <a:lnTo>
                    <a:pt x="803" y="326"/>
                  </a:lnTo>
                  <a:lnTo>
                    <a:pt x="815" y="326"/>
                  </a:lnTo>
                  <a:lnTo>
                    <a:pt x="815" y="328"/>
                  </a:lnTo>
                  <a:lnTo>
                    <a:pt x="818" y="328"/>
                  </a:lnTo>
                  <a:lnTo>
                    <a:pt x="818" y="330"/>
                  </a:lnTo>
                  <a:lnTo>
                    <a:pt x="819" y="330"/>
                  </a:lnTo>
                  <a:lnTo>
                    <a:pt x="819" y="332"/>
                  </a:lnTo>
                  <a:lnTo>
                    <a:pt x="824" y="332"/>
                  </a:lnTo>
                  <a:lnTo>
                    <a:pt x="824" y="337"/>
                  </a:lnTo>
                  <a:lnTo>
                    <a:pt x="818" y="337"/>
                  </a:lnTo>
                  <a:lnTo>
                    <a:pt x="818" y="343"/>
                  </a:lnTo>
                  <a:lnTo>
                    <a:pt x="809" y="343"/>
                  </a:lnTo>
                  <a:lnTo>
                    <a:pt x="809" y="340"/>
                  </a:lnTo>
                  <a:lnTo>
                    <a:pt x="808" y="340"/>
                  </a:lnTo>
                  <a:lnTo>
                    <a:pt x="808" y="338"/>
                  </a:lnTo>
                  <a:lnTo>
                    <a:pt x="804" y="338"/>
                  </a:lnTo>
                  <a:lnTo>
                    <a:pt x="804" y="331"/>
                  </a:lnTo>
                  <a:lnTo>
                    <a:pt x="802" y="331"/>
                  </a:lnTo>
                  <a:lnTo>
                    <a:pt x="802" y="327"/>
                  </a:lnTo>
                  <a:lnTo>
                    <a:pt x="797" y="327"/>
                  </a:lnTo>
                  <a:lnTo>
                    <a:pt x="797" y="330"/>
                  </a:lnTo>
                  <a:lnTo>
                    <a:pt x="791" y="330"/>
                  </a:lnTo>
                  <a:lnTo>
                    <a:pt x="791" y="329"/>
                  </a:lnTo>
                  <a:lnTo>
                    <a:pt x="786" y="329"/>
                  </a:lnTo>
                  <a:lnTo>
                    <a:pt x="786" y="321"/>
                  </a:lnTo>
                  <a:lnTo>
                    <a:pt x="787" y="321"/>
                  </a:lnTo>
                  <a:lnTo>
                    <a:pt x="787" y="317"/>
                  </a:lnTo>
                  <a:close/>
                  <a:moveTo>
                    <a:pt x="761" y="303"/>
                  </a:moveTo>
                  <a:lnTo>
                    <a:pt x="770" y="303"/>
                  </a:lnTo>
                  <a:lnTo>
                    <a:pt x="770" y="305"/>
                  </a:lnTo>
                  <a:lnTo>
                    <a:pt x="776" y="305"/>
                  </a:lnTo>
                  <a:lnTo>
                    <a:pt x="776" y="307"/>
                  </a:lnTo>
                  <a:lnTo>
                    <a:pt x="779" y="307"/>
                  </a:lnTo>
                  <a:lnTo>
                    <a:pt x="779" y="309"/>
                  </a:lnTo>
                  <a:lnTo>
                    <a:pt x="780" y="309"/>
                  </a:lnTo>
                  <a:lnTo>
                    <a:pt x="780" y="314"/>
                  </a:lnTo>
                  <a:lnTo>
                    <a:pt x="775" y="314"/>
                  </a:lnTo>
                  <a:lnTo>
                    <a:pt x="775" y="319"/>
                  </a:lnTo>
                  <a:lnTo>
                    <a:pt x="769" y="319"/>
                  </a:lnTo>
                  <a:lnTo>
                    <a:pt x="769" y="318"/>
                  </a:lnTo>
                  <a:lnTo>
                    <a:pt x="766" y="318"/>
                  </a:lnTo>
                  <a:lnTo>
                    <a:pt x="766" y="315"/>
                  </a:lnTo>
                  <a:lnTo>
                    <a:pt x="760" y="315"/>
                  </a:lnTo>
                  <a:lnTo>
                    <a:pt x="760" y="307"/>
                  </a:lnTo>
                  <a:lnTo>
                    <a:pt x="761" y="307"/>
                  </a:lnTo>
                  <a:lnTo>
                    <a:pt x="761" y="303"/>
                  </a:lnTo>
                  <a:close/>
                  <a:moveTo>
                    <a:pt x="13" y="297"/>
                  </a:moveTo>
                  <a:lnTo>
                    <a:pt x="23" y="297"/>
                  </a:lnTo>
                  <a:lnTo>
                    <a:pt x="23" y="318"/>
                  </a:lnTo>
                  <a:lnTo>
                    <a:pt x="13" y="318"/>
                  </a:lnTo>
                  <a:lnTo>
                    <a:pt x="13" y="297"/>
                  </a:lnTo>
                  <a:close/>
                  <a:moveTo>
                    <a:pt x="739" y="291"/>
                  </a:moveTo>
                  <a:lnTo>
                    <a:pt x="748" y="291"/>
                  </a:lnTo>
                  <a:lnTo>
                    <a:pt x="748" y="294"/>
                  </a:lnTo>
                  <a:lnTo>
                    <a:pt x="754" y="294"/>
                  </a:lnTo>
                  <a:lnTo>
                    <a:pt x="754" y="301"/>
                  </a:lnTo>
                  <a:lnTo>
                    <a:pt x="751" y="301"/>
                  </a:lnTo>
                  <a:lnTo>
                    <a:pt x="751" y="304"/>
                  </a:lnTo>
                  <a:lnTo>
                    <a:pt x="738" y="304"/>
                  </a:lnTo>
                  <a:lnTo>
                    <a:pt x="738" y="302"/>
                  </a:lnTo>
                  <a:lnTo>
                    <a:pt x="735" y="302"/>
                  </a:lnTo>
                  <a:lnTo>
                    <a:pt x="735" y="294"/>
                  </a:lnTo>
                  <a:lnTo>
                    <a:pt x="739" y="294"/>
                  </a:lnTo>
                  <a:lnTo>
                    <a:pt x="739" y="291"/>
                  </a:lnTo>
                  <a:close/>
                  <a:moveTo>
                    <a:pt x="715" y="278"/>
                  </a:moveTo>
                  <a:lnTo>
                    <a:pt x="724" y="278"/>
                  </a:lnTo>
                  <a:lnTo>
                    <a:pt x="724" y="280"/>
                  </a:lnTo>
                  <a:lnTo>
                    <a:pt x="728" y="280"/>
                  </a:lnTo>
                  <a:lnTo>
                    <a:pt x="728" y="282"/>
                  </a:lnTo>
                  <a:lnTo>
                    <a:pt x="731" y="282"/>
                  </a:lnTo>
                  <a:lnTo>
                    <a:pt x="731" y="288"/>
                  </a:lnTo>
                  <a:lnTo>
                    <a:pt x="726" y="288"/>
                  </a:lnTo>
                  <a:lnTo>
                    <a:pt x="726" y="293"/>
                  </a:lnTo>
                  <a:lnTo>
                    <a:pt x="718" y="293"/>
                  </a:lnTo>
                  <a:lnTo>
                    <a:pt x="718" y="290"/>
                  </a:lnTo>
                  <a:lnTo>
                    <a:pt x="714" y="290"/>
                  </a:lnTo>
                  <a:lnTo>
                    <a:pt x="714" y="288"/>
                  </a:lnTo>
                  <a:lnTo>
                    <a:pt x="711" y="288"/>
                  </a:lnTo>
                  <a:lnTo>
                    <a:pt x="711" y="282"/>
                  </a:lnTo>
                  <a:lnTo>
                    <a:pt x="715" y="282"/>
                  </a:lnTo>
                  <a:lnTo>
                    <a:pt x="715" y="278"/>
                  </a:lnTo>
                  <a:close/>
                  <a:moveTo>
                    <a:pt x="694" y="266"/>
                  </a:moveTo>
                  <a:lnTo>
                    <a:pt x="703" y="266"/>
                  </a:lnTo>
                  <a:lnTo>
                    <a:pt x="703" y="269"/>
                  </a:lnTo>
                  <a:lnTo>
                    <a:pt x="706" y="269"/>
                  </a:lnTo>
                  <a:lnTo>
                    <a:pt x="706" y="271"/>
                  </a:lnTo>
                  <a:lnTo>
                    <a:pt x="710" y="271"/>
                  </a:lnTo>
                  <a:lnTo>
                    <a:pt x="710" y="272"/>
                  </a:lnTo>
                  <a:lnTo>
                    <a:pt x="713" y="272"/>
                  </a:lnTo>
                  <a:lnTo>
                    <a:pt x="713" y="277"/>
                  </a:lnTo>
                  <a:lnTo>
                    <a:pt x="707" y="277"/>
                  </a:lnTo>
                  <a:lnTo>
                    <a:pt x="707" y="282"/>
                  </a:lnTo>
                  <a:lnTo>
                    <a:pt x="699" y="282"/>
                  </a:lnTo>
                  <a:lnTo>
                    <a:pt x="699" y="281"/>
                  </a:lnTo>
                  <a:lnTo>
                    <a:pt x="696" y="281"/>
                  </a:lnTo>
                  <a:lnTo>
                    <a:pt x="696" y="279"/>
                  </a:lnTo>
                  <a:lnTo>
                    <a:pt x="693" y="279"/>
                  </a:lnTo>
                  <a:lnTo>
                    <a:pt x="693" y="277"/>
                  </a:lnTo>
                  <a:lnTo>
                    <a:pt x="689" y="277"/>
                  </a:lnTo>
                  <a:lnTo>
                    <a:pt x="689" y="271"/>
                  </a:lnTo>
                  <a:lnTo>
                    <a:pt x="694" y="271"/>
                  </a:lnTo>
                  <a:lnTo>
                    <a:pt x="694" y="266"/>
                  </a:lnTo>
                  <a:close/>
                  <a:moveTo>
                    <a:pt x="14" y="258"/>
                  </a:moveTo>
                  <a:lnTo>
                    <a:pt x="24" y="258"/>
                  </a:lnTo>
                  <a:lnTo>
                    <a:pt x="24" y="282"/>
                  </a:lnTo>
                  <a:lnTo>
                    <a:pt x="17" y="282"/>
                  </a:lnTo>
                  <a:lnTo>
                    <a:pt x="17" y="278"/>
                  </a:lnTo>
                  <a:lnTo>
                    <a:pt x="13" y="278"/>
                  </a:lnTo>
                  <a:lnTo>
                    <a:pt x="13" y="272"/>
                  </a:lnTo>
                  <a:lnTo>
                    <a:pt x="14" y="272"/>
                  </a:lnTo>
                  <a:lnTo>
                    <a:pt x="14" y="258"/>
                  </a:lnTo>
                  <a:close/>
                  <a:moveTo>
                    <a:pt x="669" y="251"/>
                  </a:moveTo>
                  <a:lnTo>
                    <a:pt x="674" y="251"/>
                  </a:lnTo>
                  <a:lnTo>
                    <a:pt x="674" y="253"/>
                  </a:lnTo>
                  <a:lnTo>
                    <a:pt x="678" y="253"/>
                  </a:lnTo>
                  <a:lnTo>
                    <a:pt x="678" y="255"/>
                  </a:lnTo>
                  <a:lnTo>
                    <a:pt x="681" y="255"/>
                  </a:lnTo>
                  <a:lnTo>
                    <a:pt x="681" y="256"/>
                  </a:lnTo>
                  <a:lnTo>
                    <a:pt x="685" y="256"/>
                  </a:lnTo>
                  <a:lnTo>
                    <a:pt x="685" y="263"/>
                  </a:lnTo>
                  <a:lnTo>
                    <a:pt x="681" y="263"/>
                  </a:lnTo>
                  <a:lnTo>
                    <a:pt x="681" y="269"/>
                  </a:lnTo>
                  <a:lnTo>
                    <a:pt x="674" y="269"/>
                  </a:lnTo>
                  <a:lnTo>
                    <a:pt x="674" y="266"/>
                  </a:lnTo>
                  <a:lnTo>
                    <a:pt x="671" y="266"/>
                  </a:lnTo>
                  <a:lnTo>
                    <a:pt x="671" y="265"/>
                  </a:lnTo>
                  <a:lnTo>
                    <a:pt x="667" y="265"/>
                  </a:lnTo>
                  <a:lnTo>
                    <a:pt x="667" y="263"/>
                  </a:lnTo>
                  <a:lnTo>
                    <a:pt x="664" y="263"/>
                  </a:lnTo>
                  <a:lnTo>
                    <a:pt x="664" y="256"/>
                  </a:lnTo>
                  <a:lnTo>
                    <a:pt x="669" y="256"/>
                  </a:lnTo>
                  <a:lnTo>
                    <a:pt x="669" y="251"/>
                  </a:lnTo>
                  <a:close/>
                  <a:moveTo>
                    <a:pt x="646" y="239"/>
                  </a:moveTo>
                  <a:lnTo>
                    <a:pt x="653" y="239"/>
                  </a:lnTo>
                  <a:lnTo>
                    <a:pt x="653" y="241"/>
                  </a:lnTo>
                  <a:lnTo>
                    <a:pt x="657" y="241"/>
                  </a:lnTo>
                  <a:lnTo>
                    <a:pt x="657" y="243"/>
                  </a:lnTo>
                  <a:lnTo>
                    <a:pt x="661" y="243"/>
                  </a:lnTo>
                  <a:lnTo>
                    <a:pt x="661" y="245"/>
                  </a:lnTo>
                  <a:lnTo>
                    <a:pt x="664" y="245"/>
                  </a:lnTo>
                  <a:lnTo>
                    <a:pt x="664" y="250"/>
                  </a:lnTo>
                  <a:lnTo>
                    <a:pt x="658" y="250"/>
                  </a:lnTo>
                  <a:lnTo>
                    <a:pt x="658" y="255"/>
                  </a:lnTo>
                  <a:lnTo>
                    <a:pt x="650" y="255"/>
                  </a:lnTo>
                  <a:lnTo>
                    <a:pt x="650" y="254"/>
                  </a:lnTo>
                  <a:lnTo>
                    <a:pt x="647" y="254"/>
                  </a:lnTo>
                  <a:lnTo>
                    <a:pt x="647" y="251"/>
                  </a:lnTo>
                  <a:lnTo>
                    <a:pt x="642" y="251"/>
                  </a:lnTo>
                  <a:lnTo>
                    <a:pt x="642" y="243"/>
                  </a:lnTo>
                  <a:lnTo>
                    <a:pt x="646" y="243"/>
                  </a:lnTo>
                  <a:lnTo>
                    <a:pt x="646" y="239"/>
                  </a:lnTo>
                  <a:close/>
                  <a:moveTo>
                    <a:pt x="626" y="230"/>
                  </a:moveTo>
                  <a:lnTo>
                    <a:pt x="635" y="230"/>
                  </a:lnTo>
                  <a:lnTo>
                    <a:pt x="635" y="231"/>
                  </a:lnTo>
                  <a:lnTo>
                    <a:pt x="638" y="231"/>
                  </a:lnTo>
                  <a:lnTo>
                    <a:pt x="638" y="233"/>
                  </a:lnTo>
                  <a:lnTo>
                    <a:pt x="642" y="233"/>
                  </a:lnTo>
                  <a:lnTo>
                    <a:pt x="642" y="239"/>
                  </a:lnTo>
                  <a:lnTo>
                    <a:pt x="637" y="239"/>
                  </a:lnTo>
                  <a:lnTo>
                    <a:pt x="637" y="243"/>
                  </a:lnTo>
                  <a:lnTo>
                    <a:pt x="628" y="243"/>
                  </a:lnTo>
                  <a:lnTo>
                    <a:pt x="628" y="241"/>
                  </a:lnTo>
                  <a:lnTo>
                    <a:pt x="625" y="241"/>
                  </a:lnTo>
                  <a:lnTo>
                    <a:pt x="625" y="240"/>
                  </a:lnTo>
                  <a:lnTo>
                    <a:pt x="622" y="240"/>
                  </a:lnTo>
                  <a:lnTo>
                    <a:pt x="622" y="233"/>
                  </a:lnTo>
                  <a:lnTo>
                    <a:pt x="626" y="233"/>
                  </a:lnTo>
                  <a:lnTo>
                    <a:pt x="626" y="230"/>
                  </a:lnTo>
                  <a:close/>
                  <a:moveTo>
                    <a:pt x="16" y="221"/>
                  </a:moveTo>
                  <a:lnTo>
                    <a:pt x="26" y="221"/>
                  </a:lnTo>
                  <a:lnTo>
                    <a:pt x="26" y="234"/>
                  </a:lnTo>
                  <a:lnTo>
                    <a:pt x="24" y="234"/>
                  </a:lnTo>
                  <a:lnTo>
                    <a:pt x="24" y="239"/>
                  </a:lnTo>
                  <a:lnTo>
                    <a:pt x="14" y="239"/>
                  </a:lnTo>
                  <a:lnTo>
                    <a:pt x="14" y="224"/>
                  </a:lnTo>
                  <a:lnTo>
                    <a:pt x="16" y="224"/>
                  </a:lnTo>
                  <a:lnTo>
                    <a:pt x="16" y="221"/>
                  </a:lnTo>
                  <a:close/>
                  <a:moveTo>
                    <a:pt x="600" y="216"/>
                  </a:moveTo>
                  <a:lnTo>
                    <a:pt x="609" y="216"/>
                  </a:lnTo>
                  <a:lnTo>
                    <a:pt x="609" y="218"/>
                  </a:lnTo>
                  <a:lnTo>
                    <a:pt x="613" y="218"/>
                  </a:lnTo>
                  <a:lnTo>
                    <a:pt x="613" y="221"/>
                  </a:lnTo>
                  <a:lnTo>
                    <a:pt x="616" y="221"/>
                  </a:lnTo>
                  <a:lnTo>
                    <a:pt x="616" y="226"/>
                  </a:lnTo>
                  <a:lnTo>
                    <a:pt x="614" y="226"/>
                  </a:lnTo>
                  <a:lnTo>
                    <a:pt x="614" y="232"/>
                  </a:lnTo>
                  <a:lnTo>
                    <a:pt x="606" y="232"/>
                  </a:lnTo>
                  <a:lnTo>
                    <a:pt x="606" y="231"/>
                  </a:lnTo>
                  <a:lnTo>
                    <a:pt x="602" y="231"/>
                  </a:lnTo>
                  <a:lnTo>
                    <a:pt x="602" y="229"/>
                  </a:lnTo>
                  <a:lnTo>
                    <a:pt x="599" y="229"/>
                  </a:lnTo>
                  <a:lnTo>
                    <a:pt x="599" y="226"/>
                  </a:lnTo>
                  <a:lnTo>
                    <a:pt x="596" y="226"/>
                  </a:lnTo>
                  <a:lnTo>
                    <a:pt x="596" y="220"/>
                  </a:lnTo>
                  <a:lnTo>
                    <a:pt x="600" y="220"/>
                  </a:lnTo>
                  <a:lnTo>
                    <a:pt x="600" y="216"/>
                  </a:lnTo>
                  <a:close/>
                  <a:moveTo>
                    <a:pt x="573" y="202"/>
                  </a:moveTo>
                  <a:lnTo>
                    <a:pt x="583" y="202"/>
                  </a:lnTo>
                  <a:lnTo>
                    <a:pt x="583" y="205"/>
                  </a:lnTo>
                  <a:lnTo>
                    <a:pt x="585" y="205"/>
                  </a:lnTo>
                  <a:lnTo>
                    <a:pt x="585" y="207"/>
                  </a:lnTo>
                  <a:lnTo>
                    <a:pt x="590" y="207"/>
                  </a:lnTo>
                  <a:lnTo>
                    <a:pt x="590" y="213"/>
                  </a:lnTo>
                  <a:lnTo>
                    <a:pt x="588" y="213"/>
                  </a:lnTo>
                  <a:lnTo>
                    <a:pt x="588" y="218"/>
                  </a:lnTo>
                  <a:lnTo>
                    <a:pt x="580" y="218"/>
                  </a:lnTo>
                  <a:lnTo>
                    <a:pt x="580" y="217"/>
                  </a:lnTo>
                  <a:lnTo>
                    <a:pt x="575" y="217"/>
                  </a:lnTo>
                  <a:lnTo>
                    <a:pt x="575" y="215"/>
                  </a:lnTo>
                  <a:lnTo>
                    <a:pt x="573" y="215"/>
                  </a:lnTo>
                  <a:lnTo>
                    <a:pt x="573" y="202"/>
                  </a:lnTo>
                  <a:close/>
                  <a:moveTo>
                    <a:pt x="550" y="190"/>
                  </a:moveTo>
                  <a:lnTo>
                    <a:pt x="558" y="190"/>
                  </a:lnTo>
                  <a:lnTo>
                    <a:pt x="558" y="191"/>
                  </a:lnTo>
                  <a:lnTo>
                    <a:pt x="559" y="191"/>
                  </a:lnTo>
                  <a:lnTo>
                    <a:pt x="559" y="193"/>
                  </a:lnTo>
                  <a:lnTo>
                    <a:pt x="565" y="193"/>
                  </a:lnTo>
                  <a:lnTo>
                    <a:pt x="565" y="196"/>
                  </a:lnTo>
                  <a:lnTo>
                    <a:pt x="568" y="196"/>
                  </a:lnTo>
                  <a:lnTo>
                    <a:pt x="568" y="201"/>
                  </a:lnTo>
                  <a:lnTo>
                    <a:pt x="564" y="201"/>
                  </a:lnTo>
                  <a:lnTo>
                    <a:pt x="564" y="207"/>
                  </a:lnTo>
                  <a:lnTo>
                    <a:pt x="558" y="207"/>
                  </a:lnTo>
                  <a:lnTo>
                    <a:pt x="558" y="206"/>
                  </a:lnTo>
                  <a:lnTo>
                    <a:pt x="554" y="206"/>
                  </a:lnTo>
                  <a:lnTo>
                    <a:pt x="554" y="204"/>
                  </a:lnTo>
                  <a:lnTo>
                    <a:pt x="549" y="204"/>
                  </a:lnTo>
                  <a:lnTo>
                    <a:pt x="549" y="201"/>
                  </a:lnTo>
                  <a:lnTo>
                    <a:pt x="548" y="201"/>
                  </a:lnTo>
                  <a:lnTo>
                    <a:pt x="548" y="194"/>
                  </a:lnTo>
                  <a:lnTo>
                    <a:pt x="550" y="194"/>
                  </a:lnTo>
                  <a:lnTo>
                    <a:pt x="550" y="190"/>
                  </a:lnTo>
                  <a:close/>
                  <a:moveTo>
                    <a:pt x="19" y="185"/>
                  </a:moveTo>
                  <a:lnTo>
                    <a:pt x="31" y="185"/>
                  </a:lnTo>
                  <a:lnTo>
                    <a:pt x="31" y="196"/>
                  </a:lnTo>
                  <a:lnTo>
                    <a:pt x="30" y="196"/>
                  </a:lnTo>
                  <a:lnTo>
                    <a:pt x="30" y="206"/>
                  </a:lnTo>
                  <a:lnTo>
                    <a:pt x="22" y="206"/>
                  </a:lnTo>
                  <a:lnTo>
                    <a:pt x="22" y="201"/>
                  </a:lnTo>
                  <a:lnTo>
                    <a:pt x="17" y="201"/>
                  </a:lnTo>
                  <a:lnTo>
                    <a:pt x="17" y="196"/>
                  </a:lnTo>
                  <a:lnTo>
                    <a:pt x="19" y="196"/>
                  </a:lnTo>
                  <a:lnTo>
                    <a:pt x="19" y="185"/>
                  </a:lnTo>
                  <a:close/>
                  <a:moveTo>
                    <a:pt x="527" y="177"/>
                  </a:moveTo>
                  <a:lnTo>
                    <a:pt x="534" y="177"/>
                  </a:lnTo>
                  <a:lnTo>
                    <a:pt x="534" y="180"/>
                  </a:lnTo>
                  <a:lnTo>
                    <a:pt x="537" y="180"/>
                  </a:lnTo>
                  <a:lnTo>
                    <a:pt x="537" y="182"/>
                  </a:lnTo>
                  <a:lnTo>
                    <a:pt x="542" y="182"/>
                  </a:lnTo>
                  <a:lnTo>
                    <a:pt x="542" y="183"/>
                  </a:lnTo>
                  <a:lnTo>
                    <a:pt x="545" y="183"/>
                  </a:lnTo>
                  <a:lnTo>
                    <a:pt x="545" y="189"/>
                  </a:lnTo>
                  <a:lnTo>
                    <a:pt x="540" y="189"/>
                  </a:lnTo>
                  <a:lnTo>
                    <a:pt x="540" y="193"/>
                  </a:lnTo>
                  <a:lnTo>
                    <a:pt x="532" y="193"/>
                  </a:lnTo>
                  <a:lnTo>
                    <a:pt x="532" y="192"/>
                  </a:lnTo>
                  <a:lnTo>
                    <a:pt x="527" y="192"/>
                  </a:lnTo>
                  <a:lnTo>
                    <a:pt x="527" y="190"/>
                  </a:lnTo>
                  <a:lnTo>
                    <a:pt x="524" y="190"/>
                  </a:lnTo>
                  <a:lnTo>
                    <a:pt x="524" y="182"/>
                  </a:lnTo>
                  <a:lnTo>
                    <a:pt x="527" y="182"/>
                  </a:lnTo>
                  <a:lnTo>
                    <a:pt x="527" y="177"/>
                  </a:lnTo>
                  <a:close/>
                  <a:moveTo>
                    <a:pt x="501" y="164"/>
                  </a:moveTo>
                  <a:lnTo>
                    <a:pt x="508" y="164"/>
                  </a:lnTo>
                  <a:lnTo>
                    <a:pt x="508" y="166"/>
                  </a:lnTo>
                  <a:lnTo>
                    <a:pt x="511" y="166"/>
                  </a:lnTo>
                  <a:lnTo>
                    <a:pt x="511" y="168"/>
                  </a:lnTo>
                  <a:lnTo>
                    <a:pt x="515" y="168"/>
                  </a:lnTo>
                  <a:lnTo>
                    <a:pt x="515" y="170"/>
                  </a:lnTo>
                  <a:lnTo>
                    <a:pt x="519" y="170"/>
                  </a:lnTo>
                  <a:lnTo>
                    <a:pt x="519" y="175"/>
                  </a:lnTo>
                  <a:lnTo>
                    <a:pt x="513" y="175"/>
                  </a:lnTo>
                  <a:lnTo>
                    <a:pt x="513" y="181"/>
                  </a:lnTo>
                  <a:lnTo>
                    <a:pt x="504" y="181"/>
                  </a:lnTo>
                  <a:lnTo>
                    <a:pt x="504" y="178"/>
                  </a:lnTo>
                  <a:lnTo>
                    <a:pt x="501" y="178"/>
                  </a:lnTo>
                  <a:lnTo>
                    <a:pt x="501" y="176"/>
                  </a:lnTo>
                  <a:lnTo>
                    <a:pt x="497" y="176"/>
                  </a:lnTo>
                  <a:lnTo>
                    <a:pt x="497" y="168"/>
                  </a:lnTo>
                  <a:lnTo>
                    <a:pt x="501" y="168"/>
                  </a:lnTo>
                  <a:lnTo>
                    <a:pt x="501" y="164"/>
                  </a:lnTo>
                  <a:close/>
                  <a:moveTo>
                    <a:pt x="473" y="152"/>
                  </a:moveTo>
                  <a:lnTo>
                    <a:pt x="485" y="152"/>
                  </a:lnTo>
                  <a:lnTo>
                    <a:pt x="485" y="154"/>
                  </a:lnTo>
                  <a:lnTo>
                    <a:pt x="488" y="154"/>
                  </a:lnTo>
                  <a:lnTo>
                    <a:pt x="488" y="157"/>
                  </a:lnTo>
                  <a:lnTo>
                    <a:pt x="492" y="157"/>
                  </a:lnTo>
                  <a:lnTo>
                    <a:pt x="492" y="162"/>
                  </a:lnTo>
                  <a:lnTo>
                    <a:pt x="486" y="162"/>
                  </a:lnTo>
                  <a:lnTo>
                    <a:pt x="486" y="168"/>
                  </a:lnTo>
                  <a:lnTo>
                    <a:pt x="481" y="168"/>
                  </a:lnTo>
                  <a:lnTo>
                    <a:pt x="481" y="167"/>
                  </a:lnTo>
                  <a:lnTo>
                    <a:pt x="478" y="167"/>
                  </a:lnTo>
                  <a:lnTo>
                    <a:pt x="478" y="165"/>
                  </a:lnTo>
                  <a:lnTo>
                    <a:pt x="475" y="165"/>
                  </a:lnTo>
                  <a:lnTo>
                    <a:pt x="475" y="162"/>
                  </a:lnTo>
                  <a:lnTo>
                    <a:pt x="469" y="162"/>
                  </a:lnTo>
                  <a:lnTo>
                    <a:pt x="469" y="156"/>
                  </a:lnTo>
                  <a:lnTo>
                    <a:pt x="473" y="156"/>
                  </a:lnTo>
                  <a:lnTo>
                    <a:pt x="473" y="152"/>
                  </a:lnTo>
                  <a:close/>
                  <a:moveTo>
                    <a:pt x="23" y="148"/>
                  </a:moveTo>
                  <a:lnTo>
                    <a:pt x="33" y="148"/>
                  </a:lnTo>
                  <a:lnTo>
                    <a:pt x="33" y="167"/>
                  </a:lnTo>
                  <a:lnTo>
                    <a:pt x="23" y="167"/>
                  </a:lnTo>
                  <a:lnTo>
                    <a:pt x="23" y="148"/>
                  </a:lnTo>
                  <a:close/>
                  <a:moveTo>
                    <a:pt x="446" y="137"/>
                  </a:moveTo>
                  <a:lnTo>
                    <a:pt x="453" y="137"/>
                  </a:lnTo>
                  <a:lnTo>
                    <a:pt x="453" y="140"/>
                  </a:lnTo>
                  <a:lnTo>
                    <a:pt x="456" y="140"/>
                  </a:lnTo>
                  <a:lnTo>
                    <a:pt x="456" y="141"/>
                  </a:lnTo>
                  <a:lnTo>
                    <a:pt x="460" y="141"/>
                  </a:lnTo>
                  <a:lnTo>
                    <a:pt x="460" y="143"/>
                  </a:lnTo>
                  <a:lnTo>
                    <a:pt x="463" y="143"/>
                  </a:lnTo>
                  <a:lnTo>
                    <a:pt x="463" y="150"/>
                  </a:lnTo>
                  <a:lnTo>
                    <a:pt x="459" y="150"/>
                  </a:lnTo>
                  <a:lnTo>
                    <a:pt x="459" y="156"/>
                  </a:lnTo>
                  <a:lnTo>
                    <a:pt x="453" y="156"/>
                  </a:lnTo>
                  <a:lnTo>
                    <a:pt x="453" y="153"/>
                  </a:lnTo>
                  <a:lnTo>
                    <a:pt x="450" y="153"/>
                  </a:lnTo>
                  <a:lnTo>
                    <a:pt x="450" y="151"/>
                  </a:lnTo>
                  <a:lnTo>
                    <a:pt x="446" y="151"/>
                  </a:lnTo>
                  <a:lnTo>
                    <a:pt x="446" y="150"/>
                  </a:lnTo>
                  <a:lnTo>
                    <a:pt x="443" y="150"/>
                  </a:lnTo>
                  <a:lnTo>
                    <a:pt x="443" y="142"/>
                  </a:lnTo>
                  <a:lnTo>
                    <a:pt x="446" y="142"/>
                  </a:lnTo>
                  <a:lnTo>
                    <a:pt x="446" y="137"/>
                  </a:lnTo>
                  <a:close/>
                  <a:moveTo>
                    <a:pt x="418" y="126"/>
                  </a:moveTo>
                  <a:lnTo>
                    <a:pt x="428" y="126"/>
                  </a:lnTo>
                  <a:lnTo>
                    <a:pt x="428" y="127"/>
                  </a:lnTo>
                  <a:lnTo>
                    <a:pt x="431" y="127"/>
                  </a:lnTo>
                  <a:lnTo>
                    <a:pt x="431" y="129"/>
                  </a:lnTo>
                  <a:lnTo>
                    <a:pt x="435" y="129"/>
                  </a:lnTo>
                  <a:lnTo>
                    <a:pt x="435" y="136"/>
                  </a:lnTo>
                  <a:lnTo>
                    <a:pt x="432" y="136"/>
                  </a:lnTo>
                  <a:lnTo>
                    <a:pt x="432" y="142"/>
                  </a:lnTo>
                  <a:lnTo>
                    <a:pt x="424" y="142"/>
                  </a:lnTo>
                  <a:lnTo>
                    <a:pt x="424" y="140"/>
                  </a:lnTo>
                  <a:lnTo>
                    <a:pt x="421" y="140"/>
                  </a:lnTo>
                  <a:lnTo>
                    <a:pt x="421" y="137"/>
                  </a:lnTo>
                  <a:lnTo>
                    <a:pt x="418" y="137"/>
                  </a:lnTo>
                  <a:lnTo>
                    <a:pt x="418" y="126"/>
                  </a:lnTo>
                  <a:close/>
                  <a:moveTo>
                    <a:pt x="391" y="112"/>
                  </a:moveTo>
                  <a:lnTo>
                    <a:pt x="398" y="112"/>
                  </a:lnTo>
                  <a:lnTo>
                    <a:pt x="398" y="115"/>
                  </a:lnTo>
                  <a:lnTo>
                    <a:pt x="402" y="115"/>
                  </a:lnTo>
                  <a:lnTo>
                    <a:pt x="402" y="116"/>
                  </a:lnTo>
                  <a:lnTo>
                    <a:pt x="407" y="116"/>
                  </a:lnTo>
                  <a:lnTo>
                    <a:pt x="407" y="118"/>
                  </a:lnTo>
                  <a:lnTo>
                    <a:pt x="411" y="118"/>
                  </a:lnTo>
                  <a:lnTo>
                    <a:pt x="411" y="124"/>
                  </a:lnTo>
                  <a:lnTo>
                    <a:pt x="405" y="124"/>
                  </a:lnTo>
                  <a:lnTo>
                    <a:pt x="405" y="128"/>
                  </a:lnTo>
                  <a:lnTo>
                    <a:pt x="397" y="128"/>
                  </a:lnTo>
                  <a:lnTo>
                    <a:pt x="397" y="126"/>
                  </a:lnTo>
                  <a:lnTo>
                    <a:pt x="391" y="126"/>
                  </a:lnTo>
                  <a:lnTo>
                    <a:pt x="391" y="125"/>
                  </a:lnTo>
                  <a:lnTo>
                    <a:pt x="388" y="125"/>
                  </a:lnTo>
                  <a:lnTo>
                    <a:pt x="388" y="117"/>
                  </a:lnTo>
                  <a:lnTo>
                    <a:pt x="391" y="117"/>
                  </a:lnTo>
                  <a:lnTo>
                    <a:pt x="391" y="112"/>
                  </a:lnTo>
                  <a:close/>
                  <a:moveTo>
                    <a:pt x="24" y="109"/>
                  </a:moveTo>
                  <a:lnTo>
                    <a:pt x="34" y="109"/>
                  </a:lnTo>
                  <a:lnTo>
                    <a:pt x="34" y="128"/>
                  </a:lnTo>
                  <a:lnTo>
                    <a:pt x="24" y="128"/>
                  </a:lnTo>
                  <a:lnTo>
                    <a:pt x="24" y="109"/>
                  </a:lnTo>
                  <a:close/>
                  <a:moveTo>
                    <a:pt x="363" y="101"/>
                  </a:moveTo>
                  <a:lnTo>
                    <a:pt x="372" y="101"/>
                  </a:lnTo>
                  <a:lnTo>
                    <a:pt x="372" y="102"/>
                  </a:lnTo>
                  <a:lnTo>
                    <a:pt x="377" y="102"/>
                  </a:lnTo>
                  <a:lnTo>
                    <a:pt x="377" y="104"/>
                  </a:lnTo>
                  <a:lnTo>
                    <a:pt x="381" y="104"/>
                  </a:lnTo>
                  <a:lnTo>
                    <a:pt x="381" y="111"/>
                  </a:lnTo>
                  <a:lnTo>
                    <a:pt x="378" y="111"/>
                  </a:lnTo>
                  <a:lnTo>
                    <a:pt x="378" y="117"/>
                  </a:lnTo>
                  <a:lnTo>
                    <a:pt x="371" y="117"/>
                  </a:lnTo>
                  <a:lnTo>
                    <a:pt x="371" y="115"/>
                  </a:lnTo>
                  <a:lnTo>
                    <a:pt x="366" y="115"/>
                  </a:lnTo>
                  <a:lnTo>
                    <a:pt x="366" y="112"/>
                  </a:lnTo>
                  <a:lnTo>
                    <a:pt x="362" y="112"/>
                  </a:lnTo>
                  <a:lnTo>
                    <a:pt x="362" y="105"/>
                  </a:lnTo>
                  <a:lnTo>
                    <a:pt x="363" y="105"/>
                  </a:lnTo>
                  <a:lnTo>
                    <a:pt x="363" y="101"/>
                  </a:lnTo>
                  <a:close/>
                  <a:moveTo>
                    <a:pt x="335" y="89"/>
                  </a:moveTo>
                  <a:lnTo>
                    <a:pt x="345" y="89"/>
                  </a:lnTo>
                  <a:lnTo>
                    <a:pt x="345" y="91"/>
                  </a:lnTo>
                  <a:lnTo>
                    <a:pt x="350" y="91"/>
                  </a:lnTo>
                  <a:lnTo>
                    <a:pt x="350" y="93"/>
                  </a:lnTo>
                  <a:lnTo>
                    <a:pt x="354" y="93"/>
                  </a:lnTo>
                  <a:lnTo>
                    <a:pt x="354" y="99"/>
                  </a:lnTo>
                  <a:lnTo>
                    <a:pt x="350" y="99"/>
                  </a:lnTo>
                  <a:lnTo>
                    <a:pt x="350" y="104"/>
                  </a:lnTo>
                  <a:lnTo>
                    <a:pt x="343" y="104"/>
                  </a:lnTo>
                  <a:lnTo>
                    <a:pt x="343" y="103"/>
                  </a:lnTo>
                  <a:lnTo>
                    <a:pt x="340" y="103"/>
                  </a:lnTo>
                  <a:lnTo>
                    <a:pt x="340" y="101"/>
                  </a:lnTo>
                  <a:lnTo>
                    <a:pt x="334" y="101"/>
                  </a:lnTo>
                  <a:lnTo>
                    <a:pt x="334" y="100"/>
                  </a:lnTo>
                  <a:lnTo>
                    <a:pt x="331" y="100"/>
                  </a:lnTo>
                  <a:lnTo>
                    <a:pt x="331" y="93"/>
                  </a:lnTo>
                  <a:lnTo>
                    <a:pt x="335" y="93"/>
                  </a:lnTo>
                  <a:lnTo>
                    <a:pt x="335" y="89"/>
                  </a:lnTo>
                  <a:close/>
                  <a:moveTo>
                    <a:pt x="306" y="78"/>
                  </a:moveTo>
                  <a:lnTo>
                    <a:pt x="318" y="78"/>
                  </a:lnTo>
                  <a:lnTo>
                    <a:pt x="318" y="79"/>
                  </a:lnTo>
                  <a:lnTo>
                    <a:pt x="322" y="79"/>
                  </a:lnTo>
                  <a:lnTo>
                    <a:pt x="322" y="81"/>
                  </a:lnTo>
                  <a:lnTo>
                    <a:pt x="327" y="81"/>
                  </a:lnTo>
                  <a:lnTo>
                    <a:pt x="327" y="87"/>
                  </a:lnTo>
                  <a:lnTo>
                    <a:pt x="322" y="87"/>
                  </a:lnTo>
                  <a:lnTo>
                    <a:pt x="322" y="92"/>
                  </a:lnTo>
                  <a:lnTo>
                    <a:pt x="311" y="92"/>
                  </a:lnTo>
                  <a:lnTo>
                    <a:pt x="311" y="89"/>
                  </a:lnTo>
                  <a:lnTo>
                    <a:pt x="305" y="89"/>
                  </a:lnTo>
                  <a:lnTo>
                    <a:pt x="305" y="83"/>
                  </a:lnTo>
                  <a:lnTo>
                    <a:pt x="306" y="83"/>
                  </a:lnTo>
                  <a:lnTo>
                    <a:pt x="306" y="78"/>
                  </a:lnTo>
                  <a:close/>
                  <a:moveTo>
                    <a:pt x="26" y="71"/>
                  </a:moveTo>
                  <a:lnTo>
                    <a:pt x="37" y="71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26" y="71"/>
                  </a:lnTo>
                  <a:close/>
                  <a:moveTo>
                    <a:pt x="281" y="65"/>
                  </a:moveTo>
                  <a:lnTo>
                    <a:pt x="289" y="65"/>
                  </a:lnTo>
                  <a:lnTo>
                    <a:pt x="289" y="68"/>
                  </a:lnTo>
                  <a:lnTo>
                    <a:pt x="292" y="68"/>
                  </a:lnTo>
                  <a:lnTo>
                    <a:pt x="292" y="70"/>
                  </a:lnTo>
                  <a:lnTo>
                    <a:pt x="298" y="70"/>
                  </a:lnTo>
                  <a:lnTo>
                    <a:pt x="298" y="76"/>
                  </a:lnTo>
                  <a:lnTo>
                    <a:pt x="294" y="76"/>
                  </a:lnTo>
                  <a:lnTo>
                    <a:pt x="294" y="81"/>
                  </a:lnTo>
                  <a:lnTo>
                    <a:pt x="288" y="81"/>
                  </a:lnTo>
                  <a:lnTo>
                    <a:pt x="288" y="80"/>
                  </a:lnTo>
                  <a:lnTo>
                    <a:pt x="282" y="80"/>
                  </a:lnTo>
                  <a:lnTo>
                    <a:pt x="282" y="78"/>
                  </a:lnTo>
                  <a:lnTo>
                    <a:pt x="278" y="78"/>
                  </a:lnTo>
                  <a:lnTo>
                    <a:pt x="278" y="70"/>
                  </a:lnTo>
                  <a:lnTo>
                    <a:pt x="281" y="70"/>
                  </a:lnTo>
                  <a:lnTo>
                    <a:pt x="281" y="65"/>
                  </a:lnTo>
                  <a:close/>
                  <a:moveTo>
                    <a:pt x="251" y="56"/>
                  </a:moveTo>
                  <a:lnTo>
                    <a:pt x="261" y="56"/>
                  </a:lnTo>
                  <a:lnTo>
                    <a:pt x="261" y="59"/>
                  </a:lnTo>
                  <a:lnTo>
                    <a:pt x="267" y="59"/>
                  </a:lnTo>
                  <a:lnTo>
                    <a:pt x="267" y="60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66" y="64"/>
                  </a:lnTo>
                  <a:lnTo>
                    <a:pt x="266" y="70"/>
                  </a:lnTo>
                  <a:lnTo>
                    <a:pt x="257" y="70"/>
                  </a:lnTo>
                  <a:lnTo>
                    <a:pt x="257" y="69"/>
                  </a:lnTo>
                  <a:lnTo>
                    <a:pt x="251" y="69"/>
                  </a:lnTo>
                  <a:lnTo>
                    <a:pt x="251" y="67"/>
                  </a:lnTo>
                  <a:lnTo>
                    <a:pt x="246" y="67"/>
                  </a:lnTo>
                  <a:lnTo>
                    <a:pt x="246" y="60"/>
                  </a:lnTo>
                  <a:lnTo>
                    <a:pt x="251" y="60"/>
                  </a:lnTo>
                  <a:lnTo>
                    <a:pt x="251" y="56"/>
                  </a:lnTo>
                  <a:close/>
                  <a:moveTo>
                    <a:pt x="221" y="45"/>
                  </a:moveTo>
                  <a:lnTo>
                    <a:pt x="228" y="45"/>
                  </a:lnTo>
                  <a:lnTo>
                    <a:pt x="228" y="46"/>
                  </a:lnTo>
                  <a:lnTo>
                    <a:pt x="235" y="46"/>
                  </a:lnTo>
                  <a:lnTo>
                    <a:pt x="235" y="48"/>
                  </a:lnTo>
                  <a:lnTo>
                    <a:pt x="238" y="48"/>
                  </a:lnTo>
                  <a:lnTo>
                    <a:pt x="238" y="55"/>
                  </a:lnTo>
                  <a:lnTo>
                    <a:pt x="235" y="55"/>
                  </a:lnTo>
                  <a:lnTo>
                    <a:pt x="235" y="61"/>
                  </a:lnTo>
                  <a:lnTo>
                    <a:pt x="228" y="61"/>
                  </a:lnTo>
                  <a:lnTo>
                    <a:pt x="228" y="59"/>
                  </a:lnTo>
                  <a:lnTo>
                    <a:pt x="225" y="59"/>
                  </a:lnTo>
                  <a:lnTo>
                    <a:pt x="225" y="56"/>
                  </a:lnTo>
                  <a:lnTo>
                    <a:pt x="218" y="56"/>
                  </a:lnTo>
                  <a:lnTo>
                    <a:pt x="218" y="49"/>
                  </a:lnTo>
                  <a:lnTo>
                    <a:pt x="221" y="49"/>
                  </a:lnTo>
                  <a:lnTo>
                    <a:pt x="221" y="45"/>
                  </a:lnTo>
                  <a:close/>
                  <a:moveTo>
                    <a:pt x="191" y="35"/>
                  </a:moveTo>
                  <a:lnTo>
                    <a:pt x="197" y="35"/>
                  </a:lnTo>
                  <a:lnTo>
                    <a:pt x="197" y="37"/>
                  </a:lnTo>
                  <a:lnTo>
                    <a:pt x="205" y="37"/>
                  </a:lnTo>
                  <a:lnTo>
                    <a:pt x="205" y="39"/>
                  </a:lnTo>
                  <a:lnTo>
                    <a:pt x="210" y="39"/>
                  </a:lnTo>
                  <a:lnTo>
                    <a:pt x="210" y="45"/>
                  </a:lnTo>
                  <a:lnTo>
                    <a:pt x="205" y="45"/>
                  </a:lnTo>
                  <a:lnTo>
                    <a:pt x="205" y="51"/>
                  </a:lnTo>
                  <a:lnTo>
                    <a:pt x="200" y="51"/>
                  </a:lnTo>
                  <a:lnTo>
                    <a:pt x="200" y="49"/>
                  </a:lnTo>
                  <a:lnTo>
                    <a:pt x="195" y="49"/>
                  </a:lnTo>
                  <a:lnTo>
                    <a:pt x="195" y="47"/>
                  </a:lnTo>
                  <a:lnTo>
                    <a:pt x="187" y="47"/>
                  </a:lnTo>
                  <a:lnTo>
                    <a:pt x="187" y="39"/>
                  </a:lnTo>
                  <a:lnTo>
                    <a:pt x="191" y="39"/>
                  </a:lnTo>
                  <a:lnTo>
                    <a:pt x="191" y="35"/>
                  </a:lnTo>
                  <a:close/>
                  <a:moveTo>
                    <a:pt x="27" y="32"/>
                  </a:moveTo>
                  <a:lnTo>
                    <a:pt x="38" y="32"/>
                  </a:lnTo>
                  <a:lnTo>
                    <a:pt x="38" y="52"/>
                  </a:lnTo>
                  <a:lnTo>
                    <a:pt x="27" y="52"/>
                  </a:lnTo>
                  <a:lnTo>
                    <a:pt x="27" y="32"/>
                  </a:lnTo>
                  <a:close/>
                  <a:moveTo>
                    <a:pt x="159" y="28"/>
                  </a:moveTo>
                  <a:lnTo>
                    <a:pt x="173" y="28"/>
                  </a:lnTo>
                  <a:lnTo>
                    <a:pt x="173" y="29"/>
                  </a:lnTo>
                  <a:lnTo>
                    <a:pt x="179" y="29"/>
                  </a:lnTo>
                  <a:lnTo>
                    <a:pt x="179" y="36"/>
                  </a:lnTo>
                  <a:lnTo>
                    <a:pt x="175" y="36"/>
                  </a:lnTo>
                  <a:lnTo>
                    <a:pt x="175" y="41"/>
                  </a:lnTo>
                  <a:lnTo>
                    <a:pt x="169" y="41"/>
                  </a:lnTo>
                  <a:lnTo>
                    <a:pt x="169" y="39"/>
                  </a:lnTo>
                  <a:lnTo>
                    <a:pt x="163" y="39"/>
                  </a:lnTo>
                  <a:lnTo>
                    <a:pt x="163" y="38"/>
                  </a:lnTo>
                  <a:lnTo>
                    <a:pt x="154" y="38"/>
                  </a:lnTo>
                  <a:lnTo>
                    <a:pt x="154" y="31"/>
                  </a:lnTo>
                  <a:lnTo>
                    <a:pt x="159" y="31"/>
                  </a:lnTo>
                  <a:lnTo>
                    <a:pt x="159" y="28"/>
                  </a:lnTo>
                  <a:close/>
                  <a:moveTo>
                    <a:pt x="128" y="18"/>
                  </a:moveTo>
                  <a:lnTo>
                    <a:pt x="136" y="18"/>
                  </a:lnTo>
                  <a:lnTo>
                    <a:pt x="136" y="20"/>
                  </a:lnTo>
                  <a:lnTo>
                    <a:pt x="143" y="20"/>
                  </a:lnTo>
                  <a:lnTo>
                    <a:pt x="143" y="21"/>
                  </a:lnTo>
                  <a:lnTo>
                    <a:pt x="149" y="21"/>
                  </a:lnTo>
                  <a:lnTo>
                    <a:pt x="149" y="27"/>
                  </a:lnTo>
                  <a:lnTo>
                    <a:pt x="144" y="27"/>
                  </a:lnTo>
                  <a:lnTo>
                    <a:pt x="144" y="31"/>
                  </a:lnTo>
                  <a:lnTo>
                    <a:pt x="132" y="31"/>
                  </a:lnTo>
                  <a:lnTo>
                    <a:pt x="132" y="30"/>
                  </a:lnTo>
                  <a:lnTo>
                    <a:pt x="126" y="30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18"/>
                  </a:lnTo>
                  <a:close/>
                  <a:moveTo>
                    <a:pt x="96" y="12"/>
                  </a:moveTo>
                  <a:lnTo>
                    <a:pt x="113" y="12"/>
                  </a:lnTo>
                  <a:lnTo>
                    <a:pt x="113" y="23"/>
                  </a:lnTo>
                  <a:lnTo>
                    <a:pt x="103" y="23"/>
                  </a:lnTo>
                  <a:lnTo>
                    <a:pt x="103" y="22"/>
                  </a:lnTo>
                  <a:lnTo>
                    <a:pt x="91" y="22"/>
                  </a:lnTo>
                  <a:lnTo>
                    <a:pt x="91" y="14"/>
                  </a:lnTo>
                  <a:lnTo>
                    <a:pt x="96" y="14"/>
                  </a:lnTo>
                  <a:lnTo>
                    <a:pt x="96" y="12"/>
                  </a:lnTo>
                  <a:close/>
                  <a:moveTo>
                    <a:pt x="60" y="5"/>
                  </a:moveTo>
                  <a:lnTo>
                    <a:pt x="78" y="5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79" y="16"/>
                  </a:lnTo>
                  <a:lnTo>
                    <a:pt x="67" y="16"/>
                  </a:lnTo>
                  <a:lnTo>
                    <a:pt x="67" y="15"/>
                  </a:lnTo>
                  <a:lnTo>
                    <a:pt x="60" y="15"/>
                  </a:lnTo>
                  <a:lnTo>
                    <a:pt x="60" y="5"/>
                  </a:lnTo>
                  <a:close/>
                  <a:moveTo>
                    <a:pt x="33" y="0"/>
                  </a:moveTo>
                  <a:lnTo>
                    <a:pt x="44" y="0"/>
                  </a:lnTo>
                  <a:lnTo>
                    <a:pt x="44" y="11"/>
                  </a:lnTo>
                  <a:lnTo>
                    <a:pt x="43" y="11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34" y="19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52"/>
            <p:cNvSpPr>
              <a:spLocks/>
            </p:cNvSpPr>
            <p:nvPr/>
          </p:nvSpPr>
          <p:spPr bwMode="auto">
            <a:xfrm>
              <a:off x="4035425" y="2570163"/>
              <a:ext cx="2241550" cy="1508125"/>
            </a:xfrm>
            <a:custGeom>
              <a:avLst/>
              <a:gdLst>
                <a:gd name="T0" fmla="*/ 139 w 1412"/>
                <a:gd name="T1" fmla="*/ 22 h 950"/>
                <a:gd name="T2" fmla="*/ 220 w 1412"/>
                <a:gd name="T3" fmla="*/ 42 h 950"/>
                <a:gd name="T4" fmla="*/ 278 w 1412"/>
                <a:gd name="T5" fmla="*/ 65 h 950"/>
                <a:gd name="T6" fmla="*/ 336 w 1412"/>
                <a:gd name="T7" fmla="*/ 87 h 950"/>
                <a:gd name="T8" fmla="*/ 386 w 1412"/>
                <a:gd name="T9" fmla="*/ 110 h 950"/>
                <a:gd name="T10" fmla="*/ 435 w 1412"/>
                <a:gd name="T11" fmla="*/ 131 h 950"/>
                <a:gd name="T12" fmla="*/ 480 w 1412"/>
                <a:gd name="T13" fmla="*/ 154 h 950"/>
                <a:gd name="T14" fmla="*/ 527 w 1412"/>
                <a:gd name="T15" fmla="*/ 176 h 950"/>
                <a:gd name="T16" fmla="*/ 569 w 1412"/>
                <a:gd name="T17" fmla="*/ 199 h 950"/>
                <a:gd name="T18" fmla="*/ 611 w 1412"/>
                <a:gd name="T19" fmla="*/ 220 h 950"/>
                <a:gd name="T20" fmla="*/ 652 w 1412"/>
                <a:gd name="T21" fmla="*/ 243 h 950"/>
                <a:gd name="T22" fmla="*/ 696 w 1412"/>
                <a:gd name="T23" fmla="*/ 265 h 950"/>
                <a:gd name="T24" fmla="*/ 734 w 1412"/>
                <a:gd name="T25" fmla="*/ 288 h 950"/>
                <a:gd name="T26" fmla="*/ 778 w 1412"/>
                <a:gd name="T27" fmla="*/ 308 h 950"/>
                <a:gd name="T28" fmla="*/ 816 w 1412"/>
                <a:gd name="T29" fmla="*/ 332 h 950"/>
                <a:gd name="T30" fmla="*/ 859 w 1412"/>
                <a:gd name="T31" fmla="*/ 353 h 950"/>
                <a:gd name="T32" fmla="*/ 897 w 1412"/>
                <a:gd name="T33" fmla="*/ 376 h 950"/>
                <a:gd name="T34" fmla="*/ 939 w 1412"/>
                <a:gd name="T35" fmla="*/ 397 h 950"/>
                <a:gd name="T36" fmla="*/ 977 w 1412"/>
                <a:gd name="T37" fmla="*/ 420 h 950"/>
                <a:gd name="T38" fmla="*/ 1021 w 1412"/>
                <a:gd name="T39" fmla="*/ 442 h 950"/>
                <a:gd name="T40" fmla="*/ 1059 w 1412"/>
                <a:gd name="T41" fmla="*/ 465 h 950"/>
                <a:gd name="T42" fmla="*/ 1101 w 1412"/>
                <a:gd name="T43" fmla="*/ 486 h 950"/>
                <a:gd name="T44" fmla="*/ 1139 w 1412"/>
                <a:gd name="T45" fmla="*/ 509 h 950"/>
                <a:gd name="T46" fmla="*/ 1182 w 1412"/>
                <a:gd name="T47" fmla="*/ 531 h 950"/>
                <a:gd name="T48" fmla="*/ 1219 w 1412"/>
                <a:gd name="T49" fmla="*/ 554 h 950"/>
                <a:gd name="T50" fmla="*/ 1261 w 1412"/>
                <a:gd name="T51" fmla="*/ 574 h 950"/>
                <a:gd name="T52" fmla="*/ 1300 w 1412"/>
                <a:gd name="T53" fmla="*/ 598 h 950"/>
                <a:gd name="T54" fmla="*/ 1341 w 1412"/>
                <a:gd name="T55" fmla="*/ 619 h 950"/>
                <a:gd name="T56" fmla="*/ 1378 w 1412"/>
                <a:gd name="T57" fmla="*/ 643 h 950"/>
                <a:gd name="T58" fmla="*/ 1398 w 1412"/>
                <a:gd name="T59" fmla="*/ 670 h 950"/>
                <a:gd name="T60" fmla="*/ 1361 w 1412"/>
                <a:gd name="T61" fmla="*/ 647 h 950"/>
                <a:gd name="T62" fmla="*/ 1320 w 1412"/>
                <a:gd name="T63" fmla="*/ 626 h 950"/>
                <a:gd name="T64" fmla="*/ 1281 w 1412"/>
                <a:gd name="T65" fmla="*/ 603 h 950"/>
                <a:gd name="T66" fmla="*/ 1241 w 1412"/>
                <a:gd name="T67" fmla="*/ 581 h 950"/>
                <a:gd name="T68" fmla="*/ 1203 w 1412"/>
                <a:gd name="T69" fmla="*/ 558 h 950"/>
                <a:gd name="T70" fmla="*/ 1161 w 1412"/>
                <a:gd name="T71" fmla="*/ 536 h 950"/>
                <a:gd name="T72" fmla="*/ 1121 w 1412"/>
                <a:gd name="T73" fmla="*/ 514 h 950"/>
                <a:gd name="T74" fmla="*/ 1081 w 1412"/>
                <a:gd name="T75" fmla="*/ 492 h 950"/>
                <a:gd name="T76" fmla="*/ 1042 w 1412"/>
                <a:gd name="T77" fmla="*/ 469 h 950"/>
                <a:gd name="T78" fmla="*/ 999 w 1412"/>
                <a:gd name="T79" fmla="*/ 449 h 950"/>
                <a:gd name="T80" fmla="*/ 960 w 1412"/>
                <a:gd name="T81" fmla="*/ 426 h 950"/>
                <a:gd name="T82" fmla="*/ 919 w 1412"/>
                <a:gd name="T83" fmla="*/ 404 h 950"/>
                <a:gd name="T84" fmla="*/ 880 w 1412"/>
                <a:gd name="T85" fmla="*/ 380 h 950"/>
                <a:gd name="T86" fmla="*/ 838 w 1412"/>
                <a:gd name="T87" fmla="*/ 360 h 950"/>
                <a:gd name="T88" fmla="*/ 799 w 1412"/>
                <a:gd name="T89" fmla="*/ 337 h 950"/>
                <a:gd name="T90" fmla="*/ 756 w 1412"/>
                <a:gd name="T91" fmla="*/ 315 h 950"/>
                <a:gd name="T92" fmla="*/ 718 w 1412"/>
                <a:gd name="T93" fmla="*/ 292 h 950"/>
                <a:gd name="T94" fmla="*/ 675 w 1412"/>
                <a:gd name="T95" fmla="*/ 271 h 950"/>
                <a:gd name="T96" fmla="*/ 635 w 1412"/>
                <a:gd name="T97" fmla="*/ 248 h 950"/>
                <a:gd name="T98" fmla="*/ 591 w 1412"/>
                <a:gd name="T99" fmla="*/ 226 h 950"/>
                <a:gd name="T100" fmla="*/ 549 w 1412"/>
                <a:gd name="T101" fmla="*/ 203 h 950"/>
                <a:gd name="T102" fmla="*/ 505 w 1412"/>
                <a:gd name="T103" fmla="*/ 183 h 950"/>
                <a:gd name="T104" fmla="*/ 460 w 1412"/>
                <a:gd name="T105" fmla="*/ 159 h 950"/>
                <a:gd name="T106" fmla="*/ 413 w 1412"/>
                <a:gd name="T107" fmla="*/ 138 h 950"/>
                <a:gd name="T108" fmla="*/ 367 w 1412"/>
                <a:gd name="T109" fmla="*/ 114 h 950"/>
                <a:gd name="T110" fmla="*/ 312 w 1412"/>
                <a:gd name="T111" fmla="*/ 94 h 950"/>
                <a:gd name="T112" fmla="*/ 256 w 1412"/>
                <a:gd name="T113" fmla="*/ 71 h 950"/>
                <a:gd name="T114" fmla="*/ 190 w 1412"/>
                <a:gd name="T115" fmla="*/ 49 h 950"/>
                <a:gd name="T116" fmla="*/ 114 w 1412"/>
                <a:gd name="T117" fmla="*/ 25 h 950"/>
                <a:gd name="T118" fmla="*/ 33 w 1412"/>
                <a:gd name="T119" fmla="*/ 32 h 950"/>
                <a:gd name="T120" fmla="*/ 14 w 1412"/>
                <a:gd name="T121" fmla="*/ 668 h 950"/>
                <a:gd name="T122" fmla="*/ 16 w 1412"/>
                <a:gd name="T123" fmla="*/ 185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12" h="950">
                  <a:moveTo>
                    <a:pt x="28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61" y="2"/>
                  </a:lnTo>
                  <a:lnTo>
                    <a:pt x="61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83" y="6"/>
                  </a:lnTo>
                  <a:lnTo>
                    <a:pt x="83" y="8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9" y="10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14"/>
                  </a:lnTo>
                  <a:lnTo>
                    <a:pt x="118" y="14"/>
                  </a:lnTo>
                  <a:lnTo>
                    <a:pt x="118" y="15"/>
                  </a:lnTo>
                  <a:lnTo>
                    <a:pt x="124" y="15"/>
                  </a:lnTo>
                  <a:lnTo>
                    <a:pt x="124" y="17"/>
                  </a:lnTo>
                  <a:lnTo>
                    <a:pt x="134" y="17"/>
                  </a:lnTo>
                  <a:lnTo>
                    <a:pt x="134" y="20"/>
                  </a:lnTo>
                  <a:lnTo>
                    <a:pt x="139" y="20"/>
                  </a:lnTo>
                  <a:lnTo>
                    <a:pt x="139" y="22"/>
                  </a:lnTo>
                  <a:lnTo>
                    <a:pt x="147" y="22"/>
                  </a:lnTo>
                  <a:lnTo>
                    <a:pt x="147" y="23"/>
                  </a:lnTo>
                  <a:lnTo>
                    <a:pt x="156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59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8" y="33"/>
                  </a:lnTo>
                  <a:lnTo>
                    <a:pt x="188" y="35"/>
                  </a:lnTo>
                  <a:lnTo>
                    <a:pt x="195" y="35"/>
                  </a:lnTo>
                  <a:lnTo>
                    <a:pt x="195" y="37"/>
                  </a:lnTo>
                  <a:lnTo>
                    <a:pt x="200" y="37"/>
                  </a:lnTo>
                  <a:lnTo>
                    <a:pt x="200" y="39"/>
                  </a:lnTo>
                  <a:lnTo>
                    <a:pt x="205" y="39"/>
                  </a:lnTo>
                  <a:lnTo>
                    <a:pt x="205" y="40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20" y="42"/>
                  </a:lnTo>
                  <a:lnTo>
                    <a:pt x="220" y="45"/>
                  </a:lnTo>
                  <a:lnTo>
                    <a:pt x="224" y="45"/>
                  </a:lnTo>
                  <a:lnTo>
                    <a:pt x="224" y="47"/>
                  </a:lnTo>
                  <a:lnTo>
                    <a:pt x="230" y="47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37" y="50"/>
                  </a:lnTo>
                  <a:lnTo>
                    <a:pt x="243" y="50"/>
                  </a:lnTo>
                  <a:lnTo>
                    <a:pt x="243" y="53"/>
                  </a:lnTo>
                  <a:lnTo>
                    <a:pt x="248" y="53"/>
                  </a:lnTo>
                  <a:lnTo>
                    <a:pt x="248" y="54"/>
                  </a:lnTo>
                  <a:lnTo>
                    <a:pt x="253" y="54"/>
                  </a:lnTo>
                  <a:lnTo>
                    <a:pt x="253" y="56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3" y="58"/>
                  </a:lnTo>
                  <a:lnTo>
                    <a:pt x="263" y="61"/>
                  </a:lnTo>
                  <a:lnTo>
                    <a:pt x="267" y="61"/>
                  </a:lnTo>
                  <a:lnTo>
                    <a:pt x="267" y="62"/>
                  </a:lnTo>
                  <a:lnTo>
                    <a:pt x="272" y="62"/>
                  </a:lnTo>
                  <a:lnTo>
                    <a:pt x="272" y="64"/>
                  </a:lnTo>
                  <a:lnTo>
                    <a:pt x="278" y="64"/>
                  </a:lnTo>
                  <a:lnTo>
                    <a:pt x="278" y="65"/>
                  </a:lnTo>
                  <a:lnTo>
                    <a:pt x="284" y="65"/>
                  </a:lnTo>
                  <a:lnTo>
                    <a:pt x="284" y="67"/>
                  </a:lnTo>
                  <a:lnTo>
                    <a:pt x="288" y="67"/>
                  </a:lnTo>
                  <a:lnTo>
                    <a:pt x="288" y="70"/>
                  </a:lnTo>
                  <a:lnTo>
                    <a:pt x="294" y="70"/>
                  </a:lnTo>
                  <a:lnTo>
                    <a:pt x="294" y="71"/>
                  </a:lnTo>
                  <a:lnTo>
                    <a:pt x="298" y="71"/>
                  </a:lnTo>
                  <a:lnTo>
                    <a:pt x="298" y="73"/>
                  </a:lnTo>
                  <a:lnTo>
                    <a:pt x="303" y="73"/>
                  </a:lnTo>
                  <a:lnTo>
                    <a:pt x="303" y="75"/>
                  </a:lnTo>
                  <a:lnTo>
                    <a:pt x="308" y="75"/>
                  </a:lnTo>
                  <a:lnTo>
                    <a:pt x="308" y="77"/>
                  </a:lnTo>
                  <a:lnTo>
                    <a:pt x="313" y="77"/>
                  </a:lnTo>
                  <a:lnTo>
                    <a:pt x="313" y="79"/>
                  </a:lnTo>
                  <a:lnTo>
                    <a:pt x="319" y="79"/>
                  </a:lnTo>
                  <a:lnTo>
                    <a:pt x="319" y="81"/>
                  </a:lnTo>
                  <a:lnTo>
                    <a:pt x="322" y="81"/>
                  </a:lnTo>
                  <a:lnTo>
                    <a:pt x="322" y="83"/>
                  </a:lnTo>
                  <a:lnTo>
                    <a:pt x="327" y="83"/>
                  </a:lnTo>
                  <a:lnTo>
                    <a:pt x="327" y="85"/>
                  </a:lnTo>
                  <a:lnTo>
                    <a:pt x="330" y="85"/>
                  </a:lnTo>
                  <a:lnTo>
                    <a:pt x="330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5" y="91"/>
                  </a:lnTo>
                  <a:lnTo>
                    <a:pt x="345" y="93"/>
                  </a:lnTo>
                  <a:lnTo>
                    <a:pt x="351" y="93"/>
                  </a:lnTo>
                  <a:lnTo>
                    <a:pt x="351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9" y="96"/>
                  </a:lnTo>
                  <a:lnTo>
                    <a:pt x="359" y="98"/>
                  </a:lnTo>
                  <a:lnTo>
                    <a:pt x="365" y="98"/>
                  </a:lnTo>
                  <a:lnTo>
                    <a:pt x="365" y="101"/>
                  </a:lnTo>
                  <a:lnTo>
                    <a:pt x="368" y="101"/>
                  </a:lnTo>
                  <a:lnTo>
                    <a:pt x="368" y="103"/>
                  </a:lnTo>
                  <a:lnTo>
                    <a:pt x="372" y="103"/>
                  </a:lnTo>
                  <a:lnTo>
                    <a:pt x="372" y="104"/>
                  </a:lnTo>
                  <a:lnTo>
                    <a:pt x="377" y="104"/>
                  </a:lnTo>
                  <a:lnTo>
                    <a:pt x="377" y="106"/>
                  </a:lnTo>
                  <a:lnTo>
                    <a:pt x="381" y="106"/>
                  </a:lnTo>
                  <a:lnTo>
                    <a:pt x="381" y="109"/>
                  </a:lnTo>
                  <a:lnTo>
                    <a:pt x="386" y="109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4" y="114"/>
                  </a:lnTo>
                  <a:lnTo>
                    <a:pt x="399" y="114"/>
                  </a:lnTo>
                  <a:lnTo>
                    <a:pt x="399" y="117"/>
                  </a:lnTo>
                  <a:lnTo>
                    <a:pt x="402" y="117"/>
                  </a:lnTo>
                  <a:lnTo>
                    <a:pt x="402" y="118"/>
                  </a:lnTo>
                  <a:lnTo>
                    <a:pt x="408" y="118"/>
                  </a:lnTo>
                  <a:lnTo>
                    <a:pt x="408" y="120"/>
                  </a:lnTo>
                  <a:lnTo>
                    <a:pt x="410" y="120"/>
                  </a:lnTo>
                  <a:lnTo>
                    <a:pt x="410" y="121"/>
                  </a:lnTo>
                  <a:lnTo>
                    <a:pt x="414" y="121"/>
                  </a:lnTo>
                  <a:lnTo>
                    <a:pt x="414" y="123"/>
                  </a:lnTo>
                  <a:lnTo>
                    <a:pt x="419" y="123"/>
                  </a:lnTo>
                  <a:lnTo>
                    <a:pt x="419" y="126"/>
                  </a:lnTo>
                  <a:lnTo>
                    <a:pt x="423" y="126"/>
                  </a:lnTo>
                  <a:lnTo>
                    <a:pt x="423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32" y="129"/>
                  </a:lnTo>
                  <a:lnTo>
                    <a:pt x="432" y="131"/>
                  </a:lnTo>
                  <a:lnTo>
                    <a:pt x="435" y="131"/>
                  </a:lnTo>
                  <a:lnTo>
                    <a:pt x="435" y="132"/>
                  </a:lnTo>
                  <a:lnTo>
                    <a:pt x="441" y="132"/>
                  </a:lnTo>
                  <a:lnTo>
                    <a:pt x="441" y="135"/>
                  </a:lnTo>
                  <a:lnTo>
                    <a:pt x="445" y="135"/>
                  </a:lnTo>
                  <a:lnTo>
                    <a:pt x="445" y="137"/>
                  </a:lnTo>
                  <a:lnTo>
                    <a:pt x="448" y="137"/>
                  </a:lnTo>
                  <a:lnTo>
                    <a:pt x="448" y="139"/>
                  </a:lnTo>
                  <a:lnTo>
                    <a:pt x="451" y="139"/>
                  </a:lnTo>
                  <a:lnTo>
                    <a:pt x="451" y="140"/>
                  </a:lnTo>
                  <a:lnTo>
                    <a:pt x="455" y="140"/>
                  </a:lnTo>
                  <a:lnTo>
                    <a:pt x="455" y="143"/>
                  </a:lnTo>
                  <a:lnTo>
                    <a:pt x="460" y="143"/>
                  </a:lnTo>
                  <a:lnTo>
                    <a:pt x="460" y="145"/>
                  </a:lnTo>
                  <a:lnTo>
                    <a:pt x="464" y="145"/>
                  </a:lnTo>
                  <a:lnTo>
                    <a:pt x="464" y="146"/>
                  </a:lnTo>
                  <a:lnTo>
                    <a:pt x="467" y="146"/>
                  </a:lnTo>
                  <a:lnTo>
                    <a:pt x="467" y="148"/>
                  </a:lnTo>
                  <a:lnTo>
                    <a:pt x="471" y="148"/>
                  </a:lnTo>
                  <a:lnTo>
                    <a:pt x="471" y="151"/>
                  </a:lnTo>
                  <a:lnTo>
                    <a:pt x="474" y="151"/>
                  </a:lnTo>
                  <a:lnTo>
                    <a:pt x="474" y="152"/>
                  </a:lnTo>
                  <a:lnTo>
                    <a:pt x="480" y="152"/>
                  </a:lnTo>
                  <a:lnTo>
                    <a:pt x="480" y="154"/>
                  </a:lnTo>
                  <a:lnTo>
                    <a:pt x="483" y="154"/>
                  </a:lnTo>
                  <a:lnTo>
                    <a:pt x="483" y="156"/>
                  </a:lnTo>
                  <a:lnTo>
                    <a:pt x="487" y="156"/>
                  </a:lnTo>
                  <a:lnTo>
                    <a:pt x="487" y="158"/>
                  </a:lnTo>
                  <a:lnTo>
                    <a:pt x="492" y="158"/>
                  </a:lnTo>
                  <a:lnTo>
                    <a:pt x="492" y="160"/>
                  </a:lnTo>
                  <a:lnTo>
                    <a:pt x="495" y="160"/>
                  </a:lnTo>
                  <a:lnTo>
                    <a:pt x="495" y="162"/>
                  </a:lnTo>
                  <a:lnTo>
                    <a:pt x="499" y="162"/>
                  </a:lnTo>
                  <a:lnTo>
                    <a:pt x="499" y="164"/>
                  </a:lnTo>
                  <a:lnTo>
                    <a:pt x="503" y="164"/>
                  </a:lnTo>
                  <a:lnTo>
                    <a:pt x="503" y="166"/>
                  </a:lnTo>
                  <a:lnTo>
                    <a:pt x="506" y="166"/>
                  </a:lnTo>
                  <a:lnTo>
                    <a:pt x="506" y="168"/>
                  </a:lnTo>
                  <a:lnTo>
                    <a:pt x="512" y="168"/>
                  </a:lnTo>
                  <a:lnTo>
                    <a:pt x="512" y="170"/>
                  </a:lnTo>
                  <a:lnTo>
                    <a:pt x="515" y="170"/>
                  </a:lnTo>
                  <a:lnTo>
                    <a:pt x="515" y="172"/>
                  </a:lnTo>
                  <a:lnTo>
                    <a:pt x="519" y="172"/>
                  </a:lnTo>
                  <a:lnTo>
                    <a:pt x="519" y="174"/>
                  </a:lnTo>
                  <a:lnTo>
                    <a:pt x="522" y="174"/>
                  </a:lnTo>
                  <a:lnTo>
                    <a:pt x="522" y="176"/>
                  </a:lnTo>
                  <a:lnTo>
                    <a:pt x="527" y="176"/>
                  </a:lnTo>
                  <a:lnTo>
                    <a:pt x="527" y="177"/>
                  </a:lnTo>
                  <a:lnTo>
                    <a:pt x="529" y="177"/>
                  </a:lnTo>
                  <a:lnTo>
                    <a:pt x="529" y="179"/>
                  </a:lnTo>
                  <a:lnTo>
                    <a:pt x="532" y="179"/>
                  </a:lnTo>
                  <a:lnTo>
                    <a:pt x="532" y="182"/>
                  </a:lnTo>
                  <a:lnTo>
                    <a:pt x="537" y="182"/>
                  </a:lnTo>
                  <a:lnTo>
                    <a:pt x="537" y="184"/>
                  </a:lnTo>
                  <a:lnTo>
                    <a:pt x="541" y="184"/>
                  </a:lnTo>
                  <a:lnTo>
                    <a:pt x="541" y="185"/>
                  </a:lnTo>
                  <a:lnTo>
                    <a:pt x="545" y="185"/>
                  </a:lnTo>
                  <a:lnTo>
                    <a:pt x="545" y="187"/>
                  </a:lnTo>
                  <a:lnTo>
                    <a:pt x="549" y="187"/>
                  </a:lnTo>
                  <a:lnTo>
                    <a:pt x="549" y="190"/>
                  </a:lnTo>
                  <a:lnTo>
                    <a:pt x="553" y="190"/>
                  </a:lnTo>
                  <a:lnTo>
                    <a:pt x="553" y="191"/>
                  </a:lnTo>
                  <a:lnTo>
                    <a:pt x="556" y="191"/>
                  </a:lnTo>
                  <a:lnTo>
                    <a:pt x="556" y="193"/>
                  </a:lnTo>
                  <a:lnTo>
                    <a:pt x="560" y="193"/>
                  </a:lnTo>
                  <a:lnTo>
                    <a:pt x="560" y="195"/>
                  </a:lnTo>
                  <a:lnTo>
                    <a:pt x="563" y="195"/>
                  </a:lnTo>
                  <a:lnTo>
                    <a:pt x="563" y="198"/>
                  </a:lnTo>
                  <a:lnTo>
                    <a:pt x="569" y="198"/>
                  </a:lnTo>
                  <a:lnTo>
                    <a:pt x="569" y="199"/>
                  </a:lnTo>
                  <a:lnTo>
                    <a:pt x="572" y="199"/>
                  </a:lnTo>
                  <a:lnTo>
                    <a:pt x="572" y="201"/>
                  </a:lnTo>
                  <a:lnTo>
                    <a:pt x="576" y="201"/>
                  </a:lnTo>
                  <a:lnTo>
                    <a:pt x="576" y="202"/>
                  </a:lnTo>
                  <a:lnTo>
                    <a:pt x="578" y="202"/>
                  </a:lnTo>
                  <a:lnTo>
                    <a:pt x="578" y="204"/>
                  </a:lnTo>
                  <a:lnTo>
                    <a:pt x="583" y="204"/>
                  </a:lnTo>
                  <a:lnTo>
                    <a:pt x="583" y="207"/>
                  </a:lnTo>
                  <a:lnTo>
                    <a:pt x="586" y="207"/>
                  </a:lnTo>
                  <a:lnTo>
                    <a:pt x="586" y="208"/>
                  </a:lnTo>
                  <a:lnTo>
                    <a:pt x="589" y="208"/>
                  </a:lnTo>
                  <a:lnTo>
                    <a:pt x="589" y="210"/>
                  </a:lnTo>
                  <a:lnTo>
                    <a:pt x="593" y="210"/>
                  </a:lnTo>
                  <a:lnTo>
                    <a:pt x="593" y="212"/>
                  </a:lnTo>
                  <a:lnTo>
                    <a:pt x="596" y="212"/>
                  </a:lnTo>
                  <a:lnTo>
                    <a:pt x="596" y="214"/>
                  </a:lnTo>
                  <a:lnTo>
                    <a:pt x="601" y="214"/>
                  </a:lnTo>
                  <a:lnTo>
                    <a:pt x="601" y="216"/>
                  </a:lnTo>
                  <a:lnTo>
                    <a:pt x="604" y="216"/>
                  </a:lnTo>
                  <a:lnTo>
                    <a:pt x="604" y="218"/>
                  </a:lnTo>
                  <a:lnTo>
                    <a:pt x="608" y="218"/>
                  </a:lnTo>
                  <a:lnTo>
                    <a:pt x="608" y="220"/>
                  </a:lnTo>
                  <a:lnTo>
                    <a:pt x="611" y="220"/>
                  </a:lnTo>
                  <a:lnTo>
                    <a:pt x="611" y="222"/>
                  </a:lnTo>
                  <a:lnTo>
                    <a:pt x="616" y="222"/>
                  </a:lnTo>
                  <a:lnTo>
                    <a:pt x="616" y="224"/>
                  </a:lnTo>
                  <a:lnTo>
                    <a:pt x="618" y="224"/>
                  </a:lnTo>
                  <a:lnTo>
                    <a:pt x="618" y="226"/>
                  </a:lnTo>
                  <a:lnTo>
                    <a:pt x="624" y="226"/>
                  </a:lnTo>
                  <a:lnTo>
                    <a:pt x="624" y="227"/>
                  </a:lnTo>
                  <a:lnTo>
                    <a:pt x="627" y="227"/>
                  </a:lnTo>
                  <a:lnTo>
                    <a:pt x="627" y="229"/>
                  </a:lnTo>
                  <a:lnTo>
                    <a:pt x="630" y="229"/>
                  </a:lnTo>
                  <a:lnTo>
                    <a:pt x="630" y="232"/>
                  </a:lnTo>
                  <a:lnTo>
                    <a:pt x="634" y="232"/>
                  </a:lnTo>
                  <a:lnTo>
                    <a:pt x="634" y="233"/>
                  </a:lnTo>
                  <a:lnTo>
                    <a:pt x="637" y="233"/>
                  </a:lnTo>
                  <a:lnTo>
                    <a:pt x="637" y="235"/>
                  </a:lnTo>
                  <a:lnTo>
                    <a:pt x="642" y="235"/>
                  </a:lnTo>
                  <a:lnTo>
                    <a:pt x="642" y="237"/>
                  </a:lnTo>
                  <a:lnTo>
                    <a:pt x="645" y="237"/>
                  </a:lnTo>
                  <a:lnTo>
                    <a:pt x="645" y="239"/>
                  </a:lnTo>
                  <a:lnTo>
                    <a:pt x="648" y="239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2" y="243"/>
                  </a:lnTo>
                  <a:lnTo>
                    <a:pt x="656" y="243"/>
                  </a:lnTo>
                  <a:lnTo>
                    <a:pt x="656" y="245"/>
                  </a:lnTo>
                  <a:lnTo>
                    <a:pt x="659" y="245"/>
                  </a:lnTo>
                  <a:lnTo>
                    <a:pt x="659" y="247"/>
                  </a:lnTo>
                  <a:lnTo>
                    <a:pt x="662" y="247"/>
                  </a:lnTo>
                  <a:lnTo>
                    <a:pt x="662" y="249"/>
                  </a:lnTo>
                  <a:lnTo>
                    <a:pt x="666" y="249"/>
                  </a:lnTo>
                  <a:lnTo>
                    <a:pt x="666" y="251"/>
                  </a:lnTo>
                  <a:lnTo>
                    <a:pt x="672" y="251"/>
                  </a:lnTo>
                  <a:lnTo>
                    <a:pt x="672" y="253"/>
                  </a:lnTo>
                  <a:lnTo>
                    <a:pt x="673" y="253"/>
                  </a:lnTo>
                  <a:lnTo>
                    <a:pt x="673" y="255"/>
                  </a:lnTo>
                  <a:lnTo>
                    <a:pt x="676" y="255"/>
                  </a:lnTo>
                  <a:lnTo>
                    <a:pt x="676" y="257"/>
                  </a:lnTo>
                  <a:lnTo>
                    <a:pt x="682" y="257"/>
                  </a:lnTo>
                  <a:lnTo>
                    <a:pt x="682" y="258"/>
                  </a:lnTo>
                  <a:lnTo>
                    <a:pt x="685" y="258"/>
                  </a:lnTo>
                  <a:lnTo>
                    <a:pt x="685" y="260"/>
                  </a:lnTo>
                  <a:lnTo>
                    <a:pt x="689" y="260"/>
                  </a:lnTo>
                  <a:lnTo>
                    <a:pt x="689" y="261"/>
                  </a:lnTo>
                  <a:lnTo>
                    <a:pt x="692" y="261"/>
                  </a:lnTo>
                  <a:lnTo>
                    <a:pt x="692" y="265"/>
                  </a:lnTo>
                  <a:lnTo>
                    <a:pt x="696" y="265"/>
                  </a:lnTo>
                  <a:lnTo>
                    <a:pt x="696" y="266"/>
                  </a:lnTo>
                  <a:lnTo>
                    <a:pt x="699" y="266"/>
                  </a:lnTo>
                  <a:lnTo>
                    <a:pt x="699" y="268"/>
                  </a:lnTo>
                  <a:lnTo>
                    <a:pt x="704" y="268"/>
                  </a:lnTo>
                  <a:lnTo>
                    <a:pt x="704" y="271"/>
                  </a:lnTo>
                  <a:lnTo>
                    <a:pt x="707" y="271"/>
                  </a:lnTo>
                  <a:lnTo>
                    <a:pt x="707" y="272"/>
                  </a:lnTo>
                  <a:lnTo>
                    <a:pt x="708" y="272"/>
                  </a:lnTo>
                  <a:lnTo>
                    <a:pt x="708" y="274"/>
                  </a:lnTo>
                  <a:lnTo>
                    <a:pt x="714" y="274"/>
                  </a:lnTo>
                  <a:lnTo>
                    <a:pt x="714" y="276"/>
                  </a:lnTo>
                  <a:lnTo>
                    <a:pt x="717" y="276"/>
                  </a:lnTo>
                  <a:lnTo>
                    <a:pt x="717" y="279"/>
                  </a:lnTo>
                  <a:lnTo>
                    <a:pt x="721" y="279"/>
                  </a:lnTo>
                  <a:lnTo>
                    <a:pt x="721" y="280"/>
                  </a:lnTo>
                  <a:lnTo>
                    <a:pt x="724" y="280"/>
                  </a:lnTo>
                  <a:lnTo>
                    <a:pt x="724" y="282"/>
                  </a:lnTo>
                  <a:lnTo>
                    <a:pt x="729" y="282"/>
                  </a:lnTo>
                  <a:lnTo>
                    <a:pt x="729" y="283"/>
                  </a:lnTo>
                  <a:lnTo>
                    <a:pt x="731" y="283"/>
                  </a:lnTo>
                  <a:lnTo>
                    <a:pt x="731" y="285"/>
                  </a:lnTo>
                  <a:lnTo>
                    <a:pt x="734" y="285"/>
                  </a:lnTo>
                  <a:lnTo>
                    <a:pt x="734" y="288"/>
                  </a:lnTo>
                  <a:lnTo>
                    <a:pt x="739" y="288"/>
                  </a:lnTo>
                  <a:lnTo>
                    <a:pt x="739" y="289"/>
                  </a:lnTo>
                  <a:lnTo>
                    <a:pt x="742" y="289"/>
                  </a:lnTo>
                  <a:lnTo>
                    <a:pt x="742" y="291"/>
                  </a:lnTo>
                  <a:lnTo>
                    <a:pt x="746" y="291"/>
                  </a:lnTo>
                  <a:lnTo>
                    <a:pt x="746" y="293"/>
                  </a:lnTo>
                  <a:lnTo>
                    <a:pt x="749" y="293"/>
                  </a:lnTo>
                  <a:lnTo>
                    <a:pt x="749" y="295"/>
                  </a:lnTo>
                  <a:lnTo>
                    <a:pt x="753" y="295"/>
                  </a:lnTo>
                  <a:lnTo>
                    <a:pt x="753" y="297"/>
                  </a:lnTo>
                  <a:lnTo>
                    <a:pt x="756" y="297"/>
                  </a:lnTo>
                  <a:lnTo>
                    <a:pt x="756" y="299"/>
                  </a:lnTo>
                  <a:lnTo>
                    <a:pt x="761" y="299"/>
                  </a:lnTo>
                  <a:lnTo>
                    <a:pt x="761" y="301"/>
                  </a:lnTo>
                  <a:lnTo>
                    <a:pt x="763" y="301"/>
                  </a:lnTo>
                  <a:lnTo>
                    <a:pt x="763" y="303"/>
                  </a:lnTo>
                  <a:lnTo>
                    <a:pt x="766" y="303"/>
                  </a:lnTo>
                  <a:lnTo>
                    <a:pt x="766" y="305"/>
                  </a:lnTo>
                  <a:lnTo>
                    <a:pt x="771" y="305"/>
                  </a:lnTo>
                  <a:lnTo>
                    <a:pt x="771" y="307"/>
                  </a:lnTo>
                  <a:lnTo>
                    <a:pt x="774" y="307"/>
                  </a:lnTo>
                  <a:lnTo>
                    <a:pt x="774" y="308"/>
                  </a:lnTo>
                  <a:lnTo>
                    <a:pt x="778" y="308"/>
                  </a:lnTo>
                  <a:lnTo>
                    <a:pt x="778" y="311"/>
                  </a:lnTo>
                  <a:lnTo>
                    <a:pt x="781" y="311"/>
                  </a:lnTo>
                  <a:lnTo>
                    <a:pt x="781" y="313"/>
                  </a:lnTo>
                  <a:lnTo>
                    <a:pt x="785" y="313"/>
                  </a:lnTo>
                  <a:lnTo>
                    <a:pt x="785" y="314"/>
                  </a:lnTo>
                  <a:lnTo>
                    <a:pt x="788" y="314"/>
                  </a:lnTo>
                  <a:lnTo>
                    <a:pt x="788" y="316"/>
                  </a:lnTo>
                  <a:lnTo>
                    <a:pt x="791" y="316"/>
                  </a:lnTo>
                  <a:lnTo>
                    <a:pt x="791" y="319"/>
                  </a:lnTo>
                  <a:lnTo>
                    <a:pt x="796" y="319"/>
                  </a:lnTo>
                  <a:lnTo>
                    <a:pt x="796" y="320"/>
                  </a:lnTo>
                  <a:lnTo>
                    <a:pt x="798" y="320"/>
                  </a:lnTo>
                  <a:lnTo>
                    <a:pt x="798" y="322"/>
                  </a:lnTo>
                  <a:lnTo>
                    <a:pt x="803" y="322"/>
                  </a:lnTo>
                  <a:lnTo>
                    <a:pt x="803" y="324"/>
                  </a:lnTo>
                  <a:lnTo>
                    <a:pt x="806" y="324"/>
                  </a:lnTo>
                  <a:lnTo>
                    <a:pt x="806" y="326"/>
                  </a:lnTo>
                  <a:lnTo>
                    <a:pt x="810" y="326"/>
                  </a:lnTo>
                  <a:lnTo>
                    <a:pt x="810" y="328"/>
                  </a:lnTo>
                  <a:lnTo>
                    <a:pt x="813" y="328"/>
                  </a:lnTo>
                  <a:lnTo>
                    <a:pt x="813" y="330"/>
                  </a:lnTo>
                  <a:lnTo>
                    <a:pt x="816" y="330"/>
                  </a:lnTo>
                  <a:lnTo>
                    <a:pt x="816" y="332"/>
                  </a:lnTo>
                  <a:lnTo>
                    <a:pt x="820" y="332"/>
                  </a:lnTo>
                  <a:lnTo>
                    <a:pt x="820" y="334"/>
                  </a:lnTo>
                  <a:lnTo>
                    <a:pt x="823" y="334"/>
                  </a:lnTo>
                  <a:lnTo>
                    <a:pt x="823" y="336"/>
                  </a:lnTo>
                  <a:lnTo>
                    <a:pt x="827" y="336"/>
                  </a:lnTo>
                  <a:lnTo>
                    <a:pt x="827" y="338"/>
                  </a:lnTo>
                  <a:lnTo>
                    <a:pt x="830" y="338"/>
                  </a:lnTo>
                  <a:lnTo>
                    <a:pt x="830" y="339"/>
                  </a:lnTo>
                  <a:lnTo>
                    <a:pt x="835" y="339"/>
                  </a:lnTo>
                  <a:lnTo>
                    <a:pt x="835" y="341"/>
                  </a:lnTo>
                  <a:lnTo>
                    <a:pt x="838" y="341"/>
                  </a:lnTo>
                  <a:lnTo>
                    <a:pt x="838" y="344"/>
                  </a:lnTo>
                  <a:lnTo>
                    <a:pt x="842" y="344"/>
                  </a:lnTo>
                  <a:lnTo>
                    <a:pt x="842" y="346"/>
                  </a:lnTo>
                  <a:lnTo>
                    <a:pt x="845" y="346"/>
                  </a:lnTo>
                  <a:lnTo>
                    <a:pt x="845" y="347"/>
                  </a:lnTo>
                  <a:lnTo>
                    <a:pt x="848" y="347"/>
                  </a:lnTo>
                  <a:lnTo>
                    <a:pt x="848" y="349"/>
                  </a:lnTo>
                  <a:lnTo>
                    <a:pt x="852" y="349"/>
                  </a:lnTo>
                  <a:lnTo>
                    <a:pt x="852" y="350"/>
                  </a:lnTo>
                  <a:lnTo>
                    <a:pt x="855" y="350"/>
                  </a:lnTo>
                  <a:lnTo>
                    <a:pt x="855" y="353"/>
                  </a:lnTo>
                  <a:lnTo>
                    <a:pt x="859" y="353"/>
                  </a:lnTo>
                  <a:lnTo>
                    <a:pt x="859" y="355"/>
                  </a:lnTo>
                  <a:lnTo>
                    <a:pt x="862" y="355"/>
                  </a:lnTo>
                  <a:lnTo>
                    <a:pt x="862" y="357"/>
                  </a:lnTo>
                  <a:lnTo>
                    <a:pt x="867" y="357"/>
                  </a:lnTo>
                  <a:lnTo>
                    <a:pt x="867" y="358"/>
                  </a:lnTo>
                  <a:lnTo>
                    <a:pt x="870" y="358"/>
                  </a:lnTo>
                  <a:lnTo>
                    <a:pt x="870" y="361"/>
                  </a:lnTo>
                  <a:lnTo>
                    <a:pt x="874" y="361"/>
                  </a:lnTo>
                  <a:lnTo>
                    <a:pt x="874" y="363"/>
                  </a:lnTo>
                  <a:lnTo>
                    <a:pt x="877" y="363"/>
                  </a:lnTo>
                  <a:lnTo>
                    <a:pt x="877" y="364"/>
                  </a:lnTo>
                  <a:lnTo>
                    <a:pt x="880" y="364"/>
                  </a:lnTo>
                  <a:lnTo>
                    <a:pt x="880" y="366"/>
                  </a:lnTo>
                  <a:lnTo>
                    <a:pt x="884" y="366"/>
                  </a:lnTo>
                  <a:lnTo>
                    <a:pt x="884" y="369"/>
                  </a:lnTo>
                  <a:lnTo>
                    <a:pt x="887" y="369"/>
                  </a:lnTo>
                  <a:lnTo>
                    <a:pt x="887" y="370"/>
                  </a:lnTo>
                  <a:lnTo>
                    <a:pt x="891" y="370"/>
                  </a:lnTo>
                  <a:lnTo>
                    <a:pt x="891" y="372"/>
                  </a:lnTo>
                  <a:lnTo>
                    <a:pt x="894" y="372"/>
                  </a:lnTo>
                  <a:lnTo>
                    <a:pt x="894" y="374"/>
                  </a:lnTo>
                  <a:lnTo>
                    <a:pt x="897" y="374"/>
                  </a:lnTo>
                  <a:lnTo>
                    <a:pt x="897" y="376"/>
                  </a:lnTo>
                  <a:lnTo>
                    <a:pt x="902" y="376"/>
                  </a:lnTo>
                  <a:lnTo>
                    <a:pt x="902" y="378"/>
                  </a:lnTo>
                  <a:lnTo>
                    <a:pt x="905" y="378"/>
                  </a:lnTo>
                  <a:lnTo>
                    <a:pt x="905" y="380"/>
                  </a:lnTo>
                  <a:lnTo>
                    <a:pt x="909" y="380"/>
                  </a:lnTo>
                  <a:lnTo>
                    <a:pt x="909" y="382"/>
                  </a:lnTo>
                  <a:lnTo>
                    <a:pt x="912" y="382"/>
                  </a:lnTo>
                  <a:lnTo>
                    <a:pt x="912" y="384"/>
                  </a:lnTo>
                  <a:lnTo>
                    <a:pt x="916" y="384"/>
                  </a:lnTo>
                  <a:lnTo>
                    <a:pt x="916" y="386"/>
                  </a:lnTo>
                  <a:lnTo>
                    <a:pt x="919" y="386"/>
                  </a:lnTo>
                  <a:lnTo>
                    <a:pt x="919" y="388"/>
                  </a:lnTo>
                  <a:lnTo>
                    <a:pt x="921" y="388"/>
                  </a:lnTo>
                  <a:lnTo>
                    <a:pt x="921" y="389"/>
                  </a:lnTo>
                  <a:lnTo>
                    <a:pt x="926" y="389"/>
                  </a:lnTo>
                  <a:lnTo>
                    <a:pt x="926" y="392"/>
                  </a:lnTo>
                  <a:lnTo>
                    <a:pt x="929" y="392"/>
                  </a:lnTo>
                  <a:lnTo>
                    <a:pt x="929" y="394"/>
                  </a:lnTo>
                  <a:lnTo>
                    <a:pt x="933" y="394"/>
                  </a:lnTo>
                  <a:lnTo>
                    <a:pt x="933" y="395"/>
                  </a:lnTo>
                  <a:lnTo>
                    <a:pt x="935" y="395"/>
                  </a:lnTo>
                  <a:lnTo>
                    <a:pt x="935" y="397"/>
                  </a:lnTo>
                  <a:lnTo>
                    <a:pt x="939" y="397"/>
                  </a:lnTo>
                  <a:lnTo>
                    <a:pt x="939" y="400"/>
                  </a:lnTo>
                  <a:lnTo>
                    <a:pt x="944" y="400"/>
                  </a:lnTo>
                  <a:lnTo>
                    <a:pt x="944" y="401"/>
                  </a:lnTo>
                  <a:lnTo>
                    <a:pt x="945" y="401"/>
                  </a:lnTo>
                  <a:lnTo>
                    <a:pt x="945" y="403"/>
                  </a:lnTo>
                  <a:lnTo>
                    <a:pt x="950" y="403"/>
                  </a:lnTo>
                  <a:lnTo>
                    <a:pt x="950" y="405"/>
                  </a:lnTo>
                  <a:lnTo>
                    <a:pt x="953" y="405"/>
                  </a:lnTo>
                  <a:lnTo>
                    <a:pt x="953" y="408"/>
                  </a:lnTo>
                  <a:lnTo>
                    <a:pt x="957" y="408"/>
                  </a:lnTo>
                  <a:lnTo>
                    <a:pt x="957" y="409"/>
                  </a:lnTo>
                  <a:lnTo>
                    <a:pt x="960" y="409"/>
                  </a:lnTo>
                  <a:lnTo>
                    <a:pt x="960" y="411"/>
                  </a:lnTo>
                  <a:lnTo>
                    <a:pt x="964" y="411"/>
                  </a:lnTo>
                  <a:lnTo>
                    <a:pt x="964" y="412"/>
                  </a:lnTo>
                  <a:lnTo>
                    <a:pt x="967" y="412"/>
                  </a:lnTo>
                  <a:lnTo>
                    <a:pt x="967" y="416"/>
                  </a:lnTo>
                  <a:lnTo>
                    <a:pt x="970" y="416"/>
                  </a:lnTo>
                  <a:lnTo>
                    <a:pt x="970" y="417"/>
                  </a:lnTo>
                  <a:lnTo>
                    <a:pt x="974" y="417"/>
                  </a:lnTo>
                  <a:lnTo>
                    <a:pt x="974" y="419"/>
                  </a:lnTo>
                  <a:lnTo>
                    <a:pt x="977" y="419"/>
                  </a:lnTo>
                  <a:lnTo>
                    <a:pt x="977" y="420"/>
                  </a:lnTo>
                  <a:lnTo>
                    <a:pt x="982" y="420"/>
                  </a:lnTo>
                  <a:lnTo>
                    <a:pt x="982" y="422"/>
                  </a:lnTo>
                  <a:lnTo>
                    <a:pt x="985" y="422"/>
                  </a:lnTo>
                  <a:lnTo>
                    <a:pt x="985" y="425"/>
                  </a:lnTo>
                  <a:lnTo>
                    <a:pt x="989" y="425"/>
                  </a:lnTo>
                  <a:lnTo>
                    <a:pt x="989" y="426"/>
                  </a:lnTo>
                  <a:lnTo>
                    <a:pt x="992" y="426"/>
                  </a:lnTo>
                  <a:lnTo>
                    <a:pt x="992" y="428"/>
                  </a:lnTo>
                  <a:lnTo>
                    <a:pt x="996" y="428"/>
                  </a:lnTo>
                  <a:lnTo>
                    <a:pt x="996" y="430"/>
                  </a:lnTo>
                  <a:lnTo>
                    <a:pt x="999" y="430"/>
                  </a:lnTo>
                  <a:lnTo>
                    <a:pt x="999" y="431"/>
                  </a:lnTo>
                  <a:lnTo>
                    <a:pt x="1002" y="431"/>
                  </a:lnTo>
                  <a:lnTo>
                    <a:pt x="1002" y="434"/>
                  </a:lnTo>
                  <a:lnTo>
                    <a:pt x="1006" y="434"/>
                  </a:lnTo>
                  <a:lnTo>
                    <a:pt x="1006" y="436"/>
                  </a:lnTo>
                  <a:lnTo>
                    <a:pt x="1009" y="436"/>
                  </a:lnTo>
                  <a:lnTo>
                    <a:pt x="1009" y="438"/>
                  </a:lnTo>
                  <a:lnTo>
                    <a:pt x="1013" y="438"/>
                  </a:lnTo>
                  <a:lnTo>
                    <a:pt x="1013" y="439"/>
                  </a:lnTo>
                  <a:lnTo>
                    <a:pt x="1017" y="439"/>
                  </a:lnTo>
                  <a:lnTo>
                    <a:pt x="1017" y="442"/>
                  </a:lnTo>
                  <a:lnTo>
                    <a:pt x="1021" y="442"/>
                  </a:lnTo>
                  <a:lnTo>
                    <a:pt x="1021" y="444"/>
                  </a:lnTo>
                  <a:lnTo>
                    <a:pt x="1024" y="444"/>
                  </a:lnTo>
                  <a:lnTo>
                    <a:pt x="1024" y="445"/>
                  </a:lnTo>
                  <a:lnTo>
                    <a:pt x="1028" y="445"/>
                  </a:lnTo>
                  <a:lnTo>
                    <a:pt x="1028" y="447"/>
                  </a:lnTo>
                  <a:lnTo>
                    <a:pt x="1031" y="447"/>
                  </a:lnTo>
                  <a:lnTo>
                    <a:pt x="1031" y="450"/>
                  </a:lnTo>
                  <a:lnTo>
                    <a:pt x="1034" y="450"/>
                  </a:lnTo>
                  <a:lnTo>
                    <a:pt x="1034" y="451"/>
                  </a:lnTo>
                  <a:lnTo>
                    <a:pt x="1038" y="451"/>
                  </a:lnTo>
                  <a:lnTo>
                    <a:pt x="1038" y="453"/>
                  </a:lnTo>
                  <a:lnTo>
                    <a:pt x="1041" y="453"/>
                  </a:lnTo>
                  <a:lnTo>
                    <a:pt x="1041" y="455"/>
                  </a:lnTo>
                  <a:lnTo>
                    <a:pt x="1046" y="455"/>
                  </a:lnTo>
                  <a:lnTo>
                    <a:pt x="1046" y="457"/>
                  </a:lnTo>
                  <a:lnTo>
                    <a:pt x="1048" y="457"/>
                  </a:lnTo>
                  <a:lnTo>
                    <a:pt x="1048" y="459"/>
                  </a:lnTo>
                  <a:lnTo>
                    <a:pt x="1053" y="459"/>
                  </a:lnTo>
                  <a:lnTo>
                    <a:pt x="1053" y="461"/>
                  </a:lnTo>
                  <a:lnTo>
                    <a:pt x="1056" y="461"/>
                  </a:lnTo>
                  <a:lnTo>
                    <a:pt x="1056" y="463"/>
                  </a:lnTo>
                  <a:lnTo>
                    <a:pt x="1059" y="463"/>
                  </a:lnTo>
                  <a:lnTo>
                    <a:pt x="1059" y="465"/>
                  </a:lnTo>
                  <a:lnTo>
                    <a:pt x="1061" y="465"/>
                  </a:lnTo>
                  <a:lnTo>
                    <a:pt x="1061" y="467"/>
                  </a:lnTo>
                  <a:lnTo>
                    <a:pt x="1066" y="467"/>
                  </a:lnTo>
                  <a:lnTo>
                    <a:pt x="1066" y="469"/>
                  </a:lnTo>
                  <a:lnTo>
                    <a:pt x="1070" y="469"/>
                  </a:lnTo>
                  <a:lnTo>
                    <a:pt x="1070" y="470"/>
                  </a:lnTo>
                  <a:lnTo>
                    <a:pt x="1073" y="470"/>
                  </a:lnTo>
                  <a:lnTo>
                    <a:pt x="1073" y="473"/>
                  </a:lnTo>
                  <a:lnTo>
                    <a:pt x="1078" y="473"/>
                  </a:lnTo>
                  <a:lnTo>
                    <a:pt x="1078" y="475"/>
                  </a:lnTo>
                  <a:lnTo>
                    <a:pt x="1080" y="475"/>
                  </a:lnTo>
                  <a:lnTo>
                    <a:pt x="1080" y="476"/>
                  </a:lnTo>
                  <a:lnTo>
                    <a:pt x="1082" y="476"/>
                  </a:lnTo>
                  <a:lnTo>
                    <a:pt x="1082" y="478"/>
                  </a:lnTo>
                  <a:lnTo>
                    <a:pt x="1088" y="478"/>
                  </a:lnTo>
                  <a:lnTo>
                    <a:pt x="1088" y="481"/>
                  </a:lnTo>
                  <a:lnTo>
                    <a:pt x="1091" y="481"/>
                  </a:lnTo>
                  <a:lnTo>
                    <a:pt x="1091" y="482"/>
                  </a:lnTo>
                  <a:lnTo>
                    <a:pt x="1095" y="482"/>
                  </a:lnTo>
                  <a:lnTo>
                    <a:pt x="1095" y="484"/>
                  </a:lnTo>
                  <a:lnTo>
                    <a:pt x="1096" y="484"/>
                  </a:lnTo>
                  <a:lnTo>
                    <a:pt x="1096" y="486"/>
                  </a:lnTo>
                  <a:lnTo>
                    <a:pt x="1101" y="486"/>
                  </a:lnTo>
                  <a:lnTo>
                    <a:pt x="1101" y="487"/>
                  </a:lnTo>
                  <a:lnTo>
                    <a:pt x="1105" y="487"/>
                  </a:lnTo>
                  <a:lnTo>
                    <a:pt x="1105" y="490"/>
                  </a:lnTo>
                  <a:lnTo>
                    <a:pt x="1110" y="490"/>
                  </a:lnTo>
                  <a:lnTo>
                    <a:pt x="1110" y="492"/>
                  </a:lnTo>
                  <a:lnTo>
                    <a:pt x="1113" y="492"/>
                  </a:lnTo>
                  <a:lnTo>
                    <a:pt x="1113" y="493"/>
                  </a:lnTo>
                  <a:lnTo>
                    <a:pt x="1114" y="493"/>
                  </a:lnTo>
                  <a:lnTo>
                    <a:pt x="1114" y="497"/>
                  </a:lnTo>
                  <a:lnTo>
                    <a:pt x="1118" y="497"/>
                  </a:lnTo>
                  <a:lnTo>
                    <a:pt x="1118" y="498"/>
                  </a:lnTo>
                  <a:lnTo>
                    <a:pt x="1121" y="498"/>
                  </a:lnTo>
                  <a:lnTo>
                    <a:pt x="1121" y="500"/>
                  </a:lnTo>
                  <a:lnTo>
                    <a:pt x="1125" y="500"/>
                  </a:lnTo>
                  <a:lnTo>
                    <a:pt x="1125" y="501"/>
                  </a:lnTo>
                  <a:lnTo>
                    <a:pt x="1128" y="501"/>
                  </a:lnTo>
                  <a:lnTo>
                    <a:pt x="1128" y="503"/>
                  </a:lnTo>
                  <a:lnTo>
                    <a:pt x="1131" y="503"/>
                  </a:lnTo>
                  <a:lnTo>
                    <a:pt x="1131" y="506"/>
                  </a:lnTo>
                  <a:lnTo>
                    <a:pt x="1136" y="506"/>
                  </a:lnTo>
                  <a:lnTo>
                    <a:pt x="1136" y="507"/>
                  </a:lnTo>
                  <a:lnTo>
                    <a:pt x="1139" y="507"/>
                  </a:lnTo>
                  <a:lnTo>
                    <a:pt x="1139" y="509"/>
                  </a:lnTo>
                  <a:lnTo>
                    <a:pt x="1143" y="509"/>
                  </a:lnTo>
                  <a:lnTo>
                    <a:pt x="1143" y="511"/>
                  </a:lnTo>
                  <a:lnTo>
                    <a:pt x="1146" y="511"/>
                  </a:lnTo>
                  <a:lnTo>
                    <a:pt x="1146" y="513"/>
                  </a:lnTo>
                  <a:lnTo>
                    <a:pt x="1150" y="513"/>
                  </a:lnTo>
                  <a:lnTo>
                    <a:pt x="1150" y="515"/>
                  </a:lnTo>
                  <a:lnTo>
                    <a:pt x="1153" y="515"/>
                  </a:lnTo>
                  <a:lnTo>
                    <a:pt x="1153" y="517"/>
                  </a:lnTo>
                  <a:lnTo>
                    <a:pt x="1156" y="517"/>
                  </a:lnTo>
                  <a:lnTo>
                    <a:pt x="1156" y="519"/>
                  </a:lnTo>
                  <a:lnTo>
                    <a:pt x="1160" y="519"/>
                  </a:lnTo>
                  <a:lnTo>
                    <a:pt x="1160" y="521"/>
                  </a:lnTo>
                  <a:lnTo>
                    <a:pt x="1163" y="521"/>
                  </a:lnTo>
                  <a:lnTo>
                    <a:pt x="1163" y="523"/>
                  </a:lnTo>
                  <a:lnTo>
                    <a:pt x="1166" y="523"/>
                  </a:lnTo>
                  <a:lnTo>
                    <a:pt x="1166" y="525"/>
                  </a:lnTo>
                  <a:lnTo>
                    <a:pt x="1171" y="525"/>
                  </a:lnTo>
                  <a:lnTo>
                    <a:pt x="1171" y="526"/>
                  </a:lnTo>
                  <a:lnTo>
                    <a:pt x="1175" y="526"/>
                  </a:lnTo>
                  <a:lnTo>
                    <a:pt x="1175" y="528"/>
                  </a:lnTo>
                  <a:lnTo>
                    <a:pt x="1178" y="528"/>
                  </a:lnTo>
                  <a:lnTo>
                    <a:pt x="1178" y="531"/>
                  </a:lnTo>
                  <a:lnTo>
                    <a:pt x="1182" y="531"/>
                  </a:lnTo>
                  <a:lnTo>
                    <a:pt x="1182" y="532"/>
                  </a:lnTo>
                  <a:lnTo>
                    <a:pt x="1185" y="532"/>
                  </a:lnTo>
                  <a:lnTo>
                    <a:pt x="1185" y="534"/>
                  </a:lnTo>
                  <a:lnTo>
                    <a:pt x="1188" y="534"/>
                  </a:lnTo>
                  <a:lnTo>
                    <a:pt x="1188" y="536"/>
                  </a:lnTo>
                  <a:lnTo>
                    <a:pt x="1192" y="536"/>
                  </a:lnTo>
                  <a:lnTo>
                    <a:pt x="1192" y="538"/>
                  </a:lnTo>
                  <a:lnTo>
                    <a:pt x="1196" y="538"/>
                  </a:lnTo>
                  <a:lnTo>
                    <a:pt x="1196" y="540"/>
                  </a:lnTo>
                  <a:lnTo>
                    <a:pt x="1199" y="540"/>
                  </a:lnTo>
                  <a:lnTo>
                    <a:pt x="1199" y="542"/>
                  </a:lnTo>
                  <a:lnTo>
                    <a:pt x="1201" y="542"/>
                  </a:lnTo>
                  <a:lnTo>
                    <a:pt x="1201" y="544"/>
                  </a:lnTo>
                  <a:lnTo>
                    <a:pt x="1204" y="544"/>
                  </a:lnTo>
                  <a:lnTo>
                    <a:pt x="1204" y="546"/>
                  </a:lnTo>
                  <a:lnTo>
                    <a:pt x="1210" y="546"/>
                  </a:lnTo>
                  <a:lnTo>
                    <a:pt x="1210" y="548"/>
                  </a:lnTo>
                  <a:lnTo>
                    <a:pt x="1213" y="548"/>
                  </a:lnTo>
                  <a:lnTo>
                    <a:pt x="1213" y="550"/>
                  </a:lnTo>
                  <a:lnTo>
                    <a:pt x="1216" y="550"/>
                  </a:lnTo>
                  <a:lnTo>
                    <a:pt x="1216" y="551"/>
                  </a:lnTo>
                  <a:lnTo>
                    <a:pt x="1219" y="551"/>
                  </a:lnTo>
                  <a:lnTo>
                    <a:pt x="1219" y="554"/>
                  </a:lnTo>
                  <a:lnTo>
                    <a:pt x="1224" y="554"/>
                  </a:lnTo>
                  <a:lnTo>
                    <a:pt x="1224" y="556"/>
                  </a:lnTo>
                  <a:lnTo>
                    <a:pt x="1226" y="556"/>
                  </a:lnTo>
                  <a:lnTo>
                    <a:pt x="1226" y="557"/>
                  </a:lnTo>
                  <a:lnTo>
                    <a:pt x="1229" y="557"/>
                  </a:lnTo>
                  <a:lnTo>
                    <a:pt x="1229" y="559"/>
                  </a:lnTo>
                  <a:lnTo>
                    <a:pt x="1234" y="559"/>
                  </a:lnTo>
                  <a:lnTo>
                    <a:pt x="1234" y="562"/>
                  </a:lnTo>
                  <a:lnTo>
                    <a:pt x="1239" y="562"/>
                  </a:lnTo>
                  <a:lnTo>
                    <a:pt x="1239" y="563"/>
                  </a:lnTo>
                  <a:lnTo>
                    <a:pt x="1240" y="563"/>
                  </a:lnTo>
                  <a:lnTo>
                    <a:pt x="1240" y="565"/>
                  </a:lnTo>
                  <a:lnTo>
                    <a:pt x="1243" y="565"/>
                  </a:lnTo>
                  <a:lnTo>
                    <a:pt x="1243" y="567"/>
                  </a:lnTo>
                  <a:lnTo>
                    <a:pt x="1248" y="567"/>
                  </a:lnTo>
                  <a:lnTo>
                    <a:pt x="1248" y="568"/>
                  </a:lnTo>
                  <a:lnTo>
                    <a:pt x="1251" y="568"/>
                  </a:lnTo>
                  <a:lnTo>
                    <a:pt x="1251" y="571"/>
                  </a:lnTo>
                  <a:lnTo>
                    <a:pt x="1255" y="571"/>
                  </a:lnTo>
                  <a:lnTo>
                    <a:pt x="1255" y="573"/>
                  </a:lnTo>
                  <a:lnTo>
                    <a:pt x="1258" y="573"/>
                  </a:lnTo>
                  <a:lnTo>
                    <a:pt x="1258" y="574"/>
                  </a:lnTo>
                  <a:lnTo>
                    <a:pt x="1261" y="574"/>
                  </a:lnTo>
                  <a:lnTo>
                    <a:pt x="1261" y="576"/>
                  </a:lnTo>
                  <a:lnTo>
                    <a:pt x="1265" y="576"/>
                  </a:lnTo>
                  <a:lnTo>
                    <a:pt x="1265" y="579"/>
                  </a:lnTo>
                  <a:lnTo>
                    <a:pt x="1268" y="579"/>
                  </a:lnTo>
                  <a:lnTo>
                    <a:pt x="1268" y="581"/>
                  </a:lnTo>
                  <a:lnTo>
                    <a:pt x="1272" y="581"/>
                  </a:lnTo>
                  <a:lnTo>
                    <a:pt x="1272" y="582"/>
                  </a:lnTo>
                  <a:lnTo>
                    <a:pt x="1274" y="582"/>
                  </a:lnTo>
                  <a:lnTo>
                    <a:pt x="1274" y="584"/>
                  </a:lnTo>
                  <a:lnTo>
                    <a:pt x="1280" y="584"/>
                  </a:lnTo>
                  <a:lnTo>
                    <a:pt x="1280" y="587"/>
                  </a:lnTo>
                  <a:lnTo>
                    <a:pt x="1281" y="587"/>
                  </a:lnTo>
                  <a:lnTo>
                    <a:pt x="1281" y="588"/>
                  </a:lnTo>
                  <a:lnTo>
                    <a:pt x="1284" y="588"/>
                  </a:lnTo>
                  <a:lnTo>
                    <a:pt x="1284" y="590"/>
                  </a:lnTo>
                  <a:lnTo>
                    <a:pt x="1288" y="590"/>
                  </a:lnTo>
                  <a:lnTo>
                    <a:pt x="1288" y="592"/>
                  </a:lnTo>
                  <a:lnTo>
                    <a:pt x="1291" y="592"/>
                  </a:lnTo>
                  <a:lnTo>
                    <a:pt x="1291" y="594"/>
                  </a:lnTo>
                  <a:lnTo>
                    <a:pt x="1297" y="594"/>
                  </a:lnTo>
                  <a:lnTo>
                    <a:pt x="1297" y="596"/>
                  </a:lnTo>
                  <a:lnTo>
                    <a:pt x="1300" y="596"/>
                  </a:lnTo>
                  <a:lnTo>
                    <a:pt x="1300" y="598"/>
                  </a:lnTo>
                  <a:lnTo>
                    <a:pt x="1302" y="598"/>
                  </a:lnTo>
                  <a:lnTo>
                    <a:pt x="1302" y="600"/>
                  </a:lnTo>
                  <a:lnTo>
                    <a:pt x="1306" y="600"/>
                  </a:lnTo>
                  <a:lnTo>
                    <a:pt x="1306" y="602"/>
                  </a:lnTo>
                  <a:lnTo>
                    <a:pt x="1309" y="602"/>
                  </a:lnTo>
                  <a:lnTo>
                    <a:pt x="1309" y="604"/>
                  </a:lnTo>
                  <a:lnTo>
                    <a:pt x="1313" y="604"/>
                  </a:lnTo>
                  <a:lnTo>
                    <a:pt x="1313" y="606"/>
                  </a:lnTo>
                  <a:lnTo>
                    <a:pt x="1316" y="606"/>
                  </a:lnTo>
                  <a:lnTo>
                    <a:pt x="1316" y="607"/>
                  </a:lnTo>
                  <a:lnTo>
                    <a:pt x="1320" y="607"/>
                  </a:lnTo>
                  <a:lnTo>
                    <a:pt x="1320" y="610"/>
                  </a:lnTo>
                  <a:lnTo>
                    <a:pt x="1323" y="610"/>
                  </a:lnTo>
                  <a:lnTo>
                    <a:pt x="1323" y="612"/>
                  </a:lnTo>
                  <a:lnTo>
                    <a:pt x="1326" y="612"/>
                  </a:lnTo>
                  <a:lnTo>
                    <a:pt x="1326" y="613"/>
                  </a:lnTo>
                  <a:lnTo>
                    <a:pt x="1330" y="613"/>
                  </a:lnTo>
                  <a:lnTo>
                    <a:pt x="1330" y="615"/>
                  </a:lnTo>
                  <a:lnTo>
                    <a:pt x="1334" y="615"/>
                  </a:lnTo>
                  <a:lnTo>
                    <a:pt x="1334" y="618"/>
                  </a:lnTo>
                  <a:lnTo>
                    <a:pt x="1338" y="618"/>
                  </a:lnTo>
                  <a:lnTo>
                    <a:pt x="1338" y="619"/>
                  </a:lnTo>
                  <a:lnTo>
                    <a:pt x="1341" y="619"/>
                  </a:lnTo>
                  <a:lnTo>
                    <a:pt x="1341" y="621"/>
                  </a:lnTo>
                  <a:lnTo>
                    <a:pt x="1345" y="621"/>
                  </a:lnTo>
                  <a:lnTo>
                    <a:pt x="1345" y="623"/>
                  </a:lnTo>
                  <a:lnTo>
                    <a:pt x="1348" y="623"/>
                  </a:lnTo>
                  <a:lnTo>
                    <a:pt x="1348" y="626"/>
                  </a:lnTo>
                  <a:lnTo>
                    <a:pt x="1352" y="626"/>
                  </a:lnTo>
                  <a:lnTo>
                    <a:pt x="1352" y="627"/>
                  </a:lnTo>
                  <a:lnTo>
                    <a:pt x="1354" y="627"/>
                  </a:lnTo>
                  <a:lnTo>
                    <a:pt x="1354" y="629"/>
                  </a:lnTo>
                  <a:lnTo>
                    <a:pt x="1357" y="629"/>
                  </a:lnTo>
                  <a:lnTo>
                    <a:pt x="1357" y="630"/>
                  </a:lnTo>
                  <a:lnTo>
                    <a:pt x="1361" y="630"/>
                  </a:lnTo>
                  <a:lnTo>
                    <a:pt x="1361" y="632"/>
                  </a:lnTo>
                  <a:lnTo>
                    <a:pt x="1364" y="632"/>
                  </a:lnTo>
                  <a:lnTo>
                    <a:pt x="1364" y="635"/>
                  </a:lnTo>
                  <a:lnTo>
                    <a:pt x="1368" y="635"/>
                  </a:lnTo>
                  <a:lnTo>
                    <a:pt x="1368" y="637"/>
                  </a:lnTo>
                  <a:lnTo>
                    <a:pt x="1371" y="637"/>
                  </a:lnTo>
                  <a:lnTo>
                    <a:pt x="1371" y="638"/>
                  </a:lnTo>
                  <a:lnTo>
                    <a:pt x="1374" y="638"/>
                  </a:lnTo>
                  <a:lnTo>
                    <a:pt x="1374" y="640"/>
                  </a:lnTo>
                  <a:lnTo>
                    <a:pt x="1378" y="640"/>
                  </a:lnTo>
                  <a:lnTo>
                    <a:pt x="1378" y="643"/>
                  </a:lnTo>
                  <a:lnTo>
                    <a:pt x="1381" y="643"/>
                  </a:lnTo>
                  <a:lnTo>
                    <a:pt x="1381" y="644"/>
                  </a:lnTo>
                  <a:lnTo>
                    <a:pt x="1386" y="644"/>
                  </a:lnTo>
                  <a:lnTo>
                    <a:pt x="1386" y="646"/>
                  </a:lnTo>
                  <a:lnTo>
                    <a:pt x="1389" y="646"/>
                  </a:lnTo>
                  <a:lnTo>
                    <a:pt x="1389" y="648"/>
                  </a:lnTo>
                  <a:lnTo>
                    <a:pt x="1393" y="648"/>
                  </a:lnTo>
                  <a:lnTo>
                    <a:pt x="1393" y="649"/>
                  </a:lnTo>
                  <a:lnTo>
                    <a:pt x="1394" y="649"/>
                  </a:lnTo>
                  <a:lnTo>
                    <a:pt x="1394" y="652"/>
                  </a:lnTo>
                  <a:lnTo>
                    <a:pt x="1398" y="652"/>
                  </a:lnTo>
                  <a:lnTo>
                    <a:pt x="1398" y="654"/>
                  </a:lnTo>
                  <a:lnTo>
                    <a:pt x="1401" y="654"/>
                  </a:lnTo>
                  <a:lnTo>
                    <a:pt x="1401" y="655"/>
                  </a:lnTo>
                  <a:lnTo>
                    <a:pt x="1405" y="655"/>
                  </a:lnTo>
                  <a:lnTo>
                    <a:pt x="1405" y="657"/>
                  </a:lnTo>
                  <a:lnTo>
                    <a:pt x="1409" y="657"/>
                  </a:lnTo>
                  <a:lnTo>
                    <a:pt x="1409" y="660"/>
                  </a:lnTo>
                  <a:lnTo>
                    <a:pt x="1412" y="660"/>
                  </a:lnTo>
                  <a:lnTo>
                    <a:pt x="1412" y="667"/>
                  </a:lnTo>
                  <a:lnTo>
                    <a:pt x="1406" y="667"/>
                  </a:lnTo>
                  <a:lnTo>
                    <a:pt x="1406" y="670"/>
                  </a:lnTo>
                  <a:lnTo>
                    <a:pt x="1398" y="670"/>
                  </a:lnTo>
                  <a:lnTo>
                    <a:pt x="1398" y="668"/>
                  </a:lnTo>
                  <a:lnTo>
                    <a:pt x="1395" y="668"/>
                  </a:lnTo>
                  <a:lnTo>
                    <a:pt x="1395" y="665"/>
                  </a:lnTo>
                  <a:lnTo>
                    <a:pt x="1390" y="665"/>
                  </a:lnTo>
                  <a:lnTo>
                    <a:pt x="1390" y="664"/>
                  </a:lnTo>
                  <a:lnTo>
                    <a:pt x="1388" y="664"/>
                  </a:lnTo>
                  <a:lnTo>
                    <a:pt x="1388" y="662"/>
                  </a:lnTo>
                  <a:lnTo>
                    <a:pt x="1383" y="662"/>
                  </a:lnTo>
                  <a:lnTo>
                    <a:pt x="1383" y="660"/>
                  </a:lnTo>
                  <a:lnTo>
                    <a:pt x="1382" y="660"/>
                  </a:lnTo>
                  <a:lnTo>
                    <a:pt x="1382" y="659"/>
                  </a:lnTo>
                  <a:lnTo>
                    <a:pt x="1379" y="659"/>
                  </a:lnTo>
                  <a:lnTo>
                    <a:pt x="1379" y="656"/>
                  </a:lnTo>
                  <a:lnTo>
                    <a:pt x="1376" y="656"/>
                  </a:lnTo>
                  <a:lnTo>
                    <a:pt x="1376" y="654"/>
                  </a:lnTo>
                  <a:lnTo>
                    <a:pt x="1371" y="654"/>
                  </a:lnTo>
                  <a:lnTo>
                    <a:pt x="1371" y="653"/>
                  </a:lnTo>
                  <a:lnTo>
                    <a:pt x="1368" y="653"/>
                  </a:lnTo>
                  <a:lnTo>
                    <a:pt x="1368" y="651"/>
                  </a:lnTo>
                  <a:lnTo>
                    <a:pt x="1364" y="651"/>
                  </a:lnTo>
                  <a:lnTo>
                    <a:pt x="1364" y="648"/>
                  </a:lnTo>
                  <a:lnTo>
                    <a:pt x="1361" y="648"/>
                  </a:lnTo>
                  <a:lnTo>
                    <a:pt x="1361" y="647"/>
                  </a:lnTo>
                  <a:lnTo>
                    <a:pt x="1357" y="647"/>
                  </a:lnTo>
                  <a:lnTo>
                    <a:pt x="1357" y="645"/>
                  </a:lnTo>
                  <a:lnTo>
                    <a:pt x="1354" y="645"/>
                  </a:lnTo>
                  <a:lnTo>
                    <a:pt x="1354" y="643"/>
                  </a:lnTo>
                  <a:lnTo>
                    <a:pt x="1350" y="643"/>
                  </a:lnTo>
                  <a:lnTo>
                    <a:pt x="1350" y="640"/>
                  </a:lnTo>
                  <a:lnTo>
                    <a:pt x="1347" y="640"/>
                  </a:lnTo>
                  <a:lnTo>
                    <a:pt x="1347" y="639"/>
                  </a:lnTo>
                  <a:lnTo>
                    <a:pt x="1344" y="639"/>
                  </a:lnTo>
                  <a:lnTo>
                    <a:pt x="1344" y="637"/>
                  </a:lnTo>
                  <a:lnTo>
                    <a:pt x="1341" y="637"/>
                  </a:lnTo>
                  <a:lnTo>
                    <a:pt x="1341" y="636"/>
                  </a:lnTo>
                  <a:lnTo>
                    <a:pt x="1338" y="636"/>
                  </a:lnTo>
                  <a:lnTo>
                    <a:pt x="1338" y="633"/>
                  </a:lnTo>
                  <a:lnTo>
                    <a:pt x="1334" y="633"/>
                  </a:lnTo>
                  <a:lnTo>
                    <a:pt x="1334" y="631"/>
                  </a:lnTo>
                  <a:lnTo>
                    <a:pt x="1331" y="631"/>
                  </a:lnTo>
                  <a:lnTo>
                    <a:pt x="1331" y="629"/>
                  </a:lnTo>
                  <a:lnTo>
                    <a:pt x="1328" y="629"/>
                  </a:lnTo>
                  <a:lnTo>
                    <a:pt x="1328" y="628"/>
                  </a:lnTo>
                  <a:lnTo>
                    <a:pt x="1324" y="628"/>
                  </a:lnTo>
                  <a:lnTo>
                    <a:pt x="1324" y="626"/>
                  </a:lnTo>
                  <a:lnTo>
                    <a:pt x="1320" y="626"/>
                  </a:lnTo>
                  <a:lnTo>
                    <a:pt x="1320" y="623"/>
                  </a:lnTo>
                  <a:lnTo>
                    <a:pt x="1316" y="623"/>
                  </a:lnTo>
                  <a:lnTo>
                    <a:pt x="1316" y="622"/>
                  </a:lnTo>
                  <a:lnTo>
                    <a:pt x="1313" y="622"/>
                  </a:lnTo>
                  <a:lnTo>
                    <a:pt x="1313" y="620"/>
                  </a:lnTo>
                  <a:lnTo>
                    <a:pt x="1309" y="620"/>
                  </a:lnTo>
                  <a:lnTo>
                    <a:pt x="1309" y="618"/>
                  </a:lnTo>
                  <a:lnTo>
                    <a:pt x="1306" y="618"/>
                  </a:lnTo>
                  <a:lnTo>
                    <a:pt x="1306" y="616"/>
                  </a:lnTo>
                  <a:lnTo>
                    <a:pt x="1302" y="616"/>
                  </a:lnTo>
                  <a:lnTo>
                    <a:pt x="1302" y="614"/>
                  </a:lnTo>
                  <a:lnTo>
                    <a:pt x="1299" y="614"/>
                  </a:lnTo>
                  <a:lnTo>
                    <a:pt x="1299" y="612"/>
                  </a:lnTo>
                  <a:lnTo>
                    <a:pt x="1296" y="612"/>
                  </a:lnTo>
                  <a:lnTo>
                    <a:pt x="1296" y="611"/>
                  </a:lnTo>
                  <a:lnTo>
                    <a:pt x="1292" y="611"/>
                  </a:lnTo>
                  <a:lnTo>
                    <a:pt x="1292" y="608"/>
                  </a:lnTo>
                  <a:lnTo>
                    <a:pt x="1290" y="608"/>
                  </a:lnTo>
                  <a:lnTo>
                    <a:pt x="1290" y="606"/>
                  </a:lnTo>
                  <a:lnTo>
                    <a:pt x="1287" y="606"/>
                  </a:lnTo>
                  <a:lnTo>
                    <a:pt x="1287" y="604"/>
                  </a:lnTo>
                  <a:lnTo>
                    <a:pt x="1281" y="604"/>
                  </a:lnTo>
                  <a:lnTo>
                    <a:pt x="1281" y="603"/>
                  </a:lnTo>
                  <a:lnTo>
                    <a:pt x="1277" y="603"/>
                  </a:lnTo>
                  <a:lnTo>
                    <a:pt x="1277" y="600"/>
                  </a:lnTo>
                  <a:lnTo>
                    <a:pt x="1274" y="600"/>
                  </a:lnTo>
                  <a:lnTo>
                    <a:pt x="1274" y="598"/>
                  </a:lnTo>
                  <a:lnTo>
                    <a:pt x="1271" y="598"/>
                  </a:lnTo>
                  <a:lnTo>
                    <a:pt x="1271" y="597"/>
                  </a:lnTo>
                  <a:lnTo>
                    <a:pt x="1269" y="597"/>
                  </a:lnTo>
                  <a:lnTo>
                    <a:pt x="1269" y="595"/>
                  </a:lnTo>
                  <a:lnTo>
                    <a:pt x="1264" y="595"/>
                  </a:lnTo>
                  <a:lnTo>
                    <a:pt x="1264" y="592"/>
                  </a:lnTo>
                  <a:lnTo>
                    <a:pt x="1261" y="592"/>
                  </a:lnTo>
                  <a:lnTo>
                    <a:pt x="1261" y="591"/>
                  </a:lnTo>
                  <a:lnTo>
                    <a:pt x="1258" y="591"/>
                  </a:lnTo>
                  <a:lnTo>
                    <a:pt x="1258" y="589"/>
                  </a:lnTo>
                  <a:lnTo>
                    <a:pt x="1255" y="589"/>
                  </a:lnTo>
                  <a:lnTo>
                    <a:pt x="1255" y="587"/>
                  </a:lnTo>
                  <a:lnTo>
                    <a:pt x="1251" y="587"/>
                  </a:lnTo>
                  <a:lnTo>
                    <a:pt x="1251" y="584"/>
                  </a:lnTo>
                  <a:lnTo>
                    <a:pt x="1248" y="584"/>
                  </a:lnTo>
                  <a:lnTo>
                    <a:pt x="1248" y="583"/>
                  </a:lnTo>
                  <a:lnTo>
                    <a:pt x="1244" y="583"/>
                  </a:lnTo>
                  <a:lnTo>
                    <a:pt x="1244" y="581"/>
                  </a:lnTo>
                  <a:lnTo>
                    <a:pt x="1241" y="581"/>
                  </a:lnTo>
                  <a:lnTo>
                    <a:pt x="1241" y="579"/>
                  </a:lnTo>
                  <a:lnTo>
                    <a:pt x="1237" y="579"/>
                  </a:lnTo>
                  <a:lnTo>
                    <a:pt x="1237" y="578"/>
                  </a:lnTo>
                  <a:lnTo>
                    <a:pt x="1233" y="578"/>
                  </a:lnTo>
                  <a:lnTo>
                    <a:pt x="1233" y="575"/>
                  </a:lnTo>
                  <a:lnTo>
                    <a:pt x="1229" y="575"/>
                  </a:lnTo>
                  <a:lnTo>
                    <a:pt x="1229" y="573"/>
                  </a:lnTo>
                  <a:lnTo>
                    <a:pt x="1228" y="573"/>
                  </a:lnTo>
                  <a:lnTo>
                    <a:pt x="1228" y="572"/>
                  </a:lnTo>
                  <a:lnTo>
                    <a:pt x="1224" y="572"/>
                  </a:lnTo>
                  <a:lnTo>
                    <a:pt x="1224" y="570"/>
                  </a:lnTo>
                  <a:lnTo>
                    <a:pt x="1219" y="570"/>
                  </a:lnTo>
                  <a:lnTo>
                    <a:pt x="1219" y="567"/>
                  </a:lnTo>
                  <a:lnTo>
                    <a:pt x="1216" y="567"/>
                  </a:lnTo>
                  <a:lnTo>
                    <a:pt x="1216" y="566"/>
                  </a:lnTo>
                  <a:lnTo>
                    <a:pt x="1213" y="566"/>
                  </a:lnTo>
                  <a:lnTo>
                    <a:pt x="1213" y="564"/>
                  </a:lnTo>
                  <a:lnTo>
                    <a:pt x="1209" y="564"/>
                  </a:lnTo>
                  <a:lnTo>
                    <a:pt x="1209" y="562"/>
                  </a:lnTo>
                  <a:lnTo>
                    <a:pt x="1206" y="562"/>
                  </a:lnTo>
                  <a:lnTo>
                    <a:pt x="1206" y="560"/>
                  </a:lnTo>
                  <a:lnTo>
                    <a:pt x="1203" y="560"/>
                  </a:lnTo>
                  <a:lnTo>
                    <a:pt x="1203" y="558"/>
                  </a:lnTo>
                  <a:lnTo>
                    <a:pt x="1200" y="558"/>
                  </a:lnTo>
                  <a:lnTo>
                    <a:pt x="1200" y="556"/>
                  </a:lnTo>
                  <a:lnTo>
                    <a:pt x="1194" y="556"/>
                  </a:lnTo>
                  <a:lnTo>
                    <a:pt x="1194" y="555"/>
                  </a:lnTo>
                  <a:lnTo>
                    <a:pt x="1191" y="555"/>
                  </a:lnTo>
                  <a:lnTo>
                    <a:pt x="1191" y="552"/>
                  </a:lnTo>
                  <a:lnTo>
                    <a:pt x="1188" y="552"/>
                  </a:lnTo>
                  <a:lnTo>
                    <a:pt x="1188" y="550"/>
                  </a:lnTo>
                  <a:lnTo>
                    <a:pt x="1186" y="550"/>
                  </a:lnTo>
                  <a:lnTo>
                    <a:pt x="1186" y="548"/>
                  </a:lnTo>
                  <a:lnTo>
                    <a:pt x="1182" y="548"/>
                  </a:lnTo>
                  <a:lnTo>
                    <a:pt x="1182" y="547"/>
                  </a:lnTo>
                  <a:lnTo>
                    <a:pt x="1178" y="547"/>
                  </a:lnTo>
                  <a:lnTo>
                    <a:pt x="1178" y="544"/>
                  </a:lnTo>
                  <a:lnTo>
                    <a:pt x="1175" y="544"/>
                  </a:lnTo>
                  <a:lnTo>
                    <a:pt x="1175" y="542"/>
                  </a:lnTo>
                  <a:lnTo>
                    <a:pt x="1171" y="542"/>
                  </a:lnTo>
                  <a:lnTo>
                    <a:pt x="1171" y="541"/>
                  </a:lnTo>
                  <a:lnTo>
                    <a:pt x="1168" y="541"/>
                  </a:lnTo>
                  <a:lnTo>
                    <a:pt x="1168" y="539"/>
                  </a:lnTo>
                  <a:lnTo>
                    <a:pt x="1164" y="539"/>
                  </a:lnTo>
                  <a:lnTo>
                    <a:pt x="1164" y="536"/>
                  </a:lnTo>
                  <a:lnTo>
                    <a:pt x="1161" y="536"/>
                  </a:lnTo>
                  <a:lnTo>
                    <a:pt x="1161" y="535"/>
                  </a:lnTo>
                  <a:lnTo>
                    <a:pt x="1155" y="535"/>
                  </a:lnTo>
                  <a:lnTo>
                    <a:pt x="1155" y="533"/>
                  </a:lnTo>
                  <a:lnTo>
                    <a:pt x="1153" y="533"/>
                  </a:lnTo>
                  <a:lnTo>
                    <a:pt x="1153" y="531"/>
                  </a:lnTo>
                  <a:lnTo>
                    <a:pt x="1150" y="531"/>
                  </a:lnTo>
                  <a:lnTo>
                    <a:pt x="1150" y="530"/>
                  </a:lnTo>
                  <a:lnTo>
                    <a:pt x="1146" y="530"/>
                  </a:lnTo>
                  <a:lnTo>
                    <a:pt x="1146" y="527"/>
                  </a:lnTo>
                  <a:lnTo>
                    <a:pt x="1143" y="527"/>
                  </a:lnTo>
                  <a:lnTo>
                    <a:pt x="1143" y="525"/>
                  </a:lnTo>
                  <a:lnTo>
                    <a:pt x="1139" y="525"/>
                  </a:lnTo>
                  <a:lnTo>
                    <a:pt x="1139" y="523"/>
                  </a:lnTo>
                  <a:lnTo>
                    <a:pt x="1136" y="523"/>
                  </a:lnTo>
                  <a:lnTo>
                    <a:pt x="1136" y="522"/>
                  </a:lnTo>
                  <a:lnTo>
                    <a:pt x="1132" y="522"/>
                  </a:lnTo>
                  <a:lnTo>
                    <a:pt x="1132" y="519"/>
                  </a:lnTo>
                  <a:lnTo>
                    <a:pt x="1129" y="519"/>
                  </a:lnTo>
                  <a:lnTo>
                    <a:pt x="1129" y="517"/>
                  </a:lnTo>
                  <a:lnTo>
                    <a:pt x="1126" y="517"/>
                  </a:lnTo>
                  <a:lnTo>
                    <a:pt x="1126" y="516"/>
                  </a:lnTo>
                  <a:lnTo>
                    <a:pt x="1121" y="516"/>
                  </a:lnTo>
                  <a:lnTo>
                    <a:pt x="1121" y="514"/>
                  </a:lnTo>
                  <a:lnTo>
                    <a:pt x="1118" y="514"/>
                  </a:lnTo>
                  <a:lnTo>
                    <a:pt x="1118" y="511"/>
                  </a:lnTo>
                  <a:lnTo>
                    <a:pt x="1114" y="511"/>
                  </a:lnTo>
                  <a:lnTo>
                    <a:pt x="1114" y="510"/>
                  </a:lnTo>
                  <a:lnTo>
                    <a:pt x="1111" y="510"/>
                  </a:lnTo>
                  <a:lnTo>
                    <a:pt x="1111" y="508"/>
                  </a:lnTo>
                  <a:lnTo>
                    <a:pt x="1107" y="508"/>
                  </a:lnTo>
                  <a:lnTo>
                    <a:pt x="1107" y="507"/>
                  </a:lnTo>
                  <a:lnTo>
                    <a:pt x="1104" y="507"/>
                  </a:lnTo>
                  <a:lnTo>
                    <a:pt x="1104" y="503"/>
                  </a:lnTo>
                  <a:lnTo>
                    <a:pt x="1103" y="503"/>
                  </a:lnTo>
                  <a:lnTo>
                    <a:pt x="1103" y="502"/>
                  </a:lnTo>
                  <a:lnTo>
                    <a:pt x="1099" y="502"/>
                  </a:lnTo>
                  <a:lnTo>
                    <a:pt x="1099" y="500"/>
                  </a:lnTo>
                  <a:lnTo>
                    <a:pt x="1095" y="500"/>
                  </a:lnTo>
                  <a:lnTo>
                    <a:pt x="1095" y="498"/>
                  </a:lnTo>
                  <a:lnTo>
                    <a:pt x="1090" y="498"/>
                  </a:lnTo>
                  <a:lnTo>
                    <a:pt x="1090" y="497"/>
                  </a:lnTo>
                  <a:lnTo>
                    <a:pt x="1086" y="497"/>
                  </a:lnTo>
                  <a:lnTo>
                    <a:pt x="1086" y="494"/>
                  </a:lnTo>
                  <a:lnTo>
                    <a:pt x="1085" y="494"/>
                  </a:lnTo>
                  <a:lnTo>
                    <a:pt x="1085" y="492"/>
                  </a:lnTo>
                  <a:lnTo>
                    <a:pt x="1081" y="492"/>
                  </a:lnTo>
                  <a:lnTo>
                    <a:pt x="1081" y="491"/>
                  </a:lnTo>
                  <a:lnTo>
                    <a:pt x="1078" y="491"/>
                  </a:lnTo>
                  <a:lnTo>
                    <a:pt x="1078" y="489"/>
                  </a:lnTo>
                  <a:lnTo>
                    <a:pt x="1072" y="489"/>
                  </a:lnTo>
                  <a:lnTo>
                    <a:pt x="1072" y="486"/>
                  </a:lnTo>
                  <a:lnTo>
                    <a:pt x="1070" y="486"/>
                  </a:lnTo>
                  <a:lnTo>
                    <a:pt x="1070" y="485"/>
                  </a:lnTo>
                  <a:lnTo>
                    <a:pt x="1067" y="485"/>
                  </a:lnTo>
                  <a:lnTo>
                    <a:pt x="1067" y="483"/>
                  </a:lnTo>
                  <a:lnTo>
                    <a:pt x="1063" y="483"/>
                  </a:lnTo>
                  <a:lnTo>
                    <a:pt x="1063" y="481"/>
                  </a:lnTo>
                  <a:lnTo>
                    <a:pt x="1059" y="481"/>
                  </a:lnTo>
                  <a:lnTo>
                    <a:pt x="1059" y="479"/>
                  </a:lnTo>
                  <a:lnTo>
                    <a:pt x="1056" y="479"/>
                  </a:lnTo>
                  <a:lnTo>
                    <a:pt x="1056" y="477"/>
                  </a:lnTo>
                  <a:lnTo>
                    <a:pt x="1050" y="477"/>
                  </a:lnTo>
                  <a:lnTo>
                    <a:pt x="1050" y="475"/>
                  </a:lnTo>
                  <a:lnTo>
                    <a:pt x="1049" y="475"/>
                  </a:lnTo>
                  <a:lnTo>
                    <a:pt x="1049" y="474"/>
                  </a:lnTo>
                  <a:lnTo>
                    <a:pt x="1046" y="474"/>
                  </a:lnTo>
                  <a:lnTo>
                    <a:pt x="1046" y="471"/>
                  </a:lnTo>
                  <a:lnTo>
                    <a:pt x="1042" y="471"/>
                  </a:lnTo>
                  <a:lnTo>
                    <a:pt x="1042" y="469"/>
                  </a:lnTo>
                  <a:lnTo>
                    <a:pt x="1038" y="469"/>
                  </a:lnTo>
                  <a:lnTo>
                    <a:pt x="1038" y="467"/>
                  </a:lnTo>
                  <a:lnTo>
                    <a:pt x="1036" y="467"/>
                  </a:lnTo>
                  <a:lnTo>
                    <a:pt x="1036" y="466"/>
                  </a:lnTo>
                  <a:lnTo>
                    <a:pt x="1031" y="466"/>
                  </a:lnTo>
                  <a:lnTo>
                    <a:pt x="1031" y="463"/>
                  </a:lnTo>
                  <a:lnTo>
                    <a:pt x="1028" y="463"/>
                  </a:lnTo>
                  <a:lnTo>
                    <a:pt x="1028" y="461"/>
                  </a:lnTo>
                  <a:lnTo>
                    <a:pt x="1024" y="461"/>
                  </a:lnTo>
                  <a:lnTo>
                    <a:pt x="1024" y="460"/>
                  </a:lnTo>
                  <a:lnTo>
                    <a:pt x="1021" y="460"/>
                  </a:lnTo>
                  <a:lnTo>
                    <a:pt x="1021" y="458"/>
                  </a:lnTo>
                  <a:lnTo>
                    <a:pt x="1017" y="458"/>
                  </a:lnTo>
                  <a:lnTo>
                    <a:pt x="1017" y="455"/>
                  </a:lnTo>
                  <a:lnTo>
                    <a:pt x="1014" y="455"/>
                  </a:lnTo>
                  <a:lnTo>
                    <a:pt x="1014" y="454"/>
                  </a:lnTo>
                  <a:lnTo>
                    <a:pt x="1010" y="454"/>
                  </a:lnTo>
                  <a:lnTo>
                    <a:pt x="1010" y="452"/>
                  </a:lnTo>
                  <a:lnTo>
                    <a:pt x="1007" y="452"/>
                  </a:lnTo>
                  <a:lnTo>
                    <a:pt x="1007" y="450"/>
                  </a:lnTo>
                  <a:lnTo>
                    <a:pt x="1002" y="450"/>
                  </a:lnTo>
                  <a:lnTo>
                    <a:pt x="1002" y="449"/>
                  </a:lnTo>
                  <a:lnTo>
                    <a:pt x="999" y="449"/>
                  </a:lnTo>
                  <a:lnTo>
                    <a:pt x="999" y="446"/>
                  </a:lnTo>
                  <a:lnTo>
                    <a:pt x="996" y="446"/>
                  </a:lnTo>
                  <a:lnTo>
                    <a:pt x="996" y="444"/>
                  </a:lnTo>
                  <a:lnTo>
                    <a:pt x="992" y="444"/>
                  </a:lnTo>
                  <a:lnTo>
                    <a:pt x="992" y="442"/>
                  </a:lnTo>
                  <a:lnTo>
                    <a:pt x="989" y="442"/>
                  </a:lnTo>
                  <a:lnTo>
                    <a:pt x="989" y="441"/>
                  </a:lnTo>
                  <a:lnTo>
                    <a:pt x="985" y="441"/>
                  </a:lnTo>
                  <a:lnTo>
                    <a:pt x="985" y="438"/>
                  </a:lnTo>
                  <a:lnTo>
                    <a:pt x="982" y="438"/>
                  </a:lnTo>
                  <a:lnTo>
                    <a:pt x="982" y="436"/>
                  </a:lnTo>
                  <a:lnTo>
                    <a:pt x="978" y="436"/>
                  </a:lnTo>
                  <a:lnTo>
                    <a:pt x="978" y="435"/>
                  </a:lnTo>
                  <a:lnTo>
                    <a:pt x="975" y="435"/>
                  </a:lnTo>
                  <a:lnTo>
                    <a:pt x="975" y="433"/>
                  </a:lnTo>
                  <a:lnTo>
                    <a:pt x="972" y="433"/>
                  </a:lnTo>
                  <a:lnTo>
                    <a:pt x="972" y="430"/>
                  </a:lnTo>
                  <a:lnTo>
                    <a:pt x="967" y="430"/>
                  </a:lnTo>
                  <a:lnTo>
                    <a:pt x="967" y="429"/>
                  </a:lnTo>
                  <a:lnTo>
                    <a:pt x="964" y="429"/>
                  </a:lnTo>
                  <a:lnTo>
                    <a:pt x="964" y="427"/>
                  </a:lnTo>
                  <a:lnTo>
                    <a:pt x="960" y="427"/>
                  </a:lnTo>
                  <a:lnTo>
                    <a:pt x="960" y="426"/>
                  </a:lnTo>
                  <a:lnTo>
                    <a:pt x="957" y="426"/>
                  </a:lnTo>
                  <a:lnTo>
                    <a:pt x="957" y="422"/>
                  </a:lnTo>
                  <a:lnTo>
                    <a:pt x="953" y="422"/>
                  </a:lnTo>
                  <a:lnTo>
                    <a:pt x="953" y="421"/>
                  </a:lnTo>
                  <a:lnTo>
                    <a:pt x="950" y="421"/>
                  </a:lnTo>
                  <a:lnTo>
                    <a:pt x="950" y="419"/>
                  </a:lnTo>
                  <a:lnTo>
                    <a:pt x="947" y="419"/>
                  </a:lnTo>
                  <a:lnTo>
                    <a:pt x="947" y="418"/>
                  </a:lnTo>
                  <a:lnTo>
                    <a:pt x="943" y="418"/>
                  </a:lnTo>
                  <a:lnTo>
                    <a:pt x="943" y="416"/>
                  </a:lnTo>
                  <a:lnTo>
                    <a:pt x="940" y="416"/>
                  </a:lnTo>
                  <a:lnTo>
                    <a:pt x="940" y="413"/>
                  </a:lnTo>
                  <a:lnTo>
                    <a:pt x="935" y="413"/>
                  </a:lnTo>
                  <a:lnTo>
                    <a:pt x="935" y="411"/>
                  </a:lnTo>
                  <a:lnTo>
                    <a:pt x="934" y="411"/>
                  </a:lnTo>
                  <a:lnTo>
                    <a:pt x="934" y="410"/>
                  </a:lnTo>
                  <a:lnTo>
                    <a:pt x="928" y="410"/>
                  </a:lnTo>
                  <a:lnTo>
                    <a:pt x="928" y="408"/>
                  </a:lnTo>
                  <a:lnTo>
                    <a:pt x="925" y="408"/>
                  </a:lnTo>
                  <a:lnTo>
                    <a:pt x="925" y="405"/>
                  </a:lnTo>
                  <a:lnTo>
                    <a:pt x="923" y="405"/>
                  </a:lnTo>
                  <a:lnTo>
                    <a:pt x="923" y="404"/>
                  </a:lnTo>
                  <a:lnTo>
                    <a:pt x="919" y="404"/>
                  </a:lnTo>
                  <a:lnTo>
                    <a:pt x="919" y="402"/>
                  </a:lnTo>
                  <a:lnTo>
                    <a:pt x="916" y="402"/>
                  </a:lnTo>
                  <a:lnTo>
                    <a:pt x="916" y="400"/>
                  </a:lnTo>
                  <a:lnTo>
                    <a:pt x="911" y="400"/>
                  </a:lnTo>
                  <a:lnTo>
                    <a:pt x="911" y="398"/>
                  </a:lnTo>
                  <a:lnTo>
                    <a:pt x="909" y="398"/>
                  </a:lnTo>
                  <a:lnTo>
                    <a:pt x="909" y="396"/>
                  </a:lnTo>
                  <a:lnTo>
                    <a:pt x="905" y="396"/>
                  </a:lnTo>
                  <a:lnTo>
                    <a:pt x="905" y="394"/>
                  </a:lnTo>
                  <a:lnTo>
                    <a:pt x="902" y="394"/>
                  </a:lnTo>
                  <a:lnTo>
                    <a:pt x="902" y="393"/>
                  </a:lnTo>
                  <a:lnTo>
                    <a:pt x="899" y="393"/>
                  </a:lnTo>
                  <a:lnTo>
                    <a:pt x="899" y="390"/>
                  </a:lnTo>
                  <a:lnTo>
                    <a:pt x="895" y="390"/>
                  </a:lnTo>
                  <a:lnTo>
                    <a:pt x="895" y="388"/>
                  </a:lnTo>
                  <a:lnTo>
                    <a:pt x="892" y="388"/>
                  </a:lnTo>
                  <a:lnTo>
                    <a:pt x="892" y="386"/>
                  </a:lnTo>
                  <a:lnTo>
                    <a:pt x="887" y="386"/>
                  </a:lnTo>
                  <a:lnTo>
                    <a:pt x="887" y="385"/>
                  </a:lnTo>
                  <a:lnTo>
                    <a:pt x="884" y="385"/>
                  </a:lnTo>
                  <a:lnTo>
                    <a:pt x="884" y="382"/>
                  </a:lnTo>
                  <a:lnTo>
                    <a:pt x="880" y="382"/>
                  </a:lnTo>
                  <a:lnTo>
                    <a:pt x="880" y="380"/>
                  </a:lnTo>
                  <a:lnTo>
                    <a:pt x="877" y="380"/>
                  </a:lnTo>
                  <a:lnTo>
                    <a:pt x="877" y="379"/>
                  </a:lnTo>
                  <a:lnTo>
                    <a:pt x="874" y="379"/>
                  </a:lnTo>
                  <a:lnTo>
                    <a:pt x="874" y="377"/>
                  </a:lnTo>
                  <a:lnTo>
                    <a:pt x="870" y="377"/>
                  </a:lnTo>
                  <a:lnTo>
                    <a:pt x="870" y="374"/>
                  </a:lnTo>
                  <a:lnTo>
                    <a:pt x="867" y="374"/>
                  </a:lnTo>
                  <a:lnTo>
                    <a:pt x="867" y="373"/>
                  </a:lnTo>
                  <a:lnTo>
                    <a:pt x="863" y="373"/>
                  </a:lnTo>
                  <a:lnTo>
                    <a:pt x="863" y="371"/>
                  </a:lnTo>
                  <a:lnTo>
                    <a:pt x="860" y="371"/>
                  </a:lnTo>
                  <a:lnTo>
                    <a:pt x="860" y="369"/>
                  </a:lnTo>
                  <a:lnTo>
                    <a:pt x="856" y="369"/>
                  </a:lnTo>
                  <a:lnTo>
                    <a:pt x="856" y="368"/>
                  </a:lnTo>
                  <a:lnTo>
                    <a:pt x="852" y="368"/>
                  </a:lnTo>
                  <a:lnTo>
                    <a:pt x="852" y="365"/>
                  </a:lnTo>
                  <a:lnTo>
                    <a:pt x="848" y="365"/>
                  </a:lnTo>
                  <a:lnTo>
                    <a:pt x="848" y="363"/>
                  </a:lnTo>
                  <a:lnTo>
                    <a:pt x="845" y="363"/>
                  </a:lnTo>
                  <a:lnTo>
                    <a:pt x="845" y="361"/>
                  </a:lnTo>
                  <a:lnTo>
                    <a:pt x="842" y="361"/>
                  </a:lnTo>
                  <a:lnTo>
                    <a:pt x="842" y="360"/>
                  </a:lnTo>
                  <a:lnTo>
                    <a:pt x="838" y="360"/>
                  </a:lnTo>
                  <a:lnTo>
                    <a:pt x="838" y="357"/>
                  </a:lnTo>
                  <a:lnTo>
                    <a:pt x="835" y="357"/>
                  </a:lnTo>
                  <a:lnTo>
                    <a:pt x="835" y="356"/>
                  </a:lnTo>
                  <a:lnTo>
                    <a:pt x="831" y="356"/>
                  </a:lnTo>
                  <a:lnTo>
                    <a:pt x="831" y="354"/>
                  </a:lnTo>
                  <a:lnTo>
                    <a:pt x="828" y="354"/>
                  </a:lnTo>
                  <a:lnTo>
                    <a:pt x="828" y="352"/>
                  </a:lnTo>
                  <a:lnTo>
                    <a:pt x="824" y="352"/>
                  </a:lnTo>
                  <a:lnTo>
                    <a:pt x="824" y="349"/>
                  </a:lnTo>
                  <a:lnTo>
                    <a:pt x="820" y="349"/>
                  </a:lnTo>
                  <a:lnTo>
                    <a:pt x="820" y="348"/>
                  </a:lnTo>
                  <a:lnTo>
                    <a:pt x="816" y="348"/>
                  </a:lnTo>
                  <a:lnTo>
                    <a:pt x="816" y="346"/>
                  </a:lnTo>
                  <a:lnTo>
                    <a:pt x="813" y="346"/>
                  </a:lnTo>
                  <a:lnTo>
                    <a:pt x="813" y="345"/>
                  </a:lnTo>
                  <a:lnTo>
                    <a:pt x="810" y="345"/>
                  </a:lnTo>
                  <a:lnTo>
                    <a:pt x="810" y="342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03" y="340"/>
                  </a:lnTo>
                  <a:lnTo>
                    <a:pt x="803" y="338"/>
                  </a:lnTo>
                  <a:lnTo>
                    <a:pt x="799" y="338"/>
                  </a:lnTo>
                  <a:lnTo>
                    <a:pt x="799" y="337"/>
                  </a:lnTo>
                  <a:lnTo>
                    <a:pt x="796" y="337"/>
                  </a:lnTo>
                  <a:lnTo>
                    <a:pt x="796" y="334"/>
                  </a:lnTo>
                  <a:lnTo>
                    <a:pt x="792" y="334"/>
                  </a:lnTo>
                  <a:lnTo>
                    <a:pt x="792" y="332"/>
                  </a:lnTo>
                  <a:lnTo>
                    <a:pt x="788" y="332"/>
                  </a:lnTo>
                  <a:lnTo>
                    <a:pt x="788" y="330"/>
                  </a:lnTo>
                  <a:lnTo>
                    <a:pt x="786" y="330"/>
                  </a:lnTo>
                  <a:lnTo>
                    <a:pt x="786" y="329"/>
                  </a:lnTo>
                  <a:lnTo>
                    <a:pt x="781" y="329"/>
                  </a:lnTo>
                  <a:lnTo>
                    <a:pt x="781" y="326"/>
                  </a:lnTo>
                  <a:lnTo>
                    <a:pt x="778" y="326"/>
                  </a:lnTo>
                  <a:lnTo>
                    <a:pt x="778" y="324"/>
                  </a:lnTo>
                  <a:lnTo>
                    <a:pt x="774" y="324"/>
                  </a:lnTo>
                  <a:lnTo>
                    <a:pt x="774" y="323"/>
                  </a:lnTo>
                  <a:lnTo>
                    <a:pt x="771" y="323"/>
                  </a:lnTo>
                  <a:lnTo>
                    <a:pt x="771" y="321"/>
                  </a:lnTo>
                  <a:lnTo>
                    <a:pt x="767" y="321"/>
                  </a:lnTo>
                  <a:lnTo>
                    <a:pt x="767" y="319"/>
                  </a:lnTo>
                  <a:lnTo>
                    <a:pt x="764" y="319"/>
                  </a:lnTo>
                  <a:lnTo>
                    <a:pt x="764" y="317"/>
                  </a:lnTo>
                  <a:lnTo>
                    <a:pt x="761" y="317"/>
                  </a:lnTo>
                  <a:lnTo>
                    <a:pt x="761" y="315"/>
                  </a:lnTo>
                  <a:lnTo>
                    <a:pt x="756" y="315"/>
                  </a:lnTo>
                  <a:lnTo>
                    <a:pt x="756" y="313"/>
                  </a:lnTo>
                  <a:lnTo>
                    <a:pt x="753" y="313"/>
                  </a:lnTo>
                  <a:lnTo>
                    <a:pt x="753" y="312"/>
                  </a:lnTo>
                  <a:lnTo>
                    <a:pt x="750" y="312"/>
                  </a:lnTo>
                  <a:lnTo>
                    <a:pt x="750" y="309"/>
                  </a:lnTo>
                  <a:lnTo>
                    <a:pt x="746" y="309"/>
                  </a:lnTo>
                  <a:lnTo>
                    <a:pt x="746" y="307"/>
                  </a:lnTo>
                  <a:lnTo>
                    <a:pt x="742" y="307"/>
                  </a:lnTo>
                  <a:lnTo>
                    <a:pt x="742" y="305"/>
                  </a:lnTo>
                  <a:lnTo>
                    <a:pt x="739" y="305"/>
                  </a:lnTo>
                  <a:lnTo>
                    <a:pt x="739" y="304"/>
                  </a:lnTo>
                  <a:lnTo>
                    <a:pt x="735" y="304"/>
                  </a:lnTo>
                  <a:lnTo>
                    <a:pt x="735" y="301"/>
                  </a:lnTo>
                  <a:lnTo>
                    <a:pt x="732" y="301"/>
                  </a:lnTo>
                  <a:lnTo>
                    <a:pt x="732" y="299"/>
                  </a:lnTo>
                  <a:lnTo>
                    <a:pt x="729" y="299"/>
                  </a:lnTo>
                  <a:lnTo>
                    <a:pt x="729" y="298"/>
                  </a:lnTo>
                  <a:lnTo>
                    <a:pt x="724" y="298"/>
                  </a:lnTo>
                  <a:lnTo>
                    <a:pt x="724" y="296"/>
                  </a:lnTo>
                  <a:lnTo>
                    <a:pt x="721" y="296"/>
                  </a:lnTo>
                  <a:lnTo>
                    <a:pt x="721" y="293"/>
                  </a:lnTo>
                  <a:lnTo>
                    <a:pt x="718" y="293"/>
                  </a:lnTo>
                  <a:lnTo>
                    <a:pt x="718" y="292"/>
                  </a:lnTo>
                  <a:lnTo>
                    <a:pt x="714" y="292"/>
                  </a:lnTo>
                  <a:lnTo>
                    <a:pt x="714" y="290"/>
                  </a:lnTo>
                  <a:lnTo>
                    <a:pt x="710" y="290"/>
                  </a:lnTo>
                  <a:lnTo>
                    <a:pt x="710" y="289"/>
                  </a:lnTo>
                  <a:lnTo>
                    <a:pt x="707" y="289"/>
                  </a:lnTo>
                  <a:lnTo>
                    <a:pt x="707" y="287"/>
                  </a:lnTo>
                  <a:lnTo>
                    <a:pt x="704" y="287"/>
                  </a:lnTo>
                  <a:lnTo>
                    <a:pt x="704" y="284"/>
                  </a:lnTo>
                  <a:lnTo>
                    <a:pt x="698" y="284"/>
                  </a:lnTo>
                  <a:lnTo>
                    <a:pt x="698" y="282"/>
                  </a:lnTo>
                  <a:lnTo>
                    <a:pt x="697" y="282"/>
                  </a:lnTo>
                  <a:lnTo>
                    <a:pt x="697" y="281"/>
                  </a:lnTo>
                  <a:lnTo>
                    <a:pt x="693" y="281"/>
                  </a:lnTo>
                  <a:lnTo>
                    <a:pt x="693" y="279"/>
                  </a:lnTo>
                  <a:lnTo>
                    <a:pt x="689" y="279"/>
                  </a:lnTo>
                  <a:lnTo>
                    <a:pt x="689" y="276"/>
                  </a:lnTo>
                  <a:lnTo>
                    <a:pt x="685" y="276"/>
                  </a:lnTo>
                  <a:lnTo>
                    <a:pt x="685" y="275"/>
                  </a:lnTo>
                  <a:lnTo>
                    <a:pt x="682" y="275"/>
                  </a:lnTo>
                  <a:lnTo>
                    <a:pt x="682" y="272"/>
                  </a:lnTo>
                  <a:lnTo>
                    <a:pt x="678" y="272"/>
                  </a:lnTo>
                  <a:lnTo>
                    <a:pt x="678" y="271"/>
                  </a:lnTo>
                  <a:lnTo>
                    <a:pt x="675" y="271"/>
                  </a:lnTo>
                  <a:lnTo>
                    <a:pt x="675" y="268"/>
                  </a:lnTo>
                  <a:lnTo>
                    <a:pt x="672" y="268"/>
                  </a:lnTo>
                  <a:lnTo>
                    <a:pt x="672" y="267"/>
                  </a:lnTo>
                  <a:lnTo>
                    <a:pt x="666" y="267"/>
                  </a:lnTo>
                  <a:lnTo>
                    <a:pt x="666" y="265"/>
                  </a:lnTo>
                  <a:lnTo>
                    <a:pt x="662" y="265"/>
                  </a:lnTo>
                  <a:lnTo>
                    <a:pt x="662" y="264"/>
                  </a:lnTo>
                  <a:lnTo>
                    <a:pt x="661" y="264"/>
                  </a:lnTo>
                  <a:lnTo>
                    <a:pt x="661" y="261"/>
                  </a:lnTo>
                  <a:lnTo>
                    <a:pt x="656" y="261"/>
                  </a:lnTo>
                  <a:lnTo>
                    <a:pt x="656" y="259"/>
                  </a:lnTo>
                  <a:lnTo>
                    <a:pt x="652" y="259"/>
                  </a:lnTo>
                  <a:lnTo>
                    <a:pt x="652" y="257"/>
                  </a:lnTo>
                  <a:lnTo>
                    <a:pt x="649" y="257"/>
                  </a:lnTo>
                  <a:lnTo>
                    <a:pt x="649" y="256"/>
                  </a:lnTo>
                  <a:lnTo>
                    <a:pt x="645" y="256"/>
                  </a:lnTo>
                  <a:lnTo>
                    <a:pt x="645" y="253"/>
                  </a:lnTo>
                  <a:lnTo>
                    <a:pt x="642" y="253"/>
                  </a:lnTo>
                  <a:lnTo>
                    <a:pt x="642" y="251"/>
                  </a:lnTo>
                  <a:lnTo>
                    <a:pt x="637" y="251"/>
                  </a:lnTo>
                  <a:lnTo>
                    <a:pt x="637" y="249"/>
                  </a:lnTo>
                  <a:lnTo>
                    <a:pt x="635" y="249"/>
                  </a:lnTo>
                  <a:lnTo>
                    <a:pt x="635" y="248"/>
                  </a:lnTo>
                  <a:lnTo>
                    <a:pt x="632" y="248"/>
                  </a:lnTo>
                  <a:lnTo>
                    <a:pt x="632" y="245"/>
                  </a:lnTo>
                  <a:lnTo>
                    <a:pt x="627" y="245"/>
                  </a:lnTo>
                  <a:lnTo>
                    <a:pt x="627" y="243"/>
                  </a:lnTo>
                  <a:lnTo>
                    <a:pt x="624" y="243"/>
                  </a:lnTo>
                  <a:lnTo>
                    <a:pt x="624" y="242"/>
                  </a:lnTo>
                  <a:lnTo>
                    <a:pt x="620" y="242"/>
                  </a:lnTo>
                  <a:lnTo>
                    <a:pt x="620" y="240"/>
                  </a:lnTo>
                  <a:lnTo>
                    <a:pt x="617" y="240"/>
                  </a:lnTo>
                  <a:lnTo>
                    <a:pt x="617" y="237"/>
                  </a:lnTo>
                  <a:lnTo>
                    <a:pt x="613" y="237"/>
                  </a:lnTo>
                  <a:lnTo>
                    <a:pt x="613" y="236"/>
                  </a:lnTo>
                  <a:lnTo>
                    <a:pt x="608" y="236"/>
                  </a:lnTo>
                  <a:lnTo>
                    <a:pt x="608" y="234"/>
                  </a:lnTo>
                  <a:lnTo>
                    <a:pt x="605" y="234"/>
                  </a:lnTo>
                  <a:lnTo>
                    <a:pt x="605" y="232"/>
                  </a:lnTo>
                  <a:lnTo>
                    <a:pt x="601" y="232"/>
                  </a:lnTo>
                  <a:lnTo>
                    <a:pt x="601" y="231"/>
                  </a:lnTo>
                  <a:lnTo>
                    <a:pt x="597" y="231"/>
                  </a:lnTo>
                  <a:lnTo>
                    <a:pt x="597" y="228"/>
                  </a:lnTo>
                  <a:lnTo>
                    <a:pt x="594" y="228"/>
                  </a:lnTo>
                  <a:lnTo>
                    <a:pt x="594" y="226"/>
                  </a:lnTo>
                  <a:lnTo>
                    <a:pt x="591" y="226"/>
                  </a:lnTo>
                  <a:lnTo>
                    <a:pt x="591" y="224"/>
                  </a:lnTo>
                  <a:lnTo>
                    <a:pt x="586" y="224"/>
                  </a:lnTo>
                  <a:lnTo>
                    <a:pt x="586" y="223"/>
                  </a:lnTo>
                  <a:lnTo>
                    <a:pt x="583" y="223"/>
                  </a:lnTo>
                  <a:lnTo>
                    <a:pt x="583" y="220"/>
                  </a:lnTo>
                  <a:lnTo>
                    <a:pt x="579" y="220"/>
                  </a:lnTo>
                  <a:lnTo>
                    <a:pt x="579" y="218"/>
                  </a:lnTo>
                  <a:lnTo>
                    <a:pt x="576" y="218"/>
                  </a:lnTo>
                  <a:lnTo>
                    <a:pt x="576" y="217"/>
                  </a:lnTo>
                  <a:lnTo>
                    <a:pt x="572" y="217"/>
                  </a:lnTo>
                  <a:lnTo>
                    <a:pt x="572" y="215"/>
                  </a:lnTo>
                  <a:lnTo>
                    <a:pt x="568" y="215"/>
                  </a:lnTo>
                  <a:lnTo>
                    <a:pt x="568" y="212"/>
                  </a:lnTo>
                  <a:lnTo>
                    <a:pt x="565" y="212"/>
                  </a:lnTo>
                  <a:lnTo>
                    <a:pt x="565" y="211"/>
                  </a:lnTo>
                  <a:lnTo>
                    <a:pt x="562" y="211"/>
                  </a:lnTo>
                  <a:lnTo>
                    <a:pt x="562" y="209"/>
                  </a:lnTo>
                  <a:lnTo>
                    <a:pt x="559" y="209"/>
                  </a:lnTo>
                  <a:lnTo>
                    <a:pt x="559" y="208"/>
                  </a:lnTo>
                  <a:lnTo>
                    <a:pt x="553" y="208"/>
                  </a:lnTo>
                  <a:lnTo>
                    <a:pt x="553" y="206"/>
                  </a:lnTo>
                  <a:lnTo>
                    <a:pt x="549" y="206"/>
                  </a:lnTo>
                  <a:lnTo>
                    <a:pt x="549" y="203"/>
                  </a:lnTo>
                  <a:lnTo>
                    <a:pt x="546" y="203"/>
                  </a:lnTo>
                  <a:lnTo>
                    <a:pt x="546" y="201"/>
                  </a:lnTo>
                  <a:lnTo>
                    <a:pt x="543" y="201"/>
                  </a:lnTo>
                  <a:lnTo>
                    <a:pt x="543" y="200"/>
                  </a:lnTo>
                  <a:lnTo>
                    <a:pt x="539" y="200"/>
                  </a:lnTo>
                  <a:lnTo>
                    <a:pt x="539" y="198"/>
                  </a:lnTo>
                  <a:lnTo>
                    <a:pt x="535" y="198"/>
                  </a:lnTo>
                  <a:lnTo>
                    <a:pt x="535" y="195"/>
                  </a:lnTo>
                  <a:lnTo>
                    <a:pt x="531" y="195"/>
                  </a:lnTo>
                  <a:lnTo>
                    <a:pt x="531" y="194"/>
                  </a:lnTo>
                  <a:lnTo>
                    <a:pt x="527" y="194"/>
                  </a:lnTo>
                  <a:lnTo>
                    <a:pt x="527" y="192"/>
                  </a:lnTo>
                  <a:lnTo>
                    <a:pt x="522" y="192"/>
                  </a:lnTo>
                  <a:lnTo>
                    <a:pt x="522" y="190"/>
                  </a:lnTo>
                  <a:lnTo>
                    <a:pt x="519" y="190"/>
                  </a:lnTo>
                  <a:lnTo>
                    <a:pt x="519" y="187"/>
                  </a:lnTo>
                  <a:lnTo>
                    <a:pt x="516" y="187"/>
                  </a:lnTo>
                  <a:lnTo>
                    <a:pt x="516" y="186"/>
                  </a:lnTo>
                  <a:lnTo>
                    <a:pt x="512" y="186"/>
                  </a:lnTo>
                  <a:lnTo>
                    <a:pt x="512" y="184"/>
                  </a:lnTo>
                  <a:lnTo>
                    <a:pt x="508" y="184"/>
                  </a:lnTo>
                  <a:lnTo>
                    <a:pt x="508" y="183"/>
                  </a:lnTo>
                  <a:lnTo>
                    <a:pt x="505" y="183"/>
                  </a:lnTo>
                  <a:lnTo>
                    <a:pt x="505" y="180"/>
                  </a:lnTo>
                  <a:lnTo>
                    <a:pt x="502" y="180"/>
                  </a:lnTo>
                  <a:lnTo>
                    <a:pt x="502" y="178"/>
                  </a:lnTo>
                  <a:lnTo>
                    <a:pt x="496" y="178"/>
                  </a:lnTo>
                  <a:lnTo>
                    <a:pt x="496" y="176"/>
                  </a:lnTo>
                  <a:lnTo>
                    <a:pt x="492" y="176"/>
                  </a:lnTo>
                  <a:lnTo>
                    <a:pt x="492" y="175"/>
                  </a:lnTo>
                  <a:lnTo>
                    <a:pt x="489" y="175"/>
                  </a:lnTo>
                  <a:lnTo>
                    <a:pt x="489" y="172"/>
                  </a:lnTo>
                  <a:lnTo>
                    <a:pt x="484" y="172"/>
                  </a:lnTo>
                  <a:lnTo>
                    <a:pt x="484" y="170"/>
                  </a:lnTo>
                  <a:lnTo>
                    <a:pt x="482" y="170"/>
                  </a:lnTo>
                  <a:lnTo>
                    <a:pt x="482" y="168"/>
                  </a:lnTo>
                  <a:lnTo>
                    <a:pt x="476" y="168"/>
                  </a:lnTo>
                  <a:lnTo>
                    <a:pt x="476" y="167"/>
                  </a:lnTo>
                  <a:lnTo>
                    <a:pt x="473" y="167"/>
                  </a:lnTo>
                  <a:lnTo>
                    <a:pt x="473" y="164"/>
                  </a:lnTo>
                  <a:lnTo>
                    <a:pt x="470" y="164"/>
                  </a:lnTo>
                  <a:lnTo>
                    <a:pt x="470" y="162"/>
                  </a:lnTo>
                  <a:lnTo>
                    <a:pt x="464" y="162"/>
                  </a:lnTo>
                  <a:lnTo>
                    <a:pt x="464" y="161"/>
                  </a:lnTo>
                  <a:lnTo>
                    <a:pt x="460" y="161"/>
                  </a:lnTo>
                  <a:lnTo>
                    <a:pt x="460" y="159"/>
                  </a:lnTo>
                  <a:lnTo>
                    <a:pt x="457" y="159"/>
                  </a:lnTo>
                  <a:lnTo>
                    <a:pt x="457" y="156"/>
                  </a:lnTo>
                  <a:lnTo>
                    <a:pt x="454" y="156"/>
                  </a:lnTo>
                  <a:lnTo>
                    <a:pt x="454" y="155"/>
                  </a:lnTo>
                  <a:lnTo>
                    <a:pt x="450" y="155"/>
                  </a:lnTo>
                  <a:lnTo>
                    <a:pt x="450" y="153"/>
                  </a:lnTo>
                  <a:lnTo>
                    <a:pt x="445" y="153"/>
                  </a:lnTo>
                  <a:lnTo>
                    <a:pt x="445" y="151"/>
                  </a:lnTo>
                  <a:lnTo>
                    <a:pt x="441" y="151"/>
                  </a:lnTo>
                  <a:lnTo>
                    <a:pt x="441" y="150"/>
                  </a:lnTo>
                  <a:lnTo>
                    <a:pt x="438" y="150"/>
                  </a:lnTo>
                  <a:lnTo>
                    <a:pt x="438" y="147"/>
                  </a:lnTo>
                  <a:lnTo>
                    <a:pt x="434" y="147"/>
                  </a:lnTo>
                  <a:lnTo>
                    <a:pt x="434" y="145"/>
                  </a:lnTo>
                  <a:lnTo>
                    <a:pt x="431" y="145"/>
                  </a:lnTo>
                  <a:lnTo>
                    <a:pt x="431" y="143"/>
                  </a:lnTo>
                  <a:lnTo>
                    <a:pt x="425" y="143"/>
                  </a:lnTo>
                  <a:lnTo>
                    <a:pt x="425" y="142"/>
                  </a:lnTo>
                  <a:lnTo>
                    <a:pt x="422" y="142"/>
                  </a:lnTo>
                  <a:lnTo>
                    <a:pt x="422" y="139"/>
                  </a:lnTo>
                  <a:lnTo>
                    <a:pt x="416" y="139"/>
                  </a:lnTo>
                  <a:lnTo>
                    <a:pt x="416" y="138"/>
                  </a:lnTo>
                  <a:lnTo>
                    <a:pt x="413" y="138"/>
                  </a:lnTo>
                  <a:lnTo>
                    <a:pt x="413" y="136"/>
                  </a:lnTo>
                  <a:lnTo>
                    <a:pt x="409" y="136"/>
                  </a:lnTo>
                  <a:lnTo>
                    <a:pt x="409" y="134"/>
                  </a:lnTo>
                  <a:lnTo>
                    <a:pt x="403" y="134"/>
                  </a:lnTo>
                  <a:lnTo>
                    <a:pt x="403" y="131"/>
                  </a:lnTo>
                  <a:lnTo>
                    <a:pt x="400" y="131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28"/>
                  </a:lnTo>
                  <a:lnTo>
                    <a:pt x="392" y="128"/>
                  </a:lnTo>
                  <a:lnTo>
                    <a:pt x="392" y="127"/>
                  </a:lnTo>
                  <a:lnTo>
                    <a:pt x="389" y="127"/>
                  </a:lnTo>
                  <a:lnTo>
                    <a:pt x="389" y="124"/>
                  </a:lnTo>
                  <a:lnTo>
                    <a:pt x="384" y="124"/>
                  </a:lnTo>
                  <a:lnTo>
                    <a:pt x="384" y="122"/>
                  </a:lnTo>
                  <a:lnTo>
                    <a:pt x="379" y="122"/>
                  </a:lnTo>
                  <a:lnTo>
                    <a:pt x="379" y="120"/>
                  </a:lnTo>
                  <a:lnTo>
                    <a:pt x="376" y="120"/>
                  </a:lnTo>
                  <a:lnTo>
                    <a:pt x="376" y="119"/>
                  </a:lnTo>
                  <a:lnTo>
                    <a:pt x="370" y="119"/>
                  </a:lnTo>
                  <a:lnTo>
                    <a:pt x="370" y="117"/>
                  </a:lnTo>
                  <a:lnTo>
                    <a:pt x="367" y="117"/>
                  </a:lnTo>
                  <a:lnTo>
                    <a:pt x="367" y="114"/>
                  </a:lnTo>
                  <a:lnTo>
                    <a:pt x="361" y="114"/>
                  </a:lnTo>
                  <a:lnTo>
                    <a:pt x="361" y="113"/>
                  </a:lnTo>
                  <a:lnTo>
                    <a:pt x="358" y="113"/>
                  </a:lnTo>
                  <a:lnTo>
                    <a:pt x="358" y="111"/>
                  </a:lnTo>
                  <a:lnTo>
                    <a:pt x="354" y="111"/>
                  </a:lnTo>
                  <a:lnTo>
                    <a:pt x="354" y="109"/>
                  </a:lnTo>
                  <a:lnTo>
                    <a:pt x="349" y="109"/>
                  </a:lnTo>
                  <a:lnTo>
                    <a:pt x="349" y="106"/>
                  </a:lnTo>
                  <a:lnTo>
                    <a:pt x="344" y="106"/>
                  </a:lnTo>
                  <a:lnTo>
                    <a:pt x="344" y="105"/>
                  </a:lnTo>
                  <a:lnTo>
                    <a:pt x="341" y="105"/>
                  </a:lnTo>
                  <a:lnTo>
                    <a:pt x="341" y="103"/>
                  </a:lnTo>
                  <a:lnTo>
                    <a:pt x="335" y="103"/>
                  </a:lnTo>
                  <a:lnTo>
                    <a:pt x="335" y="102"/>
                  </a:lnTo>
                  <a:lnTo>
                    <a:pt x="332" y="102"/>
                  </a:lnTo>
                  <a:lnTo>
                    <a:pt x="332" y="99"/>
                  </a:lnTo>
                  <a:lnTo>
                    <a:pt x="326" y="99"/>
                  </a:lnTo>
                  <a:lnTo>
                    <a:pt x="326" y="97"/>
                  </a:lnTo>
                  <a:lnTo>
                    <a:pt x="320" y="97"/>
                  </a:lnTo>
                  <a:lnTo>
                    <a:pt x="320" y="95"/>
                  </a:lnTo>
                  <a:lnTo>
                    <a:pt x="317" y="95"/>
                  </a:lnTo>
                  <a:lnTo>
                    <a:pt x="317" y="94"/>
                  </a:lnTo>
                  <a:lnTo>
                    <a:pt x="312" y="94"/>
                  </a:lnTo>
                  <a:lnTo>
                    <a:pt x="312" y="91"/>
                  </a:lnTo>
                  <a:lnTo>
                    <a:pt x="309" y="91"/>
                  </a:lnTo>
                  <a:lnTo>
                    <a:pt x="309" y="89"/>
                  </a:lnTo>
                  <a:lnTo>
                    <a:pt x="303" y="89"/>
                  </a:lnTo>
                  <a:lnTo>
                    <a:pt x="303" y="87"/>
                  </a:lnTo>
                  <a:lnTo>
                    <a:pt x="297" y="87"/>
                  </a:lnTo>
                  <a:lnTo>
                    <a:pt x="297" y="86"/>
                  </a:lnTo>
                  <a:lnTo>
                    <a:pt x="293" y="86"/>
                  </a:lnTo>
                  <a:lnTo>
                    <a:pt x="293" y="83"/>
                  </a:lnTo>
                  <a:lnTo>
                    <a:pt x="288" y="83"/>
                  </a:lnTo>
                  <a:lnTo>
                    <a:pt x="288" y="81"/>
                  </a:lnTo>
                  <a:lnTo>
                    <a:pt x="284" y="81"/>
                  </a:lnTo>
                  <a:lnTo>
                    <a:pt x="284" y="80"/>
                  </a:lnTo>
                  <a:lnTo>
                    <a:pt x="278" y="80"/>
                  </a:lnTo>
                  <a:lnTo>
                    <a:pt x="278" y="78"/>
                  </a:lnTo>
                  <a:lnTo>
                    <a:pt x="273" y="78"/>
                  </a:lnTo>
                  <a:lnTo>
                    <a:pt x="273" y="75"/>
                  </a:lnTo>
                  <a:lnTo>
                    <a:pt x="268" y="75"/>
                  </a:lnTo>
                  <a:lnTo>
                    <a:pt x="268" y="74"/>
                  </a:lnTo>
                  <a:lnTo>
                    <a:pt x="262" y="74"/>
                  </a:lnTo>
                  <a:lnTo>
                    <a:pt x="262" y="72"/>
                  </a:lnTo>
                  <a:lnTo>
                    <a:pt x="256" y="72"/>
                  </a:lnTo>
                  <a:lnTo>
                    <a:pt x="256" y="71"/>
                  </a:lnTo>
                  <a:lnTo>
                    <a:pt x="253" y="71"/>
                  </a:lnTo>
                  <a:lnTo>
                    <a:pt x="253" y="69"/>
                  </a:lnTo>
                  <a:lnTo>
                    <a:pt x="248" y="69"/>
                  </a:lnTo>
                  <a:lnTo>
                    <a:pt x="248" y="66"/>
                  </a:lnTo>
                  <a:lnTo>
                    <a:pt x="243" y="66"/>
                  </a:lnTo>
                  <a:lnTo>
                    <a:pt x="243" y="64"/>
                  </a:lnTo>
                  <a:lnTo>
                    <a:pt x="238" y="64"/>
                  </a:lnTo>
                  <a:lnTo>
                    <a:pt x="238" y="63"/>
                  </a:lnTo>
                  <a:lnTo>
                    <a:pt x="232" y="63"/>
                  </a:lnTo>
                  <a:lnTo>
                    <a:pt x="232" y="61"/>
                  </a:lnTo>
                  <a:lnTo>
                    <a:pt x="227" y="61"/>
                  </a:lnTo>
                  <a:lnTo>
                    <a:pt x="227" y="58"/>
                  </a:lnTo>
                  <a:lnTo>
                    <a:pt x="220" y="58"/>
                  </a:lnTo>
                  <a:lnTo>
                    <a:pt x="220" y="57"/>
                  </a:lnTo>
                  <a:lnTo>
                    <a:pt x="214" y="57"/>
                  </a:lnTo>
                  <a:lnTo>
                    <a:pt x="214" y="55"/>
                  </a:lnTo>
                  <a:lnTo>
                    <a:pt x="209" y="55"/>
                  </a:lnTo>
                  <a:lnTo>
                    <a:pt x="209" y="53"/>
                  </a:lnTo>
                  <a:lnTo>
                    <a:pt x="202" y="53"/>
                  </a:lnTo>
                  <a:lnTo>
                    <a:pt x="202" y="50"/>
                  </a:lnTo>
                  <a:lnTo>
                    <a:pt x="195" y="50"/>
                  </a:lnTo>
                  <a:lnTo>
                    <a:pt x="195" y="49"/>
                  </a:lnTo>
                  <a:lnTo>
                    <a:pt x="190" y="49"/>
                  </a:lnTo>
                  <a:lnTo>
                    <a:pt x="190" y="47"/>
                  </a:lnTo>
                  <a:lnTo>
                    <a:pt x="184" y="47"/>
                  </a:lnTo>
                  <a:lnTo>
                    <a:pt x="184" y="46"/>
                  </a:lnTo>
                  <a:lnTo>
                    <a:pt x="178" y="46"/>
                  </a:lnTo>
                  <a:lnTo>
                    <a:pt x="178" y="43"/>
                  </a:lnTo>
                  <a:lnTo>
                    <a:pt x="172" y="43"/>
                  </a:lnTo>
                  <a:lnTo>
                    <a:pt x="172" y="41"/>
                  </a:lnTo>
                  <a:lnTo>
                    <a:pt x="165" y="41"/>
                  </a:lnTo>
                  <a:lnTo>
                    <a:pt x="165" y="39"/>
                  </a:lnTo>
                  <a:lnTo>
                    <a:pt x="159" y="39"/>
                  </a:lnTo>
                  <a:lnTo>
                    <a:pt x="159" y="38"/>
                  </a:lnTo>
                  <a:lnTo>
                    <a:pt x="149" y="38"/>
                  </a:lnTo>
                  <a:lnTo>
                    <a:pt x="149" y="35"/>
                  </a:lnTo>
                  <a:lnTo>
                    <a:pt x="146" y="35"/>
                  </a:lnTo>
                  <a:lnTo>
                    <a:pt x="146" y="33"/>
                  </a:lnTo>
                  <a:lnTo>
                    <a:pt x="136" y="33"/>
                  </a:lnTo>
                  <a:lnTo>
                    <a:pt x="136" y="32"/>
                  </a:lnTo>
                  <a:lnTo>
                    <a:pt x="128" y="32"/>
                  </a:lnTo>
                  <a:lnTo>
                    <a:pt x="128" y="30"/>
                  </a:lnTo>
                  <a:lnTo>
                    <a:pt x="124" y="30"/>
                  </a:lnTo>
                  <a:lnTo>
                    <a:pt x="124" y="27"/>
                  </a:lnTo>
                  <a:lnTo>
                    <a:pt x="114" y="27"/>
                  </a:lnTo>
                  <a:lnTo>
                    <a:pt x="114" y="25"/>
                  </a:lnTo>
                  <a:lnTo>
                    <a:pt x="108" y="25"/>
                  </a:lnTo>
                  <a:lnTo>
                    <a:pt x="108" y="24"/>
                  </a:lnTo>
                  <a:lnTo>
                    <a:pt x="99" y="24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21"/>
                  </a:lnTo>
                  <a:lnTo>
                    <a:pt x="82" y="21"/>
                  </a:lnTo>
                  <a:lnTo>
                    <a:pt x="82" y="18"/>
                  </a:lnTo>
                  <a:lnTo>
                    <a:pt x="73" y="18"/>
                  </a:lnTo>
                  <a:lnTo>
                    <a:pt x="73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51" y="14"/>
                  </a:lnTo>
                  <a:lnTo>
                    <a:pt x="51" y="13"/>
                  </a:lnTo>
                  <a:lnTo>
                    <a:pt x="39" y="13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8" y="13"/>
                  </a:lnTo>
                  <a:lnTo>
                    <a:pt x="37" y="13"/>
                  </a:lnTo>
                  <a:lnTo>
                    <a:pt x="37" y="18"/>
                  </a:lnTo>
                  <a:lnTo>
                    <a:pt x="35" y="18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3" y="58"/>
                  </a:lnTo>
                  <a:lnTo>
                    <a:pt x="32" y="58"/>
                  </a:lnTo>
                  <a:lnTo>
                    <a:pt x="32" y="103"/>
                  </a:lnTo>
                  <a:lnTo>
                    <a:pt x="29" y="103"/>
                  </a:lnTo>
                  <a:lnTo>
                    <a:pt x="29" y="150"/>
                  </a:lnTo>
                  <a:lnTo>
                    <a:pt x="28" y="150"/>
                  </a:lnTo>
                  <a:lnTo>
                    <a:pt x="28" y="178"/>
                  </a:lnTo>
                  <a:lnTo>
                    <a:pt x="26" y="178"/>
                  </a:lnTo>
                  <a:lnTo>
                    <a:pt x="26" y="195"/>
                  </a:lnTo>
                  <a:lnTo>
                    <a:pt x="25" y="195"/>
                  </a:lnTo>
                  <a:lnTo>
                    <a:pt x="25" y="203"/>
                  </a:lnTo>
                  <a:lnTo>
                    <a:pt x="22" y="203"/>
                  </a:lnTo>
                  <a:lnTo>
                    <a:pt x="22" y="215"/>
                  </a:lnTo>
                  <a:lnTo>
                    <a:pt x="21" y="215"/>
                  </a:lnTo>
                  <a:lnTo>
                    <a:pt x="21" y="234"/>
                  </a:lnTo>
                  <a:lnTo>
                    <a:pt x="19" y="234"/>
                  </a:lnTo>
                  <a:lnTo>
                    <a:pt x="19" y="282"/>
                  </a:lnTo>
                  <a:lnTo>
                    <a:pt x="18" y="282"/>
                  </a:lnTo>
                  <a:lnTo>
                    <a:pt x="18" y="374"/>
                  </a:lnTo>
                  <a:lnTo>
                    <a:pt x="16" y="374"/>
                  </a:lnTo>
                  <a:lnTo>
                    <a:pt x="16" y="511"/>
                  </a:lnTo>
                  <a:lnTo>
                    <a:pt x="14" y="511"/>
                  </a:lnTo>
                  <a:lnTo>
                    <a:pt x="14" y="668"/>
                  </a:lnTo>
                  <a:lnTo>
                    <a:pt x="12" y="668"/>
                  </a:lnTo>
                  <a:lnTo>
                    <a:pt x="12" y="843"/>
                  </a:lnTo>
                  <a:lnTo>
                    <a:pt x="10" y="843"/>
                  </a:lnTo>
                  <a:lnTo>
                    <a:pt x="10" y="950"/>
                  </a:lnTo>
                  <a:lnTo>
                    <a:pt x="0" y="950"/>
                  </a:lnTo>
                  <a:lnTo>
                    <a:pt x="0" y="833"/>
                  </a:lnTo>
                  <a:lnTo>
                    <a:pt x="2" y="833"/>
                  </a:lnTo>
                  <a:lnTo>
                    <a:pt x="2" y="657"/>
                  </a:lnTo>
                  <a:lnTo>
                    <a:pt x="4" y="657"/>
                  </a:lnTo>
                  <a:lnTo>
                    <a:pt x="4" y="501"/>
                  </a:lnTo>
                  <a:lnTo>
                    <a:pt x="5" y="501"/>
                  </a:lnTo>
                  <a:lnTo>
                    <a:pt x="5" y="364"/>
                  </a:lnTo>
                  <a:lnTo>
                    <a:pt x="8" y="364"/>
                  </a:lnTo>
                  <a:lnTo>
                    <a:pt x="8" y="272"/>
                  </a:lnTo>
                  <a:lnTo>
                    <a:pt x="9" y="272"/>
                  </a:lnTo>
                  <a:lnTo>
                    <a:pt x="9" y="224"/>
                  </a:lnTo>
                  <a:lnTo>
                    <a:pt x="11" y="224"/>
                  </a:lnTo>
                  <a:lnTo>
                    <a:pt x="11" y="204"/>
                  </a:lnTo>
                  <a:lnTo>
                    <a:pt x="12" y="204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85"/>
                  </a:lnTo>
                  <a:lnTo>
                    <a:pt x="16" y="185"/>
                  </a:lnTo>
                  <a:lnTo>
                    <a:pt x="16" y="168"/>
                  </a:lnTo>
                  <a:lnTo>
                    <a:pt x="18" y="168"/>
                  </a:lnTo>
                  <a:lnTo>
                    <a:pt x="18" y="139"/>
                  </a:lnTo>
                  <a:lnTo>
                    <a:pt x="19" y="139"/>
                  </a:lnTo>
                  <a:lnTo>
                    <a:pt x="19" y="93"/>
                  </a:lnTo>
                  <a:lnTo>
                    <a:pt x="21" y="93"/>
                  </a:lnTo>
                  <a:lnTo>
                    <a:pt x="21" y="48"/>
                  </a:lnTo>
                  <a:lnTo>
                    <a:pt x="22" y="48"/>
                  </a:lnTo>
                  <a:lnTo>
                    <a:pt x="22" y="22"/>
                  </a:lnTo>
                  <a:lnTo>
                    <a:pt x="25" y="22"/>
                  </a:lnTo>
                  <a:lnTo>
                    <a:pt x="25" y="8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53"/>
            <p:cNvSpPr>
              <a:spLocks/>
            </p:cNvSpPr>
            <p:nvPr/>
          </p:nvSpPr>
          <p:spPr bwMode="auto">
            <a:xfrm>
              <a:off x="2651125" y="3076575"/>
              <a:ext cx="9525" cy="82550"/>
            </a:xfrm>
            <a:custGeom>
              <a:avLst/>
              <a:gdLst>
                <a:gd name="T0" fmla="*/ 2 w 6"/>
                <a:gd name="T1" fmla="*/ 0 h 52"/>
                <a:gd name="T2" fmla="*/ 6 w 6"/>
                <a:gd name="T3" fmla="*/ 0 h 52"/>
                <a:gd name="T4" fmla="*/ 6 w 6"/>
                <a:gd name="T5" fmla="*/ 1 h 52"/>
                <a:gd name="T6" fmla="*/ 2 w 6"/>
                <a:gd name="T7" fmla="*/ 52 h 52"/>
                <a:gd name="T8" fmla="*/ 0 w 6"/>
                <a:gd name="T9" fmla="*/ 52 h 52"/>
                <a:gd name="T10" fmla="*/ 0 w 6"/>
                <a:gd name="T11" fmla="*/ 51 h 52"/>
                <a:gd name="T12" fmla="*/ 2 w 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2">
                  <a:moveTo>
                    <a:pt x="2" y="0"/>
                  </a:moveTo>
                  <a:lnTo>
                    <a:pt x="6" y="0"/>
                  </a:lnTo>
                  <a:lnTo>
                    <a:pt x="6" y="1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54"/>
            <p:cNvSpPr>
              <a:spLocks/>
            </p:cNvSpPr>
            <p:nvPr/>
          </p:nvSpPr>
          <p:spPr bwMode="auto">
            <a:xfrm>
              <a:off x="2657475" y="2994025"/>
              <a:ext cx="6350" cy="26988"/>
            </a:xfrm>
            <a:custGeom>
              <a:avLst/>
              <a:gdLst>
                <a:gd name="T0" fmla="*/ 2 w 4"/>
                <a:gd name="T1" fmla="*/ 0 h 17"/>
                <a:gd name="T2" fmla="*/ 4 w 4"/>
                <a:gd name="T3" fmla="*/ 0 h 17"/>
                <a:gd name="T4" fmla="*/ 4 w 4"/>
                <a:gd name="T5" fmla="*/ 1 h 17"/>
                <a:gd name="T6" fmla="*/ 2 w 4"/>
                <a:gd name="T7" fmla="*/ 17 h 17"/>
                <a:gd name="T8" fmla="*/ 0 w 4"/>
                <a:gd name="T9" fmla="*/ 17 h 17"/>
                <a:gd name="T10" fmla="*/ 0 w 4"/>
                <a:gd name="T11" fmla="*/ 15 h 17"/>
                <a:gd name="T12" fmla="*/ 2 w 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7">
                  <a:moveTo>
                    <a:pt x="2" y="0"/>
                  </a:moveTo>
                  <a:lnTo>
                    <a:pt x="4" y="0"/>
                  </a:lnTo>
                  <a:lnTo>
                    <a:pt x="4" y="1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55"/>
            <p:cNvSpPr>
              <a:spLocks/>
            </p:cNvSpPr>
            <p:nvPr/>
          </p:nvSpPr>
          <p:spPr bwMode="auto">
            <a:xfrm>
              <a:off x="2660650" y="2803525"/>
              <a:ext cx="9525" cy="134938"/>
            </a:xfrm>
            <a:custGeom>
              <a:avLst/>
              <a:gdLst>
                <a:gd name="T0" fmla="*/ 4 w 6"/>
                <a:gd name="T1" fmla="*/ 0 h 85"/>
                <a:gd name="T2" fmla="*/ 6 w 6"/>
                <a:gd name="T3" fmla="*/ 0 h 85"/>
                <a:gd name="T4" fmla="*/ 6 w 6"/>
                <a:gd name="T5" fmla="*/ 4 h 85"/>
                <a:gd name="T6" fmla="*/ 3 w 6"/>
                <a:gd name="T7" fmla="*/ 85 h 85"/>
                <a:gd name="T8" fmla="*/ 0 w 6"/>
                <a:gd name="T9" fmla="*/ 85 h 85"/>
                <a:gd name="T10" fmla="*/ 0 w 6"/>
                <a:gd name="T11" fmla="*/ 82 h 85"/>
                <a:gd name="T12" fmla="*/ 4 w 6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5">
                  <a:moveTo>
                    <a:pt x="4" y="0"/>
                  </a:moveTo>
                  <a:lnTo>
                    <a:pt x="6" y="0"/>
                  </a:lnTo>
                  <a:lnTo>
                    <a:pt x="6" y="4"/>
                  </a:lnTo>
                  <a:lnTo>
                    <a:pt x="3" y="85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56"/>
            <p:cNvSpPr>
              <a:spLocks/>
            </p:cNvSpPr>
            <p:nvPr/>
          </p:nvSpPr>
          <p:spPr bwMode="auto">
            <a:xfrm>
              <a:off x="2670175" y="2792413"/>
              <a:ext cx="6350" cy="30163"/>
            </a:xfrm>
            <a:custGeom>
              <a:avLst/>
              <a:gdLst>
                <a:gd name="T0" fmla="*/ 0 w 4"/>
                <a:gd name="T1" fmla="*/ 0 h 19"/>
                <a:gd name="T2" fmla="*/ 4 w 4"/>
                <a:gd name="T3" fmla="*/ 0 h 19"/>
                <a:gd name="T4" fmla="*/ 4 w 4"/>
                <a:gd name="T5" fmla="*/ 16 h 19"/>
                <a:gd name="T6" fmla="*/ 4 w 4"/>
                <a:gd name="T7" fmla="*/ 19 h 19"/>
                <a:gd name="T8" fmla="*/ 2 w 4"/>
                <a:gd name="T9" fmla="*/ 19 h 19"/>
                <a:gd name="T10" fmla="*/ 0 w 4"/>
                <a:gd name="T11" fmla="*/ 4 h 19"/>
                <a:gd name="T12" fmla="*/ 0 w 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9">
                  <a:moveTo>
                    <a:pt x="0" y="0"/>
                  </a:moveTo>
                  <a:lnTo>
                    <a:pt x="4" y="0"/>
                  </a:lnTo>
                  <a:lnTo>
                    <a:pt x="4" y="16"/>
                  </a:lnTo>
                  <a:lnTo>
                    <a:pt x="4" y="19"/>
                  </a:lnTo>
                  <a:lnTo>
                    <a:pt x="2" y="19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57"/>
            <p:cNvSpPr>
              <a:spLocks/>
            </p:cNvSpPr>
            <p:nvPr/>
          </p:nvSpPr>
          <p:spPr bwMode="auto">
            <a:xfrm>
              <a:off x="2676525" y="2874963"/>
              <a:ext cx="15875" cy="134938"/>
            </a:xfrm>
            <a:custGeom>
              <a:avLst/>
              <a:gdLst>
                <a:gd name="T0" fmla="*/ 0 w 10"/>
                <a:gd name="T1" fmla="*/ 0 h 85"/>
                <a:gd name="T2" fmla="*/ 3 w 10"/>
                <a:gd name="T3" fmla="*/ 0 h 85"/>
                <a:gd name="T4" fmla="*/ 10 w 10"/>
                <a:gd name="T5" fmla="*/ 82 h 85"/>
                <a:gd name="T6" fmla="*/ 10 w 10"/>
                <a:gd name="T7" fmla="*/ 85 h 85"/>
                <a:gd name="T8" fmla="*/ 8 w 10"/>
                <a:gd name="T9" fmla="*/ 85 h 85"/>
                <a:gd name="T10" fmla="*/ 0 w 10"/>
                <a:gd name="T11" fmla="*/ 2 h 85"/>
                <a:gd name="T12" fmla="*/ 0 w 10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5">
                  <a:moveTo>
                    <a:pt x="0" y="0"/>
                  </a:moveTo>
                  <a:lnTo>
                    <a:pt x="3" y="0"/>
                  </a:lnTo>
                  <a:lnTo>
                    <a:pt x="10" y="82"/>
                  </a:lnTo>
                  <a:lnTo>
                    <a:pt x="10" y="85"/>
                  </a:lnTo>
                  <a:lnTo>
                    <a:pt x="8" y="8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58"/>
            <p:cNvSpPr>
              <a:spLocks/>
            </p:cNvSpPr>
            <p:nvPr/>
          </p:nvSpPr>
          <p:spPr bwMode="auto">
            <a:xfrm>
              <a:off x="2692400" y="3067050"/>
              <a:ext cx="7938" cy="30163"/>
            </a:xfrm>
            <a:custGeom>
              <a:avLst/>
              <a:gdLst>
                <a:gd name="T0" fmla="*/ 0 w 5"/>
                <a:gd name="T1" fmla="*/ 0 h 19"/>
                <a:gd name="T2" fmla="*/ 4 w 5"/>
                <a:gd name="T3" fmla="*/ 0 h 19"/>
                <a:gd name="T4" fmla="*/ 5 w 5"/>
                <a:gd name="T5" fmla="*/ 16 h 19"/>
                <a:gd name="T6" fmla="*/ 5 w 5"/>
                <a:gd name="T7" fmla="*/ 19 h 19"/>
                <a:gd name="T8" fmla="*/ 1 w 5"/>
                <a:gd name="T9" fmla="*/ 19 h 19"/>
                <a:gd name="T10" fmla="*/ 0 w 5"/>
                <a:gd name="T11" fmla="*/ 2 h 19"/>
                <a:gd name="T12" fmla="*/ 0 w 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9">
                  <a:moveTo>
                    <a:pt x="0" y="0"/>
                  </a:moveTo>
                  <a:lnTo>
                    <a:pt x="4" y="0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1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59"/>
            <p:cNvSpPr>
              <a:spLocks/>
            </p:cNvSpPr>
            <p:nvPr/>
          </p:nvSpPr>
          <p:spPr bwMode="auto">
            <a:xfrm>
              <a:off x="2732088" y="3000375"/>
              <a:ext cx="134938" cy="92075"/>
            </a:xfrm>
            <a:custGeom>
              <a:avLst/>
              <a:gdLst>
                <a:gd name="T0" fmla="*/ 81 w 85"/>
                <a:gd name="T1" fmla="*/ 0 h 58"/>
                <a:gd name="T2" fmla="*/ 85 w 85"/>
                <a:gd name="T3" fmla="*/ 0 h 58"/>
                <a:gd name="T4" fmla="*/ 85 w 85"/>
                <a:gd name="T5" fmla="*/ 2 h 58"/>
                <a:gd name="T6" fmla="*/ 3 w 85"/>
                <a:gd name="T7" fmla="*/ 58 h 58"/>
                <a:gd name="T8" fmla="*/ 0 w 85"/>
                <a:gd name="T9" fmla="*/ 58 h 58"/>
                <a:gd name="T10" fmla="*/ 0 w 85"/>
                <a:gd name="T11" fmla="*/ 54 h 58"/>
                <a:gd name="T12" fmla="*/ 81 w 85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58">
                  <a:moveTo>
                    <a:pt x="81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3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60"/>
            <p:cNvSpPr>
              <a:spLocks/>
            </p:cNvSpPr>
            <p:nvPr/>
          </p:nvSpPr>
          <p:spPr bwMode="auto">
            <a:xfrm>
              <a:off x="2924175" y="2971800"/>
              <a:ext cx="11113" cy="9525"/>
            </a:xfrm>
            <a:custGeom>
              <a:avLst/>
              <a:gdLst>
                <a:gd name="T0" fmla="*/ 5 w 7"/>
                <a:gd name="T1" fmla="*/ 0 h 6"/>
                <a:gd name="T2" fmla="*/ 7 w 7"/>
                <a:gd name="T3" fmla="*/ 0 h 6"/>
                <a:gd name="T4" fmla="*/ 7 w 7"/>
                <a:gd name="T5" fmla="*/ 3 h 6"/>
                <a:gd name="T6" fmla="*/ 1 w 7"/>
                <a:gd name="T7" fmla="*/ 6 h 6"/>
                <a:gd name="T8" fmla="*/ 0 w 7"/>
                <a:gd name="T9" fmla="*/ 6 h 6"/>
                <a:gd name="T10" fmla="*/ 0 w 7"/>
                <a:gd name="T11" fmla="*/ 3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Line 61"/>
            <p:cNvSpPr>
              <a:spLocks noChangeShapeType="1"/>
            </p:cNvSpPr>
            <p:nvPr/>
          </p:nvSpPr>
          <p:spPr bwMode="auto">
            <a:xfrm>
              <a:off x="2933700" y="2955925"/>
              <a:ext cx="0" cy="206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62"/>
            <p:cNvSpPr>
              <a:spLocks/>
            </p:cNvSpPr>
            <p:nvPr/>
          </p:nvSpPr>
          <p:spPr bwMode="auto">
            <a:xfrm>
              <a:off x="2935288" y="2774950"/>
              <a:ext cx="9525" cy="130175"/>
            </a:xfrm>
            <a:custGeom>
              <a:avLst/>
              <a:gdLst>
                <a:gd name="T0" fmla="*/ 5 w 6"/>
                <a:gd name="T1" fmla="*/ 0 h 82"/>
                <a:gd name="T2" fmla="*/ 6 w 6"/>
                <a:gd name="T3" fmla="*/ 0 h 82"/>
                <a:gd name="T4" fmla="*/ 6 w 6"/>
                <a:gd name="T5" fmla="*/ 2 h 82"/>
                <a:gd name="T6" fmla="*/ 2 w 6"/>
                <a:gd name="T7" fmla="*/ 82 h 82"/>
                <a:gd name="T8" fmla="*/ 0 w 6"/>
                <a:gd name="T9" fmla="*/ 82 h 82"/>
                <a:gd name="T10" fmla="*/ 0 w 6"/>
                <a:gd name="T11" fmla="*/ 80 h 82"/>
                <a:gd name="T12" fmla="*/ 5 w 6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82">
                  <a:moveTo>
                    <a:pt x="5" y="0"/>
                  </a:moveTo>
                  <a:lnTo>
                    <a:pt x="6" y="0"/>
                  </a:lnTo>
                  <a:lnTo>
                    <a:pt x="6" y="2"/>
                  </a:lnTo>
                  <a:lnTo>
                    <a:pt x="2" y="82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63"/>
            <p:cNvSpPr>
              <a:spLocks/>
            </p:cNvSpPr>
            <p:nvPr/>
          </p:nvSpPr>
          <p:spPr bwMode="auto">
            <a:xfrm>
              <a:off x="2943225" y="2689225"/>
              <a:ext cx="6350" cy="31750"/>
            </a:xfrm>
            <a:custGeom>
              <a:avLst/>
              <a:gdLst>
                <a:gd name="T0" fmla="*/ 1 w 4"/>
                <a:gd name="T1" fmla="*/ 0 h 20"/>
                <a:gd name="T2" fmla="*/ 4 w 4"/>
                <a:gd name="T3" fmla="*/ 0 h 20"/>
                <a:gd name="T4" fmla="*/ 4 w 4"/>
                <a:gd name="T5" fmla="*/ 3 h 20"/>
                <a:gd name="T6" fmla="*/ 3 w 4"/>
                <a:gd name="T7" fmla="*/ 20 h 20"/>
                <a:gd name="T8" fmla="*/ 0 w 4"/>
                <a:gd name="T9" fmla="*/ 20 h 20"/>
                <a:gd name="T10" fmla="*/ 0 w 4"/>
                <a:gd name="T11" fmla="*/ 18 h 20"/>
                <a:gd name="T12" fmla="*/ 1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1" y="0"/>
                  </a:moveTo>
                  <a:lnTo>
                    <a:pt x="4" y="0"/>
                  </a:lnTo>
                  <a:lnTo>
                    <a:pt x="4" y="3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64"/>
            <p:cNvSpPr>
              <a:spLocks/>
            </p:cNvSpPr>
            <p:nvPr/>
          </p:nvSpPr>
          <p:spPr bwMode="auto">
            <a:xfrm>
              <a:off x="2947988" y="2527300"/>
              <a:ext cx="7938" cy="107950"/>
            </a:xfrm>
            <a:custGeom>
              <a:avLst/>
              <a:gdLst>
                <a:gd name="T0" fmla="*/ 1 w 5"/>
                <a:gd name="T1" fmla="*/ 0 h 68"/>
                <a:gd name="T2" fmla="*/ 5 w 5"/>
                <a:gd name="T3" fmla="*/ 0 h 68"/>
                <a:gd name="T4" fmla="*/ 5 w 5"/>
                <a:gd name="T5" fmla="*/ 3 h 68"/>
                <a:gd name="T6" fmla="*/ 1 w 5"/>
                <a:gd name="T7" fmla="*/ 68 h 68"/>
                <a:gd name="T8" fmla="*/ 0 w 5"/>
                <a:gd name="T9" fmla="*/ 68 h 68"/>
                <a:gd name="T10" fmla="*/ 0 w 5"/>
                <a:gd name="T11" fmla="*/ 65 h 68"/>
                <a:gd name="T12" fmla="*/ 1 w 5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8">
                  <a:moveTo>
                    <a:pt x="1" y="0"/>
                  </a:moveTo>
                  <a:lnTo>
                    <a:pt x="5" y="0"/>
                  </a:lnTo>
                  <a:lnTo>
                    <a:pt x="5" y="3"/>
                  </a:lnTo>
                  <a:lnTo>
                    <a:pt x="1" y="68"/>
                  </a:lnTo>
                  <a:lnTo>
                    <a:pt x="0" y="68"/>
                  </a:lnTo>
                  <a:lnTo>
                    <a:pt x="0" y="6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65"/>
            <p:cNvSpPr>
              <a:spLocks/>
            </p:cNvSpPr>
            <p:nvPr/>
          </p:nvSpPr>
          <p:spPr bwMode="auto">
            <a:xfrm>
              <a:off x="2949575" y="2527300"/>
              <a:ext cx="9525" cy="28575"/>
            </a:xfrm>
            <a:custGeom>
              <a:avLst/>
              <a:gdLst>
                <a:gd name="T0" fmla="*/ 0 w 6"/>
                <a:gd name="T1" fmla="*/ 0 h 18"/>
                <a:gd name="T2" fmla="*/ 4 w 6"/>
                <a:gd name="T3" fmla="*/ 0 h 18"/>
                <a:gd name="T4" fmla="*/ 6 w 6"/>
                <a:gd name="T5" fmla="*/ 15 h 18"/>
                <a:gd name="T6" fmla="*/ 6 w 6"/>
                <a:gd name="T7" fmla="*/ 18 h 18"/>
                <a:gd name="T8" fmla="*/ 2 w 6"/>
                <a:gd name="T9" fmla="*/ 18 h 18"/>
                <a:gd name="T10" fmla="*/ 0 w 6"/>
                <a:gd name="T11" fmla="*/ 3 h 18"/>
                <a:gd name="T12" fmla="*/ 0 w 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0" y="0"/>
                  </a:moveTo>
                  <a:lnTo>
                    <a:pt x="4" y="0"/>
                  </a:lnTo>
                  <a:lnTo>
                    <a:pt x="6" y="15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66"/>
            <p:cNvSpPr>
              <a:spLocks/>
            </p:cNvSpPr>
            <p:nvPr/>
          </p:nvSpPr>
          <p:spPr bwMode="auto">
            <a:xfrm>
              <a:off x="2955925" y="2609850"/>
              <a:ext cx="6350" cy="28575"/>
            </a:xfrm>
            <a:custGeom>
              <a:avLst/>
              <a:gdLst>
                <a:gd name="T0" fmla="*/ 0 w 4"/>
                <a:gd name="T1" fmla="*/ 0 h 18"/>
                <a:gd name="T2" fmla="*/ 2 w 4"/>
                <a:gd name="T3" fmla="*/ 0 h 18"/>
                <a:gd name="T4" fmla="*/ 4 w 4"/>
                <a:gd name="T5" fmla="*/ 16 h 18"/>
                <a:gd name="T6" fmla="*/ 4 w 4"/>
                <a:gd name="T7" fmla="*/ 18 h 18"/>
                <a:gd name="T8" fmla="*/ 2 w 4"/>
                <a:gd name="T9" fmla="*/ 18 h 18"/>
                <a:gd name="T10" fmla="*/ 0 w 4"/>
                <a:gd name="T11" fmla="*/ 2 h 18"/>
                <a:gd name="T12" fmla="*/ 0 w 4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18"/>
                  </a:lnTo>
                  <a:lnTo>
                    <a:pt x="2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67"/>
            <p:cNvSpPr>
              <a:spLocks/>
            </p:cNvSpPr>
            <p:nvPr/>
          </p:nvSpPr>
          <p:spPr bwMode="auto">
            <a:xfrm>
              <a:off x="2959100" y="2693988"/>
              <a:ext cx="11113" cy="131763"/>
            </a:xfrm>
            <a:custGeom>
              <a:avLst/>
              <a:gdLst>
                <a:gd name="T0" fmla="*/ 0 w 7"/>
                <a:gd name="T1" fmla="*/ 0 h 83"/>
                <a:gd name="T2" fmla="*/ 3 w 7"/>
                <a:gd name="T3" fmla="*/ 0 h 83"/>
                <a:gd name="T4" fmla="*/ 7 w 7"/>
                <a:gd name="T5" fmla="*/ 81 h 83"/>
                <a:gd name="T6" fmla="*/ 7 w 7"/>
                <a:gd name="T7" fmla="*/ 83 h 83"/>
                <a:gd name="T8" fmla="*/ 4 w 7"/>
                <a:gd name="T9" fmla="*/ 83 h 83"/>
                <a:gd name="T10" fmla="*/ 0 w 7"/>
                <a:gd name="T11" fmla="*/ 2 h 83"/>
                <a:gd name="T12" fmla="*/ 0 w 7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3">
                  <a:moveTo>
                    <a:pt x="0" y="0"/>
                  </a:moveTo>
                  <a:lnTo>
                    <a:pt x="3" y="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4" y="8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68"/>
            <p:cNvSpPr>
              <a:spLocks/>
            </p:cNvSpPr>
            <p:nvPr/>
          </p:nvSpPr>
          <p:spPr bwMode="auto">
            <a:xfrm>
              <a:off x="2968625" y="2881313"/>
              <a:ext cx="6350" cy="31750"/>
            </a:xfrm>
            <a:custGeom>
              <a:avLst/>
              <a:gdLst>
                <a:gd name="T0" fmla="*/ 0 w 4"/>
                <a:gd name="T1" fmla="*/ 0 h 20"/>
                <a:gd name="T2" fmla="*/ 2 w 4"/>
                <a:gd name="T3" fmla="*/ 0 h 20"/>
                <a:gd name="T4" fmla="*/ 4 w 4"/>
                <a:gd name="T5" fmla="*/ 16 h 20"/>
                <a:gd name="T6" fmla="*/ 4 w 4"/>
                <a:gd name="T7" fmla="*/ 20 h 20"/>
                <a:gd name="T8" fmla="*/ 1 w 4"/>
                <a:gd name="T9" fmla="*/ 20 h 20"/>
                <a:gd name="T10" fmla="*/ 0 w 4"/>
                <a:gd name="T11" fmla="*/ 3 h 20"/>
                <a:gd name="T12" fmla="*/ 0 w 4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2" y="0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69"/>
            <p:cNvSpPr>
              <a:spLocks/>
            </p:cNvSpPr>
            <p:nvPr/>
          </p:nvSpPr>
          <p:spPr bwMode="auto">
            <a:xfrm>
              <a:off x="2978150" y="2949575"/>
              <a:ext cx="22225" cy="9525"/>
            </a:xfrm>
            <a:custGeom>
              <a:avLst/>
              <a:gdLst>
                <a:gd name="T0" fmla="*/ 12 w 14"/>
                <a:gd name="T1" fmla="*/ 0 h 6"/>
                <a:gd name="T2" fmla="*/ 14 w 14"/>
                <a:gd name="T3" fmla="*/ 0 h 6"/>
                <a:gd name="T4" fmla="*/ 14 w 14"/>
                <a:gd name="T5" fmla="*/ 2 h 6"/>
                <a:gd name="T6" fmla="*/ 3 w 14"/>
                <a:gd name="T7" fmla="*/ 6 h 6"/>
                <a:gd name="T8" fmla="*/ 0 w 14"/>
                <a:gd name="T9" fmla="*/ 6 h 6"/>
                <a:gd name="T10" fmla="*/ 0 w 14"/>
                <a:gd name="T11" fmla="*/ 4 h 6"/>
                <a:gd name="T12" fmla="*/ 12 w 1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2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Line 70"/>
            <p:cNvSpPr>
              <a:spLocks noChangeShapeType="1"/>
            </p:cNvSpPr>
            <p:nvPr/>
          </p:nvSpPr>
          <p:spPr bwMode="auto">
            <a:xfrm>
              <a:off x="2997200" y="2951163"/>
              <a:ext cx="1143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Line 71"/>
            <p:cNvSpPr>
              <a:spLocks noChangeShapeType="1"/>
            </p:cNvSpPr>
            <p:nvPr/>
          </p:nvSpPr>
          <p:spPr bwMode="auto">
            <a:xfrm>
              <a:off x="3167063" y="2951163"/>
              <a:ext cx="301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72"/>
            <p:cNvSpPr>
              <a:spLocks/>
            </p:cNvSpPr>
            <p:nvPr/>
          </p:nvSpPr>
          <p:spPr bwMode="auto">
            <a:xfrm>
              <a:off x="3248025" y="2928938"/>
              <a:ext cx="131763" cy="20638"/>
            </a:xfrm>
            <a:custGeom>
              <a:avLst/>
              <a:gdLst>
                <a:gd name="T0" fmla="*/ 80 w 83"/>
                <a:gd name="T1" fmla="*/ 0 h 13"/>
                <a:gd name="T2" fmla="*/ 83 w 83"/>
                <a:gd name="T3" fmla="*/ 0 h 13"/>
                <a:gd name="T4" fmla="*/ 83 w 83"/>
                <a:gd name="T5" fmla="*/ 1 h 13"/>
                <a:gd name="T6" fmla="*/ 3 w 83"/>
                <a:gd name="T7" fmla="*/ 13 h 13"/>
                <a:gd name="T8" fmla="*/ 0 w 83"/>
                <a:gd name="T9" fmla="*/ 13 h 13"/>
                <a:gd name="T10" fmla="*/ 0 w 83"/>
                <a:gd name="T11" fmla="*/ 9 h 13"/>
                <a:gd name="T12" fmla="*/ 80 w 8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3">
                  <a:moveTo>
                    <a:pt x="80" y="0"/>
                  </a:moveTo>
                  <a:lnTo>
                    <a:pt x="83" y="0"/>
                  </a:lnTo>
                  <a:lnTo>
                    <a:pt x="83" y="1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9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73"/>
            <p:cNvSpPr>
              <a:spLocks/>
            </p:cNvSpPr>
            <p:nvPr/>
          </p:nvSpPr>
          <p:spPr bwMode="auto">
            <a:xfrm>
              <a:off x="3375025" y="2925763"/>
              <a:ext cx="11113" cy="4763"/>
            </a:xfrm>
            <a:custGeom>
              <a:avLst/>
              <a:gdLst>
                <a:gd name="T0" fmla="*/ 5 w 7"/>
                <a:gd name="T1" fmla="*/ 0 h 3"/>
                <a:gd name="T2" fmla="*/ 7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0 w 7"/>
                <a:gd name="T9" fmla="*/ 3 h 3"/>
                <a:gd name="T10" fmla="*/ 0 w 7"/>
                <a:gd name="T11" fmla="*/ 2 h 3"/>
                <a:gd name="T12" fmla="*/ 5 w 7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74"/>
            <p:cNvSpPr>
              <a:spLocks/>
            </p:cNvSpPr>
            <p:nvPr/>
          </p:nvSpPr>
          <p:spPr bwMode="auto">
            <a:xfrm>
              <a:off x="3438525" y="2905125"/>
              <a:ext cx="28575" cy="9525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4 w 18"/>
                <a:gd name="T7" fmla="*/ 6 h 6"/>
                <a:gd name="T8" fmla="*/ 0 w 18"/>
                <a:gd name="T9" fmla="*/ 6 h 6"/>
                <a:gd name="T10" fmla="*/ 0 w 18"/>
                <a:gd name="T11" fmla="*/ 5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75"/>
            <p:cNvSpPr>
              <a:spLocks/>
            </p:cNvSpPr>
            <p:nvPr/>
          </p:nvSpPr>
          <p:spPr bwMode="auto">
            <a:xfrm>
              <a:off x="3517900" y="2887663"/>
              <a:ext cx="25400" cy="6350"/>
            </a:xfrm>
            <a:custGeom>
              <a:avLst/>
              <a:gdLst>
                <a:gd name="T0" fmla="*/ 14 w 16"/>
                <a:gd name="T1" fmla="*/ 0 h 4"/>
                <a:gd name="T2" fmla="*/ 16 w 16"/>
                <a:gd name="T3" fmla="*/ 0 h 4"/>
                <a:gd name="T4" fmla="*/ 16 w 16"/>
                <a:gd name="T5" fmla="*/ 2 h 4"/>
                <a:gd name="T6" fmla="*/ 4 w 16"/>
                <a:gd name="T7" fmla="*/ 4 h 4"/>
                <a:gd name="T8" fmla="*/ 0 w 16"/>
                <a:gd name="T9" fmla="*/ 4 h 4"/>
                <a:gd name="T10" fmla="*/ 0 w 16"/>
                <a:gd name="T11" fmla="*/ 2 h 4"/>
                <a:gd name="T12" fmla="*/ 14 w 1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76"/>
            <p:cNvSpPr>
              <a:spLocks/>
            </p:cNvSpPr>
            <p:nvPr/>
          </p:nvSpPr>
          <p:spPr bwMode="auto">
            <a:xfrm>
              <a:off x="3540125" y="2830513"/>
              <a:ext cx="112713" cy="60325"/>
            </a:xfrm>
            <a:custGeom>
              <a:avLst/>
              <a:gdLst>
                <a:gd name="T0" fmla="*/ 69 w 71"/>
                <a:gd name="T1" fmla="*/ 0 h 38"/>
                <a:gd name="T2" fmla="*/ 71 w 71"/>
                <a:gd name="T3" fmla="*/ 0 h 38"/>
                <a:gd name="T4" fmla="*/ 71 w 71"/>
                <a:gd name="T5" fmla="*/ 2 h 38"/>
                <a:gd name="T6" fmla="*/ 2 w 71"/>
                <a:gd name="T7" fmla="*/ 38 h 38"/>
                <a:gd name="T8" fmla="*/ 0 w 71"/>
                <a:gd name="T9" fmla="*/ 38 h 38"/>
                <a:gd name="T10" fmla="*/ 0 w 71"/>
                <a:gd name="T11" fmla="*/ 36 h 38"/>
                <a:gd name="T12" fmla="*/ 69 w 71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38">
                  <a:moveTo>
                    <a:pt x="69" y="0"/>
                  </a:moveTo>
                  <a:lnTo>
                    <a:pt x="71" y="0"/>
                  </a:lnTo>
                  <a:lnTo>
                    <a:pt x="71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77"/>
            <p:cNvSpPr>
              <a:spLocks/>
            </p:cNvSpPr>
            <p:nvPr/>
          </p:nvSpPr>
          <p:spPr bwMode="auto">
            <a:xfrm>
              <a:off x="3706813" y="2789238"/>
              <a:ext cx="26988" cy="15875"/>
            </a:xfrm>
            <a:custGeom>
              <a:avLst/>
              <a:gdLst>
                <a:gd name="T0" fmla="*/ 15 w 17"/>
                <a:gd name="T1" fmla="*/ 0 h 10"/>
                <a:gd name="T2" fmla="*/ 17 w 17"/>
                <a:gd name="T3" fmla="*/ 0 h 10"/>
                <a:gd name="T4" fmla="*/ 17 w 17"/>
                <a:gd name="T5" fmla="*/ 2 h 10"/>
                <a:gd name="T6" fmla="*/ 2 w 17"/>
                <a:gd name="T7" fmla="*/ 10 h 10"/>
                <a:gd name="T8" fmla="*/ 0 w 17"/>
                <a:gd name="T9" fmla="*/ 10 h 10"/>
                <a:gd name="T10" fmla="*/ 0 w 17"/>
                <a:gd name="T11" fmla="*/ 7 h 10"/>
                <a:gd name="T12" fmla="*/ 15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78"/>
            <p:cNvSpPr>
              <a:spLocks/>
            </p:cNvSpPr>
            <p:nvPr/>
          </p:nvSpPr>
          <p:spPr bwMode="auto">
            <a:xfrm>
              <a:off x="3790950" y="2719388"/>
              <a:ext cx="98425" cy="47625"/>
            </a:xfrm>
            <a:custGeom>
              <a:avLst/>
              <a:gdLst>
                <a:gd name="T0" fmla="*/ 60 w 62"/>
                <a:gd name="T1" fmla="*/ 0 h 30"/>
                <a:gd name="T2" fmla="*/ 62 w 62"/>
                <a:gd name="T3" fmla="*/ 0 h 30"/>
                <a:gd name="T4" fmla="*/ 62 w 62"/>
                <a:gd name="T5" fmla="*/ 2 h 30"/>
                <a:gd name="T6" fmla="*/ 2 w 62"/>
                <a:gd name="T7" fmla="*/ 30 h 30"/>
                <a:gd name="T8" fmla="*/ 0 w 62"/>
                <a:gd name="T9" fmla="*/ 30 h 30"/>
                <a:gd name="T10" fmla="*/ 0 w 62"/>
                <a:gd name="T11" fmla="*/ 27 h 30"/>
                <a:gd name="T12" fmla="*/ 60 w 62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0">
                  <a:moveTo>
                    <a:pt x="60" y="0"/>
                  </a:moveTo>
                  <a:lnTo>
                    <a:pt x="62" y="0"/>
                  </a:lnTo>
                  <a:lnTo>
                    <a:pt x="62" y="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79"/>
            <p:cNvSpPr>
              <a:spLocks/>
            </p:cNvSpPr>
            <p:nvPr/>
          </p:nvSpPr>
          <p:spPr bwMode="auto">
            <a:xfrm>
              <a:off x="3886200" y="2701925"/>
              <a:ext cx="38100" cy="20638"/>
            </a:xfrm>
            <a:custGeom>
              <a:avLst/>
              <a:gdLst>
                <a:gd name="T0" fmla="*/ 22 w 24"/>
                <a:gd name="T1" fmla="*/ 0 h 13"/>
                <a:gd name="T2" fmla="*/ 24 w 24"/>
                <a:gd name="T3" fmla="*/ 0 h 13"/>
                <a:gd name="T4" fmla="*/ 24 w 24"/>
                <a:gd name="T5" fmla="*/ 3 h 13"/>
                <a:gd name="T6" fmla="*/ 2 w 24"/>
                <a:gd name="T7" fmla="*/ 13 h 13"/>
                <a:gd name="T8" fmla="*/ 0 w 24"/>
                <a:gd name="T9" fmla="*/ 13 h 13"/>
                <a:gd name="T10" fmla="*/ 0 w 24"/>
                <a:gd name="T11" fmla="*/ 11 h 13"/>
                <a:gd name="T12" fmla="*/ 2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2" y="0"/>
                  </a:moveTo>
                  <a:lnTo>
                    <a:pt x="24" y="0"/>
                  </a:lnTo>
                  <a:lnTo>
                    <a:pt x="24" y="3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80"/>
            <p:cNvSpPr>
              <a:spLocks/>
            </p:cNvSpPr>
            <p:nvPr/>
          </p:nvSpPr>
          <p:spPr bwMode="auto">
            <a:xfrm>
              <a:off x="3979863" y="2659063"/>
              <a:ext cx="31750" cy="15875"/>
            </a:xfrm>
            <a:custGeom>
              <a:avLst/>
              <a:gdLst>
                <a:gd name="T0" fmla="*/ 17 w 20"/>
                <a:gd name="T1" fmla="*/ 0 h 10"/>
                <a:gd name="T2" fmla="*/ 20 w 20"/>
                <a:gd name="T3" fmla="*/ 0 h 10"/>
                <a:gd name="T4" fmla="*/ 20 w 20"/>
                <a:gd name="T5" fmla="*/ 2 h 10"/>
                <a:gd name="T6" fmla="*/ 3 w 20"/>
                <a:gd name="T7" fmla="*/ 10 h 10"/>
                <a:gd name="T8" fmla="*/ 0 w 20"/>
                <a:gd name="T9" fmla="*/ 10 h 10"/>
                <a:gd name="T10" fmla="*/ 0 w 20"/>
                <a:gd name="T11" fmla="*/ 9 h 10"/>
                <a:gd name="T12" fmla="*/ 17 w 2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17" y="0"/>
                  </a:moveTo>
                  <a:lnTo>
                    <a:pt x="20" y="0"/>
                  </a:lnTo>
                  <a:lnTo>
                    <a:pt x="20" y="2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81"/>
            <p:cNvSpPr>
              <a:spLocks/>
            </p:cNvSpPr>
            <p:nvPr/>
          </p:nvSpPr>
          <p:spPr bwMode="auto">
            <a:xfrm>
              <a:off x="4060825" y="2509838"/>
              <a:ext cx="128588" cy="120650"/>
            </a:xfrm>
            <a:custGeom>
              <a:avLst/>
              <a:gdLst>
                <a:gd name="T0" fmla="*/ 78 w 81"/>
                <a:gd name="T1" fmla="*/ 0 h 76"/>
                <a:gd name="T2" fmla="*/ 81 w 81"/>
                <a:gd name="T3" fmla="*/ 0 h 76"/>
                <a:gd name="T4" fmla="*/ 81 w 81"/>
                <a:gd name="T5" fmla="*/ 3 h 76"/>
                <a:gd name="T6" fmla="*/ 3 w 81"/>
                <a:gd name="T7" fmla="*/ 76 h 76"/>
                <a:gd name="T8" fmla="*/ 0 w 81"/>
                <a:gd name="T9" fmla="*/ 76 h 76"/>
                <a:gd name="T10" fmla="*/ 0 w 81"/>
                <a:gd name="T11" fmla="*/ 73 h 76"/>
                <a:gd name="T12" fmla="*/ 78 w 81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" h="76">
                  <a:moveTo>
                    <a:pt x="78" y="0"/>
                  </a:moveTo>
                  <a:lnTo>
                    <a:pt x="81" y="0"/>
                  </a:lnTo>
                  <a:lnTo>
                    <a:pt x="81" y="3"/>
                  </a:lnTo>
                  <a:lnTo>
                    <a:pt x="3" y="76"/>
                  </a:lnTo>
                  <a:lnTo>
                    <a:pt x="0" y="76"/>
                  </a:lnTo>
                  <a:lnTo>
                    <a:pt x="0" y="73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82"/>
            <p:cNvSpPr>
              <a:spLocks/>
            </p:cNvSpPr>
            <p:nvPr/>
          </p:nvSpPr>
          <p:spPr bwMode="auto">
            <a:xfrm>
              <a:off x="4184650" y="2501900"/>
              <a:ext cx="11113" cy="12700"/>
            </a:xfrm>
            <a:custGeom>
              <a:avLst/>
              <a:gdLst>
                <a:gd name="T0" fmla="*/ 5 w 7"/>
                <a:gd name="T1" fmla="*/ 0 h 8"/>
                <a:gd name="T2" fmla="*/ 7 w 7"/>
                <a:gd name="T3" fmla="*/ 0 h 8"/>
                <a:gd name="T4" fmla="*/ 7 w 7"/>
                <a:gd name="T5" fmla="*/ 3 h 8"/>
                <a:gd name="T6" fmla="*/ 3 w 7"/>
                <a:gd name="T7" fmla="*/ 8 h 8"/>
                <a:gd name="T8" fmla="*/ 0 w 7"/>
                <a:gd name="T9" fmla="*/ 8 h 8"/>
                <a:gd name="T10" fmla="*/ 0 w 7"/>
                <a:gd name="T11" fmla="*/ 5 h 8"/>
                <a:gd name="T12" fmla="*/ 5 w 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lnTo>
                    <a:pt x="7" y="0"/>
                  </a:lnTo>
                  <a:lnTo>
                    <a:pt x="7" y="3"/>
                  </a:lnTo>
                  <a:lnTo>
                    <a:pt x="3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83"/>
            <p:cNvSpPr>
              <a:spLocks/>
            </p:cNvSpPr>
            <p:nvPr/>
          </p:nvSpPr>
          <p:spPr bwMode="auto">
            <a:xfrm>
              <a:off x="4249738" y="2428875"/>
              <a:ext cx="26988" cy="25400"/>
            </a:xfrm>
            <a:custGeom>
              <a:avLst/>
              <a:gdLst>
                <a:gd name="T0" fmla="*/ 15 w 17"/>
                <a:gd name="T1" fmla="*/ 0 h 16"/>
                <a:gd name="T2" fmla="*/ 17 w 17"/>
                <a:gd name="T3" fmla="*/ 0 h 16"/>
                <a:gd name="T4" fmla="*/ 17 w 17"/>
                <a:gd name="T5" fmla="*/ 4 h 16"/>
                <a:gd name="T6" fmla="*/ 3 w 17"/>
                <a:gd name="T7" fmla="*/ 16 h 16"/>
                <a:gd name="T8" fmla="*/ 0 w 17"/>
                <a:gd name="T9" fmla="*/ 16 h 16"/>
                <a:gd name="T10" fmla="*/ 0 w 17"/>
                <a:gd name="T11" fmla="*/ 15 h 16"/>
                <a:gd name="T12" fmla="*/ 15 w 17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6">
                  <a:moveTo>
                    <a:pt x="15" y="0"/>
                  </a:moveTo>
                  <a:lnTo>
                    <a:pt x="17" y="0"/>
                  </a:lnTo>
                  <a:lnTo>
                    <a:pt x="17" y="4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84"/>
            <p:cNvSpPr>
              <a:spLocks/>
            </p:cNvSpPr>
            <p:nvPr/>
          </p:nvSpPr>
          <p:spPr bwMode="auto">
            <a:xfrm>
              <a:off x="4332288" y="2322513"/>
              <a:ext cx="69850" cy="61913"/>
            </a:xfrm>
            <a:custGeom>
              <a:avLst/>
              <a:gdLst>
                <a:gd name="T0" fmla="*/ 41 w 44"/>
                <a:gd name="T1" fmla="*/ 0 h 39"/>
                <a:gd name="T2" fmla="*/ 44 w 44"/>
                <a:gd name="T3" fmla="*/ 0 h 39"/>
                <a:gd name="T4" fmla="*/ 44 w 44"/>
                <a:gd name="T5" fmla="*/ 2 h 39"/>
                <a:gd name="T6" fmla="*/ 2 w 44"/>
                <a:gd name="T7" fmla="*/ 39 h 39"/>
                <a:gd name="T8" fmla="*/ 0 w 44"/>
                <a:gd name="T9" fmla="*/ 39 h 39"/>
                <a:gd name="T10" fmla="*/ 0 w 44"/>
                <a:gd name="T11" fmla="*/ 37 h 39"/>
                <a:gd name="T12" fmla="*/ 41 w 44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39">
                  <a:moveTo>
                    <a:pt x="41" y="0"/>
                  </a:moveTo>
                  <a:lnTo>
                    <a:pt x="44" y="0"/>
                  </a:lnTo>
                  <a:lnTo>
                    <a:pt x="44" y="2"/>
                  </a:lnTo>
                  <a:lnTo>
                    <a:pt x="2" y="39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85"/>
            <p:cNvSpPr>
              <a:spLocks/>
            </p:cNvSpPr>
            <p:nvPr/>
          </p:nvSpPr>
          <p:spPr bwMode="auto">
            <a:xfrm>
              <a:off x="4397375" y="2257425"/>
              <a:ext cx="41275" cy="68263"/>
            </a:xfrm>
            <a:custGeom>
              <a:avLst/>
              <a:gdLst>
                <a:gd name="T0" fmla="*/ 24 w 26"/>
                <a:gd name="T1" fmla="*/ 0 h 43"/>
                <a:gd name="T2" fmla="*/ 26 w 26"/>
                <a:gd name="T3" fmla="*/ 0 h 43"/>
                <a:gd name="T4" fmla="*/ 26 w 26"/>
                <a:gd name="T5" fmla="*/ 2 h 43"/>
                <a:gd name="T6" fmla="*/ 3 w 26"/>
                <a:gd name="T7" fmla="*/ 43 h 43"/>
                <a:gd name="T8" fmla="*/ 0 w 26"/>
                <a:gd name="T9" fmla="*/ 43 h 43"/>
                <a:gd name="T10" fmla="*/ 0 w 26"/>
                <a:gd name="T11" fmla="*/ 41 h 43"/>
                <a:gd name="T12" fmla="*/ 24 w 26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3">
                  <a:moveTo>
                    <a:pt x="24" y="0"/>
                  </a:moveTo>
                  <a:lnTo>
                    <a:pt x="26" y="0"/>
                  </a:lnTo>
                  <a:lnTo>
                    <a:pt x="26" y="2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86"/>
            <p:cNvSpPr>
              <a:spLocks/>
            </p:cNvSpPr>
            <p:nvPr/>
          </p:nvSpPr>
          <p:spPr bwMode="auto">
            <a:xfrm>
              <a:off x="4467225" y="2174875"/>
              <a:ext cx="19050" cy="26988"/>
            </a:xfrm>
            <a:custGeom>
              <a:avLst/>
              <a:gdLst>
                <a:gd name="T0" fmla="*/ 9 w 12"/>
                <a:gd name="T1" fmla="*/ 0 h 17"/>
                <a:gd name="T2" fmla="*/ 12 w 12"/>
                <a:gd name="T3" fmla="*/ 0 h 17"/>
                <a:gd name="T4" fmla="*/ 12 w 12"/>
                <a:gd name="T5" fmla="*/ 3 h 17"/>
                <a:gd name="T6" fmla="*/ 3 w 12"/>
                <a:gd name="T7" fmla="*/ 17 h 17"/>
                <a:gd name="T8" fmla="*/ 0 w 12"/>
                <a:gd name="T9" fmla="*/ 17 h 17"/>
                <a:gd name="T10" fmla="*/ 0 w 12"/>
                <a:gd name="T11" fmla="*/ 15 h 17"/>
                <a:gd name="T12" fmla="*/ 9 w 12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9" y="0"/>
                  </a:moveTo>
                  <a:lnTo>
                    <a:pt x="12" y="0"/>
                  </a:lnTo>
                  <a:lnTo>
                    <a:pt x="12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87"/>
            <p:cNvSpPr>
              <a:spLocks/>
            </p:cNvSpPr>
            <p:nvPr/>
          </p:nvSpPr>
          <p:spPr bwMode="auto">
            <a:xfrm>
              <a:off x="4514850" y="2030413"/>
              <a:ext cx="52388" cy="90488"/>
            </a:xfrm>
            <a:custGeom>
              <a:avLst/>
              <a:gdLst>
                <a:gd name="T0" fmla="*/ 31 w 33"/>
                <a:gd name="T1" fmla="*/ 0 h 57"/>
                <a:gd name="T2" fmla="*/ 33 w 33"/>
                <a:gd name="T3" fmla="*/ 0 h 57"/>
                <a:gd name="T4" fmla="*/ 33 w 33"/>
                <a:gd name="T5" fmla="*/ 2 h 57"/>
                <a:gd name="T6" fmla="*/ 2 w 33"/>
                <a:gd name="T7" fmla="*/ 57 h 57"/>
                <a:gd name="T8" fmla="*/ 0 w 33"/>
                <a:gd name="T9" fmla="*/ 57 h 57"/>
                <a:gd name="T10" fmla="*/ 0 w 33"/>
                <a:gd name="T11" fmla="*/ 55 h 57"/>
                <a:gd name="T12" fmla="*/ 31 w 33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7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88"/>
            <p:cNvSpPr>
              <a:spLocks/>
            </p:cNvSpPr>
            <p:nvPr/>
          </p:nvSpPr>
          <p:spPr bwMode="auto">
            <a:xfrm>
              <a:off x="4564063" y="1989138"/>
              <a:ext cx="44450" cy="44450"/>
            </a:xfrm>
            <a:custGeom>
              <a:avLst/>
              <a:gdLst>
                <a:gd name="T0" fmla="*/ 26 w 28"/>
                <a:gd name="T1" fmla="*/ 0 h 28"/>
                <a:gd name="T2" fmla="*/ 28 w 28"/>
                <a:gd name="T3" fmla="*/ 0 h 28"/>
                <a:gd name="T4" fmla="*/ 28 w 28"/>
                <a:gd name="T5" fmla="*/ 2 h 28"/>
                <a:gd name="T6" fmla="*/ 2 w 28"/>
                <a:gd name="T7" fmla="*/ 28 h 28"/>
                <a:gd name="T8" fmla="*/ 0 w 28"/>
                <a:gd name="T9" fmla="*/ 28 h 28"/>
                <a:gd name="T10" fmla="*/ 0 w 28"/>
                <a:gd name="T11" fmla="*/ 26 h 28"/>
                <a:gd name="T12" fmla="*/ 26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6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89"/>
            <p:cNvSpPr>
              <a:spLocks/>
            </p:cNvSpPr>
            <p:nvPr/>
          </p:nvSpPr>
          <p:spPr bwMode="auto">
            <a:xfrm>
              <a:off x="4665663" y="1903413"/>
              <a:ext cx="30163" cy="31750"/>
            </a:xfrm>
            <a:custGeom>
              <a:avLst/>
              <a:gdLst>
                <a:gd name="T0" fmla="*/ 18 w 19"/>
                <a:gd name="T1" fmla="*/ 0 h 20"/>
                <a:gd name="T2" fmla="*/ 19 w 19"/>
                <a:gd name="T3" fmla="*/ 0 h 20"/>
                <a:gd name="T4" fmla="*/ 19 w 19"/>
                <a:gd name="T5" fmla="*/ 4 h 20"/>
                <a:gd name="T6" fmla="*/ 3 w 19"/>
                <a:gd name="T7" fmla="*/ 20 h 20"/>
                <a:gd name="T8" fmla="*/ 0 w 19"/>
                <a:gd name="T9" fmla="*/ 20 h 20"/>
                <a:gd name="T10" fmla="*/ 0 w 19"/>
                <a:gd name="T11" fmla="*/ 16 h 20"/>
                <a:gd name="T12" fmla="*/ 18 w 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0">
                  <a:moveTo>
                    <a:pt x="18" y="0"/>
                  </a:moveTo>
                  <a:lnTo>
                    <a:pt x="19" y="0"/>
                  </a:lnTo>
                  <a:lnTo>
                    <a:pt x="19" y="4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90"/>
            <p:cNvSpPr>
              <a:spLocks/>
            </p:cNvSpPr>
            <p:nvPr/>
          </p:nvSpPr>
          <p:spPr bwMode="auto">
            <a:xfrm>
              <a:off x="4746625" y="1866900"/>
              <a:ext cx="133350" cy="9525"/>
            </a:xfrm>
            <a:custGeom>
              <a:avLst/>
              <a:gdLst>
                <a:gd name="T0" fmla="*/ 81 w 84"/>
                <a:gd name="T1" fmla="*/ 0 h 6"/>
                <a:gd name="T2" fmla="*/ 84 w 84"/>
                <a:gd name="T3" fmla="*/ 0 h 6"/>
                <a:gd name="T4" fmla="*/ 84 w 84"/>
                <a:gd name="T5" fmla="*/ 3 h 6"/>
                <a:gd name="T6" fmla="*/ 2 w 84"/>
                <a:gd name="T7" fmla="*/ 6 h 6"/>
                <a:gd name="T8" fmla="*/ 0 w 84"/>
                <a:gd name="T9" fmla="*/ 6 h 6"/>
                <a:gd name="T10" fmla="*/ 0 w 84"/>
                <a:gd name="T11" fmla="*/ 3 h 6"/>
                <a:gd name="T12" fmla="*/ 81 w 8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6">
                  <a:moveTo>
                    <a:pt x="81" y="0"/>
                  </a:moveTo>
                  <a:lnTo>
                    <a:pt x="84" y="0"/>
                  </a:lnTo>
                  <a:lnTo>
                    <a:pt x="84" y="3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91"/>
            <p:cNvSpPr>
              <a:spLocks/>
            </p:cNvSpPr>
            <p:nvPr/>
          </p:nvSpPr>
          <p:spPr bwMode="auto">
            <a:xfrm>
              <a:off x="4935538" y="1858963"/>
              <a:ext cx="28575" cy="6350"/>
            </a:xfrm>
            <a:custGeom>
              <a:avLst/>
              <a:gdLst>
                <a:gd name="T0" fmla="*/ 16 w 18"/>
                <a:gd name="T1" fmla="*/ 0 h 4"/>
                <a:gd name="T2" fmla="*/ 18 w 18"/>
                <a:gd name="T3" fmla="*/ 0 h 4"/>
                <a:gd name="T4" fmla="*/ 18 w 18"/>
                <a:gd name="T5" fmla="*/ 2 h 4"/>
                <a:gd name="T6" fmla="*/ 2 w 18"/>
                <a:gd name="T7" fmla="*/ 4 h 4"/>
                <a:gd name="T8" fmla="*/ 0 w 18"/>
                <a:gd name="T9" fmla="*/ 4 h 4"/>
                <a:gd name="T10" fmla="*/ 0 w 18"/>
                <a:gd name="T11" fmla="*/ 2 h 4"/>
                <a:gd name="T12" fmla="*/ 16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6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92"/>
            <p:cNvSpPr>
              <a:spLocks/>
            </p:cNvSpPr>
            <p:nvPr/>
          </p:nvSpPr>
          <p:spPr bwMode="auto">
            <a:xfrm>
              <a:off x="5016500" y="1839913"/>
              <a:ext cx="63500" cy="12700"/>
            </a:xfrm>
            <a:custGeom>
              <a:avLst/>
              <a:gdLst>
                <a:gd name="T0" fmla="*/ 36 w 40"/>
                <a:gd name="T1" fmla="*/ 0 h 8"/>
                <a:gd name="T2" fmla="*/ 40 w 40"/>
                <a:gd name="T3" fmla="*/ 0 h 8"/>
                <a:gd name="T4" fmla="*/ 40 w 40"/>
                <a:gd name="T5" fmla="*/ 4 h 8"/>
                <a:gd name="T6" fmla="*/ 2 w 40"/>
                <a:gd name="T7" fmla="*/ 8 h 8"/>
                <a:gd name="T8" fmla="*/ 0 w 40"/>
                <a:gd name="T9" fmla="*/ 8 h 8"/>
                <a:gd name="T10" fmla="*/ 0 w 40"/>
                <a:gd name="T11" fmla="*/ 6 h 8"/>
                <a:gd name="T12" fmla="*/ 36 w 4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8">
                  <a:moveTo>
                    <a:pt x="36" y="0"/>
                  </a:moveTo>
                  <a:lnTo>
                    <a:pt x="40" y="0"/>
                  </a:lnTo>
                  <a:lnTo>
                    <a:pt x="40" y="4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93"/>
            <p:cNvSpPr>
              <a:spLocks/>
            </p:cNvSpPr>
            <p:nvPr/>
          </p:nvSpPr>
          <p:spPr bwMode="auto">
            <a:xfrm>
              <a:off x="5073650" y="1839913"/>
              <a:ext cx="79375" cy="36513"/>
            </a:xfrm>
            <a:custGeom>
              <a:avLst/>
              <a:gdLst>
                <a:gd name="T0" fmla="*/ 0 w 50"/>
                <a:gd name="T1" fmla="*/ 0 h 23"/>
                <a:gd name="T2" fmla="*/ 4 w 50"/>
                <a:gd name="T3" fmla="*/ 0 h 23"/>
                <a:gd name="T4" fmla="*/ 50 w 50"/>
                <a:gd name="T5" fmla="*/ 20 h 23"/>
                <a:gd name="T6" fmla="*/ 50 w 50"/>
                <a:gd name="T7" fmla="*/ 23 h 23"/>
                <a:gd name="T8" fmla="*/ 47 w 50"/>
                <a:gd name="T9" fmla="*/ 23 h 23"/>
                <a:gd name="T10" fmla="*/ 0 w 50"/>
                <a:gd name="T11" fmla="*/ 4 h 23"/>
                <a:gd name="T12" fmla="*/ 0 w 5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23">
                  <a:moveTo>
                    <a:pt x="0" y="0"/>
                  </a:moveTo>
                  <a:lnTo>
                    <a:pt x="4" y="0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47" y="23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94"/>
            <p:cNvSpPr>
              <a:spLocks/>
            </p:cNvSpPr>
            <p:nvPr/>
          </p:nvSpPr>
          <p:spPr bwMode="auto">
            <a:xfrm>
              <a:off x="5205413" y="1893888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3 w 18"/>
                <a:gd name="T3" fmla="*/ 0 h 10"/>
                <a:gd name="T4" fmla="*/ 18 w 18"/>
                <a:gd name="T5" fmla="*/ 6 h 10"/>
                <a:gd name="T6" fmla="*/ 18 w 18"/>
                <a:gd name="T7" fmla="*/ 10 h 10"/>
                <a:gd name="T8" fmla="*/ 16 w 18"/>
                <a:gd name="T9" fmla="*/ 10 h 10"/>
                <a:gd name="T10" fmla="*/ 0 w 18"/>
                <a:gd name="T11" fmla="*/ 3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3" y="0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95"/>
            <p:cNvSpPr>
              <a:spLocks/>
            </p:cNvSpPr>
            <p:nvPr/>
          </p:nvSpPr>
          <p:spPr bwMode="auto">
            <a:xfrm>
              <a:off x="5286375" y="1927225"/>
              <a:ext cx="92075" cy="38100"/>
            </a:xfrm>
            <a:custGeom>
              <a:avLst/>
              <a:gdLst>
                <a:gd name="T0" fmla="*/ 0 w 58"/>
                <a:gd name="T1" fmla="*/ 0 h 24"/>
                <a:gd name="T2" fmla="*/ 3 w 58"/>
                <a:gd name="T3" fmla="*/ 0 h 24"/>
                <a:gd name="T4" fmla="*/ 58 w 58"/>
                <a:gd name="T5" fmla="*/ 22 h 24"/>
                <a:gd name="T6" fmla="*/ 58 w 58"/>
                <a:gd name="T7" fmla="*/ 24 h 24"/>
                <a:gd name="T8" fmla="*/ 56 w 58"/>
                <a:gd name="T9" fmla="*/ 24 h 24"/>
                <a:gd name="T10" fmla="*/ 0 w 58"/>
                <a:gd name="T11" fmla="*/ 2 h 24"/>
                <a:gd name="T12" fmla="*/ 0 w 5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4">
                  <a:moveTo>
                    <a:pt x="0" y="0"/>
                  </a:moveTo>
                  <a:lnTo>
                    <a:pt x="3" y="0"/>
                  </a:lnTo>
                  <a:lnTo>
                    <a:pt x="58" y="22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96"/>
            <p:cNvSpPr>
              <a:spLocks/>
            </p:cNvSpPr>
            <p:nvPr/>
          </p:nvSpPr>
          <p:spPr bwMode="auto">
            <a:xfrm>
              <a:off x="5375275" y="1962150"/>
              <a:ext cx="44450" cy="22225"/>
            </a:xfrm>
            <a:custGeom>
              <a:avLst/>
              <a:gdLst>
                <a:gd name="T0" fmla="*/ 0 w 28"/>
                <a:gd name="T1" fmla="*/ 0 h 14"/>
                <a:gd name="T2" fmla="*/ 2 w 28"/>
                <a:gd name="T3" fmla="*/ 0 h 14"/>
                <a:gd name="T4" fmla="*/ 28 w 28"/>
                <a:gd name="T5" fmla="*/ 12 h 14"/>
                <a:gd name="T6" fmla="*/ 28 w 28"/>
                <a:gd name="T7" fmla="*/ 14 h 14"/>
                <a:gd name="T8" fmla="*/ 25 w 28"/>
                <a:gd name="T9" fmla="*/ 14 h 14"/>
                <a:gd name="T10" fmla="*/ 0 w 28"/>
                <a:gd name="T11" fmla="*/ 2 h 14"/>
                <a:gd name="T12" fmla="*/ 0 w 2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4">
                  <a:moveTo>
                    <a:pt x="0" y="0"/>
                  </a:moveTo>
                  <a:lnTo>
                    <a:pt x="2" y="0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5" y="1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97"/>
            <p:cNvSpPr>
              <a:spLocks/>
            </p:cNvSpPr>
            <p:nvPr/>
          </p:nvSpPr>
          <p:spPr bwMode="auto">
            <a:xfrm>
              <a:off x="5475288" y="2012950"/>
              <a:ext cx="28575" cy="15875"/>
            </a:xfrm>
            <a:custGeom>
              <a:avLst/>
              <a:gdLst>
                <a:gd name="T0" fmla="*/ 0 w 18"/>
                <a:gd name="T1" fmla="*/ 0 h 10"/>
                <a:gd name="T2" fmla="*/ 2 w 18"/>
                <a:gd name="T3" fmla="*/ 0 h 10"/>
                <a:gd name="T4" fmla="*/ 18 w 18"/>
                <a:gd name="T5" fmla="*/ 8 h 10"/>
                <a:gd name="T6" fmla="*/ 18 w 18"/>
                <a:gd name="T7" fmla="*/ 10 h 10"/>
                <a:gd name="T8" fmla="*/ 14 w 18"/>
                <a:gd name="T9" fmla="*/ 10 h 10"/>
                <a:gd name="T10" fmla="*/ 0 w 18"/>
                <a:gd name="T11" fmla="*/ 2 h 10"/>
                <a:gd name="T12" fmla="*/ 0 w 1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0">
                  <a:moveTo>
                    <a:pt x="0" y="0"/>
                  </a:moveTo>
                  <a:lnTo>
                    <a:pt x="2" y="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98"/>
            <p:cNvSpPr>
              <a:spLocks/>
            </p:cNvSpPr>
            <p:nvPr/>
          </p:nvSpPr>
          <p:spPr bwMode="auto">
            <a:xfrm>
              <a:off x="5557838" y="2055813"/>
              <a:ext cx="34925" cy="20638"/>
            </a:xfrm>
            <a:custGeom>
              <a:avLst/>
              <a:gdLst>
                <a:gd name="T0" fmla="*/ 0 w 22"/>
                <a:gd name="T1" fmla="*/ 0 h 13"/>
                <a:gd name="T2" fmla="*/ 2 w 22"/>
                <a:gd name="T3" fmla="*/ 0 h 13"/>
                <a:gd name="T4" fmla="*/ 22 w 22"/>
                <a:gd name="T5" fmla="*/ 9 h 13"/>
                <a:gd name="T6" fmla="*/ 22 w 22"/>
                <a:gd name="T7" fmla="*/ 13 h 13"/>
                <a:gd name="T8" fmla="*/ 19 w 22"/>
                <a:gd name="T9" fmla="*/ 13 h 13"/>
                <a:gd name="T10" fmla="*/ 0 w 22"/>
                <a:gd name="T11" fmla="*/ 1 h 13"/>
                <a:gd name="T12" fmla="*/ 0 w 22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3">
                  <a:moveTo>
                    <a:pt x="0" y="0"/>
                  </a:moveTo>
                  <a:lnTo>
                    <a:pt x="2" y="0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19" y="1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99"/>
            <p:cNvSpPr>
              <a:spLocks/>
            </p:cNvSpPr>
            <p:nvPr/>
          </p:nvSpPr>
          <p:spPr bwMode="auto">
            <a:xfrm>
              <a:off x="5588000" y="2070100"/>
              <a:ext cx="103188" cy="50800"/>
            </a:xfrm>
            <a:custGeom>
              <a:avLst/>
              <a:gdLst>
                <a:gd name="T0" fmla="*/ 0 w 65"/>
                <a:gd name="T1" fmla="*/ 0 h 32"/>
                <a:gd name="T2" fmla="*/ 3 w 65"/>
                <a:gd name="T3" fmla="*/ 0 h 32"/>
                <a:gd name="T4" fmla="*/ 65 w 65"/>
                <a:gd name="T5" fmla="*/ 30 h 32"/>
                <a:gd name="T6" fmla="*/ 65 w 65"/>
                <a:gd name="T7" fmla="*/ 32 h 32"/>
                <a:gd name="T8" fmla="*/ 63 w 65"/>
                <a:gd name="T9" fmla="*/ 32 h 32"/>
                <a:gd name="T10" fmla="*/ 0 w 65"/>
                <a:gd name="T11" fmla="*/ 4 h 32"/>
                <a:gd name="T12" fmla="*/ 0 w 65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2">
                  <a:moveTo>
                    <a:pt x="0" y="0"/>
                  </a:moveTo>
                  <a:lnTo>
                    <a:pt x="3" y="0"/>
                  </a:lnTo>
                  <a:lnTo>
                    <a:pt x="65" y="30"/>
                  </a:lnTo>
                  <a:lnTo>
                    <a:pt x="65" y="32"/>
                  </a:lnTo>
                  <a:lnTo>
                    <a:pt x="63" y="3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100"/>
            <p:cNvSpPr>
              <a:spLocks/>
            </p:cNvSpPr>
            <p:nvPr/>
          </p:nvSpPr>
          <p:spPr bwMode="auto">
            <a:xfrm>
              <a:off x="5746750" y="2144713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1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1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101"/>
            <p:cNvSpPr>
              <a:spLocks/>
            </p:cNvSpPr>
            <p:nvPr/>
          </p:nvSpPr>
          <p:spPr bwMode="auto">
            <a:xfrm>
              <a:off x="5827713" y="2184400"/>
              <a:ext cx="63500" cy="28575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0 h 18"/>
                <a:gd name="T4" fmla="*/ 40 w 40"/>
                <a:gd name="T5" fmla="*/ 16 h 18"/>
                <a:gd name="T6" fmla="*/ 40 w 40"/>
                <a:gd name="T7" fmla="*/ 18 h 18"/>
                <a:gd name="T8" fmla="*/ 38 w 40"/>
                <a:gd name="T9" fmla="*/ 18 h 18"/>
                <a:gd name="T10" fmla="*/ 0 w 40"/>
                <a:gd name="T11" fmla="*/ 1 h 18"/>
                <a:gd name="T12" fmla="*/ 0 w 4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0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38" y="1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102"/>
            <p:cNvSpPr>
              <a:spLocks/>
            </p:cNvSpPr>
            <p:nvPr/>
          </p:nvSpPr>
          <p:spPr bwMode="auto">
            <a:xfrm>
              <a:off x="1858963" y="3379788"/>
              <a:ext cx="117475" cy="698500"/>
            </a:xfrm>
            <a:custGeom>
              <a:avLst/>
              <a:gdLst>
                <a:gd name="T0" fmla="*/ 71 w 74"/>
                <a:gd name="T1" fmla="*/ 0 h 440"/>
                <a:gd name="T2" fmla="*/ 74 w 74"/>
                <a:gd name="T3" fmla="*/ 0 h 440"/>
                <a:gd name="T4" fmla="*/ 74 w 74"/>
                <a:gd name="T5" fmla="*/ 3 h 440"/>
                <a:gd name="T6" fmla="*/ 3 w 74"/>
                <a:gd name="T7" fmla="*/ 440 h 440"/>
                <a:gd name="T8" fmla="*/ 0 w 74"/>
                <a:gd name="T9" fmla="*/ 440 h 440"/>
                <a:gd name="T10" fmla="*/ 0 w 74"/>
                <a:gd name="T11" fmla="*/ 437 h 440"/>
                <a:gd name="T12" fmla="*/ 71 w 74"/>
                <a:gd name="T13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40">
                  <a:moveTo>
                    <a:pt x="71" y="0"/>
                  </a:moveTo>
                  <a:lnTo>
                    <a:pt x="74" y="0"/>
                  </a:lnTo>
                  <a:lnTo>
                    <a:pt x="74" y="3"/>
                  </a:lnTo>
                  <a:lnTo>
                    <a:pt x="3" y="440"/>
                  </a:lnTo>
                  <a:lnTo>
                    <a:pt x="0" y="440"/>
                  </a:lnTo>
                  <a:lnTo>
                    <a:pt x="0" y="437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103"/>
            <p:cNvSpPr>
              <a:spLocks/>
            </p:cNvSpPr>
            <p:nvPr/>
          </p:nvSpPr>
          <p:spPr bwMode="auto">
            <a:xfrm>
              <a:off x="1971675" y="3130550"/>
              <a:ext cx="52388" cy="254000"/>
            </a:xfrm>
            <a:custGeom>
              <a:avLst/>
              <a:gdLst>
                <a:gd name="T0" fmla="*/ 31 w 33"/>
                <a:gd name="T1" fmla="*/ 0 h 160"/>
                <a:gd name="T2" fmla="*/ 33 w 33"/>
                <a:gd name="T3" fmla="*/ 0 h 160"/>
                <a:gd name="T4" fmla="*/ 33 w 33"/>
                <a:gd name="T5" fmla="*/ 2 h 160"/>
                <a:gd name="T6" fmla="*/ 3 w 33"/>
                <a:gd name="T7" fmla="*/ 160 h 160"/>
                <a:gd name="T8" fmla="*/ 0 w 33"/>
                <a:gd name="T9" fmla="*/ 160 h 160"/>
                <a:gd name="T10" fmla="*/ 0 w 33"/>
                <a:gd name="T11" fmla="*/ 157 h 160"/>
                <a:gd name="T12" fmla="*/ 31 w 33"/>
                <a:gd name="T1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60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3" y="160"/>
                  </a:lnTo>
                  <a:lnTo>
                    <a:pt x="0" y="160"/>
                  </a:lnTo>
                  <a:lnTo>
                    <a:pt x="0" y="15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104"/>
            <p:cNvSpPr>
              <a:spLocks/>
            </p:cNvSpPr>
            <p:nvPr/>
          </p:nvSpPr>
          <p:spPr bwMode="auto">
            <a:xfrm>
              <a:off x="2020888" y="2720975"/>
              <a:ext cx="90488" cy="412750"/>
            </a:xfrm>
            <a:custGeom>
              <a:avLst/>
              <a:gdLst>
                <a:gd name="T0" fmla="*/ 55 w 57"/>
                <a:gd name="T1" fmla="*/ 0 h 260"/>
                <a:gd name="T2" fmla="*/ 57 w 57"/>
                <a:gd name="T3" fmla="*/ 0 h 260"/>
                <a:gd name="T4" fmla="*/ 57 w 57"/>
                <a:gd name="T5" fmla="*/ 2 h 260"/>
                <a:gd name="T6" fmla="*/ 2 w 57"/>
                <a:gd name="T7" fmla="*/ 260 h 260"/>
                <a:gd name="T8" fmla="*/ 0 w 57"/>
                <a:gd name="T9" fmla="*/ 260 h 260"/>
                <a:gd name="T10" fmla="*/ 0 w 57"/>
                <a:gd name="T11" fmla="*/ 258 h 260"/>
                <a:gd name="T12" fmla="*/ 55 w 57"/>
                <a:gd name="T13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60">
                  <a:moveTo>
                    <a:pt x="55" y="0"/>
                  </a:moveTo>
                  <a:lnTo>
                    <a:pt x="57" y="0"/>
                  </a:lnTo>
                  <a:lnTo>
                    <a:pt x="57" y="2"/>
                  </a:lnTo>
                  <a:lnTo>
                    <a:pt x="2" y="260"/>
                  </a:lnTo>
                  <a:lnTo>
                    <a:pt x="0" y="260"/>
                  </a:lnTo>
                  <a:lnTo>
                    <a:pt x="0" y="25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105"/>
            <p:cNvSpPr>
              <a:spLocks/>
            </p:cNvSpPr>
            <p:nvPr/>
          </p:nvSpPr>
          <p:spPr bwMode="auto">
            <a:xfrm>
              <a:off x="2108200" y="2403475"/>
              <a:ext cx="80963" cy="320675"/>
            </a:xfrm>
            <a:custGeom>
              <a:avLst/>
              <a:gdLst>
                <a:gd name="T0" fmla="*/ 49 w 51"/>
                <a:gd name="T1" fmla="*/ 0 h 202"/>
                <a:gd name="T2" fmla="*/ 51 w 51"/>
                <a:gd name="T3" fmla="*/ 0 h 202"/>
                <a:gd name="T4" fmla="*/ 51 w 51"/>
                <a:gd name="T5" fmla="*/ 2 h 202"/>
                <a:gd name="T6" fmla="*/ 2 w 51"/>
                <a:gd name="T7" fmla="*/ 202 h 202"/>
                <a:gd name="T8" fmla="*/ 0 w 51"/>
                <a:gd name="T9" fmla="*/ 202 h 202"/>
                <a:gd name="T10" fmla="*/ 0 w 51"/>
                <a:gd name="T11" fmla="*/ 200 h 202"/>
                <a:gd name="T12" fmla="*/ 49 w 51"/>
                <a:gd name="T13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202">
                  <a:moveTo>
                    <a:pt x="49" y="0"/>
                  </a:moveTo>
                  <a:lnTo>
                    <a:pt x="51" y="0"/>
                  </a:lnTo>
                  <a:lnTo>
                    <a:pt x="51" y="2"/>
                  </a:lnTo>
                  <a:lnTo>
                    <a:pt x="2" y="202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106"/>
            <p:cNvSpPr>
              <a:spLocks/>
            </p:cNvSpPr>
            <p:nvPr/>
          </p:nvSpPr>
          <p:spPr bwMode="auto">
            <a:xfrm>
              <a:off x="2185988" y="1860550"/>
              <a:ext cx="168275" cy="546100"/>
            </a:xfrm>
            <a:custGeom>
              <a:avLst/>
              <a:gdLst>
                <a:gd name="T0" fmla="*/ 104 w 106"/>
                <a:gd name="T1" fmla="*/ 0 h 344"/>
                <a:gd name="T2" fmla="*/ 106 w 106"/>
                <a:gd name="T3" fmla="*/ 0 h 344"/>
                <a:gd name="T4" fmla="*/ 106 w 106"/>
                <a:gd name="T5" fmla="*/ 2 h 344"/>
                <a:gd name="T6" fmla="*/ 2 w 106"/>
                <a:gd name="T7" fmla="*/ 344 h 344"/>
                <a:gd name="T8" fmla="*/ 0 w 106"/>
                <a:gd name="T9" fmla="*/ 344 h 344"/>
                <a:gd name="T10" fmla="*/ 0 w 106"/>
                <a:gd name="T11" fmla="*/ 342 h 344"/>
                <a:gd name="T12" fmla="*/ 104 w 106"/>
                <a:gd name="T13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344">
                  <a:moveTo>
                    <a:pt x="104" y="0"/>
                  </a:moveTo>
                  <a:lnTo>
                    <a:pt x="106" y="0"/>
                  </a:lnTo>
                  <a:lnTo>
                    <a:pt x="106" y="2"/>
                  </a:lnTo>
                  <a:lnTo>
                    <a:pt x="2" y="344"/>
                  </a:lnTo>
                  <a:lnTo>
                    <a:pt x="0" y="344"/>
                  </a:lnTo>
                  <a:lnTo>
                    <a:pt x="0" y="34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107"/>
            <p:cNvSpPr>
              <a:spLocks/>
            </p:cNvSpPr>
            <p:nvPr/>
          </p:nvSpPr>
          <p:spPr bwMode="auto">
            <a:xfrm>
              <a:off x="2351088" y="1522413"/>
              <a:ext cx="138113" cy="341313"/>
            </a:xfrm>
            <a:custGeom>
              <a:avLst/>
              <a:gdLst>
                <a:gd name="T0" fmla="*/ 85 w 87"/>
                <a:gd name="T1" fmla="*/ 0 h 215"/>
                <a:gd name="T2" fmla="*/ 87 w 87"/>
                <a:gd name="T3" fmla="*/ 0 h 215"/>
                <a:gd name="T4" fmla="*/ 87 w 87"/>
                <a:gd name="T5" fmla="*/ 4 h 215"/>
                <a:gd name="T6" fmla="*/ 2 w 87"/>
                <a:gd name="T7" fmla="*/ 215 h 215"/>
                <a:gd name="T8" fmla="*/ 0 w 87"/>
                <a:gd name="T9" fmla="*/ 215 h 215"/>
                <a:gd name="T10" fmla="*/ 0 w 87"/>
                <a:gd name="T11" fmla="*/ 213 h 215"/>
                <a:gd name="T12" fmla="*/ 85 w 87"/>
                <a:gd name="T1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15">
                  <a:moveTo>
                    <a:pt x="85" y="0"/>
                  </a:moveTo>
                  <a:lnTo>
                    <a:pt x="87" y="0"/>
                  </a:lnTo>
                  <a:lnTo>
                    <a:pt x="87" y="4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108"/>
            <p:cNvSpPr>
              <a:spLocks/>
            </p:cNvSpPr>
            <p:nvPr/>
          </p:nvSpPr>
          <p:spPr bwMode="auto">
            <a:xfrm>
              <a:off x="2486025" y="1150938"/>
              <a:ext cx="215900" cy="377825"/>
            </a:xfrm>
            <a:custGeom>
              <a:avLst/>
              <a:gdLst>
                <a:gd name="T0" fmla="*/ 134 w 136"/>
                <a:gd name="T1" fmla="*/ 0 h 238"/>
                <a:gd name="T2" fmla="*/ 136 w 136"/>
                <a:gd name="T3" fmla="*/ 0 h 238"/>
                <a:gd name="T4" fmla="*/ 136 w 136"/>
                <a:gd name="T5" fmla="*/ 3 h 238"/>
                <a:gd name="T6" fmla="*/ 2 w 136"/>
                <a:gd name="T7" fmla="*/ 238 h 238"/>
                <a:gd name="T8" fmla="*/ 0 w 136"/>
                <a:gd name="T9" fmla="*/ 238 h 238"/>
                <a:gd name="T10" fmla="*/ 0 w 136"/>
                <a:gd name="T11" fmla="*/ 234 h 238"/>
                <a:gd name="T12" fmla="*/ 134 w 136"/>
                <a:gd name="T1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38">
                  <a:moveTo>
                    <a:pt x="134" y="0"/>
                  </a:moveTo>
                  <a:lnTo>
                    <a:pt x="136" y="0"/>
                  </a:lnTo>
                  <a:lnTo>
                    <a:pt x="136" y="3"/>
                  </a:lnTo>
                  <a:lnTo>
                    <a:pt x="2" y="238"/>
                  </a:lnTo>
                  <a:lnTo>
                    <a:pt x="0" y="238"/>
                  </a:lnTo>
                  <a:lnTo>
                    <a:pt x="0" y="234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4" name="Freeform 109"/>
            <p:cNvSpPr>
              <a:spLocks/>
            </p:cNvSpPr>
            <p:nvPr/>
          </p:nvSpPr>
          <p:spPr bwMode="auto">
            <a:xfrm>
              <a:off x="2698750" y="969963"/>
              <a:ext cx="168275" cy="185738"/>
            </a:xfrm>
            <a:custGeom>
              <a:avLst/>
              <a:gdLst>
                <a:gd name="T0" fmla="*/ 102 w 106"/>
                <a:gd name="T1" fmla="*/ 0 h 117"/>
                <a:gd name="T2" fmla="*/ 106 w 106"/>
                <a:gd name="T3" fmla="*/ 0 h 117"/>
                <a:gd name="T4" fmla="*/ 106 w 106"/>
                <a:gd name="T5" fmla="*/ 3 h 117"/>
                <a:gd name="T6" fmla="*/ 2 w 106"/>
                <a:gd name="T7" fmla="*/ 117 h 117"/>
                <a:gd name="T8" fmla="*/ 0 w 106"/>
                <a:gd name="T9" fmla="*/ 117 h 117"/>
                <a:gd name="T10" fmla="*/ 0 w 106"/>
                <a:gd name="T11" fmla="*/ 114 h 117"/>
                <a:gd name="T12" fmla="*/ 102 w 106"/>
                <a:gd name="T1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17">
                  <a:moveTo>
                    <a:pt x="102" y="0"/>
                  </a:moveTo>
                  <a:lnTo>
                    <a:pt x="106" y="0"/>
                  </a:lnTo>
                  <a:lnTo>
                    <a:pt x="106" y="3"/>
                  </a:lnTo>
                  <a:lnTo>
                    <a:pt x="2" y="117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5" name="Freeform 110"/>
            <p:cNvSpPr>
              <a:spLocks/>
            </p:cNvSpPr>
            <p:nvPr/>
          </p:nvSpPr>
          <p:spPr bwMode="auto">
            <a:xfrm>
              <a:off x="2860675" y="874713"/>
              <a:ext cx="139700" cy="100013"/>
            </a:xfrm>
            <a:custGeom>
              <a:avLst/>
              <a:gdLst>
                <a:gd name="T0" fmla="*/ 86 w 88"/>
                <a:gd name="T1" fmla="*/ 0 h 63"/>
                <a:gd name="T2" fmla="*/ 88 w 88"/>
                <a:gd name="T3" fmla="*/ 0 h 63"/>
                <a:gd name="T4" fmla="*/ 88 w 88"/>
                <a:gd name="T5" fmla="*/ 2 h 63"/>
                <a:gd name="T6" fmla="*/ 4 w 88"/>
                <a:gd name="T7" fmla="*/ 63 h 63"/>
                <a:gd name="T8" fmla="*/ 0 w 88"/>
                <a:gd name="T9" fmla="*/ 63 h 63"/>
                <a:gd name="T10" fmla="*/ 0 w 88"/>
                <a:gd name="T11" fmla="*/ 60 h 63"/>
                <a:gd name="T12" fmla="*/ 86 w 88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3">
                  <a:moveTo>
                    <a:pt x="86" y="0"/>
                  </a:moveTo>
                  <a:lnTo>
                    <a:pt x="88" y="0"/>
                  </a:lnTo>
                  <a:lnTo>
                    <a:pt x="88" y="2"/>
                  </a:lnTo>
                  <a:lnTo>
                    <a:pt x="4" y="63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6" name="Freeform 111"/>
            <p:cNvSpPr>
              <a:spLocks/>
            </p:cNvSpPr>
            <p:nvPr/>
          </p:nvSpPr>
          <p:spPr bwMode="auto">
            <a:xfrm>
              <a:off x="2997200" y="801688"/>
              <a:ext cx="217488" cy="76200"/>
            </a:xfrm>
            <a:custGeom>
              <a:avLst/>
              <a:gdLst>
                <a:gd name="T0" fmla="*/ 134 w 137"/>
                <a:gd name="T1" fmla="*/ 0 h 48"/>
                <a:gd name="T2" fmla="*/ 137 w 137"/>
                <a:gd name="T3" fmla="*/ 0 h 48"/>
                <a:gd name="T4" fmla="*/ 137 w 137"/>
                <a:gd name="T5" fmla="*/ 3 h 48"/>
                <a:gd name="T6" fmla="*/ 2 w 137"/>
                <a:gd name="T7" fmla="*/ 48 h 48"/>
                <a:gd name="T8" fmla="*/ 0 w 137"/>
                <a:gd name="T9" fmla="*/ 48 h 48"/>
                <a:gd name="T10" fmla="*/ 0 w 137"/>
                <a:gd name="T11" fmla="*/ 46 h 48"/>
                <a:gd name="T12" fmla="*/ 134 w 137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48">
                  <a:moveTo>
                    <a:pt x="134" y="0"/>
                  </a:moveTo>
                  <a:lnTo>
                    <a:pt x="137" y="0"/>
                  </a:lnTo>
                  <a:lnTo>
                    <a:pt x="137" y="3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7" name="Freeform 112"/>
            <p:cNvSpPr>
              <a:spLocks/>
            </p:cNvSpPr>
            <p:nvPr/>
          </p:nvSpPr>
          <p:spPr bwMode="auto">
            <a:xfrm>
              <a:off x="3209925" y="790575"/>
              <a:ext cx="169863" cy="15875"/>
            </a:xfrm>
            <a:custGeom>
              <a:avLst/>
              <a:gdLst>
                <a:gd name="T0" fmla="*/ 104 w 107"/>
                <a:gd name="T1" fmla="*/ 0 h 10"/>
                <a:gd name="T2" fmla="*/ 107 w 107"/>
                <a:gd name="T3" fmla="*/ 0 h 10"/>
                <a:gd name="T4" fmla="*/ 107 w 107"/>
                <a:gd name="T5" fmla="*/ 4 h 10"/>
                <a:gd name="T6" fmla="*/ 3 w 107"/>
                <a:gd name="T7" fmla="*/ 10 h 10"/>
                <a:gd name="T8" fmla="*/ 0 w 107"/>
                <a:gd name="T9" fmla="*/ 10 h 10"/>
                <a:gd name="T10" fmla="*/ 0 w 107"/>
                <a:gd name="T11" fmla="*/ 7 h 10"/>
                <a:gd name="T12" fmla="*/ 104 w 10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0">
                  <a:moveTo>
                    <a:pt x="104" y="0"/>
                  </a:moveTo>
                  <a:lnTo>
                    <a:pt x="107" y="0"/>
                  </a:lnTo>
                  <a:lnTo>
                    <a:pt x="107" y="4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8" name="Freeform 113"/>
            <p:cNvSpPr>
              <a:spLocks/>
            </p:cNvSpPr>
            <p:nvPr/>
          </p:nvSpPr>
          <p:spPr bwMode="auto">
            <a:xfrm>
              <a:off x="3375025" y="790575"/>
              <a:ext cx="168275" cy="28575"/>
            </a:xfrm>
            <a:custGeom>
              <a:avLst/>
              <a:gdLst>
                <a:gd name="T0" fmla="*/ 0 w 106"/>
                <a:gd name="T1" fmla="*/ 0 h 18"/>
                <a:gd name="T2" fmla="*/ 3 w 106"/>
                <a:gd name="T3" fmla="*/ 0 h 18"/>
                <a:gd name="T4" fmla="*/ 106 w 106"/>
                <a:gd name="T5" fmla="*/ 14 h 18"/>
                <a:gd name="T6" fmla="*/ 106 w 106"/>
                <a:gd name="T7" fmla="*/ 18 h 18"/>
                <a:gd name="T8" fmla="*/ 104 w 106"/>
                <a:gd name="T9" fmla="*/ 18 h 18"/>
                <a:gd name="T10" fmla="*/ 0 w 106"/>
                <a:gd name="T11" fmla="*/ 4 h 18"/>
                <a:gd name="T12" fmla="*/ 0 w 10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8">
                  <a:moveTo>
                    <a:pt x="0" y="0"/>
                  </a:moveTo>
                  <a:lnTo>
                    <a:pt x="3" y="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4" y="1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9" name="Freeform 114"/>
            <p:cNvSpPr>
              <a:spLocks/>
            </p:cNvSpPr>
            <p:nvPr/>
          </p:nvSpPr>
          <p:spPr bwMode="auto">
            <a:xfrm>
              <a:off x="3540125" y="812800"/>
              <a:ext cx="138113" cy="41275"/>
            </a:xfrm>
            <a:custGeom>
              <a:avLst/>
              <a:gdLst>
                <a:gd name="T0" fmla="*/ 0 w 87"/>
                <a:gd name="T1" fmla="*/ 0 h 26"/>
                <a:gd name="T2" fmla="*/ 2 w 87"/>
                <a:gd name="T3" fmla="*/ 0 h 26"/>
                <a:gd name="T4" fmla="*/ 87 w 87"/>
                <a:gd name="T5" fmla="*/ 24 h 26"/>
                <a:gd name="T6" fmla="*/ 87 w 87"/>
                <a:gd name="T7" fmla="*/ 26 h 26"/>
                <a:gd name="T8" fmla="*/ 85 w 87"/>
                <a:gd name="T9" fmla="*/ 26 h 26"/>
                <a:gd name="T10" fmla="*/ 0 w 87"/>
                <a:gd name="T11" fmla="*/ 4 h 26"/>
                <a:gd name="T12" fmla="*/ 0 w 8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26">
                  <a:moveTo>
                    <a:pt x="0" y="0"/>
                  </a:moveTo>
                  <a:lnTo>
                    <a:pt x="2" y="0"/>
                  </a:lnTo>
                  <a:lnTo>
                    <a:pt x="87" y="24"/>
                  </a:lnTo>
                  <a:lnTo>
                    <a:pt x="87" y="26"/>
                  </a:lnTo>
                  <a:lnTo>
                    <a:pt x="85" y="2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0" name="Freeform 115"/>
            <p:cNvSpPr>
              <a:spLocks/>
            </p:cNvSpPr>
            <p:nvPr/>
          </p:nvSpPr>
          <p:spPr bwMode="auto">
            <a:xfrm>
              <a:off x="3675063" y="850900"/>
              <a:ext cx="214313" cy="84138"/>
            </a:xfrm>
            <a:custGeom>
              <a:avLst/>
              <a:gdLst>
                <a:gd name="T0" fmla="*/ 0 w 135"/>
                <a:gd name="T1" fmla="*/ 0 h 53"/>
                <a:gd name="T2" fmla="*/ 2 w 135"/>
                <a:gd name="T3" fmla="*/ 0 h 53"/>
                <a:gd name="T4" fmla="*/ 135 w 135"/>
                <a:gd name="T5" fmla="*/ 51 h 53"/>
                <a:gd name="T6" fmla="*/ 135 w 135"/>
                <a:gd name="T7" fmla="*/ 53 h 53"/>
                <a:gd name="T8" fmla="*/ 133 w 135"/>
                <a:gd name="T9" fmla="*/ 53 h 53"/>
                <a:gd name="T10" fmla="*/ 0 w 135"/>
                <a:gd name="T11" fmla="*/ 2 h 53"/>
                <a:gd name="T12" fmla="*/ 0 w 135"/>
                <a:gd name="T1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53">
                  <a:moveTo>
                    <a:pt x="0" y="0"/>
                  </a:moveTo>
                  <a:lnTo>
                    <a:pt x="2" y="0"/>
                  </a:lnTo>
                  <a:lnTo>
                    <a:pt x="135" y="51"/>
                  </a:lnTo>
                  <a:lnTo>
                    <a:pt x="135" y="53"/>
                  </a:lnTo>
                  <a:lnTo>
                    <a:pt x="133" y="5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1" name="Line 116"/>
            <p:cNvSpPr>
              <a:spLocks noChangeShapeType="1"/>
            </p:cNvSpPr>
            <p:nvPr/>
          </p:nvSpPr>
          <p:spPr bwMode="auto">
            <a:xfrm>
              <a:off x="1163638" y="4578350"/>
              <a:ext cx="510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2" name="Freeform 117"/>
            <p:cNvSpPr>
              <a:spLocks/>
            </p:cNvSpPr>
            <p:nvPr/>
          </p:nvSpPr>
          <p:spPr bwMode="auto">
            <a:xfrm>
              <a:off x="3886200" y="931863"/>
              <a:ext cx="168275" cy="82550"/>
            </a:xfrm>
            <a:custGeom>
              <a:avLst/>
              <a:gdLst>
                <a:gd name="T0" fmla="*/ 0 w 106"/>
                <a:gd name="T1" fmla="*/ 0 h 52"/>
                <a:gd name="T2" fmla="*/ 2 w 106"/>
                <a:gd name="T3" fmla="*/ 0 h 52"/>
                <a:gd name="T4" fmla="*/ 106 w 106"/>
                <a:gd name="T5" fmla="*/ 48 h 52"/>
                <a:gd name="T6" fmla="*/ 106 w 106"/>
                <a:gd name="T7" fmla="*/ 52 h 52"/>
                <a:gd name="T8" fmla="*/ 103 w 106"/>
                <a:gd name="T9" fmla="*/ 52 h 52"/>
                <a:gd name="T10" fmla="*/ 0 w 106"/>
                <a:gd name="T11" fmla="*/ 2 h 52"/>
                <a:gd name="T12" fmla="*/ 0 w 10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2">
                  <a:moveTo>
                    <a:pt x="0" y="0"/>
                  </a:moveTo>
                  <a:lnTo>
                    <a:pt x="2" y="0"/>
                  </a:lnTo>
                  <a:lnTo>
                    <a:pt x="106" y="48"/>
                  </a:lnTo>
                  <a:lnTo>
                    <a:pt x="106" y="52"/>
                  </a:lnTo>
                  <a:lnTo>
                    <a:pt x="103" y="5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3" name="Freeform 132"/>
            <p:cNvSpPr>
              <a:spLocks/>
            </p:cNvSpPr>
            <p:nvPr/>
          </p:nvSpPr>
          <p:spPr bwMode="auto">
            <a:xfrm>
              <a:off x="4049713" y="100806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4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4" name="Line 133"/>
            <p:cNvSpPr>
              <a:spLocks noChangeShapeType="1"/>
            </p:cNvSpPr>
            <p:nvPr/>
          </p:nvSpPr>
          <p:spPr bwMode="auto">
            <a:xfrm flipV="1">
              <a:off x="11890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5" name="Line 134"/>
            <p:cNvSpPr>
              <a:spLocks noChangeShapeType="1"/>
            </p:cNvSpPr>
            <p:nvPr/>
          </p:nvSpPr>
          <p:spPr bwMode="auto">
            <a:xfrm flipV="1">
              <a:off x="1254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6" name="Freeform 135"/>
            <p:cNvSpPr>
              <a:spLocks/>
            </p:cNvSpPr>
            <p:nvPr/>
          </p:nvSpPr>
          <p:spPr bwMode="auto">
            <a:xfrm>
              <a:off x="4184650" y="1079500"/>
              <a:ext cx="217488" cy="127000"/>
            </a:xfrm>
            <a:custGeom>
              <a:avLst/>
              <a:gdLst>
                <a:gd name="T0" fmla="*/ 0 w 137"/>
                <a:gd name="T1" fmla="*/ 0 h 80"/>
                <a:gd name="T2" fmla="*/ 3 w 137"/>
                <a:gd name="T3" fmla="*/ 0 h 80"/>
                <a:gd name="T4" fmla="*/ 137 w 137"/>
                <a:gd name="T5" fmla="*/ 77 h 80"/>
                <a:gd name="T6" fmla="*/ 137 w 137"/>
                <a:gd name="T7" fmla="*/ 80 h 80"/>
                <a:gd name="T8" fmla="*/ 134 w 137"/>
                <a:gd name="T9" fmla="*/ 80 h 80"/>
                <a:gd name="T10" fmla="*/ 0 w 137"/>
                <a:gd name="T11" fmla="*/ 3 h 80"/>
                <a:gd name="T12" fmla="*/ 0 w 137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80">
                  <a:moveTo>
                    <a:pt x="0" y="0"/>
                  </a:moveTo>
                  <a:lnTo>
                    <a:pt x="3" y="0"/>
                  </a:lnTo>
                  <a:lnTo>
                    <a:pt x="137" y="77"/>
                  </a:lnTo>
                  <a:lnTo>
                    <a:pt x="137" y="80"/>
                  </a:lnTo>
                  <a:lnTo>
                    <a:pt x="134" y="8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7" name="Line 136"/>
            <p:cNvSpPr>
              <a:spLocks noChangeShapeType="1"/>
            </p:cNvSpPr>
            <p:nvPr/>
          </p:nvSpPr>
          <p:spPr bwMode="auto">
            <a:xfrm flipV="1">
              <a:off x="13239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8" name="Freeform 137"/>
            <p:cNvSpPr>
              <a:spLocks/>
            </p:cNvSpPr>
            <p:nvPr/>
          </p:nvSpPr>
          <p:spPr bwMode="auto">
            <a:xfrm>
              <a:off x="4397375" y="1201738"/>
              <a:ext cx="169863" cy="109538"/>
            </a:xfrm>
            <a:custGeom>
              <a:avLst/>
              <a:gdLst>
                <a:gd name="T0" fmla="*/ 0 w 107"/>
                <a:gd name="T1" fmla="*/ 0 h 69"/>
                <a:gd name="T2" fmla="*/ 3 w 107"/>
                <a:gd name="T3" fmla="*/ 0 h 69"/>
                <a:gd name="T4" fmla="*/ 107 w 107"/>
                <a:gd name="T5" fmla="*/ 66 h 69"/>
                <a:gd name="T6" fmla="*/ 107 w 107"/>
                <a:gd name="T7" fmla="*/ 69 h 69"/>
                <a:gd name="T8" fmla="*/ 105 w 107"/>
                <a:gd name="T9" fmla="*/ 69 h 69"/>
                <a:gd name="T10" fmla="*/ 0 w 107"/>
                <a:gd name="T11" fmla="*/ 3 h 69"/>
                <a:gd name="T12" fmla="*/ 0 w 107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69">
                  <a:moveTo>
                    <a:pt x="0" y="0"/>
                  </a:moveTo>
                  <a:lnTo>
                    <a:pt x="3" y="0"/>
                  </a:lnTo>
                  <a:lnTo>
                    <a:pt x="107" y="66"/>
                  </a:lnTo>
                  <a:lnTo>
                    <a:pt x="107" y="69"/>
                  </a:lnTo>
                  <a:lnTo>
                    <a:pt x="105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9" name="Freeform 138"/>
            <p:cNvSpPr>
              <a:spLocks/>
            </p:cNvSpPr>
            <p:nvPr/>
          </p:nvSpPr>
          <p:spPr bwMode="auto">
            <a:xfrm>
              <a:off x="1163638" y="4629150"/>
              <a:ext cx="41275" cy="112713"/>
            </a:xfrm>
            <a:custGeom>
              <a:avLst/>
              <a:gdLst>
                <a:gd name="T0" fmla="*/ 21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5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3 w 26"/>
                <a:gd name="T23" fmla="*/ 10 h 71"/>
                <a:gd name="T24" fmla="*/ 17 w 26"/>
                <a:gd name="T25" fmla="*/ 4 h 71"/>
                <a:gd name="T26" fmla="*/ 21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1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5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3" y="10"/>
                  </a:lnTo>
                  <a:lnTo>
                    <a:pt x="17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0" name="Freeform 139"/>
            <p:cNvSpPr>
              <a:spLocks noEditPoints="1"/>
            </p:cNvSpPr>
            <p:nvPr/>
          </p:nvSpPr>
          <p:spPr bwMode="auto">
            <a:xfrm>
              <a:off x="1241425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0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4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5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5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1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1" name="Freeform 140"/>
            <p:cNvSpPr>
              <a:spLocks noEditPoints="1"/>
            </p:cNvSpPr>
            <p:nvPr/>
          </p:nvSpPr>
          <p:spPr bwMode="auto">
            <a:xfrm>
              <a:off x="1330325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3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6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7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0 w 47"/>
                <a:gd name="T37" fmla="*/ 11 h 73"/>
                <a:gd name="T38" fmla="*/ 26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39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6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6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2" name="Freeform 141"/>
            <p:cNvSpPr>
              <a:spLocks noEditPoints="1"/>
            </p:cNvSpPr>
            <p:nvPr/>
          </p:nvSpPr>
          <p:spPr bwMode="auto">
            <a:xfrm>
              <a:off x="1417638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8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3" name="Freeform 142"/>
            <p:cNvSpPr>
              <a:spLocks/>
            </p:cNvSpPr>
            <p:nvPr/>
          </p:nvSpPr>
          <p:spPr bwMode="auto">
            <a:xfrm>
              <a:off x="4564063" y="1306513"/>
              <a:ext cx="168275" cy="109538"/>
            </a:xfrm>
            <a:custGeom>
              <a:avLst/>
              <a:gdLst>
                <a:gd name="T0" fmla="*/ 0 w 106"/>
                <a:gd name="T1" fmla="*/ 0 h 69"/>
                <a:gd name="T2" fmla="*/ 2 w 106"/>
                <a:gd name="T3" fmla="*/ 0 h 69"/>
                <a:gd name="T4" fmla="*/ 106 w 106"/>
                <a:gd name="T5" fmla="*/ 67 h 69"/>
                <a:gd name="T6" fmla="*/ 106 w 106"/>
                <a:gd name="T7" fmla="*/ 69 h 69"/>
                <a:gd name="T8" fmla="*/ 104 w 106"/>
                <a:gd name="T9" fmla="*/ 69 h 69"/>
                <a:gd name="T10" fmla="*/ 0 w 106"/>
                <a:gd name="T11" fmla="*/ 3 h 69"/>
                <a:gd name="T12" fmla="*/ 0 w 106"/>
                <a:gd name="T1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69">
                  <a:moveTo>
                    <a:pt x="0" y="0"/>
                  </a:moveTo>
                  <a:lnTo>
                    <a:pt x="2" y="0"/>
                  </a:lnTo>
                  <a:lnTo>
                    <a:pt x="106" y="67"/>
                  </a:lnTo>
                  <a:lnTo>
                    <a:pt x="106" y="69"/>
                  </a:lnTo>
                  <a:lnTo>
                    <a:pt x="104" y="6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4" name="Line 143"/>
            <p:cNvSpPr>
              <a:spLocks noChangeShapeType="1"/>
            </p:cNvSpPr>
            <p:nvPr/>
          </p:nvSpPr>
          <p:spPr bwMode="auto">
            <a:xfrm flipV="1">
              <a:off x="14017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5" name="Line 144"/>
            <p:cNvSpPr>
              <a:spLocks noChangeShapeType="1"/>
            </p:cNvSpPr>
            <p:nvPr/>
          </p:nvSpPr>
          <p:spPr bwMode="auto">
            <a:xfrm flipV="1">
              <a:off x="14874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6" name="Freeform 145"/>
            <p:cNvSpPr>
              <a:spLocks/>
            </p:cNvSpPr>
            <p:nvPr/>
          </p:nvSpPr>
          <p:spPr bwMode="auto">
            <a:xfrm>
              <a:off x="4729163" y="1412875"/>
              <a:ext cx="185738" cy="122238"/>
            </a:xfrm>
            <a:custGeom>
              <a:avLst/>
              <a:gdLst>
                <a:gd name="T0" fmla="*/ 0 w 117"/>
                <a:gd name="T1" fmla="*/ 0 h 77"/>
                <a:gd name="T2" fmla="*/ 2 w 117"/>
                <a:gd name="T3" fmla="*/ 0 h 77"/>
                <a:gd name="T4" fmla="*/ 117 w 117"/>
                <a:gd name="T5" fmla="*/ 75 h 77"/>
                <a:gd name="T6" fmla="*/ 117 w 117"/>
                <a:gd name="T7" fmla="*/ 77 h 77"/>
                <a:gd name="T8" fmla="*/ 114 w 117"/>
                <a:gd name="T9" fmla="*/ 77 h 77"/>
                <a:gd name="T10" fmla="*/ 0 w 117"/>
                <a:gd name="T11" fmla="*/ 2 h 77"/>
                <a:gd name="T12" fmla="*/ 0 w 11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77">
                  <a:moveTo>
                    <a:pt x="0" y="0"/>
                  </a:moveTo>
                  <a:lnTo>
                    <a:pt x="2" y="0"/>
                  </a:lnTo>
                  <a:lnTo>
                    <a:pt x="117" y="75"/>
                  </a:lnTo>
                  <a:lnTo>
                    <a:pt x="117" y="77"/>
                  </a:lnTo>
                  <a:lnTo>
                    <a:pt x="114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7" name="Line 146"/>
            <p:cNvSpPr>
              <a:spLocks noChangeShapeType="1"/>
            </p:cNvSpPr>
            <p:nvPr/>
          </p:nvSpPr>
          <p:spPr bwMode="auto">
            <a:xfrm flipV="1">
              <a:off x="15859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8" name="Line 147"/>
            <p:cNvSpPr>
              <a:spLocks noChangeShapeType="1"/>
            </p:cNvSpPr>
            <p:nvPr/>
          </p:nvSpPr>
          <p:spPr bwMode="auto">
            <a:xfrm flipV="1">
              <a:off x="1701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9" name="Freeform 148"/>
            <p:cNvSpPr>
              <a:spLocks/>
            </p:cNvSpPr>
            <p:nvPr/>
          </p:nvSpPr>
          <p:spPr bwMode="auto">
            <a:xfrm>
              <a:off x="4910138" y="1531938"/>
              <a:ext cx="169863" cy="115888"/>
            </a:xfrm>
            <a:custGeom>
              <a:avLst/>
              <a:gdLst>
                <a:gd name="T0" fmla="*/ 0 w 107"/>
                <a:gd name="T1" fmla="*/ 0 h 73"/>
                <a:gd name="T2" fmla="*/ 3 w 107"/>
                <a:gd name="T3" fmla="*/ 0 h 73"/>
                <a:gd name="T4" fmla="*/ 107 w 107"/>
                <a:gd name="T5" fmla="*/ 71 h 73"/>
                <a:gd name="T6" fmla="*/ 107 w 107"/>
                <a:gd name="T7" fmla="*/ 73 h 73"/>
                <a:gd name="T8" fmla="*/ 103 w 107"/>
                <a:gd name="T9" fmla="*/ 73 h 73"/>
                <a:gd name="T10" fmla="*/ 0 w 107"/>
                <a:gd name="T11" fmla="*/ 2 h 73"/>
                <a:gd name="T12" fmla="*/ 0 w 107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3">
                  <a:moveTo>
                    <a:pt x="0" y="0"/>
                  </a:moveTo>
                  <a:lnTo>
                    <a:pt x="3" y="0"/>
                  </a:lnTo>
                  <a:lnTo>
                    <a:pt x="107" y="71"/>
                  </a:lnTo>
                  <a:lnTo>
                    <a:pt x="107" y="73"/>
                  </a:lnTo>
                  <a:lnTo>
                    <a:pt x="103" y="7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0" name="Line 149"/>
            <p:cNvSpPr>
              <a:spLocks noChangeShapeType="1"/>
            </p:cNvSpPr>
            <p:nvPr/>
          </p:nvSpPr>
          <p:spPr bwMode="auto">
            <a:xfrm flipV="1">
              <a:off x="18335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1" name="Freeform 150"/>
            <p:cNvSpPr>
              <a:spLocks/>
            </p:cNvSpPr>
            <p:nvPr/>
          </p:nvSpPr>
          <p:spPr bwMode="auto">
            <a:xfrm>
              <a:off x="5073650" y="1644650"/>
              <a:ext cx="304800" cy="214313"/>
            </a:xfrm>
            <a:custGeom>
              <a:avLst/>
              <a:gdLst>
                <a:gd name="T0" fmla="*/ 0 w 192"/>
                <a:gd name="T1" fmla="*/ 0 h 135"/>
                <a:gd name="T2" fmla="*/ 4 w 192"/>
                <a:gd name="T3" fmla="*/ 0 h 135"/>
                <a:gd name="T4" fmla="*/ 192 w 192"/>
                <a:gd name="T5" fmla="*/ 131 h 135"/>
                <a:gd name="T6" fmla="*/ 192 w 192"/>
                <a:gd name="T7" fmla="*/ 135 h 135"/>
                <a:gd name="T8" fmla="*/ 190 w 192"/>
                <a:gd name="T9" fmla="*/ 135 h 135"/>
                <a:gd name="T10" fmla="*/ 0 w 192"/>
                <a:gd name="T11" fmla="*/ 2 h 135"/>
                <a:gd name="T12" fmla="*/ 0 w 192"/>
                <a:gd name="T1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135">
                  <a:moveTo>
                    <a:pt x="0" y="0"/>
                  </a:moveTo>
                  <a:lnTo>
                    <a:pt x="4" y="0"/>
                  </a:lnTo>
                  <a:lnTo>
                    <a:pt x="192" y="131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2" name="Freeform 151"/>
            <p:cNvSpPr>
              <a:spLocks/>
            </p:cNvSpPr>
            <p:nvPr/>
          </p:nvSpPr>
          <p:spPr bwMode="auto">
            <a:xfrm>
              <a:off x="1709738" y="4630738"/>
              <a:ext cx="73025" cy="114300"/>
            </a:xfrm>
            <a:custGeom>
              <a:avLst/>
              <a:gdLst>
                <a:gd name="T0" fmla="*/ 8 w 46"/>
                <a:gd name="T1" fmla="*/ 0 h 72"/>
                <a:gd name="T2" fmla="*/ 42 w 46"/>
                <a:gd name="T3" fmla="*/ 0 h 72"/>
                <a:gd name="T4" fmla="*/ 42 w 46"/>
                <a:gd name="T5" fmla="*/ 9 h 72"/>
                <a:gd name="T6" fmla="*/ 16 w 46"/>
                <a:gd name="T7" fmla="*/ 9 h 72"/>
                <a:gd name="T8" fmla="*/ 12 w 46"/>
                <a:gd name="T9" fmla="*/ 27 h 72"/>
                <a:gd name="T10" fmla="*/ 16 w 46"/>
                <a:gd name="T11" fmla="*/ 25 h 72"/>
                <a:gd name="T12" fmla="*/ 20 w 46"/>
                <a:gd name="T13" fmla="*/ 24 h 72"/>
                <a:gd name="T14" fmla="*/ 25 w 46"/>
                <a:gd name="T15" fmla="*/ 23 h 72"/>
                <a:gd name="T16" fmla="*/ 30 w 46"/>
                <a:gd name="T17" fmla="*/ 24 h 72"/>
                <a:gd name="T18" fmla="*/ 36 w 46"/>
                <a:gd name="T19" fmla="*/ 26 h 72"/>
                <a:gd name="T20" fmla="*/ 40 w 46"/>
                <a:gd name="T21" fmla="*/ 29 h 72"/>
                <a:gd name="T22" fmla="*/ 44 w 46"/>
                <a:gd name="T23" fmla="*/ 34 h 72"/>
                <a:gd name="T24" fmla="*/ 45 w 46"/>
                <a:gd name="T25" fmla="*/ 40 h 72"/>
                <a:gd name="T26" fmla="*/ 46 w 46"/>
                <a:gd name="T27" fmla="*/ 46 h 72"/>
                <a:gd name="T28" fmla="*/ 45 w 46"/>
                <a:gd name="T29" fmla="*/ 52 h 72"/>
                <a:gd name="T30" fmla="*/ 44 w 46"/>
                <a:gd name="T31" fmla="*/ 58 h 72"/>
                <a:gd name="T32" fmla="*/ 41 w 46"/>
                <a:gd name="T33" fmla="*/ 64 h 72"/>
                <a:gd name="T34" fmla="*/ 33 w 46"/>
                <a:gd name="T35" fmla="*/ 69 h 72"/>
                <a:gd name="T36" fmla="*/ 22 w 46"/>
                <a:gd name="T37" fmla="*/ 72 h 72"/>
                <a:gd name="T38" fmla="*/ 16 w 46"/>
                <a:gd name="T39" fmla="*/ 72 h 72"/>
                <a:gd name="T40" fmla="*/ 11 w 46"/>
                <a:gd name="T41" fmla="*/ 69 h 72"/>
                <a:gd name="T42" fmla="*/ 6 w 46"/>
                <a:gd name="T43" fmla="*/ 66 h 72"/>
                <a:gd name="T44" fmla="*/ 3 w 46"/>
                <a:gd name="T45" fmla="*/ 62 h 72"/>
                <a:gd name="T46" fmla="*/ 1 w 46"/>
                <a:gd name="T47" fmla="*/ 58 h 72"/>
                <a:gd name="T48" fmla="*/ 0 w 46"/>
                <a:gd name="T49" fmla="*/ 52 h 72"/>
                <a:gd name="T50" fmla="*/ 9 w 46"/>
                <a:gd name="T51" fmla="*/ 51 h 72"/>
                <a:gd name="T52" fmla="*/ 10 w 46"/>
                <a:gd name="T53" fmla="*/ 54 h 72"/>
                <a:gd name="T54" fmla="*/ 11 w 46"/>
                <a:gd name="T55" fmla="*/ 58 h 72"/>
                <a:gd name="T56" fmla="*/ 13 w 46"/>
                <a:gd name="T57" fmla="*/ 60 h 72"/>
                <a:gd name="T58" fmla="*/ 16 w 46"/>
                <a:gd name="T59" fmla="*/ 62 h 72"/>
                <a:gd name="T60" fmla="*/ 19 w 46"/>
                <a:gd name="T61" fmla="*/ 64 h 72"/>
                <a:gd name="T62" fmla="*/ 22 w 46"/>
                <a:gd name="T63" fmla="*/ 64 h 72"/>
                <a:gd name="T64" fmla="*/ 27 w 46"/>
                <a:gd name="T65" fmla="*/ 62 h 72"/>
                <a:gd name="T66" fmla="*/ 30 w 46"/>
                <a:gd name="T67" fmla="*/ 61 h 72"/>
                <a:gd name="T68" fmla="*/ 33 w 46"/>
                <a:gd name="T69" fmla="*/ 59 h 72"/>
                <a:gd name="T70" fmla="*/ 35 w 46"/>
                <a:gd name="T71" fmla="*/ 56 h 72"/>
                <a:gd name="T72" fmla="*/ 36 w 46"/>
                <a:gd name="T73" fmla="*/ 51 h 72"/>
                <a:gd name="T74" fmla="*/ 37 w 46"/>
                <a:gd name="T75" fmla="*/ 46 h 72"/>
                <a:gd name="T76" fmla="*/ 36 w 46"/>
                <a:gd name="T77" fmla="*/ 42 h 72"/>
                <a:gd name="T78" fmla="*/ 35 w 46"/>
                <a:gd name="T79" fmla="*/ 39 h 72"/>
                <a:gd name="T80" fmla="*/ 34 w 46"/>
                <a:gd name="T81" fmla="*/ 35 h 72"/>
                <a:gd name="T82" fmla="*/ 30 w 46"/>
                <a:gd name="T83" fmla="*/ 33 h 72"/>
                <a:gd name="T84" fmla="*/ 27 w 46"/>
                <a:gd name="T85" fmla="*/ 32 h 72"/>
                <a:gd name="T86" fmla="*/ 22 w 46"/>
                <a:gd name="T87" fmla="*/ 32 h 72"/>
                <a:gd name="T88" fmla="*/ 18 w 46"/>
                <a:gd name="T89" fmla="*/ 32 h 72"/>
                <a:gd name="T90" fmla="*/ 14 w 46"/>
                <a:gd name="T91" fmla="*/ 33 h 72"/>
                <a:gd name="T92" fmla="*/ 12 w 46"/>
                <a:gd name="T93" fmla="*/ 35 h 72"/>
                <a:gd name="T94" fmla="*/ 10 w 46"/>
                <a:gd name="T95" fmla="*/ 37 h 72"/>
                <a:gd name="T96" fmla="*/ 1 w 46"/>
                <a:gd name="T97" fmla="*/ 36 h 72"/>
                <a:gd name="T98" fmla="*/ 8 w 46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5" y="23"/>
                  </a:lnTo>
                  <a:lnTo>
                    <a:pt x="30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5" y="40"/>
                  </a:lnTo>
                  <a:lnTo>
                    <a:pt x="46" y="46"/>
                  </a:lnTo>
                  <a:lnTo>
                    <a:pt x="45" y="52"/>
                  </a:lnTo>
                  <a:lnTo>
                    <a:pt x="44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1" y="69"/>
                  </a:lnTo>
                  <a:lnTo>
                    <a:pt x="6" y="66"/>
                  </a:lnTo>
                  <a:lnTo>
                    <a:pt x="3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8"/>
                  </a:lnTo>
                  <a:lnTo>
                    <a:pt x="13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5" y="56"/>
                  </a:lnTo>
                  <a:lnTo>
                    <a:pt x="36" y="51"/>
                  </a:lnTo>
                  <a:lnTo>
                    <a:pt x="37" y="46"/>
                  </a:lnTo>
                  <a:lnTo>
                    <a:pt x="36" y="42"/>
                  </a:lnTo>
                  <a:lnTo>
                    <a:pt x="35" y="39"/>
                  </a:lnTo>
                  <a:lnTo>
                    <a:pt x="34" y="35"/>
                  </a:lnTo>
                  <a:lnTo>
                    <a:pt x="30" y="33"/>
                  </a:lnTo>
                  <a:lnTo>
                    <a:pt x="27" y="32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3" name="Freeform 152"/>
            <p:cNvSpPr>
              <a:spLocks noEditPoints="1"/>
            </p:cNvSpPr>
            <p:nvPr/>
          </p:nvSpPr>
          <p:spPr bwMode="auto">
            <a:xfrm>
              <a:off x="1795463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0 w 47"/>
                <a:gd name="T3" fmla="*/ 9 h 73"/>
                <a:gd name="T4" fmla="*/ 18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10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8 w 47"/>
                <a:gd name="T17" fmla="*/ 62 h 73"/>
                <a:gd name="T18" fmla="*/ 20 w 47"/>
                <a:gd name="T19" fmla="*/ 63 h 73"/>
                <a:gd name="T20" fmla="*/ 24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5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5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5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5 w 47"/>
                <a:gd name="T65" fmla="*/ 57 h 73"/>
                <a:gd name="T66" fmla="*/ 43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2 w 47"/>
                <a:gd name="T91" fmla="*/ 25 h 73"/>
                <a:gd name="T92" fmla="*/ 4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1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0" y="9"/>
                  </a:lnTo>
                  <a:lnTo>
                    <a:pt x="18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0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8" y="62"/>
                  </a:lnTo>
                  <a:lnTo>
                    <a:pt x="20" y="63"/>
                  </a:lnTo>
                  <a:lnTo>
                    <a:pt x="24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5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5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5" y="57"/>
                  </a:lnTo>
                  <a:lnTo>
                    <a:pt x="43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5"/>
                  </a:lnTo>
                  <a:lnTo>
                    <a:pt x="4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4" name="Freeform 153"/>
            <p:cNvSpPr>
              <a:spLocks noEditPoints="1"/>
            </p:cNvSpPr>
            <p:nvPr/>
          </p:nvSpPr>
          <p:spPr bwMode="auto">
            <a:xfrm>
              <a:off x="188436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3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3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7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0 w 47"/>
                <a:gd name="T37" fmla="*/ 11 h 73"/>
                <a:gd name="T38" fmla="*/ 28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4 w 47"/>
                <a:gd name="T65" fmla="*/ 57 h 73"/>
                <a:gd name="T66" fmla="*/ 43 w 47"/>
                <a:gd name="T67" fmla="*/ 62 h 73"/>
                <a:gd name="T68" fmla="*/ 39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9 w 47"/>
                <a:gd name="T79" fmla="*/ 73 h 73"/>
                <a:gd name="T80" fmla="*/ 14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1 w 47"/>
                <a:gd name="T99" fmla="*/ 4 h 73"/>
                <a:gd name="T100" fmla="*/ 14 w 47"/>
                <a:gd name="T101" fmla="*/ 2 h 73"/>
                <a:gd name="T102" fmla="*/ 19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3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7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4" y="57"/>
                  </a:lnTo>
                  <a:lnTo>
                    <a:pt x="43" y="62"/>
                  </a:lnTo>
                  <a:lnTo>
                    <a:pt x="39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9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9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5" name="Freeform 154"/>
            <p:cNvSpPr>
              <a:spLocks/>
            </p:cNvSpPr>
            <p:nvPr/>
          </p:nvSpPr>
          <p:spPr bwMode="auto">
            <a:xfrm>
              <a:off x="5375275" y="1852613"/>
              <a:ext cx="217488" cy="153988"/>
            </a:xfrm>
            <a:custGeom>
              <a:avLst/>
              <a:gdLst>
                <a:gd name="T0" fmla="*/ 0 w 137"/>
                <a:gd name="T1" fmla="*/ 0 h 97"/>
                <a:gd name="T2" fmla="*/ 2 w 137"/>
                <a:gd name="T3" fmla="*/ 0 h 97"/>
                <a:gd name="T4" fmla="*/ 137 w 137"/>
                <a:gd name="T5" fmla="*/ 94 h 97"/>
                <a:gd name="T6" fmla="*/ 137 w 137"/>
                <a:gd name="T7" fmla="*/ 97 h 97"/>
                <a:gd name="T8" fmla="*/ 134 w 137"/>
                <a:gd name="T9" fmla="*/ 97 h 97"/>
                <a:gd name="T10" fmla="*/ 0 w 137"/>
                <a:gd name="T11" fmla="*/ 4 h 97"/>
                <a:gd name="T12" fmla="*/ 0 w 137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7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7"/>
                  </a:lnTo>
                  <a:lnTo>
                    <a:pt x="134" y="9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6" name="Line 155"/>
            <p:cNvSpPr>
              <a:spLocks noChangeShapeType="1"/>
            </p:cNvSpPr>
            <p:nvPr/>
          </p:nvSpPr>
          <p:spPr bwMode="auto">
            <a:xfrm flipV="1">
              <a:off x="1998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7" name="Line 156"/>
            <p:cNvSpPr>
              <a:spLocks noChangeShapeType="1"/>
            </p:cNvSpPr>
            <p:nvPr/>
          </p:nvSpPr>
          <p:spPr bwMode="auto">
            <a:xfrm flipV="1">
              <a:off x="22113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8" name="Freeform 157"/>
            <p:cNvSpPr>
              <a:spLocks/>
            </p:cNvSpPr>
            <p:nvPr/>
          </p:nvSpPr>
          <p:spPr bwMode="auto">
            <a:xfrm>
              <a:off x="5588000" y="2001838"/>
              <a:ext cx="303213" cy="219075"/>
            </a:xfrm>
            <a:custGeom>
              <a:avLst/>
              <a:gdLst>
                <a:gd name="T0" fmla="*/ 0 w 191"/>
                <a:gd name="T1" fmla="*/ 0 h 138"/>
                <a:gd name="T2" fmla="*/ 3 w 191"/>
                <a:gd name="T3" fmla="*/ 0 h 138"/>
                <a:gd name="T4" fmla="*/ 191 w 191"/>
                <a:gd name="T5" fmla="*/ 137 h 138"/>
                <a:gd name="T6" fmla="*/ 191 w 191"/>
                <a:gd name="T7" fmla="*/ 138 h 138"/>
                <a:gd name="T8" fmla="*/ 189 w 191"/>
                <a:gd name="T9" fmla="*/ 138 h 138"/>
                <a:gd name="T10" fmla="*/ 0 w 191"/>
                <a:gd name="T11" fmla="*/ 3 h 138"/>
                <a:gd name="T12" fmla="*/ 0 w 191"/>
                <a:gd name="T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1" h="138">
                  <a:moveTo>
                    <a:pt x="0" y="0"/>
                  </a:moveTo>
                  <a:lnTo>
                    <a:pt x="3" y="0"/>
                  </a:lnTo>
                  <a:lnTo>
                    <a:pt x="191" y="137"/>
                  </a:lnTo>
                  <a:lnTo>
                    <a:pt x="191" y="138"/>
                  </a:lnTo>
                  <a:lnTo>
                    <a:pt x="189" y="13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9" name="Line 158"/>
            <p:cNvSpPr>
              <a:spLocks noChangeShapeType="1"/>
            </p:cNvSpPr>
            <p:nvPr/>
          </p:nvSpPr>
          <p:spPr bwMode="auto">
            <a:xfrm flipV="1">
              <a:off x="25114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0" name="Freeform 159"/>
            <p:cNvSpPr>
              <a:spLocks/>
            </p:cNvSpPr>
            <p:nvPr/>
          </p:nvSpPr>
          <p:spPr bwMode="auto">
            <a:xfrm>
              <a:off x="5888038" y="2219325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7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1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1" name="Freeform 160"/>
            <p:cNvSpPr>
              <a:spLocks/>
            </p:cNvSpPr>
            <p:nvPr/>
          </p:nvSpPr>
          <p:spPr bwMode="auto">
            <a:xfrm>
              <a:off x="2382838" y="4629150"/>
              <a:ext cx="76200" cy="112713"/>
            </a:xfrm>
            <a:custGeom>
              <a:avLst/>
              <a:gdLst>
                <a:gd name="T0" fmla="*/ 24 w 48"/>
                <a:gd name="T1" fmla="*/ 0 h 71"/>
                <a:gd name="T2" fmla="*/ 31 w 48"/>
                <a:gd name="T3" fmla="*/ 1 h 71"/>
                <a:gd name="T4" fmla="*/ 37 w 48"/>
                <a:gd name="T5" fmla="*/ 3 h 71"/>
                <a:gd name="T6" fmla="*/ 40 w 48"/>
                <a:gd name="T7" fmla="*/ 5 h 71"/>
                <a:gd name="T8" fmla="*/ 43 w 48"/>
                <a:gd name="T9" fmla="*/ 10 h 71"/>
                <a:gd name="T10" fmla="*/ 46 w 48"/>
                <a:gd name="T11" fmla="*/ 14 h 71"/>
                <a:gd name="T12" fmla="*/ 47 w 48"/>
                <a:gd name="T13" fmla="*/ 20 h 71"/>
                <a:gd name="T14" fmla="*/ 46 w 48"/>
                <a:gd name="T15" fmla="*/ 24 h 71"/>
                <a:gd name="T16" fmla="*/ 45 w 48"/>
                <a:gd name="T17" fmla="*/ 28 h 71"/>
                <a:gd name="T18" fmla="*/ 42 w 48"/>
                <a:gd name="T19" fmla="*/ 33 h 71"/>
                <a:gd name="T20" fmla="*/ 40 w 48"/>
                <a:gd name="T21" fmla="*/ 37 h 71"/>
                <a:gd name="T22" fmla="*/ 37 w 48"/>
                <a:gd name="T23" fmla="*/ 41 h 71"/>
                <a:gd name="T24" fmla="*/ 32 w 48"/>
                <a:gd name="T25" fmla="*/ 44 h 71"/>
                <a:gd name="T26" fmla="*/ 26 w 48"/>
                <a:gd name="T27" fmla="*/ 49 h 71"/>
                <a:gd name="T28" fmla="*/ 22 w 48"/>
                <a:gd name="T29" fmla="*/ 53 h 71"/>
                <a:gd name="T30" fmla="*/ 18 w 48"/>
                <a:gd name="T31" fmla="*/ 55 h 71"/>
                <a:gd name="T32" fmla="*/ 16 w 48"/>
                <a:gd name="T33" fmla="*/ 58 h 71"/>
                <a:gd name="T34" fmla="*/ 13 w 48"/>
                <a:gd name="T35" fmla="*/ 62 h 71"/>
                <a:gd name="T36" fmla="*/ 48 w 48"/>
                <a:gd name="T37" fmla="*/ 62 h 71"/>
                <a:gd name="T38" fmla="*/ 48 w 48"/>
                <a:gd name="T39" fmla="*/ 71 h 71"/>
                <a:gd name="T40" fmla="*/ 0 w 48"/>
                <a:gd name="T41" fmla="*/ 71 h 71"/>
                <a:gd name="T42" fmla="*/ 1 w 48"/>
                <a:gd name="T43" fmla="*/ 68 h 71"/>
                <a:gd name="T44" fmla="*/ 1 w 48"/>
                <a:gd name="T45" fmla="*/ 66 h 71"/>
                <a:gd name="T46" fmla="*/ 3 w 48"/>
                <a:gd name="T47" fmla="*/ 60 h 71"/>
                <a:gd name="T48" fmla="*/ 7 w 48"/>
                <a:gd name="T49" fmla="*/ 55 h 71"/>
                <a:gd name="T50" fmla="*/ 9 w 48"/>
                <a:gd name="T51" fmla="*/ 52 h 71"/>
                <a:gd name="T52" fmla="*/ 14 w 48"/>
                <a:gd name="T53" fmla="*/ 49 h 71"/>
                <a:gd name="T54" fmla="*/ 18 w 48"/>
                <a:gd name="T55" fmla="*/ 45 h 71"/>
                <a:gd name="T56" fmla="*/ 23 w 48"/>
                <a:gd name="T57" fmla="*/ 41 h 71"/>
                <a:gd name="T58" fmla="*/ 27 w 48"/>
                <a:gd name="T59" fmla="*/ 36 h 71"/>
                <a:gd name="T60" fmla="*/ 31 w 48"/>
                <a:gd name="T61" fmla="*/ 33 h 71"/>
                <a:gd name="T62" fmla="*/ 33 w 48"/>
                <a:gd name="T63" fmla="*/ 30 h 71"/>
                <a:gd name="T64" fmla="*/ 37 w 48"/>
                <a:gd name="T65" fmla="*/ 25 h 71"/>
                <a:gd name="T66" fmla="*/ 37 w 48"/>
                <a:gd name="T67" fmla="*/ 20 h 71"/>
                <a:gd name="T68" fmla="*/ 37 w 48"/>
                <a:gd name="T69" fmla="*/ 17 h 71"/>
                <a:gd name="T70" fmla="*/ 35 w 48"/>
                <a:gd name="T71" fmla="*/ 14 h 71"/>
                <a:gd name="T72" fmla="*/ 33 w 48"/>
                <a:gd name="T73" fmla="*/ 12 h 71"/>
                <a:gd name="T74" fmla="*/ 31 w 48"/>
                <a:gd name="T75" fmla="*/ 10 h 71"/>
                <a:gd name="T76" fmla="*/ 27 w 48"/>
                <a:gd name="T77" fmla="*/ 9 h 71"/>
                <a:gd name="T78" fmla="*/ 24 w 48"/>
                <a:gd name="T79" fmla="*/ 9 h 71"/>
                <a:gd name="T80" fmla="*/ 21 w 48"/>
                <a:gd name="T81" fmla="*/ 9 h 71"/>
                <a:gd name="T82" fmla="*/ 17 w 48"/>
                <a:gd name="T83" fmla="*/ 10 h 71"/>
                <a:gd name="T84" fmla="*/ 15 w 48"/>
                <a:gd name="T85" fmla="*/ 11 h 71"/>
                <a:gd name="T86" fmla="*/ 13 w 48"/>
                <a:gd name="T87" fmla="*/ 14 h 71"/>
                <a:gd name="T88" fmla="*/ 11 w 48"/>
                <a:gd name="T89" fmla="*/ 17 h 71"/>
                <a:gd name="T90" fmla="*/ 11 w 48"/>
                <a:gd name="T91" fmla="*/ 21 h 71"/>
                <a:gd name="T92" fmla="*/ 1 w 48"/>
                <a:gd name="T93" fmla="*/ 20 h 71"/>
                <a:gd name="T94" fmla="*/ 2 w 48"/>
                <a:gd name="T95" fmla="*/ 13 h 71"/>
                <a:gd name="T96" fmla="*/ 5 w 48"/>
                <a:gd name="T97" fmla="*/ 9 h 71"/>
                <a:gd name="T98" fmla="*/ 8 w 48"/>
                <a:gd name="T99" fmla="*/ 5 h 71"/>
                <a:gd name="T100" fmla="*/ 13 w 48"/>
                <a:gd name="T101" fmla="*/ 2 h 71"/>
                <a:gd name="T102" fmla="*/ 18 w 48"/>
                <a:gd name="T103" fmla="*/ 1 h 71"/>
                <a:gd name="T104" fmla="*/ 24 w 48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7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6" y="14"/>
                  </a:lnTo>
                  <a:lnTo>
                    <a:pt x="47" y="20"/>
                  </a:lnTo>
                  <a:lnTo>
                    <a:pt x="46" y="24"/>
                  </a:lnTo>
                  <a:lnTo>
                    <a:pt x="45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7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2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3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4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7" y="25"/>
                  </a:lnTo>
                  <a:lnTo>
                    <a:pt x="37" y="20"/>
                  </a:lnTo>
                  <a:lnTo>
                    <a:pt x="37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1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2" name="Freeform 161"/>
            <p:cNvSpPr>
              <a:spLocks noEditPoints="1"/>
            </p:cNvSpPr>
            <p:nvPr/>
          </p:nvSpPr>
          <p:spPr bwMode="auto">
            <a:xfrm>
              <a:off x="2473325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5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2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5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2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3" name="Freeform 162"/>
            <p:cNvSpPr>
              <a:spLocks noEditPoints="1"/>
            </p:cNvSpPr>
            <p:nvPr/>
          </p:nvSpPr>
          <p:spPr bwMode="auto">
            <a:xfrm>
              <a:off x="2560638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4" name="Freeform 163"/>
            <p:cNvSpPr>
              <a:spLocks/>
            </p:cNvSpPr>
            <p:nvPr/>
          </p:nvSpPr>
          <p:spPr bwMode="auto">
            <a:xfrm>
              <a:off x="6099175" y="2373313"/>
              <a:ext cx="169863" cy="122238"/>
            </a:xfrm>
            <a:custGeom>
              <a:avLst/>
              <a:gdLst>
                <a:gd name="T0" fmla="*/ 0 w 107"/>
                <a:gd name="T1" fmla="*/ 0 h 77"/>
                <a:gd name="T2" fmla="*/ 2 w 107"/>
                <a:gd name="T3" fmla="*/ 0 h 77"/>
                <a:gd name="T4" fmla="*/ 107 w 107"/>
                <a:gd name="T5" fmla="*/ 75 h 77"/>
                <a:gd name="T6" fmla="*/ 107 w 107"/>
                <a:gd name="T7" fmla="*/ 77 h 77"/>
                <a:gd name="T8" fmla="*/ 105 w 107"/>
                <a:gd name="T9" fmla="*/ 77 h 77"/>
                <a:gd name="T10" fmla="*/ 0 w 107"/>
                <a:gd name="T11" fmla="*/ 2 h 77"/>
                <a:gd name="T12" fmla="*/ 0 w 107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7">
                  <a:moveTo>
                    <a:pt x="0" y="0"/>
                  </a:moveTo>
                  <a:lnTo>
                    <a:pt x="2" y="0"/>
                  </a:lnTo>
                  <a:lnTo>
                    <a:pt x="107" y="75"/>
                  </a:lnTo>
                  <a:lnTo>
                    <a:pt x="107" y="77"/>
                  </a:lnTo>
                  <a:lnTo>
                    <a:pt x="105" y="7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5" name="Line 164"/>
            <p:cNvSpPr>
              <a:spLocks noChangeShapeType="1"/>
            </p:cNvSpPr>
            <p:nvPr/>
          </p:nvSpPr>
          <p:spPr bwMode="auto">
            <a:xfrm flipV="1">
              <a:off x="2549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6" name="Line 165"/>
            <p:cNvSpPr>
              <a:spLocks noChangeShapeType="1"/>
            </p:cNvSpPr>
            <p:nvPr/>
          </p:nvSpPr>
          <p:spPr bwMode="auto">
            <a:xfrm>
              <a:off x="1328738" y="2492375"/>
              <a:ext cx="0" cy="793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7" name="Line 166"/>
            <p:cNvSpPr>
              <a:spLocks noChangeShapeType="1"/>
            </p:cNvSpPr>
            <p:nvPr/>
          </p:nvSpPr>
          <p:spPr bwMode="auto">
            <a:xfrm flipV="1">
              <a:off x="25908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8" name="Line 167"/>
            <p:cNvSpPr>
              <a:spLocks noChangeShapeType="1"/>
            </p:cNvSpPr>
            <p:nvPr/>
          </p:nvSpPr>
          <p:spPr bwMode="auto">
            <a:xfrm flipV="1">
              <a:off x="26336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9" name="Line 168"/>
            <p:cNvSpPr>
              <a:spLocks noChangeShapeType="1"/>
            </p:cNvSpPr>
            <p:nvPr/>
          </p:nvSpPr>
          <p:spPr bwMode="auto">
            <a:xfrm>
              <a:off x="1312863" y="2493963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0" name="Line 169"/>
            <p:cNvSpPr>
              <a:spLocks noChangeShapeType="1"/>
            </p:cNvSpPr>
            <p:nvPr/>
          </p:nvSpPr>
          <p:spPr bwMode="auto">
            <a:xfrm flipV="1">
              <a:off x="26765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1" name="Line 170"/>
            <p:cNvSpPr>
              <a:spLocks noChangeShapeType="1"/>
            </p:cNvSpPr>
            <p:nvPr/>
          </p:nvSpPr>
          <p:spPr bwMode="auto">
            <a:xfrm>
              <a:off x="1328738" y="2570163"/>
              <a:ext cx="0" cy="1143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2" name="Line 171"/>
            <p:cNvSpPr>
              <a:spLocks noChangeShapeType="1"/>
            </p:cNvSpPr>
            <p:nvPr/>
          </p:nvSpPr>
          <p:spPr bwMode="auto">
            <a:xfrm flipV="1">
              <a:off x="2725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3" name="Line 172"/>
            <p:cNvSpPr>
              <a:spLocks noChangeShapeType="1"/>
            </p:cNvSpPr>
            <p:nvPr/>
          </p:nvSpPr>
          <p:spPr bwMode="auto">
            <a:xfrm flipV="1">
              <a:off x="27765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4" name="Line 173"/>
            <p:cNvSpPr>
              <a:spLocks noChangeShapeType="1"/>
            </p:cNvSpPr>
            <p:nvPr/>
          </p:nvSpPr>
          <p:spPr bwMode="auto">
            <a:xfrm>
              <a:off x="1312863" y="2682875"/>
              <a:ext cx="33338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5" name="Line 174"/>
            <p:cNvSpPr>
              <a:spLocks noChangeShapeType="1"/>
            </p:cNvSpPr>
            <p:nvPr/>
          </p:nvSpPr>
          <p:spPr bwMode="auto">
            <a:xfrm flipV="1">
              <a:off x="283051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6" name="Line 175"/>
            <p:cNvSpPr>
              <a:spLocks noChangeShapeType="1"/>
            </p:cNvSpPr>
            <p:nvPr/>
          </p:nvSpPr>
          <p:spPr bwMode="auto">
            <a:xfrm>
              <a:off x="1744663" y="2616200"/>
              <a:ext cx="0" cy="635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7" name="Line 176"/>
            <p:cNvSpPr>
              <a:spLocks noChangeShapeType="1"/>
            </p:cNvSpPr>
            <p:nvPr/>
          </p:nvSpPr>
          <p:spPr bwMode="auto">
            <a:xfrm flipV="1">
              <a:off x="2890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8" name="Line 177"/>
            <p:cNvSpPr>
              <a:spLocks noChangeShapeType="1"/>
            </p:cNvSpPr>
            <p:nvPr/>
          </p:nvSpPr>
          <p:spPr bwMode="auto">
            <a:xfrm flipV="1">
              <a:off x="29527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9" name="Line 178"/>
            <p:cNvSpPr>
              <a:spLocks noChangeShapeType="1"/>
            </p:cNvSpPr>
            <p:nvPr/>
          </p:nvSpPr>
          <p:spPr bwMode="auto">
            <a:xfrm>
              <a:off x="1727200" y="26177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0" name="Line 179"/>
            <p:cNvSpPr>
              <a:spLocks noChangeShapeType="1"/>
            </p:cNvSpPr>
            <p:nvPr/>
          </p:nvSpPr>
          <p:spPr bwMode="auto">
            <a:xfrm flipV="1">
              <a:off x="3024188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1" name="Line 180"/>
            <p:cNvSpPr>
              <a:spLocks noChangeShapeType="1"/>
            </p:cNvSpPr>
            <p:nvPr/>
          </p:nvSpPr>
          <p:spPr bwMode="auto">
            <a:xfrm>
              <a:off x="1744663" y="267652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2" name="Freeform 181"/>
            <p:cNvSpPr>
              <a:spLocks/>
            </p:cNvSpPr>
            <p:nvPr/>
          </p:nvSpPr>
          <p:spPr bwMode="auto">
            <a:xfrm>
              <a:off x="2908300" y="4629150"/>
              <a:ext cx="41275" cy="112713"/>
            </a:xfrm>
            <a:custGeom>
              <a:avLst/>
              <a:gdLst>
                <a:gd name="T0" fmla="*/ 20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4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4 h 71"/>
                <a:gd name="T26" fmla="*/ 20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3" name="Freeform 182"/>
            <p:cNvSpPr>
              <a:spLocks noEditPoints="1"/>
            </p:cNvSpPr>
            <p:nvPr/>
          </p:nvSpPr>
          <p:spPr bwMode="auto">
            <a:xfrm>
              <a:off x="2986088" y="4629150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10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7 w 47"/>
                <a:gd name="T17" fmla="*/ 62 h 73"/>
                <a:gd name="T18" fmla="*/ 21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4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2 h 73"/>
                <a:gd name="T48" fmla="*/ 39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8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21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4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4" name="Freeform 183"/>
            <p:cNvSpPr>
              <a:spLocks noEditPoints="1"/>
            </p:cNvSpPr>
            <p:nvPr/>
          </p:nvSpPr>
          <p:spPr bwMode="auto">
            <a:xfrm>
              <a:off x="3074988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0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8 w 47"/>
                <a:gd name="T45" fmla="*/ 1 h 73"/>
                <a:gd name="T46" fmla="*/ 33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3 w 47"/>
                <a:gd name="T65" fmla="*/ 57 h 73"/>
                <a:gd name="T66" fmla="*/ 42 w 47"/>
                <a:gd name="T67" fmla="*/ 62 h 73"/>
                <a:gd name="T68" fmla="*/ 39 w 47"/>
                <a:gd name="T69" fmla="*/ 66 h 73"/>
                <a:gd name="T70" fmla="*/ 36 w 47"/>
                <a:gd name="T71" fmla="*/ 69 h 73"/>
                <a:gd name="T72" fmla="*/ 32 w 47"/>
                <a:gd name="T73" fmla="*/ 71 h 73"/>
                <a:gd name="T74" fmla="*/ 28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7"/>
                  </a:lnTo>
                  <a:lnTo>
                    <a:pt x="42" y="62"/>
                  </a:lnTo>
                  <a:lnTo>
                    <a:pt x="39" y="66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5" name="Line 184"/>
            <p:cNvSpPr>
              <a:spLocks noChangeShapeType="1"/>
            </p:cNvSpPr>
            <p:nvPr/>
          </p:nvSpPr>
          <p:spPr bwMode="auto">
            <a:xfrm>
              <a:off x="1727200" y="275907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6" name="Line 185"/>
            <p:cNvSpPr>
              <a:spLocks noChangeShapeType="1"/>
            </p:cNvSpPr>
            <p:nvPr/>
          </p:nvSpPr>
          <p:spPr bwMode="auto">
            <a:xfrm>
              <a:off x="2089150" y="2657475"/>
              <a:ext cx="0" cy="650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7" name="Line 186"/>
            <p:cNvSpPr>
              <a:spLocks noChangeShapeType="1"/>
            </p:cNvSpPr>
            <p:nvPr/>
          </p:nvSpPr>
          <p:spPr bwMode="auto">
            <a:xfrm flipV="1">
              <a:off x="3103563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8" name="Line 187"/>
            <p:cNvSpPr>
              <a:spLocks noChangeShapeType="1"/>
            </p:cNvSpPr>
            <p:nvPr/>
          </p:nvSpPr>
          <p:spPr bwMode="auto">
            <a:xfrm flipV="1">
              <a:off x="3189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9" name="Line 188"/>
            <p:cNvSpPr>
              <a:spLocks noChangeShapeType="1"/>
            </p:cNvSpPr>
            <p:nvPr/>
          </p:nvSpPr>
          <p:spPr bwMode="auto">
            <a:xfrm>
              <a:off x="2070100" y="2659063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0" name="Line 189"/>
            <p:cNvSpPr>
              <a:spLocks noChangeShapeType="1"/>
            </p:cNvSpPr>
            <p:nvPr/>
          </p:nvSpPr>
          <p:spPr bwMode="auto">
            <a:xfrm flipV="1">
              <a:off x="32861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1" name="Line 190"/>
            <p:cNvSpPr>
              <a:spLocks noChangeShapeType="1"/>
            </p:cNvSpPr>
            <p:nvPr/>
          </p:nvSpPr>
          <p:spPr bwMode="auto">
            <a:xfrm>
              <a:off x="2089150" y="2720975"/>
              <a:ext cx="0" cy="825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2" name="Line 191"/>
            <p:cNvSpPr>
              <a:spLocks noChangeShapeType="1"/>
            </p:cNvSpPr>
            <p:nvPr/>
          </p:nvSpPr>
          <p:spPr bwMode="auto">
            <a:xfrm flipV="1">
              <a:off x="33988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3" name="Line 192"/>
            <p:cNvSpPr>
              <a:spLocks noChangeShapeType="1"/>
            </p:cNvSpPr>
            <p:nvPr/>
          </p:nvSpPr>
          <p:spPr bwMode="auto">
            <a:xfrm flipV="1">
              <a:off x="353536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4" name="Line 193"/>
            <p:cNvSpPr>
              <a:spLocks noChangeShapeType="1"/>
            </p:cNvSpPr>
            <p:nvPr/>
          </p:nvSpPr>
          <p:spPr bwMode="auto">
            <a:xfrm>
              <a:off x="2070100" y="2801938"/>
              <a:ext cx="38100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5" name="Line 194"/>
            <p:cNvSpPr>
              <a:spLocks noChangeShapeType="1"/>
            </p:cNvSpPr>
            <p:nvPr/>
          </p:nvSpPr>
          <p:spPr bwMode="auto">
            <a:xfrm>
              <a:off x="4814888" y="1457325"/>
              <a:ext cx="0" cy="6985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6" name="Freeform 195"/>
            <p:cNvSpPr>
              <a:spLocks/>
            </p:cNvSpPr>
            <p:nvPr/>
          </p:nvSpPr>
          <p:spPr bwMode="auto">
            <a:xfrm>
              <a:off x="3454400" y="4630738"/>
              <a:ext cx="74613" cy="114300"/>
            </a:xfrm>
            <a:custGeom>
              <a:avLst/>
              <a:gdLst>
                <a:gd name="T0" fmla="*/ 8 w 47"/>
                <a:gd name="T1" fmla="*/ 0 h 72"/>
                <a:gd name="T2" fmla="*/ 43 w 47"/>
                <a:gd name="T3" fmla="*/ 0 h 72"/>
                <a:gd name="T4" fmla="*/ 43 w 47"/>
                <a:gd name="T5" fmla="*/ 9 h 72"/>
                <a:gd name="T6" fmla="*/ 16 w 47"/>
                <a:gd name="T7" fmla="*/ 9 h 72"/>
                <a:gd name="T8" fmla="*/ 12 w 47"/>
                <a:gd name="T9" fmla="*/ 27 h 72"/>
                <a:gd name="T10" fmla="*/ 16 w 47"/>
                <a:gd name="T11" fmla="*/ 25 h 72"/>
                <a:gd name="T12" fmla="*/ 21 w 47"/>
                <a:gd name="T13" fmla="*/ 24 h 72"/>
                <a:gd name="T14" fmla="*/ 26 w 47"/>
                <a:gd name="T15" fmla="*/ 23 h 72"/>
                <a:gd name="T16" fmla="*/ 31 w 47"/>
                <a:gd name="T17" fmla="*/ 24 h 72"/>
                <a:gd name="T18" fmla="*/ 36 w 47"/>
                <a:gd name="T19" fmla="*/ 26 h 72"/>
                <a:gd name="T20" fmla="*/ 40 w 47"/>
                <a:gd name="T21" fmla="*/ 29 h 72"/>
                <a:gd name="T22" fmla="*/ 44 w 47"/>
                <a:gd name="T23" fmla="*/ 34 h 72"/>
                <a:gd name="T24" fmla="*/ 46 w 47"/>
                <a:gd name="T25" fmla="*/ 40 h 72"/>
                <a:gd name="T26" fmla="*/ 47 w 47"/>
                <a:gd name="T27" fmla="*/ 46 h 72"/>
                <a:gd name="T28" fmla="*/ 46 w 47"/>
                <a:gd name="T29" fmla="*/ 52 h 72"/>
                <a:gd name="T30" fmla="*/ 44 w 47"/>
                <a:gd name="T31" fmla="*/ 58 h 72"/>
                <a:gd name="T32" fmla="*/ 42 w 47"/>
                <a:gd name="T33" fmla="*/ 64 h 72"/>
                <a:gd name="T34" fmla="*/ 34 w 47"/>
                <a:gd name="T35" fmla="*/ 69 h 72"/>
                <a:gd name="T36" fmla="*/ 22 w 47"/>
                <a:gd name="T37" fmla="*/ 72 h 72"/>
                <a:gd name="T38" fmla="*/ 16 w 47"/>
                <a:gd name="T39" fmla="*/ 72 h 72"/>
                <a:gd name="T40" fmla="*/ 12 w 47"/>
                <a:gd name="T41" fmla="*/ 69 h 72"/>
                <a:gd name="T42" fmla="*/ 7 w 47"/>
                <a:gd name="T43" fmla="*/ 66 h 72"/>
                <a:gd name="T44" fmla="*/ 4 w 47"/>
                <a:gd name="T45" fmla="*/ 62 h 72"/>
                <a:gd name="T46" fmla="*/ 2 w 47"/>
                <a:gd name="T47" fmla="*/ 58 h 72"/>
                <a:gd name="T48" fmla="*/ 0 w 47"/>
                <a:gd name="T49" fmla="*/ 52 h 72"/>
                <a:gd name="T50" fmla="*/ 10 w 47"/>
                <a:gd name="T51" fmla="*/ 51 h 72"/>
                <a:gd name="T52" fmla="*/ 11 w 47"/>
                <a:gd name="T53" fmla="*/ 54 h 72"/>
                <a:gd name="T54" fmla="*/ 12 w 47"/>
                <a:gd name="T55" fmla="*/ 58 h 72"/>
                <a:gd name="T56" fmla="*/ 14 w 47"/>
                <a:gd name="T57" fmla="*/ 60 h 72"/>
                <a:gd name="T58" fmla="*/ 16 w 47"/>
                <a:gd name="T59" fmla="*/ 62 h 72"/>
                <a:gd name="T60" fmla="*/ 19 w 47"/>
                <a:gd name="T61" fmla="*/ 64 h 72"/>
                <a:gd name="T62" fmla="*/ 23 w 47"/>
                <a:gd name="T63" fmla="*/ 64 h 72"/>
                <a:gd name="T64" fmla="*/ 27 w 47"/>
                <a:gd name="T65" fmla="*/ 62 h 72"/>
                <a:gd name="T66" fmla="*/ 30 w 47"/>
                <a:gd name="T67" fmla="*/ 61 h 72"/>
                <a:gd name="T68" fmla="*/ 34 w 47"/>
                <a:gd name="T69" fmla="*/ 59 h 72"/>
                <a:gd name="T70" fmla="*/ 36 w 47"/>
                <a:gd name="T71" fmla="*/ 56 h 72"/>
                <a:gd name="T72" fmla="*/ 37 w 47"/>
                <a:gd name="T73" fmla="*/ 51 h 72"/>
                <a:gd name="T74" fmla="*/ 37 w 47"/>
                <a:gd name="T75" fmla="*/ 46 h 72"/>
                <a:gd name="T76" fmla="*/ 37 w 47"/>
                <a:gd name="T77" fmla="*/ 42 h 72"/>
                <a:gd name="T78" fmla="*/ 36 w 47"/>
                <a:gd name="T79" fmla="*/ 39 h 72"/>
                <a:gd name="T80" fmla="*/ 34 w 47"/>
                <a:gd name="T81" fmla="*/ 35 h 72"/>
                <a:gd name="T82" fmla="*/ 31 w 47"/>
                <a:gd name="T83" fmla="*/ 33 h 72"/>
                <a:gd name="T84" fmla="*/ 28 w 47"/>
                <a:gd name="T85" fmla="*/ 32 h 72"/>
                <a:gd name="T86" fmla="*/ 23 w 47"/>
                <a:gd name="T87" fmla="*/ 32 h 72"/>
                <a:gd name="T88" fmla="*/ 19 w 47"/>
                <a:gd name="T89" fmla="*/ 32 h 72"/>
                <a:gd name="T90" fmla="*/ 15 w 47"/>
                <a:gd name="T91" fmla="*/ 33 h 72"/>
                <a:gd name="T92" fmla="*/ 13 w 47"/>
                <a:gd name="T93" fmla="*/ 35 h 72"/>
                <a:gd name="T94" fmla="*/ 11 w 47"/>
                <a:gd name="T95" fmla="*/ 37 h 72"/>
                <a:gd name="T96" fmla="*/ 0 w 47"/>
                <a:gd name="T97" fmla="*/ 36 h 72"/>
                <a:gd name="T98" fmla="*/ 8 w 47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3" y="0"/>
                  </a:lnTo>
                  <a:lnTo>
                    <a:pt x="43" y="9"/>
                  </a:lnTo>
                  <a:lnTo>
                    <a:pt x="16" y="9"/>
                  </a:lnTo>
                  <a:lnTo>
                    <a:pt x="12" y="27"/>
                  </a:lnTo>
                  <a:lnTo>
                    <a:pt x="16" y="25"/>
                  </a:lnTo>
                  <a:lnTo>
                    <a:pt x="21" y="24"/>
                  </a:lnTo>
                  <a:lnTo>
                    <a:pt x="26" y="23"/>
                  </a:lnTo>
                  <a:lnTo>
                    <a:pt x="31" y="24"/>
                  </a:lnTo>
                  <a:lnTo>
                    <a:pt x="36" y="26"/>
                  </a:lnTo>
                  <a:lnTo>
                    <a:pt x="40" y="29"/>
                  </a:lnTo>
                  <a:lnTo>
                    <a:pt x="44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6" y="52"/>
                  </a:lnTo>
                  <a:lnTo>
                    <a:pt x="44" y="58"/>
                  </a:lnTo>
                  <a:lnTo>
                    <a:pt x="42" y="64"/>
                  </a:lnTo>
                  <a:lnTo>
                    <a:pt x="34" y="69"/>
                  </a:lnTo>
                  <a:lnTo>
                    <a:pt x="22" y="72"/>
                  </a:lnTo>
                  <a:lnTo>
                    <a:pt x="16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10" y="51"/>
                  </a:lnTo>
                  <a:lnTo>
                    <a:pt x="11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2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7" y="46"/>
                  </a:lnTo>
                  <a:lnTo>
                    <a:pt x="37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1" y="37"/>
                  </a:lnTo>
                  <a:lnTo>
                    <a:pt x="0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7" name="Freeform 196"/>
            <p:cNvSpPr>
              <a:spLocks noEditPoints="1"/>
            </p:cNvSpPr>
            <p:nvPr/>
          </p:nvSpPr>
          <p:spPr bwMode="auto">
            <a:xfrm>
              <a:off x="354171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20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1 w 47"/>
                <a:gd name="T9" fmla="*/ 22 h 73"/>
                <a:gd name="T10" fmla="*/ 9 w 47"/>
                <a:gd name="T11" fmla="*/ 36 h 73"/>
                <a:gd name="T12" fmla="*/ 11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20 w 47"/>
                <a:gd name="T19" fmla="*/ 63 h 73"/>
                <a:gd name="T20" fmla="*/ 23 w 47"/>
                <a:gd name="T21" fmla="*/ 65 h 73"/>
                <a:gd name="T22" fmla="*/ 28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8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4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1 w 47"/>
                <a:gd name="T83" fmla="*/ 69 h 73"/>
                <a:gd name="T84" fmla="*/ 7 w 47"/>
                <a:gd name="T85" fmla="*/ 66 h 73"/>
                <a:gd name="T86" fmla="*/ 3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1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20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9" y="36"/>
                  </a:lnTo>
                  <a:lnTo>
                    <a:pt x="11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20" y="63"/>
                  </a:lnTo>
                  <a:lnTo>
                    <a:pt x="23" y="65"/>
                  </a:lnTo>
                  <a:lnTo>
                    <a:pt x="28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8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8" name="Line 197"/>
            <p:cNvSpPr>
              <a:spLocks noChangeShapeType="1"/>
            </p:cNvSpPr>
            <p:nvPr/>
          </p:nvSpPr>
          <p:spPr bwMode="auto">
            <a:xfrm>
              <a:off x="4797425" y="1457325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9" name="Line 198"/>
            <p:cNvSpPr>
              <a:spLocks noChangeShapeType="1"/>
            </p:cNvSpPr>
            <p:nvPr/>
          </p:nvSpPr>
          <p:spPr bwMode="auto">
            <a:xfrm flipV="1">
              <a:off x="3702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0" name="Line 199"/>
            <p:cNvSpPr>
              <a:spLocks noChangeShapeType="1"/>
            </p:cNvSpPr>
            <p:nvPr/>
          </p:nvSpPr>
          <p:spPr bwMode="auto">
            <a:xfrm>
              <a:off x="4814888" y="1522413"/>
              <a:ext cx="0" cy="936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1" name="Line 200"/>
            <p:cNvSpPr>
              <a:spLocks noChangeShapeType="1"/>
            </p:cNvSpPr>
            <p:nvPr/>
          </p:nvSpPr>
          <p:spPr bwMode="auto">
            <a:xfrm flipV="1">
              <a:off x="3913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2" name="Line 201"/>
            <p:cNvSpPr>
              <a:spLocks noChangeShapeType="1"/>
            </p:cNvSpPr>
            <p:nvPr/>
          </p:nvSpPr>
          <p:spPr bwMode="auto">
            <a:xfrm flipV="1">
              <a:off x="4214813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3" name="Line 202"/>
            <p:cNvSpPr>
              <a:spLocks noChangeShapeType="1"/>
            </p:cNvSpPr>
            <p:nvPr/>
          </p:nvSpPr>
          <p:spPr bwMode="auto">
            <a:xfrm>
              <a:off x="4797425" y="1614488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4" name="Line 203"/>
            <p:cNvSpPr>
              <a:spLocks noChangeShapeType="1"/>
            </p:cNvSpPr>
            <p:nvPr/>
          </p:nvSpPr>
          <p:spPr bwMode="auto">
            <a:xfrm>
              <a:off x="5213350" y="1481138"/>
              <a:ext cx="0" cy="53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5" name="Freeform 204"/>
            <p:cNvSpPr>
              <a:spLocks/>
            </p:cNvSpPr>
            <p:nvPr/>
          </p:nvSpPr>
          <p:spPr bwMode="auto">
            <a:xfrm>
              <a:off x="4132263" y="4629150"/>
              <a:ext cx="74613" cy="112713"/>
            </a:xfrm>
            <a:custGeom>
              <a:avLst/>
              <a:gdLst>
                <a:gd name="T0" fmla="*/ 24 w 47"/>
                <a:gd name="T1" fmla="*/ 0 h 71"/>
                <a:gd name="T2" fmla="*/ 30 w 47"/>
                <a:gd name="T3" fmla="*/ 1 h 71"/>
                <a:gd name="T4" fmla="*/ 36 w 47"/>
                <a:gd name="T5" fmla="*/ 3 h 71"/>
                <a:gd name="T6" fmla="*/ 40 w 47"/>
                <a:gd name="T7" fmla="*/ 5 h 71"/>
                <a:gd name="T8" fmla="*/ 42 w 47"/>
                <a:gd name="T9" fmla="*/ 10 h 71"/>
                <a:gd name="T10" fmla="*/ 45 w 47"/>
                <a:gd name="T11" fmla="*/ 14 h 71"/>
                <a:gd name="T12" fmla="*/ 46 w 47"/>
                <a:gd name="T13" fmla="*/ 20 h 71"/>
                <a:gd name="T14" fmla="*/ 45 w 47"/>
                <a:gd name="T15" fmla="*/ 24 h 71"/>
                <a:gd name="T16" fmla="*/ 44 w 47"/>
                <a:gd name="T17" fmla="*/ 28 h 71"/>
                <a:gd name="T18" fmla="*/ 42 w 47"/>
                <a:gd name="T19" fmla="*/ 33 h 71"/>
                <a:gd name="T20" fmla="*/ 39 w 47"/>
                <a:gd name="T21" fmla="*/ 37 h 71"/>
                <a:gd name="T22" fmla="*/ 36 w 47"/>
                <a:gd name="T23" fmla="*/ 41 h 71"/>
                <a:gd name="T24" fmla="*/ 31 w 47"/>
                <a:gd name="T25" fmla="*/ 44 h 71"/>
                <a:gd name="T26" fmla="*/ 25 w 47"/>
                <a:gd name="T27" fmla="*/ 49 h 71"/>
                <a:gd name="T28" fmla="*/ 21 w 47"/>
                <a:gd name="T29" fmla="*/ 53 h 71"/>
                <a:gd name="T30" fmla="*/ 17 w 47"/>
                <a:gd name="T31" fmla="*/ 55 h 71"/>
                <a:gd name="T32" fmla="*/ 16 w 47"/>
                <a:gd name="T33" fmla="*/ 58 h 71"/>
                <a:gd name="T34" fmla="*/ 12 w 47"/>
                <a:gd name="T35" fmla="*/ 62 h 71"/>
                <a:gd name="T36" fmla="*/ 47 w 47"/>
                <a:gd name="T37" fmla="*/ 62 h 71"/>
                <a:gd name="T38" fmla="*/ 47 w 47"/>
                <a:gd name="T39" fmla="*/ 71 h 71"/>
                <a:gd name="T40" fmla="*/ 0 w 47"/>
                <a:gd name="T41" fmla="*/ 71 h 71"/>
                <a:gd name="T42" fmla="*/ 0 w 47"/>
                <a:gd name="T43" fmla="*/ 68 h 71"/>
                <a:gd name="T44" fmla="*/ 0 w 47"/>
                <a:gd name="T45" fmla="*/ 66 h 71"/>
                <a:gd name="T46" fmla="*/ 2 w 47"/>
                <a:gd name="T47" fmla="*/ 60 h 71"/>
                <a:gd name="T48" fmla="*/ 6 w 47"/>
                <a:gd name="T49" fmla="*/ 55 h 71"/>
                <a:gd name="T50" fmla="*/ 9 w 47"/>
                <a:gd name="T51" fmla="*/ 52 h 71"/>
                <a:gd name="T52" fmla="*/ 13 w 47"/>
                <a:gd name="T53" fmla="*/ 49 h 71"/>
                <a:gd name="T54" fmla="*/ 17 w 47"/>
                <a:gd name="T55" fmla="*/ 45 h 71"/>
                <a:gd name="T56" fmla="*/ 22 w 47"/>
                <a:gd name="T57" fmla="*/ 41 h 71"/>
                <a:gd name="T58" fmla="*/ 26 w 47"/>
                <a:gd name="T59" fmla="*/ 36 h 71"/>
                <a:gd name="T60" fmla="*/ 30 w 47"/>
                <a:gd name="T61" fmla="*/ 33 h 71"/>
                <a:gd name="T62" fmla="*/ 32 w 47"/>
                <a:gd name="T63" fmla="*/ 30 h 71"/>
                <a:gd name="T64" fmla="*/ 36 w 47"/>
                <a:gd name="T65" fmla="*/ 25 h 71"/>
                <a:gd name="T66" fmla="*/ 37 w 47"/>
                <a:gd name="T67" fmla="*/ 20 h 71"/>
                <a:gd name="T68" fmla="*/ 36 w 47"/>
                <a:gd name="T69" fmla="*/ 17 h 71"/>
                <a:gd name="T70" fmla="*/ 34 w 47"/>
                <a:gd name="T71" fmla="*/ 14 h 71"/>
                <a:gd name="T72" fmla="*/ 32 w 47"/>
                <a:gd name="T73" fmla="*/ 12 h 71"/>
                <a:gd name="T74" fmla="*/ 30 w 47"/>
                <a:gd name="T75" fmla="*/ 10 h 71"/>
                <a:gd name="T76" fmla="*/ 28 w 47"/>
                <a:gd name="T77" fmla="*/ 9 h 71"/>
                <a:gd name="T78" fmla="*/ 23 w 47"/>
                <a:gd name="T79" fmla="*/ 9 h 71"/>
                <a:gd name="T80" fmla="*/ 20 w 47"/>
                <a:gd name="T81" fmla="*/ 9 h 71"/>
                <a:gd name="T82" fmla="*/ 16 w 47"/>
                <a:gd name="T83" fmla="*/ 10 h 71"/>
                <a:gd name="T84" fmla="*/ 14 w 47"/>
                <a:gd name="T85" fmla="*/ 11 h 71"/>
                <a:gd name="T86" fmla="*/ 12 w 47"/>
                <a:gd name="T87" fmla="*/ 14 h 71"/>
                <a:gd name="T88" fmla="*/ 10 w 47"/>
                <a:gd name="T89" fmla="*/ 17 h 71"/>
                <a:gd name="T90" fmla="*/ 10 w 47"/>
                <a:gd name="T91" fmla="*/ 21 h 71"/>
                <a:gd name="T92" fmla="*/ 1 w 47"/>
                <a:gd name="T93" fmla="*/ 20 h 71"/>
                <a:gd name="T94" fmla="*/ 2 w 47"/>
                <a:gd name="T95" fmla="*/ 13 h 71"/>
                <a:gd name="T96" fmla="*/ 5 w 47"/>
                <a:gd name="T97" fmla="*/ 9 h 71"/>
                <a:gd name="T98" fmla="*/ 8 w 47"/>
                <a:gd name="T99" fmla="*/ 5 h 71"/>
                <a:gd name="T100" fmla="*/ 12 w 47"/>
                <a:gd name="T101" fmla="*/ 2 h 71"/>
                <a:gd name="T102" fmla="*/ 17 w 47"/>
                <a:gd name="T103" fmla="*/ 1 h 71"/>
                <a:gd name="T104" fmla="*/ 24 w 47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1">
                  <a:moveTo>
                    <a:pt x="24" y="0"/>
                  </a:moveTo>
                  <a:lnTo>
                    <a:pt x="30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6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39" y="37"/>
                  </a:lnTo>
                  <a:lnTo>
                    <a:pt x="36" y="41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21" y="53"/>
                  </a:lnTo>
                  <a:lnTo>
                    <a:pt x="17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7" y="62"/>
                  </a:lnTo>
                  <a:lnTo>
                    <a:pt x="47" y="71"/>
                  </a:lnTo>
                  <a:lnTo>
                    <a:pt x="0" y="71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2" y="60"/>
                  </a:lnTo>
                  <a:lnTo>
                    <a:pt x="6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7" y="45"/>
                  </a:lnTo>
                  <a:lnTo>
                    <a:pt x="22" y="41"/>
                  </a:lnTo>
                  <a:lnTo>
                    <a:pt x="26" y="36"/>
                  </a:lnTo>
                  <a:lnTo>
                    <a:pt x="30" y="33"/>
                  </a:lnTo>
                  <a:lnTo>
                    <a:pt x="32" y="30"/>
                  </a:lnTo>
                  <a:lnTo>
                    <a:pt x="36" y="25"/>
                  </a:lnTo>
                  <a:lnTo>
                    <a:pt x="37" y="20"/>
                  </a:lnTo>
                  <a:lnTo>
                    <a:pt x="36" y="17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6" y="10"/>
                  </a:lnTo>
                  <a:lnTo>
                    <a:pt x="14" y="11"/>
                  </a:lnTo>
                  <a:lnTo>
                    <a:pt x="12" y="14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7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6" name="Freeform 205"/>
            <p:cNvSpPr>
              <a:spLocks noEditPoints="1"/>
            </p:cNvSpPr>
            <p:nvPr/>
          </p:nvSpPr>
          <p:spPr bwMode="auto">
            <a:xfrm>
              <a:off x="4221163" y="4629150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6 w 47"/>
                <a:gd name="T17" fmla="*/ 62 h 73"/>
                <a:gd name="T18" fmla="*/ 19 w 47"/>
                <a:gd name="T19" fmla="*/ 63 h 73"/>
                <a:gd name="T20" fmla="*/ 23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7 w 47"/>
                <a:gd name="T29" fmla="*/ 51 h 73"/>
                <a:gd name="T30" fmla="*/ 38 w 47"/>
                <a:gd name="T31" fmla="*/ 36 h 73"/>
                <a:gd name="T32" fmla="*/ 37 w 47"/>
                <a:gd name="T33" fmla="*/ 22 h 73"/>
                <a:gd name="T34" fmla="*/ 33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6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7 h 73"/>
                <a:gd name="T64" fmla="*/ 45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7 w 47"/>
                <a:gd name="T71" fmla="*/ 69 h 73"/>
                <a:gd name="T72" fmla="*/ 33 w 47"/>
                <a:gd name="T73" fmla="*/ 71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1 w 47"/>
                <a:gd name="T87" fmla="*/ 54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6 h 73"/>
                <a:gd name="T98" fmla="*/ 10 w 47"/>
                <a:gd name="T99" fmla="*/ 4 h 73"/>
                <a:gd name="T100" fmla="*/ 14 w 47"/>
                <a:gd name="T101" fmla="*/ 2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7" y="51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6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5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7" name="Line 207"/>
            <p:cNvSpPr>
              <a:spLocks noChangeShapeType="1"/>
            </p:cNvSpPr>
            <p:nvPr/>
          </p:nvSpPr>
          <p:spPr bwMode="auto">
            <a:xfrm>
              <a:off x="5195888" y="14811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8" name="Line 208"/>
            <p:cNvSpPr>
              <a:spLocks noChangeShapeType="1"/>
            </p:cNvSpPr>
            <p:nvPr/>
          </p:nvSpPr>
          <p:spPr bwMode="auto">
            <a:xfrm flipV="1">
              <a:off x="42497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9" name="Line 209"/>
            <p:cNvSpPr>
              <a:spLocks noChangeShapeType="1"/>
            </p:cNvSpPr>
            <p:nvPr/>
          </p:nvSpPr>
          <p:spPr bwMode="auto">
            <a:xfrm>
              <a:off x="5213350" y="1533526"/>
              <a:ext cx="0" cy="714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0" name="Line 210"/>
            <p:cNvSpPr>
              <a:spLocks noChangeShapeType="1"/>
            </p:cNvSpPr>
            <p:nvPr/>
          </p:nvSpPr>
          <p:spPr bwMode="auto">
            <a:xfrm flipV="1">
              <a:off x="42894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1" name="Line 211"/>
            <p:cNvSpPr>
              <a:spLocks noChangeShapeType="1"/>
            </p:cNvSpPr>
            <p:nvPr/>
          </p:nvSpPr>
          <p:spPr bwMode="auto">
            <a:xfrm flipV="1">
              <a:off x="43322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2" name="Line 212"/>
            <p:cNvSpPr>
              <a:spLocks noChangeShapeType="1"/>
            </p:cNvSpPr>
            <p:nvPr/>
          </p:nvSpPr>
          <p:spPr bwMode="auto">
            <a:xfrm>
              <a:off x="5195888" y="1603376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3" name="Line 213"/>
            <p:cNvSpPr>
              <a:spLocks noChangeShapeType="1"/>
            </p:cNvSpPr>
            <p:nvPr/>
          </p:nvSpPr>
          <p:spPr bwMode="auto">
            <a:xfrm flipV="1">
              <a:off x="43783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4" name="Line 214"/>
            <p:cNvSpPr>
              <a:spLocks noChangeShapeType="1"/>
            </p:cNvSpPr>
            <p:nvPr/>
          </p:nvSpPr>
          <p:spPr bwMode="auto">
            <a:xfrm>
              <a:off x="4567238" y="1522413"/>
              <a:ext cx="0" cy="984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5" name="Line 215"/>
            <p:cNvSpPr>
              <a:spLocks noChangeShapeType="1"/>
            </p:cNvSpPr>
            <p:nvPr/>
          </p:nvSpPr>
          <p:spPr bwMode="auto">
            <a:xfrm flipV="1">
              <a:off x="44259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6" name="Line 216"/>
            <p:cNvSpPr>
              <a:spLocks noChangeShapeType="1"/>
            </p:cNvSpPr>
            <p:nvPr/>
          </p:nvSpPr>
          <p:spPr bwMode="auto">
            <a:xfrm flipV="1">
              <a:off x="44783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7" name="Line 217"/>
            <p:cNvSpPr>
              <a:spLocks noChangeShapeType="1"/>
            </p:cNvSpPr>
            <p:nvPr/>
          </p:nvSpPr>
          <p:spPr bwMode="auto">
            <a:xfrm>
              <a:off x="4549775" y="1522413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8" name="Line 218"/>
            <p:cNvSpPr>
              <a:spLocks noChangeShapeType="1"/>
            </p:cNvSpPr>
            <p:nvPr/>
          </p:nvSpPr>
          <p:spPr bwMode="auto">
            <a:xfrm flipV="1">
              <a:off x="45307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9" name="Line 219"/>
            <p:cNvSpPr>
              <a:spLocks noChangeShapeType="1"/>
            </p:cNvSpPr>
            <p:nvPr/>
          </p:nvSpPr>
          <p:spPr bwMode="auto">
            <a:xfrm>
              <a:off x="4567238" y="1620838"/>
              <a:ext cx="0" cy="1524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0" name="Line 220"/>
            <p:cNvSpPr>
              <a:spLocks noChangeShapeType="1"/>
            </p:cNvSpPr>
            <p:nvPr/>
          </p:nvSpPr>
          <p:spPr bwMode="auto">
            <a:xfrm flipV="1">
              <a:off x="45926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1" name="Line 221"/>
            <p:cNvSpPr>
              <a:spLocks noChangeShapeType="1"/>
            </p:cNvSpPr>
            <p:nvPr/>
          </p:nvSpPr>
          <p:spPr bwMode="auto">
            <a:xfrm flipV="1">
              <a:off x="465613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2" name="Line 222"/>
            <p:cNvSpPr>
              <a:spLocks noChangeShapeType="1"/>
            </p:cNvSpPr>
            <p:nvPr/>
          </p:nvSpPr>
          <p:spPr bwMode="auto">
            <a:xfrm>
              <a:off x="4549775" y="1773238"/>
              <a:ext cx="34925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3" name="Line 223"/>
            <p:cNvSpPr>
              <a:spLocks noChangeShapeType="1"/>
            </p:cNvSpPr>
            <p:nvPr/>
          </p:nvSpPr>
          <p:spPr bwMode="auto">
            <a:xfrm flipV="1">
              <a:off x="4724400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4" name="Line 224"/>
            <p:cNvSpPr>
              <a:spLocks noChangeShapeType="1"/>
            </p:cNvSpPr>
            <p:nvPr/>
          </p:nvSpPr>
          <p:spPr bwMode="auto">
            <a:xfrm>
              <a:off x="4186238" y="1657351"/>
              <a:ext cx="0" cy="666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5" name="Freeform 225"/>
            <p:cNvSpPr>
              <a:spLocks/>
            </p:cNvSpPr>
            <p:nvPr/>
          </p:nvSpPr>
          <p:spPr bwMode="auto">
            <a:xfrm>
              <a:off x="4656138" y="4629151"/>
              <a:ext cx="41275" cy="112713"/>
            </a:xfrm>
            <a:custGeom>
              <a:avLst/>
              <a:gdLst>
                <a:gd name="T0" fmla="*/ 20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6 h 71"/>
                <a:gd name="T10" fmla="*/ 14 w 26"/>
                <a:gd name="T11" fmla="*/ 19 h 71"/>
                <a:gd name="T12" fmla="*/ 9 w 26"/>
                <a:gd name="T13" fmla="*/ 21 h 71"/>
                <a:gd name="T14" fmla="*/ 4 w 26"/>
                <a:gd name="T15" fmla="*/ 25 h 71"/>
                <a:gd name="T16" fmla="*/ 0 w 26"/>
                <a:gd name="T17" fmla="*/ 26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4 h 71"/>
                <a:gd name="T26" fmla="*/ 20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20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6"/>
                  </a:lnTo>
                  <a:lnTo>
                    <a:pt x="14" y="19"/>
                  </a:lnTo>
                  <a:lnTo>
                    <a:pt x="9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6" name="Freeform 226"/>
            <p:cNvSpPr>
              <a:spLocks noEditPoints="1"/>
            </p:cNvSpPr>
            <p:nvPr/>
          </p:nvSpPr>
          <p:spPr bwMode="auto">
            <a:xfrm>
              <a:off x="4733925" y="4629151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7 w 47"/>
                <a:gd name="T5" fmla="*/ 11 h 73"/>
                <a:gd name="T6" fmla="*/ 14 w 47"/>
                <a:gd name="T7" fmla="*/ 13 h 73"/>
                <a:gd name="T8" fmla="*/ 10 w 47"/>
                <a:gd name="T9" fmla="*/ 22 h 73"/>
                <a:gd name="T10" fmla="*/ 9 w 47"/>
                <a:gd name="T11" fmla="*/ 36 h 73"/>
                <a:gd name="T12" fmla="*/ 10 w 47"/>
                <a:gd name="T13" fmla="*/ 51 h 73"/>
                <a:gd name="T14" fmla="*/ 14 w 47"/>
                <a:gd name="T15" fmla="*/ 59 h 73"/>
                <a:gd name="T16" fmla="*/ 17 w 47"/>
                <a:gd name="T17" fmla="*/ 62 h 73"/>
                <a:gd name="T18" fmla="*/ 19 w 47"/>
                <a:gd name="T19" fmla="*/ 63 h 73"/>
                <a:gd name="T20" fmla="*/ 24 w 47"/>
                <a:gd name="T21" fmla="*/ 65 h 73"/>
                <a:gd name="T22" fmla="*/ 27 w 47"/>
                <a:gd name="T23" fmla="*/ 63 h 73"/>
                <a:gd name="T24" fmla="*/ 31 w 47"/>
                <a:gd name="T25" fmla="*/ 62 h 73"/>
                <a:gd name="T26" fmla="*/ 33 w 47"/>
                <a:gd name="T27" fmla="*/ 59 h 73"/>
                <a:gd name="T28" fmla="*/ 36 w 47"/>
                <a:gd name="T29" fmla="*/ 51 h 73"/>
                <a:gd name="T30" fmla="*/ 38 w 47"/>
                <a:gd name="T31" fmla="*/ 36 h 73"/>
                <a:gd name="T32" fmla="*/ 36 w 47"/>
                <a:gd name="T33" fmla="*/ 22 h 73"/>
                <a:gd name="T34" fmla="*/ 34 w 47"/>
                <a:gd name="T35" fmla="*/ 13 h 73"/>
                <a:gd name="T36" fmla="*/ 31 w 47"/>
                <a:gd name="T37" fmla="*/ 11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2 h 73"/>
                <a:gd name="T48" fmla="*/ 38 w 47"/>
                <a:gd name="T49" fmla="*/ 5 h 73"/>
                <a:gd name="T50" fmla="*/ 41 w 47"/>
                <a:gd name="T51" fmla="*/ 9 h 73"/>
                <a:gd name="T52" fmla="*/ 43 w 47"/>
                <a:gd name="T53" fmla="*/ 13 h 73"/>
                <a:gd name="T54" fmla="*/ 46 w 47"/>
                <a:gd name="T55" fmla="*/ 19 h 73"/>
                <a:gd name="T56" fmla="*/ 47 w 47"/>
                <a:gd name="T57" fmla="*/ 25 h 73"/>
                <a:gd name="T58" fmla="*/ 47 w 47"/>
                <a:gd name="T59" fmla="*/ 29 h 73"/>
                <a:gd name="T60" fmla="*/ 47 w 47"/>
                <a:gd name="T61" fmla="*/ 36 h 73"/>
                <a:gd name="T62" fmla="*/ 47 w 47"/>
                <a:gd name="T63" fmla="*/ 47 h 73"/>
                <a:gd name="T64" fmla="*/ 44 w 47"/>
                <a:gd name="T65" fmla="*/ 57 h 73"/>
                <a:gd name="T66" fmla="*/ 42 w 47"/>
                <a:gd name="T67" fmla="*/ 62 h 73"/>
                <a:gd name="T68" fmla="*/ 40 w 47"/>
                <a:gd name="T69" fmla="*/ 66 h 73"/>
                <a:gd name="T70" fmla="*/ 36 w 47"/>
                <a:gd name="T71" fmla="*/ 69 h 73"/>
                <a:gd name="T72" fmla="*/ 33 w 47"/>
                <a:gd name="T73" fmla="*/ 71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1 h 73"/>
                <a:gd name="T82" fmla="*/ 10 w 47"/>
                <a:gd name="T83" fmla="*/ 69 h 73"/>
                <a:gd name="T84" fmla="*/ 7 w 47"/>
                <a:gd name="T85" fmla="*/ 66 h 73"/>
                <a:gd name="T86" fmla="*/ 2 w 47"/>
                <a:gd name="T87" fmla="*/ 54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8 w 47"/>
                <a:gd name="T97" fmla="*/ 6 h 73"/>
                <a:gd name="T98" fmla="*/ 10 w 47"/>
                <a:gd name="T99" fmla="*/ 4 h 73"/>
                <a:gd name="T100" fmla="*/ 15 w 47"/>
                <a:gd name="T101" fmla="*/ 2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4" y="59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5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6" y="19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7" y="47"/>
                  </a:lnTo>
                  <a:lnTo>
                    <a:pt x="44" y="57"/>
                  </a:lnTo>
                  <a:lnTo>
                    <a:pt x="42" y="62"/>
                  </a:lnTo>
                  <a:lnTo>
                    <a:pt x="40" y="66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7" name="Line 227"/>
            <p:cNvSpPr>
              <a:spLocks noChangeShapeType="1"/>
            </p:cNvSpPr>
            <p:nvPr/>
          </p:nvSpPr>
          <p:spPr bwMode="auto">
            <a:xfrm>
              <a:off x="4170363" y="1657351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8" name="Line 228"/>
            <p:cNvSpPr>
              <a:spLocks noChangeShapeType="1"/>
            </p:cNvSpPr>
            <p:nvPr/>
          </p:nvSpPr>
          <p:spPr bwMode="auto">
            <a:xfrm>
              <a:off x="4186238" y="1724026"/>
              <a:ext cx="0" cy="889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9" name="Line 229"/>
            <p:cNvSpPr>
              <a:spLocks noChangeShapeType="1"/>
            </p:cNvSpPr>
            <p:nvPr/>
          </p:nvSpPr>
          <p:spPr bwMode="auto">
            <a:xfrm flipV="1">
              <a:off x="4802188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0" name="Line 230"/>
            <p:cNvSpPr>
              <a:spLocks noChangeShapeType="1"/>
            </p:cNvSpPr>
            <p:nvPr/>
          </p:nvSpPr>
          <p:spPr bwMode="auto">
            <a:xfrm flipV="1">
              <a:off x="48895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1" name="Line 231"/>
            <p:cNvSpPr>
              <a:spLocks noChangeShapeType="1"/>
            </p:cNvSpPr>
            <p:nvPr/>
          </p:nvSpPr>
          <p:spPr bwMode="auto">
            <a:xfrm>
              <a:off x="4170363" y="1812926"/>
              <a:ext cx="36513" cy="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2" name="Line 232"/>
            <p:cNvSpPr>
              <a:spLocks noChangeShapeType="1"/>
            </p:cNvSpPr>
            <p:nvPr/>
          </p:nvSpPr>
          <p:spPr bwMode="auto">
            <a:xfrm flipV="1">
              <a:off x="498792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3" name="Freeform 233"/>
            <p:cNvSpPr>
              <a:spLocks/>
            </p:cNvSpPr>
            <p:nvPr/>
          </p:nvSpPr>
          <p:spPr bwMode="auto">
            <a:xfrm>
              <a:off x="3157538" y="2746376"/>
              <a:ext cx="19050" cy="19050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3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4" name="Line 234"/>
            <p:cNvSpPr>
              <a:spLocks noChangeShapeType="1"/>
            </p:cNvSpPr>
            <p:nvPr/>
          </p:nvSpPr>
          <p:spPr bwMode="auto">
            <a:xfrm flipV="1">
              <a:off x="509905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5" name="Line 235"/>
            <p:cNvSpPr>
              <a:spLocks noChangeShapeType="1"/>
            </p:cNvSpPr>
            <p:nvPr/>
          </p:nvSpPr>
          <p:spPr bwMode="auto">
            <a:xfrm flipV="1">
              <a:off x="523557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6" name="Freeform 236"/>
            <p:cNvSpPr>
              <a:spLocks/>
            </p:cNvSpPr>
            <p:nvPr/>
          </p:nvSpPr>
          <p:spPr bwMode="auto">
            <a:xfrm>
              <a:off x="3189288" y="2727326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7" name="Freeform 237"/>
            <p:cNvSpPr>
              <a:spLocks/>
            </p:cNvSpPr>
            <p:nvPr/>
          </p:nvSpPr>
          <p:spPr bwMode="auto">
            <a:xfrm>
              <a:off x="3225800" y="2706688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6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8" name="Freeform 238"/>
            <p:cNvSpPr>
              <a:spLocks/>
            </p:cNvSpPr>
            <p:nvPr/>
          </p:nvSpPr>
          <p:spPr bwMode="auto">
            <a:xfrm>
              <a:off x="5199063" y="4630738"/>
              <a:ext cx="74613" cy="114300"/>
            </a:xfrm>
            <a:custGeom>
              <a:avLst/>
              <a:gdLst>
                <a:gd name="T0" fmla="*/ 8 w 47"/>
                <a:gd name="T1" fmla="*/ 0 h 72"/>
                <a:gd name="T2" fmla="*/ 42 w 47"/>
                <a:gd name="T3" fmla="*/ 0 h 72"/>
                <a:gd name="T4" fmla="*/ 42 w 47"/>
                <a:gd name="T5" fmla="*/ 9 h 72"/>
                <a:gd name="T6" fmla="*/ 16 w 47"/>
                <a:gd name="T7" fmla="*/ 9 h 72"/>
                <a:gd name="T8" fmla="*/ 13 w 47"/>
                <a:gd name="T9" fmla="*/ 27 h 72"/>
                <a:gd name="T10" fmla="*/ 17 w 47"/>
                <a:gd name="T11" fmla="*/ 25 h 72"/>
                <a:gd name="T12" fmla="*/ 21 w 47"/>
                <a:gd name="T13" fmla="*/ 24 h 72"/>
                <a:gd name="T14" fmla="*/ 25 w 47"/>
                <a:gd name="T15" fmla="*/ 23 h 72"/>
                <a:gd name="T16" fmla="*/ 31 w 47"/>
                <a:gd name="T17" fmla="*/ 24 h 72"/>
                <a:gd name="T18" fmla="*/ 37 w 47"/>
                <a:gd name="T19" fmla="*/ 26 h 72"/>
                <a:gd name="T20" fmla="*/ 41 w 47"/>
                <a:gd name="T21" fmla="*/ 29 h 72"/>
                <a:gd name="T22" fmla="*/ 45 w 47"/>
                <a:gd name="T23" fmla="*/ 34 h 72"/>
                <a:gd name="T24" fmla="*/ 46 w 47"/>
                <a:gd name="T25" fmla="*/ 40 h 72"/>
                <a:gd name="T26" fmla="*/ 47 w 47"/>
                <a:gd name="T27" fmla="*/ 46 h 72"/>
                <a:gd name="T28" fmla="*/ 47 w 47"/>
                <a:gd name="T29" fmla="*/ 52 h 72"/>
                <a:gd name="T30" fmla="*/ 45 w 47"/>
                <a:gd name="T31" fmla="*/ 58 h 72"/>
                <a:gd name="T32" fmla="*/ 41 w 47"/>
                <a:gd name="T33" fmla="*/ 64 h 72"/>
                <a:gd name="T34" fmla="*/ 33 w 47"/>
                <a:gd name="T35" fmla="*/ 69 h 72"/>
                <a:gd name="T36" fmla="*/ 23 w 47"/>
                <a:gd name="T37" fmla="*/ 72 h 72"/>
                <a:gd name="T38" fmla="*/ 17 w 47"/>
                <a:gd name="T39" fmla="*/ 72 h 72"/>
                <a:gd name="T40" fmla="*/ 12 w 47"/>
                <a:gd name="T41" fmla="*/ 69 h 72"/>
                <a:gd name="T42" fmla="*/ 7 w 47"/>
                <a:gd name="T43" fmla="*/ 66 h 72"/>
                <a:gd name="T44" fmla="*/ 4 w 47"/>
                <a:gd name="T45" fmla="*/ 62 h 72"/>
                <a:gd name="T46" fmla="*/ 1 w 47"/>
                <a:gd name="T47" fmla="*/ 58 h 72"/>
                <a:gd name="T48" fmla="*/ 0 w 47"/>
                <a:gd name="T49" fmla="*/ 52 h 72"/>
                <a:gd name="T50" fmla="*/ 9 w 47"/>
                <a:gd name="T51" fmla="*/ 51 h 72"/>
                <a:gd name="T52" fmla="*/ 10 w 47"/>
                <a:gd name="T53" fmla="*/ 54 h 72"/>
                <a:gd name="T54" fmla="*/ 12 w 47"/>
                <a:gd name="T55" fmla="*/ 58 h 72"/>
                <a:gd name="T56" fmla="*/ 14 w 47"/>
                <a:gd name="T57" fmla="*/ 60 h 72"/>
                <a:gd name="T58" fmla="*/ 16 w 47"/>
                <a:gd name="T59" fmla="*/ 62 h 72"/>
                <a:gd name="T60" fmla="*/ 20 w 47"/>
                <a:gd name="T61" fmla="*/ 64 h 72"/>
                <a:gd name="T62" fmla="*/ 23 w 47"/>
                <a:gd name="T63" fmla="*/ 64 h 72"/>
                <a:gd name="T64" fmla="*/ 28 w 47"/>
                <a:gd name="T65" fmla="*/ 62 h 72"/>
                <a:gd name="T66" fmla="*/ 31 w 47"/>
                <a:gd name="T67" fmla="*/ 61 h 72"/>
                <a:gd name="T68" fmla="*/ 33 w 47"/>
                <a:gd name="T69" fmla="*/ 59 h 72"/>
                <a:gd name="T70" fmla="*/ 36 w 47"/>
                <a:gd name="T71" fmla="*/ 56 h 72"/>
                <a:gd name="T72" fmla="*/ 37 w 47"/>
                <a:gd name="T73" fmla="*/ 51 h 72"/>
                <a:gd name="T74" fmla="*/ 38 w 47"/>
                <a:gd name="T75" fmla="*/ 46 h 72"/>
                <a:gd name="T76" fmla="*/ 38 w 47"/>
                <a:gd name="T77" fmla="*/ 42 h 72"/>
                <a:gd name="T78" fmla="*/ 36 w 47"/>
                <a:gd name="T79" fmla="*/ 39 h 72"/>
                <a:gd name="T80" fmla="*/ 34 w 47"/>
                <a:gd name="T81" fmla="*/ 35 h 72"/>
                <a:gd name="T82" fmla="*/ 31 w 47"/>
                <a:gd name="T83" fmla="*/ 33 h 72"/>
                <a:gd name="T84" fmla="*/ 28 w 47"/>
                <a:gd name="T85" fmla="*/ 32 h 72"/>
                <a:gd name="T86" fmla="*/ 23 w 47"/>
                <a:gd name="T87" fmla="*/ 32 h 72"/>
                <a:gd name="T88" fmla="*/ 18 w 47"/>
                <a:gd name="T89" fmla="*/ 32 h 72"/>
                <a:gd name="T90" fmla="*/ 15 w 47"/>
                <a:gd name="T91" fmla="*/ 33 h 72"/>
                <a:gd name="T92" fmla="*/ 13 w 47"/>
                <a:gd name="T93" fmla="*/ 35 h 72"/>
                <a:gd name="T94" fmla="*/ 10 w 47"/>
                <a:gd name="T95" fmla="*/ 37 h 72"/>
                <a:gd name="T96" fmla="*/ 1 w 47"/>
                <a:gd name="T97" fmla="*/ 36 h 72"/>
                <a:gd name="T98" fmla="*/ 8 w 47"/>
                <a:gd name="T9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72">
                  <a:moveTo>
                    <a:pt x="8" y="0"/>
                  </a:moveTo>
                  <a:lnTo>
                    <a:pt x="42" y="0"/>
                  </a:lnTo>
                  <a:lnTo>
                    <a:pt x="42" y="9"/>
                  </a:lnTo>
                  <a:lnTo>
                    <a:pt x="16" y="9"/>
                  </a:lnTo>
                  <a:lnTo>
                    <a:pt x="13" y="27"/>
                  </a:lnTo>
                  <a:lnTo>
                    <a:pt x="17" y="25"/>
                  </a:lnTo>
                  <a:lnTo>
                    <a:pt x="21" y="24"/>
                  </a:lnTo>
                  <a:lnTo>
                    <a:pt x="25" y="23"/>
                  </a:lnTo>
                  <a:lnTo>
                    <a:pt x="31" y="24"/>
                  </a:lnTo>
                  <a:lnTo>
                    <a:pt x="37" y="26"/>
                  </a:lnTo>
                  <a:lnTo>
                    <a:pt x="41" y="29"/>
                  </a:lnTo>
                  <a:lnTo>
                    <a:pt x="45" y="34"/>
                  </a:lnTo>
                  <a:lnTo>
                    <a:pt x="46" y="40"/>
                  </a:lnTo>
                  <a:lnTo>
                    <a:pt x="47" y="46"/>
                  </a:lnTo>
                  <a:lnTo>
                    <a:pt x="47" y="52"/>
                  </a:lnTo>
                  <a:lnTo>
                    <a:pt x="45" y="58"/>
                  </a:lnTo>
                  <a:lnTo>
                    <a:pt x="41" y="64"/>
                  </a:lnTo>
                  <a:lnTo>
                    <a:pt x="33" y="69"/>
                  </a:lnTo>
                  <a:lnTo>
                    <a:pt x="23" y="72"/>
                  </a:lnTo>
                  <a:lnTo>
                    <a:pt x="17" y="72"/>
                  </a:lnTo>
                  <a:lnTo>
                    <a:pt x="12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2" y="58"/>
                  </a:lnTo>
                  <a:lnTo>
                    <a:pt x="14" y="60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2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6"/>
                  </a:lnTo>
                  <a:lnTo>
                    <a:pt x="37" y="51"/>
                  </a:lnTo>
                  <a:lnTo>
                    <a:pt x="38" y="46"/>
                  </a:lnTo>
                  <a:lnTo>
                    <a:pt x="38" y="42"/>
                  </a:lnTo>
                  <a:lnTo>
                    <a:pt x="36" y="39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8" y="32"/>
                  </a:lnTo>
                  <a:lnTo>
                    <a:pt x="23" y="32"/>
                  </a:lnTo>
                  <a:lnTo>
                    <a:pt x="18" y="32"/>
                  </a:lnTo>
                  <a:lnTo>
                    <a:pt x="15" y="33"/>
                  </a:lnTo>
                  <a:lnTo>
                    <a:pt x="13" y="35"/>
                  </a:lnTo>
                  <a:lnTo>
                    <a:pt x="10" y="37"/>
                  </a:lnTo>
                  <a:lnTo>
                    <a:pt x="1" y="3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9" name="Freeform 239"/>
            <p:cNvSpPr>
              <a:spLocks/>
            </p:cNvSpPr>
            <p:nvPr/>
          </p:nvSpPr>
          <p:spPr bwMode="auto">
            <a:xfrm>
              <a:off x="3257550" y="2686051"/>
              <a:ext cx="22225" cy="19050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0" name="Line 240"/>
            <p:cNvSpPr>
              <a:spLocks noChangeShapeType="1"/>
            </p:cNvSpPr>
            <p:nvPr/>
          </p:nvSpPr>
          <p:spPr bwMode="auto">
            <a:xfrm flipV="1">
              <a:off x="5400675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1" name="Freeform 241"/>
            <p:cNvSpPr>
              <a:spLocks/>
            </p:cNvSpPr>
            <p:nvPr/>
          </p:nvSpPr>
          <p:spPr bwMode="auto">
            <a:xfrm>
              <a:off x="3290888" y="2663826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2" name="Line 242"/>
            <p:cNvSpPr>
              <a:spLocks noChangeShapeType="1"/>
            </p:cNvSpPr>
            <p:nvPr/>
          </p:nvSpPr>
          <p:spPr bwMode="auto">
            <a:xfrm flipV="1">
              <a:off x="5613400" y="4525963"/>
              <a:ext cx="0" cy="523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3" name="Freeform 243"/>
            <p:cNvSpPr>
              <a:spLocks/>
            </p:cNvSpPr>
            <p:nvPr/>
          </p:nvSpPr>
          <p:spPr bwMode="auto">
            <a:xfrm>
              <a:off x="3325813" y="2646363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4" name="Line 244"/>
            <p:cNvSpPr>
              <a:spLocks noChangeShapeType="1"/>
            </p:cNvSpPr>
            <p:nvPr/>
          </p:nvSpPr>
          <p:spPr bwMode="auto">
            <a:xfrm flipV="1">
              <a:off x="5915025" y="4475163"/>
              <a:ext cx="0" cy="10318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5" name="Freeform 245"/>
            <p:cNvSpPr>
              <a:spLocks/>
            </p:cNvSpPr>
            <p:nvPr/>
          </p:nvSpPr>
          <p:spPr bwMode="auto">
            <a:xfrm>
              <a:off x="3360738" y="2624138"/>
              <a:ext cx="20638" cy="19050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7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6" name="Freeform 246"/>
            <p:cNvSpPr>
              <a:spLocks/>
            </p:cNvSpPr>
            <p:nvPr/>
          </p:nvSpPr>
          <p:spPr bwMode="auto">
            <a:xfrm>
              <a:off x="3394075" y="2605088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7" name="Freeform 247"/>
            <p:cNvSpPr>
              <a:spLocks/>
            </p:cNvSpPr>
            <p:nvPr/>
          </p:nvSpPr>
          <p:spPr bwMode="auto">
            <a:xfrm>
              <a:off x="5875338" y="4629151"/>
              <a:ext cx="76200" cy="112713"/>
            </a:xfrm>
            <a:custGeom>
              <a:avLst/>
              <a:gdLst>
                <a:gd name="T0" fmla="*/ 24 w 48"/>
                <a:gd name="T1" fmla="*/ 0 h 71"/>
                <a:gd name="T2" fmla="*/ 31 w 48"/>
                <a:gd name="T3" fmla="*/ 1 h 71"/>
                <a:gd name="T4" fmla="*/ 36 w 48"/>
                <a:gd name="T5" fmla="*/ 3 h 71"/>
                <a:gd name="T6" fmla="*/ 40 w 48"/>
                <a:gd name="T7" fmla="*/ 5 h 71"/>
                <a:gd name="T8" fmla="*/ 43 w 48"/>
                <a:gd name="T9" fmla="*/ 10 h 71"/>
                <a:gd name="T10" fmla="*/ 45 w 48"/>
                <a:gd name="T11" fmla="*/ 14 h 71"/>
                <a:gd name="T12" fmla="*/ 47 w 48"/>
                <a:gd name="T13" fmla="*/ 20 h 71"/>
                <a:gd name="T14" fmla="*/ 45 w 48"/>
                <a:gd name="T15" fmla="*/ 24 h 71"/>
                <a:gd name="T16" fmla="*/ 44 w 48"/>
                <a:gd name="T17" fmla="*/ 28 h 71"/>
                <a:gd name="T18" fmla="*/ 42 w 48"/>
                <a:gd name="T19" fmla="*/ 33 h 71"/>
                <a:gd name="T20" fmla="*/ 40 w 48"/>
                <a:gd name="T21" fmla="*/ 37 h 71"/>
                <a:gd name="T22" fmla="*/ 36 w 48"/>
                <a:gd name="T23" fmla="*/ 41 h 71"/>
                <a:gd name="T24" fmla="*/ 32 w 48"/>
                <a:gd name="T25" fmla="*/ 44 h 71"/>
                <a:gd name="T26" fmla="*/ 26 w 48"/>
                <a:gd name="T27" fmla="*/ 49 h 71"/>
                <a:gd name="T28" fmla="*/ 21 w 48"/>
                <a:gd name="T29" fmla="*/ 53 h 71"/>
                <a:gd name="T30" fmla="*/ 18 w 48"/>
                <a:gd name="T31" fmla="*/ 55 h 71"/>
                <a:gd name="T32" fmla="*/ 16 w 48"/>
                <a:gd name="T33" fmla="*/ 58 h 71"/>
                <a:gd name="T34" fmla="*/ 12 w 48"/>
                <a:gd name="T35" fmla="*/ 62 h 71"/>
                <a:gd name="T36" fmla="*/ 48 w 48"/>
                <a:gd name="T37" fmla="*/ 62 h 71"/>
                <a:gd name="T38" fmla="*/ 48 w 48"/>
                <a:gd name="T39" fmla="*/ 71 h 71"/>
                <a:gd name="T40" fmla="*/ 0 w 48"/>
                <a:gd name="T41" fmla="*/ 71 h 71"/>
                <a:gd name="T42" fmla="*/ 1 w 48"/>
                <a:gd name="T43" fmla="*/ 68 h 71"/>
                <a:gd name="T44" fmla="*/ 1 w 48"/>
                <a:gd name="T45" fmla="*/ 66 h 71"/>
                <a:gd name="T46" fmla="*/ 3 w 48"/>
                <a:gd name="T47" fmla="*/ 60 h 71"/>
                <a:gd name="T48" fmla="*/ 7 w 48"/>
                <a:gd name="T49" fmla="*/ 55 h 71"/>
                <a:gd name="T50" fmla="*/ 9 w 48"/>
                <a:gd name="T51" fmla="*/ 52 h 71"/>
                <a:gd name="T52" fmla="*/ 13 w 48"/>
                <a:gd name="T53" fmla="*/ 49 h 71"/>
                <a:gd name="T54" fmla="*/ 18 w 48"/>
                <a:gd name="T55" fmla="*/ 45 h 71"/>
                <a:gd name="T56" fmla="*/ 23 w 48"/>
                <a:gd name="T57" fmla="*/ 41 h 71"/>
                <a:gd name="T58" fmla="*/ 27 w 48"/>
                <a:gd name="T59" fmla="*/ 36 h 71"/>
                <a:gd name="T60" fmla="*/ 31 w 48"/>
                <a:gd name="T61" fmla="*/ 33 h 71"/>
                <a:gd name="T62" fmla="*/ 33 w 48"/>
                <a:gd name="T63" fmla="*/ 30 h 71"/>
                <a:gd name="T64" fmla="*/ 36 w 48"/>
                <a:gd name="T65" fmla="*/ 25 h 71"/>
                <a:gd name="T66" fmla="*/ 36 w 48"/>
                <a:gd name="T67" fmla="*/ 20 h 71"/>
                <a:gd name="T68" fmla="*/ 36 w 48"/>
                <a:gd name="T69" fmla="*/ 17 h 71"/>
                <a:gd name="T70" fmla="*/ 35 w 48"/>
                <a:gd name="T71" fmla="*/ 14 h 71"/>
                <a:gd name="T72" fmla="*/ 33 w 48"/>
                <a:gd name="T73" fmla="*/ 12 h 71"/>
                <a:gd name="T74" fmla="*/ 31 w 48"/>
                <a:gd name="T75" fmla="*/ 10 h 71"/>
                <a:gd name="T76" fmla="*/ 27 w 48"/>
                <a:gd name="T77" fmla="*/ 9 h 71"/>
                <a:gd name="T78" fmla="*/ 24 w 48"/>
                <a:gd name="T79" fmla="*/ 9 h 71"/>
                <a:gd name="T80" fmla="*/ 20 w 48"/>
                <a:gd name="T81" fmla="*/ 9 h 71"/>
                <a:gd name="T82" fmla="*/ 17 w 48"/>
                <a:gd name="T83" fmla="*/ 10 h 71"/>
                <a:gd name="T84" fmla="*/ 15 w 48"/>
                <a:gd name="T85" fmla="*/ 11 h 71"/>
                <a:gd name="T86" fmla="*/ 12 w 48"/>
                <a:gd name="T87" fmla="*/ 14 h 71"/>
                <a:gd name="T88" fmla="*/ 11 w 48"/>
                <a:gd name="T89" fmla="*/ 17 h 71"/>
                <a:gd name="T90" fmla="*/ 11 w 48"/>
                <a:gd name="T91" fmla="*/ 21 h 71"/>
                <a:gd name="T92" fmla="*/ 1 w 48"/>
                <a:gd name="T93" fmla="*/ 20 h 71"/>
                <a:gd name="T94" fmla="*/ 2 w 48"/>
                <a:gd name="T95" fmla="*/ 13 h 71"/>
                <a:gd name="T96" fmla="*/ 4 w 48"/>
                <a:gd name="T97" fmla="*/ 9 h 71"/>
                <a:gd name="T98" fmla="*/ 8 w 48"/>
                <a:gd name="T99" fmla="*/ 5 h 71"/>
                <a:gd name="T100" fmla="*/ 12 w 48"/>
                <a:gd name="T101" fmla="*/ 2 h 71"/>
                <a:gd name="T102" fmla="*/ 18 w 48"/>
                <a:gd name="T103" fmla="*/ 1 h 71"/>
                <a:gd name="T104" fmla="*/ 24 w 48"/>
                <a:gd name="T10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8" h="71">
                  <a:moveTo>
                    <a:pt x="24" y="0"/>
                  </a:moveTo>
                  <a:lnTo>
                    <a:pt x="31" y="1"/>
                  </a:lnTo>
                  <a:lnTo>
                    <a:pt x="36" y="3"/>
                  </a:lnTo>
                  <a:lnTo>
                    <a:pt x="40" y="5"/>
                  </a:lnTo>
                  <a:lnTo>
                    <a:pt x="43" y="10"/>
                  </a:lnTo>
                  <a:lnTo>
                    <a:pt x="45" y="14"/>
                  </a:lnTo>
                  <a:lnTo>
                    <a:pt x="47" y="20"/>
                  </a:lnTo>
                  <a:lnTo>
                    <a:pt x="45" y="24"/>
                  </a:lnTo>
                  <a:lnTo>
                    <a:pt x="44" y="28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6" y="41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6" y="58"/>
                  </a:lnTo>
                  <a:lnTo>
                    <a:pt x="12" y="62"/>
                  </a:lnTo>
                  <a:lnTo>
                    <a:pt x="48" y="62"/>
                  </a:lnTo>
                  <a:lnTo>
                    <a:pt x="48" y="71"/>
                  </a:lnTo>
                  <a:lnTo>
                    <a:pt x="0" y="71"/>
                  </a:lnTo>
                  <a:lnTo>
                    <a:pt x="1" y="68"/>
                  </a:lnTo>
                  <a:lnTo>
                    <a:pt x="1" y="66"/>
                  </a:lnTo>
                  <a:lnTo>
                    <a:pt x="3" y="60"/>
                  </a:lnTo>
                  <a:lnTo>
                    <a:pt x="7" y="55"/>
                  </a:lnTo>
                  <a:lnTo>
                    <a:pt x="9" y="52"/>
                  </a:lnTo>
                  <a:lnTo>
                    <a:pt x="13" y="49"/>
                  </a:lnTo>
                  <a:lnTo>
                    <a:pt x="18" y="45"/>
                  </a:lnTo>
                  <a:lnTo>
                    <a:pt x="23" y="41"/>
                  </a:lnTo>
                  <a:lnTo>
                    <a:pt x="27" y="36"/>
                  </a:lnTo>
                  <a:lnTo>
                    <a:pt x="31" y="33"/>
                  </a:lnTo>
                  <a:lnTo>
                    <a:pt x="33" y="30"/>
                  </a:lnTo>
                  <a:lnTo>
                    <a:pt x="36" y="25"/>
                  </a:lnTo>
                  <a:lnTo>
                    <a:pt x="36" y="20"/>
                  </a:lnTo>
                  <a:lnTo>
                    <a:pt x="36" y="17"/>
                  </a:lnTo>
                  <a:lnTo>
                    <a:pt x="35" y="14"/>
                  </a:lnTo>
                  <a:lnTo>
                    <a:pt x="33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4" y="9"/>
                  </a:lnTo>
                  <a:lnTo>
                    <a:pt x="20" y="9"/>
                  </a:lnTo>
                  <a:lnTo>
                    <a:pt x="17" y="10"/>
                  </a:lnTo>
                  <a:lnTo>
                    <a:pt x="15" y="11"/>
                  </a:lnTo>
                  <a:lnTo>
                    <a:pt x="12" y="14"/>
                  </a:lnTo>
                  <a:lnTo>
                    <a:pt x="11" y="17"/>
                  </a:lnTo>
                  <a:lnTo>
                    <a:pt x="11" y="21"/>
                  </a:lnTo>
                  <a:lnTo>
                    <a:pt x="1" y="20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2" y="2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8" name="Freeform 248"/>
            <p:cNvSpPr>
              <a:spLocks/>
            </p:cNvSpPr>
            <p:nvPr/>
          </p:nvSpPr>
          <p:spPr bwMode="auto">
            <a:xfrm>
              <a:off x="3427413" y="2582863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9" name="Freeform 249"/>
            <p:cNvSpPr>
              <a:spLocks/>
            </p:cNvSpPr>
            <p:nvPr/>
          </p:nvSpPr>
          <p:spPr bwMode="auto">
            <a:xfrm>
              <a:off x="3460750" y="2565401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0" name="Freeform 250"/>
            <p:cNvSpPr>
              <a:spLocks/>
            </p:cNvSpPr>
            <p:nvPr/>
          </p:nvSpPr>
          <p:spPr bwMode="auto">
            <a:xfrm>
              <a:off x="3495675" y="254317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1" name="Freeform 251"/>
            <p:cNvSpPr>
              <a:spLocks/>
            </p:cNvSpPr>
            <p:nvPr/>
          </p:nvSpPr>
          <p:spPr bwMode="auto">
            <a:xfrm>
              <a:off x="3529013" y="2522538"/>
              <a:ext cx="20638" cy="19050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2" name="Freeform 252"/>
            <p:cNvSpPr>
              <a:spLocks/>
            </p:cNvSpPr>
            <p:nvPr/>
          </p:nvSpPr>
          <p:spPr bwMode="auto">
            <a:xfrm>
              <a:off x="3562350" y="2501901"/>
              <a:ext cx="19050" cy="19050"/>
            </a:xfrm>
            <a:custGeom>
              <a:avLst/>
              <a:gdLst>
                <a:gd name="T0" fmla="*/ 5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5 h 12"/>
                <a:gd name="T12" fmla="*/ 5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3" name="Freeform 253"/>
            <p:cNvSpPr>
              <a:spLocks/>
            </p:cNvSpPr>
            <p:nvPr/>
          </p:nvSpPr>
          <p:spPr bwMode="auto">
            <a:xfrm>
              <a:off x="3595688" y="2482851"/>
              <a:ext cx="20638" cy="19050"/>
            </a:xfrm>
            <a:custGeom>
              <a:avLst/>
              <a:gdLst>
                <a:gd name="T0" fmla="*/ 6 w 13"/>
                <a:gd name="T1" fmla="*/ 0 h 12"/>
                <a:gd name="T2" fmla="*/ 13 w 13"/>
                <a:gd name="T3" fmla="*/ 0 h 12"/>
                <a:gd name="T4" fmla="*/ 13 w 13"/>
                <a:gd name="T5" fmla="*/ 7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4 h 12"/>
                <a:gd name="T12" fmla="*/ 6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4" name="Freeform 254"/>
            <p:cNvSpPr>
              <a:spLocks/>
            </p:cNvSpPr>
            <p:nvPr/>
          </p:nvSpPr>
          <p:spPr bwMode="auto">
            <a:xfrm>
              <a:off x="3630613" y="24622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5" name="Freeform 255"/>
            <p:cNvSpPr>
              <a:spLocks/>
            </p:cNvSpPr>
            <p:nvPr/>
          </p:nvSpPr>
          <p:spPr bwMode="auto">
            <a:xfrm>
              <a:off x="3663950" y="244157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6" name="Freeform 256"/>
            <p:cNvSpPr>
              <a:spLocks/>
            </p:cNvSpPr>
            <p:nvPr/>
          </p:nvSpPr>
          <p:spPr bwMode="auto">
            <a:xfrm>
              <a:off x="3697288" y="2419351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10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10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7" name="Freeform 257"/>
            <p:cNvSpPr>
              <a:spLocks/>
            </p:cNvSpPr>
            <p:nvPr/>
          </p:nvSpPr>
          <p:spPr bwMode="auto">
            <a:xfrm>
              <a:off x="3730625" y="2401888"/>
              <a:ext cx="19050" cy="17463"/>
            </a:xfrm>
            <a:custGeom>
              <a:avLst/>
              <a:gdLst>
                <a:gd name="T0" fmla="*/ 6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6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8" name="Freeform 258"/>
            <p:cNvSpPr>
              <a:spLocks/>
            </p:cNvSpPr>
            <p:nvPr/>
          </p:nvSpPr>
          <p:spPr bwMode="auto">
            <a:xfrm>
              <a:off x="3765550" y="2381251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7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9" name="Freeform 259"/>
            <p:cNvSpPr>
              <a:spLocks/>
            </p:cNvSpPr>
            <p:nvPr/>
          </p:nvSpPr>
          <p:spPr bwMode="auto">
            <a:xfrm>
              <a:off x="3798888" y="23606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3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0" name="Freeform 260"/>
            <p:cNvSpPr>
              <a:spLocks/>
            </p:cNvSpPr>
            <p:nvPr/>
          </p:nvSpPr>
          <p:spPr bwMode="auto">
            <a:xfrm>
              <a:off x="3832225" y="2338388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9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6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1" name="Freeform 261"/>
            <p:cNvSpPr>
              <a:spLocks/>
            </p:cNvSpPr>
            <p:nvPr/>
          </p:nvSpPr>
          <p:spPr bwMode="auto">
            <a:xfrm>
              <a:off x="3868738" y="2320926"/>
              <a:ext cx="17463" cy="17463"/>
            </a:xfrm>
            <a:custGeom>
              <a:avLst/>
              <a:gdLst>
                <a:gd name="T0" fmla="*/ 4 w 11"/>
                <a:gd name="T1" fmla="*/ 0 h 11"/>
                <a:gd name="T2" fmla="*/ 11 w 11"/>
                <a:gd name="T3" fmla="*/ 0 h 11"/>
                <a:gd name="T4" fmla="*/ 11 w 11"/>
                <a:gd name="T5" fmla="*/ 6 h 11"/>
                <a:gd name="T6" fmla="*/ 8 w 11"/>
                <a:gd name="T7" fmla="*/ 11 h 11"/>
                <a:gd name="T8" fmla="*/ 0 w 11"/>
                <a:gd name="T9" fmla="*/ 11 h 11"/>
                <a:gd name="T10" fmla="*/ 0 w 11"/>
                <a:gd name="T11" fmla="*/ 3 h 11"/>
                <a:gd name="T12" fmla="*/ 4 w 11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4" y="0"/>
                  </a:moveTo>
                  <a:lnTo>
                    <a:pt x="11" y="0"/>
                  </a:lnTo>
                  <a:lnTo>
                    <a:pt x="11" y="6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2" name="Freeform 262"/>
            <p:cNvSpPr>
              <a:spLocks/>
            </p:cNvSpPr>
            <p:nvPr/>
          </p:nvSpPr>
          <p:spPr bwMode="auto">
            <a:xfrm>
              <a:off x="3902075" y="2300288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7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3" name="Freeform 263"/>
            <p:cNvSpPr>
              <a:spLocks/>
            </p:cNvSpPr>
            <p:nvPr/>
          </p:nvSpPr>
          <p:spPr bwMode="auto">
            <a:xfrm>
              <a:off x="3935413" y="2278063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7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4" name="Freeform 264"/>
            <p:cNvSpPr>
              <a:spLocks/>
            </p:cNvSpPr>
            <p:nvPr/>
          </p:nvSpPr>
          <p:spPr bwMode="auto">
            <a:xfrm>
              <a:off x="3967163" y="2259013"/>
              <a:ext cx="22225" cy="17463"/>
            </a:xfrm>
            <a:custGeom>
              <a:avLst/>
              <a:gdLst>
                <a:gd name="T0" fmla="*/ 6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8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6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5" name="Freeform 265"/>
            <p:cNvSpPr>
              <a:spLocks/>
            </p:cNvSpPr>
            <p:nvPr/>
          </p:nvSpPr>
          <p:spPr bwMode="auto">
            <a:xfrm>
              <a:off x="4003675" y="2238376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6" name="Freeform 266"/>
            <p:cNvSpPr>
              <a:spLocks/>
            </p:cNvSpPr>
            <p:nvPr/>
          </p:nvSpPr>
          <p:spPr bwMode="auto">
            <a:xfrm>
              <a:off x="4037013" y="2219326"/>
              <a:ext cx="19050" cy="14288"/>
            </a:xfrm>
            <a:custGeom>
              <a:avLst/>
              <a:gdLst>
                <a:gd name="T0" fmla="*/ 4 w 12"/>
                <a:gd name="T1" fmla="*/ 0 h 9"/>
                <a:gd name="T2" fmla="*/ 12 w 12"/>
                <a:gd name="T3" fmla="*/ 0 h 9"/>
                <a:gd name="T4" fmla="*/ 12 w 12"/>
                <a:gd name="T5" fmla="*/ 7 h 9"/>
                <a:gd name="T6" fmla="*/ 8 w 12"/>
                <a:gd name="T7" fmla="*/ 9 h 9"/>
                <a:gd name="T8" fmla="*/ 0 w 12"/>
                <a:gd name="T9" fmla="*/ 9 h 9"/>
                <a:gd name="T10" fmla="*/ 0 w 12"/>
                <a:gd name="T11" fmla="*/ 1 h 9"/>
                <a:gd name="T12" fmla="*/ 4 w 1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4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7" name="Freeform 267"/>
            <p:cNvSpPr>
              <a:spLocks/>
            </p:cNvSpPr>
            <p:nvPr/>
          </p:nvSpPr>
          <p:spPr bwMode="auto">
            <a:xfrm>
              <a:off x="4070350" y="2197101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8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3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8" name="Freeform 268"/>
            <p:cNvSpPr>
              <a:spLocks/>
            </p:cNvSpPr>
            <p:nvPr/>
          </p:nvSpPr>
          <p:spPr bwMode="auto">
            <a:xfrm>
              <a:off x="4105275" y="2176463"/>
              <a:ext cx="20638" cy="17463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9" name="Freeform 269"/>
            <p:cNvSpPr>
              <a:spLocks/>
            </p:cNvSpPr>
            <p:nvPr/>
          </p:nvSpPr>
          <p:spPr bwMode="auto">
            <a:xfrm>
              <a:off x="4138613" y="2157413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0" name="Freeform 270"/>
            <p:cNvSpPr>
              <a:spLocks/>
            </p:cNvSpPr>
            <p:nvPr/>
          </p:nvSpPr>
          <p:spPr bwMode="auto">
            <a:xfrm>
              <a:off x="4171950" y="2136776"/>
              <a:ext cx="20638" cy="14288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1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1" name="Freeform 271"/>
            <p:cNvSpPr>
              <a:spLocks/>
            </p:cNvSpPr>
            <p:nvPr/>
          </p:nvSpPr>
          <p:spPr bwMode="auto">
            <a:xfrm>
              <a:off x="4205288" y="2111376"/>
              <a:ext cx="19050" cy="19050"/>
            </a:xfrm>
            <a:custGeom>
              <a:avLst/>
              <a:gdLst>
                <a:gd name="T0" fmla="*/ 4 w 12"/>
                <a:gd name="T1" fmla="*/ 0 h 12"/>
                <a:gd name="T2" fmla="*/ 12 w 12"/>
                <a:gd name="T3" fmla="*/ 0 h 12"/>
                <a:gd name="T4" fmla="*/ 12 w 12"/>
                <a:gd name="T5" fmla="*/ 8 h 12"/>
                <a:gd name="T6" fmla="*/ 8 w 12"/>
                <a:gd name="T7" fmla="*/ 12 h 12"/>
                <a:gd name="T8" fmla="*/ 0 w 12"/>
                <a:gd name="T9" fmla="*/ 12 h 12"/>
                <a:gd name="T10" fmla="*/ 0 w 12"/>
                <a:gd name="T11" fmla="*/ 4 h 12"/>
                <a:gd name="T12" fmla="*/ 4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2" name="Freeform 272"/>
            <p:cNvSpPr>
              <a:spLocks/>
            </p:cNvSpPr>
            <p:nvPr/>
          </p:nvSpPr>
          <p:spPr bwMode="auto">
            <a:xfrm>
              <a:off x="4238625" y="2084388"/>
              <a:ext cx="20638" cy="20638"/>
            </a:xfrm>
            <a:custGeom>
              <a:avLst/>
              <a:gdLst>
                <a:gd name="T0" fmla="*/ 5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8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5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3" name="Freeform 273"/>
            <p:cNvSpPr>
              <a:spLocks/>
            </p:cNvSpPr>
            <p:nvPr/>
          </p:nvSpPr>
          <p:spPr bwMode="auto">
            <a:xfrm>
              <a:off x="4271963" y="2057401"/>
              <a:ext cx="20638" cy="20638"/>
            </a:xfrm>
            <a:custGeom>
              <a:avLst/>
              <a:gdLst>
                <a:gd name="T0" fmla="*/ 6 w 13"/>
                <a:gd name="T1" fmla="*/ 0 h 13"/>
                <a:gd name="T2" fmla="*/ 13 w 13"/>
                <a:gd name="T3" fmla="*/ 0 h 13"/>
                <a:gd name="T4" fmla="*/ 13 w 13"/>
                <a:gd name="T5" fmla="*/ 8 h 13"/>
                <a:gd name="T6" fmla="*/ 7 w 13"/>
                <a:gd name="T7" fmla="*/ 13 h 13"/>
                <a:gd name="T8" fmla="*/ 0 w 13"/>
                <a:gd name="T9" fmla="*/ 13 h 13"/>
                <a:gd name="T10" fmla="*/ 0 w 13"/>
                <a:gd name="T11" fmla="*/ 5 h 13"/>
                <a:gd name="T12" fmla="*/ 6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7" y="13"/>
                  </a:lnTo>
                  <a:lnTo>
                    <a:pt x="0" y="13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4" name="Freeform 274"/>
            <p:cNvSpPr>
              <a:spLocks/>
            </p:cNvSpPr>
            <p:nvPr/>
          </p:nvSpPr>
          <p:spPr bwMode="auto">
            <a:xfrm>
              <a:off x="4306888" y="2032001"/>
              <a:ext cx="20638" cy="19050"/>
            </a:xfrm>
            <a:custGeom>
              <a:avLst/>
              <a:gdLst>
                <a:gd name="T0" fmla="*/ 5 w 13"/>
                <a:gd name="T1" fmla="*/ 0 h 12"/>
                <a:gd name="T2" fmla="*/ 13 w 13"/>
                <a:gd name="T3" fmla="*/ 0 h 12"/>
                <a:gd name="T4" fmla="*/ 13 w 13"/>
                <a:gd name="T5" fmla="*/ 8 h 12"/>
                <a:gd name="T6" fmla="*/ 8 w 13"/>
                <a:gd name="T7" fmla="*/ 12 h 12"/>
                <a:gd name="T8" fmla="*/ 0 w 13"/>
                <a:gd name="T9" fmla="*/ 12 h 12"/>
                <a:gd name="T10" fmla="*/ 0 w 13"/>
                <a:gd name="T11" fmla="*/ 5 h 12"/>
                <a:gd name="T12" fmla="*/ 5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5" name="Freeform 275"/>
            <p:cNvSpPr>
              <a:spLocks/>
            </p:cNvSpPr>
            <p:nvPr/>
          </p:nvSpPr>
          <p:spPr bwMode="auto">
            <a:xfrm>
              <a:off x="4340225" y="2006601"/>
              <a:ext cx="22225" cy="19050"/>
            </a:xfrm>
            <a:custGeom>
              <a:avLst/>
              <a:gdLst>
                <a:gd name="T0" fmla="*/ 6 w 14"/>
                <a:gd name="T1" fmla="*/ 0 h 12"/>
                <a:gd name="T2" fmla="*/ 14 w 14"/>
                <a:gd name="T3" fmla="*/ 0 h 12"/>
                <a:gd name="T4" fmla="*/ 14 w 14"/>
                <a:gd name="T5" fmla="*/ 7 h 12"/>
                <a:gd name="T6" fmla="*/ 8 w 14"/>
                <a:gd name="T7" fmla="*/ 12 h 12"/>
                <a:gd name="T8" fmla="*/ 0 w 14"/>
                <a:gd name="T9" fmla="*/ 12 h 12"/>
                <a:gd name="T10" fmla="*/ 0 w 14"/>
                <a:gd name="T11" fmla="*/ 4 h 12"/>
                <a:gd name="T12" fmla="*/ 6 w 14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6" name="Freeform 276"/>
            <p:cNvSpPr>
              <a:spLocks/>
            </p:cNvSpPr>
            <p:nvPr/>
          </p:nvSpPr>
          <p:spPr bwMode="auto">
            <a:xfrm>
              <a:off x="4373563" y="1979613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7" name="Freeform 277"/>
            <p:cNvSpPr>
              <a:spLocks/>
            </p:cNvSpPr>
            <p:nvPr/>
          </p:nvSpPr>
          <p:spPr bwMode="auto">
            <a:xfrm>
              <a:off x="4410075" y="1952626"/>
              <a:ext cx="19050" cy="17463"/>
            </a:xfrm>
            <a:custGeom>
              <a:avLst/>
              <a:gdLst>
                <a:gd name="T0" fmla="*/ 4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4 h 11"/>
                <a:gd name="T12" fmla="*/ 4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8" name="Freeform 278"/>
            <p:cNvSpPr>
              <a:spLocks/>
            </p:cNvSpPr>
            <p:nvPr/>
          </p:nvSpPr>
          <p:spPr bwMode="auto">
            <a:xfrm>
              <a:off x="4443413" y="1927226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8 h 11"/>
                <a:gd name="T6" fmla="*/ 7 w 12"/>
                <a:gd name="T7" fmla="*/ 11 h 11"/>
                <a:gd name="T8" fmla="*/ 0 w 12"/>
                <a:gd name="T9" fmla="*/ 11 h 11"/>
                <a:gd name="T10" fmla="*/ 0 w 12"/>
                <a:gd name="T11" fmla="*/ 5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9" name="Freeform 279"/>
            <p:cNvSpPr>
              <a:spLocks/>
            </p:cNvSpPr>
            <p:nvPr/>
          </p:nvSpPr>
          <p:spPr bwMode="auto">
            <a:xfrm>
              <a:off x="4475163" y="1903413"/>
              <a:ext cx="19050" cy="15875"/>
            </a:xfrm>
            <a:custGeom>
              <a:avLst/>
              <a:gdLst>
                <a:gd name="T0" fmla="*/ 6 w 12"/>
                <a:gd name="T1" fmla="*/ 0 h 10"/>
                <a:gd name="T2" fmla="*/ 12 w 12"/>
                <a:gd name="T3" fmla="*/ 0 h 10"/>
                <a:gd name="T4" fmla="*/ 12 w 12"/>
                <a:gd name="T5" fmla="*/ 7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4 h 10"/>
                <a:gd name="T12" fmla="*/ 6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0" name="Freeform 280"/>
            <p:cNvSpPr>
              <a:spLocks/>
            </p:cNvSpPr>
            <p:nvPr/>
          </p:nvSpPr>
          <p:spPr bwMode="auto">
            <a:xfrm>
              <a:off x="4508500" y="1874838"/>
              <a:ext cx="23813" cy="19050"/>
            </a:xfrm>
            <a:custGeom>
              <a:avLst/>
              <a:gdLst>
                <a:gd name="T0" fmla="*/ 7 w 15"/>
                <a:gd name="T1" fmla="*/ 0 h 12"/>
                <a:gd name="T2" fmla="*/ 15 w 15"/>
                <a:gd name="T3" fmla="*/ 0 h 12"/>
                <a:gd name="T4" fmla="*/ 15 w 15"/>
                <a:gd name="T5" fmla="*/ 8 h 12"/>
                <a:gd name="T6" fmla="*/ 8 w 15"/>
                <a:gd name="T7" fmla="*/ 12 h 12"/>
                <a:gd name="T8" fmla="*/ 0 w 15"/>
                <a:gd name="T9" fmla="*/ 12 h 12"/>
                <a:gd name="T10" fmla="*/ 0 w 15"/>
                <a:gd name="T11" fmla="*/ 4 h 12"/>
                <a:gd name="T12" fmla="*/ 7 w 1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2">
                  <a:moveTo>
                    <a:pt x="7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1" name="Freeform 281"/>
            <p:cNvSpPr>
              <a:spLocks/>
            </p:cNvSpPr>
            <p:nvPr/>
          </p:nvSpPr>
          <p:spPr bwMode="auto">
            <a:xfrm>
              <a:off x="4549775" y="1846263"/>
              <a:ext cx="22225" cy="17463"/>
            </a:xfrm>
            <a:custGeom>
              <a:avLst/>
              <a:gdLst>
                <a:gd name="T0" fmla="*/ 5 w 14"/>
                <a:gd name="T1" fmla="*/ 0 h 11"/>
                <a:gd name="T2" fmla="*/ 14 w 14"/>
                <a:gd name="T3" fmla="*/ 0 h 11"/>
                <a:gd name="T4" fmla="*/ 14 w 14"/>
                <a:gd name="T5" fmla="*/ 8 h 11"/>
                <a:gd name="T6" fmla="*/ 6 w 14"/>
                <a:gd name="T7" fmla="*/ 11 h 11"/>
                <a:gd name="T8" fmla="*/ 0 w 14"/>
                <a:gd name="T9" fmla="*/ 11 h 11"/>
                <a:gd name="T10" fmla="*/ 0 w 14"/>
                <a:gd name="T11" fmla="*/ 4 h 11"/>
                <a:gd name="T12" fmla="*/ 5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5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2" name="Freeform 282"/>
            <p:cNvSpPr>
              <a:spLocks/>
            </p:cNvSpPr>
            <p:nvPr/>
          </p:nvSpPr>
          <p:spPr bwMode="auto">
            <a:xfrm>
              <a:off x="4583113" y="1827213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3" name="Freeform 283"/>
            <p:cNvSpPr>
              <a:spLocks/>
            </p:cNvSpPr>
            <p:nvPr/>
          </p:nvSpPr>
          <p:spPr bwMode="auto">
            <a:xfrm>
              <a:off x="4614863" y="1808163"/>
              <a:ext cx="20638" cy="17463"/>
            </a:xfrm>
            <a:custGeom>
              <a:avLst/>
              <a:gdLst>
                <a:gd name="T0" fmla="*/ 5 w 13"/>
                <a:gd name="T1" fmla="*/ 0 h 11"/>
                <a:gd name="T2" fmla="*/ 13 w 13"/>
                <a:gd name="T3" fmla="*/ 0 h 11"/>
                <a:gd name="T4" fmla="*/ 13 w 13"/>
                <a:gd name="T5" fmla="*/ 9 h 11"/>
                <a:gd name="T6" fmla="*/ 9 w 13"/>
                <a:gd name="T7" fmla="*/ 11 h 11"/>
                <a:gd name="T8" fmla="*/ 0 w 13"/>
                <a:gd name="T9" fmla="*/ 11 h 11"/>
                <a:gd name="T10" fmla="*/ 0 w 13"/>
                <a:gd name="T11" fmla="*/ 3 h 11"/>
                <a:gd name="T12" fmla="*/ 5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5" y="0"/>
                  </a:moveTo>
                  <a:lnTo>
                    <a:pt x="13" y="0"/>
                  </a:lnTo>
                  <a:lnTo>
                    <a:pt x="13" y="9"/>
                  </a:lnTo>
                  <a:lnTo>
                    <a:pt x="9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4" name="Freeform 284"/>
            <p:cNvSpPr>
              <a:spLocks/>
            </p:cNvSpPr>
            <p:nvPr/>
          </p:nvSpPr>
          <p:spPr bwMode="auto">
            <a:xfrm>
              <a:off x="4648200" y="1793876"/>
              <a:ext cx="20638" cy="14288"/>
            </a:xfrm>
            <a:custGeom>
              <a:avLst/>
              <a:gdLst>
                <a:gd name="T0" fmla="*/ 5 w 13"/>
                <a:gd name="T1" fmla="*/ 0 h 9"/>
                <a:gd name="T2" fmla="*/ 13 w 13"/>
                <a:gd name="T3" fmla="*/ 0 h 9"/>
                <a:gd name="T4" fmla="*/ 13 w 13"/>
                <a:gd name="T5" fmla="*/ 7 h 9"/>
                <a:gd name="T6" fmla="*/ 8 w 13"/>
                <a:gd name="T7" fmla="*/ 9 h 9"/>
                <a:gd name="T8" fmla="*/ 0 w 13"/>
                <a:gd name="T9" fmla="*/ 9 h 9"/>
                <a:gd name="T10" fmla="*/ 0 w 13"/>
                <a:gd name="T11" fmla="*/ 2 h 9"/>
                <a:gd name="T12" fmla="*/ 5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5" name="Freeform 285"/>
            <p:cNvSpPr>
              <a:spLocks/>
            </p:cNvSpPr>
            <p:nvPr/>
          </p:nvSpPr>
          <p:spPr bwMode="auto">
            <a:xfrm>
              <a:off x="4681538" y="1773238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3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6" name="Freeform 286"/>
            <p:cNvSpPr>
              <a:spLocks/>
            </p:cNvSpPr>
            <p:nvPr/>
          </p:nvSpPr>
          <p:spPr bwMode="auto">
            <a:xfrm>
              <a:off x="4711700" y="1757363"/>
              <a:ext cx="22225" cy="14288"/>
            </a:xfrm>
            <a:custGeom>
              <a:avLst/>
              <a:gdLst>
                <a:gd name="T0" fmla="*/ 6 w 14"/>
                <a:gd name="T1" fmla="*/ 0 h 9"/>
                <a:gd name="T2" fmla="*/ 14 w 14"/>
                <a:gd name="T3" fmla="*/ 0 h 9"/>
                <a:gd name="T4" fmla="*/ 14 w 14"/>
                <a:gd name="T5" fmla="*/ 7 h 9"/>
                <a:gd name="T6" fmla="*/ 8 w 14"/>
                <a:gd name="T7" fmla="*/ 9 h 9"/>
                <a:gd name="T8" fmla="*/ 0 w 14"/>
                <a:gd name="T9" fmla="*/ 9 h 9"/>
                <a:gd name="T10" fmla="*/ 0 w 14"/>
                <a:gd name="T11" fmla="*/ 1 h 9"/>
                <a:gd name="T12" fmla="*/ 6 w 1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6" y="0"/>
                  </a:moveTo>
                  <a:lnTo>
                    <a:pt x="14" y="0"/>
                  </a:lnTo>
                  <a:lnTo>
                    <a:pt x="14" y="7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7" name="Freeform 287"/>
            <p:cNvSpPr>
              <a:spLocks/>
            </p:cNvSpPr>
            <p:nvPr/>
          </p:nvSpPr>
          <p:spPr bwMode="auto">
            <a:xfrm>
              <a:off x="4746625" y="1739901"/>
              <a:ext cx="19050" cy="17463"/>
            </a:xfrm>
            <a:custGeom>
              <a:avLst/>
              <a:gdLst>
                <a:gd name="T0" fmla="*/ 5 w 12"/>
                <a:gd name="T1" fmla="*/ 0 h 11"/>
                <a:gd name="T2" fmla="*/ 12 w 12"/>
                <a:gd name="T3" fmla="*/ 0 h 11"/>
                <a:gd name="T4" fmla="*/ 12 w 12"/>
                <a:gd name="T5" fmla="*/ 7 h 11"/>
                <a:gd name="T6" fmla="*/ 8 w 12"/>
                <a:gd name="T7" fmla="*/ 11 h 11"/>
                <a:gd name="T8" fmla="*/ 0 w 12"/>
                <a:gd name="T9" fmla="*/ 11 h 11"/>
                <a:gd name="T10" fmla="*/ 0 w 12"/>
                <a:gd name="T11" fmla="*/ 3 h 11"/>
                <a:gd name="T12" fmla="*/ 5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5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8" name="Freeform 288"/>
            <p:cNvSpPr>
              <a:spLocks/>
            </p:cNvSpPr>
            <p:nvPr/>
          </p:nvSpPr>
          <p:spPr bwMode="auto">
            <a:xfrm>
              <a:off x="4781550" y="1720851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8 h 10"/>
                <a:gd name="T6" fmla="*/ 6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6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9" name="Freeform 289"/>
            <p:cNvSpPr>
              <a:spLocks/>
            </p:cNvSpPr>
            <p:nvPr/>
          </p:nvSpPr>
          <p:spPr bwMode="auto">
            <a:xfrm>
              <a:off x="4814888" y="1701801"/>
              <a:ext cx="20638" cy="17463"/>
            </a:xfrm>
            <a:custGeom>
              <a:avLst/>
              <a:gdLst>
                <a:gd name="T0" fmla="*/ 6 w 13"/>
                <a:gd name="T1" fmla="*/ 0 h 11"/>
                <a:gd name="T2" fmla="*/ 13 w 13"/>
                <a:gd name="T3" fmla="*/ 0 h 11"/>
                <a:gd name="T4" fmla="*/ 13 w 13"/>
                <a:gd name="T5" fmla="*/ 8 h 11"/>
                <a:gd name="T6" fmla="*/ 8 w 13"/>
                <a:gd name="T7" fmla="*/ 11 h 11"/>
                <a:gd name="T8" fmla="*/ 0 w 13"/>
                <a:gd name="T9" fmla="*/ 11 h 11"/>
                <a:gd name="T10" fmla="*/ 0 w 13"/>
                <a:gd name="T11" fmla="*/ 4 h 11"/>
                <a:gd name="T12" fmla="*/ 6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6" y="0"/>
                  </a:moveTo>
                  <a:lnTo>
                    <a:pt x="13" y="0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0" y="11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0" name="Freeform 290"/>
            <p:cNvSpPr>
              <a:spLocks/>
            </p:cNvSpPr>
            <p:nvPr/>
          </p:nvSpPr>
          <p:spPr bwMode="auto">
            <a:xfrm>
              <a:off x="4849813" y="1685926"/>
              <a:ext cx="20638" cy="15875"/>
            </a:xfrm>
            <a:custGeom>
              <a:avLst/>
              <a:gdLst>
                <a:gd name="T0" fmla="*/ 5 w 13"/>
                <a:gd name="T1" fmla="*/ 0 h 10"/>
                <a:gd name="T2" fmla="*/ 13 w 13"/>
                <a:gd name="T3" fmla="*/ 0 h 10"/>
                <a:gd name="T4" fmla="*/ 13 w 13"/>
                <a:gd name="T5" fmla="*/ 7 h 10"/>
                <a:gd name="T6" fmla="*/ 8 w 13"/>
                <a:gd name="T7" fmla="*/ 10 h 10"/>
                <a:gd name="T8" fmla="*/ 0 w 13"/>
                <a:gd name="T9" fmla="*/ 10 h 10"/>
                <a:gd name="T10" fmla="*/ 0 w 13"/>
                <a:gd name="T11" fmla="*/ 2 h 10"/>
                <a:gd name="T12" fmla="*/ 5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5" y="0"/>
                  </a:moveTo>
                  <a:lnTo>
                    <a:pt x="13" y="0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1" name="Freeform 291"/>
            <p:cNvSpPr>
              <a:spLocks/>
            </p:cNvSpPr>
            <p:nvPr/>
          </p:nvSpPr>
          <p:spPr bwMode="auto">
            <a:xfrm>
              <a:off x="4884738" y="1666876"/>
              <a:ext cx="19050" cy="15875"/>
            </a:xfrm>
            <a:custGeom>
              <a:avLst/>
              <a:gdLst>
                <a:gd name="T0" fmla="*/ 4 w 12"/>
                <a:gd name="T1" fmla="*/ 0 h 10"/>
                <a:gd name="T2" fmla="*/ 12 w 12"/>
                <a:gd name="T3" fmla="*/ 0 h 10"/>
                <a:gd name="T4" fmla="*/ 12 w 12"/>
                <a:gd name="T5" fmla="*/ 6 h 10"/>
                <a:gd name="T6" fmla="*/ 8 w 12"/>
                <a:gd name="T7" fmla="*/ 10 h 10"/>
                <a:gd name="T8" fmla="*/ 0 w 12"/>
                <a:gd name="T9" fmla="*/ 10 h 10"/>
                <a:gd name="T10" fmla="*/ 0 w 12"/>
                <a:gd name="T11" fmla="*/ 2 h 10"/>
                <a:gd name="T12" fmla="*/ 4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4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2" name="Freeform 292"/>
            <p:cNvSpPr>
              <a:spLocks/>
            </p:cNvSpPr>
            <p:nvPr/>
          </p:nvSpPr>
          <p:spPr bwMode="auto">
            <a:xfrm>
              <a:off x="4916488" y="1647826"/>
              <a:ext cx="22225" cy="15875"/>
            </a:xfrm>
            <a:custGeom>
              <a:avLst/>
              <a:gdLst>
                <a:gd name="T0" fmla="*/ 6 w 14"/>
                <a:gd name="T1" fmla="*/ 0 h 10"/>
                <a:gd name="T2" fmla="*/ 14 w 14"/>
                <a:gd name="T3" fmla="*/ 0 h 10"/>
                <a:gd name="T4" fmla="*/ 14 w 14"/>
                <a:gd name="T5" fmla="*/ 8 h 10"/>
                <a:gd name="T6" fmla="*/ 8 w 14"/>
                <a:gd name="T7" fmla="*/ 10 h 10"/>
                <a:gd name="T8" fmla="*/ 0 w 14"/>
                <a:gd name="T9" fmla="*/ 10 h 10"/>
                <a:gd name="T10" fmla="*/ 0 w 14"/>
                <a:gd name="T11" fmla="*/ 2 h 10"/>
                <a:gd name="T12" fmla="*/ 6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6" y="0"/>
                  </a:moveTo>
                  <a:lnTo>
                    <a:pt x="14" y="0"/>
                  </a:lnTo>
                  <a:lnTo>
                    <a:pt x="14" y="8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3" name="Line 293"/>
            <p:cNvSpPr>
              <a:spLocks noChangeShapeType="1"/>
            </p:cNvSpPr>
            <p:nvPr/>
          </p:nvSpPr>
          <p:spPr bwMode="auto">
            <a:xfrm>
              <a:off x="4951413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4" name="Line 294"/>
            <p:cNvSpPr>
              <a:spLocks noChangeShapeType="1"/>
            </p:cNvSpPr>
            <p:nvPr/>
          </p:nvSpPr>
          <p:spPr bwMode="auto">
            <a:xfrm>
              <a:off x="498316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5" name="Line 295"/>
            <p:cNvSpPr>
              <a:spLocks noChangeShapeType="1"/>
            </p:cNvSpPr>
            <p:nvPr/>
          </p:nvSpPr>
          <p:spPr bwMode="auto">
            <a:xfrm>
              <a:off x="5016500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6" name="Line 296"/>
            <p:cNvSpPr>
              <a:spLocks noChangeShapeType="1"/>
            </p:cNvSpPr>
            <p:nvPr/>
          </p:nvSpPr>
          <p:spPr bwMode="auto">
            <a:xfrm>
              <a:off x="50514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7" name="Line 297"/>
            <p:cNvSpPr>
              <a:spLocks noChangeShapeType="1"/>
            </p:cNvSpPr>
            <p:nvPr/>
          </p:nvSpPr>
          <p:spPr bwMode="auto">
            <a:xfrm>
              <a:off x="50831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8" name="Line 298"/>
            <p:cNvSpPr>
              <a:spLocks noChangeShapeType="1"/>
            </p:cNvSpPr>
            <p:nvPr/>
          </p:nvSpPr>
          <p:spPr bwMode="auto">
            <a:xfrm>
              <a:off x="5118100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9" name="Line 299"/>
            <p:cNvSpPr>
              <a:spLocks noChangeShapeType="1"/>
            </p:cNvSpPr>
            <p:nvPr/>
          </p:nvSpPr>
          <p:spPr bwMode="auto">
            <a:xfrm>
              <a:off x="515302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0" name="Line 300"/>
            <p:cNvSpPr>
              <a:spLocks noChangeShapeType="1"/>
            </p:cNvSpPr>
            <p:nvPr/>
          </p:nvSpPr>
          <p:spPr bwMode="auto">
            <a:xfrm>
              <a:off x="518477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1" name="Line 301"/>
            <p:cNvSpPr>
              <a:spLocks noChangeShapeType="1"/>
            </p:cNvSpPr>
            <p:nvPr/>
          </p:nvSpPr>
          <p:spPr bwMode="auto">
            <a:xfrm>
              <a:off x="52212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2" name="Line 302"/>
            <p:cNvSpPr>
              <a:spLocks noChangeShapeType="1"/>
            </p:cNvSpPr>
            <p:nvPr/>
          </p:nvSpPr>
          <p:spPr bwMode="auto">
            <a:xfrm>
              <a:off x="5253038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3" name="Line 303"/>
            <p:cNvSpPr>
              <a:spLocks noChangeShapeType="1"/>
            </p:cNvSpPr>
            <p:nvPr/>
          </p:nvSpPr>
          <p:spPr bwMode="auto">
            <a:xfrm>
              <a:off x="5286375" y="1638301"/>
              <a:ext cx="222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4" name="Line 304"/>
            <p:cNvSpPr>
              <a:spLocks noChangeShapeType="1"/>
            </p:cNvSpPr>
            <p:nvPr/>
          </p:nvSpPr>
          <p:spPr bwMode="auto">
            <a:xfrm>
              <a:off x="5322888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5" name="Line 305"/>
            <p:cNvSpPr>
              <a:spLocks noChangeShapeType="1"/>
            </p:cNvSpPr>
            <p:nvPr/>
          </p:nvSpPr>
          <p:spPr bwMode="auto">
            <a:xfrm>
              <a:off x="5356225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6" name="Line 306"/>
            <p:cNvSpPr>
              <a:spLocks noChangeShapeType="1"/>
            </p:cNvSpPr>
            <p:nvPr/>
          </p:nvSpPr>
          <p:spPr bwMode="auto">
            <a:xfrm>
              <a:off x="5391150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7" name="Line 307"/>
            <p:cNvSpPr>
              <a:spLocks noChangeShapeType="1"/>
            </p:cNvSpPr>
            <p:nvPr/>
          </p:nvSpPr>
          <p:spPr bwMode="auto">
            <a:xfrm>
              <a:off x="5426075" y="1638301"/>
              <a:ext cx="1905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8" name="Line 308"/>
            <p:cNvSpPr>
              <a:spLocks noChangeShapeType="1"/>
            </p:cNvSpPr>
            <p:nvPr/>
          </p:nvSpPr>
          <p:spPr bwMode="auto">
            <a:xfrm>
              <a:off x="5459413" y="1638301"/>
              <a:ext cx="2063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9" name="Freeform 309"/>
            <p:cNvSpPr>
              <a:spLocks/>
            </p:cNvSpPr>
            <p:nvPr/>
          </p:nvSpPr>
          <p:spPr bwMode="auto">
            <a:xfrm>
              <a:off x="5492750" y="16367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0" name="Freeform 310"/>
            <p:cNvSpPr>
              <a:spLocks/>
            </p:cNvSpPr>
            <p:nvPr/>
          </p:nvSpPr>
          <p:spPr bwMode="auto">
            <a:xfrm>
              <a:off x="5526088" y="1657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6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4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6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1" name="Freeform 311"/>
            <p:cNvSpPr>
              <a:spLocks/>
            </p:cNvSpPr>
            <p:nvPr/>
          </p:nvSpPr>
          <p:spPr bwMode="auto">
            <a:xfrm>
              <a:off x="5557838" y="167481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1 h 11"/>
                <a:gd name="T6" fmla="*/ 13 w 13"/>
                <a:gd name="T7" fmla="*/ 11 h 11"/>
                <a:gd name="T8" fmla="*/ 6 w 13"/>
                <a:gd name="T9" fmla="*/ 11 h 11"/>
                <a:gd name="T10" fmla="*/ 0 w 13"/>
                <a:gd name="T11" fmla="*/ 7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1"/>
                  </a:lnTo>
                  <a:lnTo>
                    <a:pt x="13" y="11"/>
                  </a:lnTo>
                  <a:lnTo>
                    <a:pt x="6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2" name="Freeform 312"/>
            <p:cNvSpPr>
              <a:spLocks/>
            </p:cNvSpPr>
            <p:nvPr/>
          </p:nvSpPr>
          <p:spPr bwMode="auto">
            <a:xfrm>
              <a:off x="5592763" y="16938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3" name="Freeform 313"/>
            <p:cNvSpPr>
              <a:spLocks/>
            </p:cNvSpPr>
            <p:nvPr/>
          </p:nvSpPr>
          <p:spPr bwMode="auto">
            <a:xfrm>
              <a:off x="5624513" y="1711326"/>
              <a:ext cx="20638" cy="14288"/>
            </a:xfrm>
            <a:custGeom>
              <a:avLst/>
              <a:gdLst>
                <a:gd name="T0" fmla="*/ 0 w 13"/>
                <a:gd name="T1" fmla="*/ 0 h 9"/>
                <a:gd name="T2" fmla="*/ 8 w 13"/>
                <a:gd name="T3" fmla="*/ 0 h 9"/>
                <a:gd name="T4" fmla="*/ 13 w 13"/>
                <a:gd name="T5" fmla="*/ 2 h 9"/>
                <a:gd name="T6" fmla="*/ 13 w 13"/>
                <a:gd name="T7" fmla="*/ 9 h 9"/>
                <a:gd name="T8" fmla="*/ 6 w 13"/>
                <a:gd name="T9" fmla="*/ 9 h 9"/>
                <a:gd name="T10" fmla="*/ 0 w 13"/>
                <a:gd name="T11" fmla="*/ 8 h 9"/>
                <a:gd name="T12" fmla="*/ 0 w 13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9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9"/>
                  </a:lnTo>
                  <a:lnTo>
                    <a:pt x="6" y="9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4" name="Freeform 314"/>
            <p:cNvSpPr>
              <a:spLocks/>
            </p:cNvSpPr>
            <p:nvPr/>
          </p:nvSpPr>
          <p:spPr bwMode="auto">
            <a:xfrm>
              <a:off x="5659438" y="17303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5" name="Freeform 315"/>
            <p:cNvSpPr>
              <a:spLocks/>
            </p:cNvSpPr>
            <p:nvPr/>
          </p:nvSpPr>
          <p:spPr bwMode="auto">
            <a:xfrm>
              <a:off x="5694363" y="174783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2 h 10"/>
                <a:gd name="T6" fmla="*/ 12 w 12"/>
                <a:gd name="T7" fmla="*/ 10 h 10"/>
                <a:gd name="T8" fmla="*/ 5 w 12"/>
                <a:gd name="T9" fmla="*/ 10 h 10"/>
                <a:gd name="T10" fmla="*/ 0 w 12"/>
                <a:gd name="T11" fmla="*/ 7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2"/>
                  </a:lnTo>
                  <a:lnTo>
                    <a:pt x="12" y="10"/>
                  </a:lnTo>
                  <a:lnTo>
                    <a:pt x="5" y="10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6" name="Freeform 316"/>
            <p:cNvSpPr>
              <a:spLocks/>
            </p:cNvSpPr>
            <p:nvPr/>
          </p:nvSpPr>
          <p:spPr bwMode="auto">
            <a:xfrm>
              <a:off x="5726113" y="1768476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7 w 13"/>
                <a:gd name="T3" fmla="*/ 0 h 10"/>
                <a:gd name="T4" fmla="*/ 13 w 13"/>
                <a:gd name="T5" fmla="*/ 2 h 10"/>
                <a:gd name="T6" fmla="*/ 13 w 13"/>
                <a:gd name="T7" fmla="*/ 10 h 10"/>
                <a:gd name="T8" fmla="*/ 6 w 13"/>
                <a:gd name="T9" fmla="*/ 10 h 10"/>
                <a:gd name="T10" fmla="*/ 0 w 13"/>
                <a:gd name="T11" fmla="*/ 6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0"/>
                  </a:lnTo>
                  <a:lnTo>
                    <a:pt x="6" y="1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7" name="Freeform 317"/>
            <p:cNvSpPr>
              <a:spLocks/>
            </p:cNvSpPr>
            <p:nvPr/>
          </p:nvSpPr>
          <p:spPr bwMode="auto">
            <a:xfrm>
              <a:off x="5761038" y="1784351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8 w 12"/>
                <a:gd name="T3" fmla="*/ 0 h 10"/>
                <a:gd name="T4" fmla="*/ 12 w 12"/>
                <a:gd name="T5" fmla="*/ 3 h 10"/>
                <a:gd name="T6" fmla="*/ 12 w 12"/>
                <a:gd name="T7" fmla="*/ 10 h 10"/>
                <a:gd name="T8" fmla="*/ 6 w 12"/>
                <a:gd name="T9" fmla="*/ 10 h 10"/>
                <a:gd name="T10" fmla="*/ 0 w 12"/>
                <a:gd name="T11" fmla="*/ 8 h 10"/>
                <a:gd name="T12" fmla="*/ 0 w 12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8" name="Freeform 318"/>
            <p:cNvSpPr>
              <a:spLocks/>
            </p:cNvSpPr>
            <p:nvPr/>
          </p:nvSpPr>
          <p:spPr bwMode="auto">
            <a:xfrm>
              <a:off x="5795963" y="1801813"/>
              <a:ext cx="20638" cy="20638"/>
            </a:xfrm>
            <a:custGeom>
              <a:avLst/>
              <a:gdLst>
                <a:gd name="T0" fmla="*/ 0 w 13"/>
                <a:gd name="T1" fmla="*/ 0 h 13"/>
                <a:gd name="T2" fmla="*/ 8 w 13"/>
                <a:gd name="T3" fmla="*/ 0 h 13"/>
                <a:gd name="T4" fmla="*/ 13 w 13"/>
                <a:gd name="T5" fmla="*/ 4 h 13"/>
                <a:gd name="T6" fmla="*/ 13 w 13"/>
                <a:gd name="T7" fmla="*/ 13 h 13"/>
                <a:gd name="T8" fmla="*/ 5 w 13"/>
                <a:gd name="T9" fmla="*/ 13 h 13"/>
                <a:gd name="T10" fmla="*/ 0 w 13"/>
                <a:gd name="T11" fmla="*/ 8 h 13"/>
                <a:gd name="T12" fmla="*/ 0 w 1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3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9" name="Freeform 319"/>
            <p:cNvSpPr>
              <a:spLocks/>
            </p:cNvSpPr>
            <p:nvPr/>
          </p:nvSpPr>
          <p:spPr bwMode="auto">
            <a:xfrm>
              <a:off x="5827713" y="18224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4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9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4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0" name="Freeform 320"/>
            <p:cNvSpPr>
              <a:spLocks/>
            </p:cNvSpPr>
            <p:nvPr/>
          </p:nvSpPr>
          <p:spPr bwMode="auto">
            <a:xfrm>
              <a:off x="5862638" y="1843088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3 h 11"/>
                <a:gd name="T6" fmla="*/ 12 w 12"/>
                <a:gd name="T7" fmla="*/ 11 h 11"/>
                <a:gd name="T8" fmla="*/ 5 w 12"/>
                <a:gd name="T9" fmla="*/ 11 h 11"/>
                <a:gd name="T10" fmla="*/ 0 w 12"/>
                <a:gd name="T11" fmla="*/ 7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3"/>
                  </a:lnTo>
                  <a:lnTo>
                    <a:pt x="12" y="11"/>
                  </a:lnTo>
                  <a:lnTo>
                    <a:pt x="5" y="11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1" name="Freeform 321"/>
            <p:cNvSpPr>
              <a:spLocks/>
            </p:cNvSpPr>
            <p:nvPr/>
          </p:nvSpPr>
          <p:spPr bwMode="auto">
            <a:xfrm>
              <a:off x="5894388" y="1862138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8 w 14"/>
                <a:gd name="T3" fmla="*/ 0 h 10"/>
                <a:gd name="T4" fmla="*/ 14 w 14"/>
                <a:gd name="T5" fmla="*/ 2 h 10"/>
                <a:gd name="T6" fmla="*/ 14 w 14"/>
                <a:gd name="T7" fmla="*/ 10 h 10"/>
                <a:gd name="T8" fmla="*/ 6 w 14"/>
                <a:gd name="T9" fmla="*/ 10 h 10"/>
                <a:gd name="T10" fmla="*/ 0 w 14"/>
                <a:gd name="T11" fmla="*/ 8 h 10"/>
                <a:gd name="T12" fmla="*/ 0 w 1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8" y="0"/>
                  </a:lnTo>
                  <a:lnTo>
                    <a:pt x="14" y="2"/>
                  </a:lnTo>
                  <a:lnTo>
                    <a:pt x="14" y="10"/>
                  </a:lnTo>
                  <a:lnTo>
                    <a:pt x="6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2" name="Freeform 322"/>
            <p:cNvSpPr>
              <a:spLocks/>
            </p:cNvSpPr>
            <p:nvPr/>
          </p:nvSpPr>
          <p:spPr bwMode="auto">
            <a:xfrm>
              <a:off x="5929313" y="1879601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8 w 14"/>
                <a:gd name="T3" fmla="*/ 0 h 11"/>
                <a:gd name="T4" fmla="*/ 14 w 14"/>
                <a:gd name="T5" fmla="*/ 3 h 11"/>
                <a:gd name="T6" fmla="*/ 14 w 14"/>
                <a:gd name="T7" fmla="*/ 11 h 11"/>
                <a:gd name="T8" fmla="*/ 6 w 14"/>
                <a:gd name="T9" fmla="*/ 11 h 11"/>
                <a:gd name="T10" fmla="*/ 0 w 14"/>
                <a:gd name="T11" fmla="*/ 8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8" y="0"/>
                  </a:lnTo>
                  <a:lnTo>
                    <a:pt x="14" y="3"/>
                  </a:lnTo>
                  <a:lnTo>
                    <a:pt x="14" y="11"/>
                  </a:lnTo>
                  <a:lnTo>
                    <a:pt x="6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3" name="Freeform 323"/>
            <p:cNvSpPr>
              <a:spLocks/>
            </p:cNvSpPr>
            <p:nvPr/>
          </p:nvSpPr>
          <p:spPr bwMode="auto">
            <a:xfrm>
              <a:off x="5964238" y="1898651"/>
              <a:ext cx="20638" cy="15875"/>
            </a:xfrm>
            <a:custGeom>
              <a:avLst/>
              <a:gdLst>
                <a:gd name="T0" fmla="*/ 0 w 13"/>
                <a:gd name="T1" fmla="*/ 0 h 10"/>
                <a:gd name="T2" fmla="*/ 8 w 13"/>
                <a:gd name="T3" fmla="*/ 0 h 10"/>
                <a:gd name="T4" fmla="*/ 13 w 13"/>
                <a:gd name="T5" fmla="*/ 3 h 10"/>
                <a:gd name="T6" fmla="*/ 13 w 13"/>
                <a:gd name="T7" fmla="*/ 10 h 10"/>
                <a:gd name="T8" fmla="*/ 5 w 13"/>
                <a:gd name="T9" fmla="*/ 10 h 10"/>
                <a:gd name="T10" fmla="*/ 0 w 13"/>
                <a:gd name="T11" fmla="*/ 8 h 10"/>
                <a:gd name="T12" fmla="*/ 0 w 13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0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0"/>
                  </a:lnTo>
                  <a:lnTo>
                    <a:pt x="5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4" name="Freeform 324"/>
            <p:cNvSpPr>
              <a:spLocks/>
            </p:cNvSpPr>
            <p:nvPr/>
          </p:nvSpPr>
          <p:spPr bwMode="auto">
            <a:xfrm>
              <a:off x="5997575" y="1916113"/>
              <a:ext cx="20638" cy="19050"/>
            </a:xfrm>
            <a:custGeom>
              <a:avLst/>
              <a:gdLst>
                <a:gd name="T0" fmla="*/ 0 w 13"/>
                <a:gd name="T1" fmla="*/ 0 h 12"/>
                <a:gd name="T2" fmla="*/ 7 w 13"/>
                <a:gd name="T3" fmla="*/ 0 h 12"/>
                <a:gd name="T4" fmla="*/ 13 w 13"/>
                <a:gd name="T5" fmla="*/ 2 h 12"/>
                <a:gd name="T6" fmla="*/ 13 w 13"/>
                <a:gd name="T7" fmla="*/ 12 h 12"/>
                <a:gd name="T8" fmla="*/ 5 w 13"/>
                <a:gd name="T9" fmla="*/ 12 h 12"/>
                <a:gd name="T10" fmla="*/ 0 w 13"/>
                <a:gd name="T11" fmla="*/ 8 h 12"/>
                <a:gd name="T12" fmla="*/ 0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7" y="0"/>
                  </a:lnTo>
                  <a:lnTo>
                    <a:pt x="13" y="2"/>
                  </a:lnTo>
                  <a:lnTo>
                    <a:pt x="13" y="12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5" name="Freeform 325"/>
            <p:cNvSpPr>
              <a:spLocks/>
            </p:cNvSpPr>
            <p:nvPr/>
          </p:nvSpPr>
          <p:spPr bwMode="auto">
            <a:xfrm>
              <a:off x="6032500" y="1935163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8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8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8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6" name="Freeform 326"/>
            <p:cNvSpPr>
              <a:spLocks/>
            </p:cNvSpPr>
            <p:nvPr/>
          </p:nvSpPr>
          <p:spPr bwMode="auto">
            <a:xfrm>
              <a:off x="6067425" y="1952626"/>
              <a:ext cx="19050" cy="17463"/>
            </a:xfrm>
            <a:custGeom>
              <a:avLst/>
              <a:gdLst>
                <a:gd name="T0" fmla="*/ 0 w 12"/>
                <a:gd name="T1" fmla="*/ 0 h 11"/>
                <a:gd name="T2" fmla="*/ 8 w 12"/>
                <a:gd name="T3" fmla="*/ 0 h 11"/>
                <a:gd name="T4" fmla="*/ 12 w 12"/>
                <a:gd name="T5" fmla="*/ 4 h 11"/>
                <a:gd name="T6" fmla="*/ 12 w 12"/>
                <a:gd name="T7" fmla="*/ 11 h 11"/>
                <a:gd name="T8" fmla="*/ 4 w 12"/>
                <a:gd name="T9" fmla="*/ 11 h 11"/>
                <a:gd name="T10" fmla="*/ 0 w 12"/>
                <a:gd name="T11" fmla="*/ 8 h 11"/>
                <a:gd name="T12" fmla="*/ 0 w 1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8" y="0"/>
                  </a:lnTo>
                  <a:lnTo>
                    <a:pt x="12" y="4"/>
                  </a:lnTo>
                  <a:lnTo>
                    <a:pt x="12" y="11"/>
                  </a:lnTo>
                  <a:lnTo>
                    <a:pt x="4" y="11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7" name="Freeform 327"/>
            <p:cNvSpPr>
              <a:spLocks/>
            </p:cNvSpPr>
            <p:nvPr/>
          </p:nvSpPr>
          <p:spPr bwMode="auto">
            <a:xfrm>
              <a:off x="6099175" y="1974851"/>
              <a:ext cx="20638" cy="17463"/>
            </a:xfrm>
            <a:custGeom>
              <a:avLst/>
              <a:gdLst>
                <a:gd name="T0" fmla="*/ 0 w 13"/>
                <a:gd name="T1" fmla="*/ 0 h 11"/>
                <a:gd name="T2" fmla="*/ 7 w 13"/>
                <a:gd name="T3" fmla="*/ 0 h 11"/>
                <a:gd name="T4" fmla="*/ 13 w 13"/>
                <a:gd name="T5" fmla="*/ 3 h 11"/>
                <a:gd name="T6" fmla="*/ 13 w 13"/>
                <a:gd name="T7" fmla="*/ 11 h 11"/>
                <a:gd name="T8" fmla="*/ 5 w 13"/>
                <a:gd name="T9" fmla="*/ 11 h 11"/>
                <a:gd name="T10" fmla="*/ 0 w 13"/>
                <a:gd name="T11" fmla="*/ 6 h 11"/>
                <a:gd name="T12" fmla="*/ 0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0" y="0"/>
                  </a:moveTo>
                  <a:lnTo>
                    <a:pt x="7" y="0"/>
                  </a:lnTo>
                  <a:lnTo>
                    <a:pt x="13" y="3"/>
                  </a:lnTo>
                  <a:lnTo>
                    <a:pt x="13" y="11"/>
                  </a:lnTo>
                  <a:lnTo>
                    <a:pt x="5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8" name="Freeform 328"/>
            <p:cNvSpPr>
              <a:spLocks/>
            </p:cNvSpPr>
            <p:nvPr/>
          </p:nvSpPr>
          <p:spPr bwMode="auto">
            <a:xfrm>
              <a:off x="6134100" y="1993901"/>
              <a:ext cx="17463" cy="15875"/>
            </a:xfrm>
            <a:custGeom>
              <a:avLst/>
              <a:gdLst>
                <a:gd name="T0" fmla="*/ 0 w 11"/>
                <a:gd name="T1" fmla="*/ 0 h 10"/>
                <a:gd name="T2" fmla="*/ 7 w 11"/>
                <a:gd name="T3" fmla="*/ 0 h 10"/>
                <a:gd name="T4" fmla="*/ 11 w 11"/>
                <a:gd name="T5" fmla="*/ 2 h 10"/>
                <a:gd name="T6" fmla="*/ 11 w 11"/>
                <a:gd name="T7" fmla="*/ 10 h 10"/>
                <a:gd name="T8" fmla="*/ 3 w 11"/>
                <a:gd name="T9" fmla="*/ 10 h 10"/>
                <a:gd name="T10" fmla="*/ 0 w 11"/>
                <a:gd name="T11" fmla="*/ 8 h 10"/>
                <a:gd name="T12" fmla="*/ 0 w 11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7" y="0"/>
                  </a:lnTo>
                  <a:lnTo>
                    <a:pt x="11" y="2"/>
                  </a:lnTo>
                  <a:lnTo>
                    <a:pt x="11" y="10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9" name="Line 329"/>
            <p:cNvSpPr>
              <a:spLocks noChangeShapeType="1"/>
            </p:cNvSpPr>
            <p:nvPr/>
          </p:nvSpPr>
          <p:spPr bwMode="auto">
            <a:xfrm>
              <a:off x="4937125" y="1419226"/>
              <a:ext cx="0" cy="1270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0" name="Line 330"/>
            <p:cNvSpPr>
              <a:spLocks noChangeShapeType="1"/>
            </p:cNvSpPr>
            <p:nvPr/>
          </p:nvSpPr>
          <p:spPr bwMode="auto">
            <a:xfrm>
              <a:off x="4916488" y="1422401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1" name="Line 331"/>
            <p:cNvSpPr>
              <a:spLocks noChangeShapeType="1"/>
            </p:cNvSpPr>
            <p:nvPr/>
          </p:nvSpPr>
          <p:spPr bwMode="auto">
            <a:xfrm>
              <a:off x="4937125" y="1544638"/>
              <a:ext cx="0" cy="2365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2" name="Line 332"/>
            <p:cNvSpPr>
              <a:spLocks noChangeShapeType="1"/>
            </p:cNvSpPr>
            <p:nvPr/>
          </p:nvSpPr>
          <p:spPr bwMode="auto">
            <a:xfrm>
              <a:off x="4916488" y="1781176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3" name="Line 333"/>
            <p:cNvSpPr>
              <a:spLocks noChangeShapeType="1"/>
            </p:cNvSpPr>
            <p:nvPr/>
          </p:nvSpPr>
          <p:spPr bwMode="auto">
            <a:xfrm>
              <a:off x="5243513" y="1609726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4" name="Line 334"/>
            <p:cNvSpPr>
              <a:spLocks noChangeShapeType="1"/>
            </p:cNvSpPr>
            <p:nvPr/>
          </p:nvSpPr>
          <p:spPr bwMode="auto">
            <a:xfrm>
              <a:off x="5226050" y="160972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5" name="Line 335"/>
            <p:cNvSpPr>
              <a:spLocks noChangeShapeType="1"/>
            </p:cNvSpPr>
            <p:nvPr/>
          </p:nvSpPr>
          <p:spPr bwMode="auto">
            <a:xfrm>
              <a:off x="5243513" y="16573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6" name="Line 336"/>
            <p:cNvSpPr>
              <a:spLocks noChangeShapeType="1"/>
            </p:cNvSpPr>
            <p:nvPr/>
          </p:nvSpPr>
          <p:spPr bwMode="auto">
            <a:xfrm>
              <a:off x="5226050" y="1717676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7" name="Line 337"/>
            <p:cNvSpPr>
              <a:spLocks noChangeShapeType="1"/>
            </p:cNvSpPr>
            <p:nvPr/>
          </p:nvSpPr>
          <p:spPr bwMode="auto">
            <a:xfrm>
              <a:off x="5491163" y="1663701"/>
              <a:ext cx="0" cy="555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8" name="Line 338"/>
            <p:cNvSpPr>
              <a:spLocks noChangeShapeType="1"/>
            </p:cNvSpPr>
            <p:nvPr/>
          </p:nvSpPr>
          <p:spPr bwMode="auto">
            <a:xfrm>
              <a:off x="5475288" y="1666876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9" name="Line 339"/>
            <p:cNvSpPr>
              <a:spLocks noChangeShapeType="1"/>
            </p:cNvSpPr>
            <p:nvPr/>
          </p:nvSpPr>
          <p:spPr bwMode="auto">
            <a:xfrm>
              <a:off x="5491163" y="1719263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0" name="Line 340"/>
            <p:cNvSpPr>
              <a:spLocks noChangeShapeType="1"/>
            </p:cNvSpPr>
            <p:nvPr/>
          </p:nvSpPr>
          <p:spPr bwMode="auto">
            <a:xfrm>
              <a:off x="5475288" y="178276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1" name="Line 341"/>
            <p:cNvSpPr>
              <a:spLocks noChangeShapeType="1"/>
            </p:cNvSpPr>
            <p:nvPr/>
          </p:nvSpPr>
          <p:spPr bwMode="auto">
            <a:xfrm>
              <a:off x="5754688" y="1771651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2" name="Line 342"/>
            <p:cNvSpPr>
              <a:spLocks noChangeShapeType="1"/>
            </p:cNvSpPr>
            <p:nvPr/>
          </p:nvSpPr>
          <p:spPr bwMode="auto">
            <a:xfrm>
              <a:off x="5737225" y="17716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3" name="Line 343"/>
            <p:cNvSpPr>
              <a:spLocks noChangeShapeType="1"/>
            </p:cNvSpPr>
            <p:nvPr/>
          </p:nvSpPr>
          <p:spPr bwMode="auto">
            <a:xfrm>
              <a:off x="5754688" y="183038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4" name="Line 344"/>
            <p:cNvSpPr>
              <a:spLocks noChangeShapeType="1"/>
            </p:cNvSpPr>
            <p:nvPr/>
          </p:nvSpPr>
          <p:spPr bwMode="auto">
            <a:xfrm>
              <a:off x="5737225" y="1911351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5" name="Freeform 345"/>
            <p:cNvSpPr>
              <a:spLocks/>
            </p:cNvSpPr>
            <p:nvPr/>
          </p:nvSpPr>
          <p:spPr bwMode="auto">
            <a:xfrm>
              <a:off x="5140325" y="3292476"/>
              <a:ext cx="104775" cy="785813"/>
            </a:xfrm>
            <a:custGeom>
              <a:avLst/>
              <a:gdLst>
                <a:gd name="T0" fmla="*/ 63 w 66"/>
                <a:gd name="T1" fmla="*/ 0 h 495"/>
                <a:gd name="T2" fmla="*/ 66 w 66"/>
                <a:gd name="T3" fmla="*/ 0 h 495"/>
                <a:gd name="T4" fmla="*/ 66 w 66"/>
                <a:gd name="T5" fmla="*/ 4 h 495"/>
                <a:gd name="T6" fmla="*/ 2 w 66"/>
                <a:gd name="T7" fmla="*/ 495 h 495"/>
                <a:gd name="T8" fmla="*/ 0 w 66"/>
                <a:gd name="T9" fmla="*/ 495 h 495"/>
                <a:gd name="T10" fmla="*/ 0 w 66"/>
                <a:gd name="T11" fmla="*/ 492 h 495"/>
                <a:gd name="T12" fmla="*/ 63 w 66"/>
                <a:gd name="T13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95">
                  <a:moveTo>
                    <a:pt x="63" y="0"/>
                  </a:moveTo>
                  <a:lnTo>
                    <a:pt x="66" y="0"/>
                  </a:lnTo>
                  <a:lnTo>
                    <a:pt x="66" y="4"/>
                  </a:lnTo>
                  <a:lnTo>
                    <a:pt x="2" y="495"/>
                  </a:lnTo>
                  <a:lnTo>
                    <a:pt x="0" y="495"/>
                  </a:lnTo>
                  <a:lnTo>
                    <a:pt x="0" y="49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6" name="Freeform 346"/>
            <p:cNvSpPr>
              <a:spLocks/>
            </p:cNvSpPr>
            <p:nvPr/>
          </p:nvSpPr>
          <p:spPr bwMode="auto">
            <a:xfrm>
              <a:off x="5240338" y="2484438"/>
              <a:ext cx="138113" cy="814388"/>
            </a:xfrm>
            <a:custGeom>
              <a:avLst/>
              <a:gdLst>
                <a:gd name="T0" fmla="*/ 85 w 87"/>
                <a:gd name="T1" fmla="*/ 0 h 513"/>
                <a:gd name="T2" fmla="*/ 87 w 87"/>
                <a:gd name="T3" fmla="*/ 0 h 513"/>
                <a:gd name="T4" fmla="*/ 87 w 87"/>
                <a:gd name="T5" fmla="*/ 3 h 513"/>
                <a:gd name="T6" fmla="*/ 3 w 87"/>
                <a:gd name="T7" fmla="*/ 513 h 513"/>
                <a:gd name="T8" fmla="*/ 0 w 87"/>
                <a:gd name="T9" fmla="*/ 513 h 513"/>
                <a:gd name="T10" fmla="*/ 0 w 87"/>
                <a:gd name="T11" fmla="*/ 509 h 513"/>
                <a:gd name="T12" fmla="*/ 85 w 87"/>
                <a:gd name="T13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13">
                  <a:moveTo>
                    <a:pt x="85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3" y="513"/>
                  </a:lnTo>
                  <a:lnTo>
                    <a:pt x="0" y="513"/>
                  </a:lnTo>
                  <a:lnTo>
                    <a:pt x="0" y="50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7" name="Freeform 347"/>
            <p:cNvSpPr>
              <a:spLocks/>
            </p:cNvSpPr>
            <p:nvPr/>
          </p:nvSpPr>
          <p:spPr bwMode="auto">
            <a:xfrm>
              <a:off x="5375275" y="1927226"/>
              <a:ext cx="117475" cy="561975"/>
            </a:xfrm>
            <a:custGeom>
              <a:avLst/>
              <a:gdLst>
                <a:gd name="T0" fmla="*/ 71 w 74"/>
                <a:gd name="T1" fmla="*/ 0 h 354"/>
                <a:gd name="T2" fmla="*/ 74 w 74"/>
                <a:gd name="T3" fmla="*/ 0 h 354"/>
                <a:gd name="T4" fmla="*/ 74 w 74"/>
                <a:gd name="T5" fmla="*/ 2 h 354"/>
                <a:gd name="T6" fmla="*/ 2 w 74"/>
                <a:gd name="T7" fmla="*/ 354 h 354"/>
                <a:gd name="T8" fmla="*/ 0 w 74"/>
                <a:gd name="T9" fmla="*/ 354 h 354"/>
                <a:gd name="T10" fmla="*/ 0 w 74"/>
                <a:gd name="T11" fmla="*/ 351 h 354"/>
                <a:gd name="T12" fmla="*/ 71 w 74"/>
                <a:gd name="T13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354">
                  <a:moveTo>
                    <a:pt x="71" y="0"/>
                  </a:moveTo>
                  <a:lnTo>
                    <a:pt x="74" y="0"/>
                  </a:lnTo>
                  <a:lnTo>
                    <a:pt x="74" y="2"/>
                  </a:lnTo>
                  <a:lnTo>
                    <a:pt x="2" y="354"/>
                  </a:lnTo>
                  <a:lnTo>
                    <a:pt x="0" y="354"/>
                  </a:lnTo>
                  <a:lnTo>
                    <a:pt x="0" y="35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8" name="Freeform 348"/>
            <p:cNvSpPr>
              <a:spLocks/>
            </p:cNvSpPr>
            <p:nvPr/>
          </p:nvSpPr>
          <p:spPr bwMode="auto">
            <a:xfrm>
              <a:off x="5487988" y="1522413"/>
              <a:ext cx="104775" cy="407988"/>
            </a:xfrm>
            <a:custGeom>
              <a:avLst/>
              <a:gdLst>
                <a:gd name="T0" fmla="*/ 63 w 66"/>
                <a:gd name="T1" fmla="*/ 0 h 257"/>
                <a:gd name="T2" fmla="*/ 66 w 66"/>
                <a:gd name="T3" fmla="*/ 0 h 257"/>
                <a:gd name="T4" fmla="*/ 66 w 66"/>
                <a:gd name="T5" fmla="*/ 3 h 257"/>
                <a:gd name="T6" fmla="*/ 3 w 66"/>
                <a:gd name="T7" fmla="*/ 257 h 257"/>
                <a:gd name="T8" fmla="*/ 0 w 66"/>
                <a:gd name="T9" fmla="*/ 257 h 257"/>
                <a:gd name="T10" fmla="*/ 0 w 66"/>
                <a:gd name="T11" fmla="*/ 255 h 257"/>
                <a:gd name="T12" fmla="*/ 63 w 66"/>
                <a:gd name="T13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57">
                  <a:moveTo>
                    <a:pt x="63" y="0"/>
                  </a:moveTo>
                  <a:lnTo>
                    <a:pt x="66" y="0"/>
                  </a:lnTo>
                  <a:lnTo>
                    <a:pt x="66" y="3"/>
                  </a:lnTo>
                  <a:lnTo>
                    <a:pt x="3" y="257"/>
                  </a:lnTo>
                  <a:lnTo>
                    <a:pt x="0" y="257"/>
                  </a:lnTo>
                  <a:lnTo>
                    <a:pt x="0" y="25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9" name="Freeform 349"/>
            <p:cNvSpPr>
              <a:spLocks/>
            </p:cNvSpPr>
            <p:nvPr/>
          </p:nvSpPr>
          <p:spPr bwMode="auto">
            <a:xfrm>
              <a:off x="5588000" y="1219201"/>
              <a:ext cx="88900" cy="307975"/>
            </a:xfrm>
            <a:custGeom>
              <a:avLst/>
              <a:gdLst>
                <a:gd name="T0" fmla="*/ 54 w 56"/>
                <a:gd name="T1" fmla="*/ 0 h 194"/>
                <a:gd name="T2" fmla="*/ 56 w 56"/>
                <a:gd name="T3" fmla="*/ 0 h 194"/>
                <a:gd name="T4" fmla="*/ 56 w 56"/>
                <a:gd name="T5" fmla="*/ 3 h 194"/>
                <a:gd name="T6" fmla="*/ 3 w 56"/>
                <a:gd name="T7" fmla="*/ 194 h 194"/>
                <a:gd name="T8" fmla="*/ 0 w 56"/>
                <a:gd name="T9" fmla="*/ 194 h 194"/>
                <a:gd name="T10" fmla="*/ 0 w 56"/>
                <a:gd name="T11" fmla="*/ 191 h 194"/>
                <a:gd name="T12" fmla="*/ 54 w 56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4">
                  <a:moveTo>
                    <a:pt x="54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3" y="194"/>
                  </a:lnTo>
                  <a:lnTo>
                    <a:pt x="0" y="194"/>
                  </a:lnTo>
                  <a:lnTo>
                    <a:pt x="0" y="19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0" name="Freeform 350"/>
            <p:cNvSpPr>
              <a:spLocks/>
            </p:cNvSpPr>
            <p:nvPr/>
          </p:nvSpPr>
          <p:spPr bwMode="auto">
            <a:xfrm>
              <a:off x="5673725" y="985838"/>
              <a:ext cx="84138" cy="238125"/>
            </a:xfrm>
            <a:custGeom>
              <a:avLst/>
              <a:gdLst>
                <a:gd name="T0" fmla="*/ 50 w 53"/>
                <a:gd name="T1" fmla="*/ 0 h 150"/>
                <a:gd name="T2" fmla="*/ 53 w 53"/>
                <a:gd name="T3" fmla="*/ 0 h 150"/>
                <a:gd name="T4" fmla="*/ 53 w 53"/>
                <a:gd name="T5" fmla="*/ 2 h 150"/>
                <a:gd name="T6" fmla="*/ 2 w 53"/>
                <a:gd name="T7" fmla="*/ 150 h 150"/>
                <a:gd name="T8" fmla="*/ 0 w 53"/>
                <a:gd name="T9" fmla="*/ 150 h 150"/>
                <a:gd name="T10" fmla="*/ 0 w 53"/>
                <a:gd name="T11" fmla="*/ 147 h 150"/>
                <a:gd name="T12" fmla="*/ 50 w 53"/>
                <a:gd name="T1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50">
                  <a:moveTo>
                    <a:pt x="50" y="0"/>
                  </a:moveTo>
                  <a:lnTo>
                    <a:pt x="53" y="0"/>
                  </a:lnTo>
                  <a:lnTo>
                    <a:pt x="53" y="2"/>
                  </a:lnTo>
                  <a:lnTo>
                    <a:pt x="2" y="150"/>
                  </a:lnTo>
                  <a:lnTo>
                    <a:pt x="0" y="150"/>
                  </a:lnTo>
                  <a:lnTo>
                    <a:pt x="0" y="14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1" name="Freeform 351"/>
            <p:cNvSpPr>
              <a:spLocks/>
            </p:cNvSpPr>
            <p:nvPr/>
          </p:nvSpPr>
          <p:spPr bwMode="auto">
            <a:xfrm>
              <a:off x="5753100" y="801688"/>
              <a:ext cx="74613" cy="187325"/>
            </a:xfrm>
            <a:custGeom>
              <a:avLst/>
              <a:gdLst>
                <a:gd name="T0" fmla="*/ 44 w 47"/>
                <a:gd name="T1" fmla="*/ 0 h 118"/>
                <a:gd name="T2" fmla="*/ 47 w 47"/>
                <a:gd name="T3" fmla="*/ 0 h 118"/>
                <a:gd name="T4" fmla="*/ 47 w 47"/>
                <a:gd name="T5" fmla="*/ 3 h 118"/>
                <a:gd name="T6" fmla="*/ 3 w 47"/>
                <a:gd name="T7" fmla="*/ 118 h 118"/>
                <a:gd name="T8" fmla="*/ 0 w 47"/>
                <a:gd name="T9" fmla="*/ 118 h 118"/>
                <a:gd name="T10" fmla="*/ 0 w 47"/>
                <a:gd name="T11" fmla="*/ 116 h 118"/>
                <a:gd name="T12" fmla="*/ 44 w 47"/>
                <a:gd name="T13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18">
                  <a:moveTo>
                    <a:pt x="44" y="0"/>
                  </a:moveTo>
                  <a:lnTo>
                    <a:pt x="47" y="0"/>
                  </a:lnTo>
                  <a:lnTo>
                    <a:pt x="47" y="3"/>
                  </a:lnTo>
                  <a:lnTo>
                    <a:pt x="3" y="118"/>
                  </a:lnTo>
                  <a:lnTo>
                    <a:pt x="0" y="118"/>
                  </a:lnTo>
                  <a:lnTo>
                    <a:pt x="0" y="116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2" name="Freeform 352"/>
            <p:cNvSpPr>
              <a:spLocks/>
            </p:cNvSpPr>
            <p:nvPr/>
          </p:nvSpPr>
          <p:spPr bwMode="auto">
            <a:xfrm>
              <a:off x="5822950" y="655638"/>
              <a:ext cx="68263" cy="150813"/>
            </a:xfrm>
            <a:custGeom>
              <a:avLst/>
              <a:gdLst>
                <a:gd name="T0" fmla="*/ 41 w 43"/>
                <a:gd name="T1" fmla="*/ 0 h 95"/>
                <a:gd name="T2" fmla="*/ 43 w 43"/>
                <a:gd name="T3" fmla="*/ 0 h 95"/>
                <a:gd name="T4" fmla="*/ 43 w 43"/>
                <a:gd name="T5" fmla="*/ 2 h 95"/>
                <a:gd name="T6" fmla="*/ 3 w 43"/>
                <a:gd name="T7" fmla="*/ 95 h 95"/>
                <a:gd name="T8" fmla="*/ 0 w 43"/>
                <a:gd name="T9" fmla="*/ 95 h 95"/>
                <a:gd name="T10" fmla="*/ 0 w 43"/>
                <a:gd name="T11" fmla="*/ 92 h 95"/>
                <a:gd name="T12" fmla="*/ 41 w 43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95">
                  <a:moveTo>
                    <a:pt x="41" y="0"/>
                  </a:moveTo>
                  <a:lnTo>
                    <a:pt x="43" y="0"/>
                  </a:lnTo>
                  <a:lnTo>
                    <a:pt x="43" y="2"/>
                  </a:lnTo>
                  <a:lnTo>
                    <a:pt x="3" y="95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3" name="Freeform 353"/>
            <p:cNvSpPr>
              <a:spLocks/>
            </p:cNvSpPr>
            <p:nvPr/>
          </p:nvSpPr>
          <p:spPr bwMode="auto">
            <a:xfrm>
              <a:off x="5888038" y="538163"/>
              <a:ext cx="63500" cy="120650"/>
            </a:xfrm>
            <a:custGeom>
              <a:avLst/>
              <a:gdLst>
                <a:gd name="T0" fmla="*/ 37 w 40"/>
                <a:gd name="T1" fmla="*/ 0 h 76"/>
                <a:gd name="T2" fmla="*/ 40 w 40"/>
                <a:gd name="T3" fmla="*/ 0 h 76"/>
                <a:gd name="T4" fmla="*/ 40 w 40"/>
                <a:gd name="T5" fmla="*/ 2 h 76"/>
                <a:gd name="T6" fmla="*/ 2 w 40"/>
                <a:gd name="T7" fmla="*/ 76 h 76"/>
                <a:gd name="T8" fmla="*/ 0 w 40"/>
                <a:gd name="T9" fmla="*/ 76 h 76"/>
                <a:gd name="T10" fmla="*/ 0 w 40"/>
                <a:gd name="T11" fmla="*/ 74 h 76"/>
                <a:gd name="T12" fmla="*/ 37 w 40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76">
                  <a:moveTo>
                    <a:pt x="37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4" name="Freeform 354"/>
            <p:cNvSpPr>
              <a:spLocks/>
            </p:cNvSpPr>
            <p:nvPr/>
          </p:nvSpPr>
          <p:spPr bwMode="auto">
            <a:xfrm>
              <a:off x="5946775" y="439738"/>
              <a:ext cx="58738" cy="101600"/>
            </a:xfrm>
            <a:custGeom>
              <a:avLst/>
              <a:gdLst>
                <a:gd name="T0" fmla="*/ 35 w 37"/>
                <a:gd name="T1" fmla="*/ 0 h 64"/>
                <a:gd name="T2" fmla="*/ 37 w 37"/>
                <a:gd name="T3" fmla="*/ 0 h 64"/>
                <a:gd name="T4" fmla="*/ 37 w 37"/>
                <a:gd name="T5" fmla="*/ 2 h 64"/>
                <a:gd name="T6" fmla="*/ 3 w 37"/>
                <a:gd name="T7" fmla="*/ 64 h 64"/>
                <a:gd name="T8" fmla="*/ 0 w 37"/>
                <a:gd name="T9" fmla="*/ 64 h 64"/>
                <a:gd name="T10" fmla="*/ 0 w 37"/>
                <a:gd name="T11" fmla="*/ 62 h 64"/>
                <a:gd name="T12" fmla="*/ 35 w 37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64">
                  <a:moveTo>
                    <a:pt x="35" y="0"/>
                  </a:moveTo>
                  <a:lnTo>
                    <a:pt x="37" y="0"/>
                  </a:lnTo>
                  <a:lnTo>
                    <a:pt x="37" y="2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5" name="Freeform 355"/>
            <p:cNvSpPr>
              <a:spLocks/>
            </p:cNvSpPr>
            <p:nvPr/>
          </p:nvSpPr>
          <p:spPr bwMode="auto">
            <a:xfrm>
              <a:off x="6002338" y="360363"/>
              <a:ext cx="53975" cy="82550"/>
            </a:xfrm>
            <a:custGeom>
              <a:avLst/>
              <a:gdLst>
                <a:gd name="T0" fmla="*/ 32 w 34"/>
                <a:gd name="T1" fmla="*/ 0 h 52"/>
                <a:gd name="T2" fmla="*/ 34 w 34"/>
                <a:gd name="T3" fmla="*/ 0 h 52"/>
                <a:gd name="T4" fmla="*/ 34 w 34"/>
                <a:gd name="T5" fmla="*/ 2 h 52"/>
                <a:gd name="T6" fmla="*/ 2 w 34"/>
                <a:gd name="T7" fmla="*/ 52 h 52"/>
                <a:gd name="T8" fmla="*/ 0 w 34"/>
                <a:gd name="T9" fmla="*/ 52 h 52"/>
                <a:gd name="T10" fmla="*/ 0 w 34"/>
                <a:gd name="T11" fmla="*/ 50 h 52"/>
                <a:gd name="T12" fmla="*/ 32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6" name="Freeform 356"/>
            <p:cNvSpPr>
              <a:spLocks/>
            </p:cNvSpPr>
            <p:nvPr/>
          </p:nvSpPr>
          <p:spPr bwMode="auto">
            <a:xfrm>
              <a:off x="6053138" y="309563"/>
              <a:ext cx="34925" cy="53975"/>
            </a:xfrm>
            <a:custGeom>
              <a:avLst/>
              <a:gdLst>
                <a:gd name="T0" fmla="*/ 20 w 22"/>
                <a:gd name="T1" fmla="*/ 0 h 34"/>
                <a:gd name="T2" fmla="*/ 22 w 22"/>
                <a:gd name="T3" fmla="*/ 0 h 34"/>
                <a:gd name="T4" fmla="*/ 22 w 22"/>
                <a:gd name="T5" fmla="*/ 2 h 34"/>
                <a:gd name="T6" fmla="*/ 2 w 22"/>
                <a:gd name="T7" fmla="*/ 34 h 34"/>
                <a:gd name="T8" fmla="*/ 0 w 22"/>
                <a:gd name="T9" fmla="*/ 34 h 34"/>
                <a:gd name="T10" fmla="*/ 0 w 22"/>
                <a:gd name="T11" fmla="*/ 32 h 34"/>
                <a:gd name="T12" fmla="*/ 20 w 2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4">
                  <a:moveTo>
                    <a:pt x="20" y="0"/>
                  </a:moveTo>
                  <a:lnTo>
                    <a:pt x="22" y="0"/>
                  </a:lnTo>
                  <a:lnTo>
                    <a:pt x="22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7" name="Freeform 357"/>
            <p:cNvSpPr>
              <a:spLocks/>
            </p:cNvSpPr>
            <p:nvPr/>
          </p:nvSpPr>
          <p:spPr bwMode="auto">
            <a:xfrm>
              <a:off x="1162050" y="1990726"/>
              <a:ext cx="168275" cy="36513"/>
            </a:xfrm>
            <a:custGeom>
              <a:avLst/>
              <a:gdLst>
                <a:gd name="T0" fmla="*/ 0 w 106"/>
                <a:gd name="T1" fmla="*/ 0 h 23"/>
                <a:gd name="T2" fmla="*/ 2 w 106"/>
                <a:gd name="T3" fmla="*/ 0 h 23"/>
                <a:gd name="T4" fmla="*/ 106 w 106"/>
                <a:gd name="T5" fmla="*/ 20 h 23"/>
                <a:gd name="T6" fmla="*/ 106 w 106"/>
                <a:gd name="T7" fmla="*/ 23 h 23"/>
                <a:gd name="T8" fmla="*/ 103 w 106"/>
                <a:gd name="T9" fmla="*/ 23 h 23"/>
                <a:gd name="T10" fmla="*/ 0 w 106"/>
                <a:gd name="T11" fmla="*/ 2 h 23"/>
                <a:gd name="T12" fmla="*/ 0 w 106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23">
                  <a:moveTo>
                    <a:pt x="0" y="0"/>
                  </a:moveTo>
                  <a:lnTo>
                    <a:pt x="2" y="0"/>
                  </a:lnTo>
                  <a:lnTo>
                    <a:pt x="106" y="20"/>
                  </a:lnTo>
                  <a:lnTo>
                    <a:pt x="106" y="23"/>
                  </a:lnTo>
                  <a:lnTo>
                    <a:pt x="103" y="2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8" name="Freeform 358"/>
            <p:cNvSpPr>
              <a:spLocks/>
            </p:cNvSpPr>
            <p:nvPr/>
          </p:nvSpPr>
          <p:spPr bwMode="auto">
            <a:xfrm>
              <a:off x="1325563" y="2022476"/>
              <a:ext cx="207963" cy="71438"/>
            </a:xfrm>
            <a:custGeom>
              <a:avLst/>
              <a:gdLst>
                <a:gd name="T0" fmla="*/ 0 w 131"/>
                <a:gd name="T1" fmla="*/ 0 h 45"/>
                <a:gd name="T2" fmla="*/ 3 w 131"/>
                <a:gd name="T3" fmla="*/ 0 h 45"/>
                <a:gd name="T4" fmla="*/ 131 w 131"/>
                <a:gd name="T5" fmla="*/ 42 h 45"/>
                <a:gd name="T6" fmla="*/ 131 w 131"/>
                <a:gd name="T7" fmla="*/ 45 h 45"/>
                <a:gd name="T8" fmla="*/ 129 w 131"/>
                <a:gd name="T9" fmla="*/ 45 h 45"/>
                <a:gd name="T10" fmla="*/ 0 w 131"/>
                <a:gd name="T11" fmla="*/ 3 h 45"/>
                <a:gd name="T12" fmla="*/ 0 w 131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45">
                  <a:moveTo>
                    <a:pt x="0" y="0"/>
                  </a:moveTo>
                  <a:lnTo>
                    <a:pt x="3" y="0"/>
                  </a:lnTo>
                  <a:lnTo>
                    <a:pt x="131" y="42"/>
                  </a:lnTo>
                  <a:lnTo>
                    <a:pt x="131" y="45"/>
                  </a:lnTo>
                  <a:lnTo>
                    <a:pt x="129" y="4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9" name="Freeform 359"/>
            <p:cNvSpPr>
              <a:spLocks/>
            </p:cNvSpPr>
            <p:nvPr/>
          </p:nvSpPr>
          <p:spPr bwMode="auto">
            <a:xfrm>
              <a:off x="1530350" y="2089151"/>
              <a:ext cx="146050" cy="66675"/>
            </a:xfrm>
            <a:custGeom>
              <a:avLst/>
              <a:gdLst>
                <a:gd name="T0" fmla="*/ 0 w 92"/>
                <a:gd name="T1" fmla="*/ 0 h 42"/>
                <a:gd name="T2" fmla="*/ 2 w 92"/>
                <a:gd name="T3" fmla="*/ 0 h 42"/>
                <a:gd name="T4" fmla="*/ 92 w 92"/>
                <a:gd name="T5" fmla="*/ 39 h 42"/>
                <a:gd name="T6" fmla="*/ 92 w 92"/>
                <a:gd name="T7" fmla="*/ 42 h 42"/>
                <a:gd name="T8" fmla="*/ 90 w 92"/>
                <a:gd name="T9" fmla="*/ 42 h 42"/>
                <a:gd name="T10" fmla="*/ 0 w 92"/>
                <a:gd name="T11" fmla="*/ 3 h 42"/>
                <a:gd name="T12" fmla="*/ 0 w 92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42">
                  <a:moveTo>
                    <a:pt x="0" y="0"/>
                  </a:moveTo>
                  <a:lnTo>
                    <a:pt x="2" y="0"/>
                  </a:lnTo>
                  <a:lnTo>
                    <a:pt x="92" y="39"/>
                  </a:lnTo>
                  <a:lnTo>
                    <a:pt x="92" y="42"/>
                  </a:lnTo>
                  <a:lnTo>
                    <a:pt x="90" y="4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0" name="Freeform 360"/>
            <p:cNvSpPr>
              <a:spLocks/>
            </p:cNvSpPr>
            <p:nvPr/>
          </p:nvSpPr>
          <p:spPr bwMode="auto">
            <a:xfrm>
              <a:off x="1673225" y="2151063"/>
              <a:ext cx="74613" cy="34925"/>
            </a:xfrm>
            <a:custGeom>
              <a:avLst/>
              <a:gdLst>
                <a:gd name="T0" fmla="*/ 0 w 47"/>
                <a:gd name="T1" fmla="*/ 0 h 22"/>
                <a:gd name="T2" fmla="*/ 2 w 47"/>
                <a:gd name="T3" fmla="*/ 0 h 22"/>
                <a:gd name="T4" fmla="*/ 47 w 47"/>
                <a:gd name="T5" fmla="*/ 21 h 22"/>
                <a:gd name="T6" fmla="*/ 47 w 47"/>
                <a:gd name="T7" fmla="*/ 22 h 22"/>
                <a:gd name="T8" fmla="*/ 44 w 47"/>
                <a:gd name="T9" fmla="*/ 22 h 22"/>
                <a:gd name="T10" fmla="*/ 0 w 47"/>
                <a:gd name="T11" fmla="*/ 3 h 22"/>
                <a:gd name="T12" fmla="*/ 0 w 47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2">
                  <a:moveTo>
                    <a:pt x="0" y="0"/>
                  </a:moveTo>
                  <a:lnTo>
                    <a:pt x="2" y="0"/>
                  </a:lnTo>
                  <a:lnTo>
                    <a:pt x="47" y="21"/>
                  </a:lnTo>
                  <a:lnTo>
                    <a:pt x="47" y="22"/>
                  </a:lnTo>
                  <a:lnTo>
                    <a:pt x="44" y="2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1" name="Freeform 361"/>
            <p:cNvSpPr>
              <a:spLocks/>
            </p:cNvSpPr>
            <p:nvPr/>
          </p:nvSpPr>
          <p:spPr bwMode="auto">
            <a:xfrm>
              <a:off x="1743075" y="2184401"/>
              <a:ext cx="98425" cy="50800"/>
            </a:xfrm>
            <a:custGeom>
              <a:avLst/>
              <a:gdLst>
                <a:gd name="T0" fmla="*/ 0 w 62"/>
                <a:gd name="T1" fmla="*/ 0 h 32"/>
                <a:gd name="T2" fmla="*/ 3 w 62"/>
                <a:gd name="T3" fmla="*/ 0 h 32"/>
                <a:gd name="T4" fmla="*/ 62 w 62"/>
                <a:gd name="T5" fmla="*/ 31 h 32"/>
                <a:gd name="T6" fmla="*/ 62 w 62"/>
                <a:gd name="T7" fmla="*/ 32 h 32"/>
                <a:gd name="T8" fmla="*/ 59 w 62"/>
                <a:gd name="T9" fmla="*/ 32 h 32"/>
                <a:gd name="T10" fmla="*/ 0 w 62"/>
                <a:gd name="T11" fmla="*/ 1 h 32"/>
                <a:gd name="T12" fmla="*/ 0 w 6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2">
                  <a:moveTo>
                    <a:pt x="0" y="0"/>
                  </a:moveTo>
                  <a:lnTo>
                    <a:pt x="3" y="0"/>
                  </a:lnTo>
                  <a:lnTo>
                    <a:pt x="62" y="31"/>
                  </a:lnTo>
                  <a:lnTo>
                    <a:pt x="62" y="32"/>
                  </a:lnTo>
                  <a:lnTo>
                    <a:pt x="59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2" name="Freeform 362"/>
            <p:cNvSpPr>
              <a:spLocks/>
            </p:cNvSpPr>
            <p:nvPr/>
          </p:nvSpPr>
          <p:spPr bwMode="auto">
            <a:xfrm>
              <a:off x="1836738" y="2233613"/>
              <a:ext cx="139700" cy="76200"/>
            </a:xfrm>
            <a:custGeom>
              <a:avLst/>
              <a:gdLst>
                <a:gd name="T0" fmla="*/ 0 w 88"/>
                <a:gd name="T1" fmla="*/ 0 h 48"/>
                <a:gd name="T2" fmla="*/ 3 w 88"/>
                <a:gd name="T3" fmla="*/ 0 h 48"/>
                <a:gd name="T4" fmla="*/ 88 w 88"/>
                <a:gd name="T5" fmla="*/ 45 h 48"/>
                <a:gd name="T6" fmla="*/ 88 w 88"/>
                <a:gd name="T7" fmla="*/ 48 h 48"/>
                <a:gd name="T8" fmla="*/ 85 w 88"/>
                <a:gd name="T9" fmla="*/ 48 h 48"/>
                <a:gd name="T10" fmla="*/ 0 w 88"/>
                <a:gd name="T11" fmla="*/ 1 h 48"/>
                <a:gd name="T12" fmla="*/ 0 w 88"/>
                <a:gd name="T1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48">
                  <a:moveTo>
                    <a:pt x="0" y="0"/>
                  </a:moveTo>
                  <a:lnTo>
                    <a:pt x="3" y="0"/>
                  </a:lnTo>
                  <a:lnTo>
                    <a:pt x="88" y="45"/>
                  </a:lnTo>
                  <a:lnTo>
                    <a:pt x="88" y="48"/>
                  </a:lnTo>
                  <a:lnTo>
                    <a:pt x="85" y="48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3" name="Freeform 363"/>
            <p:cNvSpPr>
              <a:spLocks/>
            </p:cNvSpPr>
            <p:nvPr/>
          </p:nvSpPr>
          <p:spPr bwMode="auto">
            <a:xfrm>
              <a:off x="1971675" y="2305051"/>
              <a:ext cx="52388" cy="31750"/>
            </a:xfrm>
            <a:custGeom>
              <a:avLst/>
              <a:gdLst>
                <a:gd name="T0" fmla="*/ 0 w 33"/>
                <a:gd name="T1" fmla="*/ 0 h 20"/>
                <a:gd name="T2" fmla="*/ 3 w 33"/>
                <a:gd name="T3" fmla="*/ 0 h 20"/>
                <a:gd name="T4" fmla="*/ 33 w 33"/>
                <a:gd name="T5" fmla="*/ 16 h 20"/>
                <a:gd name="T6" fmla="*/ 33 w 33"/>
                <a:gd name="T7" fmla="*/ 20 h 20"/>
                <a:gd name="T8" fmla="*/ 31 w 33"/>
                <a:gd name="T9" fmla="*/ 20 h 20"/>
                <a:gd name="T10" fmla="*/ 0 w 33"/>
                <a:gd name="T11" fmla="*/ 3 h 20"/>
                <a:gd name="T12" fmla="*/ 0 w 33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0">
                  <a:moveTo>
                    <a:pt x="0" y="0"/>
                  </a:moveTo>
                  <a:lnTo>
                    <a:pt x="3" y="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1" y="2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4" name="Freeform 364"/>
            <p:cNvSpPr>
              <a:spLocks/>
            </p:cNvSpPr>
            <p:nvPr/>
          </p:nvSpPr>
          <p:spPr bwMode="auto">
            <a:xfrm>
              <a:off x="2020888" y="2330451"/>
              <a:ext cx="25400" cy="19050"/>
            </a:xfrm>
            <a:custGeom>
              <a:avLst/>
              <a:gdLst>
                <a:gd name="T0" fmla="*/ 0 w 16"/>
                <a:gd name="T1" fmla="*/ 0 h 12"/>
                <a:gd name="T2" fmla="*/ 2 w 16"/>
                <a:gd name="T3" fmla="*/ 0 h 12"/>
                <a:gd name="T4" fmla="*/ 16 w 16"/>
                <a:gd name="T5" fmla="*/ 11 h 12"/>
                <a:gd name="T6" fmla="*/ 16 w 16"/>
                <a:gd name="T7" fmla="*/ 12 h 12"/>
                <a:gd name="T8" fmla="*/ 14 w 16"/>
                <a:gd name="T9" fmla="*/ 12 h 12"/>
                <a:gd name="T10" fmla="*/ 0 w 16"/>
                <a:gd name="T11" fmla="*/ 4 h 12"/>
                <a:gd name="T12" fmla="*/ 0 w 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0" y="0"/>
                  </a:moveTo>
                  <a:lnTo>
                    <a:pt x="2" y="0"/>
                  </a:lnTo>
                  <a:lnTo>
                    <a:pt x="16" y="11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5" name="Freeform 365"/>
            <p:cNvSpPr>
              <a:spLocks/>
            </p:cNvSpPr>
            <p:nvPr/>
          </p:nvSpPr>
          <p:spPr bwMode="auto">
            <a:xfrm>
              <a:off x="2043113" y="2347913"/>
              <a:ext cx="26988" cy="14288"/>
            </a:xfrm>
            <a:custGeom>
              <a:avLst/>
              <a:gdLst>
                <a:gd name="T0" fmla="*/ 0 w 17"/>
                <a:gd name="T1" fmla="*/ 0 h 9"/>
                <a:gd name="T2" fmla="*/ 2 w 17"/>
                <a:gd name="T3" fmla="*/ 0 h 9"/>
                <a:gd name="T4" fmla="*/ 17 w 17"/>
                <a:gd name="T5" fmla="*/ 7 h 9"/>
                <a:gd name="T6" fmla="*/ 17 w 17"/>
                <a:gd name="T7" fmla="*/ 9 h 9"/>
                <a:gd name="T8" fmla="*/ 13 w 17"/>
                <a:gd name="T9" fmla="*/ 9 h 9"/>
                <a:gd name="T10" fmla="*/ 0 w 17"/>
                <a:gd name="T11" fmla="*/ 1 h 9"/>
                <a:gd name="T12" fmla="*/ 0 w 17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9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3" y="9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6" name="Freeform 366"/>
            <p:cNvSpPr>
              <a:spLocks/>
            </p:cNvSpPr>
            <p:nvPr/>
          </p:nvSpPr>
          <p:spPr bwMode="auto">
            <a:xfrm>
              <a:off x="2063750" y="2359026"/>
              <a:ext cx="47625" cy="28575"/>
            </a:xfrm>
            <a:custGeom>
              <a:avLst/>
              <a:gdLst>
                <a:gd name="T0" fmla="*/ 0 w 30"/>
                <a:gd name="T1" fmla="*/ 0 h 18"/>
                <a:gd name="T2" fmla="*/ 4 w 30"/>
                <a:gd name="T3" fmla="*/ 0 h 18"/>
                <a:gd name="T4" fmla="*/ 30 w 30"/>
                <a:gd name="T5" fmla="*/ 14 h 18"/>
                <a:gd name="T6" fmla="*/ 30 w 30"/>
                <a:gd name="T7" fmla="*/ 18 h 18"/>
                <a:gd name="T8" fmla="*/ 28 w 30"/>
                <a:gd name="T9" fmla="*/ 18 h 18"/>
                <a:gd name="T10" fmla="*/ 0 w 30"/>
                <a:gd name="T11" fmla="*/ 2 h 18"/>
                <a:gd name="T12" fmla="*/ 0 w 3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8">
                  <a:moveTo>
                    <a:pt x="0" y="0"/>
                  </a:moveTo>
                  <a:lnTo>
                    <a:pt x="4" y="0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7" name="Freeform 367"/>
            <p:cNvSpPr>
              <a:spLocks/>
            </p:cNvSpPr>
            <p:nvPr/>
          </p:nvSpPr>
          <p:spPr bwMode="auto">
            <a:xfrm>
              <a:off x="2108200" y="2381251"/>
              <a:ext cx="80963" cy="55563"/>
            </a:xfrm>
            <a:custGeom>
              <a:avLst/>
              <a:gdLst>
                <a:gd name="T0" fmla="*/ 0 w 51"/>
                <a:gd name="T1" fmla="*/ 0 h 35"/>
                <a:gd name="T2" fmla="*/ 2 w 51"/>
                <a:gd name="T3" fmla="*/ 0 h 35"/>
                <a:gd name="T4" fmla="*/ 51 w 51"/>
                <a:gd name="T5" fmla="*/ 31 h 35"/>
                <a:gd name="T6" fmla="*/ 51 w 51"/>
                <a:gd name="T7" fmla="*/ 35 h 35"/>
                <a:gd name="T8" fmla="*/ 49 w 51"/>
                <a:gd name="T9" fmla="*/ 35 h 35"/>
                <a:gd name="T10" fmla="*/ 0 w 51"/>
                <a:gd name="T11" fmla="*/ 4 h 35"/>
                <a:gd name="T12" fmla="*/ 0 w 51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5">
                  <a:moveTo>
                    <a:pt x="0" y="0"/>
                  </a:moveTo>
                  <a:lnTo>
                    <a:pt x="2" y="0"/>
                  </a:lnTo>
                  <a:lnTo>
                    <a:pt x="51" y="31"/>
                  </a:lnTo>
                  <a:lnTo>
                    <a:pt x="51" y="35"/>
                  </a:lnTo>
                  <a:lnTo>
                    <a:pt x="49" y="3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8" name="Freeform 368"/>
            <p:cNvSpPr>
              <a:spLocks/>
            </p:cNvSpPr>
            <p:nvPr/>
          </p:nvSpPr>
          <p:spPr bwMode="auto">
            <a:xfrm>
              <a:off x="2185988" y="2430463"/>
              <a:ext cx="90488" cy="58738"/>
            </a:xfrm>
            <a:custGeom>
              <a:avLst/>
              <a:gdLst>
                <a:gd name="T0" fmla="*/ 0 w 57"/>
                <a:gd name="T1" fmla="*/ 0 h 37"/>
                <a:gd name="T2" fmla="*/ 2 w 57"/>
                <a:gd name="T3" fmla="*/ 0 h 37"/>
                <a:gd name="T4" fmla="*/ 57 w 57"/>
                <a:gd name="T5" fmla="*/ 34 h 37"/>
                <a:gd name="T6" fmla="*/ 57 w 57"/>
                <a:gd name="T7" fmla="*/ 37 h 37"/>
                <a:gd name="T8" fmla="*/ 54 w 57"/>
                <a:gd name="T9" fmla="*/ 37 h 37"/>
                <a:gd name="T10" fmla="*/ 0 w 57"/>
                <a:gd name="T11" fmla="*/ 4 h 37"/>
                <a:gd name="T12" fmla="*/ 0 w 57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37">
                  <a:moveTo>
                    <a:pt x="0" y="0"/>
                  </a:moveTo>
                  <a:lnTo>
                    <a:pt x="2" y="0"/>
                  </a:lnTo>
                  <a:lnTo>
                    <a:pt x="57" y="34"/>
                  </a:lnTo>
                  <a:lnTo>
                    <a:pt x="57" y="37"/>
                  </a:lnTo>
                  <a:lnTo>
                    <a:pt x="54" y="3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9" name="Freeform 369"/>
            <p:cNvSpPr>
              <a:spLocks/>
            </p:cNvSpPr>
            <p:nvPr/>
          </p:nvSpPr>
          <p:spPr bwMode="auto">
            <a:xfrm>
              <a:off x="2271713" y="2484438"/>
              <a:ext cx="82550" cy="50800"/>
            </a:xfrm>
            <a:custGeom>
              <a:avLst/>
              <a:gdLst>
                <a:gd name="T0" fmla="*/ 0 w 52"/>
                <a:gd name="T1" fmla="*/ 0 h 32"/>
                <a:gd name="T2" fmla="*/ 3 w 52"/>
                <a:gd name="T3" fmla="*/ 0 h 32"/>
                <a:gd name="T4" fmla="*/ 52 w 52"/>
                <a:gd name="T5" fmla="*/ 31 h 32"/>
                <a:gd name="T6" fmla="*/ 52 w 52"/>
                <a:gd name="T7" fmla="*/ 32 h 32"/>
                <a:gd name="T8" fmla="*/ 50 w 52"/>
                <a:gd name="T9" fmla="*/ 32 h 32"/>
                <a:gd name="T10" fmla="*/ 0 w 52"/>
                <a:gd name="T11" fmla="*/ 3 h 32"/>
                <a:gd name="T12" fmla="*/ 0 w 52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2">
                  <a:moveTo>
                    <a:pt x="0" y="0"/>
                  </a:moveTo>
                  <a:lnTo>
                    <a:pt x="3" y="0"/>
                  </a:lnTo>
                  <a:lnTo>
                    <a:pt x="52" y="31"/>
                  </a:lnTo>
                  <a:lnTo>
                    <a:pt x="52" y="32"/>
                  </a:lnTo>
                  <a:lnTo>
                    <a:pt x="50" y="3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0" name="Freeform 370"/>
            <p:cNvSpPr>
              <a:spLocks/>
            </p:cNvSpPr>
            <p:nvPr/>
          </p:nvSpPr>
          <p:spPr bwMode="auto">
            <a:xfrm>
              <a:off x="2351088" y="2533651"/>
              <a:ext cx="138113" cy="90488"/>
            </a:xfrm>
            <a:custGeom>
              <a:avLst/>
              <a:gdLst>
                <a:gd name="T0" fmla="*/ 0 w 87"/>
                <a:gd name="T1" fmla="*/ 0 h 57"/>
                <a:gd name="T2" fmla="*/ 2 w 87"/>
                <a:gd name="T3" fmla="*/ 0 h 57"/>
                <a:gd name="T4" fmla="*/ 87 w 87"/>
                <a:gd name="T5" fmla="*/ 55 h 57"/>
                <a:gd name="T6" fmla="*/ 87 w 87"/>
                <a:gd name="T7" fmla="*/ 57 h 57"/>
                <a:gd name="T8" fmla="*/ 85 w 87"/>
                <a:gd name="T9" fmla="*/ 57 h 57"/>
                <a:gd name="T10" fmla="*/ 0 w 87"/>
                <a:gd name="T11" fmla="*/ 1 h 57"/>
                <a:gd name="T12" fmla="*/ 0 w 87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57">
                  <a:moveTo>
                    <a:pt x="0" y="0"/>
                  </a:moveTo>
                  <a:lnTo>
                    <a:pt x="2" y="0"/>
                  </a:lnTo>
                  <a:lnTo>
                    <a:pt x="87" y="55"/>
                  </a:lnTo>
                  <a:lnTo>
                    <a:pt x="87" y="57"/>
                  </a:lnTo>
                  <a:lnTo>
                    <a:pt x="85" y="57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1" name="Freeform 371"/>
            <p:cNvSpPr>
              <a:spLocks/>
            </p:cNvSpPr>
            <p:nvPr/>
          </p:nvSpPr>
          <p:spPr bwMode="auto">
            <a:xfrm>
              <a:off x="2486025" y="2620963"/>
              <a:ext cx="15875" cy="11113"/>
            </a:xfrm>
            <a:custGeom>
              <a:avLst/>
              <a:gdLst>
                <a:gd name="T0" fmla="*/ 0 w 10"/>
                <a:gd name="T1" fmla="*/ 0 h 7"/>
                <a:gd name="T2" fmla="*/ 2 w 10"/>
                <a:gd name="T3" fmla="*/ 0 h 7"/>
                <a:gd name="T4" fmla="*/ 10 w 10"/>
                <a:gd name="T5" fmla="*/ 5 h 7"/>
                <a:gd name="T6" fmla="*/ 10 w 10"/>
                <a:gd name="T7" fmla="*/ 7 h 7"/>
                <a:gd name="T8" fmla="*/ 7 w 10"/>
                <a:gd name="T9" fmla="*/ 7 h 7"/>
                <a:gd name="T10" fmla="*/ 0 w 10"/>
                <a:gd name="T11" fmla="*/ 2 h 7"/>
                <a:gd name="T12" fmla="*/ 0 w 10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2" y="0"/>
                  </a:lnTo>
                  <a:lnTo>
                    <a:pt x="10" y="5"/>
                  </a:lnTo>
                  <a:lnTo>
                    <a:pt x="10" y="7"/>
                  </a:lnTo>
                  <a:lnTo>
                    <a:pt x="7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2" name="Freeform 372"/>
            <p:cNvSpPr>
              <a:spLocks/>
            </p:cNvSpPr>
            <p:nvPr/>
          </p:nvSpPr>
          <p:spPr bwMode="auto">
            <a:xfrm>
              <a:off x="2497138" y="2628901"/>
              <a:ext cx="15875" cy="12700"/>
            </a:xfrm>
            <a:custGeom>
              <a:avLst/>
              <a:gdLst>
                <a:gd name="T0" fmla="*/ 0 w 10"/>
                <a:gd name="T1" fmla="*/ 0 h 8"/>
                <a:gd name="T2" fmla="*/ 3 w 10"/>
                <a:gd name="T3" fmla="*/ 0 h 8"/>
                <a:gd name="T4" fmla="*/ 10 w 10"/>
                <a:gd name="T5" fmla="*/ 5 h 8"/>
                <a:gd name="T6" fmla="*/ 10 w 10"/>
                <a:gd name="T7" fmla="*/ 8 h 8"/>
                <a:gd name="T8" fmla="*/ 8 w 10"/>
                <a:gd name="T9" fmla="*/ 8 h 8"/>
                <a:gd name="T10" fmla="*/ 0 w 10"/>
                <a:gd name="T11" fmla="*/ 2 h 8"/>
                <a:gd name="T12" fmla="*/ 0 w 10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0" y="0"/>
                  </a:moveTo>
                  <a:lnTo>
                    <a:pt x="3" y="0"/>
                  </a:lnTo>
                  <a:lnTo>
                    <a:pt x="10" y="5"/>
                  </a:lnTo>
                  <a:lnTo>
                    <a:pt x="10" y="8"/>
                  </a:lnTo>
                  <a:lnTo>
                    <a:pt x="8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3" name="Freeform 373"/>
            <p:cNvSpPr>
              <a:spLocks/>
            </p:cNvSpPr>
            <p:nvPr/>
          </p:nvSpPr>
          <p:spPr bwMode="auto">
            <a:xfrm>
              <a:off x="2509838" y="2636838"/>
              <a:ext cx="14288" cy="12700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9 w 9"/>
                <a:gd name="T5" fmla="*/ 6 h 8"/>
                <a:gd name="T6" fmla="*/ 9 w 9"/>
                <a:gd name="T7" fmla="*/ 8 h 8"/>
                <a:gd name="T8" fmla="*/ 7 w 9"/>
                <a:gd name="T9" fmla="*/ 8 h 8"/>
                <a:gd name="T10" fmla="*/ 0 w 9"/>
                <a:gd name="T11" fmla="*/ 3 h 8"/>
                <a:gd name="T12" fmla="*/ 0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9" y="6"/>
                  </a:lnTo>
                  <a:lnTo>
                    <a:pt x="9" y="8"/>
                  </a:lnTo>
                  <a:lnTo>
                    <a:pt x="7" y="8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4" name="Freeform 374"/>
            <p:cNvSpPr>
              <a:spLocks/>
            </p:cNvSpPr>
            <p:nvPr/>
          </p:nvSpPr>
          <p:spPr bwMode="auto">
            <a:xfrm>
              <a:off x="2520950" y="2646363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2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50 w 52"/>
                <a:gd name="T9" fmla="*/ 35 h 35"/>
                <a:gd name="T10" fmla="*/ 0 w 52"/>
                <a:gd name="T11" fmla="*/ 2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50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5" name="Freeform 375"/>
            <p:cNvSpPr>
              <a:spLocks/>
            </p:cNvSpPr>
            <p:nvPr/>
          </p:nvSpPr>
          <p:spPr bwMode="auto">
            <a:xfrm>
              <a:off x="2600325" y="2697163"/>
              <a:ext cx="53975" cy="38100"/>
            </a:xfrm>
            <a:custGeom>
              <a:avLst/>
              <a:gdLst>
                <a:gd name="T0" fmla="*/ 0 w 34"/>
                <a:gd name="T1" fmla="*/ 0 h 24"/>
                <a:gd name="T2" fmla="*/ 2 w 34"/>
                <a:gd name="T3" fmla="*/ 0 h 24"/>
                <a:gd name="T4" fmla="*/ 34 w 34"/>
                <a:gd name="T5" fmla="*/ 22 h 24"/>
                <a:gd name="T6" fmla="*/ 34 w 34"/>
                <a:gd name="T7" fmla="*/ 24 h 24"/>
                <a:gd name="T8" fmla="*/ 32 w 34"/>
                <a:gd name="T9" fmla="*/ 24 h 24"/>
                <a:gd name="T10" fmla="*/ 0 w 34"/>
                <a:gd name="T11" fmla="*/ 3 h 24"/>
                <a:gd name="T12" fmla="*/ 0 w 34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4">
                  <a:moveTo>
                    <a:pt x="0" y="0"/>
                  </a:moveTo>
                  <a:lnTo>
                    <a:pt x="2" y="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6" name="Freeform 376"/>
            <p:cNvSpPr>
              <a:spLocks/>
            </p:cNvSpPr>
            <p:nvPr/>
          </p:nvSpPr>
          <p:spPr bwMode="auto">
            <a:xfrm>
              <a:off x="2651125" y="2732088"/>
              <a:ext cx="22225" cy="17463"/>
            </a:xfrm>
            <a:custGeom>
              <a:avLst/>
              <a:gdLst>
                <a:gd name="T0" fmla="*/ 0 w 14"/>
                <a:gd name="T1" fmla="*/ 0 h 11"/>
                <a:gd name="T2" fmla="*/ 2 w 14"/>
                <a:gd name="T3" fmla="*/ 0 h 11"/>
                <a:gd name="T4" fmla="*/ 14 w 14"/>
                <a:gd name="T5" fmla="*/ 8 h 11"/>
                <a:gd name="T6" fmla="*/ 14 w 14"/>
                <a:gd name="T7" fmla="*/ 11 h 11"/>
                <a:gd name="T8" fmla="*/ 11 w 14"/>
                <a:gd name="T9" fmla="*/ 11 h 11"/>
                <a:gd name="T10" fmla="*/ 0 w 14"/>
                <a:gd name="T11" fmla="*/ 2 h 11"/>
                <a:gd name="T12" fmla="*/ 0 w 14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1">
                  <a:moveTo>
                    <a:pt x="0" y="0"/>
                  </a:moveTo>
                  <a:lnTo>
                    <a:pt x="2" y="0"/>
                  </a:lnTo>
                  <a:lnTo>
                    <a:pt x="14" y="8"/>
                  </a:lnTo>
                  <a:lnTo>
                    <a:pt x="14" y="11"/>
                  </a:lnTo>
                  <a:lnTo>
                    <a:pt x="11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7" name="Freeform 377"/>
            <p:cNvSpPr>
              <a:spLocks/>
            </p:cNvSpPr>
            <p:nvPr/>
          </p:nvSpPr>
          <p:spPr bwMode="auto">
            <a:xfrm>
              <a:off x="2668588" y="2744788"/>
              <a:ext cx="33338" cy="22225"/>
            </a:xfrm>
            <a:custGeom>
              <a:avLst/>
              <a:gdLst>
                <a:gd name="T0" fmla="*/ 0 w 21"/>
                <a:gd name="T1" fmla="*/ 0 h 14"/>
                <a:gd name="T2" fmla="*/ 3 w 21"/>
                <a:gd name="T3" fmla="*/ 0 h 14"/>
                <a:gd name="T4" fmla="*/ 21 w 21"/>
                <a:gd name="T5" fmla="*/ 11 h 14"/>
                <a:gd name="T6" fmla="*/ 21 w 21"/>
                <a:gd name="T7" fmla="*/ 14 h 14"/>
                <a:gd name="T8" fmla="*/ 19 w 21"/>
                <a:gd name="T9" fmla="*/ 14 h 14"/>
                <a:gd name="T10" fmla="*/ 0 w 21"/>
                <a:gd name="T11" fmla="*/ 3 h 14"/>
                <a:gd name="T12" fmla="*/ 0 w 2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4">
                  <a:moveTo>
                    <a:pt x="0" y="0"/>
                  </a:moveTo>
                  <a:lnTo>
                    <a:pt x="3" y="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8" name="Freeform 378"/>
            <p:cNvSpPr>
              <a:spLocks/>
            </p:cNvSpPr>
            <p:nvPr/>
          </p:nvSpPr>
          <p:spPr bwMode="auto">
            <a:xfrm>
              <a:off x="2698750" y="2762251"/>
              <a:ext cx="168275" cy="115888"/>
            </a:xfrm>
            <a:custGeom>
              <a:avLst/>
              <a:gdLst>
                <a:gd name="T0" fmla="*/ 0 w 106"/>
                <a:gd name="T1" fmla="*/ 0 h 73"/>
                <a:gd name="T2" fmla="*/ 2 w 106"/>
                <a:gd name="T3" fmla="*/ 0 h 73"/>
                <a:gd name="T4" fmla="*/ 106 w 106"/>
                <a:gd name="T5" fmla="*/ 71 h 73"/>
                <a:gd name="T6" fmla="*/ 106 w 106"/>
                <a:gd name="T7" fmla="*/ 73 h 73"/>
                <a:gd name="T8" fmla="*/ 102 w 106"/>
                <a:gd name="T9" fmla="*/ 73 h 73"/>
                <a:gd name="T10" fmla="*/ 0 w 106"/>
                <a:gd name="T11" fmla="*/ 3 h 73"/>
                <a:gd name="T12" fmla="*/ 0 w 106"/>
                <a:gd name="T1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3">
                  <a:moveTo>
                    <a:pt x="0" y="0"/>
                  </a:moveTo>
                  <a:lnTo>
                    <a:pt x="2" y="0"/>
                  </a:lnTo>
                  <a:lnTo>
                    <a:pt x="106" y="71"/>
                  </a:lnTo>
                  <a:lnTo>
                    <a:pt x="106" y="73"/>
                  </a:lnTo>
                  <a:lnTo>
                    <a:pt x="102" y="7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9" name="Freeform 379"/>
            <p:cNvSpPr>
              <a:spLocks/>
            </p:cNvSpPr>
            <p:nvPr/>
          </p:nvSpPr>
          <p:spPr bwMode="auto">
            <a:xfrm>
              <a:off x="2860675" y="2874963"/>
              <a:ext cx="74613" cy="55563"/>
            </a:xfrm>
            <a:custGeom>
              <a:avLst/>
              <a:gdLst>
                <a:gd name="T0" fmla="*/ 0 w 47"/>
                <a:gd name="T1" fmla="*/ 0 h 35"/>
                <a:gd name="T2" fmla="*/ 4 w 47"/>
                <a:gd name="T3" fmla="*/ 0 h 35"/>
                <a:gd name="T4" fmla="*/ 47 w 47"/>
                <a:gd name="T5" fmla="*/ 32 h 35"/>
                <a:gd name="T6" fmla="*/ 47 w 47"/>
                <a:gd name="T7" fmla="*/ 35 h 35"/>
                <a:gd name="T8" fmla="*/ 45 w 47"/>
                <a:gd name="T9" fmla="*/ 35 h 35"/>
                <a:gd name="T10" fmla="*/ 0 w 47"/>
                <a:gd name="T11" fmla="*/ 2 h 35"/>
                <a:gd name="T12" fmla="*/ 0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0" y="0"/>
                  </a:moveTo>
                  <a:lnTo>
                    <a:pt x="4" y="0"/>
                  </a:lnTo>
                  <a:lnTo>
                    <a:pt x="47" y="32"/>
                  </a:lnTo>
                  <a:lnTo>
                    <a:pt x="47" y="35"/>
                  </a:lnTo>
                  <a:lnTo>
                    <a:pt x="45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0" name="Freeform 380"/>
            <p:cNvSpPr>
              <a:spLocks/>
            </p:cNvSpPr>
            <p:nvPr/>
          </p:nvSpPr>
          <p:spPr bwMode="auto">
            <a:xfrm>
              <a:off x="2932113" y="2925763"/>
              <a:ext cx="23813" cy="15875"/>
            </a:xfrm>
            <a:custGeom>
              <a:avLst/>
              <a:gdLst>
                <a:gd name="T0" fmla="*/ 0 w 15"/>
                <a:gd name="T1" fmla="*/ 0 h 10"/>
                <a:gd name="T2" fmla="*/ 2 w 15"/>
                <a:gd name="T3" fmla="*/ 0 h 10"/>
                <a:gd name="T4" fmla="*/ 15 w 15"/>
                <a:gd name="T5" fmla="*/ 8 h 10"/>
                <a:gd name="T6" fmla="*/ 15 w 15"/>
                <a:gd name="T7" fmla="*/ 10 h 10"/>
                <a:gd name="T8" fmla="*/ 11 w 15"/>
                <a:gd name="T9" fmla="*/ 10 h 10"/>
                <a:gd name="T10" fmla="*/ 0 w 15"/>
                <a:gd name="T11" fmla="*/ 3 h 10"/>
                <a:gd name="T12" fmla="*/ 0 w 15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0">
                  <a:moveTo>
                    <a:pt x="0" y="0"/>
                  </a:moveTo>
                  <a:lnTo>
                    <a:pt x="2" y="0"/>
                  </a:lnTo>
                  <a:lnTo>
                    <a:pt x="15" y="8"/>
                  </a:lnTo>
                  <a:lnTo>
                    <a:pt x="15" y="10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1" name="Freeform 381"/>
            <p:cNvSpPr>
              <a:spLocks/>
            </p:cNvSpPr>
            <p:nvPr/>
          </p:nvSpPr>
          <p:spPr bwMode="auto">
            <a:xfrm>
              <a:off x="2949575" y="2938463"/>
              <a:ext cx="25400" cy="17463"/>
            </a:xfrm>
            <a:custGeom>
              <a:avLst/>
              <a:gdLst>
                <a:gd name="T0" fmla="*/ 0 w 16"/>
                <a:gd name="T1" fmla="*/ 0 h 11"/>
                <a:gd name="T2" fmla="*/ 4 w 16"/>
                <a:gd name="T3" fmla="*/ 0 h 11"/>
                <a:gd name="T4" fmla="*/ 16 w 16"/>
                <a:gd name="T5" fmla="*/ 9 h 11"/>
                <a:gd name="T6" fmla="*/ 16 w 16"/>
                <a:gd name="T7" fmla="*/ 11 h 11"/>
                <a:gd name="T8" fmla="*/ 14 w 16"/>
                <a:gd name="T9" fmla="*/ 11 h 11"/>
                <a:gd name="T10" fmla="*/ 0 w 16"/>
                <a:gd name="T11" fmla="*/ 2 h 11"/>
                <a:gd name="T12" fmla="*/ 0 w 1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1">
                  <a:moveTo>
                    <a:pt x="0" y="0"/>
                  </a:moveTo>
                  <a:lnTo>
                    <a:pt x="4" y="0"/>
                  </a:lnTo>
                  <a:lnTo>
                    <a:pt x="16" y="9"/>
                  </a:lnTo>
                  <a:lnTo>
                    <a:pt x="16" y="11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2" name="Freeform 382"/>
            <p:cNvSpPr>
              <a:spLocks/>
            </p:cNvSpPr>
            <p:nvPr/>
          </p:nvSpPr>
          <p:spPr bwMode="auto">
            <a:xfrm>
              <a:off x="2971800" y="2952751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2 w 18"/>
                <a:gd name="T3" fmla="*/ 0 h 15"/>
                <a:gd name="T4" fmla="*/ 18 w 18"/>
                <a:gd name="T5" fmla="*/ 11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2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3" name="Freeform 383"/>
            <p:cNvSpPr>
              <a:spLocks/>
            </p:cNvSpPr>
            <p:nvPr/>
          </p:nvSpPr>
          <p:spPr bwMode="auto">
            <a:xfrm>
              <a:off x="2997200" y="2970213"/>
              <a:ext cx="217488" cy="152400"/>
            </a:xfrm>
            <a:custGeom>
              <a:avLst/>
              <a:gdLst>
                <a:gd name="T0" fmla="*/ 0 w 137"/>
                <a:gd name="T1" fmla="*/ 0 h 96"/>
                <a:gd name="T2" fmla="*/ 2 w 137"/>
                <a:gd name="T3" fmla="*/ 0 h 96"/>
                <a:gd name="T4" fmla="*/ 137 w 137"/>
                <a:gd name="T5" fmla="*/ 94 h 96"/>
                <a:gd name="T6" fmla="*/ 137 w 137"/>
                <a:gd name="T7" fmla="*/ 96 h 96"/>
                <a:gd name="T8" fmla="*/ 134 w 137"/>
                <a:gd name="T9" fmla="*/ 96 h 96"/>
                <a:gd name="T10" fmla="*/ 0 w 137"/>
                <a:gd name="T11" fmla="*/ 4 h 96"/>
                <a:gd name="T12" fmla="*/ 0 w 137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96">
                  <a:moveTo>
                    <a:pt x="0" y="0"/>
                  </a:moveTo>
                  <a:lnTo>
                    <a:pt x="2" y="0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34" y="9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4" name="Freeform 384"/>
            <p:cNvSpPr>
              <a:spLocks/>
            </p:cNvSpPr>
            <p:nvPr/>
          </p:nvSpPr>
          <p:spPr bwMode="auto">
            <a:xfrm>
              <a:off x="3209925" y="3119438"/>
              <a:ext cx="169863" cy="120650"/>
            </a:xfrm>
            <a:custGeom>
              <a:avLst/>
              <a:gdLst>
                <a:gd name="T0" fmla="*/ 0 w 107"/>
                <a:gd name="T1" fmla="*/ 0 h 76"/>
                <a:gd name="T2" fmla="*/ 3 w 107"/>
                <a:gd name="T3" fmla="*/ 0 h 76"/>
                <a:gd name="T4" fmla="*/ 107 w 107"/>
                <a:gd name="T5" fmla="*/ 75 h 76"/>
                <a:gd name="T6" fmla="*/ 107 w 107"/>
                <a:gd name="T7" fmla="*/ 76 h 76"/>
                <a:gd name="T8" fmla="*/ 104 w 107"/>
                <a:gd name="T9" fmla="*/ 76 h 76"/>
                <a:gd name="T10" fmla="*/ 0 w 107"/>
                <a:gd name="T11" fmla="*/ 2 h 76"/>
                <a:gd name="T12" fmla="*/ 0 w 107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76">
                  <a:moveTo>
                    <a:pt x="0" y="0"/>
                  </a:moveTo>
                  <a:lnTo>
                    <a:pt x="3" y="0"/>
                  </a:lnTo>
                  <a:lnTo>
                    <a:pt x="107" y="75"/>
                  </a:lnTo>
                  <a:lnTo>
                    <a:pt x="107" y="76"/>
                  </a:lnTo>
                  <a:lnTo>
                    <a:pt x="104" y="7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5" name="Freeform 385"/>
            <p:cNvSpPr>
              <a:spLocks/>
            </p:cNvSpPr>
            <p:nvPr/>
          </p:nvSpPr>
          <p:spPr bwMode="auto">
            <a:xfrm>
              <a:off x="3375025" y="3238501"/>
              <a:ext cx="168275" cy="120650"/>
            </a:xfrm>
            <a:custGeom>
              <a:avLst/>
              <a:gdLst>
                <a:gd name="T0" fmla="*/ 0 w 106"/>
                <a:gd name="T1" fmla="*/ 0 h 76"/>
                <a:gd name="T2" fmla="*/ 3 w 106"/>
                <a:gd name="T3" fmla="*/ 0 h 76"/>
                <a:gd name="T4" fmla="*/ 106 w 106"/>
                <a:gd name="T5" fmla="*/ 74 h 76"/>
                <a:gd name="T6" fmla="*/ 106 w 106"/>
                <a:gd name="T7" fmla="*/ 76 h 76"/>
                <a:gd name="T8" fmla="*/ 104 w 106"/>
                <a:gd name="T9" fmla="*/ 76 h 76"/>
                <a:gd name="T10" fmla="*/ 0 w 106"/>
                <a:gd name="T11" fmla="*/ 1 h 76"/>
                <a:gd name="T12" fmla="*/ 0 w 106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6">
                  <a:moveTo>
                    <a:pt x="0" y="0"/>
                  </a:moveTo>
                  <a:lnTo>
                    <a:pt x="3" y="0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4" y="7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6" name="Freeform 386"/>
            <p:cNvSpPr>
              <a:spLocks/>
            </p:cNvSpPr>
            <p:nvPr/>
          </p:nvSpPr>
          <p:spPr bwMode="auto">
            <a:xfrm>
              <a:off x="3540125" y="3355976"/>
              <a:ext cx="138113" cy="100013"/>
            </a:xfrm>
            <a:custGeom>
              <a:avLst/>
              <a:gdLst>
                <a:gd name="T0" fmla="*/ 0 w 87"/>
                <a:gd name="T1" fmla="*/ 0 h 63"/>
                <a:gd name="T2" fmla="*/ 2 w 87"/>
                <a:gd name="T3" fmla="*/ 0 h 63"/>
                <a:gd name="T4" fmla="*/ 87 w 87"/>
                <a:gd name="T5" fmla="*/ 61 h 63"/>
                <a:gd name="T6" fmla="*/ 87 w 87"/>
                <a:gd name="T7" fmla="*/ 63 h 63"/>
                <a:gd name="T8" fmla="*/ 85 w 87"/>
                <a:gd name="T9" fmla="*/ 63 h 63"/>
                <a:gd name="T10" fmla="*/ 0 w 87"/>
                <a:gd name="T11" fmla="*/ 2 h 63"/>
                <a:gd name="T12" fmla="*/ 0 w 87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63">
                  <a:moveTo>
                    <a:pt x="0" y="0"/>
                  </a:moveTo>
                  <a:lnTo>
                    <a:pt x="2" y="0"/>
                  </a:lnTo>
                  <a:lnTo>
                    <a:pt x="87" y="61"/>
                  </a:lnTo>
                  <a:lnTo>
                    <a:pt x="87" y="63"/>
                  </a:lnTo>
                  <a:lnTo>
                    <a:pt x="85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7" name="Freeform 387"/>
            <p:cNvSpPr>
              <a:spLocks/>
            </p:cNvSpPr>
            <p:nvPr/>
          </p:nvSpPr>
          <p:spPr bwMode="auto">
            <a:xfrm>
              <a:off x="3675063" y="3452813"/>
              <a:ext cx="214313" cy="157163"/>
            </a:xfrm>
            <a:custGeom>
              <a:avLst/>
              <a:gdLst>
                <a:gd name="T0" fmla="*/ 0 w 135"/>
                <a:gd name="T1" fmla="*/ 0 h 99"/>
                <a:gd name="T2" fmla="*/ 2 w 135"/>
                <a:gd name="T3" fmla="*/ 0 h 99"/>
                <a:gd name="T4" fmla="*/ 135 w 135"/>
                <a:gd name="T5" fmla="*/ 96 h 99"/>
                <a:gd name="T6" fmla="*/ 135 w 135"/>
                <a:gd name="T7" fmla="*/ 99 h 99"/>
                <a:gd name="T8" fmla="*/ 133 w 135"/>
                <a:gd name="T9" fmla="*/ 99 h 99"/>
                <a:gd name="T10" fmla="*/ 0 w 135"/>
                <a:gd name="T11" fmla="*/ 2 h 99"/>
                <a:gd name="T12" fmla="*/ 0 w 135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99">
                  <a:moveTo>
                    <a:pt x="0" y="0"/>
                  </a:moveTo>
                  <a:lnTo>
                    <a:pt x="2" y="0"/>
                  </a:lnTo>
                  <a:lnTo>
                    <a:pt x="135" y="96"/>
                  </a:lnTo>
                  <a:lnTo>
                    <a:pt x="135" y="99"/>
                  </a:lnTo>
                  <a:lnTo>
                    <a:pt x="133" y="9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8" name="Freeform 388"/>
            <p:cNvSpPr>
              <a:spLocks/>
            </p:cNvSpPr>
            <p:nvPr/>
          </p:nvSpPr>
          <p:spPr bwMode="auto">
            <a:xfrm>
              <a:off x="3886200" y="3605213"/>
              <a:ext cx="168275" cy="125413"/>
            </a:xfrm>
            <a:custGeom>
              <a:avLst/>
              <a:gdLst>
                <a:gd name="T0" fmla="*/ 0 w 106"/>
                <a:gd name="T1" fmla="*/ 0 h 79"/>
                <a:gd name="T2" fmla="*/ 2 w 106"/>
                <a:gd name="T3" fmla="*/ 0 h 79"/>
                <a:gd name="T4" fmla="*/ 106 w 106"/>
                <a:gd name="T5" fmla="*/ 76 h 79"/>
                <a:gd name="T6" fmla="*/ 106 w 106"/>
                <a:gd name="T7" fmla="*/ 79 h 79"/>
                <a:gd name="T8" fmla="*/ 103 w 106"/>
                <a:gd name="T9" fmla="*/ 79 h 79"/>
                <a:gd name="T10" fmla="*/ 0 w 106"/>
                <a:gd name="T11" fmla="*/ 3 h 79"/>
                <a:gd name="T12" fmla="*/ 0 w 106"/>
                <a:gd name="T1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79">
                  <a:moveTo>
                    <a:pt x="0" y="0"/>
                  </a:moveTo>
                  <a:lnTo>
                    <a:pt x="2" y="0"/>
                  </a:lnTo>
                  <a:lnTo>
                    <a:pt x="106" y="76"/>
                  </a:lnTo>
                  <a:lnTo>
                    <a:pt x="106" y="79"/>
                  </a:lnTo>
                  <a:lnTo>
                    <a:pt x="103" y="7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9" name="Freeform 389"/>
            <p:cNvSpPr>
              <a:spLocks/>
            </p:cNvSpPr>
            <p:nvPr/>
          </p:nvSpPr>
          <p:spPr bwMode="auto">
            <a:xfrm>
              <a:off x="4049713" y="3725863"/>
              <a:ext cx="139700" cy="101600"/>
            </a:xfrm>
            <a:custGeom>
              <a:avLst/>
              <a:gdLst>
                <a:gd name="T0" fmla="*/ 0 w 88"/>
                <a:gd name="T1" fmla="*/ 0 h 64"/>
                <a:gd name="T2" fmla="*/ 3 w 88"/>
                <a:gd name="T3" fmla="*/ 0 h 64"/>
                <a:gd name="T4" fmla="*/ 88 w 88"/>
                <a:gd name="T5" fmla="*/ 61 h 64"/>
                <a:gd name="T6" fmla="*/ 88 w 88"/>
                <a:gd name="T7" fmla="*/ 64 h 64"/>
                <a:gd name="T8" fmla="*/ 85 w 88"/>
                <a:gd name="T9" fmla="*/ 64 h 64"/>
                <a:gd name="T10" fmla="*/ 0 w 88"/>
                <a:gd name="T11" fmla="*/ 3 h 64"/>
                <a:gd name="T12" fmla="*/ 0 w 88"/>
                <a:gd name="T1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64">
                  <a:moveTo>
                    <a:pt x="0" y="0"/>
                  </a:moveTo>
                  <a:lnTo>
                    <a:pt x="3" y="0"/>
                  </a:lnTo>
                  <a:lnTo>
                    <a:pt x="88" y="61"/>
                  </a:lnTo>
                  <a:lnTo>
                    <a:pt x="88" y="64"/>
                  </a:lnTo>
                  <a:lnTo>
                    <a:pt x="85" y="6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0" name="Freeform 390"/>
            <p:cNvSpPr>
              <a:spLocks/>
            </p:cNvSpPr>
            <p:nvPr/>
          </p:nvSpPr>
          <p:spPr bwMode="auto">
            <a:xfrm>
              <a:off x="4184650" y="3822701"/>
              <a:ext cx="217488" cy="158750"/>
            </a:xfrm>
            <a:custGeom>
              <a:avLst/>
              <a:gdLst>
                <a:gd name="T0" fmla="*/ 0 w 137"/>
                <a:gd name="T1" fmla="*/ 0 h 100"/>
                <a:gd name="T2" fmla="*/ 3 w 137"/>
                <a:gd name="T3" fmla="*/ 0 h 100"/>
                <a:gd name="T4" fmla="*/ 137 w 137"/>
                <a:gd name="T5" fmla="*/ 98 h 100"/>
                <a:gd name="T6" fmla="*/ 137 w 137"/>
                <a:gd name="T7" fmla="*/ 100 h 100"/>
                <a:gd name="T8" fmla="*/ 134 w 137"/>
                <a:gd name="T9" fmla="*/ 100 h 100"/>
                <a:gd name="T10" fmla="*/ 0 w 137"/>
                <a:gd name="T11" fmla="*/ 3 h 100"/>
                <a:gd name="T12" fmla="*/ 0 w 137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100">
                  <a:moveTo>
                    <a:pt x="0" y="0"/>
                  </a:moveTo>
                  <a:lnTo>
                    <a:pt x="3" y="0"/>
                  </a:lnTo>
                  <a:lnTo>
                    <a:pt x="137" y="98"/>
                  </a:lnTo>
                  <a:lnTo>
                    <a:pt x="137" y="100"/>
                  </a:lnTo>
                  <a:lnTo>
                    <a:pt x="134" y="10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1" name="Freeform 391"/>
            <p:cNvSpPr>
              <a:spLocks/>
            </p:cNvSpPr>
            <p:nvPr/>
          </p:nvSpPr>
          <p:spPr bwMode="auto">
            <a:xfrm>
              <a:off x="4397375" y="3978276"/>
              <a:ext cx="134938" cy="100013"/>
            </a:xfrm>
            <a:custGeom>
              <a:avLst/>
              <a:gdLst>
                <a:gd name="T0" fmla="*/ 0 w 85"/>
                <a:gd name="T1" fmla="*/ 0 h 63"/>
                <a:gd name="T2" fmla="*/ 3 w 85"/>
                <a:gd name="T3" fmla="*/ 0 h 63"/>
                <a:gd name="T4" fmla="*/ 85 w 85"/>
                <a:gd name="T5" fmla="*/ 60 h 63"/>
                <a:gd name="T6" fmla="*/ 85 w 85"/>
                <a:gd name="T7" fmla="*/ 63 h 63"/>
                <a:gd name="T8" fmla="*/ 82 w 85"/>
                <a:gd name="T9" fmla="*/ 63 h 63"/>
                <a:gd name="T10" fmla="*/ 0 w 85"/>
                <a:gd name="T11" fmla="*/ 2 h 63"/>
                <a:gd name="T12" fmla="*/ 0 w 85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3">
                  <a:moveTo>
                    <a:pt x="0" y="0"/>
                  </a:moveTo>
                  <a:lnTo>
                    <a:pt x="3" y="0"/>
                  </a:lnTo>
                  <a:lnTo>
                    <a:pt x="85" y="60"/>
                  </a:lnTo>
                  <a:lnTo>
                    <a:pt x="85" y="63"/>
                  </a:lnTo>
                  <a:lnTo>
                    <a:pt x="82" y="6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2" name="Freeform 392"/>
            <p:cNvSpPr>
              <a:spLocks/>
            </p:cNvSpPr>
            <p:nvPr/>
          </p:nvSpPr>
          <p:spPr bwMode="auto">
            <a:xfrm>
              <a:off x="1162050" y="3016251"/>
              <a:ext cx="134938" cy="22225"/>
            </a:xfrm>
            <a:custGeom>
              <a:avLst/>
              <a:gdLst>
                <a:gd name="T0" fmla="*/ 82 w 85"/>
                <a:gd name="T1" fmla="*/ 0 h 14"/>
                <a:gd name="T2" fmla="*/ 85 w 85"/>
                <a:gd name="T3" fmla="*/ 0 h 14"/>
                <a:gd name="T4" fmla="*/ 85 w 85"/>
                <a:gd name="T5" fmla="*/ 2 h 14"/>
                <a:gd name="T6" fmla="*/ 2 w 85"/>
                <a:gd name="T7" fmla="*/ 14 h 14"/>
                <a:gd name="T8" fmla="*/ 0 w 85"/>
                <a:gd name="T9" fmla="*/ 14 h 14"/>
                <a:gd name="T10" fmla="*/ 0 w 85"/>
                <a:gd name="T11" fmla="*/ 11 h 14"/>
                <a:gd name="T12" fmla="*/ 82 w 85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4">
                  <a:moveTo>
                    <a:pt x="82" y="0"/>
                  </a:moveTo>
                  <a:lnTo>
                    <a:pt x="85" y="0"/>
                  </a:lnTo>
                  <a:lnTo>
                    <a:pt x="85" y="2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3" name="Freeform 393"/>
            <p:cNvSpPr>
              <a:spLocks/>
            </p:cNvSpPr>
            <p:nvPr/>
          </p:nvSpPr>
          <p:spPr bwMode="auto">
            <a:xfrm>
              <a:off x="1350963" y="3013076"/>
              <a:ext cx="28575" cy="6350"/>
            </a:xfrm>
            <a:custGeom>
              <a:avLst/>
              <a:gdLst>
                <a:gd name="T0" fmla="*/ 0 w 18"/>
                <a:gd name="T1" fmla="*/ 0 h 4"/>
                <a:gd name="T2" fmla="*/ 2 w 18"/>
                <a:gd name="T3" fmla="*/ 0 h 4"/>
                <a:gd name="T4" fmla="*/ 18 w 18"/>
                <a:gd name="T5" fmla="*/ 2 h 4"/>
                <a:gd name="T6" fmla="*/ 18 w 18"/>
                <a:gd name="T7" fmla="*/ 4 h 4"/>
                <a:gd name="T8" fmla="*/ 15 w 18"/>
                <a:gd name="T9" fmla="*/ 4 h 4"/>
                <a:gd name="T10" fmla="*/ 0 w 18"/>
                <a:gd name="T11" fmla="*/ 3 h 4"/>
                <a:gd name="T12" fmla="*/ 0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2" y="0"/>
                  </a:lnTo>
                  <a:lnTo>
                    <a:pt x="18" y="2"/>
                  </a:lnTo>
                  <a:lnTo>
                    <a:pt x="18" y="4"/>
                  </a:lnTo>
                  <a:lnTo>
                    <a:pt x="15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4" name="Freeform 394"/>
            <p:cNvSpPr>
              <a:spLocks/>
            </p:cNvSpPr>
            <p:nvPr/>
          </p:nvSpPr>
          <p:spPr bwMode="auto">
            <a:xfrm>
              <a:off x="1431925" y="3021013"/>
              <a:ext cx="101600" cy="14288"/>
            </a:xfrm>
            <a:custGeom>
              <a:avLst/>
              <a:gdLst>
                <a:gd name="T0" fmla="*/ 0 w 64"/>
                <a:gd name="T1" fmla="*/ 0 h 9"/>
                <a:gd name="T2" fmla="*/ 2 w 64"/>
                <a:gd name="T3" fmla="*/ 0 h 9"/>
                <a:gd name="T4" fmla="*/ 64 w 64"/>
                <a:gd name="T5" fmla="*/ 7 h 9"/>
                <a:gd name="T6" fmla="*/ 64 w 64"/>
                <a:gd name="T7" fmla="*/ 9 h 9"/>
                <a:gd name="T8" fmla="*/ 62 w 64"/>
                <a:gd name="T9" fmla="*/ 9 h 9"/>
                <a:gd name="T10" fmla="*/ 0 w 64"/>
                <a:gd name="T11" fmla="*/ 3 h 9"/>
                <a:gd name="T12" fmla="*/ 0 w 6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">
                  <a:moveTo>
                    <a:pt x="0" y="0"/>
                  </a:moveTo>
                  <a:lnTo>
                    <a:pt x="2" y="0"/>
                  </a:lnTo>
                  <a:lnTo>
                    <a:pt x="64" y="7"/>
                  </a:lnTo>
                  <a:lnTo>
                    <a:pt x="64" y="9"/>
                  </a:lnTo>
                  <a:lnTo>
                    <a:pt x="62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5" name="Freeform 395"/>
            <p:cNvSpPr>
              <a:spLocks/>
            </p:cNvSpPr>
            <p:nvPr/>
          </p:nvSpPr>
          <p:spPr bwMode="auto">
            <a:xfrm>
              <a:off x="1530350" y="3032126"/>
              <a:ext cx="36513" cy="11113"/>
            </a:xfrm>
            <a:custGeom>
              <a:avLst/>
              <a:gdLst>
                <a:gd name="T0" fmla="*/ 0 w 23"/>
                <a:gd name="T1" fmla="*/ 0 h 7"/>
                <a:gd name="T2" fmla="*/ 2 w 23"/>
                <a:gd name="T3" fmla="*/ 0 h 7"/>
                <a:gd name="T4" fmla="*/ 23 w 23"/>
                <a:gd name="T5" fmla="*/ 5 h 7"/>
                <a:gd name="T6" fmla="*/ 23 w 23"/>
                <a:gd name="T7" fmla="*/ 7 h 7"/>
                <a:gd name="T8" fmla="*/ 20 w 23"/>
                <a:gd name="T9" fmla="*/ 7 h 7"/>
                <a:gd name="T10" fmla="*/ 0 w 23"/>
                <a:gd name="T11" fmla="*/ 2 h 7"/>
                <a:gd name="T12" fmla="*/ 0 w 2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">
                  <a:moveTo>
                    <a:pt x="0" y="0"/>
                  </a:moveTo>
                  <a:lnTo>
                    <a:pt x="2" y="0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0" y="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6" name="Freeform 396"/>
            <p:cNvSpPr>
              <a:spLocks/>
            </p:cNvSpPr>
            <p:nvPr/>
          </p:nvSpPr>
          <p:spPr bwMode="auto">
            <a:xfrm>
              <a:off x="1622425" y="3057526"/>
              <a:ext cx="28575" cy="9525"/>
            </a:xfrm>
            <a:custGeom>
              <a:avLst/>
              <a:gdLst>
                <a:gd name="T0" fmla="*/ 0 w 18"/>
                <a:gd name="T1" fmla="*/ 0 h 6"/>
                <a:gd name="T2" fmla="*/ 1 w 18"/>
                <a:gd name="T3" fmla="*/ 0 h 6"/>
                <a:gd name="T4" fmla="*/ 18 w 18"/>
                <a:gd name="T5" fmla="*/ 4 h 6"/>
                <a:gd name="T6" fmla="*/ 18 w 18"/>
                <a:gd name="T7" fmla="*/ 6 h 6"/>
                <a:gd name="T8" fmla="*/ 16 w 18"/>
                <a:gd name="T9" fmla="*/ 6 h 6"/>
                <a:gd name="T10" fmla="*/ 0 w 18"/>
                <a:gd name="T11" fmla="*/ 1 h 6"/>
                <a:gd name="T12" fmla="*/ 0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lnTo>
                    <a:pt x="1" y="0"/>
                  </a:lnTo>
                  <a:lnTo>
                    <a:pt x="18" y="4"/>
                  </a:lnTo>
                  <a:lnTo>
                    <a:pt x="18" y="6"/>
                  </a:lnTo>
                  <a:lnTo>
                    <a:pt x="16" y="6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7" name="Freeform 397"/>
            <p:cNvSpPr>
              <a:spLocks/>
            </p:cNvSpPr>
            <p:nvPr/>
          </p:nvSpPr>
          <p:spPr bwMode="auto">
            <a:xfrm>
              <a:off x="1703388" y="3078163"/>
              <a:ext cx="44450" cy="19050"/>
            </a:xfrm>
            <a:custGeom>
              <a:avLst/>
              <a:gdLst>
                <a:gd name="T0" fmla="*/ 0 w 28"/>
                <a:gd name="T1" fmla="*/ 0 h 12"/>
                <a:gd name="T2" fmla="*/ 1 w 28"/>
                <a:gd name="T3" fmla="*/ 0 h 12"/>
                <a:gd name="T4" fmla="*/ 28 w 28"/>
                <a:gd name="T5" fmla="*/ 9 h 12"/>
                <a:gd name="T6" fmla="*/ 28 w 28"/>
                <a:gd name="T7" fmla="*/ 12 h 12"/>
                <a:gd name="T8" fmla="*/ 25 w 28"/>
                <a:gd name="T9" fmla="*/ 12 h 12"/>
                <a:gd name="T10" fmla="*/ 0 w 28"/>
                <a:gd name="T11" fmla="*/ 3 h 12"/>
                <a:gd name="T12" fmla="*/ 0 w 28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2">
                  <a:moveTo>
                    <a:pt x="0" y="0"/>
                  </a:moveTo>
                  <a:lnTo>
                    <a:pt x="1" y="0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5" y="1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8" name="Freeform 398"/>
            <p:cNvSpPr>
              <a:spLocks/>
            </p:cNvSpPr>
            <p:nvPr/>
          </p:nvSpPr>
          <p:spPr bwMode="auto">
            <a:xfrm>
              <a:off x="1743075" y="3092451"/>
              <a:ext cx="98425" cy="41275"/>
            </a:xfrm>
            <a:custGeom>
              <a:avLst/>
              <a:gdLst>
                <a:gd name="T0" fmla="*/ 0 w 62"/>
                <a:gd name="T1" fmla="*/ 0 h 26"/>
                <a:gd name="T2" fmla="*/ 3 w 62"/>
                <a:gd name="T3" fmla="*/ 0 h 26"/>
                <a:gd name="T4" fmla="*/ 62 w 62"/>
                <a:gd name="T5" fmla="*/ 24 h 26"/>
                <a:gd name="T6" fmla="*/ 62 w 62"/>
                <a:gd name="T7" fmla="*/ 26 h 26"/>
                <a:gd name="T8" fmla="*/ 59 w 62"/>
                <a:gd name="T9" fmla="*/ 26 h 26"/>
                <a:gd name="T10" fmla="*/ 0 w 62"/>
                <a:gd name="T11" fmla="*/ 3 h 26"/>
                <a:gd name="T12" fmla="*/ 0 w 62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26">
                  <a:moveTo>
                    <a:pt x="0" y="0"/>
                  </a:moveTo>
                  <a:lnTo>
                    <a:pt x="3" y="0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59" y="2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9" name="Freeform 399"/>
            <p:cNvSpPr>
              <a:spLocks/>
            </p:cNvSpPr>
            <p:nvPr/>
          </p:nvSpPr>
          <p:spPr bwMode="auto">
            <a:xfrm>
              <a:off x="1893888" y="3154363"/>
              <a:ext cx="28575" cy="14288"/>
            </a:xfrm>
            <a:custGeom>
              <a:avLst/>
              <a:gdLst>
                <a:gd name="T0" fmla="*/ 0 w 18"/>
                <a:gd name="T1" fmla="*/ 0 h 9"/>
                <a:gd name="T2" fmla="*/ 2 w 18"/>
                <a:gd name="T3" fmla="*/ 0 h 9"/>
                <a:gd name="T4" fmla="*/ 18 w 18"/>
                <a:gd name="T5" fmla="*/ 6 h 9"/>
                <a:gd name="T6" fmla="*/ 18 w 18"/>
                <a:gd name="T7" fmla="*/ 9 h 9"/>
                <a:gd name="T8" fmla="*/ 15 w 18"/>
                <a:gd name="T9" fmla="*/ 9 h 9"/>
                <a:gd name="T10" fmla="*/ 0 w 18"/>
                <a:gd name="T11" fmla="*/ 2 h 9"/>
                <a:gd name="T12" fmla="*/ 0 w 1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2" y="0"/>
                  </a:lnTo>
                  <a:lnTo>
                    <a:pt x="18" y="6"/>
                  </a:lnTo>
                  <a:lnTo>
                    <a:pt x="18" y="9"/>
                  </a:lnTo>
                  <a:lnTo>
                    <a:pt x="15" y="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0" name="Freeform 400"/>
            <p:cNvSpPr>
              <a:spLocks/>
            </p:cNvSpPr>
            <p:nvPr/>
          </p:nvSpPr>
          <p:spPr bwMode="auto">
            <a:xfrm>
              <a:off x="1971675" y="3187701"/>
              <a:ext cx="52388" cy="26988"/>
            </a:xfrm>
            <a:custGeom>
              <a:avLst/>
              <a:gdLst>
                <a:gd name="T0" fmla="*/ 0 w 33"/>
                <a:gd name="T1" fmla="*/ 0 h 17"/>
                <a:gd name="T2" fmla="*/ 3 w 33"/>
                <a:gd name="T3" fmla="*/ 0 h 17"/>
                <a:gd name="T4" fmla="*/ 33 w 33"/>
                <a:gd name="T5" fmla="*/ 15 h 17"/>
                <a:gd name="T6" fmla="*/ 33 w 33"/>
                <a:gd name="T7" fmla="*/ 17 h 17"/>
                <a:gd name="T8" fmla="*/ 31 w 33"/>
                <a:gd name="T9" fmla="*/ 17 h 17"/>
                <a:gd name="T10" fmla="*/ 0 w 33"/>
                <a:gd name="T11" fmla="*/ 4 h 17"/>
                <a:gd name="T12" fmla="*/ 0 w 33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7">
                  <a:moveTo>
                    <a:pt x="0" y="0"/>
                  </a:moveTo>
                  <a:lnTo>
                    <a:pt x="3" y="0"/>
                  </a:lnTo>
                  <a:lnTo>
                    <a:pt x="33" y="15"/>
                  </a:lnTo>
                  <a:lnTo>
                    <a:pt x="33" y="17"/>
                  </a:lnTo>
                  <a:lnTo>
                    <a:pt x="31" y="17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1" name="Freeform 401"/>
            <p:cNvSpPr>
              <a:spLocks/>
            </p:cNvSpPr>
            <p:nvPr/>
          </p:nvSpPr>
          <p:spPr bwMode="auto">
            <a:xfrm>
              <a:off x="2020888" y="3211513"/>
              <a:ext cx="25400" cy="15875"/>
            </a:xfrm>
            <a:custGeom>
              <a:avLst/>
              <a:gdLst>
                <a:gd name="T0" fmla="*/ 0 w 16"/>
                <a:gd name="T1" fmla="*/ 0 h 10"/>
                <a:gd name="T2" fmla="*/ 2 w 16"/>
                <a:gd name="T3" fmla="*/ 0 h 10"/>
                <a:gd name="T4" fmla="*/ 16 w 16"/>
                <a:gd name="T5" fmla="*/ 7 h 10"/>
                <a:gd name="T6" fmla="*/ 16 w 16"/>
                <a:gd name="T7" fmla="*/ 10 h 10"/>
                <a:gd name="T8" fmla="*/ 14 w 16"/>
                <a:gd name="T9" fmla="*/ 10 h 10"/>
                <a:gd name="T10" fmla="*/ 0 w 16"/>
                <a:gd name="T11" fmla="*/ 2 h 10"/>
                <a:gd name="T12" fmla="*/ 0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0" y="0"/>
                  </a:moveTo>
                  <a:lnTo>
                    <a:pt x="2" y="0"/>
                  </a:lnTo>
                  <a:lnTo>
                    <a:pt x="16" y="7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2" name="Freeform 402"/>
            <p:cNvSpPr>
              <a:spLocks/>
            </p:cNvSpPr>
            <p:nvPr/>
          </p:nvSpPr>
          <p:spPr bwMode="auto">
            <a:xfrm>
              <a:off x="2043113" y="3222626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7 h 10"/>
                <a:gd name="T6" fmla="*/ 17 w 17"/>
                <a:gd name="T7" fmla="*/ 10 h 10"/>
                <a:gd name="T8" fmla="*/ 13 w 17"/>
                <a:gd name="T9" fmla="*/ 10 h 10"/>
                <a:gd name="T10" fmla="*/ 0 w 17"/>
                <a:gd name="T11" fmla="*/ 3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7"/>
                  </a:lnTo>
                  <a:lnTo>
                    <a:pt x="17" y="10"/>
                  </a:lnTo>
                  <a:lnTo>
                    <a:pt x="13" y="10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3" name="Freeform 403"/>
            <p:cNvSpPr>
              <a:spLocks/>
            </p:cNvSpPr>
            <p:nvPr/>
          </p:nvSpPr>
          <p:spPr bwMode="auto">
            <a:xfrm>
              <a:off x="2063750" y="3233738"/>
              <a:ext cx="47625" cy="26988"/>
            </a:xfrm>
            <a:custGeom>
              <a:avLst/>
              <a:gdLst>
                <a:gd name="T0" fmla="*/ 0 w 30"/>
                <a:gd name="T1" fmla="*/ 0 h 17"/>
                <a:gd name="T2" fmla="*/ 4 w 30"/>
                <a:gd name="T3" fmla="*/ 0 h 17"/>
                <a:gd name="T4" fmla="*/ 30 w 30"/>
                <a:gd name="T5" fmla="*/ 13 h 17"/>
                <a:gd name="T6" fmla="*/ 30 w 30"/>
                <a:gd name="T7" fmla="*/ 17 h 17"/>
                <a:gd name="T8" fmla="*/ 28 w 30"/>
                <a:gd name="T9" fmla="*/ 17 h 17"/>
                <a:gd name="T10" fmla="*/ 0 w 30"/>
                <a:gd name="T11" fmla="*/ 3 h 17"/>
                <a:gd name="T12" fmla="*/ 0 w 30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7">
                  <a:moveTo>
                    <a:pt x="0" y="0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30" y="17"/>
                  </a:lnTo>
                  <a:lnTo>
                    <a:pt x="28" y="1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4" name="Freeform 404"/>
            <p:cNvSpPr>
              <a:spLocks/>
            </p:cNvSpPr>
            <p:nvPr/>
          </p:nvSpPr>
          <p:spPr bwMode="auto">
            <a:xfrm>
              <a:off x="2162175" y="3284538"/>
              <a:ext cx="26988" cy="15875"/>
            </a:xfrm>
            <a:custGeom>
              <a:avLst/>
              <a:gdLst>
                <a:gd name="T0" fmla="*/ 0 w 17"/>
                <a:gd name="T1" fmla="*/ 0 h 10"/>
                <a:gd name="T2" fmla="*/ 2 w 17"/>
                <a:gd name="T3" fmla="*/ 0 h 10"/>
                <a:gd name="T4" fmla="*/ 17 w 17"/>
                <a:gd name="T5" fmla="*/ 8 h 10"/>
                <a:gd name="T6" fmla="*/ 17 w 17"/>
                <a:gd name="T7" fmla="*/ 10 h 10"/>
                <a:gd name="T8" fmla="*/ 15 w 17"/>
                <a:gd name="T9" fmla="*/ 10 h 10"/>
                <a:gd name="T10" fmla="*/ 0 w 17"/>
                <a:gd name="T11" fmla="*/ 2 h 10"/>
                <a:gd name="T12" fmla="*/ 0 w 17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">
                  <a:moveTo>
                    <a:pt x="0" y="0"/>
                  </a:moveTo>
                  <a:lnTo>
                    <a:pt x="2" y="0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15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5" name="Freeform 405"/>
            <p:cNvSpPr>
              <a:spLocks/>
            </p:cNvSpPr>
            <p:nvPr/>
          </p:nvSpPr>
          <p:spPr bwMode="auto">
            <a:xfrm>
              <a:off x="2243138" y="3328988"/>
              <a:ext cx="33338" cy="20638"/>
            </a:xfrm>
            <a:custGeom>
              <a:avLst/>
              <a:gdLst>
                <a:gd name="T0" fmla="*/ 0 w 21"/>
                <a:gd name="T1" fmla="*/ 0 h 13"/>
                <a:gd name="T2" fmla="*/ 2 w 21"/>
                <a:gd name="T3" fmla="*/ 0 h 13"/>
                <a:gd name="T4" fmla="*/ 21 w 21"/>
                <a:gd name="T5" fmla="*/ 9 h 13"/>
                <a:gd name="T6" fmla="*/ 21 w 21"/>
                <a:gd name="T7" fmla="*/ 13 h 13"/>
                <a:gd name="T8" fmla="*/ 18 w 21"/>
                <a:gd name="T9" fmla="*/ 13 h 13"/>
                <a:gd name="T10" fmla="*/ 0 w 21"/>
                <a:gd name="T11" fmla="*/ 3 h 13"/>
                <a:gd name="T12" fmla="*/ 0 w 21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lnTo>
                    <a:pt x="2" y="0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18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6" name="Freeform 406"/>
            <p:cNvSpPr>
              <a:spLocks/>
            </p:cNvSpPr>
            <p:nvPr/>
          </p:nvSpPr>
          <p:spPr bwMode="auto">
            <a:xfrm>
              <a:off x="2271713" y="3343276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3 w 52"/>
                <a:gd name="T3" fmla="*/ 0 h 34"/>
                <a:gd name="T4" fmla="*/ 52 w 52"/>
                <a:gd name="T5" fmla="*/ 30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4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3" y="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7" name="Freeform 408"/>
            <p:cNvSpPr>
              <a:spLocks/>
            </p:cNvSpPr>
            <p:nvPr/>
          </p:nvSpPr>
          <p:spPr bwMode="auto">
            <a:xfrm>
              <a:off x="2351088" y="33909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7 w 18"/>
                <a:gd name="T9" fmla="*/ 14 h 14"/>
                <a:gd name="T10" fmla="*/ 0 w 18"/>
                <a:gd name="T11" fmla="*/ 4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7" y="1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8" name="Freeform 409"/>
            <p:cNvSpPr>
              <a:spLocks/>
            </p:cNvSpPr>
            <p:nvPr/>
          </p:nvSpPr>
          <p:spPr bwMode="auto">
            <a:xfrm>
              <a:off x="2435225" y="3441700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9" name="Freeform 410"/>
            <p:cNvSpPr>
              <a:spLocks/>
            </p:cNvSpPr>
            <p:nvPr/>
          </p:nvSpPr>
          <p:spPr bwMode="auto">
            <a:xfrm>
              <a:off x="2513013" y="3489325"/>
              <a:ext cx="11113" cy="7938"/>
            </a:xfrm>
            <a:custGeom>
              <a:avLst/>
              <a:gdLst>
                <a:gd name="T0" fmla="*/ 0 w 7"/>
                <a:gd name="T1" fmla="*/ 0 h 5"/>
                <a:gd name="T2" fmla="*/ 4 w 7"/>
                <a:gd name="T3" fmla="*/ 0 h 5"/>
                <a:gd name="T4" fmla="*/ 7 w 7"/>
                <a:gd name="T5" fmla="*/ 3 h 5"/>
                <a:gd name="T6" fmla="*/ 7 w 7"/>
                <a:gd name="T7" fmla="*/ 5 h 5"/>
                <a:gd name="T8" fmla="*/ 5 w 7"/>
                <a:gd name="T9" fmla="*/ 5 h 5"/>
                <a:gd name="T10" fmla="*/ 0 w 7"/>
                <a:gd name="T11" fmla="*/ 3 h 5"/>
                <a:gd name="T12" fmla="*/ 0 w 7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lnTo>
                    <a:pt x="4" y="0"/>
                  </a:lnTo>
                  <a:lnTo>
                    <a:pt x="7" y="3"/>
                  </a:lnTo>
                  <a:lnTo>
                    <a:pt x="7" y="5"/>
                  </a:lnTo>
                  <a:lnTo>
                    <a:pt x="5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0" name="Freeform 411"/>
            <p:cNvSpPr>
              <a:spLocks/>
            </p:cNvSpPr>
            <p:nvPr/>
          </p:nvSpPr>
          <p:spPr bwMode="auto">
            <a:xfrm>
              <a:off x="2520950" y="3494088"/>
              <a:ext cx="82550" cy="53975"/>
            </a:xfrm>
            <a:custGeom>
              <a:avLst/>
              <a:gdLst>
                <a:gd name="T0" fmla="*/ 0 w 52"/>
                <a:gd name="T1" fmla="*/ 0 h 34"/>
                <a:gd name="T2" fmla="*/ 2 w 52"/>
                <a:gd name="T3" fmla="*/ 0 h 34"/>
                <a:gd name="T4" fmla="*/ 52 w 52"/>
                <a:gd name="T5" fmla="*/ 32 h 34"/>
                <a:gd name="T6" fmla="*/ 52 w 52"/>
                <a:gd name="T7" fmla="*/ 34 h 34"/>
                <a:gd name="T8" fmla="*/ 50 w 52"/>
                <a:gd name="T9" fmla="*/ 34 h 34"/>
                <a:gd name="T10" fmla="*/ 0 w 52"/>
                <a:gd name="T11" fmla="*/ 2 h 34"/>
                <a:gd name="T12" fmla="*/ 0 w 52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4">
                  <a:moveTo>
                    <a:pt x="0" y="0"/>
                  </a:moveTo>
                  <a:lnTo>
                    <a:pt x="2" y="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1" name="Freeform 412"/>
            <p:cNvSpPr>
              <a:spLocks/>
            </p:cNvSpPr>
            <p:nvPr/>
          </p:nvSpPr>
          <p:spPr bwMode="auto">
            <a:xfrm>
              <a:off x="2600325" y="3544888"/>
              <a:ext cx="44450" cy="30163"/>
            </a:xfrm>
            <a:custGeom>
              <a:avLst/>
              <a:gdLst>
                <a:gd name="T0" fmla="*/ 0 w 28"/>
                <a:gd name="T1" fmla="*/ 0 h 19"/>
                <a:gd name="T2" fmla="*/ 2 w 28"/>
                <a:gd name="T3" fmla="*/ 0 h 19"/>
                <a:gd name="T4" fmla="*/ 28 w 28"/>
                <a:gd name="T5" fmla="*/ 16 h 19"/>
                <a:gd name="T6" fmla="*/ 28 w 28"/>
                <a:gd name="T7" fmla="*/ 19 h 19"/>
                <a:gd name="T8" fmla="*/ 26 w 28"/>
                <a:gd name="T9" fmla="*/ 19 h 19"/>
                <a:gd name="T10" fmla="*/ 0 w 28"/>
                <a:gd name="T11" fmla="*/ 2 h 19"/>
                <a:gd name="T12" fmla="*/ 0 w 28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2" y="0"/>
                  </a:lnTo>
                  <a:lnTo>
                    <a:pt x="28" y="16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2" name="Freeform 413"/>
            <p:cNvSpPr>
              <a:spLocks/>
            </p:cNvSpPr>
            <p:nvPr/>
          </p:nvSpPr>
          <p:spPr bwMode="auto">
            <a:xfrm>
              <a:off x="2705100" y="3613150"/>
              <a:ext cx="28575" cy="20638"/>
            </a:xfrm>
            <a:custGeom>
              <a:avLst/>
              <a:gdLst>
                <a:gd name="T0" fmla="*/ 0 w 18"/>
                <a:gd name="T1" fmla="*/ 0 h 13"/>
                <a:gd name="T2" fmla="*/ 2 w 18"/>
                <a:gd name="T3" fmla="*/ 0 h 13"/>
                <a:gd name="T4" fmla="*/ 18 w 18"/>
                <a:gd name="T5" fmla="*/ 11 h 13"/>
                <a:gd name="T6" fmla="*/ 18 w 18"/>
                <a:gd name="T7" fmla="*/ 13 h 13"/>
                <a:gd name="T8" fmla="*/ 16 w 18"/>
                <a:gd name="T9" fmla="*/ 13 h 13"/>
                <a:gd name="T10" fmla="*/ 0 w 18"/>
                <a:gd name="T11" fmla="*/ 3 h 13"/>
                <a:gd name="T12" fmla="*/ 0 w 18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0" y="0"/>
                  </a:moveTo>
                  <a:lnTo>
                    <a:pt x="2" y="0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6" y="1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3" name="Freeform 414"/>
            <p:cNvSpPr>
              <a:spLocks/>
            </p:cNvSpPr>
            <p:nvPr/>
          </p:nvSpPr>
          <p:spPr bwMode="auto">
            <a:xfrm>
              <a:off x="2784475" y="3663950"/>
              <a:ext cx="82550" cy="55563"/>
            </a:xfrm>
            <a:custGeom>
              <a:avLst/>
              <a:gdLst>
                <a:gd name="T0" fmla="*/ 0 w 52"/>
                <a:gd name="T1" fmla="*/ 0 h 35"/>
                <a:gd name="T2" fmla="*/ 1 w 52"/>
                <a:gd name="T3" fmla="*/ 0 h 35"/>
                <a:gd name="T4" fmla="*/ 52 w 52"/>
                <a:gd name="T5" fmla="*/ 32 h 35"/>
                <a:gd name="T6" fmla="*/ 52 w 52"/>
                <a:gd name="T7" fmla="*/ 35 h 35"/>
                <a:gd name="T8" fmla="*/ 48 w 52"/>
                <a:gd name="T9" fmla="*/ 35 h 35"/>
                <a:gd name="T10" fmla="*/ 0 w 52"/>
                <a:gd name="T11" fmla="*/ 3 h 35"/>
                <a:gd name="T12" fmla="*/ 0 w 5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5">
                  <a:moveTo>
                    <a:pt x="0" y="0"/>
                  </a:moveTo>
                  <a:lnTo>
                    <a:pt x="1" y="0"/>
                  </a:lnTo>
                  <a:lnTo>
                    <a:pt x="52" y="32"/>
                  </a:lnTo>
                  <a:lnTo>
                    <a:pt x="52" y="35"/>
                  </a:lnTo>
                  <a:lnTo>
                    <a:pt x="48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4" name="Freeform 415"/>
            <p:cNvSpPr>
              <a:spLocks/>
            </p:cNvSpPr>
            <p:nvPr/>
          </p:nvSpPr>
          <p:spPr bwMode="auto">
            <a:xfrm>
              <a:off x="2860675" y="3714750"/>
              <a:ext cx="58738" cy="39688"/>
            </a:xfrm>
            <a:custGeom>
              <a:avLst/>
              <a:gdLst>
                <a:gd name="T0" fmla="*/ 0 w 37"/>
                <a:gd name="T1" fmla="*/ 0 h 25"/>
                <a:gd name="T2" fmla="*/ 4 w 37"/>
                <a:gd name="T3" fmla="*/ 0 h 25"/>
                <a:gd name="T4" fmla="*/ 37 w 37"/>
                <a:gd name="T5" fmla="*/ 22 h 25"/>
                <a:gd name="T6" fmla="*/ 37 w 37"/>
                <a:gd name="T7" fmla="*/ 25 h 25"/>
                <a:gd name="T8" fmla="*/ 34 w 37"/>
                <a:gd name="T9" fmla="*/ 25 h 25"/>
                <a:gd name="T10" fmla="*/ 0 w 37"/>
                <a:gd name="T11" fmla="*/ 3 h 25"/>
                <a:gd name="T12" fmla="*/ 0 w 37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5">
                  <a:moveTo>
                    <a:pt x="0" y="0"/>
                  </a:moveTo>
                  <a:lnTo>
                    <a:pt x="4" y="0"/>
                  </a:lnTo>
                  <a:lnTo>
                    <a:pt x="37" y="22"/>
                  </a:lnTo>
                  <a:lnTo>
                    <a:pt x="37" y="25"/>
                  </a:lnTo>
                  <a:lnTo>
                    <a:pt x="34" y="2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5" name="Freeform 416"/>
            <p:cNvSpPr>
              <a:spLocks/>
            </p:cNvSpPr>
            <p:nvPr/>
          </p:nvSpPr>
          <p:spPr bwMode="auto">
            <a:xfrm>
              <a:off x="2971800" y="3787775"/>
              <a:ext cx="28575" cy="22225"/>
            </a:xfrm>
            <a:custGeom>
              <a:avLst/>
              <a:gdLst>
                <a:gd name="T0" fmla="*/ 0 w 18"/>
                <a:gd name="T1" fmla="*/ 0 h 14"/>
                <a:gd name="T2" fmla="*/ 2 w 18"/>
                <a:gd name="T3" fmla="*/ 0 h 14"/>
                <a:gd name="T4" fmla="*/ 18 w 18"/>
                <a:gd name="T5" fmla="*/ 10 h 14"/>
                <a:gd name="T6" fmla="*/ 18 w 18"/>
                <a:gd name="T7" fmla="*/ 14 h 14"/>
                <a:gd name="T8" fmla="*/ 16 w 18"/>
                <a:gd name="T9" fmla="*/ 14 h 14"/>
                <a:gd name="T10" fmla="*/ 0 w 18"/>
                <a:gd name="T11" fmla="*/ 3 h 14"/>
                <a:gd name="T12" fmla="*/ 0 w 18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4">
                  <a:moveTo>
                    <a:pt x="0" y="0"/>
                  </a:moveTo>
                  <a:lnTo>
                    <a:pt x="2" y="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6" y="1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6" name="Freeform 417"/>
            <p:cNvSpPr>
              <a:spLocks/>
            </p:cNvSpPr>
            <p:nvPr/>
          </p:nvSpPr>
          <p:spPr bwMode="auto">
            <a:xfrm>
              <a:off x="3054350" y="3846513"/>
              <a:ext cx="133350" cy="90488"/>
            </a:xfrm>
            <a:custGeom>
              <a:avLst/>
              <a:gdLst>
                <a:gd name="T0" fmla="*/ 0 w 84"/>
                <a:gd name="T1" fmla="*/ 0 h 57"/>
                <a:gd name="T2" fmla="*/ 4 w 84"/>
                <a:gd name="T3" fmla="*/ 0 h 57"/>
                <a:gd name="T4" fmla="*/ 84 w 84"/>
                <a:gd name="T5" fmla="*/ 54 h 57"/>
                <a:gd name="T6" fmla="*/ 84 w 84"/>
                <a:gd name="T7" fmla="*/ 57 h 57"/>
                <a:gd name="T8" fmla="*/ 81 w 84"/>
                <a:gd name="T9" fmla="*/ 57 h 57"/>
                <a:gd name="T10" fmla="*/ 0 w 84"/>
                <a:gd name="T11" fmla="*/ 2 h 57"/>
                <a:gd name="T12" fmla="*/ 0 w 84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57">
                  <a:moveTo>
                    <a:pt x="0" y="0"/>
                  </a:moveTo>
                  <a:lnTo>
                    <a:pt x="4" y="0"/>
                  </a:lnTo>
                  <a:lnTo>
                    <a:pt x="84" y="54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7" name="Freeform 418"/>
            <p:cNvSpPr>
              <a:spLocks/>
            </p:cNvSpPr>
            <p:nvPr/>
          </p:nvSpPr>
          <p:spPr bwMode="auto">
            <a:xfrm>
              <a:off x="3241675" y="3971925"/>
              <a:ext cx="28575" cy="23813"/>
            </a:xfrm>
            <a:custGeom>
              <a:avLst/>
              <a:gdLst>
                <a:gd name="T0" fmla="*/ 0 w 18"/>
                <a:gd name="T1" fmla="*/ 0 h 15"/>
                <a:gd name="T2" fmla="*/ 3 w 18"/>
                <a:gd name="T3" fmla="*/ 0 h 15"/>
                <a:gd name="T4" fmla="*/ 18 w 18"/>
                <a:gd name="T5" fmla="*/ 13 h 15"/>
                <a:gd name="T6" fmla="*/ 18 w 18"/>
                <a:gd name="T7" fmla="*/ 15 h 15"/>
                <a:gd name="T8" fmla="*/ 16 w 18"/>
                <a:gd name="T9" fmla="*/ 15 h 15"/>
                <a:gd name="T10" fmla="*/ 0 w 18"/>
                <a:gd name="T11" fmla="*/ 4 h 15"/>
                <a:gd name="T12" fmla="*/ 0 w 18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0" y="0"/>
                  </a:moveTo>
                  <a:lnTo>
                    <a:pt x="3" y="0"/>
                  </a:lnTo>
                  <a:lnTo>
                    <a:pt x="18" y="13"/>
                  </a:lnTo>
                  <a:lnTo>
                    <a:pt x="18" y="15"/>
                  </a:lnTo>
                  <a:lnTo>
                    <a:pt x="16" y="1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8" name="Freeform 419"/>
            <p:cNvSpPr>
              <a:spLocks/>
            </p:cNvSpPr>
            <p:nvPr/>
          </p:nvSpPr>
          <p:spPr bwMode="auto">
            <a:xfrm>
              <a:off x="3325813" y="4032250"/>
              <a:ext cx="53975" cy="39688"/>
            </a:xfrm>
            <a:custGeom>
              <a:avLst/>
              <a:gdLst>
                <a:gd name="T0" fmla="*/ 0 w 34"/>
                <a:gd name="T1" fmla="*/ 0 h 25"/>
                <a:gd name="T2" fmla="*/ 3 w 34"/>
                <a:gd name="T3" fmla="*/ 0 h 25"/>
                <a:gd name="T4" fmla="*/ 34 w 34"/>
                <a:gd name="T5" fmla="*/ 22 h 25"/>
                <a:gd name="T6" fmla="*/ 34 w 34"/>
                <a:gd name="T7" fmla="*/ 25 h 25"/>
                <a:gd name="T8" fmla="*/ 31 w 34"/>
                <a:gd name="T9" fmla="*/ 25 h 25"/>
                <a:gd name="T10" fmla="*/ 0 w 34"/>
                <a:gd name="T11" fmla="*/ 4 h 25"/>
                <a:gd name="T12" fmla="*/ 0 w 34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5">
                  <a:moveTo>
                    <a:pt x="0" y="0"/>
                  </a:moveTo>
                  <a:lnTo>
                    <a:pt x="3" y="0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1" y="2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9" name="Freeform 420"/>
            <p:cNvSpPr>
              <a:spLocks/>
            </p:cNvSpPr>
            <p:nvPr/>
          </p:nvSpPr>
          <p:spPr bwMode="auto">
            <a:xfrm>
              <a:off x="3375025" y="4067175"/>
              <a:ext cx="11113" cy="11113"/>
            </a:xfrm>
            <a:custGeom>
              <a:avLst/>
              <a:gdLst>
                <a:gd name="T0" fmla="*/ 0 w 7"/>
                <a:gd name="T1" fmla="*/ 0 h 7"/>
                <a:gd name="T2" fmla="*/ 3 w 7"/>
                <a:gd name="T3" fmla="*/ 0 h 7"/>
                <a:gd name="T4" fmla="*/ 7 w 7"/>
                <a:gd name="T5" fmla="*/ 4 h 7"/>
                <a:gd name="T6" fmla="*/ 7 w 7"/>
                <a:gd name="T7" fmla="*/ 7 h 7"/>
                <a:gd name="T8" fmla="*/ 5 w 7"/>
                <a:gd name="T9" fmla="*/ 7 h 7"/>
                <a:gd name="T10" fmla="*/ 0 w 7"/>
                <a:gd name="T11" fmla="*/ 3 h 7"/>
                <a:gd name="T12" fmla="*/ 0 w 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3" y="0"/>
                  </a:lnTo>
                  <a:lnTo>
                    <a:pt x="7" y="4"/>
                  </a:lnTo>
                  <a:lnTo>
                    <a:pt x="7" y="7"/>
                  </a:lnTo>
                  <a:lnTo>
                    <a:pt x="5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0" name="Line 421"/>
            <p:cNvSpPr>
              <a:spLocks noChangeShapeType="1"/>
            </p:cNvSpPr>
            <p:nvPr/>
          </p:nvSpPr>
          <p:spPr bwMode="auto">
            <a:xfrm>
              <a:off x="1328738" y="3005138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1" name="Line 422"/>
            <p:cNvSpPr>
              <a:spLocks noChangeShapeType="1"/>
            </p:cNvSpPr>
            <p:nvPr/>
          </p:nvSpPr>
          <p:spPr bwMode="auto">
            <a:xfrm>
              <a:off x="131286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2" name="Line 423"/>
            <p:cNvSpPr>
              <a:spLocks noChangeShapeType="1"/>
            </p:cNvSpPr>
            <p:nvPr/>
          </p:nvSpPr>
          <p:spPr bwMode="auto">
            <a:xfrm>
              <a:off x="1328738" y="3068638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3" name="Line 424"/>
            <p:cNvSpPr>
              <a:spLocks noChangeShapeType="1"/>
            </p:cNvSpPr>
            <p:nvPr/>
          </p:nvSpPr>
          <p:spPr bwMode="auto">
            <a:xfrm>
              <a:off x="1312863" y="3148013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4" name="Line 425"/>
            <p:cNvSpPr>
              <a:spLocks noChangeShapeType="1"/>
            </p:cNvSpPr>
            <p:nvPr/>
          </p:nvSpPr>
          <p:spPr bwMode="auto">
            <a:xfrm>
              <a:off x="1533525" y="2954338"/>
              <a:ext cx="0" cy="587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5" name="Line 426"/>
            <p:cNvSpPr>
              <a:spLocks noChangeShapeType="1"/>
            </p:cNvSpPr>
            <p:nvPr/>
          </p:nvSpPr>
          <p:spPr bwMode="auto">
            <a:xfrm>
              <a:off x="1516063" y="2954338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6" name="Line 427"/>
            <p:cNvSpPr>
              <a:spLocks noChangeShapeType="1"/>
            </p:cNvSpPr>
            <p:nvPr/>
          </p:nvSpPr>
          <p:spPr bwMode="auto">
            <a:xfrm>
              <a:off x="1533525" y="3009900"/>
              <a:ext cx="0" cy="777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7" name="Line 428"/>
            <p:cNvSpPr>
              <a:spLocks noChangeShapeType="1"/>
            </p:cNvSpPr>
            <p:nvPr/>
          </p:nvSpPr>
          <p:spPr bwMode="auto">
            <a:xfrm>
              <a:off x="1516063" y="3086100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8" name="Line 429"/>
            <p:cNvSpPr>
              <a:spLocks noChangeShapeType="1"/>
            </p:cNvSpPr>
            <p:nvPr/>
          </p:nvSpPr>
          <p:spPr bwMode="auto">
            <a:xfrm>
              <a:off x="1744663" y="291782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9" name="Line 430"/>
            <p:cNvSpPr>
              <a:spLocks noChangeShapeType="1"/>
            </p:cNvSpPr>
            <p:nvPr/>
          </p:nvSpPr>
          <p:spPr bwMode="auto">
            <a:xfrm>
              <a:off x="1727200" y="29178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0" name="Line 431"/>
            <p:cNvSpPr>
              <a:spLocks noChangeShapeType="1"/>
            </p:cNvSpPr>
            <p:nvPr/>
          </p:nvSpPr>
          <p:spPr bwMode="auto">
            <a:xfrm>
              <a:off x="1744663" y="296862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1" name="Line 432"/>
            <p:cNvSpPr>
              <a:spLocks noChangeShapeType="1"/>
            </p:cNvSpPr>
            <p:nvPr/>
          </p:nvSpPr>
          <p:spPr bwMode="auto">
            <a:xfrm>
              <a:off x="1727200" y="30321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2" name="Line 433"/>
            <p:cNvSpPr>
              <a:spLocks noChangeShapeType="1"/>
            </p:cNvSpPr>
            <p:nvPr/>
          </p:nvSpPr>
          <p:spPr bwMode="auto">
            <a:xfrm>
              <a:off x="2109788" y="2898775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3" name="Line 434"/>
            <p:cNvSpPr>
              <a:spLocks noChangeShapeType="1"/>
            </p:cNvSpPr>
            <p:nvPr/>
          </p:nvSpPr>
          <p:spPr bwMode="auto">
            <a:xfrm>
              <a:off x="2093913" y="28987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4" name="Line 435"/>
            <p:cNvSpPr>
              <a:spLocks noChangeShapeType="1"/>
            </p:cNvSpPr>
            <p:nvPr/>
          </p:nvSpPr>
          <p:spPr bwMode="auto">
            <a:xfrm>
              <a:off x="2109788" y="2943225"/>
              <a:ext cx="0" cy="635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5" name="Line 436"/>
            <p:cNvSpPr>
              <a:spLocks noChangeShapeType="1"/>
            </p:cNvSpPr>
            <p:nvPr/>
          </p:nvSpPr>
          <p:spPr bwMode="auto">
            <a:xfrm>
              <a:off x="2093913" y="300672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6" name="Line 437"/>
            <p:cNvSpPr>
              <a:spLocks noChangeShapeType="1"/>
            </p:cNvSpPr>
            <p:nvPr/>
          </p:nvSpPr>
          <p:spPr bwMode="auto">
            <a:xfrm>
              <a:off x="2274888" y="2914650"/>
              <a:ext cx="0" cy="492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7" name="Line 438"/>
            <p:cNvSpPr>
              <a:spLocks noChangeShapeType="1"/>
            </p:cNvSpPr>
            <p:nvPr/>
          </p:nvSpPr>
          <p:spPr bwMode="auto">
            <a:xfrm>
              <a:off x="2255838" y="291623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8" name="Line 439"/>
            <p:cNvSpPr>
              <a:spLocks noChangeShapeType="1"/>
            </p:cNvSpPr>
            <p:nvPr/>
          </p:nvSpPr>
          <p:spPr bwMode="auto">
            <a:xfrm>
              <a:off x="2274888" y="2963863"/>
              <a:ext cx="0" cy="619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9" name="Line 440"/>
            <p:cNvSpPr>
              <a:spLocks noChangeShapeType="1"/>
            </p:cNvSpPr>
            <p:nvPr/>
          </p:nvSpPr>
          <p:spPr bwMode="auto">
            <a:xfrm>
              <a:off x="2255838" y="30257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0" name="Line 441"/>
            <p:cNvSpPr>
              <a:spLocks noChangeShapeType="1"/>
            </p:cNvSpPr>
            <p:nvPr/>
          </p:nvSpPr>
          <p:spPr bwMode="auto">
            <a:xfrm>
              <a:off x="2462213" y="2976563"/>
              <a:ext cx="0" cy="190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1" name="Line 442"/>
            <p:cNvSpPr>
              <a:spLocks noChangeShapeType="1"/>
            </p:cNvSpPr>
            <p:nvPr/>
          </p:nvSpPr>
          <p:spPr bwMode="auto">
            <a:xfrm>
              <a:off x="2444750" y="29765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2" name="Line 443"/>
            <p:cNvSpPr>
              <a:spLocks noChangeShapeType="1"/>
            </p:cNvSpPr>
            <p:nvPr/>
          </p:nvSpPr>
          <p:spPr bwMode="auto">
            <a:xfrm>
              <a:off x="2462213" y="2994025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3" name="Line 444"/>
            <p:cNvSpPr>
              <a:spLocks noChangeShapeType="1"/>
            </p:cNvSpPr>
            <p:nvPr/>
          </p:nvSpPr>
          <p:spPr bwMode="auto">
            <a:xfrm>
              <a:off x="2444750" y="30194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4" name="Line 445"/>
            <p:cNvSpPr>
              <a:spLocks noChangeShapeType="1"/>
            </p:cNvSpPr>
            <p:nvPr/>
          </p:nvSpPr>
          <p:spPr bwMode="auto">
            <a:xfrm>
              <a:off x="2700338" y="2913063"/>
              <a:ext cx="0" cy="2540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5" name="Line 446"/>
            <p:cNvSpPr>
              <a:spLocks noChangeShapeType="1"/>
            </p:cNvSpPr>
            <p:nvPr/>
          </p:nvSpPr>
          <p:spPr bwMode="auto">
            <a:xfrm>
              <a:off x="2681288" y="2914650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6" name="Line 447"/>
            <p:cNvSpPr>
              <a:spLocks noChangeShapeType="1"/>
            </p:cNvSpPr>
            <p:nvPr/>
          </p:nvSpPr>
          <p:spPr bwMode="auto">
            <a:xfrm>
              <a:off x="2700338" y="2936875"/>
              <a:ext cx="0" cy="269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7" name="Line 448"/>
            <p:cNvSpPr>
              <a:spLocks noChangeShapeType="1"/>
            </p:cNvSpPr>
            <p:nvPr/>
          </p:nvSpPr>
          <p:spPr bwMode="auto">
            <a:xfrm>
              <a:off x="2681288" y="296227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8" name="Line 449"/>
            <p:cNvSpPr>
              <a:spLocks noChangeShapeType="1"/>
            </p:cNvSpPr>
            <p:nvPr/>
          </p:nvSpPr>
          <p:spPr bwMode="auto">
            <a:xfrm>
              <a:off x="3163888" y="2720975"/>
              <a:ext cx="0" cy="523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9" name="Line 450"/>
            <p:cNvSpPr>
              <a:spLocks noChangeShapeType="1"/>
            </p:cNvSpPr>
            <p:nvPr/>
          </p:nvSpPr>
          <p:spPr bwMode="auto">
            <a:xfrm>
              <a:off x="3148013" y="27209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0" name="Line 451"/>
            <p:cNvSpPr>
              <a:spLocks noChangeShapeType="1"/>
            </p:cNvSpPr>
            <p:nvPr/>
          </p:nvSpPr>
          <p:spPr bwMode="auto">
            <a:xfrm>
              <a:off x="3163888" y="2771775"/>
              <a:ext cx="0" cy="650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1" name="Line 452"/>
            <p:cNvSpPr>
              <a:spLocks noChangeShapeType="1"/>
            </p:cNvSpPr>
            <p:nvPr/>
          </p:nvSpPr>
          <p:spPr bwMode="auto">
            <a:xfrm>
              <a:off x="3148013" y="283527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2" name="Line 453"/>
            <p:cNvSpPr>
              <a:spLocks noChangeShapeType="1"/>
            </p:cNvSpPr>
            <p:nvPr/>
          </p:nvSpPr>
          <p:spPr bwMode="auto">
            <a:xfrm>
              <a:off x="3513138" y="2532063"/>
              <a:ext cx="0" cy="809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3" name="Line 454"/>
            <p:cNvSpPr>
              <a:spLocks noChangeShapeType="1"/>
            </p:cNvSpPr>
            <p:nvPr/>
          </p:nvSpPr>
          <p:spPr bwMode="auto">
            <a:xfrm>
              <a:off x="3490913" y="2532063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4" name="Line 455"/>
            <p:cNvSpPr>
              <a:spLocks noChangeShapeType="1"/>
            </p:cNvSpPr>
            <p:nvPr/>
          </p:nvSpPr>
          <p:spPr bwMode="auto">
            <a:xfrm>
              <a:off x="3513138" y="2609850"/>
              <a:ext cx="0" cy="1127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5" name="Line 456"/>
            <p:cNvSpPr>
              <a:spLocks noChangeShapeType="1"/>
            </p:cNvSpPr>
            <p:nvPr/>
          </p:nvSpPr>
          <p:spPr bwMode="auto">
            <a:xfrm>
              <a:off x="3490913" y="2720975"/>
              <a:ext cx="381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6" name="Line 457"/>
            <p:cNvSpPr>
              <a:spLocks noChangeShapeType="1"/>
            </p:cNvSpPr>
            <p:nvPr/>
          </p:nvSpPr>
          <p:spPr bwMode="auto">
            <a:xfrm>
              <a:off x="5676900" y="17732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7" name="Line 458"/>
            <p:cNvSpPr>
              <a:spLocks noChangeShapeType="1"/>
            </p:cNvSpPr>
            <p:nvPr/>
          </p:nvSpPr>
          <p:spPr bwMode="auto">
            <a:xfrm>
              <a:off x="5659438" y="17748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8" name="Line 459"/>
            <p:cNvSpPr>
              <a:spLocks noChangeShapeType="1"/>
            </p:cNvSpPr>
            <p:nvPr/>
          </p:nvSpPr>
          <p:spPr bwMode="auto">
            <a:xfrm>
              <a:off x="5676900" y="1843088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9" name="Line 460"/>
            <p:cNvSpPr>
              <a:spLocks noChangeShapeType="1"/>
            </p:cNvSpPr>
            <p:nvPr/>
          </p:nvSpPr>
          <p:spPr bwMode="auto">
            <a:xfrm>
              <a:off x="5659438" y="1939925"/>
              <a:ext cx="349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0" name="Line 461"/>
            <p:cNvSpPr>
              <a:spLocks noChangeShapeType="1"/>
            </p:cNvSpPr>
            <p:nvPr/>
          </p:nvSpPr>
          <p:spPr bwMode="auto">
            <a:xfrm>
              <a:off x="6146800" y="200660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1" name="Line 462"/>
            <p:cNvSpPr>
              <a:spLocks noChangeShapeType="1"/>
            </p:cNvSpPr>
            <p:nvPr/>
          </p:nvSpPr>
          <p:spPr bwMode="auto">
            <a:xfrm>
              <a:off x="6130925" y="2006600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2" name="Line 463"/>
            <p:cNvSpPr>
              <a:spLocks noChangeShapeType="1"/>
            </p:cNvSpPr>
            <p:nvPr/>
          </p:nvSpPr>
          <p:spPr bwMode="auto">
            <a:xfrm>
              <a:off x="6146800" y="2097088"/>
              <a:ext cx="0" cy="142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3" name="Line 464"/>
            <p:cNvSpPr>
              <a:spLocks noChangeShapeType="1"/>
            </p:cNvSpPr>
            <p:nvPr/>
          </p:nvSpPr>
          <p:spPr bwMode="auto">
            <a:xfrm>
              <a:off x="6130925" y="2238375"/>
              <a:ext cx="333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4" name="Freeform 465"/>
            <p:cNvSpPr>
              <a:spLocks/>
            </p:cNvSpPr>
            <p:nvPr/>
          </p:nvSpPr>
          <p:spPr bwMode="auto">
            <a:xfrm>
              <a:off x="1327150" y="3009900"/>
              <a:ext cx="206375" cy="60325"/>
            </a:xfrm>
            <a:custGeom>
              <a:avLst/>
              <a:gdLst>
                <a:gd name="T0" fmla="*/ 129 w 130"/>
                <a:gd name="T1" fmla="*/ 0 h 38"/>
                <a:gd name="T2" fmla="*/ 130 w 130"/>
                <a:gd name="T3" fmla="*/ 0 h 38"/>
                <a:gd name="T4" fmla="*/ 130 w 130"/>
                <a:gd name="T5" fmla="*/ 2 h 38"/>
                <a:gd name="T6" fmla="*/ 2 w 130"/>
                <a:gd name="T7" fmla="*/ 38 h 38"/>
                <a:gd name="T8" fmla="*/ 0 w 130"/>
                <a:gd name="T9" fmla="*/ 38 h 38"/>
                <a:gd name="T10" fmla="*/ 0 w 130"/>
                <a:gd name="T11" fmla="*/ 37 h 38"/>
                <a:gd name="T12" fmla="*/ 129 w 130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" h="38">
                  <a:moveTo>
                    <a:pt x="129" y="0"/>
                  </a:moveTo>
                  <a:lnTo>
                    <a:pt x="130" y="0"/>
                  </a:lnTo>
                  <a:lnTo>
                    <a:pt x="130" y="2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5" name="Freeform 466"/>
            <p:cNvSpPr>
              <a:spLocks/>
            </p:cNvSpPr>
            <p:nvPr/>
          </p:nvSpPr>
          <p:spPr bwMode="auto">
            <a:xfrm>
              <a:off x="1531938" y="2968625"/>
              <a:ext cx="215900" cy="44450"/>
            </a:xfrm>
            <a:custGeom>
              <a:avLst/>
              <a:gdLst>
                <a:gd name="T0" fmla="*/ 134 w 136"/>
                <a:gd name="T1" fmla="*/ 0 h 28"/>
                <a:gd name="T2" fmla="*/ 136 w 136"/>
                <a:gd name="T3" fmla="*/ 0 h 28"/>
                <a:gd name="T4" fmla="*/ 136 w 136"/>
                <a:gd name="T5" fmla="*/ 1 h 28"/>
                <a:gd name="T6" fmla="*/ 1 w 136"/>
                <a:gd name="T7" fmla="*/ 28 h 28"/>
                <a:gd name="T8" fmla="*/ 0 w 136"/>
                <a:gd name="T9" fmla="*/ 28 h 28"/>
                <a:gd name="T10" fmla="*/ 0 w 136"/>
                <a:gd name="T11" fmla="*/ 26 h 28"/>
                <a:gd name="T12" fmla="*/ 134 w 13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28">
                  <a:moveTo>
                    <a:pt x="134" y="0"/>
                  </a:moveTo>
                  <a:lnTo>
                    <a:pt x="136" y="0"/>
                  </a:lnTo>
                  <a:lnTo>
                    <a:pt x="136" y="1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6" name="Freeform 467"/>
            <p:cNvSpPr>
              <a:spLocks/>
            </p:cNvSpPr>
            <p:nvPr/>
          </p:nvSpPr>
          <p:spPr bwMode="auto">
            <a:xfrm>
              <a:off x="1744663" y="2943225"/>
              <a:ext cx="366713" cy="26988"/>
            </a:xfrm>
            <a:custGeom>
              <a:avLst/>
              <a:gdLst>
                <a:gd name="T0" fmla="*/ 230 w 231"/>
                <a:gd name="T1" fmla="*/ 0 h 17"/>
                <a:gd name="T2" fmla="*/ 231 w 231"/>
                <a:gd name="T3" fmla="*/ 0 h 17"/>
                <a:gd name="T4" fmla="*/ 231 w 231"/>
                <a:gd name="T5" fmla="*/ 2 h 17"/>
                <a:gd name="T6" fmla="*/ 2 w 231"/>
                <a:gd name="T7" fmla="*/ 17 h 17"/>
                <a:gd name="T8" fmla="*/ 0 w 231"/>
                <a:gd name="T9" fmla="*/ 17 h 17"/>
                <a:gd name="T10" fmla="*/ 0 w 231"/>
                <a:gd name="T11" fmla="*/ 16 h 17"/>
                <a:gd name="T12" fmla="*/ 230 w 23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1" h="17">
                  <a:moveTo>
                    <a:pt x="230" y="0"/>
                  </a:moveTo>
                  <a:lnTo>
                    <a:pt x="231" y="0"/>
                  </a:lnTo>
                  <a:lnTo>
                    <a:pt x="231" y="2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7" name="Freeform 468"/>
            <p:cNvSpPr>
              <a:spLocks/>
            </p:cNvSpPr>
            <p:nvPr/>
          </p:nvSpPr>
          <p:spPr bwMode="auto">
            <a:xfrm>
              <a:off x="2109788" y="2943225"/>
              <a:ext cx="166688" cy="20638"/>
            </a:xfrm>
            <a:custGeom>
              <a:avLst/>
              <a:gdLst>
                <a:gd name="T0" fmla="*/ 0 w 105"/>
                <a:gd name="T1" fmla="*/ 0 h 13"/>
                <a:gd name="T2" fmla="*/ 1 w 105"/>
                <a:gd name="T3" fmla="*/ 0 h 13"/>
                <a:gd name="T4" fmla="*/ 105 w 105"/>
                <a:gd name="T5" fmla="*/ 13 h 13"/>
                <a:gd name="T6" fmla="*/ 105 w 105"/>
                <a:gd name="T7" fmla="*/ 13 h 13"/>
                <a:gd name="T8" fmla="*/ 104 w 105"/>
                <a:gd name="T9" fmla="*/ 13 h 13"/>
                <a:gd name="T10" fmla="*/ 0 w 105"/>
                <a:gd name="T11" fmla="*/ 2 h 13"/>
                <a:gd name="T12" fmla="*/ 0 w 10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3">
                  <a:moveTo>
                    <a:pt x="0" y="0"/>
                  </a:moveTo>
                  <a:lnTo>
                    <a:pt x="1" y="0"/>
                  </a:lnTo>
                  <a:lnTo>
                    <a:pt x="105" y="13"/>
                  </a:lnTo>
                  <a:lnTo>
                    <a:pt x="105" y="13"/>
                  </a:lnTo>
                  <a:lnTo>
                    <a:pt x="104" y="1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8" name="Freeform 469"/>
            <p:cNvSpPr>
              <a:spLocks/>
            </p:cNvSpPr>
            <p:nvPr/>
          </p:nvSpPr>
          <p:spPr bwMode="auto">
            <a:xfrm>
              <a:off x="2274888" y="2963863"/>
              <a:ext cx="188913" cy="31750"/>
            </a:xfrm>
            <a:custGeom>
              <a:avLst/>
              <a:gdLst>
                <a:gd name="T0" fmla="*/ 0 w 119"/>
                <a:gd name="T1" fmla="*/ 0 h 20"/>
                <a:gd name="T2" fmla="*/ 1 w 119"/>
                <a:gd name="T3" fmla="*/ 0 h 20"/>
                <a:gd name="T4" fmla="*/ 119 w 119"/>
                <a:gd name="T5" fmla="*/ 19 h 20"/>
                <a:gd name="T6" fmla="*/ 119 w 119"/>
                <a:gd name="T7" fmla="*/ 20 h 20"/>
                <a:gd name="T8" fmla="*/ 117 w 119"/>
                <a:gd name="T9" fmla="*/ 20 h 20"/>
                <a:gd name="T10" fmla="*/ 0 w 119"/>
                <a:gd name="T11" fmla="*/ 0 h 20"/>
                <a:gd name="T12" fmla="*/ 0 w 119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0">
                  <a:moveTo>
                    <a:pt x="0" y="0"/>
                  </a:moveTo>
                  <a:lnTo>
                    <a:pt x="1" y="0"/>
                  </a:lnTo>
                  <a:lnTo>
                    <a:pt x="119" y="19"/>
                  </a:lnTo>
                  <a:lnTo>
                    <a:pt x="119" y="20"/>
                  </a:lnTo>
                  <a:lnTo>
                    <a:pt x="117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9" name="Freeform 470"/>
            <p:cNvSpPr>
              <a:spLocks/>
            </p:cNvSpPr>
            <p:nvPr/>
          </p:nvSpPr>
          <p:spPr bwMode="auto">
            <a:xfrm>
              <a:off x="2460625" y="2936875"/>
              <a:ext cx="241300" cy="58738"/>
            </a:xfrm>
            <a:custGeom>
              <a:avLst/>
              <a:gdLst>
                <a:gd name="T0" fmla="*/ 151 w 152"/>
                <a:gd name="T1" fmla="*/ 0 h 37"/>
                <a:gd name="T2" fmla="*/ 152 w 152"/>
                <a:gd name="T3" fmla="*/ 0 h 37"/>
                <a:gd name="T4" fmla="*/ 152 w 152"/>
                <a:gd name="T5" fmla="*/ 1 h 37"/>
                <a:gd name="T6" fmla="*/ 2 w 152"/>
                <a:gd name="T7" fmla="*/ 37 h 37"/>
                <a:gd name="T8" fmla="*/ 0 w 152"/>
                <a:gd name="T9" fmla="*/ 37 h 37"/>
                <a:gd name="T10" fmla="*/ 0 w 152"/>
                <a:gd name="T11" fmla="*/ 36 h 37"/>
                <a:gd name="T12" fmla="*/ 151 w 152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37">
                  <a:moveTo>
                    <a:pt x="151" y="0"/>
                  </a:moveTo>
                  <a:lnTo>
                    <a:pt x="152" y="0"/>
                  </a:lnTo>
                  <a:lnTo>
                    <a:pt x="152" y="1"/>
                  </a:lnTo>
                  <a:lnTo>
                    <a:pt x="2" y="37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0" name="Freeform 471"/>
            <p:cNvSpPr>
              <a:spLocks/>
            </p:cNvSpPr>
            <p:nvPr/>
          </p:nvSpPr>
          <p:spPr bwMode="auto">
            <a:xfrm>
              <a:off x="2700338" y="2771775"/>
              <a:ext cx="465138" cy="166688"/>
            </a:xfrm>
            <a:custGeom>
              <a:avLst/>
              <a:gdLst>
                <a:gd name="T0" fmla="*/ 292 w 293"/>
                <a:gd name="T1" fmla="*/ 0 h 105"/>
                <a:gd name="T2" fmla="*/ 293 w 293"/>
                <a:gd name="T3" fmla="*/ 0 h 105"/>
                <a:gd name="T4" fmla="*/ 293 w 293"/>
                <a:gd name="T5" fmla="*/ 1 h 105"/>
                <a:gd name="T6" fmla="*/ 1 w 293"/>
                <a:gd name="T7" fmla="*/ 105 h 105"/>
                <a:gd name="T8" fmla="*/ 0 w 293"/>
                <a:gd name="T9" fmla="*/ 105 h 105"/>
                <a:gd name="T10" fmla="*/ 0 w 293"/>
                <a:gd name="T11" fmla="*/ 104 h 105"/>
                <a:gd name="T12" fmla="*/ 292 w 293"/>
                <a:gd name="T13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3" h="105">
                  <a:moveTo>
                    <a:pt x="292" y="0"/>
                  </a:moveTo>
                  <a:lnTo>
                    <a:pt x="293" y="0"/>
                  </a:lnTo>
                  <a:lnTo>
                    <a:pt x="293" y="1"/>
                  </a:lnTo>
                  <a:lnTo>
                    <a:pt x="1" y="105"/>
                  </a:lnTo>
                  <a:lnTo>
                    <a:pt x="0" y="105"/>
                  </a:lnTo>
                  <a:lnTo>
                    <a:pt x="0" y="104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1" name="Freeform 472"/>
            <p:cNvSpPr>
              <a:spLocks/>
            </p:cNvSpPr>
            <p:nvPr/>
          </p:nvSpPr>
          <p:spPr bwMode="auto">
            <a:xfrm>
              <a:off x="3163888" y="2609850"/>
              <a:ext cx="349250" cy="163513"/>
            </a:xfrm>
            <a:custGeom>
              <a:avLst/>
              <a:gdLst>
                <a:gd name="T0" fmla="*/ 219 w 220"/>
                <a:gd name="T1" fmla="*/ 0 h 103"/>
                <a:gd name="T2" fmla="*/ 220 w 220"/>
                <a:gd name="T3" fmla="*/ 0 h 103"/>
                <a:gd name="T4" fmla="*/ 220 w 220"/>
                <a:gd name="T5" fmla="*/ 2 h 103"/>
                <a:gd name="T6" fmla="*/ 1 w 220"/>
                <a:gd name="T7" fmla="*/ 103 h 103"/>
                <a:gd name="T8" fmla="*/ 0 w 220"/>
                <a:gd name="T9" fmla="*/ 103 h 103"/>
                <a:gd name="T10" fmla="*/ 0 w 220"/>
                <a:gd name="T11" fmla="*/ 102 h 103"/>
                <a:gd name="T12" fmla="*/ 219 w 220"/>
                <a:gd name="T1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03">
                  <a:moveTo>
                    <a:pt x="219" y="0"/>
                  </a:moveTo>
                  <a:lnTo>
                    <a:pt x="220" y="0"/>
                  </a:lnTo>
                  <a:lnTo>
                    <a:pt x="220" y="2"/>
                  </a:lnTo>
                  <a:lnTo>
                    <a:pt x="1" y="103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2" name="Freeform 473"/>
            <p:cNvSpPr>
              <a:spLocks/>
            </p:cNvSpPr>
            <p:nvPr/>
          </p:nvSpPr>
          <p:spPr bwMode="auto">
            <a:xfrm>
              <a:off x="3511550" y="2605088"/>
              <a:ext cx="790575" cy="7938"/>
            </a:xfrm>
            <a:custGeom>
              <a:avLst/>
              <a:gdLst>
                <a:gd name="T0" fmla="*/ 496 w 498"/>
                <a:gd name="T1" fmla="*/ 0 h 5"/>
                <a:gd name="T2" fmla="*/ 498 w 498"/>
                <a:gd name="T3" fmla="*/ 0 h 5"/>
                <a:gd name="T4" fmla="*/ 498 w 498"/>
                <a:gd name="T5" fmla="*/ 1 h 5"/>
                <a:gd name="T6" fmla="*/ 1 w 498"/>
                <a:gd name="T7" fmla="*/ 5 h 5"/>
                <a:gd name="T8" fmla="*/ 0 w 498"/>
                <a:gd name="T9" fmla="*/ 5 h 5"/>
                <a:gd name="T10" fmla="*/ 0 w 498"/>
                <a:gd name="T11" fmla="*/ 3 h 5"/>
                <a:gd name="T12" fmla="*/ 496 w 49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8" h="5">
                  <a:moveTo>
                    <a:pt x="496" y="0"/>
                  </a:moveTo>
                  <a:lnTo>
                    <a:pt x="498" y="0"/>
                  </a:lnTo>
                  <a:lnTo>
                    <a:pt x="498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3" name="Freeform 474"/>
            <p:cNvSpPr>
              <a:spLocks/>
            </p:cNvSpPr>
            <p:nvPr/>
          </p:nvSpPr>
          <p:spPr bwMode="auto">
            <a:xfrm>
              <a:off x="4298950" y="2554288"/>
              <a:ext cx="192088" cy="52388"/>
            </a:xfrm>
            <a:custGeom>
              <a:avLst/>
              <a:gdLst>
                <a:gd name="T0" fmla="*/ 119 w 121"/>
                <a:gd name="T1" fmla="*/ 0 h 33"/>
                <a:gd name="T2" fmla="*/ 121 w 121"/>
                <a:gd name="T3" fmla="*/ 0 h 33"/>
                <a:gd name="T4" fmla="*/ 121 w 121"/>
                <a:gd name="T5" fmla="*/ 1 h 33"/>
                <a:gd name="T6" fmla="*/ 2 w 121"/>
                <a:gd name="T7" fmla="*/ 33 h 33"/>
                <a:gd name="T8" fmla="*/ 0 w 121"/>
                <a:gd name="T9" fmla="*/ 33 h 33"/>
                <a:gd name="T10" fmla="*/ 0 w 121"/>
                <a:gd name="T11" fmla="*/ 32 h 33"/>
                <a:gd name="T12" fmla="*/ 119 w 121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33">
                  <a:moveTo>
                    <a:pt x="119" y="0"/>
                  </a:moveTo>
                  <a:lnTo>
                    <a:pt x="121" y="0"/>
                  </a:lnTo>
                  <a:lnTo>
                    <a:pt x="121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4" name="Freeform 475"/>
            <p:cNvSpPr>
              <a:spLocks/>
            </p:cNvSpPr>
            <p:nvPr/>
          </p:nvSpPr>
          <p:spPr bwMode="auto">
            <a:xfrm>
              <a:off x="4487863" y="2257425"/>
              <a:ext cx="427038" cy="298450"/>
            </a:xfrm>
            <a:custGeom>
              <a:avLst/>
              <a:gdLst>
                <a:gd name="T0" fmla="*/ 268 w 269"/>
                <a:gd name="T1" fmla="*/ 0 h 188"/>
                <a:gd name="T2" fmla="*/ 269 w 269"/>
                <a:gd name="T3" fmla="*/ 0 h 188"/>
                <a:gd name="T4" fmla="*/ 269 w 269"/>
                <a:gd name="T5" fmla="*/ 1 h 188"/>
                <a:gd name="T6" fmla="*/ 2 w 269"/>
                <a:gd name="T7" fmla="*/ 188 h 188"/>
                <a:gd name="T8" fmla="*/ 0 w 269"/>
                <a:gd name="T9" fmla="*/ 188 h 188"/>
                <a:gd name="T10" fmla="*/ 0 w 269"/>
                <a:gd name="T11" fmla="*/ 187 h 188"/>
                <a:gd name="T12" fmla="*/ 268 w 269"/>
                <a:gd name="T1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9" h="188">
                  <a:moveTo>
                    <a:pt x="268" y="0"/>
                  </a:moveTo>
                  <a:lnTo>
                    <a:pt x="269" y="0"/>
                  </a:lnTo>
                  <a:lnTo>
                    <a:pt x="269" y="1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7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5" name="Freeform 476"/>
            <p:cNvSpPr>
              <a:spLocks/>
            </p:cNvSpPr>
            <p:nvPr/>
          </p:nvSpPr>
          <p:spPr bwMode="auto">
            <a:xfrm>
              <a:off x="4913313" y="1843088"/>
              <a:ext cx="763588" cy="415925"/>
            </a:xfrm>
            <a:custGeom>
              <a:avLst/>
              <a:gdLst>
                <a:gd name="T0" fmla="*/ 480 w 481"/>
                <a:gd name="T1" fmla="*/ 0 h 262"/>
                <a:gd name="T2" fmla="*/ 481 w 481"/>
                <a:gd name="T3" fmla="*/ 0 h 262"/>
                <a:gd name="T4" fmla="*/ 481 w 481"/>
                <a:gd name="T5" fmla="*/ 2 h 262"/>
                <a:gd name="T6" fmla="*/ 1 w 481"/>
                <a:gd name="T7" fmla="*/ 262 h 262"/>
                <a:gd name="T8" fmla="*/ 0 w 481"/>
                <a:gd name="T9" fmla="*/ 262 h 262"/>
                <a:gd name="T10" fmla="*/ 0 w 481"/>
                <a:gd name="T11" fmla="*/ 261 h 262"/>
                <a:gd name="T12" fmla="*/ 480 w 481"/>
                <a:gd name="T13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1" h="262">
                  <a:moveTo>
                    <a:pt x="480" y="0"/>
                  </a:moveTo>
                  <a:lnTo>
                    <a:pt x="481" y="0"/>
                  </a:lnTo>
                  <a:lnTo>
                    <a:pt x="481" y="2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61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6" name="Freeform 477"/>
            <p:cNvSpPr>
              <a:spLocks/>
            </p:cNvSpPr>
            <p:nvPr/>
          </p:nvSpPr>
          <p:spPr bwMode="auto">
            <a:xfrm>
              <a:off x="5675313" y="1843088"/>
              <a:ext cx="473075" cy="255588"/>
            </a:xfrm>
            <a:custGeom>
              <a:avLst/>
              <a:gdLst>
                <a:gd name="T0" fmla="*/ 0 w 298"/>
                <a:gd name="T1" fmla="*/ 0 h 161"/>
                <a:gd name="T2" fmla="*/ 1 w 298"/>
                <a:gd name="T3" fmla="*/ 0 h 161"/>
                <a:gd name="T4" fmla="*/ 298 w 298"/>
                <a:gd name="T5" fmla="*/ 160 h 161"/>
                <a:gd name="T6" fmla="*/ 298 w 298"/>
                <a:gd name="T7" fmla="*/ 161 h 161"/>
                <a:gd name="T8" fmla="*/ 296 w 298"/>
                <a:gd name="T9" fmla="*/ 161 h 161"/>
                <a:gd name="T10" fmla="*/ 0 w 298"/>
                <a:gd name="T11" fmla="*/ 2 h 161"/>
                <a:gd name="T12" fmla="*/ 0 w 298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8" h="161">
                  <a:moveTo>
                    <a:pt x="0" y="0"/>
                  </a:moveTo>
                  <a:lnTo>
                    <a:pt x="1" y="0"/>
                  </a:lnTo>
                  <a:lnTo>
                    <a:pt x="298" y="160"/>
                  </a:lnTo>
                  <a:lnTo>
                    <a:pt x="298" y="161"/>
                  </a:lnTo>
                  <a:lnTo>
                    <a:pt x="296" y="161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7" name="Freeform 478"/>
            <p:cNvSpPr>
              <a:spLocks/>
            </p:cNvSpPr>
            <p:nvPr/>
          </p:nvSpPr>
          <p:spPr bwMode="auto">
            <a:xfrm>
              <a:off x="1162050" y="3262313"/>
              <a:ext cx="134938" cy="34925"/>
            </a:xfrm>
            <a:custGeom>
              <a:avLst/>
              <a:gdLst>
                <a:gd name="T0" fmla="*/ 0 w 85"/>
                <a:gd name="T1" fmla="*/ 0 h 22"/>
                <a:gd name="T2" fmla="*/ 2 w 85"/>
                <a:gd name="T3" fmla="*/ 0 h 22"/>
                <a:gd name="T4" fmla="*/ 85 w 85"/>
                <a:gd name="T5" fmla="*/ 19 h 22"/>
                <a:gd name="T6" fmla="*/ 85 w 85"/>
                <a:gd name="T7" fmla="*/ 22 h 22"/>
                <a:gd name="T8" fmla="*/ 82 w 85"/>
                <a:gd name="T9" fmla="*/ 22 h 22"/>
                <a:gd name="T10" fmla="*/ 0 w 85"/>
                <a:gd name="T11" fmla="*/ 2 h 22"/>
                <a:gd name="T12" fmla="*/ 0 w 85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2">
                  <a:moveTo>
                    <a:pt x="0" y="0"/>
                  </a:moveTo>
                  <a:lnTo>
                    <a:pt x="2" y="0"/>
                  </a:lnTo>
                  <a:lnTo>
                    <a:pt x="85" y="19"/>
                  </a:lnTo>
                  <a:lnTo>
                    <a:pt x="85" y="22"/>
                  </a:lnTo>
                  <a:lnTo>
                    <a:pt x="82" y="2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8" name="Freeform 479"/>
            <p:cNvSpPr>
              <a:spLocks/>
            </p:cNvSpPr>
            <p:nvPr/>
          </p:nvSpPr>
          <p:spPr bwMode="auto">
            <a:xfrm>
              <a:off x="1350963" y="3298825"/>
              <a:ext cx="28575" cy="4763"/>
            </a:xfrm>
            <a:custGeom>
              <a:avLst/>
              <a:gdLst>
                <a:gd name="T0" fmla="*/ 15 w 18"/>
                <a:gd name="T1" fmla="*/ 0 h 3"/>
                <a:gd name="T2" fmla="*/ 18 w 18"/>
                <a:gd name="T3" fmla="*/ 0 h 3"/>
                <a:gd name="T4" fmla="*/ 18 w 18"/>
                <a:gd name="T5" fmla="*/ 2 h 3"/>
                <a:gd name="T6" fmla="*/ 2 w 18"/>
                <a:gd name="T7" fmla="*/ 3 h 3"/>
                <a:gd name="T8" fmla="*/ 0 w 18"/>
                <a:gd name="T9" fmla="*/ 3 h 3"/>
                <a:gd name="T10" fmla="*/ 0 w 18"/>
                <a:gd name="T11" fmla="*/ 1 h 3"/>
                <a:gd name="T12" fmla="*/ 15 w 18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15" y="0"/>
                  </a:moveTo>
                  <a:lnTo>
                    <a:pt x="18" y="0"/>
                  </a:lnTo>
                  <a:lnTo>
                    <a:pt x="18" y="2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9" name="Freeform 480"/>
            <p:cNvSpPr>
              <a:spLocks/>
            </p:cNvSpPr>
            <p:nvPr/>
          </p:nvSpPr>
          <p:spPr bwMode="auto">
            <a:xfrm>
              <a:off x="1431925" y="3292475"/>
              <a:ext cx="101600" cy="7938"/>
            </a:xfrm>
            <a:custGeom>
              <a:avLst/>
              <a:gdLst>
                <a:gd name="T0" fmla="*/ 62 w 64"/>
                <a:gd name="T1" fmla="*/ 0 h 5"/>
                <a:gd name="T2" fmla="*/ 64 w 64"/>
                <a:gd name="T3" fmla="*/ 0 h 5"/>
                <a:gd name="T4" fmla="*/ 64 w 64"/>
                <a:gd name="T5" fmla="*/ 3 h 5"/>
                <a:gd name="T6" fmla="*/ 2 w 64"/>
                <a:gd name="T7" fmla="*/ 5 h 5"/>
                <a:gd name="T8" fmla="*/ 0 w 64"/>
                <a:gd name="T9" fmla="*/ 5 h 5"/>
                <a:gd name="T10" fmla="*/ 0 w 64"/>
                <a:gd name="T11" fmla="*/ 3 h 5"/>
                <a:gd name="T12" fmla="*/ 62 w 6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">
                  <a:moveTo>
                    <a:pt x="62" y="0"/>
                  </a:moveTo>
                  <a:lnTo>
                    <a:pt x="64" y="0"/>
                  </a:lnTo>
                  <a:lnTo>
                    <a:pt x="6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0" name="Freeform 481"/>
            <p:cNvSpPr>
              <a:spLocks/>
            </p:cNvSpPr>
            <p:nvPr/>
          </p:nvSpPr>
          <p:spPr bwMode="auto">
            <a:xfrm>
              <a:off x="1530350" y="3284538"/>
              <a:ext cx="36513" cy="12700"/>
            </a:xfrm>
            <a:custGeom>
              <a:avLst/>
              <a:gdLst>
                <a:gd name="T0" fmla="*/ 20 w 23"/>
                <a:gd name="T1" fmla="*/ 0 h 8"/>
                <a:gd name="T2" fmla="*/ 23 w 23"/>
                <a:gd name="T3" fmla="*/ 0 h 8"/>
                <a:gd name="T4" fmla="*/ 23 w 23"/>
                <a:gd name="T5" fmla="*/ 2 h 8"/>
                <a:gd name="T6" fmla="*/ 2 w 23"/>
                <a:gd name="T7" fmla="*/ 8 h 8"/>
                <a:gd name="T8" fmla="*/ 0 w 23"/>
                <a:gd name="T9" fmla="*/ 8 h 8"/>
                <a:gd name="T10" fmla="*/ 0 w 23"/>
                <a:gd name="T11" fmla="*/ 5 h 8"/>
                <a:gd name="T12" fmla="*/ 20 w 23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20" y="0"/>
                  </a:moveTo>
                  <a:lnTo>
                    <a:pt x="23" y="0"/>
                  </a:lnTo>
                  <a:lnTo>
                    <a:pt x="23" y="2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1" name="Freeform 482"/>
            <p:cNvSpPr>
              <a:spLocks/>
            </p:cNvSpPr>
            <p:nvPr/>
          </p:nvSpPr>
          <p:spPr bwMode="auto">
            <a:xfrm>
              <a:off x="1619250" y="3265488"/>
              <a:ext cx="28575" cy="9525"/>
            </a:xfrm>
            <a:custGeom>
              <a:avLst/>
              <a:gdLst>
                <a:gd name="T0" fmla="*/ 16 w 18"/>
                <a:gd name="T1" fmla="*/ 0 h 6"/>
                <a:gd name="T2" fmla="*/ 18 w 18"/>
                <a:gd name="T3" fmla="*/ 0 h 6"/>
                <a:gd name="T4" fmla="*/ 18 w 18"/>
                <a:gd name="T5" fmla="*/ 3 h 6"/>
                <a:gd name="T6" fmla="*/ 3 w 18"/>
                <a:gd name="T7" fmla="*/ 6 h 6"/>
                <a:gd name="T8" fmla="*/ 0 w 18"/>
                <a:gd name="T9" fmla="*/ 6 h 6"/>
                <a:gd name="T10" fmla="*/ 0 w 18"/>
                <a:gd name="T11" fmla="*/ 4 h 6"/>
                <a:gd name="T12" fmla="*/ 16 w 18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">
                  <a:moveTo>
                    <a:pt x="16" y="0"/>
                  </a:moveTo>
                  <a:lnTo>
                    <a:pt x="18" y="0"/>
                  </a:lnTo>
                  <a:lnTo>
                    <a:pt x="18" y="3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2" name="Freeform 483"/>
            <p:cNvSpPr>
              <a:spLocks/>
            </p:cNvSpPr>
            <p:nvPr/>
          </p:nvSpPr>
          <p:spPr bwMode="auto">
            <a:xfrm>
              <a:off x="1703388" y="3244850"/>
              <a:ext cx="44450" cy="12700"/>
            </a:xfrm>
            <a:custGeom>
              <a:avLst/>
              <a:gdLst>
                <a:gd name="T0" fmla="*/ 25 w 28"/>
                <a:gd name="T1" fmla="*/ 0 h 8"/>
                <a:gd name="T2" fmla="*/ 28 w 28"/>
                <a:gd name="T3" fmla="*/ 0 h 8"/>
                <a:gd name="T4" fmla="*/ 28 w 28"/>
                <a:gd name="T5" fmla="*/ 3 h 8"/>
                <a:gd name="T6" fmla="*/ 1 w 28"/>
                <a:gd name="T7" fmla="*/ 8 h 8"/>
                <a:gd name="T8" fmla="*/ 0 w 28"/>
                <a:gd name="T9" fmla="*/ 8 h 8"/>
                <a:gd name="T10" fmla="*/ 0 w 28"/>
                <a:gd name="T11" fmla="*/ 5 h 8"/>
                <a:gd name="T12" fmla="*/ 25 w 2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8">
                  <a:moveTo>
                    <a:pt x="25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3" name="Freeform 484"/>
            <p:cNvSpPr>
              <a:spLocks/>
            </p:cNvSpPr>
            <p:nvPr/>
          </p:nvSpPr>
          <p:spPr bwMode="auto">
            <a:xfrm>
              <a:off x="1743075" y="3222625"/>
              <a:ext cx="93663" cy="26988"/>
            </a:xfrm>
            <a:custGeom>
              <a:avLst/>
              <a:gdLst>
                <a:gd name="T0" fmla="*/ 56 w 59"/>
                <a:gd name="T1" fmla="*/ 0 h 17"/>
                <a:gd name="T2" fmla="*/ 59 w 59"/>
                <a:gd name="T3" fmla="*/ 0 h 17"/>
                <a:gd name="T4" fmla="*/ 59 w 59"/>
                <a:gd name="T5" fmla="*/ 3 h 17"/>
                <a:gd name="T6" fmla="*/ 3 w 59"/>
                <a:gd name="T7" fmla="*/ 17 h 17"/>
                <a:gd name="T8" fmla="*/ 0 w 59"/>
                <a:gd name="T9" fmla="*/ 17 h 17"/>
                <a:gd name="T10" fmla="*/ 0 w 59"/>
                <a:gd name="T11" fmla="*/ 14 h 17"/>
                <a:gd name="T12" fmla="*/ 56 w 5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17">
                  <a:moveTo>
                    <a:pt x="56" y="0"/>
                  </a:moveTo>
                  <a:lnTo>
                    <a:pt x="59" y="0"/>
                  </a:lnTo>
                  <a:lnTo>
                    <a:pt x="59" y="3"/>
                  </a:lnTo>
                  <a:lnTo>
                    <a:pt x="3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4" name="Freeform 485"/>
            <p:cNvSpPr>
              <a:spLocks/>
            </p:cNvSpPr>
            <p:nvPr/>
          </p:nvSpPr>
          <p:spPr bwMode="auto">
            <a:xfrm>
              <a:off x="1890713" y="3201988"/>
              <a:ext cx="26988" cy="11113"/>
            </a:xfrm>
            <a:custGeom>
              <a:avLst/>
              <a:gdLst>
                <a:gd name="T0" fmla="*/ 15 w 17"/>
                <a:gd name="T1" fmla="*/ 0 h 7"/>
                <a:gd name="T2" fmla="*/ 17 w 17"/>
                <a:gd name="T3" fmla="*/ 0 h 7"/>
                <a:gd name="T4" fmla="*/ 17 w 17"/>
                <a:gd name="T5" fmla="*/ 3 h 7"/>
                <a:gd name="T6" fmla="*/ 2 w 17"/>
                <a:gd name="T7" fmla="*/ 7 h 7"/>
                <a:gd name="T8" fmla="*/ 0 w 17"/>
                <a:gd name="T9" fmla="*/ 7 h 7"/>
                <a:gd name="T10" fmla="*/ 0 w 17"/>
                <a:gd name="T11" fmla="*/ 4 h 7"/>
                <a:gd name="T12" fmla="*/ 15 w 17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7">
                  <a:moveTo>
                    <a:pt x="15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5" name="Freeform 486"/>
            <p:cNvSpPr>
              <a:spLocks/>
            </p:cNvSpPr>
            <p:nvPr/>
          </p:nvSpPr>
          <p:spPr bwMode="auto">
            <a:xfrm>
              <a:off x="1971675" y="3157538"/>
              <a:ext cx="119063" cy="31750"/>
            </a:xfrm>
            <a:custGeom>
              <a:avLst/>
              <a:gdLst>
                <a:gd name="T0" fmla="*/ 73 w 75"/>
                <a:gd name="T1" fmla="*/ 0 h 20"/>
                <a:gd name="T2" fmla="*/ 75 w 75"/>
                <a:gd name="T3" fmla="*/ 0 h 20"/>
                <a:gd name="T4" fmla="*/ 75 w 75"/>
                <a:gd name="T5" fmla="*/ 1 h 20"/>
                <a:gd name="T6" fmla="*/ 3 w 75"/>
                <a:gd name="T7" fmla="*/ 20 h 20"/>
                <a:gd name="T8" fmla="*/ 0 w 75"/>
                <a:gd name="T9" fmla="*/ 20 h 20"/>
                <a:gd name="T10" fmla="*/ 0 w 75"/>
                <a:gd name="T11" fmla="*/ 18 h 20"/>
                <a:gd name="T12" fmla="*/ 73 w 75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0">
                  <a:moveTo>
                    <a:pt x="73" y="0"/>
                  </a:moveTo>
                  <a:lnTo>
                    <a:pt x="75" y="0"/>
                  </a:lnTo>
                  <a:lnTo>
                    <a:pt x="75" y="1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6" name="Line 487"/>
            <p:cNvSpPr>
              <a:spLocks noChangeShapeType="1"/>
            </p:cNvSpPr>
            <p:nvPr/>
          </p:nvSpPr>
          <p:spPr bwMode="auto">
            <a:xfrm>
              <a:off x="2087563" y="3157538"/>
              <a:ext cx="206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7" name="Line 488"/>
            <p:cNvSpPr>
              <a:spLocks noChangeShapeType="1"/>
            </p:cNvSpPr>
            <p:nvPr/>
          </p:nvSpPr>
          <p:spPr bwMode="auto">
            <a:xfrm>
              <a:off x="2160588" y="3157538"/>
              <a:ext cx="285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8" name="Freeform 489"/>
            <p:cNvSpPr>
              <a:spLocks/>
            </p:cNvSpPr>
            <p:nvPr/>
          </p:nvSpPr>
          <p:spPr bwMode="auto">
            <a:xfrm>
              <a:off x="2243138" y="3151188"/>
              <a:ext cx="96838" cy="6350"/>
            </a:xfrm>
            <a:custGeom>
              <a:avLst/>
              <a:gdLst>
                <a:gd name="T0" fmla="*/ 58 w 61"/>
                <a:gd name="T1" fmla="*/ 0 h 4"/>
                <a:gd name="T2" fmla="*/ 61 w 61"/>
                <a:gd name="T3" fmla="*/ 0 h 4"/>
                <a:gd name="T4" fmla="*/ 61 w 61"/>
                <a:gd name="T5" fmla="*/ 4 h 4"/>
                <a:gd name="T6" fmla="*/ 2 w 61"/>
                <a:gd name="T7" fmla="*/ 4 h 4"/>
                <a:gd name="T8" fmla="*/ 0 w 61"/>
                <a:gd name="T9" fmla="*/ 4 h 4"/>
                <a:gd name="T10" fmla="*/ 0 w 61"/>
                <a:gd name="T11" fmla="*/ 2 h 4"/>
                <a:gd name="T12" fmla="*/ 58 w 6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4">
                  <a:moveTo>
                    <a:pt x="58" y="0"/>
                  </a:moveTo>
                  <a:lnTo>
                    <a:pt x="61" y="0"/>
                  </a:lnTo>
                  <a:lnTo>
                    <a:pt x="61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9" name="Line 490"/>
            <p:cNvSpPr>
              <a:spLocks noChangeShapeType="1"/>
            </p:cNvSpPr>
            <p:nvPr/>
          </p:nvSpPr>
          <p:spPr bwMode="auto">
            <a:xfrm>
              <a:off x="1233488" y="3094038"/>
              <a:ext cx="0" cy="10001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0" name="Line 491"/>
            <p:cNvSpPr>
              <a:spLocks noChangeShapeType="1"/>
            </p:cNvSpPr>
            <p:nvPr/>
          </p:nvSpPr>
          <p:spPr bwMode="auto">
            <a:xfrm>
              <a:off x="1216025" y="30956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1" name="Line 492"/>
            <p:cNvSpPr>
              <a:spLocks noChangeShapeType="1"/>
            </p:cNvSpPr>
            <p:nvPr/>
          </p:nvSpPr>
          <p:spPr bwMode="auto">
            <a:xfrm>
              <a:off x="1233488" y="31892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2" name="Line 493"/>
            <p:cNvSpPr>
              <a:spLocks noChangeShapeType="1"/>
            </p:cNvSpPr>
            <p:nvPr/>
          </p:nvSpPr>
          <p:spPr bwMode="auto">
            <a:xfrm>
              <a:off x="1216025" y="3205163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3" name="Line 494"/>
            <p:cNvSpPr>
              <a:spLocks noChangeShapeType="1"/>
            </p:cNvSpPr>
            <p:nvPr/>
          </p:nvSpPr>
          <p:spPr bwMode="auto">
            <a:xfrm>
              <a:off x="1509713" y="2994025"/>
              <a:ext cx="0" cy="984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4" name="Line 495"/>
            <p:cNvSpPr>
              <a:spLocks noChangeShapeType="1"/>
            </p:cNvSpPr>
            <p:nvPr/>
          </p:nvSpPr>
          <p:spPr bwMode="auto">
            <a:xfrm>
              <a:off x="1493838" y="2994025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5" name="Line 496"/>
            <p:cNvSpPr>
              <a:spLocks noChangeShapeType="1"/>
            </p:cNvSpPr>
            <p:nvPr/>
          </p:nvSpPr>
          <p:spPr bwMode="auto">
            <a:xfrm>
              <a:off x="1509713" y="3087688"/>
              <a:ext cx="0" cy="158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6" name="Line 497"/>
            <p:cNvSpPr>
              <a:spLocks noChangeShapeType="1"/>
            </p:cNvSpPr>
            <p:nvPr/>
          </p:nvSpPr>
          <p:spPr bwMode="auto">
            <a:xfrm>
              <a:off x="1493838" y="3100388"/>
              <a:ext cx="3651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7" name="Line 498"/>
            <p:cNvSpPr>
              <a:spLocks noChangeShapeType="1"/>
            </p:cNvSpPr>
            <p:nvPr/>
          </p:nvSpPr>
          <p:spPr bwMode="auto">
            <a:xfrm>
              <a:off x="1152525" y="40751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8" name="Line 499"/>
            <p:cNvSpPr>
              <a:spLocks noChangeShapeType="1"/>
            </p:cNvSpPr>
            <p:nvPr/>
          </p:nvSpPr>
          <p:spPr bwMode="auto">
            <a:xfrm>
              <a:off x="1152525" y="344963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9" name="Line 500"/>
            <p:cNvSpPr>
              <a:spLocks noChangeShapeType="1"/>
            </p:cNvSpPr>
            <p:nvPr/>
          </p:nvSpPr>
          <p:spPr bwMode="auto">
            <a:xfrm>
              <a:off x="1152525" y="28209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0" name="Line 501"/>
            <p:cNvSpPr>
              <a:spLocks noChangeShapeType="1"/>
            </p:cNvSpPr>
            <p:nvPr/>
          </p:nvSpPr>
          <p:spPr bwMode="auto">
            <a:xfrm>
              <a:off x="1152525" y="2193925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1" name="Line 502"/>
            <p:cNvSpPr>
              <a:spLocks noChangeShapeType="1"/>
            </p:cNvSpPr>
            <p:nvPr/>
          </p:nvSpPr>
          <p:spPr bwMode="auto">
            <a:xfrm>
              <a:off x="1152525" y="1563688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2" name="Line 503"/>
            <p:cNvSpPr>
              <a:spLocks noChangeShapeType="1"/>
            </p:cNvSpPr>
            <p:nvPr/>
          </p:nvSpPr>
          <p:spPr bwMode="auto">
            <a:xfrm>
              <a:off x="1152525" y="938213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3" name="Line 504"/>
            <p:cNvSpPr>
              <a:spLocks noChangeShapeType="1"/>
            </p:cNvSpPr>
            <p:nvPr/>
          </p:nvSpPr>
          <p:spPr bwMode="auto">
            <a:xfrm>
              <a:off x="1152525" y="311150"/>
              <a:ext cx="730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4" name="Line 505"/>
            <p:cNvSpPr>
              <a:spLocks noChangeShapeType="1"/>
            </p:cNvSpPr>
            <p:nvPr/>
          </p:nvSpPr>
          <p:spPr bwMode="auto">
            <a:xfrm>
              <a:off x="1152525" y="3889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5" name="Line 506"/>
            <p:cNvSpPr>
              <a:spLocks noChangeShapeType="1"/>
            </p:cNvSpPr>
            <p:nvPr/>
          </p:nvSpPr>
          <p:spPr bwMode="auto">
            <a:xfrm>
              <a:off x="1152525" y="37766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6" name="Line 507"/>
            <p:cNvSpPr>
              <a:spLocks noChangeShapeType="1"/>
            </p:cNvSpPr>
            <p:nvPr/>
          </p:nvSpPr>
          <p:spPr bwMode="auto">
            <a:xfrm>
              <a:off x="1152525" y="36988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7" name="Line 508"/>
            <p:cNvSpPr>
              <a:spLocks noChangeShapeType="1"/>
            </p:cNvSpPr>
            <p:nvPr/>
          </p:nvSpPr>
          <p:spPr bwMode="auto">
            <a:xfrm>
              <a:off x="1152525" y="36353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8" name="Line 509"/>
            <p:cNvSpPr>
              <a:spLocks noChangeShapeType="1"/>
            </p:cNvSpPr>
            <p:nvPr/>
          </p:nvSpPr>
          <p:spPr bwMode="auto">
            <a:xfrm>
              <a:off x="1152525" y="3586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9" name="Line 510"/>
            <p:cNvSpPr>
              <a:spLocks noChangeShapeType="1"/>
            </p:cNvSpPr>
            <p:nvPr/>
          </p:nvSpPr>
          <p:spPr bwMode="auto">
            <a:xfrm>
              <a:off x="1152525" y="3546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0" name="Line 511"/>
            <p:cNvSpPr>
              <a:spLocks noChangeShapeType="1"/>
            </p:cNvSpPr>
            <p:nvPr/>
          </p:nvSpPr>
          <p:spPr bwMode="auto">
            <a:xfrm>
              <a:off x="1152525" y="35099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1" name="Line 512"/>
            <p:cNvSpPr>
              <a:spLocks noChangeShapeType="1"/>
            </p:cNvSpPr>
            <p:nvPr/>
          </p:nvSpPr>
          <p:spPr bwMode="auto">
            <a:xfrm>
              <a:off x="1152525" y="34782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2" name="Line 513"/>
            <p:cNvSpPr>
              <a:spLocks noChangeShapeType="1"/>
            </p:cNvSpPr>
            <p:nvPr/>
          </p:nvSpPr>
          <p:spPr bwMode="auto">
            <a:xfrm>
              <a:off x="1152525" y="3260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3" name="Line 514"/>
            <p:cNvSpPr>
              <a:spLocks noChangeShapeType="1"/>
            </p:cNvSpPr>
            <p:nvPr/>
          </p:nvSpPr>
          <p:spPr bwMode="auto">
            <a:xfrm>
              <a:off x="1152525" y="31480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4" name="Line 515"/>
            <p:cNvSpPr>
              <a:spLocks noChangeShapeType="1"/>
            </p:cNvSpPr>
            <p:nvPr/>
          </p:nvSpPr>
          <p:spPr bwMode="auto">
            <a:xfrm>
              <a:off x="1152525" y="30702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5" name="Line 516"/>
            <p:cNvSpPr>
              <a:spLocks noChangeShapeType="1"/>
            </p:cNvSpPr>
            <p:nvPr/>
          </p:nvSpPr>
          <p:spPr bwMode="auto">
            <a:xfrm>
              <a:off x="1152525" y="30099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6" name="Line 517"/>
            <p:cNvSpPr>
              <a:spLocks noChangeShapeType="1"/>
            </p:cNvSpPr>
            <p:nvPr/>
          </p:nvSpPr>
          <p:spPr bwMode="auto">
            <a:xfrm>
              <a:off x="1152525" y="2959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7" name="Line 518"/>
            <p:cNvSpPr>
              <a:spLocks noChangeShapeType="1"/>
            </p:cNvSpPr>
            <p:nvPr/>
          </p:nvSpPr>
          <p:spPr bwMode="auto">
            <a:xfrm>
              <a:off x="1152525" y="29178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8" name="Line 519"/>
            <p:cNvSpPr>
              <a:spLocks noChangeShapeType="1"/>
            </p:cNvSpPr>
            <p:nvPr/>
          </p:nvSpPr>
          <p:spPr bwMode="auto">
            <a:xfrm>
              <a:off x="1152525" y="28813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9" name="Line 520"/>
            <p:cNvSpPr>
              <a:spLocks noChangeShapeType="1"/>
            </p:cNvSpPr>
            <p:nvPr/>
          </p:nvSpPr>
          <p:spPr bwMode="auto">
            <a:xfrm>
              <a:off x="1152525" y="28495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0" name="Line 521"/>
            <p:cNvSpPr>
              <a:spLocks noChangeShapeType="1"/>
            </p:cNvSpPr>
            <p:nvPr/>
          </p:nvSpPr>
          <p:spPr bwMode="auto">
            <a:xfrm>
              <a:off x="1152525" y="26320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1" name="Line 522"/>
            <p:cNvSpPr>
              <a:spLocks noChangeShapeType="1"/>
            </p:cNvSpPr>
            <p:nvPr/>
          </p:nvSpPr>
          <p:spPr bwMode="auto">
            <a:xfrm>
              <a:off x="1152525" y="2520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2" name="Line 523"/>
            <p:cNvSpPr>
              <a:spLocks noChangeShapeType="1"/>
            </p:cNvSpPr>
            <p:nvPr/>
          </p:nvSpPr>
          <p:spPr bwMode="auto">
            <a:xfrm>
              <a:off x="1152525" y="24431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3" name="Line 524"/>
            <p:cNvSpPr>
              <a:spLocks noChangeShapeType="1"/>
            </p:cNvSpPr>
            <p:nvPr/>
          </p:nvSpPr>
          <p:spPr bwMode="auto">
            <a:xfrm>
              <a:off x="1152525" y="23812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4" name="Line 525"/>
            <p:cNvSpPr>
              <a:spLocks noChangeShapeType="1"/>
            </p:cNvSpPr>
            <p:nvPr/>
          </p:nvSpPr>
          <p:spPr bwMode="auto">
            <a:xfrm>
              <a:off x="1152525" y="2330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5" name="Line 526"/>
            <p:cNvSpPr>
              <a:spLocks noChangeShapeType="1"/>
            </p:cNvSpPr>
            <p:nvPr/>
          </p:nvSpPr>
          <p:spPr bwMode="auto">
            <a:xfrm>
              <a:off x="1152525" y="2290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6" name="Line 527"/>
            <p:cNvSpPr>
              <a:spLocks noChangeShapeType="1"/>
            </p:cNvSpPr>
            <p:nvPr/>
          </p:nvSpPr>
          <p:spPr bwMode="auto">
            <a:xfrm>
              <a:off x="1152525" y="22558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7" name="Line 528"/>
            <p:cNvSpPr>
              <a:spLocks noChangeShapeType="1"/>
            </p:cNvSpPr>
            <p:nvPr/>
          </p:nvSpPr>
          <p:spPr bwMode="auto">
            <a:xfrm>
              <a:off x="1152525" y="22209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8" name="Line 529"/>
            <p:cNvSpPr>
              <a:spLocks noChangeShapeType="1"/>
            </p:cNvSpPr>
            <p:nvPr/>
          </p:nvSpPr>
          <p:spPr bwMode="auto">
            <a:xfrm>
              <a:off x="1152525" y="20034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9" name="Line 530"/>
            <p:cNvSpPr>
              <a:spLocks noChangeShapeType="1"/>
            </p:cNvSpPr>
            <p:nvPr/>
          </p:nvSpPr>
          <p:spPr bwMode="auto">
            <a:xfrm>
              <a:off x="1152525" y="1893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0" name="Line 531"/>
            <p:cNvSpPr>
              <a:spLocks noChangeShapeType="1"/>
            </p:cNvSpPr>
            <p:nvPr/>
          </p:nvSpPr>
          <p:spPr bwMode="auto">
            <a:xfrm>
              <a:off x="1152525" y="18161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1" name="Line 532"/>
            <p:cNvSpPr>
              <a:spLocks noChangeShapeType="1"/>
            </p:cNvSpPr>
            <p:nvPr/>
          </p:nvSpPr>
          <p:spPr bwMode="auto">
            <a:xfrm>
              <a:off x="1152525" y="1755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2" name="Line 533"/>
            <p:cNvSpPr>
              <a:spLocks noChangeShapeType="1"/>
            </p:cNvSpPr>
            <p:nvPr/>
          </p:nvSpPr>
          <p:spPr bwMode="auto">
            <a:xfrm>
              <a:off x="1152525" y="17049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3" name="Line 534"/>
            <p:cNvSpPr>
              <a:spLocks noChangeShapeType="1"/>
            </p:cNvSpPr>
            <p:nvPr/>
          </p:nvSpPr>
          <p:spPr bwMode="auto">
            <a:xfrm>
              <a:off x="1152525" y="16637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4" name="Line 535"/>
            <p:cNvSpPr>
              <a:spLocks noChangeShapeType="1"/>
            </p:cNvSpPr>
            <p:nvPr/>
          </p:nvSpPr>
          <p:spPr bwMode="auto">
            <a:xfrm>
              <a:off x="1152525" y="16287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5" name="Line 536"/>
            <p:cNvSpPr>
              <a:spLocks noChangeShapeType="1"/>
            </p:cNvSpPr>
            <p:nvPr/>
          </p:nvSpPr>
          <p:spPr bwMode="auto">
            <a:xfrm>
              <a:off x="1152525" y="15954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6" name="Line 537"/>
            <p:cNvSpPr>
              <a:spLocks noChangeShapeType="1"/>
            </p:cNvSpPr>
            <p:nvPr/>
          </p:nvSpPr>
          <p:spPr bwMode="auto">
            <a:xfrm>
              <a:off x="1152525" y="1377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7" name="Line 538"/>
            <p:cNvSpPr>
              <a:spLocks noChangeShapeType="1"/>
            </p:cNvSpPr>
            <p:nvPr/>
          </p:nvSpPr>
          <p:spPr bwMode="auto">
            <a:xfrm>
              <a:off x="1152525" y="126523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8" name="Line 539"/>
            <p:cNvSpPr>
              <a:spLocks noChangeShapeType="1"/>
            </p:cNvSpPr>
            <p:nvPr/>
          </p:nvSpPr>
          <p:spPr bwMode="auto">
            <a:xfrm>
              <a:off x="1152525" y="11874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9" name="Line 540"/>
            <p:cNvSpPr>
              <a:spLocks noChangeShapeType="1"/>
            </p:cNvSpPr>
            <p:nvPr/>
          </p:nvSpPr>
          <p:spPr bwMode="auto">
            <a:xfrm>
              <a:off x="1152525" y="112871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0" name="Line 541"/>
            <p:cNvSpPr>
              <a:spLocks noChangeShapeType="1"/>
            </p:cNvSpPr>
            <p:nvPr/>
          </p:nvSpPr>
          <p:spPr bwMode="auto">
            <a:xfrm>
              <a:off x="1152525" y="10763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1" name="Line 542"/>
            <p:cNvSpPr>
              <a:spLocks noChangeShapeType="1"/>
            </p:cNvSpPr>
            <p:nvPr/>
          </p:nvSpPr>
          <p:spPr bwMode="auto">
            <a:xfrm>
              <a:off x="1152525" y="10350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2" name="Line 543"/>
            <p:cNvSpPr>
              <a:spLocks noChangeShapeType="1"/>
            </p:cNvSpPr>
            <p:nvPr/>
          </p:nvSpPr>
          <p:spPr bwMode="auto">
            <a:xfrm>
              <a:off x="1152525" y="99695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3" name="Line 544"/>
            <p:cNvSpPr>
              <a:spLocks noChangeShapeType="1"/>
            </p:cNvSpPr>
            <p:nvPr/>
          </p:nvSpPr>
          <p:spPr bwMode="auto">
            <a:xfrm>
              <a:off x="1152525" y="965200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4" name="Line 545"/>
            <p:cNvSpPr>
              <a:spLocks noChangeShapeType="1"/>
            </p:cNvSpPr>
            <p:nvPr/>
          </p:nvSpPr>
          <p:spPr bwMode="auto">
            <a:xfrm>
              <a:off x="1152525" y="7508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5" name="Line 546"/>
            <p:cNvSpPr>
              <a:spLocks noChangeShapeType="1"/>
            </p:cNvSpPr>
            <p:nvPr/>
          </p:nvSpPr>
          <p:spPr bwMode="auto">
            <a:xfrm>
              <a:off x="1152525" y="6397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6" name="Line 547"/>
            <p:cNvSpPr>
              <a:spLocks noChangeShapeType="1"/>
            </p:cNvSpPr>
            <p:nvPr/>
          </p:nvSpPr>
          <p:spPr bwMode="auto">
            <a:xfrm>
              <a:off x="1152525" y="560388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7" name="Line 548"/>
            <p:cNvSpPr>
              <a:spLocks noChangeShapeType="1"/>
            </p:cNvSpPr>
            <p:nvPr/>
          </p:nvSpPr>
          <p:spPr bwMode="auto">
            <a:xfrm>
              <a:off x="1152525" y="4984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8" name="Line 549"/>
            <p:cNvSpPr>
              <a:spLocks noChangeShapeType="1"/>
            </p:cNvSpPr>
            <p:nvPr/>
          </p:nvSpPr>
          <p:spPr bwMode="auto">
            <a:xfrm>
              <a:off x="1152525" y="4492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9" name="Line 550"/>
            <p:cNvSpPr>
              <a:spLocks noChangeShapeType="1"/>
            </p:cNvSpPr>
            <p:nvPr/>
          </p:nvSpPr>
          <p:spPr bwMode="auto">
            <a:xfrm>
              <a:off x="1152525" y="40957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0" name="Line 551"/>
            <p:cNvSpPr>
              <a:spLocks noChangeShapeType="1"/>
            </p:cNvSpPr>
            <p:nvPr/>
          </p:nvSpPr>
          <p:spPr bwMode="auto">
            <a:xfrm>
              <a:off x="1152525" y="373063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1" name="Line 552"/>
            <p:cNvSpPr>
              <a:spLocks noChangeShapeType="1"/>
            </p:cNvSpPr>
            <p:nvPr/>
          </p:nvSpPr>
          <p:spPr bwMode="auto">
            <a:xfrm>
              <a:off x="1152525" y="339725"/>
              <a:ext cx="4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2" name="Line 553"/>
            <p:cNvSpPr>
              <a:spLocks noChangeShapeType="1"/>
            </p:cNvSpPr>
            <p:nvPr/>
          </p:nvSpPr>
          <p:spPr bwMode="auto">
            <a:xfrm>
              <a:off x="6207125" y="40751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3" name="Line 554"/>
            <p:cNvSpPr>
              <a:spLocks noChangeShapeType="1"/>
            </p:cNvSpPr>
            <p:nvPr/>
          </p:nvSpPr>
          <p:spPr bwMode="auto">
            <a:xfrm>
              <a:off x="6207125" y="344963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4" name="Line 555"/>
            <p:cNvSpPr>
              <a:spLocks noChangeShapeType="1"/>
            </p:cNvSpPr>
            <p:nvPr/>
          </p:nvSpPr>
          <p:spPr bwMode="auto">
            <a:xfrm>
              <a:off x="6207125" y="28209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5" name="Line 556"/>
            <p:cNvSpPr>
              <a:spLocks noChangeShapeType="1"/>
            </p:cNvSpPr>
            <p:nvPr/>
          </p:nvSpPr>
          <p:spPr bwMode="auto">
            <a:xfrm>
              <a:off x="6207125" y="2193925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6" name="Line 557"/>
            <p:cNvSpPr>
              <a:spLocks noChangeShapeType="1"/>
            </p:cNvSpPr>
            <p:nvPr/>
          </p:nvSpPr>
          <p:spPr bwMode="auto">
            <a:xfrm>
              <a:off x="6207125" y="1563688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7" name="Line 558"/>
            <p:cNvSpPr>
              <a:spLocks noChangeShapeType="1"/>
            </p:cNvSpPr>
            <p:nvPr/>
          </p:nvSpPr>
          <p:spPr bwMode="auto">
            <a:xfrm>
              <a:off x="6207125" y="938213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8" name="Line 559"/>
            <p:cNvSpPr>
              <a:spLocks noChangeShapeType="1"/>
            </p:cNvSpPr>
            <p:nvPr/>
          </p:nvSpPr>
          <p:spPr bwMode="auto">
            <a:xfrm>
              <a:off x="6207125" y="311150"/>
              <a:ext cx="714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9" name="Line 560"/>
            <p:cNvSpPr>
              <a:spLocks noChangeShapeType="1"/>
            </p:cNvSpPr>
            <p:nvPr/>
          </p:nvSpPr>
          <p:spPr bwMode="auto">
            <a:xfrm>
              <a:off x="6230938" y="3889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0" name="Line 561"/>
            <p:cNvSpPr>
              <a:spLocks noChangeShapeType="1"/>
            </p:cNvSpPr>
            <p:nvPr/>
          </p:nvSpPr>
          <p:spPr bwMode="auto">
            <a:xfrm>
              <a:off x="6230938" y="37766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1" name="Line 562"/>
            <p:cNvSpPr>
              <a:spLocks noChangeShapeType="1"/>
            </p:cNvSpPr>
            <p:nvPr/>
          </p:nvSpPr>
          <p:spPr bwMode="auto">
            <a:xfrm>
              <a:off x="6230938" y="36988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2" name="Line 563"/>
            <p:cNvSpPr>
              <a:spLocks noChangeShapeType="1"/>
            </p:cNvSpPr>
            <p:nvPr/>
          </p:nvSpPr>
          <p:spPr bwMode="auto">
            <a:xfrm>
              <a:off x="6230938" y="36353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3" name="Line 564"/>
            <p:cNvSpPr>
              <a:spLocks noChangeShapeType="1"/>
            </p:cNvSpPr>
            <p:nvPr/>
          </p:nvSpPr>
          <p:spPr bwMode="auto">
            <a:xfrm>
              <a:off x="6230938" y="3586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4" name="Line 565"/>
            <p:cNvSpPr>
              <a:spLocks noChangeShapeType="1"/>
            </p:cNvSpPr>
            <p:nvPr/>
          </p:nvSpPr>
          <p:spPr bwMode="auto">
            <a:xfrm>
              <a:off x="6230938" y="3546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5" name="Line 566"/>
            <p:cNvSpPr>
              <a:spLocks noChangeShapeType="1"/>
            </p:cNvSpPr>
            <p:nvPr/>
          </p:nvSpPr>
          <p:spPr bwMode="auto">
            <a:xfrm>
              <a:off x="6230938" y="35099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6" name="Line 567"/>
            <p:cNvSpPr>
              <a:spLocks noChangeShapeType="1"/>
            </p:cNvSpPr>
            <p:nvPr/>
          </p:nvSpPr>
          <p:spPr bwMode="auto">
            <a:xfrm>
              <a:off x="6230938" y="34782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7" name="Line 568"/>
            <p:cNvSpPr>
              <a:spLocks noChangeShapeType="1"/>
            </p:cNvSpPr>
            <p:nvPr/>
          </p:nvSpPr>
          <p:spPr bwMode="auto">
            <a:xfrm>
              <a:off x="6230938" y="3260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8" name="Line 569"/>
            <p:cNvSpPr>
              <a:spLocks noChangeShapeType="1"/>
            </p:cNvSpPr>
            <p:nvPr/>
          </p:nvSpPr>
          <p:spPr bwMode="auto">
            <a:xfrm>
              <a:off x="6230938" y="31480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9" name="Line 570"/>
            <p:cNvSpPr>
              <a:spLocks noChangeShapeType="1"/>
            </p:cNvSpPr>
            <p:nvPr/>
          </p:nvSpPr>
          <p:spPr bwMode="auto">
            <a:xfrm>
              <a:off x="6230938" y="30702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0" name="Line 571"/>
            <p:cNvSpPr>
              <a:spLocks noChangeShapeType="1"/>
            </p:cNvSpPr>
            <p:nvPr/>
          </p:nvSpPr>
          <p:spPr bwMode="auto">
            <a:xfrm>
              <a:off x="6230938" y="30099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1" name="Line 572"/>
            <p:cNvSpPr>
              <a:spLocks noChangeShapeType="1"/>
            </p:cNvSpPr>
            <p:nvPr/>
          </p:nvSpPr>
          <p:spPr bwMode="auto">
            <a:xfrm>
              <a:off x="6230938" y="2959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2" name="Line 573"/>
            <p:cNvSpPr>
              <a:spLocks noChangeShapeType="1"/>
            </p:cNvSpPr>
            <p:nvPr/>
          </p:nvSpPr>
          <p:spPr bwMode="auto">
            <a:xfrm>
              <a:off x="6230938" y="29178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3" name="Line 574"/>
            <p:cNvSpPr>
              <a:spLocks noChangeShapeType="1"/>
            </p:cNvSpPr>
            <p:nvPr/>
          </p:nvSpPr>
          <p:spPr bwMode="auto">
            <a:xfrm>
              <a:off x="6230938" y="28813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4" name="Line 575"/>
            <p:cNvSpPr>
              <a:spLocks noChangeShapeType="1"/>
            </p:cNvSpPr>
            <p:nvPr/>
          </p:nvSpPr>
          <p:spPr bwMode="auto">
            <a:xfrm>
              <a:off x="6230938" y="28495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5" name="Line 576"/>
            <p:cNvSpPr>
              <a:spLocks noChangeShapeType="1"/>
            </p:cNvSpPr>
            <p:nvPr/>
          </p:nvSpPr>
          <p:spPr bwMode="auto">
            <a:xfrm>
              <a:off x="6230938" y="26320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6" name="Line 577"/>
            <p:cNvSpPr>
              <a:spLocks noChangeShapeType="1"/>
            </p:cNvSpPr>
            <p:nvPr/>
          </p:nvSpPr>
          <p:spPr bwMode="auto">
            <a:xfrm>
              <a:off x="6230938" y="2520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7" name="Line 578"/>
            <p:cNvSpPr>
              <a:spLocks noChangeShapeType="1"/>
            </p:cNvSpPr>
            <p:nvPr/>
          </p:nvSpPr>
          <p:spPr bwMode="auto">
            <a:xfrm>
              <a:off x="6230938" y="24431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8" name="Line 579"/>
            <p:cNvSpPr>
              <a:spLocks noChangeShapeType="1"/>
            </p:cNvSpPr>
            <p:nvPr/>
          </p:nvSpPr>
          <p:spPr bwMode="auto">
            <a:xfrm>
              <a:off x="6230938" y="23812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9" name="Line 580"/>
            <p:cNvSpPr>
              <a:spLocks noChangeShapeType="1"/>
            </p:cNvSpPr>
            <p:nvPr/>
          </p:nvSpPr>
          <p:spPr bwMode="auto">
            <a:xfrm>
              <a:off x="6230938" y="2330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0" name="Line 581"/>
            <p:cNvSpPr>
              <a:spLocks noChangeShapeType="1"/>
            </p:cNvSpPr>
            <p:nvPr/>
          </p:nvSpPr>
          <p:spPr bwMode="auto">
            <a:xfrm>
              <a:off x="6230938" y="2290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1" name="Line 582"/>
            <p:cNvSpPr>
              <a:spLocks noChangeShapeType="1"/>
            </p:cNvSpPr>
            <p:nvPr/>
          </p:nvSpPr>
          <p:spPr bwMode="auto">
            <a:xfrm>
              <a:off x="6230938" y="22558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2" name="Line 583"/>
            <p:cNvSpPr>
              <a:spLocks noChangeShapeType="1"/>
            </p:cNvSpPr>
            <p:nvPr/>
          </p:nvSpPr>
          <p:spPr bwMode="auto">
            <a:xfrm>
              <a:off x="6230938" y="22209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3" name="Line 584"/>
            <p:cNvSpPr>
              <a:spLocks noChangeShapeType="1"/>
            </p:cNvSpPr>
            <p:nvPr/>
          </p:nvSpPr>
          <p:spPr bwMode="auto">
            <a:xfrm>
              <a:off x="6230938" y="20034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4" name="Line 585"/>
            <p:cNvSpPr>
              <a:spLocks noChangeShapeType="1"/>
            </p:cNvSpPr>
            <p:nvPr/>
          </p:nvSpPr>
          <p:spPr bwMode="auto">
            <a:xfrm>
              <a:off x="6230938" y="1893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5" name="Line 586"/>
            <p:cNvSpPr>
              <a:spLocks noChangeShapeType="1"/>
            </p:cNvSpPr>
            <p:nvPr/>
          </p:nvSpPr>
          <p:spPr bwMode="auto">
            <a:xfrm>
              <a:off x="6230938" y="18161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6" name="Line 587"/>
            <p:cNvSpPr>
              <a:spLocks noChangeShapeType="1"/>
            </p:cNvSpPr>
            <p:nvPr/>
          </p:nvSpPr>
          <p:spPr bwMode="auto">
            <a:xfrm>
              <a:off x="6230938" y="1755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7" name="Line 588"/>
            <p:cNvSpPr>
              <a:spLocks noChangeShapeType="1"/>
            </p:cNvSpPr>
            <p:nvPr/>
          </p:nvSpPr>
          <p:spPr bwMode="auto">
            <a:xfrm>
              <a:off x="6230938" y="17049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8" name="Line 589"/>
            <p:cNvSpPr>
              <a:spLocks noChangeShapeType="1"/>
            </p:cNvSpPr>
            <p:nvPr/>
          </p:nvSpPr>
          <p:spPr bwMode="auto">
            <a:xfrm>
              <a:off x="6230938" y="16637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9" name="Line 590"/>
            <p:cNvSpPr>
              <a:spLocks noChangeShapeType="1"/>
            </p:cNvSpPr>
            <p:nvPr/>
          </p:nvSpPr>
          <p:spPr bwMode="auto">
            <a:xfrm>
              <a:off x="6230938" y="16287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0" name="Line 591"/>
            <p:cNvSpPr>
              <a:spLocks noChangeShapeType="1"/>
            </p:cNvSpPr>
            <p:nvPr/>
          </p:nvSpPr>
          <p:spPr bwMode="auto">
            <a:xfrm>
              <a:off x="6230938" y="15954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1" name="Line 592"/>
            <p:cNvSpPr>
              <a:spLocks noChangeShapeType="1"/>
            </p:cNvSpPr>
            <p:nvPr/>
          </p:nvSpPr>
          <p:spPr bwMode="auto">
            <a:xfrm>
              <a:off x="6230938" y="1377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2" name="Line 593"/>
            <p:cNvSpPr>
              <a:spLocks noChangeShapeType="1"/>
            </p:cNvSpPr>
            <p:nvPr/>
          </p:nvSpPr>
          <p:spPr bwMode="auto">
            <a:xfrm>
              <a:off x="6230938" y="126523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3" name="Line 594"/>
            <p:cNvSpPr>
              <a:spLocks noChangeShapeType="1"/>
            </p:cNvSpPr>
            <p:nvPr/>
          </p:nvSpPr>
          <p:spPr bwMode="auto">
            <a:xfrm>
              <a:off x="6230938" y="11874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4" name="Line 595"/>
            <p:cNvSpPr>
              <a:spLocks noChangeShapeType="1"/>
            </p:cNvSpPr>
            <p:nvPr/>
          </p:nvSpPr>
          <p:spPr bwMode="auto">
            <a:xfrm>
              <a:off x="6230938" y="112871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5" name="Line 596"/>
            <p:cNvSpPr>
              <a:spLocks noChangeShapeType="1"/>
            </p:cNvSpPr>
            <p:nvPr/>
          </p:nvSpPr>
          <p:spPr bwMode="auto">
            <a:xfrm>
              <a:off x="6230938" y="10763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6" name="Line 597"/>
            <p:cNvSpPr>
              <a:spLocks noChangeShapeType="1"/>
            </p:cNvSpPr>
            <p:nvPr/>
          </p:nvSpPr>
          <p:spPr bwMode="auto">
            <a:xfrm>
              <a:off x="6230938" y="10350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7" name="Line 598"/>
            <p:cNvSpPr>
              <a:spLocks noChangeShapeType="1"/>
            </p:cNvSpPr>
            <p:nvPr/>
          </p:nvSpPr>
          <p:spPr bwMode="auto">
            <a:xfrm>
              <a:off x="6230938" y="99695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8" name="Line 599"/>
            <p:cNvSpPr>
              <a:spLocks noChangeShapeType="1"/>
            </p:cNvSpPr>
            <p:nvPr/>
          </p:nvSpPr>
          <p:spPr bwMode="auto">
            <a:xfrm>
              <a:off x="6230938" y="965200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9" name="Line 600"/>
            <p:cNvSpPr>
              <a:spLocks noChangeShapeType="1"/>
            </p:cNvSpPr>
            <p:nvPr/>
          </p:nvSpPr>
          <p:spPr bwMode="auto">
            <a:xfrm>
              <a:off x="6230938" y="7508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0" name="Line 601"/>
            <p:cNvSpPr>
              <a:spLocks noChangeShapeType="1"/>
            </p:cNvSpPr>
            <p:nvPr/>
          </p:nvSpPr>
          <p:spPr bwMode="auto">
            <a:xfrm>
              <a:off x="6230938" y="6397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1" name="Line 602"/>
            <p:cNvSpPr>
              <a:spLocks noChangeShapeType="1"/>
            </p:cNvSpPr>
            <p:nvPr/>
          </p:nvSpPr>
          <p:spPr bwMode="auto">
            <a:xfrm>
              <a:off x="6230938" y="560388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2" name="Line 603"/>
            <p:cNvSpPr>
              <a:spLocks noChangeShapeType="1"/>
            </p:cNvSpPr>
            <p:nvPr/>
          </p:nvSpPr>
          <p:spPr bwMode="auto">
            <a:xfrm>
              <a:off x="6230938" y="4984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3" name="Line 604"/>
            <p:cNvSpPr>
              <a:spLocks noChangeShapeType="1"/>
            </p:cNvSpPr>
            <p:nvPr/>
          </p:nvSpPr>
          <p:spPr bwMode="auto">
            <a:xfrm>
              <a:off x="6230938" y="4492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4" name="Line 605"/>
            <p:cNvSpPr>
              <a:spLocks noChangeShapeType="1"/>
            </p:cNvSpPr>
            <p:nvPr/>
          </p:nvSpPr>
          <p:spPr bwMode="auto">
            <a:xfrm>
              <a:off x="6230938" y="40957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5" name="Line 606"/>
            <p:cNvSpPr>
              <a:spLocks noChangeShapeType="1"/>
            </p:cNvSpPr>
            <p:nvPr/>
          </p:nvSpPr>
          <p:spPr bwMode="auto">
            <a:xfrm>
              <a:off x="6230938" y="373063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6" name="Line 607"/>
            <p:cNvSpPr>
              <a:spLocks noChangeShapeType="1"/>
            </p:cNvSpPr>
            <p:nvPr/>
          </p:nvSpPr>
          <p:spPr bwMode="auto">
            <a:xfrm>
              <a:off x="6230938" y="339725"/>
              <a:ext cx="476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7" name="Line 609"/>
            <p:cNvSpPr>
              <a:spLocks noChangeShapeType="1"/>
            </p:cNvSpPr>
            <p:nvPr/>
          </p:nvSpPr>
          <p:spPr bwMode="auto">
            <a:xfrm>
              <a:off x="11636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8" name="Line 610"/>
            <p:cNvSpPr>
              <a:spLocks noChangeShapeType="1"/>
            </p:cNvSpPr>
            <p:nvPr/>
          </p:nvSpPr>
          <p:spPr bwMode="auto">
            <a:xfrm>
              <a:off x="2865438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9" name="Line 611"/>
            <p:cNvSpPr>
              <a:spLocks noChangeShapeType="1"/>
            </p:cNvSpPr>
            <p:nvPr/>
          </p:nvSpPr>
          <p:spPr bwMode="auto">
            <a:xfrm>
              <a:off x="45656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Line 612"/>
            <p:cNvSpPr>
              <a:spLocks noChangeShapeType="1"/>
            </p:cNvSpPr>
            <p:nvPr/>
          </p:nvSpPr>
          <p:spPr bwMode="auto">
            <a:xfrm>
              <a:off x="6267450" y="4014788"/>
              <a:ext cx="0" cy="714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1" name="Line 613"/>
            <p:cNvSpPr>
              <a:spLocks noChangeShapeType="1"/>
            </p:cNvSpPr>
            <p:nvPr/>
          </p:nvSpPr>
          <p:spPr bwMode="auto">
            <a:xfrm>
              <a:off x="16732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2" name="Line 614"/>
            <p:cNvSpPr>
              <a:spLocks noChangeShapeType="1"/>
            </p:cNvSpPr>
            <p:nvPr/>
          </p:nvSpPr>
          <p:spPr bwMode="auto">
            <a:xfrm>
              <a:off x="19748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3" name="Line 615"/>
            <p:cNvSpPr>
              <a:spLocks noChangeShapeType="1"/>
            </p:cNvSpPr>
            <p:nvPr/>
          </p:nvSpPr>
          <p:spPr bwMode="auto">
            <a:xfrm>
              <a:off x="21875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4" name="Line 616"/>
            <p:cNvSpPr>
              <a:spLocks noChangeShapeType="1"/>
            </p:cNvSpPr>
            <p:nvPr/>
          </p:nvSpPr>
          <p:spPr bwMode="auto">
            <a:xfrm>
              <a:off x="23526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5" name="Line 617"/>
            <p:cNvSpPr>
              <a:spLocks noChangeShapeType="1"/>
            </p:cNvSpPr>
            <p:nvPr/>
          </p:nvSpPr>
          <p:spPr bwMode="auto">
            <a:xfrm>
              <a:off x="2487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6" name="Line 618"/>
            <p:cNvSpPr>
              <a:spLocks noChangeShapeType="1"/>
            </p:cNvSpPr>
            <p:nvPr/>
          </p:nvSpPr>
          <p:spPr bwMode="auto">
            <a:xfrm>
              <a:off x="26019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7" name="Line 619"/>
            <p:cNvSpPr>
              <a:spLocks noChangeShapeType="1"/>
            </p:cNvSpPr>
            <p:nvPr/>
          </p:nvSpPr>
          <p:spPr bwMode="auto">
            <a:xfrm>
              <a:off x="27003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620"/>
            <p:cNvSpPr>
              <a:spLocks noChangeShapeType="1"/>
            </p:cNvSpPr>
            <p:nvPr/>
          </p:nvSpPr>
          <p:spPr bwMode="auto">
            <a:xfrm>
              <a:off x="27860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621"/>
            <p:cNvSpPr>
              <a:spLocks noChangeShapeType="1"/>
            </p:cNvSpPr>
            <p:nvPr/>
          </p:nvSpPr>
          <p:spPr bwMode="auto">
            <a:xfrm>
              <a:off x="33766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0" name="Line 622"/>
            <p:cNvSpPr>
              <a:spLocks noChangeShapeType="1"/>
            </p:cNvSpPr>
            <p:nvPr/>
          </p:nvSpPr>
          <p:spPr bwMode="auto">
            <a:xfrm>
              <a:off x="36766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1" name="Line 623"/>
            <p:cNvSpPr>
              <a:spLocks noChangeShapeType="1"/>
            </p:cNvSpPr>
            <p:nvPr/>
          </p:nvSpPr>
          <p:spPr bwMode="auto">
            <a:xfrm>
              <a:off x="38862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2" name="Line 624"/>
            <p:cNvSpPr>
              <a:spLocks noChangeShapeType="1"/>
            </p:cNvSpPr>
            <p:nvPr/>
          </p:nvSpPr>
          <p:spPr bwMode="auto">
            <a:xfrm>
              <a:off x="405288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3" name="Line 625"/>
            <p:cNvSpPr>
              <a:spLocks noChangeShapeType="1"/>
            </p:cNvSpPr>
            <p:nvPr/>
          </p:nvSpPr>
          <p:spPr bwMode="auto">
            <a:xfrm>
              <a:off x="4186238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4" name="Line 626"/>
            <p:cNvSpPr>
              <a:spLocks noChangeShapeType="1"/>
            </p:cNvSpPr>
            <p:nvPr/>
          </p:nvSpPr>
          <p:spPr bwMode="auto">
            <a:xfrm>
              <a:off x="42989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5" name="Line 627"/>
            <p:cNvSpPr>
              <a:spLocks noChangeShapeType="1"/>
            </p:cNvSpPr>
            <p:nvPr/>
          </p:nvSpPr>
          <p:spPr bwMode="auto">
            <a:xfrm>
              <a:off x="440055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6" name="Line 628"/>
            <p:cNvSpPr>
              <a:spLocks noChangeShapeType="1"/>
            </p:cNvSpPr>
            <p:nvPr/>
          </p:nvSpPr>
          <p:spPr bwMode="auto">
            <a:xfrm>
              <a:off x="4487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7" name="Line 629"/>
            <p:cNvSpPr>
              <a:spLocks noChangeShapeType="1"/>
            </p:cNvSpPr>
            <p:nvPr/>
          </p:nvSpPr>
          <p:spPr bwMode="auto">
            <a:xfrm>
              <a:off x="507841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8" name="Line 630"/>
            <p:cNvSpPr>
              <a:spLocks noChangeShapeType="1"/>
            </p:cNvSpPr>
            <p:nvPr/>
          </p:nvSpPr>
          <p:spPr bwMode="auto">
            <a:xfrm>
              <a:off x="53768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9" name="Line 631"/>
            <p:cNvSpPr>
              <a:spLocks noChangeShapeType="1"/>
            </p:cNvSpPr>
            <p:nvPr/>
          </p:nvSpPr>
          <p:spPr bwMode="auto">
            <a:xfrm>
              <a:off x="55911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0" name="Line 632"/>
            <p:cNvSpPr>
              <a:spLocks noChangeShapeType="1"/>
            </p:cNvSpPr>
            <p:nvPr/>
          </p:nvSpPr>
          <p:spPr bwMode="auto">
            <a:xfrm>
              <a:off x="5753100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Line 633"/>
            <p:cNvSpPr>
              <a:spLocks noChangeShapeType="1"/>
            </p:cNvSpPr>
            <p:nvPr/>
          </p:nvSpPr>
          <p:spPr bwMode="auto">
            <a:xfrm>
              <a:off x="58896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2" name="Line 634"/>
            <p:cNvSpPr>
              <a:spLocks noChangeShapeType="1"/>
            </p:cNvSpPr>
            <p:nvPr/>
          </p:nvSpPr>
          <p:spPr bwMode="auto">
            <a:xfrm>
              <a:off x="600392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3" name="Line 635"/>
            <p:cNvSpPr>
              <a:spLocks noChangeShapeType="1"/>
            </p:cNvSpPr>
            <p:nvPr/>
          </p:nvSpPr>
          <p:spPr bwMode="auto">
            <a:xfrm>
              <a:off x="6100763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4" name="Line 636"/>
            <p:cNvSpPr>
              <a:spLocks noChangeShapeType="1"/>
            </p:cNvSpPr>
            <p:nvPr/>
          </p:nvSpPr>
          <p:spPr bwMode="auto">
            <a:xfrm>
              <a:off x="6188075" y="4038601"/>
              <a:ext cx="0" cy="476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5" name="Line 637"/>
            <p:cNvSpPr>
              <a:spLocks noChangeShapeType="1"/>
            </p:cNvSpPr>
            <p:nvPr/>
          </p:nvSpPr>
          <p:spPr bwMode="auto">
            <a:xfrm>
              <a:off x="11636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6" name="Line 638"/>
            <p:cNvSpPr>
              <a:spLocks noChangeShapeType="1"/>
            </p:cNvSpPr>
            <p:nvPr/>
          </p:nvSpPr>
          <p:spPr bwMode="auto">
            <a:xfrm>
              <a:off x="2865438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7" name="Line 639"/>
            <p:cNvSpPr>
              <a:spLocks noChangeShapeType="1"/>
            </p:cNvSpPr>
            <p:nvPr/>
          </p:nvSpPr>
          <p:spPr bwMode="auto">
            <a:xfrm>
              <a:off x="45656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8" name="Line 640"/>
            <p:cNvSpPr>
              <a:spLocks noChangeShapeType="1"/>
            </p:cNvSpPr>
            <p:nvPr/>
          </p:nvSpPr>
          <p:spPr bwMode="auto">
            <a:xfrm>
              <a:off x="6267450" y="300038"/>
              <a:ext cx="0" cy="7302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9" name="Line 641"/>
            <p:cNvSpPr>
              <a:spLocks noChangeShapeType="1"/>
            </p:cNvSpPr>
            <p:nvPr/>
          </p:nvSpPr>
          <p:spPr bwMode="auto">
            <a:xfrm>
              <a:off x="16732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0" name="Line 642"/>
            <p:cNvSpPr>
              <a:spLocks noChangeShapeType="1"/>
            </p:cNvSpPr>
            <p:nvPr/>
          </p:nvSpPr>
          <p:spPr bwMode="auto">
            <a:xfrm>
              <a:off x="19748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1" name="Line 643"/>
            <p:cNvSpPr>
              <a:spLocks noChangeShapeType="1"/>
            </p:cNvSpPr>
            <p:nvPr/>
          </p:nvSpPr>
          <p:spPr bwMode="auto">
            <a:xfrm>
              <a:off x="21875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2" name="Line 644"/>
            <p:cNvSpPr>
              <a:spLocks noChangeShapeType="1"/>
            </p:cNvSpPr>
            <p:nvPr/>
          </p:nvSpPr>
          <p:spPr bwMode="auto">
            <a:xfrm>
              <a:off x="23526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3" name="Line 645"/>
            <p:cNvSpPr>
              <a:spLocks noChangeShapeType="1"/>
            </p:cNvSpPr>
            <p:nvPr/>
          </p:nvSpPr>
          <p:spPr bwMode="auto">
            <a:xfrm>
              <a:off x="2487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4" name="Line 646"/>
            <p:cNvSpPr>
              <a:spLocks noChangeShapeType="1"/>
            </p:cNvSpPr>
            <p:nvPr/>
          </p:nvSpPr>
          <p:spPr bwMode="auto">
            <a:xfrm>
              <a:off x="26019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5" name="Line 647"/>
            <p:cNvSpPr>
              <a:spLocks noChangeShapeType="1"/>
            </p:cNvSpPr>
            <p:nvPr/>
          </p:nvSpPr>
          <p:spPr bwMode="auto">
            <a:xfrm>
              <a:off x="27003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6" name="Line 648"/>
            <p:cNvSpPr>
              <a:spLocks noChangeShapeType="1"/>
            </p:cNvSpPr>
            <p:nvPr/>
          </p:nvSpPr>
          <p:spPr bwMode="auto">
            <a:xfrm>
              <a:off x="27860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7" name="Line 649"/>
            <p:cNvSpPr>
              <a:spLocks noChangeShapeType="1"/>
            </p:cNvSpPr>
            <p:nvPr/>
          </p:nvSpPr>
          <p:spPr bwMode="auto">
            <a:xfrm>
              <a:off x="33766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8" name="Line 650"/>
            <p:cNvSpPr>
              <a:spLocks noChangeShapeType="1"/>
            </p:cNvSpPr>
            <p:nvPr/>
          </p:nvSpPr>
          <p:spPr bwMode="auto">
            <a:xfrm>
              <a:off x="36766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9" name="Line 651"/>
            <p:cNvSpPr>
              <a:spLocks noChangeShapeType="1"/>
            </p:cNvSpPr>
            <p:nvPr/>
          </p:nvSpPr>
          <p:spPr bwMode="auto">
            <a:xfrm>
              <a:off x="38862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0" name="Line 652"/>
            <p:cNvSpPr>
              <a:spLocks noChangeShapeType="1"/>
            </p:cNvSpPr>
            <p:nvPr/>
          </p:nvSpPr>
          <p:spPr bwMode="auto">
            <a:xfrm>
              <a:off x="405288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1" name="Line 653"/>
            <p:cNvSpPr>
              <a:spLocks noChangeShapeType="1"/>
            </p:cNvSpPr>
            <p:nvPr/>
          </p:nvSpPr>
          <p:spPr bwMode="auto">
            <a:xfrm>
              <a:off x="4186238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2" name="Line 654"/>
            <p:cNvSpPr>
              <a:spLocks noChangeShapeType="1"/>
            </p:cNvSpPr>
            <p:nvPr/>
          </p:nvSpPr>
          <p:spPr bwMode="auto">
            <a:xfrm>
              <a:off x="42989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3" name="Line 655"/>
            <p:cNvSpPr>
              <a:spLocks noChangeShapeType="1"/>
            </p:cNvSpPr>
            <p:nvPr/>
          </p:nvSpPr>
          <p:spPr bwMode="auto">
            <a:xfrm>
              <a:off x="440055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4" name="Line 656"/>
            <p:cNvSpPr>
              <a:spLocks noChangeShapeType="1"/>
            </p:cNvSpPr>
            <p:nvPr/>
          </p:nvSpPr>
          <p:spPr bwMode="auto">
            <a:xfrm>
              <a:off x="4487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5" name="Line 657"/>
            <p:cNvSpPr>
              <a:spLocks noChangeShapeType="1"/>
            </p:cNvSpPr>
            <p:nvPr/>
          </p:nvSpPr>
          <p:spPr bwMode="auto">
            <a:xfrm>
              <a:off x="507841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6" name="Line 658"/>
            <p:cNvSpPr>
              <a:spLocks noChangeShapeType="1"/>
            </p:cNvSpPr>
            <p:nvPr/>
          </p:nvSpPr>
          <p:spPr bwMode="auto">
            <a:xfrm>
              <a:off x="53768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7" name="Line 659"/>
            <p:cNvSpPr>
              <a:spLocks noChangeShapeType="1"/>
            </p:cNvSpPr>
            <p:nvPr/>
          </p:nvSpPr>
          <p:spPr bwMode="auto">
            <a:xfrm>
              <a:off x="55911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8" name="Line 660"/>
            <p:cNvSpPr>
              <a:spLocks noChangeShapeType="1"/>
            </p:cNvSpPr>
            <p:nvPr/>
          </p:nvSpPr>
          <p:spPr bwMode="auto">
            <a:xfrm>
              <a:off x="5753100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9" name="Line 661"/>
            <p:cNvSpPr>
              <a:spLocks noChangeShapeType="1"/>
            </p:cNvSpPr>
            <p:nvPr/>
          </p:nvSpPr>
          <p:spPr bwMode="auto">
            <a:xfrm>
              <a:off x="58896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0" name="Line 662"/>
            <p:cNvSpPr>
              <a:spLocks noChangeShapeType="1"/>
            </p:cNvSpPr>
            <p:nvPr/>
          </p:nvSpPr>
          <p:spPr bwMode="auto">
            <a:xfrm>
              <a:off x="600392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1" name="Line 663"/>
            <p:cNvSpPr>
              <a:spLocks noChangeShapeType="1"/>
            </p:cNvSpPr>
            <p:nvPr/>
          </p:nvSpPr>
          <p:spPr bwMode="auto">
            <a:xfrm>
              <a:off x="6100763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2" name="Line 664"/>
            <p:cNvSpPr>
              <a:spLocks noChangeShapeType="1"/>
            </p:cNvSpPr>
            <p:nvPr/>
          </p:nvSpPr>
          <p:spPr bwMode="auto">
            <a:xfrm>
              <a:off x="6188075" y="300038"/>
              <a:ext cx="0" cy="4603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3" name="Line 665"/>
            <p:cNvSpPr>
              <a:spLocks noChangeShapeType="1"/>
            </p:cNvSpPr>
            <p:nvPr/>
          </p:nvSpPr>
          <p:spPr bwMode="auto">
            <a:xfrm>
              <a:off x="1163638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4" name="Line 666"/>
            <p:cNvSpPr>
              <a:spLocks noChangeShapeType="1"/>
            </p:cNvSpPr>
            <p:nvPr/>
          </p:nvSpPr>
          <p:spPr bwMode="auto">
            <a:xfrm>
              <a:off x="6267450" y="300038"/>
              <a:ext cx="0" cy="37861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5" name="Line 667"/>
            <p:cNvSpPr>
              <a:spLocks noChangeShapeType="1"/>
            </p:cNvSpPr>
            <p:nvPr/>
          </p:nvSpPr>
          <p:spPr bwMode="auto">
            <a:xfrm>
              <a:off x="1152525" y="4075113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6" name="Line 668"/>
            <p:cNvSpPr>
              <a:spLocks noChangeShapeType="1"/>
            </p:cNvSpPr>
            <p:nvPr/>
          </p:nvSpPr>
          <p:spPr bwMode="auto">
            <a:xfrm>
              <a:off x="1152525" y="311151"/>
              <a:ext cx="51260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7" name="Freeform 669"/>
            <p:cNvSpPr>
              <a:spLocks/>
            </p:cNvSpPr>
            <p:nvPr/>
          </p:nvSpPr>
          <p:spPr bwMode="auto">
            <a:xfrm>
              <a:off x="1277938" y="2519363"/>
              <a:ext cx="101600" cy="101600"/>
            </a:xfrm>
            <a:custGeom>
              <a:avLst/>
              <a:gdLst>
                <a:gd name="T0" fmla="*/ 31 w 64"/>
                <a:gd name="T1" fmla="*/ 0 h 64"/>
                <a:gd name="T2" fmla="*/ 64 w 64"/>
                <a:gd name="T3" fmla="*/ 32 h 64"/>
                <a:gd name="T4" fmla="*/ 31 w 64"/>
                <a:gd name="T5" fmla="*/ 64 h 64"/>
                <a:gd name="T6" fmla="*/ 0 w 64"/>
                <a:gd name="T7" fmla="*/ 32 h 64"/>
                <a:gd name="T8" fmla="*/ 31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1" y="0"/>
                  </a:moveTo>
                  <a:lnTo>
                    <a:pt x="64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8" name="Freeform 670"/>
            <p:cNvSpPr>
              <a:spLocks/>
            </p:cNvSpPr>
            <p:nvPr/>
          </p:nvSpPr>
          <p:spPr bwMode="auto">
            <a:xfrm>
              <a:off x="1277938" y="2519363"/>
              <a:ext cx="52388" cy="52388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9" name="Freeform 671"/>
            <p:cNvSpPr>
              <a:spLocks/>
            </p:cNvSpPr>
            <p:nvPr/>
          </p:nvSpPr>
          <p:spPr bwMode="auto">
            <a:xfrm>
              <a:off x="1327150" y="2519363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0" name="Freeform 672"/>
            <p:cNvSpPr>
              <a:spLocks/>
            </p:cNvSpPr>
            <p:nvPr/>
          </p:nvSpPr>
          <p:spPr bwMode="auto">
            <a:xfrm>
              <a:off x="1327150" y="2570163"/>
              <a:ext cx="53975" cy="52388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1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1" name="Freeform 673"/>
            <p:cNvSpPr>
              <a:spLocks/>
            </p:cNvSpPr>
            <p:nvPr/>
          </p:nvSpPr>
          <p:spPr bwMode="auto">
            <a:xfrm>
              <a:off x="1277938" y="2570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2" name="Freeform 674"/>
            <p:cNvSpPr>
              <a:spLocks/>
            </p:cNvSpPr>
            <p:nvPr/>
          </p:nvSpPr>
          <p:spPr bwMode="auto">
            <a:xfrm>
              <a:off x="1695450" y="2625726"/>
              <a:ext cx="100013" cy="101600"/>
            </a:xfrm>
            <a:custGeom>
              <a:avLst/>
              <a:gdLst>
                <a:gd name="T0" fmla="*/ 31 w 63"/>
                <a:gd name="T1" fmla="*/ 0 h 64"/>
                <a:gd name="T2" fmla="*/ 63 w 63"/>
                <a:gd name="T3" fmla="*/ 32 h 64"/>
                <a:gd name="T4" fmla="*/ 31 w 63"/>
                <a:gd name="T5" fmla="*/ 64 h 64"/>
                <a:gd name="T6" fmla="*/ 0 w 63"/>
                <a:gd name="T7" fmla="*/ 32 h 64"/>
                <a:gd name="T8" fmla="*/ 31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1" y="0"/>
                  </a:moveTo>
                  <a:lnTo>
                    <a:pt x="63" y="32"/>
                  </a:lnTo>
                  <a:lnTo>
                    <a:pt x="31" y="6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3" name="Freeform 675"/>
            <p:cNvSpPr>
              <a:spLocks/>
            </p:cNvSpPr>
            <p:nvPr/>
          </p:nvSpPr>
          <p:spPr bwMode="auto">
            <a:xfrm>
              <a:off x="1695450" y="2625726"/>
              <a:ext cx="52388" cy="53975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4" name="Freeform 676"/>
            <p:cNvSpPr>
              <a:spLocks/>
            </p:cNvSpPr>
            <p:nvPr/>
          </p:nvSpPr>
          <p:spPr bwMode="auto">
            <a:xfrm>
              <a:off x="1744663" y="2625726"/>
              <a:ext cx="53975" cy="53975"/>
            </a:xfrm>
            <a:custGeom>
              <a:avLst/>
              <a:gdLst>
                <a:gd name="T0" fmla="*/ 0 w 34"/>
                <a:gd name="T1" fmla="*/ 0 h 34"/>
                <a:gd name="T2" fmla="*/ 2 w 34"/>
                <a:gd name="T3" fmla="*/ 0 h 34"/>
                <a:gd name="T4" fmla="*/ 34 w 34"/>
                <a:gd name="T5" fmla="*/ 32 h 34"/>
                <a:gd name="T6" fmla="*/ 34 w 34"/>
                <a:gd name="T7" fmla="*/ 34 h 34"/>
                <a:gd name="T8" fmla="*/ 32 w 34"/>
                <a:gd name="T9" fmla="*/ 34 h 34"/>
                <a:gd name="T10" fmla="*/ 0 w 34"/>
                <a:gd name="T11" fmla="*/ 2 h 34"/>
                <a:gd name="T12" fmla="*/ 0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5" name="Freeform 677"/>
            <p:cNvSpPr>
              <a:spLocks/>
            </p:cNvSpPr>
            <p:nvPr/>
          </p:nvSpPr>
          <p:spPr bwMode="auto">
            <a:xfrm>
              <a:off x="1744663" y="2676526"/>
              <a:ext cx="53975" cy="55563"/>
            </a:xfrm>
            <a:custGeom>
              <a:avLst/>
              <a:gdLst>
                <a:gd name="T0" fmla="*/ 32 w 34"/>
                <a:gd name="T1" fmla="*/ 0 h 35"/>
                <a:gd name="T2" fmla="*/ 34 w 34"/>
                <a:gd name="T3" fmla="*/ 0 h 35"/>
                <a:gd name="T4" fmla="*/ 34 w 34"/>
                <a:gd name="T5" fmla="*/ 2 h 35"/>
                <a:gd name="T6" fmla="*/ 2 w 34"/>
                <a:gd name="T7" fmla="*/ 35 h 35"/>
                <a:gd name="T8" fmla="*/ 0 w 34"/>
                <a:gd name="T9" fmla="*/ 35 h 35"/>
                <a:gd name="T10" fmla="*/ 0 w 34"/>
                <a:gd name="T11" fmla="*/ 32 h 35"/>
                <a:gd name="T12" fmla="*/ 32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32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5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6" name="Freeform 678"/>
            <p:cNvSpPr>
              <a:spLocks/>
            </p:cNvSpPr>
            <p:nvPr/>
          </p:nvSpPr>
          <p:spPr bwMode="auto">
            <a:xfrm>
              <a:off x="1695450" y="2676526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2 h 35"/>
                <a:gd name="T6" fmla="*/ 33 w 33"/>
                <a:gd name="T7" fmla="*/ 35 h 35"/>
                <a:gd name="T8" fmla="*/ 31 w 33"/>
                <a:gd name="T9" fmla="*/ 35 h 35"/>
                <a:gd name="T10" fmla="*/ 0 w 33"/>
                <a:gd name="T11" fmla="*/ 2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7" name="Freeform 679"/>
            <p:cNvSpPr>
              <a:spLocks/>
            </p:cNvSpPr>
            <p:nvPr/>
          </p:nvSpPr>
          <p:spPr bwMode="auto">
            <a:xfrm>
              <a:off x="2036763" y="2670176"/>
              <a:ext cx="103188" cy="101600"/>
            </a:xfrm>
            <a:custGeom>
              <a:avLst/>
              <a:gdLst>
                <a:gd name="T0" fmla="*/ 33 w 65"/>
                <a:gd name="T1" fmla="*/ 0 h 64"/>
                <a:gd name="T2" fmla="*/ 65 w 65"/>
                <a:gd name="T3" fmla="*/ 32 h 64"/>
                <a:gd name="T4" fmla="*/ 33 w 65"/>
                <a:gd name="T5" fmla="*/ 64 h 64"/>
                <a:gd name="T6" fmla="*/ 0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65" y="32"/>
                  </a:lnTo>
                  <a:lnTo>
                    <a:pt x="33" y="6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8" name="Freeform 680"/>
            <p:cNvSpPr>
              <a:spLocks/>
            </p:cNvSpPr>
            <p:nvPr/>
          </p:nvSpPr>
          <p:spPr bwMode="auto">
            <a:xfrm>
              <a:off x="2036763" y="2670176"/>
              <a:ext cx="53975" cy="52388"/>
            </a:xfrm>
            <a:custGeom>
              <a:avLst/>
              <a:gdLst>
                <a:gd name="T0" fmla="*/ 33 w 34"/>
                <a:gd name="T1" fmla="*/ 0 h 33"/>
                <a:gd name="T2" fmla="*/ 34 w 34"/>
                <a:gd name="T3" fmla="*/ 0 h 33"/>
                <a:gd name="T4" fmla="*/ 34 w 34"/>
                <a:gd name="T5" fmla="*/ 2 h 33"/>
                <a:gd name="T6" fmla="*/ 2 w 34"/>
                <a:gd name="T7" fmla="*/ 33 h 33"/>
                <a:gd name="T8" fmla="*/ 0 w 34"/>
                <a:gd name="T9" fmla="*/ 33 h 33"/>
                <a:gd name="T10" fmla="*/ 0 w 34"/>
                <a:gd name="T11" fmla="*/ 32 h 33"/>
                <a:gd name="T12" fmla="*/ 33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9" name="Freeform 681"/>
            <p:cNvSpPr>
              <a:spLocks/>
            </p:cNvSpPr>
            <p:nvPr/>
          </p:nvSpPr>
          <p:spPr bwMode="auto">
            <a:xfrm>
              <a:off x="2089150" y="2670176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2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2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2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0" name="Freeform 682"/>
            <p:cNvSpPr>
              <a:spLocks/>
            </p:cNvSpPr>
            <p:nvPr/>
          </p:nvSpPr>
          <p:spPr bwMode="auto">
            <a:xfrm>
              <a:off x="2089150" y="2720976"/>
              <a:ext cx="50800" cy="52388"/>
            </a:xfrm>
            <a:custGeom>
              <a:avLst/>
              <a:gdLst>
                <a:gd name="T0" fmla="*/ 32 w 32"/>
                <a:gd name="T1" fmla="*/ 0 h 33"/>
                <a:gd name="T2" fmla="*/ 32 w 32"/>
                <a:gd name="T3" fmla="*/ 0 h 33"/>
                <a:gd name="T4" fmla="*/ 32 w 32"/>
                <a:gd name="T5" fmla="*/ 1 h 33"/>
                <a:gd name="T6" fmla="*/ 1 w 32"/>
                <a:gd name="T7" fmla="*/ 33 h 33"/>
                <a:gd name="T8" fmla="*/ 0 w 32"/>
                <a:gd name="T9" fmla="*/ 33 h 33"/>
                <a:gd name="T10" fmla="*/ 0 w 32"/>
                <a:gd name="T11" fmla="*/ 32 h 33"/>
                <a:gd name="T12" fmla="*/ 32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1" name="Freeform 683"/>
            <p:cNvSpPr>
              <a:spLocks/>
            </p:cNvSpPr>
            <p:nvPr/>
          </p:nvSpPr>
          <p:spPr bwMode="auto">
            <a:xfrm>
              <a:off x="2036763" y="272097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2 h 33"/>
                <a:gd name="T6" fmla="*/ 34 w 34"/>
                <a:gd name="T7" fmla="*/ 33 h 33"/>
                <a:gd name="T8" fmla="*/ 33 w 34"/>
                <a:gd name="T9" fmla="*/ 33 h 33"/>
                <a:gd name="T10" fmla="*/ 0 w 34"/>
                <a:gd name="T11" fmla="*/ 1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3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2" name="Freeform 684"/>
            <p:cNvSpPr>
              <a:spLocks/>
            </p:cNvSpPr>
            <p:nvPr/>
          </p:nvSpPr>
          <p:spPr bwMode="auto">
            <a:xfrm>
              <a:off x="2287588" y="2251076"/>
              <a:ext cx="100013" cy="103188"/>
            </a:xfrm>
            <a:custGeom>
              <a:avLst/>
              <a:gdLst>
                <a:gd name="T0" fmla="*/ 32 w 63"/>
                <a:gd name="T1" fmla="*/ 0 h 65"/>
                <a:gd name="T2" fmla="*/ 63 w 63"/>
                <a:gd name="T3" fmla="*/ 32 h 65"/>
                <a:gd name="T4" fmla="*/ 32 w 63"/>
                <a:gd name="T5" fmla="*/ 65 h 65"/>
                <a:gd name="T6" fmla="*/ 0 w 63"/>
                <a:gd name="T7" fmla="*/ 32 h 65"/>
                <a:gd name="T8" fmla="*/ 32 w 63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5">
                  <a:moveTo>
                    <a:pt x="32" y="0"/>
                  </a:moveTo>
                  <a:lnTo>
                    <a:pt x="63" y="32"/>
                  </a:lnTo>
                  <a:lnTo>
                    <a:pt x="32" y="65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3" name="Freeform 685"/>
            <p:cNvSpPr>
              <a:spLocks/>
            </p:cNvSpPr>
            <p:nvPr/>
          </p:nvSpPr>
          <p:spPr bwMode="auto">
            <a:xfrm>
              <a:off x="2287588" y="2251076"/>
              <a:ext cx="52388" cy="53975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3 h 34"/>
                <a:gd name="T6" fmla="*/ 0 w 33"/>
                <a:gd name="T7" fmla="*/ 34 h 34"/>
                <a:gd name="T8" fmla="*/ 0 w 33"/>
                <a:gd name="T9" fmla="*/ 34 h 34"/>
                <a:gd name="T10" fmla="*/ 0 w 33"/>
                <a:gd name="T11" fmla="*/ 32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4" name="Freeform 686"/>
            <p:cNvSpPr>
              <a:spLocks/>
            </p:cNvSpPr>
            <p:nvPr/>
          </p:nvSpPr>
          <p:spPr bwMode="auto">
            <a:xfrm>
              <a:off x="2338388" y="22510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3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5" name="Freeform 687"/>
            <p:cNvSpPr>
              <a:spLocks/>
            </p:cNvSpPr>
            <p:nvPr/>
          </p:nvSpPr>
          <p:spPr bwMode="auto">
            <a:xfrm>
              <a:off x="2338388" y="2301876"/>
              <a:ext cx="52388" cy="53975"/>
            </a:xfrm>
            <a:custGeom>
              <a:avLst/>
              <a:gdLst>
                <a:gd name="T0" fmla="*/ 31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1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1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6" name="Freeform 688"/>
            <p:cNvSpPr>
              <a:spLocks/>
            </p:cNvSpPr>
            <p:nvPr/>
          </p:nvSpPr>
          <p:spPr bwMode="auto">
            <a:xfrm>
              <a:off x="2287588" y="230187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0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0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7" name="Freeform 689"/>
            <p:cNvSpPr>
              <a:spLocks/>
            </p:cNvSpPr>
            <p:nvPr/>
          </p:nvSpPr>
          <p:spPr bwMode="auto">
            <a:xfrm>
              <a:off x="2947988" y="1341438"/>
              <a:ext cx="101600" cy="103188"/>
            </a:xfrm>
            <a:custGeom>
              <a:avLst/>
              <a:gdLst>
                <a:gd name="T0" fmla="*/ 31 w 64"/>
                <a:gd name="T1" fmla="*/ 0 h 65"/>
                <a:gd name="T2" fmla="*/ 64 w 64"/>
                <a:gd name="T3" fmla="*/ 33 h 65"/>
                <a:gd name="T4" fmla="*/ 31 w 64"/>
                <a:gd name="T5" fmla="*/ 65 h 65"/>
                <a:gd name="T6" fmla="*/ 0 w 64"/>
                <a:gd name="T7" fmla="*/ 33 h 65"/>
                <a:gd name="T8" fmla="*/ 31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1" y="0"/>
                  </a:moveTo>
                  <a:lnTo>
                    <a:pt x="64" y="33"/>
                  </a:lnTo>
                  <a:lnTo>
                    <a:pt x="31" y="6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8" name="Freeform 690"/>
            <p:cNvSpPr>
              <a:spLocks/>
            </p:cNvSpPr>
            <p:nvPr/>
          </p:nvSpPr>
          <p:spPr bwMode="auto">
            <a:xfrm>
              <a:off x="2947988" y="1341438"/>
              <a:ext cx="52388" cy="55563"/>
            </a:xfrm>
            <a:custGeom>
              <a:avLst/>
              <a:gdLst>
                <a:gd name="T0" fmla="*/ 31 w 33"/>
                <a:gd name="T1" fmla="*/ 0 h 35"/>
                <a:gd name="T2" fmla="*/ 33 w 33"/>
                <a:gd name="T3" fmla="*/ 0 h 35"/>
                <a:gd name="T4" fmla="*/ 33 w 33"/>
                <a:gd name="T5" fmla="*/ 3 h 35"/>
                <a:gd name="T6" fmla="*/ 1 w 33"/>
                <a:gd name="T7" fmla="*/ 35 h 35"/>
                <a:gd name="T8" fmla="*/ 0 w 33"/>
                <a:gd name="T9" fmla="*/ 35 h 35"/>
                <a:gd name="T10" fmla="*/ 0 w 33"/>
                <a:gd name="T11" fmla="*/ 33 h 35"/>
                <a:gd name="T12" fmla="*/ 31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31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9" name="Freeform 691"/>
            <p:cNvSpPr>
              <a:spLocks/>
            </p:cNvSpPr>
            <p:nvPr/>
          </p:nvSpPr>
          <p:spPr bwMode="auto">
            <a:xfrm>
              <a:off x="2997200" y="1341438"/>
              <a:ext cx="53975" cy="55563"/>
            </a:xfrm>
            <a:custGeom>
              <a:avLst/>
              <a:gdLst>
                <a:gd name="T0" fmla="*/ 0 w 34"/>
                <a:gd name="T1" fmla="*/ 0 h 35"/>
                <a:gd name="T2" fmla="*/ 2 w 34"/>
                <a:gd name="T3" fmla="*/ 0 h 35"/>
                <a:gd name="T4" fmla="*/ 34 w 34"/>
                <a:gd name="T5" fmla="*/ 33 h 35"/>
                <a:gd name="T6" fmla="*/ 34 w 34"/>
                <a:gd name="T7" fmla="*/ 35 h 35"/>
                <a:gd name="T8" fmla="*/ 33 w 34"/>
                <a:gd name="T9" fmla="*/ 35 h 35"/>
                <a:gd name="T10" fmla="*/ 0 w 34"/>
                <a:gd name="T11" fmla="*/ 3 h 35"/>
                <a:gd name="T12" fmla="*/ 0 w 34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5">
                  <a:moveTo>
                    <a:pt x="0" y="0"/>
                  </a:moveTo>
                  <a:lnTo>
                    <a:pt x="2" y="0"/>
                  </a:lnTo>
                  <a:lnTo>
                    <a:pt x="34" y="33"/>
                  </a:lnTo>
                  <a:lnTo>
                    <a:pt x="34" y="35"/>
                  </a:lnTo>
                  <a:lnTo>
                    <a:pt x="33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0" name="Freeform 692"/>
            <p:cNvSpPr>
              <a:spLocks/>
            </p:cNvSpPr>
            <p:nvPr/>
          </p:nvSpPr>
          <p:spPr bwMode="auto">
            <a:xfrm>
              <a:off x="2997200" y="1393826"/>
              <a:ext cx="53975" cy="53975"/>
            </a:xfrm>
            <a:custGeom>
              <a:avLst/>
              <a:gdLst>
                <a:gd name="T0" fmla="*/ 33 w 34"/>
                <a:gd name="T1" fmla="*/ 0 h 34"/>
                <a:gd name="T2" fmla="*/ 34 w 34"/>
                <a:gd name="T3" fmla="*/ 0 h 34"/>
                <a:gd name="T4" fmla="*/ 34 w 34"/>
                <a:gd name="T5" fmla="*/ 2 h 34"/>
                <a:gd name="T6" fmla="*/ 2 w 34"/>
                <a:gd name="T7" fmla="*/ 34 h 34"/>
                <a:gd name="T8" fmla="*/ 0 w 34"/>
                <a:gd name="T9" fmla="*/ 34 h 34"/>
                <a:gd name="T10" fmla="*/ 0 w 34"/>
                <a:gd name="T11" fmla="*/ 32 h 34"/>
                <a:gd name="T12" fmla="*/ 33 w 34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33" y="0"/>
                  </a:moveTo>
                  <a:lnTo>
                    <a:pt x="34" y="0"/>
                  </a:lnTo>
                  <a:lnTo>
                    <a:pt x="34" y="2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1" name="Freeform 693"/>
            <p:cNvSpPr>
              <a:spLocks/>
            </p:cNvSpPr>
            <p:nvPr/>
          </p:nvSpPr>
          <p:spPr bwMode="auto">
            <a:xfrm>
              <a:off x="2947988" y="1393826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2 h 34"/>
                <a:gd name="T6" fmla="*/ 33 w 33"/>
                <a:gd name="T7" fmla="*/ 34 h 34"/>
                <a:gd name="T8" fmla="*/ 31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4"/>
                  </a:lnTo>
                  <a:lnTo>
                    <a:pt x="31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2" name="Freeform 694"/>
            <p:cNvSpPr>
              <a:spLocks/>
            </p:cNvSpPr>
            <p:nvPr/>
          </p:nvSpPr>
          <p:spPr bwMode="auto">
            <a:xfrm>
              <a:off x="3490913" y="1122363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2 h 64"/>
                <a:gd name="T4" fmla="*/ 32 w 64"/>
                <a:gd name="T5" fmla="*/ 64 h 64"/>
                <a:gd name="T6" fmla="*/ 0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2"/>
                  </a:lnTo>
                  <a:lnTo>
                    <a:pt x="32" y="64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3" name="Freeform 695"/>
            <p:cNvSpPr>
              <a:spLocks/>
            </p:cNvSpPr>
            <p:nvPr/>
          </p:nvSpPr>
          <p:spPr bwMode="auto">
            <a:xfrm>
              <a:off x="3490913" y="1122363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0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4" name="Freeform 696"/>
            <p:cNvSpPr>
              <a:spLocks/>
            </p:cNvSpPr>
            <p:nvPr/>
          </p:nvSpPr>
          <p:spPr bwMode="auto">
            <a:xfrm>
              <a:off x="3541713" y="11223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5" name="Freeform 697"/>
            <p:cNvSpPr>
              <a:spLocks/>
            </p:cNvSpPr>
            <p:nvPr/>
          </p:nvSpPr>
          <p:spPr bwMode="auto">
            <a:xfrm>
              <a:off x="3541713" y="1173163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6" name="Freeform 698"/>
            <p:cNvSpPr>
              <a:spLocks/>
            </p:cNvSpPr>
            <p:nvPr/>
          </p:nvSpPr>
          <p:spPr bwMode="auto">
            <a:xfrm>
              <a:off x="3490913" y="1173163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0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0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7" name="Freeform 699"/>
            <p:cNvSpPr>
              <a:spLocks/>
            </p:cNvSpPr>
            <p:nvPr/>
          </p:nvSpPr>
          <p:spPr bwMode="auto">
            <a:xfrm>
              <a:off x="4762500" y="1474788"/>
              <a:ext cx="101600" cy="101600"/>
            </a:xfrm>
            <a:custGeom>
              <a:avLst/>
              <a:gdLst>
                <a:gd name="T0" fmla="*/ 32 w 64"/>
                <a:gd name="T1" fmla="*/ 0 h 64"/>
                <a:gd name="T2" fmla="*/ 64 w 64"/>
                <a:gd name="T3" fmla="*/ 30 h 64"/>
                <a:gd name="T4" fmla="*/ 32 w 64"/>
                <a:gd name="T5" fmla="*/ 64 h 64"/>
                <a:gd name="T6" fmla="*/ 0 w 64"/>
                <a:gd name="T7" fmla="*/ 30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64" y="30"/>
                  </a:lnTo>
                  <a:lnTo>
                    <a:pt x="32" y="64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8" name="Freeform 700"/>
            <p:cNvSpPr>
              <a:spLocks/>
            </p:cNvSpPr>
            <p:nvPr/>
          </p:nvSpPr>
          <p:spPr bwMode="auto">
            <a:xfrm>
              <a:off x="4762500" y="1474788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0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9" name="Freeform 701"/>
            <p:cNvSpPr>
              <a:spLocks/>
            </p:cNvSpPr>
            <p:nvPr/>
          </p:nvSpPr>
          <p:spPr bwMode="auto">
            <a:xfrm>
              <a:off x="4813300" y="1474788"/>
              <a:ext cx="50800" cy="52388"/>
            </a:xfrm>
            <a:custGeom>
              <a:avLst/>
              <a:gdLst>
                <a:gd name="T0" fmla="*/ 0 w 32"/>
                <a:gd name="T1" fmla="*/ 0 h 33"/>
                <a:gd name="T2" fmla="*/ 1 w 32"/>
                <a:gd name="T3" fmla="*/ 0 h 33"/>
                <a:gd name="T4" fmla="*/ 32 w 32"/>
                <a:gd name="T5" fmla="*/ 30 h 33"/>
                <a:gd name="T6" fmla="*/ 32 w 32"/>
                <a:gd name="T7" fmla="*/ 33 h 33"/>
                <a:gd name="T8" fmla="*/ 32 w 32"/>
                <a:gd name="T9" fmla="*/ 33 h 33"/>
                <a:gd name="T10" fmla="*/ 0 w 32"/>
                <a:gd name="T11" fmla="*/ 0 h 33"/>
                <a:gd name="T12" fmla="*/ 0 w 32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3">
                  <a:moveTo>
                    <a:pt x="0" y="0"/>
                  </a:moveTo>
                  <a:lnTo>
                    <a:pt x="1" y="0"/>
                  </a:lnTo>
                  <a:lnTo>
                    <a:pt x="32" y="30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0" name="Freeform 702"/>
            <p:cNvSpPr>
              <a:spLocks/>
            </p:cNvSpPr>
            <p:nvPr/>
          </p:nvSpPr>
          <p:spPr bwMode="auto">
            <a:xfrm>
              <a:off x="4813300" y="1522413"/>
              <a:ext cx="50800" cy="55563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0 h 35"/>
                <a:gd name="T4" fmla="*/ 32 w 32"/>
                <a:gd name="T5" fmla="*/ 3 h 35"/>
                <a:gd name="T6" fmla="*/ 1 w 32"/>
                <a:gd name="T7" fmla="*/ 35 h 35"/>
                <a:gd name="T8" fmla="*/ 0 w 32"/>
                <a:gd name="T9" fmla="*/ 35 h 35"/>
                <a:gd name="T10" fmla="*/ 0 w 32"/>
                <a:gd name="T11" fmla="*/ 34 h 35"/>
                <a:gd name="T12" fmla="*/ 32 w 3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lnTo>
                    <a:pt x="32" y="0"/>
                  </a:lnTo>
                  <a:lnTo>
                    <a:pt x="32" y="3"/>
                  </a:lnTo>
                  <a:lnTo>
                    <a:pt x="1" y="35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1" name="Freeform 703"/>
            <p:cNvSpPr>
              <a:spLocks/>
            </p:cNvSpPr>
            <p:nvPr/>
          </p:nvSpPr>
          <p:spPr bwMode="auto">
            <a:xfrm>
              <a:off x="4762500" y="1522413"/>
              <a:ext cx="52388" cy="55563"/>
            </a:xfrm>
            <a:custGeom>
              <a:avLst/>
              <a:gdLst>
                <a:gd name="T0" fmla="*/ 0 w 33"/>
                <a:gd name="T1" fmla="*/ 0 h 35"/>
                <a:gd name="T2" fmla="*/ 1 w 33"/>
                <a:gd name="T3" fmla="*/ 0 h 35"/>
                <a:gd name="T4" fmla="*/ 33 w 33"/>
                <a:gd name="T5" fmla="*/ 34 h 35"/>
                <a:gd name="T6" fmla="*/ 33 w 33"/>
                <a:gd name="T7" fmla="*/ 35 h 35"/>
                <a:gd name="T8" fmla="*/ 32 w 33"/>
                <a:gd name="T9" fmla="*/ 35 h 35"/>
                <a:gd name="T10" fmla="*/ 0 w 33"/>
                <a:gd name="T11" fmla="*/ 3 h 35"/>
                <a:gd name="T12" fmla="*/ 0 w 33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5">
                  <a:moveTo>
                    <a:pt x="0" y="0"/>
                  </a:moveTo>
                  <a:lnTo>
                    <a:pt x="1" y="0"/>
                  </a:lnTo>
                  <a:lnTo>
                    <a:pt x="33" y="34"/>
                  </a:lnTo>
                  <a:lnTo>
                    <a:pt x="33" y="35"/>
                  </a:lnTo>
                  <a:lnTo>
                    <a:pt x="32" y="3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2" name="Freeform 704"/>
            <p:cNvSpPr>
              <a:spLocks/>
            </p:cNvSpPr>
            <p:nvPr/>
          </p:nvSpPr>
          <p:spPr bwMode="auto">
            <a:xfrm>
              <a:off x="5160963" y="1481138"/>
              <a:ext cx="101600" cy="103188"/>
            </a:xfrm>
            <a:custGeom>
              <a:avLst/>
              <a:gdLst>
                <a:gd name="T0" fmla="*/ 32 w 64"/>
                <a:gd name="T1" fmla="*/ 0 h 65"/>
                <a:gd name="T2" fmla="*/ 64 w 64"/>
                <a:gd name="T3" fmla="*/ 33 h 65"/>
                <a:gd name="T4" fmla="*/ 32 w 64"/>
                <a:gd name="T5" fmla="*/ 65 h 65"/>
                <a:gd name="T6" fmla="*/ 0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64" y="33"/>
                  </a:lnTo>
                  <a:lnTo>
                    <a:pt x="32" y="65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3" name="Freeform 705"/>
            <p:cNvSpPr>
              <a:spLocks/>
            </p:cNvSpPr>
            <p:nvPr/>
          </p:nvSpPr>
          <p:spPr bwMode="auto">
            <a:xfrm>
              <a:off x="5160963" y="1481138"/>
              <a:ext cx="52388" cy="53975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2 h 34"/>
                <a:gd name="T6" fmla="*/ 1 w 33"/>
                <a:gd name="T7" fmla="*/ 34 h 34"/>
                <a:gd name="T8" fmla="*/ 0 w 33"/>
                <a:gd name="T9" fmla="*/ 34 h 34"/>
                <a:gd name="T10" fmla="*/ 0 w 33"/>
                <a:gd name="T11" fmla="*/ 33 h 34"/>
                <a:gd name="T12" fmla="*/ 32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4" name="Freeform 706"/>
            <p:cNvSpPr>
              <a:spLocks/>
            </p:cNvSpPr>
            <p:nvPr/>
          </p:nvSpPr>
          <p:spPr bwMode="auto">
            <a:xfrm>
              <a:off x="5211763" y="1481138"/>
              <a:ext cx="52388" cy="53975"/>
            </a:xfrm>
            <a:custGeom>
              <a:avLst/>
              <a:gdLst>
                <a:gd name="T0" fmla="*/ 0 w 33"/>
                <a:gd name="T1" fmla="*/ 0 h 34"/>
                <a:gd name="T2" fmla="*/ 1 w 33"/>
                <a:gd name="T3" fmla="*/ 0 h 34"/>
                <a:gd name="T4" fmla="*/ 33 w 33"/>
                <a:gd name="T5" fmla="*/ 33 h 34"/>
                <a:gd name="T6" fmla="*/ 33 w 33"/>
                <a:gd name="T7" fmla="*/ 34 h 34"/>
                <a:gd name="T8" fmla="*/ 32 w 33"/>
                <a:gd name="T9" fmla="*/ 34 h 34"/>
                <a:gd name="T10" fmla="*/ 0 w 33"/>
                <a:gd name="T11" fmla="*/ 2 h 34"/>
                <a:gd name="T12" fmla="*/ 0 w 33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4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2" y="3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5" name="Freeform 707"/>
            <p:cNvSpPr>
              <a:spLocks/>
            </p:cNvSpPr>
            <p:nvPr/>
          </p:nvSpPr>
          <p:spPr bwMode="auto">
            <a:xfrm>
              <a:off x="5211763" y="1533526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1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2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6" name="Freeform 708"/>
            <p:cNvSpPr>
              <a:spLocks/>
            </p:cNvSpPr>
            <p:nvPr/>
          </p:nvSpPr>
          <p:spPr bwMode="auto">
            <a:xfrm>
              <a:off x="5160963" y="1533526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2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1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7" name="Freeform 709"/>
            <p:cNvSpPr>
              <a:spLocks/>
            </p:cNvSpPr>
            <p:nvPr/>
          </p:nvSpPr>
          <p:spPr bwMode="auto">
            <a:xfrm>
              <a:off x="4514850" y="1568451"/>
              <a:ext cx="100013" cy="101600"/>
            </a:xfrm>
            <a:custGeom>
              <a:avLst/>
              <a:gdLst>
                <a:gd name="T0" fmla="*/ 32 w 63"/>
                <a:gd name="T1" fmla="*/ 0 h 64"/>
                <a:gd name="T2" fmla="*/ 63 w 63"/>
                <a:gd name="T3" fmla="*/ 33 h 64"/>
                <a:gd name="T4" fmla="*/ 32 w 63"/>
                <a:gd name="T5" fmla="*/ 64 h 64"/>
                <a:gd name="T6" fmla="*/ 0 w 63"/>
                <a:gd name="T7" fmla="*/ 33 h 64"/>
                <a:gd name="T8" fmla="*/ 32 w 6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32" y="0"/>
                  </a:moveTo>
                  <a:lnTo>
                    <a:pt x="63" y="33"/>
                  </a:lnTo>
                  <a:lnTo>
                    <a:pt x="32" y="64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8" name="Freeform 710"/>
            <p:cNvSpPr>
              <a:spLocks/>
            </p:cNvSpPr>
            <p:nvPr/>
          </p:nvSpPr>
          <p:spPr bwMode="auto">
            <a:xfrm>
              <a:off x="4514850" y="1568451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2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3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2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9" name="Freeform 711"/>
            <p:cNvSpPr>
              <a:spLocks/>
            </p:cNvSpPr>
            <p:nvPr/>
          </p:nvSpPr>
          <p:spPr bwMode="auto">
            <a:xfrm>
              <a:off x="4565650" y="1568451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3 h 33"/>
                <a:gd name="T6" fmla="*/ 33 w 33"/>
                <a:gd name="T7" fmla="*/ 33 h 33"/>
                <a:gd name="T8" fmla="*/ 31 w 33"/>
                <a:gd name="T9" fmla="*/ 33 h 33"/>
                <a:gd name="T10" fmla="*/ 0 w 33"/>
                <a:gd name="T11" fmla="*/ 2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0" name="Freeform 712"/>
            <p:cNvSpPr>
              <a:spLocks/>
            </p:cNvSpPr>
            <p:nvPr/>
          </p:nvSpPr>
          <p:spPr bwMode="auto">
            <a:xfrm>
              <a:off x="4565650" y="1620838"/>
              <a:ext cx="52388" cy="52388"/>
            </a:xfrm>
            <a:custGeom>
              <a:avLst/>
              <a:gdLst>
                <a:gd name="T0" fmla="*/ 31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1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1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1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1" name="Freeform 713"/>
            <p:cNvSpPr>
              <a:spLocks/>
            </p:cNvSpPr>
            <p:nvPr/>
          </p:nvSpPr>
          <p:spPr bwMode="auto">
            <a:xfrm>
              <a:off x="4514850" y="1620838"/>
              <a:ext cx="52388" cy="52388"/>
            </a:xfrm>
            <a:custGeom>
              <a:avLst/>
              <a:gdLst>
                <a:gd name="T0" fmla="*/ 0 w 33"/>
                <a:gd name="T1" fmla="*/ 0 h 33"/>
                <a:gd name="T2" fmla="*/ 1 w 33"/>
                <a:gd name="T3" fmla="*/ 0 h 33"/>
                <a:gd name="T4" fmla="*/ 33 w 33"/>
                <a:gd name="T5" fmla="*/ 31 h 33"/>
                <a:gd name="T6" fmla="*/ 33 w 33"/>
                <a:gd name="T7" fmla="*/ 33 h 33"/>
                <a:gd name="T8" fmla="*/ 32 w 33"/>
                <a:gd name="T9" fmla="*/ 33 h 33"/>
                <a:gd name="T10" fmla="*/ 0 w 33"/>
                <a:gd name="T11" fmla="*/ 0 h 33"/>
                <a:gd name="T12" fmla="*/ 0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0" y="0"/>
                  </a:moveTo>
                  <a:lnTo>
                    <a:pt x="1" y="0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2" name="Freeform 714"/>
            <p:cNvSpPr>
              <a:spLocks/>
            </p:cNvSpPr>
            <p:nvPr/>
          </p:nvSpPr>
          <p:spPr bwMode="auto">
            <a:xfrm>
              <a:off x="4135438" y="1673226"/>
              <a:ext cx="101600" cy="100013"/>
            </a:xfrm>
            <a:custGeom>
              <a:avLst/>
              <a:gdLst>
                <a:gd name="T0" fmla="*/ 32 w 64"/>
                <a:gd name="T1" fmla="*/ 0 h 63"/>
                <a:gd name="T2" fmla="*/ 64 w 64"/>
                <a:gd name="T3" fmla="*/ 32 h 63"/>
                <a:gd name="T4" fmla="*/ 32 w 64"/>
                <a:gd name="T5" fmla="*/ 63 h 63"/>
                <a:gd name="T6" fmla="*/ 0 w 64"/>
                <a:gd name="T7" fmla="*/ 32 h 63"/>
                <a:gd name="T8" fmla="*/ 32 w 64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lnTo>
                    <a:pt x="64" y="32"/>
                  </a:lnTo>
                  <a:lnTo>
                    <a:pt x="32" y="63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3" name="Freeform 715"/>
            <p:cNvSpPr>
              <a:spLocks/>
            </p:cNvSpPr>
            <p:nvPr/>
          </p:nvSpPr>
          <p:spPr bwMode="auto">
            <a:xfrm>
              <a:off x="4135438" y="1673226"/>
              <a:ext cx="53975" cy="50800"/>
            </a:xfrm>
            <a:custGeom>
              <a:avLst/>
              <a:gdLst>
                <a:gd name="T0" fmla="*/ 32 w 34"/>
                <a:gd name="T1" fmla="*/ 0 h 32"/>
                <a:gd name="T2" fmla="*/ 34 w 34"/>
                <a:gd name="T3" fmla="*/ 0 h 32"/>
                <a:gd name="T4" fmla="*/ 34 w 34"/>
                <a:gd name="T5" fmla="*/ 1 h 32"/>
                <a:gd name="T6" fmla="*/ 2 w 34"/>
                <a:gd name="T7" fmla="*/ 32 h 32"/>
                <a:gd name="T8" fmla="*/ 0 w 34"/>
                <a:gd name="T9" fmla="*/ 32 h 32"/>
                <a:gd name="T10" fmla="*/ 0 w 34"/>
                <a:gd name="T11" fmla="*/ 32 h 32"/>
                <a:gd name="T12" fmla="*/ 32 w 34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2">
                  <a:moveTo>
                    <a:pt x="32" y="0"/>
                  </a:moveTo>
                  <a:lnTo>
                    <a:pt x="34" y="0"/>
                  </a:lnTo>
                  <a:lnTo>
                    <a:pt x="34" y="1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4" name="Freeform 716"/>
            <p:cNvSpPr>
              <a:spLocks/>
            </p:cNvSpPr>
            <p:nvPr/>
          </p:nvSpPr>
          <p:spPr bwMode="auto">
            <a:xfrm>
              <a:off x="4186238" y="1673226"/>
              <a:ext cx="52388" cy="50800"/>
            </a:xfrm>
            <a:custGeom>
              <a:avLst/>
              <a:gdLst>
                <a:gd name="T0" fmla="*/ 0 w 33"/>
                <a:gd name="T1" fmla="*/ 0 h 32"/>
                <a:gd name="T2" fmla="*/ 2 w 33"/>
                <a:gd name="T3" fmla="*/ 0 h 32"/>
                <a:gd name="T4" fmla="*/ 33 w 33"/>
                <a:gd name="T5" fmla="*/ 32 h 32"/>
                <a:gd name="T6" fmla="*/ 33 w 33"/>
                <a:gd name="T7" fmla="*/ 32 h 32"/>
                <a:gd name="T8" fmla="*/ 32 w 33"/>
                <a:gd name="T9" fmla="*/ 32 h 32"/>
                <a:gd name="T10" fmla="*/ 0 w 33"/>
                <a:gd name="T11" fmla="*/ 1 h 32"/>
                <a:gd name="T12" fmla="*/ 0 w 33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2">
                  <a:moveTo>
                    <a:pt x="0" y="0"/>
                  </a:moveTo>
                  <a:lnTo>
                    <a:pt x="2" y="0"/>
                  </a:lnTo>
                  <a:lnTo>
                    <a:pt x="33" y="32"/>
                  </a:lnTo>
                  <a:lnTo>
                    <a:pt x="33" y="32"/>
                  </a:lnTo>
                  <a:lnTo>
                    <a:pt x="32" y="3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5" name="Freeform 717"/>
            <p:cNvSpPr>
              <a:spLocks/>
            </p:cNvSpPr>
            <p:nvPr/>
          </p:nvSpPr>
          <p:spPr bwMode="auto">
            <a:xfrm>
              <a:off x="4186238" y="1724026"/>
              <a:ext cx="52388" cy="52388"/>
            </a:xfrm>
            <a:custGeom>
              <a:avLst/>
              <a:gdLst>
                <a:gd name="T0" fmla="*/ 32 w 33"/>
                <a:gd name="T1" fmla="*/ 0 h 33"/>
                <a:gd name="T2" fmla="*/ 33 w 33"/>
                <a:gd name="T3" fmla="*/ 0 h 33"/>
                <a:gd name="T4" fmla="*/ 33 w 33"/>
                <a:gd name="T5" fmla="*/ 0 h 33"/>
                <a:gd name="T6" fmla="*/ 2 w 33"/>
                <a:gd name="T7" fmla="*/ 33 h 33"/>
                <a:gd name="T8" fmla="*/ 0 w 33"/>
                <a:gd name="T9" fmla="*/ 33 h 33"/>
                <a:gd name="T10" fmla="*/ 0 w 33"/>
                <a:gd name="T11" fmla="*/ 31 h 33"/>
                <a:gd name="T12" fmla="*/ 32 w 3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33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6" name="Freeform 718"/>
            <p:cNvSpPr>
              <a:spLocks/>
            </p:cNvSpPr>
            <p:nvPr/>
          </p:nvSpPr>
          <p:spPr bwMode="auto">
            <a:xfrm>
              <a:off x="4135438" y="1724026"/>
              <a:ext cx="53975" cy="52388"/>
            </a:xfrm>
            <a:custGeom>
              <a:avLst/>
              <a:gdLst>
                <a:gd name="T0" fmla="*/ 0 w 34"/>
                <a:gd name="T1" fmla="*/ 0 h 33"/>
                <a:gd name="T2" fmla="*/ 2 w 34"/>
                <a:gd name="T3" fmla="*/ 0 h 33"/>
                <a:gd name="T4" fmla="*/ 34 w 34"/>
                <a:gd name="T5" fmla="*/ 31 h 33"/>
                <a:gd name="T6" fmla="*/ 34 w 34"/>
                <a:gd name="T7" fmla="*/ 33 h 33"/>
                <a:gd name="T8" fmla="*/ 32 w 34"/>
                <a:gd name="T9" fmla="*/ 33 h 33"/>
                <a:gd name="T10" fmla="*/ 0 w 34"/>
                <a:gd name="T11" fmla="*/ 0 h 33"/>
                <a:gd name="T12" fmla="*/ 0 w 34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3">
                  <a:moveTo>
                    <a:pt x="0" y="0"/>
                  </a:moveTo>
                  <a:lnTo>
                    <a:pt x="2" y="0"/>
                  </a:lnTo>
                  <a:lnTo>
                    <a:pt x="34" y="31"/>
                  </a:lnTo>
                  <a:lnTo>
                    <a:pt x="34" y="33"/>
                  </a:lnTo>
                  <a:lnTo>
                    <a:pt x="32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7" name="Freeform 719"/>
            <p:cNvSpPr>
              <a:spLocks/>
            </p:cNvSpPr>
            <p:nvPr/>
          </p:nvSpPr>
          <p:spPr bwMode="auto">
            <a:xfrm>
              <a:off x="4249738" y="2043113"/>
              <a:ext cx="101600" cy="80963"/>
            </a:xfrm>
            <a:custGeom>
              <a:avLst/>
              <a:gdLst>
                <a:gd name="T0" fmla="*/ 31 w 64"/>
                <a:gd name="T1" fmla="*/ 0 h 51"/>
                <a:gd name="T2" fmla="*/ 64 w 64"/>
                <a:gd name="T3" fmla="*/ 51 h 51"/>
                <a:gd name="T4" fmla="*/ 0 w 64"/>
                <a:gd name="T5" fmla="*/ 51 h 51"/>
                <a:gd name="T6" fmla="*/ 31 w 64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1">
                  <a:moveTo>
                    <a:pt x="31" y="0"/>
                  </a:moveTo>
                  <a:lnTo>
                    <a:pt x="64" y="51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8" name="Freeform 720"/>
            <p:cNvSpPr>
              <a:spLocks/>
            </p:cNvSpPr>
            <p:nvPr/>
          </p:nvSpPr>
          <p:spPr bwMode="auto">
            <a:xfrm>
              <a:off x="4249738" y="2043113"/>
              <a:ext cx="52388" cy="82550"/>
            </a:xfrm>
            <a:custGeom>
              <a:avLst/>
              <a:gdLst>
                <a:gd name="T0" fmla="*/ 31 w 33"/>
                <a:gd name="T1" fmla="*/ 0 h 52"/>
                <a:gd name="T2" fmla="*/ 33 w 33"/>
                <a:gd name="T3" fmla="*/ 0 h 52"/>
                <a:gd name="T4" fmla="*/ 33 w 33"/>
                <a:gd name="T5" fmla="*/ 1 h 52"/>
                <a:gd name="T6" fmla="*/ 1 w 33"/>
                <a:gd name="T7" fmla="*/ 52 h 52"/>
                <a:gd name="T8" fmla="*/ 0 w 33"/>
                <a:gd name="T9" fmla="*/ 52 h 52"/>
                <a:gd name="T10" fmla="*/ 0 w 33"/>
                <a:gd name="T11" fmla="*/ 51 h 52"/>
                <a:gd name="T12" fmla="*/ 31 w 33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2">
                  <a:moveTo>
                    <a:pt x="31" y="0"/>
                  </a:moveTo>
                  <a:lnTo>
                    <a:pt x="33" y="0"/>
                  </a:lnTo>
                  <a:lnTo>
                    <a:pt x="33" y="1"/>
                  </a:lnTo>
                  <a:lnTo>
                    <a:pt x="1" y="52"/>
                  </a:lnTo>
                  <a:lnTo>
                    <a:pt x="0" y="52"/>
                  </a:lnTo>
                  <a:lnTo>
                    <a:pt x="0" y="5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9" name="Freeform 721"/>
            <p:cNvSpPr>
              <a:spLocks/>
            </p:cNvSpPr>
            <p:nvPr/>
          </p:nvSpPr>
          <p:spPr bwMode="auto">
            <a:xfrm>
              <a:off x="4298950" y="2043113"/>
              <a:ext cx="53975" cy="82550"/>
            </a:xfrm>
            <a:custGeom>
              <a:avLst/>
              <a:gdLst>
                <a:gd name="T0" fmla="*/ 0 w 34"/>
                <a:gd name="T1" fmla="*/ 0 h 52"/>
                <a:gd name="T2" fmla="*/ 2 w 34"/>
                <a:gd name="T3" fmla="*/ 0 h 52"/>
                <a:gd name="T4" fmla="*/ 34 w 34"/>
                <a:gd name="T5" fmla="*/ 51 h 52"/>
                <a:gd name="T6" fmla="*/ 34 w 34"/>
                <a:gd name="T7" fmla="*/ 52 h 52"/>
                <a:gd name="T8" fmla="*/ 33 w 34"/>
                <a:gd name="T9" fmla="*/ 52 h 52"/>
                <a:gd name="T10" fmla="*/ 0 w 34"/>
                <a:gd name="T11" fmla="*/ 1 h 52"/>
                <a:gd name="T12" fmla="*/ 0 w 34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2">
                  <a:moveTo>
                    <a:pt x="0" y="0"/>
                  </a:moveTo>
                  <a:lnTo>
                    <a:pt x="2" y="0"/>
                  </a:lnTo>
                  <a:lnTo>
                    <a:pt x="34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0" name="Line 722"/>
            <p:cNvSpPr>
              <a:spLocks noChangeShapeType="1"/>
            </p:cNvSpPr>
            <p:nvPr/>
          </p:nvSpPr>
          <p:spPr bwMode="auto">
            <a:xfrm>
              <a:off x="4249738" y="2125663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1" name="Freeform 723"/>
            <p:cNvSpPr>
              <a:spLocks/>
            </p:cNvSpPr>
            <p:nvPr/>
          </p:nvSpPr>
          <p:spPr bwMode="auto">
            <a:xfrm>
              <a:off x="4862513" y="1676401"/>
              <a:ext cx="101600" cy="82550"/>
            </a:xfrm>
            <a:custGeom>
              <a:avLst/>
              <a:gdLst>
                <a:gd name="T0" fmla="*/ 32 w 64"/>
                <a:gd name="T1" fmla="*/ 0 h 52"/>
                <a:gd name="T2" fmla="*/ 64 w 64"/>
                <a:gd name="T3" fmla="*/ 52 h 52"/>
                <a:gd name="T4" fmla="*/ 0 w 64"/>
                <a:gd name="T5" fmla="*/ 52 h 52"/>
                <a:gd name="T6" fmla="*/ 32 w 64"/>
                <a:gd name="T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52">
                  <a:moveTo>
                    <a:pt x="32" y="0"/>
                  </a:moveTo>
                  <a:lnTo>
                    <a:pt x="64" y="52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2" name="Freeform 724"/>
            <p:cNvSpPr>
              <a:spLocks/>
            </p:cNvSpPr>
            <p:nvPr/>
          </p:nvSpPr>
          <p:spPr bwMode="auto">
            <a:xfrm>
              <a:off x="4862513" y="1676401"/>
              <a:ext cx="52388" cy="85725"/>
            </a:xfrm>
            <a:custGeom>
              <a:avLst/>
              <a:gdLst>
                <a:gd name="T0" fmla="*/ 32 w 33"/>
                <a:gd name="T1" fmla="*/ 0 h 54"/>
                <a:gd name="T2" fmla="*/ 33 w 33"/>
                <a:gd name="T3" fmla="*/ 0 h 54"/>
                <a:gd name="T4" fmla="*/ 33 w 33"/>
                <a:gd name="T5" fmla="*/ 3 h 54"/>
                <a:gd name="T6" fmla="*/ 1 w 33"/>
                <a:gd name="T7" fmla="*/ 54 h 54"/>
                <a:gd name="T8" fmla="*/ 0 w 33"/>
                <a:gd name="T9" fmla="*/ 54 h 54"/>
                <a:gd name="T10" fmla="*/ 0 w 33"/>
                <a:gd name="T11" fmla="*/ 52 h 54"/>
                <a:gd name="T12" fmla="*/ 32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32" y="0"/>
                  </a:moveTo>
                  <a:lnTo>
                    <a:pt x="33" y="0"/>
                  </a:lnTo>
                  <a:lnTo>
                    <a:pt x="33" y="3"/>
                  </a:lnTo>
                  <a:lnTo>
                    <a:pt x="1" y="54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3" name="Freeform 725"/>
            <p:cNvSpPr>
              <a:spLocks/>
            </p:cNvSpPr>
            <p:nvPr/>
          </p:nvSpPr>
          <p:spPr bwMode="auto">
            <a:xfrm>
              <a:off x="4913313" y="1676401"/>
              <a:ext cx="52388" cy="85725"/>
            </a:xfrm>
            <a:custGeom>
              <a:avLst/>
              <a:gdLst>
                <a:gd name="T0" fmla="*/ 0 w 33"/>
                <a:gd name="T1" fmla="*/ 0 h 54"/>
                <a:gd name="T2" fmla="*/ 1 w 33"/>
                <a:gd name="T3" fmla="*/ 0 h 54"/>
                <a:gd name="T4" fmla="*/ 33 w 33"/>
                <a:gd name="T5" fmla="*/ 52 h 54"/>
                <a:gd name="T6" fmla="*/ 33 w 33"/>
                <a:gd name="T7" fmla="*/ 54 h 54"/>
                <a:gd name="T8" fmla="*/ 32 w 33"/>
                <a:gd name="T9" fmla="*/ 54 h 54"/>
                <a:gd name="T10" fmla="*/ 0 w 33"/>
                <a:gd name="T11" fmla="*/ 3 h 54"/>
                <a:gd name="T12" fmla="*/ 0 w 33"/>
                <a:gd name="T1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4">
                  <a:moveTo>
                    <a:pt x="0" y="0"/>
                  </a:moveTo>
                  <a:lnTo>
                    <a:pt x="1" y="0"/>
                  </a:lnTo>
                  <a:lnTo>
                    <a:pt x="33" y="52"/>
                  </a:lnTo>
                  <a:lnTo>
                    <a:pt x="33" y="54"/>
                  </a:lnTo>
                  <a:lnTo>
                    <a:pt x="32" y="5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4" name="Line 726"/>
            <p:cNvSpPr>
              <a:spLocks noChangeShapeType="1"/>
            </p:cNvSpPr>
            <p:nvPr/>
          </p:nvSpPr>
          <p:spPr bwMode="auto">
            <a:xfrm>
              <a:off x="4862513" y="17605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5" name="Line 727"/>
            <p:cNvSpPr>
              <a:spLocks noChangeShapeType="1"/>
            </p:cNvSpPr>
            <p:nvPr/>
          </p:nvSpPr>
          <p:spPr bwMode="auto">
            <a:xfrm>
              <a:off x="4135438" y="19129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6" name="Line 728"/>
            <p:cNvSpPr>
              <a:spLocks noChangeShapeType="1"/>
            </p:cNvSpPr>
            <p:nvPr/>
          </p:nvSpPr>
          <p:spPr bwMode="auto">
            <a:xfrm>
              <a:off x="4437063" y="1339851"/>
              <a:ext cx="1047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7" name="Line 729"/>
            <p:cNvSpPr>
              <a:spLocks noChangeShapeType="1"/>
            </p:cNvSpPr>
            <p:nvPr/>
          </p:nvSpPr>
          <p:spPr bwMode="auto">
            <a:xfrm>
              <a:off x="4884738" y="1544638"/>
              <a:ext cx="1031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8" name="Freeform 730"/>
            <p:cNvSpPr>
              <a:spLocks/>
            </p:cNvSpPr>
            <p:nvPr/>
          </p:nvSpPr>
          <p:spPr bwMode="auto">
            <a:xfrm>
              <a:off x="5200650" y="1616076"/>
              <a:ext cx="85725" cy="82550"/>
            </a:xfrm>
            <a:custGeom>
              <a:avLst/>
              <a:gdLst>
                <a:gd name="T0" fmla="*/ 28 w 54"/>
                <a:gd name="T1" fmla="*/ 0 h 52"/>
                <a:gd name="T2" fmla="*/ 32 w 54"/>
                <a:gd name="T3" fmla="*/ 1 h 52"/>
                <a:gd name="T4" fmla="*/ 36 w 54"/>
                <a:gd name="T5" fmla="*/ 1 h 52"/>
                <a:gd name="T6" fmla="*/ 38 w 54"/>
                <a:gd name="T7" fmla="*/ 2 h 52"/>
                <a:gd name="T8" fmla="*/ 43 w 54"/>
                <a:gd name="T9" fmla="*/ 4 h 52"/>
                <a:gd name="T10" fmla="*/ 46 w 54"/>
                <a:gd name="T11" fmla="*/ 7 h 52"/>
                <a:gd name="T12" fmla="*/ 46 w 54"/>
                <a:gd name="T13" fmla="*/ 8 h 52"/>
                <a:gd name="T14" fmla="*/ 49 w 54"/>
                <a:gd name="T15" fmla="*/ 12 h 52"/>
                <a:gd name="T16" fmla="*/ 51 w 54"/>
                <a:gd name="T17" fmla="*/ 14 h 52"/>
                <a:gd name="T18" fmla="*/ 52 w 54"/>
                <a:gd name="T19" fmla="*/ 18 h 52"/>
                <a:gd name="T20" fmla="*/ 53 w 54"/>
                <a:gd name="T21" fmla="*/ 22 h 52"/>
                <a:gd name="T22" fmla="*/ 54 w 54"/>
                <a:gd name="T23" fmla="*/ 26 h 52"/>
                <a:gd name="T24" fmla="*/ 53 w 54"/>
                <a:gd name="T25" fmla="*/ 32 h 52"/>
                <a:gd name="T26" fmla="*/ 52 w 54"/>
                <a:gd name="T27" fmla="*/ 34 h 52"/>
                <a:gd name="T28" fmla="*/ 51 w 54"/>
                <a:gd name="T29" fmla="*/ 36 h 52"/>
                <a:gd name="T30" fmla="*/ 48 w 54"/>
                <a:gd name="T31" fmla="*/ 41 h 52"/>
                <a:gd name="T32" fmla="*/ 46 w 54"/>
                <a:gd name="T33" fmla="*/ 44 h 52"/>
                <a:gd name="T34" fmla="*/ 45 w 54"/>
                <a:gd name="T35" fmla="*/ 45 h 52"/>
                <a:gd name="T36" fmla="*/ 40 w 54"/>
                <a:gd name="T37" fmla="*/ 49 h 52"/>
                <a:gd name="T38" fmla="*/ 39 w 54"/>
                <a:gd name="T39" fmla="*/ 50 h 52"/>
                <a:gd name="T40" fmla="*/ 36 w 54"/>
                <a:gd name="T41" fmla="*/ 51 h 52"/>
                <a:gd name="T42" fmla="*/ 30 w 54"/>
                <a:gd name="T43" fmla="*/ 52 h 52"/>
                <a:gd name="T44" fmla="*/ 27 w 54"/>
                <a:gd name="T45" fmla="*/ 52 h 52"/>
                <a:gd name="T46" fmla="*/ 21 w 54"/>
                <a:gd name="T47" fmla="*/ 51 h 52"/>
                <a:gd name="T48" fmla="*/ 19 w 54"/>
                <a:gd name="T49" fmla="*/ 51 h 52"/>
                <a:gd name="T50" fmla="*/ 15 w 54"/>
                <a:gd name="T51" fmla="*/ 50 h 52"/>
                <a:gd name="T52" fmla="*/ 12 w 54"/>
                <a:gd name="T53" fmla="*/ 48 h 52"/>
                <a:gd name="T54" fmla="*/ 8 w 54"/>
                <a:gd name="T55" fmla="*/ 44 h 52"/>
                <a:gd name="T56" fmla="*/ 7 w 54"/>
                <a:gd name="T57" fmla="*/ 43 h 52"/>
                <a:gd name="T58" fmla="*/ 5 w 54"/>
                <a:gd name="T59" fmla="*/ 38 h 52"/>
                <a:gd name="T60" fmla="*/ 4 w 54"/>
                <a:gd name="T61" fmla="*/ 37 h 52"/>
                <a:gd name="T62" fmla="*/ 3 w 54"/>
                <a:gd name="T63" fmla="*/ 34 h 52"/>
                <a:gd name="T64" fmla="*/ 1 w 54"/>
                <a:gd name="T65" fmla="*/ 29 h 52"/>
                <a:gd name="T66" fmla="*/ 0 w 54"/>
                <a:gd name="T67" fmla="*/ 26 h 52"/>
                <a:gd name="T68" fmla="*/ 1 w 54"/>
                <a:gd name="T69" fmla="*/ 20 h 52"/>
                <a:gd name="T70" fmla="*/ 3 w 54"/>
                <a:gd name="T71" fmla="*/ 18 h 52"/>
                <a:gd name="T72" fmla="*/ 4 w 54"/>
                <a:gd name="T73" fmla="*/ 14 h 52"/>
                <a:gd name="T74" fmla="*/ 6 w 54"/>
                <a:gd name="T75" fmla="*/ 10 h 52"/>
                <a:gd name="T76" fmla="*/ 8 w 54"/>
                <a:gd name="T77" fmla="*/ 7 h 52"/>
                <a:gd name="T78" fmla="*/ 9 w 54"/>
                <a:gd name="T79" fmla="*/ 7 h 52"/>
                <a:gd name="T80" fmla="*/ 14 w 54"/>
                <a:gd name="T81" fmla="*/ 3 h 52"/>
                <a:gd name="T82" fmla="*/ 15 w 54"/>
                <a:gd name="T83" fmla="*/ 2 h 52"/>
                <a:gd name="T84" fmla="*/ 19 w 54"/>
                <a:gd name="T85" fmla="*/ 1 h 52"/>
                <a:gd name="T86" fmla="*/ 23 w 54"/>
                <a:gd name="T8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" h="52">
                  <a:moveTo>
                    <a:pt x="25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2"/>
                  </a:lnTo>
                  <a:lnTo>
                    <a:pt x="40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8"/>
                  </a:lnTo>
                  <a:lnTo>
                    <a:pt x="48" y="10"/>
                  </a:lnTo>
                  <a:lnTo>
                    <a:pt x="49" y="12"/>
                  </a:lnTo>
                  <a:lnTo>
                    <a:pt x="51" y="13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2" y="18"/>
                  </a:lnTo>
                  <a:lnTo>
                    <a:pt x="53" y="21"/>
                  </a:lnTo>
                  <a:lnTo>
                    <a:pt x="53" y="22"/>
                  </a:lnTo>
                  <a:lnTo>
                    <a:pt x="54" y="25"/>
                  </a:lnTo>
                  <a:lnTo>
                    <a:pt x="54" y="26"/>
                  </a:lnTo>
                  <a:lnTo>
                    <a:pt x="53" y="28"/>
                  </a:lnTo>
                  <a:lnTo>
                    <a:pt x="53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5"/>
                  </a:lnTo>
                  <a:lnTo>
                    <a:pt x="51" y="36"/>
                  </a:lnTo>
                  <a:lnTo>
                    <a:pt x="49" y="38"/>
                  </a:lnTo>
                  <a:lnTo>
                    <a:pt x="48" y="41"/>
                  </a:lnTo>
                  <a:lnTo>
                    <a:pt x="46" y="43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3" y="48"/>
                  </a:lnTo>
                  <a:lnTo>
                    <a:pt x="40" y="49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0"/>
                  </a:lnTo>
                  <a:lnTo>
                    <a:pt x="36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29" y="52"/>
                  </a:lnTo>
                  <a:lnTo>
                    <a:pt x="27" y="52"/>
                  </a:lnTo>
                  <a:lnTo>
                    <a:pt x="24" y="52"/>
                  </a:lnTo>
                  <a:lnTo>
                    <a:pt x="21" y="51"/>
                  </a:lnTo>
                  <a:lnTo>
                    <a:pt x="19" y="51"/>
                  </a:lnTo>
                  <a:lnTo>
                    <a:pt x="19" y="51"/>
                  </a:lnTo>
                  <a:lnTo>
                    <a:pt x="17" y="51"/>
                  </a:lnTo>
                  <a:lnTo>
                    <a:pt x="15" y="50"/>
                  </a:lnTo>
                  <a:lnTo>
                    <a:pt x="14" y="49"/>
                  </a:lnTo>
                  <a:lnTo>
                    <a:pt x="12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6" y="41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3" y="34"/>
                  </a:lnTo>
                  <a:lnTo>
                    <a:pt x="1" y="32"/>
                  </a:lnTo>
                  <a:lnTo>
                    <a:pt x="1" y="29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0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7"/>
                  </a:lnTo>
                  <a:lnTo>
                    <a:pt x="4" y="14"/>
                  </a:lnTo>
                  <a:lnTo>
                    <a:pt x="5" y="13"/>
                  </a:lnTo>
                  <a:lnTo>
                    <a:pt x="6" y="10"/>
                  </a:lnTo>
                  <a:lnTo>
                    <a:pt x="7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9" name="Line 731"/>
            <p:cNvSpPr>
              <a:spLocks noChangeShapeType="1"/>
            </p:cNvSpPr>
            <p:nvPr/>
          </p:nvSpPr>
          <p:spPr bwMode="auto">
            <a:xfrm>
              <a:off x="5284788" y="16573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0" name="Line 732"/>
            <p:cNvSpPr>
              <a:spLocks noChangeShapeType="1"/>
            </p:cNvSpPr>
            <p:nvPr/>
          </p:nvSpPr>
          <p:spPr bwMode="auto">
            <a:xfrm>
              <a:off x="5284788" y="16573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1" name="Line 733"/>
            <p:cNvSpPr>
              <a:spLocks noChangeShapeType="1"/>
            </p:cNvSpPr>
            <p:nvPr/>
          </p:nvSpPr>
          <p:spPr bwMode="auto">
            <a:xfrm flipH="1">
              <a:off x="5283200" y="1660526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2" name="Line 734"/>
            <p:cNvSpPr>
              <a:spLocks noChangeShapeType="1"/>
            </p:cNvSpPr>
            <p:nvPr/>
          </p:nvSpPr>
          <p:spPr bwMode="auto">
            <a:xfrm>
              <a:off x="5283200" y="16668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3" name="Line 735"/>
            <p:cNvSpPr>
              <a:spLocks noChangeShapeType="1"/>
            </p:cNvSpPr>
            <p:nvPr/>
          </p:nvSpPr>
          <p:spPr bwMode="auto">
            <a:xfrm>
              <a:off x="5283200" y="16700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4" name="Line 736"/>
            <p:cNvSpPr>
              <a:spLocks noChangeShapeType="1"/>
            </p:cNvSpPr>
            <p:nvPr/>
          </p:nvSpPr>
          <p:spPr bwMode="auto">
            <a:xfrm flipH="1">
              <a:off x="5281613" y="16700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5" name="Line 737"/>
            <p:cNvSpPr>
              <a:spLocks noChangeShapeType="1"/>
            </p:cNvSpPr>
            <p:nvPr/>
          </p:nvSpPr>
          <p:spPr bwMode="auto">
            <a:xfrm>
              <a:off x="5281613" y="16716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6" name="Line 738"/>
            <p:cNvSpPr>
              <a:spLocks noChangeShapeType="1"/>
            </p:cNvSpPr>
            <p:nvPr/>
          </p:nvSpPr>
          <p:spPr bwMode="auto">
            <a:xfrm flipH="1">
              <a:off x="5278438" y="167322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7" name="Line 739"/>
            <p:cNvSpPr>
              <a:spLocks noChangeShapeType="1"/>
            </p:cNvSpPr>
            <p:nvPr/>
          </p:nvSpPr>
          <p:spPr bwMode="auto">
            <a:xfrm flipH="1">
              <a:off x="5275263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8" name="Line 740"/>
            <p:cNvSpPr>
              <a:spLocks noChangeShapeType="1"/>
            </p:cNvSpPr>
            <p:nvPr/>
          </p:nvSpPr>
          <p:spPr bwMode="auto">
            <a:xfrm flipH="1">
              <a:off x="5273675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9" name="Line 741"/>
            <p:cNvSpPr>
              <a:spLocks noChangeShapeType="1"/>
            </p:cNvSpPr>
            <p:nvPr/>
          </p:nvSpPr>
          <p:spPr bwMode="auto">
            <a:xfrm flipH="1">
              <a:off x="5272088" y="1684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0" name="Line 742"/>
            <p:cNvSpPr>
              <a:spLocks noChangeShapeType="1"/>
            </p:cNvSpPr>
            <p:nvPr/>
          </p:nvSpPr>
          <p:spPr bwMode="auto">
            <a:xfrm>
              <a:off x="5272088" y="168592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1" name="Line 743"/>
            <p:cNvSpPr>
              <a:spLocks noChangeShapeType="1"/>
            </p:cNvSpPr>
            <p:nvPr/>
          </p:nvSpPr>
          <p:spPr bwMode="auto">
            <a:xfrm flipH="1">
              <a:off x="5270500" y="16859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2" name="Line 744"/>
            <p:cNvSpPr>
              <a:spLocks noChangeShapeType="1"/>
            </p:cNvSpPr>
            <p:nvPr/>
          </p:nvSpPr>
          <p:spPr bwMode="auto">
            <a:xfrm flipH="1">
              <a:off x="52657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3" name="Line 745"/>
            <p:cNvSpPr>
              <a:spLocks noChangeShapeType="1"/>
            </p:cNvSpPr>
            <p:nvPr/>
          </p:nvSpPr>
          <p:spPr bwMode="auto">
            <a:xfrm flipH="1">
              <a:off x="5262563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4" name="Line 746"/>
            <p:cNvSpPr>
              <a:spLocks noChangeShapeType="1"/>
            </p:cNvSpPr>
            <p:nvPr/>
          </p:nvSpPr>
          <p:spPr bwMode="auto">
            <a:xfrm>
              <a:off x="5262563" y="16922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5" name="Line 747"/>
            <p:cNvSpPr>
              <a:spLocks noChangeShapeType="1"/>
            </p:cNvSpPr>
            <p:nvPr/>
          </p:nvSpPr>
          <p:spPr bwMode="auto">
            <a:xfrm flipH="1">
              <a:off x="5260975" y="16938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6" name="Line 748"/>
            <p:cNvSpPr>
              <a:spLocks noChangeShapeType="1"/>
            </p:cNvSpPr>
            <p:nvPr/>
          </p:nvSpPr>
          <p:spPr bwMode="auto">
            <a:xfrm flipH="1">
              <a:off x="5257800" y="16938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7" name="Line 749"/>
            <p:cNvSpPr>
              <a:spLocks noChangeShapeType="1"/>
            </p:cNvSpPr>
            <p:nvPr/>
          </p:nvSpPr>
          <p:spPr bwMode="auto">
            <a:xfrm flipH="1">
              <a:off x="5251450" y="1695451"/>
              <a:ext cx="635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8" name="Line 750"/>
            <p:cNvSpPr>
              <a:spLocks noChangeShapeType="1"/>
            </p:cNvSpPr>
            <p:nvPr/>
          </p:nvSpPr>
          <p:spPr bwMode="auto">
            <a:xfrm flipH="1">
              <a:off x="5248275" y="1697038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9" name="Line 751"/>
            <p:cNvSpPr>
              <a:spLocks noChangeShapeType="1"/>
            </p:cNvSpPr>
            <p:nvPr/>
          </p:nvSpPr>
          <p:spPr bwMode="auto">
            <a:xfrm flipH="1">
              <a:off x="524668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0" name="Line 752"/>
            <p:cNvSpPr>
              <a:spLocks noChangeShapeType="1"/>
            </p:cNvSpPr>
            <p:nvPr/>
          </p:nvSpPr>
          <p:spPr bwMode="auto">
            <a:xfrm flipH="1">
              <a:off x="5243513" y="1698626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1" name="Line 753"/>
            <p:cNvSpPr>
              <a:spLocks noChangeShapeType="1"/>
            </p:cNvSpPr>
            <p:nvPr/>
          </p:nvSpPr>
          <p:spPr bwMode="auto">
            <a:xfrm flipH="1" flipV="1">
              <a:off x="5238750" y="1697038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2" name="Line 754"/>
            <p:cNvSpPr>
              <a:spLocks noChangeShapeType="1"/>
            </p:cNvSpPr>
            <p:nvPr/>
          </p:nvSpPr>
          <p:spPr bwMode="auto">
            <a:xfrm flipH="1">
              <a:off x="5233988" y="1697038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3" name="Line 755"/>
            <p:cNvSpPr>
              <a:spLocks noChangeShapeType="1"/>
            </p:cNvSpPr>
            <p:nvPr/>
          </p:nvSpPr>
          <p:spPr bwMode="auto">
            <a:xfrm flipH="1" flipV="1">
              <a:off x="5232400" y="16954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4" name="Line 756"/>
            <p:cNvSpPr>
              <a:spLocks noChangeShapeType="1"/>
            </p:cNvSpPr>
            <p:nvPr/>
          </p:nvSpPr>
          <p:spPr bwMode="auto">
            <a:xfrm flipH="1">
              <a:off x="5230813" y="16954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5" name="Line 757"/>
            <p:cNvSpPr>
              <a:spLocks noChangeShapeType="1"/>
            </p:cNvSpPr>
            <p:nvPr/>
          </p:nvSpPr>
          <p:spPr bwMode="auto">
            <a:xfrm flipH="1">
              <a:off x="5227638" y="1695451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6" name="Line 758"/>
            <p:cNvSpPr>
              <a:spLocks noChangeShapeType="1"/>
            </p:cNvSpPr>
            <p:nvPr/>
          </p:nvSpPr>
          <p:spPr bwMode="auto">
            <a:xfrm flipH="1" flipV="1">
              <a:off x="5226050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7" name="Line 759"/>
            <p:cNvSpPr>
              <a:spLocks noChangeShapeType="1"/>
            </p:cNvSpPr>
            <p:nvPr/>
          </p:nvSpPr>
          <p:spPr bwMode="auto">
            <a:xfrm flipH="1" flipV="1">
              <a:off x="5222875" y="169227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8" name="Line 760"/>
            <p:cNvSpPr>
              <a:spLocks noChangeShapeType="1"/>
            </p:cNvSpPr>
            <p:nvPr/>
          </p:nvSpPr>
          <p:spPr bwMode="auto">
            <a:xfrm flipH="1" flipV="1">
              <a:off x="5219700" y="168910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9" name="Line 761"/>
            <p:cNvSpPr>
              <a:spLocks noChangeShapeType="1"/>
            </p:cNvSpPr>
            <p:nvPr/>
          </p:nvSpPr>
          <p:spPr bwMode="auto">
            <a:xfrm flipH="1" flipV="1">
              <a:off x="5214938" y="168751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0" name="Line 762"/>
            <p:cNvSpPr>
              <a:spLocks noChangeShapeType="1"/>
            </p:cNvSpPr>
            <p:nvPr/>
          </p:nvSpPr>
          <p:spPr bwMode="auto">
            <a:xfrm flipV="1">
              <a:off x="5214938" y="168592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1" name="Line 763"/>
            <p:cNvSpPr>
              <a:spLocks noChangeShapeType="1"/>
            </p:cNvSpPr>
            <p:nvPr/>
          </p:nvSpPr>
          <p:spPr bwMode="auto">
            <a:xfrm flipH="1">
              <a:off x="5213350" y="16859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2" name="Line 764"/>
            <p:cNvSpPr>
              <a:spLocks noChangeShapeType="1"/>
            </p:cNvSpPr>
            <p:nvPr/>
          </p:nvSpPr>
          <p:spPr bwMode="auto">
            <a:xfrm flipV="1">
              <a:off x="5213350" y="16843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3" name="Line 765"/>
            <p:cNvSpPr>
              <a:spLocks noChangeShapeType="1"/>
            </p:cNvSpPr>
            <p:nvPr/>
          </p:nvSpPr>
          <p:spPr bwMode="auto">
            <a:xfrm flipH="1" flipV="1">
              <a:off x="5211763" y="1681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4" name="Line 766"/>
            <p:cNvSpPr>
              <a:spLocks noChangeShapeType="1"/>
            </p:cNvSpPr>
            <p:nvPr/>
          </p:nvSpPr>
          <p:spPr bwMode="auto">
            <a:xfrm flipH="1" flipV="1">
              <a:off x="5208588" y="1676401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5" name="Line 767"/>
            <p:cNvSpPr>
              <a:spLocks noChangeShapeType="1"/>
            </p:cNvSpPr>
            <p:nvPr/>
          </p:nvSpPr>
          <p:spPr bwMode="auto">
            <a:xfrm>
              <a:off x="5208588" y="167640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6" name="Line 768"/>
            <p:cNvSpPr>
              <a:spLocks noChangeShapeType="1"/>
            </p:cNvSpPr>
            <p:nvPr/>
          </p:nvSpPr>
          <p:spPr bwMode="auto">
            <a:xfrm flipV="1">
              <a:off x="5208588" y="1674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7" name="Line 769"/>
            <p:cNvSpPr>
              <a:spLocks noChangeShapeType="1"/>
            </p:cNvSpPr>
            <p:nvPr/>
          </p:nvSpPr>
          <p:spPr bwMode="auto">
            <a:xfrm flipH="1" flipV="1">
              <a:off x="5207000" y="167322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8" name="Line 770"/>
            <p:cNvSpPr>
              <a:spLocks noChangeShapeType="1"/>
            </p:cNvSpPr>
            <p:nvPr/>
          </p:nvSpPr>
          <p:spPr bwMode="auto">
            <a:xfrm flipH="1" flipV="1">
              <a:off x="5205413" y="1670051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9" name="Line 771"/>
            <p:cNvSpPr>
              <a:spLocks noChangeShapeType="1"/>
            </p:cNvSpPr>
            <p:nvPr/>
          </p:nvSpPr>
          <p:spPr bwMode="auto">
            <a:xfrm flipH="1" flipV="1">
              <a:off x="5202238" y="1666876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0" name="Line 772"/>
            <p:cNvSpPr>
              <a:spLocks noChangeShapeType="1"/>
            </p:cNvSpPr>
            <p:nvPr/>
          </p:nvSpPr>
          <p:spPr bwMode="auto">
            <a:xfrm flipV="1">
              <a:off x="5202238" y="16621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1" name="Line 773"/>
            <p:cNvSpPr>
              <a:spLocks noChangeShapeType="1"/>
            </p:cNvSpPr>
            <p:nvPr/>
          </p:nvSpPr>
          <p:spPr bwMode="auto">
            <a:xfrm flipV="1">
              <a:off x="52022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2" name="Line 774"/>
            <p:cNvSpPr>
              <a:spLocks noChangeShapeType="1"/>
            </p:cNvSpPr>
            <p:nvPr/>
          </p:nvSpPr>
          <p:spPr bwMode="auto">
            <a:xfrm flipV="1">
              <a:off x="5202238" y="1657351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3" name="Line 775"/>
            <p:cNvSpPr>
              <a:spLocks noChangeShapeType="1"/>
            </p:cNvSpPr>
            <p:nvPr/>
          </p:nvSpPr>
          <p:spPr bwMode="auto">
            <a:xfrm flipV="1">
              <a:off x="5202238" y="165417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4" name="Line 776"/>
            <p:cNvSpPr>
              <a:spLocks noChangeShapeType="1"/>
            </p:cNvSpPr>
            <p:nvPr/>
          </p:nvSpPr>
          <p:spPr bwMode="auto">
            <a:xfrm flipV="1">
              <a:off x="5202238" y="1647826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5" name="Line 777"/>
            <p:cNvSpPr>
              <a:spLocks noChangeShapeType="1"/>
            </p:cNvSpPr>
            <p:nvPr/>
          </p:nvSpPr>
          <p:spPr bwMode="auto">
            <a:xfrm flipV="1">
              <a:off x="5205413" y="1644651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6" name="Line 778"/>
            <p:cNvSpPr>
              <a:spLocks noChangeShapeType="1"/>
            </p:cNvSpPr>
            <p:nvPr/>
          </p:nvSpPr>
          <p:spPr bwMode="auto">
            <a:xfrm>
              <a:off x="5205413" y="1644651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7" name="Line 779"/>
            <p:cNvSpPr>
              <a:spLocks noChangeShapeType="1"/>
            </p:cNvSpPr>
            <p:nvPr/>
          </p:nvSpPr>
          <p:spPr bwMode="auto">
            <a:xfrm flipV="1">
              <a:off x="5205413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8" name="Line 780"/>
            <p:cNvSpPr>
              <a:spLocks noChangeShapeType="1"/>
            </p:cNvSpPr>
            <p:nvPr/>
          </p:nvSpPr>
          <p:spPr bwMode="auto">
            <a:xfrm flipV="1">
              <a:off x="5207000" y="1638301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9" name="Line 781"/>
            <p:cNvSpPr>
              <a:spLocks noChangeShapeType="1"/>
            </p:cNvSpPr>
            <p:nvPr/>
          </p:nvSpPr>
          <p:spPr bwMode="auto">
            <a:xfrm flipV="1">
              <a:off x="5208588" y="1635126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0" name="Line 782"/>
            <p:cNvSpPr>
              <a:spLocks noChangeShapeType="1"/>
            </p:cNvSpPr>
            <p:nvPr/>
          </p:nvSpPr>
          <p:spPr bwMode="auto">
            <a:xfrm flipV="1">
              <a:off x="5208588" y="1631951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1" name="Line 783"/>
            <p:cNvSpPr>
              <a:spLocks noChangeShapeType="1"/>
            </p:cNvSpPr>
            <p:nvPr/>
          </p:nvSpPr>
          <p:spPr bwMode="auto">
            <a:xfrm flipV="1">
              <a:off x="5211763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2" name="Line 784"/>
            <p:cNvSpPr>
              <a:spLocks noChangeShapeType="1"/>
            </p:cNvSpPr>
            <p:nvPr/>
          </p:nvSpPr>
          <p:spPr bwMode="auto">
            <a:xfrm flipV="1">
              <a:off x="5213350" y="1628776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3" name="Line 785"/>
            <p:cNvSpPr>
              <a:spLocks noChangeShapeType="1"/>
            </p:cNvSpPr>
            <p:nvPr/>
          </p:nvSpPr>
          <p:spPr bwMode="auto">
            <a:xfrm>
              <a:off x="5213350" y="162877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4" name="Line 786"/>
            <p:cNvSpPr>
              <a:spLocks noChangeShapeType="1"/>
            </p:cNvSpPr>
            <p:nvPr/>
          </p:nvSpPr>
          <p:spPr bwMode="auto">
            <a:xfrm flipV="1">
              <a:off x="5214938" y="162718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5" name="Line 787"/>
            <p:cNvSpPr>
              <a:spLocks noChangeShapeType="1"/>
            </p:cNvSpPr>
            <p:nvPr/>
          </p:nvSpPr>
          <p:spPr bwMode="auto">
            <a:xfrm flipV="1">
              <a:off x="52149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6" name="Line 788"/>
            <p:cNvSpPr>
              <a:spLocks noChangeShapeType="1"/>
            </p:cNvSpPr>
            <p:nvPr/>
          </p:nvSpPr>
          <p:spPr bwMode="auto">
            <a:xfrm flipV="1">
              <a:off x="5219700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7" name="Line 789"/>
            <p:cNvSpPr>
              <a:spLocks noChangeShapeType="1"/>
            </p:cNvSpPr>
            <p:nvPr/>
          </p:nvSpPr>
          <p:spPr bwMode="auto">
            <a:xfrm>
              <a:off x="5222875" y="1622426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8" name="Line 790"/>
            <p:cNvSpPr>
              <a:spLocks noChangeShapeType="1"/>
            </p:cNvSpPr>
            <p:nvPr/>
          </p:nvSpPr>
          <p:spPr bwMode="auto">
            <a:xfrm flipV="1">
              <a:off x="5224463" y="1620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9" name="Line 791"/>
            <p:cNvSpPr>
              <a:spLocks noChangeShapeType="1"/>
            </p:cNvSpPr>
            <p:nvPr/>
          </p:nvSpPr>
          <p:spPr bwMode="auto">
            <a:xfrm>
              <a:off x="5224463" y="1620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0" name="Line 792"/>
            <p:cNvSpPr>
              <a:spLocks noChangeShapeType="1"/>
            </p:cNvSpPr>
            <p:nvPr/>
          </p:nvSpPr>
          <p:spPr bwMode="auto">
            <a:xfrm flipV="1">
              <a:off x="5226050" y="1619251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1" name="Line 793"/>
            <p:cNvSpPr>
              <a:spLocks noChangeShapeType="1"/>
            </p:cNvSpPr>
            <p:nvPr/>
          </p:nvSpPr>
          <p:spPr bwMode="auto">
            <a:xfrm flipV="1">
              <a:off x="5230813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2" name="Line 794"/>
            <p:cNvSpPr>
              <a:spLocks noChangeShapeType="1"/>
            </p:cNvSpPr>
            <p:nvPr/>
          </p:nvSpPr>
          <p:spPr bwMode="auto">
            <a:xfrm>
              <a:off x="52355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3" name="Line 795"/>
            <p:cNvSpPr>
              <a:spLocks noChangeShapeType="1"/>
            </p:cNvSpPr>
            <p:nvPr/>
          </p:nvSpPr>
          <p:spPr bwMode="auto">
            <a:xfrm>
              <a:off x="5238750" y="1617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4" name="Line 796"/>
            <p:cNvSpPr>
              <a:spLocks noChangeShapeType="1"/>
            </p:cNvSpPr>
            <p:nvPr/>
          </p:nvSpPr>
          <p:spPr bwMode="auto">
            <a:xfrm>
              <a:off x="5240338" y="1617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5" name="Line 797"/>
            <p:cNvSpPr>
              <a:spLocks noChangeShapeType="1"/>
            </p:cNvSpPr>
            <p:nvPr/>
          </p:nvSpPr>
          <p:spPr bwMode="auto">
            <a:xfrm>
              <a:off x="5245100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6" name="Line 798"/>
            <p:cNvSpPr>
              <a:spLocks noChangeShapeType="1"/>
            </p:cNvSpPr>
            <p:nvPr/>
          </p:nvSpPr>
          <p:spPr bwMode="auto">
            <a:xfrm>
              <a:off x="5248275" y="1617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7" name="Line 799"/>
            <p:cNvSpPr>
              <a:spLocks noChangeShapeType="1"/>
            </p:cNvSpPr>
            <p:nvPr/>
          </p:nvSpPr>
          <p:spPr bwMode="auto">
            <a:xfrm>
              <a:off x="5251450" y="16176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8" name="Line 800"/>
            <p:cNvSpPr>
              <a:spLocks noChangeShapeType="1"/>
            </p:cNvSpPr>
            <p:nvPr/>
          </p:nvSpPr>
          <p:spPr bwMode="auto">
            <a:xfrm>
              <a:off x="5256213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9" name="Line 801"/>
            <p:cNvSpPr>
              <a:spLocks noChangeShapeType="1"/>
            </p:cNvSpPr>
            <p:nvPr/>
          </p:nvSpPr>
          <p:spPr bwMode="auto">
            <a:xfrm>
              <a:off x="5257800" y="1619251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0" name="Line 802"/>
            <p:cNvSpPr>
              <a:spLocks noChangeShapeType="1"/>
            </p:cNvSpPr>
            <p:nvPr/>
          </p:nvSpPr>
          <p:spPr bwMode="auto">
            <a:xfrm>
              <a:off x="5259388" y="1619251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1" name="Line 803"/>
            <p:cNvSpPr>
              <a:spLocks noChangeShapeType="1"/>
            </p:cNvSpPr>
            <p:nvPr/>
          </p:nvSpPr>
          <p:spPr bwMode="auto">
            <a:xfrm>
              <a:off x="5260975" y="16208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2" name="Line 804"/>
            <p:cNvSpPr>
              <a:spLocks noChangeShapeType="1"/>
            </p:cNvSpPr>
            <p:nvPr/>
          </p:nvSpPr>
          <p:spPr bwMode="auto">
            <a:xfrm>
              <a:off x="5262563" y="1622426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3" name="Line 805"/>
            <p:cNvSpPr>
              <a:spLocks noChangeShapeType="1"/>
            </p:cNvSpPr>
            <p:nvPr/>
          </p:nvSpPr>
          <p:spPr bwMode="auto">
            <a:xfrm>
              <a:off x="5265738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4" name="Line 806"/>
            <p:cNvSpPr>
              <a:spLocks noChangeShapeType="1"/>
            </p:cNvSpPr>
            <p:nvPr/>
          </p:nvSpPr>
          <p:spPr bwMode="auto">
            <a:xfrm>
              <a:off x="5270500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5" name="Line 807"/>
            <p:cNvSpPr>
              <a:spLocks noChangeShapeType="1"/>
            </p:cNvSpPr>
            <p:nvPr/>
          </p:nvSpPr>
          <p:spPr bwMode="auto">
            <a:xfrm>
              <a:off x="5272088" y="1628776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6" name="Line 808"/>
            <p:cNvSpPr>
              <a:spLocks noChangeShapeType="1"/>
            </p:cNvSpPr>
            <p:nvPr/>
          </p:nvSpPr>
          <p:spPr bwMode="auto">
            <a:xfrm>
              <a:off x="5272088" y="1628776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7" name="Line 810"/>
            <p:cNvSpPr>
              <a:spLocks noChangeShapeType="1"/>
            </p:cNvSpPr>
            <p:nvPr/>
          </p:nvSpPr>
          <p:spPr bwMode="auto">
            <a:xfrm>
              <a:off x="5273676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8" name="Line 811"/>
            <p:cNvSpPr>
              <a:spLocks noChangeShapeType="1"/>
            </p:cNvSpPr>
            <p:nvPr/>
          </p:nvSpPr>
          <p:spPr bwMode="auto">
            <a:xfrm>
              <a:off x="5275263" y="16319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9" name="Line 812"/>
            <p:cNvSpPr>
              <a:spLocks noChangeShapeType="1"/>
            </p:cNvSpPr>
            <p:nvPr/>
          </p:nvSpPr>
          <p:spPr bwMode="auto">
            <a:xfrm>
              <a:off x="5278438" y="16351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0" name="Line 813"/>
            <p:cNvSpPr>
              <a:spLocks noChangeShapeType="1"/>
            </p:cNvSpPr>
            <p:nvPr/>
          </p:nvSpPr>
          <p:spPr bwMode="auto">
            <a:xfrm>
              <a:off x="5278438" y="16367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1" name="Line 814"/>
            <p:cNvSpPr>
              <a:spLocks noChangeShapeType="1"/>
            </p:cNvSpPr>
            <p:nvPr/>
          </p:nvSpPr>
          <p:spPr bwMode="auto">
            <a:xfrm>
              <a:off x="5281613" y="16383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2" name="Line 815"/>
            <p:cNvSpPr>
              <a:spLocks noChangeShapeType="1"/>
            </p:cNvSpPr>
            <p:nvPr/>
          </p:nvSpPr>
          <p:spPr bwMode="auto">
            <a:xfrm>
              <a:off x="5281613" y="16414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3" name="Line 816"/>
            <p:cNvSpPr>
              <a:spLocks noChangeShapeType="1"/>
            </p:cNvSpPr>
            <p:nvPr/>
          </p:nvSpPr>
          <p:spPr bwMode="auto">
            <a:xfrm>
              <a:off x="5283201" y="16446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4" name="Line 817"/>
            <p:cNvSpPr>
              <a:spLocks noChangeShapeType="1"/>
            </p:cNvSpPr>
            <p:nvPr/>
          </p:nvSpPr>
          <p:spPr bwMode="auto">
            <a:xfrm>
              <a:off x="5283201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5" name="Line 818"/>
            <p:cNvSpPr>
              <a:spLocks noChangeShapeType="1"/>
            </p:cNvSpPr>
            <p:nvPr/>
          </p:nvSpPr>
          <p:spPr bwMode="auto">
            <a:xfrm>
              <a:off x="5284788" y="165100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6" name="Line 819"/>
            <p:cNvSpPr>
              <a:spLocks noChangeShapeType="1"/>
            </p:cNvSpPr>
            <p:nvPr/>
          </p:nvSpPr>
          <p:spPr bwMode="auto">
            <a:xfrm>
              <a:off x="5284788" y="165576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7" name="Freeform 820"/>
            <p:cNvSpPr>
              <a:spLocks/>
            </p:cNvSpPr>
            <p:nvPr/>
          </p:nvSpPr>
          <p:spPr bwMode="auto">
            <a:xfrm>
              <a:off x="5449888" y="1676400"/>
              <a:ext cx="82550" cy="82550"/>
            </a:xfrm>
            <a:custGeom>
              <a:avLst/>
              <a:gdLst>
                <a:gd name="T0" fmla="*/ 25 w 52"/>
                <a:gd name="T1" fmla="*/ 0 h 52"/>
                <a:gd name="T2" fmla="*/ 28 w 52"/>
                <a:gd name="T3" fmla="*/ 0 h 52"/>
                <a:gd name="T4" fmla="*/ 35 w 52"/>
                <a:gd name="T5" fmla="*/ 0 h 52"/>
                <a:gd name="T6" fmla="*/ 38 w 52"/>
                <a:gd name="T7" fmla="*/ 4 h 52"/>
                <a:gd name="T8" fmla="*/ 44 w 52"/>
                <a:gd name="T9" fmla="*/ 6 h 52"/>
                <a:gd name="T10" fmla="*/ 45 w 52"/>
                <a:gd name="T11" fmla="*/ 7 h 52"/>
                <a:gd name="T12" fmla="*/ 48 w 52"/>
                <a:gd name="T13" fmla="*/ 11 h 52"/>
                <a:gd name="T14" fmla="*/ 50 w 52"/>
                <a:gd name="T15" fmla="*/ 14 h 52"/>
                <a:gd name="T16" fmla="*/ 50 w 52"/>
                <a:gd name="T17" fmla="*/ 15 h 52"/>
                <a:gd name="T18" fmla="*/ 52 w 52"/>
                <a:gd name="T19" fmla="*/ 21 h 52"/>
                <a:gd name="T20" fmla="*/ 52 w 52"/>
                <a:gd name="T21" fmla="*/ 26 h 52"/>
                <a:gd name="T22" fmla="*/ 52 w 52"/>
                <a:gd name="T23" fmla="*/ 29 h 52"/>
                <a:gd name="T24" fmla="*/ 51 w 52"/>
                <a:gd name="T25" fmla="*/ 35 h 52"/>
                <a:gd name="T26" fmla="*/ 51 w 52"/>
                <a:gd name="T27" fmla="*/ 36 h 52"/>
                <a:gd name="T28" fmla="*/ 50 w 52"/>
                <a:gd name="T29" fmla="*/ 40 h 52"/>
                <a:gd name="T30" fmla="*/ 46 w 52"/>
                <a:gd name="T31" fmla="*/ 44 h 52"/>
                <a:gd name="T32" fmla="*/ 44 w 52"/>
                <a:gd name="T33" fmla="*/ 45 h 52"/>
                <a:gd name="T34" fmla="*/ 42 w 52"/>
                <a:gd name="T35" fmla="*/ 47 h 52"/>
                <a:gd name="T36" fmla="*/ 38 w 52"/>
                <a:gd name="T37" fmla="*/ 50 h 52"/>
                <a:gd name="T38" fmla="*/ 37 w 52"/>
                <a:gd name="T39" fmla="*/ 50 h 52"/>
                <a:gd name="T40" fmla="*/ 32 w 52"/>
                <a:gd name="T41" fmla="*/ 52 h 52"/>
                <a:gd name="T42" fmla="*/ 28 w 52"/>
                <a:gd name="T43" fmla="*/ 52 h 52"/>
                <a:gd name="T44" fmla="*/ 24 w 52"/>
                <a:gd name="T45" fmla="*/ 52 h 52"/>
                <a:gd name="T46" fmla="*/ 19 w 52"/>
                <a:gd name="T47" fmla="*/ 51 h 52"/>
                <a:gd name="T48" fmla="*/ 17 w 52"/>
                <a:gd name="T49" fmla="*/ 51 h 52"/>
                <a:gd name="T50" fmla="*/ 13 w 52"/>
                <a:gd name="T51" fmla="*/ 48 h 52"/>
                <a:gd name="T52" fmla="*/ 9 w 52"/>
                <a:gd name="T53" fmla="*/ 46 h 52"/>
                <a:gd name="T54" fmla="*/ 8 w 52"/>
                <a:gd name="T55" fmla="*/ 45 h 52"/>
                <a:gd name="T56" fmla="*/ 5 w 52"/>
                <a:gd name="T57" fmla="*/ 43 h 52"/>
                <a:gd name="T58" fmla="*/ 3 w 52"/>
                <a:gd name="T59" fmla="*/ 39 h 52"/>
                <a:gd name="T60" fmla="*/ 2 w 52"/>
                <a:gd name="T61" fmla="*/ 37 h 52"/>
                <a:gd name="T62" fmla="*/ 1 w 52"/>
                <a:gd name="T63" fmla="*/ 31 h 52"/>
                <a:gd name="T64" fmla="*/ 0 w 52"/>
                <a:gd name="T65" fmla="*/ 28 h 52"/>
                <a:gd name="T66" fmla="*/ 1 w 52"/>
                <a:gd name="T67" fmla="*/ 23 h 52"/>
                <a:gd name="T68" fmla="*/ 1 w 52"/>
                <a:gd name="T69" fmla="*/ 18 h 52"/>
                <a:gd name="T70" fmla="*/ 2 w 52"/>
                <a:gd name="T71" fmla="*/ 16 h 52"/>
                <a:gd name="T72" fmla="*/ 3 w 52"/>
                <a:gd name="T73" fmla="*/ 13 h 52"/>
                <a:gd name="T74" fmla="*/ 6 w 52"/>
                <a:gd name="T75" fmla="*/ 8 h 52"/>
                <a:gd name="T76" fmla="*/ 8 w 52"/>
                <a:gd name="T77" fmla="*/ 7 h 52"/>
                <a:gd name="T78" fmla="*/ 11 w 52"/>
                <a:gd name="T79" fmla="*/ 5 h 52"/>
                <a:gd name="T80" fmla="*/ 14 w 52"/>
                <a:gd name="T81" fmla="*/ 3 h 52"/>
                <a:gd name="T82" fmla="*/ 16 w 52"/>
                <a:gd name="T83" fmla="*/ 2 h 52"/>
                <a:gd name="T84" fmla="*/ 21 w 52"/>
                <a:gd name="T8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1" y="0"/>
                  </a:move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2" y="5"/>
                  </a:lnTo>
                  <a:lnTo>
                    <a:pt x="44" y="6"/>
                  </a:lnTo>
                  <a:lnTo>
                    <a:pt x="44" y="7"/>
                  </a:lnTo>
                  <a:lnTo>
                    <a:pt x="45" y="7"/>
                  </a:lnTo>
                  <a:lnTo>
                    <a:pt x="46" y="8"/>
                  </a:lnTo>
                  <a:lnTo>
                    <a:pt x="48" y="11"/>
                  </a:lnTo>
                  <a:lnTo>
                    <a:pt x="50" y="13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5"/>
                  </a:lnTo>
                  <a:lnTo>
                    <a:pt x="51" y="18"/>
                  </a:lnTo>
                  <a:lnTo>
                    <a:pt x="52" y="21"/>
                  </a:lnTo>
                  <a:lnTo>
                    <a:pt x="52" y="23"/>
                  </a:lnTo>
                  <a:lnTo>
                    <a:pt x="52" y="26"/>
                  </a:lnTo>
                  <a:lnTo>
                    <a:pt x="52" y="27"/>
                  </a:lnTo>
                  <a:lnTo>
                    <a:pt x="52" y="29"/>
                  </a:lnTo>
                  <a:lnTo>
                    <a:pt x="52" y="32"/>
                  </a:lnTo>
                  <a:lnTo>
                    <a:pt x="51" y="35"/>
                  </a:lnTo>
                  <a:lnTo>
                    <a:pt x="51" y="35"/>
                  </a:lnTo>
                  <a:lnTo>
                    <a:pt x="51" y="36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48" y="43"/>
                  </a:lnTo>
                  <a:lnTo>
                    <a:pt x="46" y="44"/>
                  </a:lnTo>
                  <a:lnTo>
                    <a:pt x="45" y="45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7" y="51"/>
                  </a:lnTo>
                  <a:lnTo>
                    <a:pt x="16" y="50"/>
                  </a:lnTo>
                  <a:lnTo>
                    <a:pt x="13" y="48"/>
                  </a:lnTo>
                  <a:lnTo>
                    <a:pt x="11" y="47"/>
                  </a:lnTo>
                  <a:lnTo>
                    <a:pt x="9" y="46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6" y="44"/>
                  </a:lnTo>
                  <a:lnTo>
                    <a:pt x="5" y="43"/>
                  </a:lnTo>
                  <a:lnTo>
                    <a:pt x="3" y="40"/>
                  </a:lnTo>
                  <a:lnTo>
                    <a:pt x="3" y="39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1" y="31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8" name="Line 821"/>
            <p:cNvSpPr>
              <a:spLocks noChangeShapeType="1"/>
            </p:cNvSpPr>
            <p:nvPr/>
          </p:nvSpPr>
          <p:spPr bwMode="auto">
            <a:xfrm>
              <a:off x="5532438" y="17192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9" name="Line 822"/>
            <p:cNvSpPr>
              <a:spLocks noChangeShapeType="1"/>
            </p:cNvSpPr>
            <p:nvPr/>
          </p:nvSpPr>
          <p:spPr bwMode="auto">
            <a:xfrm>
              <a:off x="5532438" y="17192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0" name="Line 823"/>
            <p:cNvSpPr>
              <a:spLocks noChangeShapeType="1"/>
            </p:cNvSpPr>
            <p:nvPr/>
          </p:nvSpPr>
          <p:spPr bwMode="auto">
            <a:xfrm flipH="1">
              <a:off x="5530851" y="172243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1" name="Line 824"/>
            <p:cNvSpPr>
              <a:spLocks noChangeShapeType="1"/>
            </p:cNvSpPr>
            <p:nvPr/>
          </p:nvSpPr>
          <p:spPr bwMode="auto">
            <a:xfrm>
              <a:off x="5530851" y="17272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2" name="Line 825"/>
            <p:cNvSpPr>
              <a:spLocks noChangeShapeType="1"/>
            </p:cNvSpPr>
            <p:nvPr/>
          </p:nvSpPr>
          <p:spPr bwMode="auto">
            <a:xfrm>
              <a:off x="5530851" y="17303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3" name="Line 826"/>
            <p:cNvSpPr>
              <a:spLocks noChangeShapeType="1"/>
            </p:cNvSpPr>
            <p:nvPr/>
          </p:nvSpPr>
          <p:spPr bwMode="auto">
            <a:xfrm flipH="1">
              <a:off x="5529263" y="17319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4" name="Line 827"/>
            <p:cNvSpPr>
              <a:spLocks noChangeShapeType="1"/>
            </p:cNvSpPr>
            <p:nvPr/>
          </p:nvSpPr>
          <p:spPr bwMode="auto">
            <a:xfrm>
              <a:off x="5529263" y="1733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5" name="Line 828"/>
            <p:cNvSpPr>
              <a:spLocks noChangeShapeType="1"/>
            </p:cNvSpPr>
            <p:nvPr/>
          </p:nvSpPr>
          <p:spPr bwMode="auto">
            <a:xfrm flipH="1">
              <a:off x="5527676" y="17351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6" name="Line 829"/>
            <p:cNvSpPr>
              <a:spLocks noChangeShapeType="1"/>
            </p:cNvSpPr>
            <p:nvPr/>
          </p:nvSpPr>
          <p:spPr bwMode="auto">
            <a:xfrm flipH="1">
              <a:off x="5522913" y="1738313"/>
              <a:ext cx="4763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7" name="Line 830"/>
            <p:cNvSpPr>
              <a:spLocks noChangeShapeType="1"/>
            </p:cNvSpPr>
            <p:nvPr/>
          </p:nvSpPr>
          <p:spPr bwMode="auto">
            <a:xfrm flipH="1">
              <a:off x="5521326" y="17430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8" name="Line 831"/>
            <p:cNvSpPr>
              <a:spLocks noChangeShapeType="1"/>
            </p:cNvSpPr>
            <p:nvPr/>
          </p:nvSpPr>
          <p:spPr bwMode="auto">
            <a:xfrm flipH="1">
              <a:off x="5519738" y="1746250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9" name="Line 832"/>
            <p:cNvSpPr>
              <a:spLocks noChangeShapeType="1"/>
            </p:cNvSpPr>
            <p:nvPr/>
          </p:nvSpPr>
          <p:spPr bwMode="auto">
            <a:xfrm>
              <a:off x="5519738" y="17478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0" name="Line 833"/>
            <p:cNvSpPr>
              <a:spLocks noChangeShapeType="1"/>
            </p:cNvSpPr>
            <p:nvPr/>
          </p:nvSpPr>
          <p:spPr bwMode="auto">
            <a:xfrm>
              <a:off x="5519738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1" name="Line 834"/>
            <p:cNvSpPr>
              <a:spLocks noChangeShapeType="1"/>
            </p:cNvSpPr>
            <p:nvPr/>
          </p:nvSpPr>
          <p:spPr bwMode="auto">
            <a:xfrm flipH="1">
              <a:off x="5516563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2" name="Line 835"/>
            <p:cNvSpPr>
              <a:spLocks noChangeShapeType="1"/>
            </p:cNvSpPr>
            <p:nvPr/>
          </p:nvSpPr>
          <p:spPr bwMode="auto">
            <a:xfrm flipH="1">
              <a:off x="5513388" y="17510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3" name="Line 836"/>
            <p:cNvSpPr>
              <a:spLocks noChangeShapeType="1"/>
            </p:cNvSpPr>
            <p:nvPr/>
          </p:nvSpPr>
          <p:spPr bwMode="auto">
            <a:xfrm flipH="1">
              <a:off x="5510213" y="17526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4" name="Line 837"/>
            <p:cNvSpPr>
              <a:spLocks noChangeShapeType="1"/>
            </p:cNvSpPr>
            <p:nvPr/>
          </p:nvSpPr>
          <p:spPr bwMode="auto">
            <a:xfrm>
              <a:off x="5510213" y="17557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5" name="Line 838"/>
            <p:cNvSpPr>
              <a:spLocks noChangeShapeType="1"/>
            </p:cNvSpPr>
            <p:nvPr/>
          </p:nvSpPr>
          <p:spPr bwMode="auto">
            <a:xfrm flipH="1">
              <a:off x="5508626" y="17557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6" name="Line 839"/>
            <p:cNvSpPr>
              <a:spLocks noChangeShapeType="1"/>
            </p:cNvSpPr>
            <p:nvPr/>
          </p:nvSpPr>
          <p:spPr bwMode="auto">
            <a:xfrm flipH="1">
              <a:off x="5503863" y="175577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7" name="Line 840"/>
            <p:cNvSpPr>
              <a:spLocks noChangeShapeType="1"/>
            </p:cNvSpPr>
            <p:nvPr/>
          </p:nvSpPr>
          <p:spPr bwMode="auto">
            <a:xfrm flipH="1">
              <a:off x="5500688" y="17573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8" name="Line 841"/>
            <p:cNvSpPr>
              <a:spLocks noChangeShapeType="1"/>
            </p:cNvSpPr>
            <p:nvPr/>
          </p:nvSpPr>
          <p:spPr bwMode="auto">
            <a:xfrm flipH="1">
              <a:off x="5495926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9" name="Line 842"/>
            <p:cNvSpPr>
              <a:spLocks noChangeShapeType="1"/>
            </p:cNvSpPr>
            <p:nvPr/>
          </p:nvSpPr>
          <p:spPr bwMode="auto">
            <a:xfrm flipH="1">
              <a:off x="5491163" y="175895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0" name="Line 843"/>
            <p:cNvSpPr>
              <a:spLocks noChangeShapeType="1"/>
            </p:cNvSpPr>
            <p:nvPr/>
          </p:nvSpPr>
          <p:spPr bwMode="auto">
            <a:xfrm flipH="1">
              <a:off x="5487988" y="175895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1" name="Line 844"/>
            <p:cNvSpPr>
              <a:spLocks noChangeShapeType="1"/>
            </p:cNvSpPr>
            <p:nvPr/>
          </p:nvSpPr>
          <p:spPr bwMode="auto">
            <a:xfrm flipH="1">
              <a:off x="5481638" y="17589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2" name="Line 845"/>
            <p:cNvSpPr>
              <a:spLocks noChangeShapeType="1"/>
            </p:cNvSpPr>
            <p:nvPr/>
          </p:nvSpPr>
          <p:spPr bwMode="auto">
            <a:xfrm flipH="1" flipV="1">
              <a:off x="5480051" y="17573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3" name="Line 846"/>
            <p:cNvSpPr>
              <a:spLocks noChangeShapeType="1"/>
            </p:cNvSpPr>
            <p:nvPr/>
          </p:nvSpPr>
          <p:spPr bwMode="auto">
            <a:xfrm flipH="1">
              <a:off x="5478463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4" name="Line 847"/>
            <p:cNvSpPr>
              <a:spLocks noChangeShapeType="1"/>
            </p:cNvSpPr>
            <p:nvPr/>
          </p:nvSpPr>
          <p:spPr bwMode="auto">
            <a:xfrm flipH="1">
              <a:off x="5476876" y="17573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5" name="Line 848"/>
            <p:cNvSpPr>
              <a:spLocks noChangeShapeType="1"/>
            </p:cNvSpPr>
            <p:nvPr/>
          </p:nvSpPr>
          <p:spPr bwMode="auto">
            <a:xfrm flipH="1" flipV="1">
              <a:off x="5475288" y="17557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6" name="Line 849"/>
            <p:cNvSpPr>
              <a:spLocks noChangeShapeType="1"/>
            </p:cNvSpPr>
            <p:nvPr/>
          </p:nvSpPr>
          <p:spPr bwMode="auto">
            <a:xfrm flipH="1">
              <a:off x="5470526" y="17557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7" name="Line 850"/>
            <p:cNvSpPr>
              <a:spLocks noChangeShapeType="1"/>
            </p:cNvSpPr>
            <p:nvPr/>
          </p:nvSpPr>
          <p:spPr bwMode="auto">
            <a:xfrm flipH="1" flipV="1">
              <a:off x="5467351" y="1751013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8" name="Line 851"/>
            <p:cNvSpPr>
              <a:spLocks noChangeShapeType="1"/>
            </p:cNvSpPr>
            <p:nvPr/>
          </p:nvSpPr>
          <p:spPr bwMode="auto">
            <a:xfrm flipH="1" flipV="1">
              <a:off x="5464176" y="17494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9" name="Line 852"/>
            <p:cNvSpPr>
              <a:spLocks noChangeShapeType="1"/>
            </p:cNvSpPr>
            <p:nvPr/>
          </p:nvSpPr>
          <p:spPr bwMode="auto">
            <a:xfrm flipV="1">
              <a:off x="5464176" y="17478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0" name="Line 853"/>
            <p:cNvSpPr>
              <a:spLocks noChangeShapeType="1"/>
            </p:cNvSpPr>
            <p:nvPr/>
          </p:nvSpPr>
          <p:spPr bwMode="auto">
            <a:xfrm flipH="1">
              <a:off x="5462588" y="17478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1" name="Line 854"/>
            <p:cNvSpPr>
              <a:spLocks noChangeShapeType="1"/>
            </p:cNvSpPr>
            <p:nvPr/>
          </p:nvSpPr>
          <p:spPr bwMode="auto">
            <a:xfrm flipV="1">
              <a:off x="5462588" y="17462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2" name="Line 855"/>
            <p:cNvSpPr>
              <a:spLocks noChangeShapeType="1"/>
            </p:cNvSpPr>
            <p:nvPr/>
          </p:nvSpPr>
          <p:spPr bwMode="auto">
            <a:xfrm flipH="1" flipV="1">
              <a:off x="5457826" y="17430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3" name="Line 856"/>
            <p:cNvSpPr>
              <a:spLocks noChangeShapeType="1"/>
            </p:cNvSpPr>
            <p:nvPr/>
          </p:nvSpPr>
          <p:spPr bwMode="auto">
            <a:xfrm flipH="1" flipV="1">
              <a:off x="5456238" y="17383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4" name="Line 857"/>
            <p:cNvSpPr>
              <a:spLocks noChangeShapeType="1"/>
            </p:cNvSpPr>
            <p:nvPr/>
          </p:nvSpPr>
          <p:spPr bwMode="auto">
            <a:xfrm flipH="1" flipV="1">
              <a:off x="5454651" y="17367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5" name="Line 858"/>
            <p:cNvSpPr>
              <a:spLocks noChangeShapeType="1"/>
            </p:cNvSpPr>
            <p:nvPr/>
          </p:nvSpPr>
          <p:spPr bwMode="auto">
            <a:xfrm>
              <a:off x="5454651" y="17367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6" name="Line 859"/>
            <p:cNvSpPr>
              <a:spLocks noChangeShapeType="1"/>
            </p:cNvSpPr>
            <p:nvPr/>
          </p:nvSpPr>
          <p:spPr bwMode="auto">
            <a:xfrm flipV="1">
              <a:off x="5454651" y="1735138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7" name="Line 860"/>
            <p:cNvSpPr>
              <a:spLocks noChangeShapeType="1"/>
            </p:cNvSpPr>
            <p:nvPr/>
          </p:nvSpPr>
          <p:spPr bwMode="auto">
            <a:xfrm flipH="1" flipV="1">
              <a:off x="5453063" y="17319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8" name="Line 861"/>
            <p:cNvSpPr>
              <a:spLocks noChangeShapeType="1"/>
            </p:cNvSpPr>
            <p:nvPr/>
          </p:nvSpPr>
          <p:spPr bwMode="auto">
            <a:xfrm flipH="1" flipV="1">
              <a:off x="5451476" y="1725613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9" name="Line 862"/>
            <p:cNvSpPr>
              <a:spLocks noChangeShapeType="1"/>
            </p:cNvSpPr>
            <p:nvPr/>
          </p:nvSpPr>
          <p:spPr bwMode="auto">
            <a:xfrm flipV="1">
              <a:off x="5451476" y="17224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0" name="Line 863"/>
            <p:cNvSpPr>
              <a:spLocks noChangeShapeType="1"/>
            </p:cNvSpPr>
            <p:nvPr/>
          </p:nvSpPr>
          <p:spPr bwMode="auto">
            <a:xfrm flipV="1">
              <a:off x="5451476" y="17208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1" name="Line 864"/>
            <p:cNvSpPr>
              <a:spLocks noChangeShapeType="1"/>
            </p:cNvSpPr>
            <p:nvPr/>
          </p:nvSpPr>
          <p:spPr bwMode="auto">
            <a:xfrm flipV="1">
              <a:off x="5451476" y="17176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2" name="Line 865"/>
            <p:cNvSpPr>
              <a:spLocks noChangeShapeType="1"/>
            </p:cNvSpPr>
            <p:nvPr/>
          </p:nvSpPr>
          <p:spPr bwMode="auto">
            <a:xfrm flipV="1">
              <a:off x="5451476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3" name="Line 866"/>
            <p:cNvSpPr>
              <a:spLocks noChangeShapeType="1"/>
            </p:cNvSpPr>
            <p:nvPr/>
          </p:nvSpPr>
          <p:spPr bwMode="auto">
            <a:xfrm flipV="1">
              <a:off x="5451476" y="1708150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4" name="Line 867"/>
            <p:cNvSpPr>
              <a:spLocks noChangeShapeType="1"/>
            </p:cNvSpPr>
            <p:nvPr/>
          </p:nvSpPr>
          <p:spPr bwMode="auto">
            <a:xfrm flipV="1">
              <a:off x="5453063" y="1704975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5" name="Line 868"/>
            <p:cNvSpPr>
              <a:spLocks noChangeShapeType="1"/>
            </p:cNvSpPr>
            <p:nvPr/>
          </p:nvSpPr>
          <p:spPr bwMode="auto">
            <a:xfrm>
              <a:off x="5453063" y="170497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6" name="Line 869"/>
            <p:cNvSpPr>
              <a:spLocks noChangeShapeType="1"/>
            </p:cNvSpPr>
            <p:nvPr/>
          </p:nvSpPr>
          <p:spPr bwMode="auto">
            <a:xfrm flipV="1">
              <a:off x="5453063" y="17018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7" name="Line 870"/>
            <p:cNvSpPr>
              <a:spLocks noChangeShapeType="1"/>
            </p:cNvSpPr>
            <p:nvPr/>
          </p:nvSpPr>
          <p:spPr bwMode="auto">
            <a:xfrm flipV="1">
              <a:off x="5453063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8" name="Line 871"/>
            <p:cNvSpPr>
              <a:spLocks noChangeShapeType="1"/>
            </p:cNvSpPr>
            <p:nvPr/>
          </p:nvSpPr>
          <p:spPr bwMode="auto">
            <a:xfrm flipV="1">
              <a:off x="5454651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9" name="Line 872"/>
            <p:cNvSpPr>
              <a:spLocks noChangeShapeType="1"/>
            </p:cNvSpPr>
            <p:nvPr/>
          </p:nvSpPr>
          <p:spPr bwMode="auto">
            <a:xfrm flipV="1">
              <a:off x="5456238" y="169545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0" name="Line 873"/>
            <p:cNvSpPr>
              <a:spLocks noChangeShapeType="1"/>
            </p:cNvSpPr>
            <p:nvPr/>
          </p:nvSpPr>
          <p:spPr bwMode="auto">
            <a:xfrm flipV="1">
              <a:off x="5457826" y="1692275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1" name="Line 874"/>
            <p:cNvSpPr>
              <a:spLocks noChangeShapeType="1"/>
            </p:cNvSpPr>
            <p:nvPr/>
          </p:nvSpPr>
          <p:spPr bwMode="auto">
            <a:xfrm flipV="1">
              <a:off x="5462588" y="1689100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2" name="Line 875"/>
            <p:cNvSpPr>
              <a:spLocks noChangeShapeType="1"/>
            </p:cNvSpPr>
            <p:nvPr/>
          </p:nvSpPr>
          <p:spPr bwMode="auto">
            <a:xfrm>
              <a:off x="5462588" y="16891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3" name="Line 876"/>
            <p:cNvSpPr>
              <a:spLocks noChangeShapeType="1"/>
            </p:cNvSpPr>
            <p:nvPr/>
          </p:nvSpPr>
          <p:spPr bwMode="auto">
            <a:xfrm flipV="1">
              <a:off x="5464176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4" name="Line 877"/>
            <p:cNvSpPr>
              <a:spLocks noChangeShapeType="1"/>
            </p:cNvSpPr>
            <p:nvPr/>
          </p:nvSpPr>
          <p:spPr bwMode="auto">
            <a:xfrm flipV="1">
              <a:off x="5464176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5" name="Line 878"/>
            <p:cNvSpPr>
              <a:spLocks noChangeShapeType="1"/>
            </p:cNvSpPr>
            <p:nvPr/>
          </p:nvSpPr>
          <p:spPr bwMode="auto">
            <a:xfrm flipV="1">
              <a:off x="5467351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6" name="Line 879"/>
            <p:cNvSpPr>
              <a:spLocks noChangeShapeType="1"/>
            </p:cNvSpPr>
            <p:nvPr/>
          </p:nvSpPr>
          <p:spPr bwMode="auto">
            <a:xfrm>
              <a:off x="5470526" y="16827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7" name="Line 880"/>
            <p:cNvSpPr>
              <a:spLocks noChangeShapeType="1"/>
            </p:cNvSpPr>
            <p:nvPr/>
          </p:nvSpPr>
          <p:spPr bwMode="auto">
            <a:xfrm>
              <a:off x="5472113" y="16827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8" name="Line 881"/>
            <p:cNvSpPr>
              <a:spLocks noChangeShapeType="1"/>
            </p:cNvSpPr>
            <p:nvPr/>
          </p:nvSpPr>
          <p:spPr bwMode="auto">
            <a:xfrm flipV="1">
              <a:off x="5472113" y="16811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9" name="Line 882"/>
            <p:cNvSpPr>
              <a:spLocks noChangeShapeType="1"/>
            </p:cNvSpPr>
            <p:nvPr/>
          </p:nvSpPr>
          <p:spPr bwMode="auto">
            <a:xfrm flipV="1">
              <a:off x="5475288" y="16795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0" name="Line 883"/>
            <p:cNvSpPr>
              <a:spLocks noChangeShapeType="1"/>
            </p:cNvSpPr>
            <p:nvPr/>
          </p:nvSpPr>
          <p:spPr bwMode="auto">
            <a:xfrm>
              <a:off x="5478463" y="16795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1" name="Line 884"/>
            <p:cNvSpPr>
              <a:spLocks noChangeShapeType="1"/>
            </p:cNvSpPr>
            <p:nvPr/>
          </p:nvSpPr>
          <p:spPr bwMode="auto">
            <a:xfrm flipV="1">
              <a:off x="5483226" y="16764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2" name="Line 885"/>
            <p:cNvSpPr>
              <a:spLocks noChangeShapeType="1"/>
            </p:cNvSpPr>
            <p:nvPr/>
          </p:nvSpPr>
          <p:spPr bwMode="auto">
            <a:xfrm>
              <a:off x="5487988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3" name="Line 886"/>
            <p:cNvSpPr>
              <a:spLocks noChangeShapeType="1"/>
            </p:cNvSpPr>
            <p:nvPr/>
          </p:nvSpPr>
          <p:spPr bwMode="auto">
            <a:xfrm>
              <a:off x="5489576" y="16764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4" name="Line 887"/>
            <p:cNvSpPr>
              <a:spLocks noChangeShapeType="1"/>
            </p:cNvSpPr>
            <p:nvPr/>
          </p:nvSpPr>
          <p:spPr bwMode="auto">
            <a:xfrm>
              <a:off x="5492751" y="1676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5" name="Line 888"/>
            <p:cNvSpPr>
              <a:spLocks noChangeShapeType="1"/>
            </p:cNvSpPr>
            <p:nvPr/>
          </p:nvSpPr>
          <p:spPr bwMode="auto">
            <a:xfrm>
              <a:off x="5494338" y="1676400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6" name="Line 889"/>
            <p:cNvSpPr>
              <a:spLocks noChangeShapeType="1"/>
            </p:cNvSpPr>
            <p:nvPr/>
          </p:nvSpPr>
          <p:spPr bwMode="auto">
            <a:xfrm>
              <a:off x="5500688" y="16795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7" name="Line 890"/>
            <p:cNvSpPr>
              <a:spLocks noChangeShapeType="1"/>
            </p:cNvSpPr>
            <p:nvPr/>
          </p:nvSpPr>
          <p:spPr bwMode="auto">
            <a:xfrm>
              <a:off x="5503863" y="167957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8" name="Line 891"/>
            <p:cNvSpPr>
              <a:spLocks noChangeShapeType="1"/>
            </p:cNvSpPr>
            <p:nvPr/>
          </p:nvSpPr>
          <p:spPr bwMode="auto">
            <a:xfrm>
              <a:off x="5505451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9" name="Line 892"/>
            <p:cNvSpPr>
              <a:spLocks noChangeShapeType="1"/>
            </p:cNvSpPr>
            <p:nvPr/>
          </p:nvSpPr>
          <p:spPr bwMode="auto">
            <a:xfrm>
              <a:off x="5507038" y="16811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0" name="Line 893"/>
            <p:cNvSpPr>
              <a:spLocks noChangeShapeType="1"/>
            </p:cNvSpPr>
            <p:nvPr/>
          </p:nvSpPr>
          <p:spPr bwMode="auto">
            <a:xfrm>
              <a:off x="5508626" y="1681163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1" name="Line 894"/>
            <p:cNvSpPr>
              <a:spLocks noChangeShapeType="1"/>
            </p:cNvSpPr>
            <p:nvPr/>
          </p:nvSpPr>
          <p:spPr bwMode="auto">
            <a:xfrm>
              <a:off x="5513388" y="16827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2" name="Line 895"/>
            <p:cNvSpPr>
              <a:spLocks noChangeShapeType="1"/>
            </p:cNvSpPr>
            <p:nvPr/>
          </p:nvSpPr>
          <p:spPr bwMode="auto">
            <a:xfrm>
              <a:off x="5516563" y="168592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3" name="Line 896"/>
            <p:cNvSpPr>
              <a:spLocks noChangeShapeType="1"/>
            </p:cNvSpPr>
            <p:nvPr/>
          </p:nvSpPr>
          <p:spPr bwMode="auto">
            <a:xfrm>
              <a:off x="5519738" y="16875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4" name="Line 897"/>
            <p:cNvSpPr>
              <a:spLocks noChangeShapeType="1"/>
            </p:cNvSpPr>
            <p:nvPr/>
          </p:nvSpPr>
          <p:spPr bwMode="auto">
            <a:xfrm>
              <a:off x="5519738" y="16891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5" name="Line 898"/>
            <p:cNvSpPr>
              <a:spLocks noChangeShapeType="1"/>
            </p:cNvSpPr>
            <p:nvPr/>
          </p:nvSpPr>
          <p:spPr bwMode="auto">
            <a:xfrm>
              <a:off x="5519738" y="1689100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6" name="Line 899"/>
            <p:cNvSpPr>
              <a:spLocks noChangeShapeType="1"/>
            </p:cNvSpPr>
            <p:nvPr/>
          </p:nvSpPr>
          <p:spPr bwMode="auto">
            <a:xfrm>
              <a:off x="5521326" y="1692275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7" name="Line 900"/>
            <p:cNvSpPr>
              <a:spLocks noChangeShapeType="1"/>
            </p:cNvSpPr>
            <p:nvPr/>
          </p:nvSpPr>
          <p:spPr bwMode="auto">
            <a:xfrm>
              <a:off x="5522913" y="169545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8" name="Line 901"/>
            <p:cNvSpPr>
              <a:spLocks noChangeShapeType="1"/>
            </p:cNvSpPr>
            <p:nvPr/>
          </p:nvSpPr>
          <p:spPr bwMode="auto">
            <a:xfrm>
              <a:off x="5527676" y="16986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9" name="Line 902"/>
            <p:cNvSpPr>
              <a:spLocks noChangeShapeType="1"/>
            </p:cNvSpPr>
            <p:nvPr/>
          </p:nvSpPr>
          <p:spPr bwMode="auto">
            <a:xfrm>
              <a:off x="5527676" y="1698625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0" name="Line 903"/>
            <p:cNvSpPr>
              <a:spLocks noChangeShapeType="1"/>
            </p:cNvSpPr>
            <p:nvPr/>
          </p:nvSpPr>
          <p:spPr bwMode="auto">
            <a:xfrm>
              <a:off x="5529263" y="16986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1" name="Line 904"/>
            <p:cNvSpPr>
              <a:spLocks noChangeShapeType="1"/>
            </p:cNvSpPr>
            <p:nvPr/>
          </p:nvSpPr>
          <p:spPr bwMode="auto">
            <a:xfrm>
              <a:off x="5529263" y="1700213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2" name="Line 905"/>
            <p:cNvSpPr>
              <a:spLocks noChangeShapeType="1"/>
            </p:cNvSpPr>
            <p:nvPr/>
          </p:nvSpPr>
          <p:spPr bwMode="auto">
            <a:xfrm>
              <a:off x="5530851" y="1704975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3" name="Line 906"/>
            <p:cNvSpPr>
              <a:spLocks noChangeShapeType="1"/>
            </p:cNvSpPr>
            <p:nvPr/>
          </p:nvSpPr>
          <p:spPr bwMode="auto">
            <a:xfrm>
              <a:off x="5530851" y="17097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4" name="Line 907"/>
            <p:cNvSpPr>
              <a:spLocks noChangeShapeType="1"/>
            </p:cNvSpPr>
            <p:nvPr/>
          </p:nvSpPr>
          <p:spPr bwMode="auto">
            <a:xfrm>
              <a:off x="5532438" y="1712913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5" name="Line 908"/>
            <p:cNvSpPr>
              <a:spLocks noChangeShapeType="1"/>
            </p:cNvSpPr>
            <p:nvPr/>
          </p:nvSpPr>
          <p:spPr bwMode="auto">
            <a:xfrm>
              <a:off x="5532438" y="171767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6" name="Freeform 909"/>
            <p:cNvSpPr>
              <a:spLocks/>
            </p:cNvSpPr>
            <p:nvPr/>
          </p:nvSpPr>
          <p:spPr bwMode="auto">
            <a:xfrm>
              <a:off x="5713413" y="1789113"/>
              <a:ext cx="85725" cy="85725"/>
            </a:xfrm>
            <a:custGeom>
              <a:avLst/>
              <a:gdLst>
                <a:gd name="T0" fmla="*/ 26 w 54"/>
                <a:gd name="T1" fmla="*/ 0 h 54"/>
                <a:gd name="T2" fmla="*/ 33 w 54"/>
                <a:gd name="T3" fmla="*/ 1 h 54"/>
                <a:gd name="T4" fmla="*/ 36 w 54"/>
                <a:gd name="T5" fmla="*/ 3 h 54"/>
                <a:gd name="T6" fmla="*/ 38 w 54"/>
                <a:gd name="T7" fmla="*/ 3 h 54"/>
                <a:gd name="T8" fmla="*/ 42 w 54"/>
                <a:gd name="T9" fmla="*/ 6 h 54"/>
                <a:gd name="T10" fmla="*/ 45 w 54"/>
                <a:gd name="T11" fmla="*/ 8 h 54"/>
                <a:gd name="T12" fmla="*/ 46 w 54"/>
                <a:gd name="T13" fmla="*/ 9 h 54"/>
                <a:gd name="T14" fmla="*/ 49 w 54"/>
                <a:gd name="T15" fmla="*/ 14 h 54"/>
                <a:gd name="T16" fmla="*/ 50 w 54"/>
                <a:gd name="T17" fmla="*/ 15 h 54"/>
                <a:gd name="T18" fmla="*/ 52 w 54"/>
                <a:gd name="T19" fmla="*/ 18 h 54"/>
                <a:gd name="T20" fmla="*/ 53 w 54"/>
                <a:gd name="T21" fmla="*/ 24 h 54"/>
                <a:gd name="T22" fmla="*/ 54 w 54"/>
                <a:gd name="T23" fmla="*/ 26 h 54"/>
                <a:gd name="T24" fmla="*/ 53 w 54"/>
                <a:gd name="T25" fmla="*/ 30 h 54"/>
                <a:gd name="T26" fmla="*/ 52 w 54"/>
                <a:gd name="T27" fmla="*/ 36 h 54"/>
                <a:gd name="T28" fmla="*/ 52 w 54"/>
                <a:gd name="T29" fmla="*/ 37 h 54"/>
                <a:gd name="T30" fmla="*/ 49 w 54"/>
                <a:gd name="T31" fmla="*/ 40 h 54"/>
                <a:gd name="T32" fmla="*/ 46 w 54"/>
                <a:gd name="T33" fmla="*/ 45 h 54"/>
                <a:gd name="T34" fmla="*/ 45 w 54"/>
                <a:gd name="T35" fmla="*/ 46 h 54"/>
                <a:gd name="T36" fmla="*/ 42 w 54"/>
                <a:gd name="T37" fmla="*/ 48 h 54"/>
                <a:gd name="T38" fmla="*/ 39 w 54"/>
                <a:gd name="T39" fmla="*/ 50 h 54"/>
                <a:gd name="T40" fmla="*/ 38 w 54"/>
                <a:gd name="T41" fmla="*/ 52 h 54"/>
                <a:gd name="T42" fmla="*/ 32 w 54"/>
                <a:gd name="T43" fmla="*/ 53 h 54"/>
                <a:gd name="T44" fmla="*/ 29 w 54"/>
                <a:gd name="T45" fmla="*/ 54 h 54"/>
                <a:gd name="T46" fmla="*/ 24 w 54"/>
                <a:gd name="T47" fmla="*/ 53 h 54"/>
                <a:gd name="T48" fmla="*/ 18 w 54"/>
                <a:gd name="T49" fmla="*/ 52 h 54"/>
                <a:gd name="T50" fmla="*/ 17 w 54"/>
                <a:gd name="T51" fmla="*/ 52 h 54"/>
                <a:gd name="T52" fmla="*/ 14 w 54"/>
                <a:gd name="T53" fmla="*/ 50 h 54"/>
                <a:gd name="T54" fmla="*/ 9 w 54"/>
                <a:gd name="T55" fmla="*/ 47 h 54"/>
                <a:gd name="T56" fmla="*/ 8 w 54"/>
                <a:gd name="T57" fmla="*/ 46 h 54"/>
                <a:gd name="T58" fmla="*/ 6 w 54"/>
                <a:gd name="T59" fmla="*/ 42 h 54"/>
                <a:gd name="T60" fmla="*/ 4 w 54"/>
                <a:gd name="T61" fmla="*/ 39 h 54"/>
                <a:gd name="T62" fmla="*/ 4 w 54"/>
                <a:gd name="T63" fmla="*/ 38 h 54"/>
                <a:gd name="T64" fmla="*/ 1 w 54"/>
                <a:gd name="T65" fmla="*/ 32 h 54"/>
                <a:gd name="T66" fmla="*/ 0 w 54"/>
                <a:gd name="T67" fmla="*/ 29 h 54"/>
                <a:gd name="T68" fmla="*/ 0 w 54"/>
                <a:gd name="T69" fmla="*/ 26 h 54"/>
                <a:gd name="T70" fmla="*/ 1 w 54"/>
                <a:gd name="T71" fmla="*/ 21 h 54"/>
                <a:gd name="T72" fmla="*/ 2 w 54"/>
                <a:gd name="T73" fmla="*/ 18 h 54"/>
                <a:gd name="T74" fmla="*/ 4 w 54"/>
                <a:gd name="T75" fmla="*/ 16 h 54"/>
                <a:gd name="T76" fmla="*/ 6 w 54"/>
                <a:gd name="T77" fmla="*/ 12 h 54"/>
                <a:gd name="T78" fmla="*/ 8 w 54"/>
                <a:gd name="T79" fmla="*/ 8 h 54"/>
                <a:gd name="T80" fmla="*/ 9 w 54"/>
                <a:gd name="T81" fmla="*/ 7 h 54"/>
                <a:gd name="T82" fmla="*/ 14 w 54"/>
                <a:gd name="T83" fmla="*/ 4 h 54"/>
                <a:gd name="T84" fmla="*/ 15 w 54"/>
                <a:gd name="T85" fmla="*/ 4 h 54"/>
                <a:gd name="T86" fmla="*/ 18 w 54"/>
                <a:gd name="T87" fmla="*/ 3 h 54"/>
                <a:gd name="T88" fmla="*/ 23 w 54"/>
                <a:gd name="T89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4" h="54">
                  <a:moveTo>
                    <a:pt x="25" y="0"/>
                  </a:moveTo>
                  <a:lnTo>
                    <a:pt x="26" y="0"/>
                  </a:lnTo>
                  <a:lnTo>
                    <a:pt x="29" y="1"/>
                  </a:lnTo>
                  <a:lnTo>
                    <a:pt x="33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40" y="4"/>
                  </a:lnTo>
                  <a:lnTo>
                    <a:pt x="42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6" y="8"/>
                  </a:lnTo>
                  <a:lnTo>
                    <a:pt x="46" y="9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50" y="15"/>
                  </a:lnTo>
                  <a:lnTo>
                    <a:pt x="50" y="15"/>
                  </a:lnTo>
                  <a:lnTo>
                    <a:pt x="50" y="16"/>
                  </a:lnTo>
                  <a:lnTo>
                    <a:pt x="52" y="18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3" y="25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3" y="30"/>
                  </a:lnTo>
                  <a:lnTo>
                    <a:pt x="53" y="33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2" y="37"/>
                  </a:lnTo>
                  <a:lnTo>
                    <a:pt x="50" y="38"/>
                  </a:lnTo>
                  <a:lnTo>
                    <a:pt x="49" y="40"/>
                  </a:lnTo>
                  <a:lnTo>
                    <a:pt x="48" y="42"/>
                  </a:lnTo>
                  <a:lnTo>
                    <a:pt x="46" y="45"/>
                  </a:lnTo>
                  <a:lnTo>
                    <a:pt x="46" y="46"/>
                  </a:lnTo>
                  <a:lnTo>
                    <a:pt x="45" y="46"/>
                  </a:lnTo>
                  <a:lnTo>
                    <a:pt x="45" y="47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39" y="50"/>
                  </a:lnTo>
                  <a:lnTo>
                    <a:pt x="39" y="50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2" y="53"/>
                  </a:lnTo>
                  <a:lnTo>
                    <a:pt x="30" y="53"/>
                  </a:lnTo>
                  <a:lnTo>
                    <a:pt x="29" y="54"/>
                  </a:lnTo>
                  <a:lnTo>
                    <a:pt x="26" y="54"/>
                  </a:lnTo>
                  <a:lnTo>
                    <a:pt x="24" y="53"/>
                  </a:lnTo>
                  <a:lnTo>
                    <a:pt x="21" y="53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7" y="52"/>
                  </a:lnTo>
                  <a:lnTo>
                    <a:pt x="15" y="52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5" y="40"/>
                  </a:lnTo>
                  <a:lnTo>
                    <a:pt x="4" y="39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2" y="36"/>
                  </a:lnTo>
                  <a:lnTo>
                    <a:pt x="1" y="32"/>
                  </a:lnTo>
                  <a:lnTo>
                    <a:pt x="1" y="30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1" y="24"/>
                  </a:lnTo>
                  <a:lnTo>
                    <a:pt x="1" y="21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6" y="12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7" name="Line 910"/>
            <p:cNvSpPr>
              <a:spLocks noChangeShapeType="1"/>
            </p:cNvSpPr>
            <p:nvPr/>
          </p:nvSpPr>
          <p:spPr bwMode="auto">
            <a:xfrm>
              <a:off x="5797551" y="18303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8" name="Line 911"/>
            <p:cNvSpPr>
              <a:spLocks noChangeShapeType="1"/>
            </p:cNvSpPr>
            <p:nvPr/>
          </p:nvSpPr>
          <p:spPr bwMode="auto">
            <a:xfrm flipH="1">
              <a:off x="5795963" y="18303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9" name="Line 912"/>
            <p:cNvSpPr>
              <a:spLocks noChangeShapeType="1"/>
            </p:cNvSpPr>
            <p:nvPr/>
          </p:nvSpPr>
          <p:spPr bwMode="auto">
            <a:xfrm>
              <a:off x="5795963" y="18351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0" name="Line 913"/>
            <p:cNvSpPr>
              <a:spLocks noChangeShapeType="1"/>
            </p:cNvSpPr>
            <p:nvPr/>
          </p:nvSpPr>
          <p:spPr bwMode="auto">
            <a:xfrm>
              <a:off x="5795963" y="18399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1" name="Line 914"/>
            <p:cNvSpPr>
              <a:spLocks noChangeShapeType="1"/>
            </p:cNvSpPr>
            <p:nvPr/>
          </p:nvSpPr>
          <p:spPr bwMode="auto">
            <a:xfrm>
              <a:off x="5795963" y="18430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2" name="Line 915"/>
            <p:cNvSpPr>
              <a:spLocks noChangeShapeType="1"/>
            </p:cNvSpPr>
            <p:nvPr/>
          </p:nvSpPr>
          <p:spPr bwMode="auto">
            <a:xfrm>
              <a:off x="5795963" y="18430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3" name="Line 916"/>
            <p:cNvSpPr>
              <a:spLocks noChangeShapeType="1"/>
            </p:cNvSpPr>
            <p:nvPr/>
          </p:nvSpPr>
          <p:spPr bwMode="auto">
            <a:xfrm flipH="1">
              <a:off x="5792788" y="184626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4" name="Line 917"/>
            <p:cNvSpPr>
              <a:spLocks noChangeShapeType="1"/>
            </p:cNvSpPr>
            <p:nvPr/>
          </p:nvSpPr>
          <p:spPr bwMode="auto">
            <a:xfrm flipH="1">
              <a:off x="5791201" y="18494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5" name="Line 918"/>
            <p:cNvSpPr>
              <a:spLocks noChangeShapeType="1"/>
            </p:cNvSpPr>
            <p:nvPr/>
          </p:nvSpPr>
          <p:spPr bwMode="auto">
            <a:xfrm flipH="1">
              <a:off x="5789613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6" name="Line 919"/>
            <p:cNvSpPr>
              <a:spLocks noChangeShapeType="1"/>
            </p:cNvSpPr>
            <p:nvPr/>
          </p:nvSpPr>
          <p:spPr bwMode="auto">
            <a:xfrm flipH="1">
              <a:off x="57864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7" name="Line 920"/>
            <p:cNvSpPr>
              <a:spLocks noChangeShapeType="1"/>
            </p:cNvSpPr>
            <p:nvPr/>
          </p:nvSpPr>
          <p:spPr bwMode="auto">
            <a:xfrm>
              <a:off x="5786438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8" name="Line 921"/>
            <p:cNvSpPr>
              <a:spLocks noChangeShapeType="1"/>
            </p:cNvSpPr>
            <p:nvPr/>
          </p:nvSpPr>
          <p:spPr bwMode="auto">
            <a:xfrm flipH="1">
              <a:off x="5784851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9" name="Line 922"/>
            <p:cNvSpPr>
              <a:spLocks noChangeShapeType="1"/>
            </p:cNvSpPr>
            <p:nvPr/>
          </p:nvSpPr>
          <p:spPr bwMode="auto">
            <a:xfrm>
              <a:off x="578485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0" name="Line 923"/>
            <p:cNvSpPr>
              <a:spLocks noChangeShapeType="1"/>
            </p:cNvSpPr>
            <p:nvPr/>
          </p:nvSpPr>
          <p:spPr bwMode="auto">
            <a:xfrm flipH="1">
              <a:off x="5780088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1" name="Line 924"/>
            <p:cNvSpPr>
              <a:spLocks noChangeShapeType="1"/>
            </p:cNvSpPr>
            <p:nvPr/>
          </p:nvSpPr>
          <p:spPr bwMode="auto">
            <a:xfrm flipH="1">
              <a:off x="577691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2" name="Line 925"/>
            <p:cNvSpPr>
              <a:spLocks noChangeShapeType="1"/>
            </p:cNvSpPr>
            <p:nvPr/>
          </p:nvSpPr>
          <p:spPr bwMode="auto">
            <a:xfrm flipH="1">
              <a:off x="5775326" y="18669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3" name="Line 926"/>
            <p:cNvSpPr>
              <a:spLocks noChangeShapeType="1"/>
            </p:cNvSpPr>
            <p:nvPr/>
          </p:nvSpPr>
          <p:spPr bwMode="auto">
            <a:xfrm>
              <a:off x="5775326" y="18669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4" name="Line 927"/>
            <p:cNvSpPr>
              <a:spLocks noChangeShapeType="1"/>
            </p:cNvSpPr>
            <p:nvPr/>
          </p:nvSpPr>
          <p:spPr bwMode="auto">
            <a:xfrm flipH="1">
              <a:off x="5773738" y="186848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5" name="Line 928"/>
            <p:cNvSpPr>
              <a:spLocks noChangeShapeType="1"/>
            </p:cNvSpPr>
            <p:nvPr/>
          </p:nvSpPr>
          <p:spPr bwMode="auto">
            <a:xfrm flipH="1">
              <a:off x="5767388" y="1868488"/>
              <a:ext cx="635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6" name="Line 929"/>
            <p:cNvSpPr>
              <a:spLocks noChangeShapeType="1"/>
            </p:cNvSpPr>
            <p:nvPr/>
          </p:nvSpPr>
          <p:spPr bwMode="auto">
            <a:xfrm flipH="1">
              <a:off x="5764213" y="1871663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7" name="Line 930"/>
            <p:cNvSpPr>
              <a:spLocks noChangeShapeType="1"/>
            </p:cNvSpPr>
            <p:nvPr/>
          </p:nvSpPr>
          <p:spPr bwMode="auto">
            <a:xfrm flipH="1">
              <a:off x="5761038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8" name="Line 931"/>
            <p:cNvSpPr>
              <a:spLocks noChangeShapeType="1"/>
            </p:cNvSpPr>
            <p:nvPr/>
          </p:nvSpPr>
          <p:spPr bwMode="auto">
            <a:xfrm flipH="1">
              <a:off x="5754688" y="1873250"/>
              <a:ext cx="63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9" name="Line 932"/>
            <p:cNvSpPr>
              <a:spLocks noChangeShapeType="1"/>
            </p:cNvSpPr>
            <p:nvPr/>
          </p:nvSpPr>
          <p:spPr bwMode="auto">
            <a:xfrm flipH="1" flipV="1">
              <a:off x="5751513" y="18716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0" name="Line 933"/>
            <p:cNvSpPr>
              <a:spLocks noChangeShapeType="1"/>
            </p:cNvSpPr>
            <p:nvPr/>
          </p:nvSpPr>
          <p:spPr bwMode="auto">
            <a:xfrm flipH="1">
              <a:off x="5746751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1" name="Line 934"/>
            <p:cNvSpPr>
              <a:spLocks noChangeShapeType="1"/>
            </p:cNvSpPr>
            <p:nvPr/>
          </p:nvSpPr>
          <p:spPr bwMode="auto">
            <a:xfrm flipH="1">
              <a:off x="5741988" y="1871663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2" name="Line 935"/>
            <p:cNvSpPr>
              <a:spLocks noChangeShapeType="1"/>
            </p:cNvSpPr>
            <p:nvPr/>
          </p:nvSpPr>
          <p:spPr bwMode="auto">
            <a:xfrm>
              <a:off x="5741988" y="1871663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3" name="Line 936"/>
            <p:cNvSpPr>
              <a:spLocks noChangeShapeType="1"/>
            </p:cNvSpPr>
            <p:nvPr/>
          </p:nvSpPr>
          <p:spPr bwMode="auto">
            <a:xfrm flipH="1">
              <a:off x="5740401" y="18716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4" name="Line 937"/>
            <p:cNvSpPr>
              <a:spLocks noChangeShapeType="1"/>
            </p:cNvSpPr>
            <p:nvPr/>
          </p:nvSpPr>
          <p:spPr bwMode="auto">
            <a:xfrm flipH="1" flipV="1">
              <a:off x="5738813" y="186848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5" name="Line 938"/>
            <p:cNvSpPr>
              <a:spLocks noChangeShapeType="1"/>
            </p:cNvSpPr>
            <p:nvPr/>
          </p:nvSpPr>
          <p:spPr bwMode="auto">
            <a:xfrm flipH="1" flipV="1">
              <a:off x="5735638" y="1866900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6" name="Line 939"/>
            <p:cNvSpPr>
              <a:spLocks noChangeShapeType="1"/>
            </p:cNvSpPr>
            <p:nvPr/>
          </p:nvSpPr>
          <p:spPr bwMode="auto">
            <a:xfrm flipH="1" flipV="1">
              <a:off x="5732463" y="18653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7" name="Line 940"/>
            <p:cNvSpPr>
              <a:spLocks noChangeShapeType="1"/>
            </p:cNvSpPr>
            <p:nvPr/>
          </p:nvSpPr>
          <p:spPr bwMode="auto">
            <a:xfrm flipH="1" flipV="1">
              <a:off x="5727701" y="1862138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8" name="Line 941"/>
            <p:cNvSpPr>
              <a:spLocks noChangeShapeType="1"/>
            </p:cNvSpPr>
            <p:nvPr/>
          </p:nvSpPr>
          <p:spPr bwMode="auto">
            <a:xfrm>
              <a:off x="5727701" y="18621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9" name="Line 942"/>
            <p:cNvSpPr>
              <a:spLocks noChangeShapeType="1"/>
            </p:cNvSpPr>
            <p:nvPr/>
          </p:nvSpPr>
          <p:spPr bwMode="auto">
            <a:xfrm flipH="1">
              <a:off x="5726113" y="1862138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0" name="Line 943"/>
            <p:cNvSpPr>
              <a:spLocks noChangeShapeType="1"/>
            </p:cNvSpPr>
            <p:nvPr/>
          </p:nvSpPr>
          <p:spPr bwMode="auto">
            <a:xfrm flipV="1">
              <a:off x="5726113" y="186055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1" name="Line 944"/>
            <p:cNvSpPr>
              <a:spLocks noChangeShapeType="1"/>
            </p:cNvSpPr>
            <p:nvPr/>
          </p:nvSpPr>
          <p:spPr bwMode="auto">
            <a:xfrm flipH="1" flipV="1">
              <a:off x="5722938" y="1855788"/>
              <a:ext cx="3175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2" name="Line 945"/>
            <p:cNvSpPr>
              <a:spLocks noChangeShapeType="1"/>
            </p:cNvSpPr>
            <p:nvPr/>
          </p:nvSpPr>
          <p:spPr bwMode="auto">
            <a:xfrm flipH="1" flipV="1">
              <a:off x="5721351" y="18526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3" name="Line 946"/>
            <p:cNvSpPr>
              <a:spLocks noChangeShapeType="1"/>
            </p:cNvSpPr>
            <p:nvPr/>
          </p:nvSpPr>
          <p:spPr bwMode="auto">
            <a:xfrm flipV="1">
              <a:off x="5721351" y="18510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4" name="Line 947"/>
            <p:cNvSpPr>
              <a:spLocks noChangeShapeType="1"/>
            </p:cNvSpPr>
            <p:nvPr/>
          </p:nvSpPr>
          <p:spPr bwMode="auto">
            <a:xfrm flipH="1" flipV="1">
              <a:off x="5719763" y="18494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5" name="Line 948"/>
            <p:cNvSpPr>
              <a:spLocks noChangeShapeType="1"/>
            </p:cNvSpPr>
            <p:nvPr/>
          </p:nvSpPr>
          <p:spPr bwMode="auto">
            <a:xfrm>
              <a:off x="5719763" y="184943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6" name="Line 949"/>
            <p:cNvSpPr>
              <a:spLocks noChangeShapeType="1"/>
            </p:cNvSpPr>
            <p:nvPr/>
          </p:nvSpPr>
          <p:spPr bwMode="auto">
            <a:xfrm flipH="1" flipV="1">
              <a:off x="5716588" y="1843088"/>
              <a:ext cx="3175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7" name="Line 950"/>
            <p:cNvSpPr>
              <a:spLocks noChangeShapeType="1"/>
            </p:cNvSpPr>
            <p:nvPr/>
          </p:nvSpPr>
          <p:spPr bwMode="auto">
            <a:xfrm flipH="1" flipV="1">
              <a:off x="5715001" y="183991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8" name="Line 951"/>
            <p:cNvSpPr>
              <a:spLocks noChangeShapeType="1"/>
            </p:cNvSpPr>
            <p:nvPr/>
          </p:nvSpPr>
          <p:spPr bwMode="auto">
            <a:xfrm flipV="1">
              <a:off x="5715001" y="183673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9" name="Line 952"/>
            <p:cNvSpPr>
              <a:spLocks noChangeShapeType="1"/>
            </p:cNvSpPr>
            <p:nvPr/>
          </p:nvSpPr>
          <p:spPr bwMode="auto">
            <a:xfrm flipV="1">
              <a:off x="5715001" y="183356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0" name="Line 953"/>
            <p:cNvSpPr>
              <a:spLocks noChangeShapeType="1"/>
            </p:cNvSpPr>
            <p:nvPr/>
          </p:nvSpPr>
          <p:spPr bwMode="auto">
            <a:xfrm flipV="1">
              <a:off x="5715001" y="1830388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1" name="Line 954"/>
            <p:cNvSpPr>
              <a:spLocks noChangeShapeType="1"/>
            </p:cNvSpPr>
            <p:nvPr/>
          </p:nvSpPr>
          <p:spPr bwMode="auto">
            <a:xfrm flipV="1">
              <a:off x="5715001" y="1827213"/>
              <a:ext cx="0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2" name="Line 955"/>
            <p:cNvSpPr>
              <a:spLocks noChangeShapeType="1"/>
            </p:cNvSpPr>
            <p:nvPr/>
          </p:nvSpPr>
          <p:spPr bwMode="auto">
            <a:xfrm flipV="1">
              <a:off x="5715001" y="1822450"/>
              <a:ext cx="0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3" name="Line 956"/>
            <p:cNvSpPr>
              <a:spLocks noChangeShapeType="1"/>
            </p:cNvSpPr>
            <p:nvPr/>
          </p:nvSpPr>
          <p:spPr bwMode="auto">
            <a:xfrm flipV="1">
              <a:off x="5715001" y="1817688"/>
              <a:ext cx="1588" cy="47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4" name="Line 957"/>
            <p:cNvSpPr>
              <a:spLocks noChangeShapeType="1"/>
            </p:cNvSpPr>
            <p:nvPr/>
          </p:nvSpPr>
          <p:spPr bwMode="auto">
            <a:xfrm>
              <a:off x="5716588" y="1817688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5" name="Line 958"/>
            <p:cNvSpPr>
              <a:spLocks noChangeShapeType="1"/>
            </p:cNvSpPr>
            <p:nvPr/>
          </p:nvSpPr>
          <p:spPr bwMode="auto">
            <a:xfrm flipV="1">
              <a:off x="5716588" y="18161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6" name="Line 959"/>
            <p:cNvSpPr>
              <a:spLocks noChangeShapeType="1"/>
            </p:cNvSpPr>
            <p:nvPr/>
          </p:nvSpPr>
          <p:spPr bwMode="auto">
            <a:xfrm flipV="1">
              <a:off x="5716588" y="181451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7" name="Line 960"/>
            <p:cNvSpPr>
              <a:spLocks noChangeShapeType="1"/>
            </p:cNvSpPr>
            <p:nvPr/>
          </p:nvSpPr>
          <p:spPr bwMode="auto">
            <a:xfrm flipV="1">
              <a:off x="5719763" y="1811338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8" name="Line 961"/>
            <p:cNvSpPr>
              <a:spLocks noChangeShapeType="1"/>
            </p:cNvSpPr>
            <p:nvPr/>
          </p:nvSpPr>
          <p:spPr bwMode="auto">
            <a:xfrm flipV="1">
              <a:off x="5721351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9" name="Line 962"/>
            <p:cNvSpPr>
              <a:spLocks noChangeShapeType="1"/>
            </p:cNvSpPr>
            <p:nvPr/>
          </p:nvSpPr>
          <p:spPr bwMode="auto">
            <a:xfrm flipV="1">
              <a:off x="57229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0" name="Line 963"/>
            <p:cNvSpPr>
              <a:spLocks noChangeShapeType="1"/>
            </p:cNvSpPr>
            <p:nvPr/>
          </p:nvSpPr>
          <p:spPr bwMode="auto">
            <a:xfrm flipV="1">
              <a:off x="5726113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1" name="Line 964"/>
            <p:cNvSpPr>
              <a:spLocks noChangeShapeType="1"/>
            </p:cNvSpPr>
            <p:nvPr/>
          </p:nvSpPr>
          <p:spPr bwMode="auto">
            <a:xfrm>
              <a:off x="5726113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2" name="Line 965"/>
            <p:cNvSpPr>
              <a:spLocks noChangeShapeType="1"/>
            </p:cNvSpPr>
            <p:nvPr/>
          </p:nvSpPr>
          <p:spPr bwMode="auto">
            <a:xfrm flipV="1">
              <a:off x="572770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3" name="Line 966"/>
            <p:cNvSpPr>
              <a:spLocks noChangeShapeType="1"/>
            </p:cNvSpPr>
            <p:nvPr/>
          </p:nvSpPr>
          <p:spPr bwMode="auto">
            <a:xfrm flipV="1">
              <a:off x="5727701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4" name="Line 967"/>
            <p:cNvSpPr>
              <a:spLocks noChangeShapeType="1"/>
            </p:cNvSpPr>
            <p:nvPr/>
          </p:nvSpPr>
          <p:spPr bwMode="auto">
            <a:xfrm flipV="1">
              <a:off x="573246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5" name="Line 968"/>
            <p:cNvSpPr>
              <a:spLocks noChangeShapeType="1"/>
            </p:cNvSpPr>
            <p:nvPr/>
          </p:nvSpPr>
          <p:spPr bwMode="auto">
            <a:xfrm>
              <a:off x="5735638" y="179705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6" name="Line 969"/>
            <p:cNvSpPr>
              <a:spLocks noChangeShapeType="1"/>
            </p:cNvSpPr>
            <p:nvPr/>
          </p:nvSpPr>
          <p:spPr bwMode="auto">
            <a:xfrm>
              <a:off x="5737226" y="179705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7" name="Line 970"/>
            <p:cNvSpPr>
              <a:spLocks noChangeShapeType="1"/>
            </p:cNvSpPr>
            <p:nvPr/>
          </p:nvSpPr>
          <p:spPr bwMode="auto">
            <a:xfrm flipV="1">
              <a:off x="5737226" y="1795463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8" name="Line 971"/>
            <p:cNvSpPr>
              <a:spLocks noChangeShapeType="1"/>
            </p:cNvSpPr>
            <p:nvPr/>
          </p:nvSpPr>
          <p:spPr bwMode="auto">
            <a:xfrm flipV="1">
              <a:off x="5738813" y="1793875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9" name="Line 972"/>
            <p:cNvSpPr>
              <a:spLocks noChangeShapeType="1"/>
            </p:cNvSpPr>
            <p:nvPr/>
          </p:nvSpPr>
          <p:spPr bwMode="auto">
            <a:xfrm>
              <a:off x="5741988" y="1793875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0" name="Line 973"/>
            <p:cNvSpPr>
              <a:spLocks noChangeShapeType="1"/>
            </p:cNvSpPr>
            <p:nvPr/>
          </p:nvSpPr>
          <p:spPr bwMode="auto">
            <a:xfrm flipV="1">
              <a:off x="5746751" y="179070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1" name="Line 974"/>
            <p:cNvSpPr>
              <a:spLocks noChangeShapeType="1"/>
            </p:cNvSpPr>
            <p:nvPr/>
          </p:nvSpPr>
          <p:spPr bwMode="auto">
            <a:xfrm>
              <a:off x="5749926" y="1790700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2" name="Line 975"/>
            <p:cNvSpPr>
              <a:spLocks noChangeShapeType="1"/>
            </p:cNvSpPr>
            <p:nvPr/>
          </p:nvSpPr>
          <p:spPr bwMode="auto">
            <a:xfrm>
              <a:off x="5753101" y="17907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3" name="Line 976"/>
            <p:cNvSpPr>
              <a:spLocks noChangeShapeType="1"/>
            </p:cNvSpPr>
            <p:nvPr/>
          </p:nvSpPr>
          <p:spPr bwMode="auto">
            <a:xfrm>
              <a:off x="5754688" y="1790700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4" name="Line 977"/>
            <p:cNvSpPr>
              <a:spLocks noChangeShapeType="1"/>
            </p:cNvSpPr>
            <p:nvPr/>
          </p:nvSpPr>
          <p:spPr bwMode="auto">
            <a:xfrm>
              <a:off x="5754688" y="1790700"/>
              <a:ext cx="47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5" name="Line 978"/>
            <p:cNvSpPr>
              <a:spLocks noChangeShapeType="1"/>
            </p:cNvSpPr>
            <p:nvPr/>
          </p:nvSpPr>
          <p:spPr bwMode="auto">
            <a:xfrm>
              <a:off x="5759451" y="1790700"/>
              <a:ext cx="4763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6" name="Line 979"/>
            <p:cNvSpPr>
              <a:spLocks noChangeShapeType="1"/>
            </p:cNvSpPr>
            <p:nvPr/>
          </p:nvSpPr>
          <p:spPr bwMode="auto">
            <a:xfrm>
              <a:off x="5764213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7" name="Line 980"/>
            <p:cNvSpPr>
              <a:spLocks noChangeShapeType="1"/>
            </p:cNvSpPr>
            <p:nvPr/>
          </p:nvSpPr>
          <p:spPr bwMode="auto">
            <a:xfrm>
              <a:off x="5767388" y="1793875"/>
              <a:ext cx="317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8" name="Line 981"/>
            <p:cNvSpPr>
              <a:spLocks noChangeShapeType="1"/>
            </p:cNvSpPr>
            <p:nvPr/>
          </p:nvSpPr>
          <p:spPr bwMode="auto">
            <a:xfrm>
              <a:off x="5770563" y="1793875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9" name="Line 982"/>
            <p:cNvSpPr>
              <a:spLocks noChangeShapeType="1"/>
            </p:cNvSpPr>
            <p:nvPr/>
          </p:nvSpPr>
          <p:spPr bwMode="auto">
            <a:xfrm>
              <a:off x="5772151" y="1795463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0" name="Line 983"/>
            <p:cNvSpPr>
              <a:spLocks noChangeShapeType="1"/>
            </p:cNvSpPr>
            <p:nvPr/>
          </p:nvSpPr>
          <p:spPr bwMode="auto">
            <a:xfrm>
              <a:off x="5773738" y="1795463"/>
              <a:ext cx="3175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1" name="Line 984"/>
            <p:cNvSpPr>
              <a:spLocks noChangeShapeType="1"/>
            </p:cNvSpPr>
            <p:nvPr/>
          </p:nvSpPr>
          <p:spPr bwMode="auto">
            <a:xfrm>
              <a:off x="5776913" y="1797050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2" name="Line 985"/>
            <p:cNvSpPr>
              <a:spLocks noChangeShapeType="1"/>
            </p:cNvSpPr>
            <p:nvPr/>
          </p:nvSpPr>
          <p:spPr bwMode="auto">
            <a:xfrm>
              <a:off x="5780088" y="1800225"/>
              <a:ext cx="4763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3" name="Line 986"/>
            <p:cNvSpPr>
              <a:spLocks noChangeShapeType="1"/>
            </p:cNvSpPr>
            <p:nvPr/>
          </p:nvSpPr>
          <p:spPr bwMode="auto">
            <a:xfrm>
              <a:off x="5784851" y="1801813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4" name="Line 987"/>
            <p:cNvSpPr>
              <a:spLocks noChangeShapeType="1"/>
            </p:cNvSpPr>
            <p:nvPr/>
          </p:nvSpPr>
          <p:spPr bwMode="auto">
            <a:xfrm>
              <a:off x="5784851" y="1803400"/>
              <a:ext cx="158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5" name="Line 988"/>
            <p:cNvSpPr>
              <a:spLocks noChangeShapeType="1"/>
            </p:cNvSpPr>
            <p:nvPr/>
          </p:nvSpPr>
          <p:spPr bwMode="auto">
            <a:xfrm>
              <a:off x="5786438" y="1803400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6" name="Line 989"/>
            <p:cNvSpPr>
              <a:spLocks noChangeShapeType="1"/>
            </p:cNvSpPr>
            <p:nvPr/>
          </p:nvSpPr>
          <p:spPr bwMode="auto">
            <a:xfrm>
              <a:off x="5786438" y="1804988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7" name="Line 990"/>
            <p:cNvSpPr>
              <a:spLocks noChangeShapeType="1"/>
            </p:cNvSpPr>
            <p:nvPr/>
          </p:nvSpPr>
          <p:spPr bwMode="auto">
            <a:xfrm>
              <a:off x="5789613" y="1808163"/>
              <a:ext cx="1588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8" name="Line 991"/>
            <p:cNvSpPr>
              <a:spLocks noChangeShapeType="1"/>
            </p:cNvSpPr>
            <p:nvPr/>
          </p:nvSpPr>
          <p:spPr bwMode="auto">
            <a:xfrm>
              <a:off x="5791201" y="1811338"/>
              <a:ext cx="1588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9" name="Line 992"/>
            <p:cNvSpPr>
              <a:spLocks noChangeShapeType="1"/>
            </p:cNvSpPr>
            <p:nvPr/>
          </p:nvSpPr>
          <p:spPr bwMode="auto">
            <a:xfrm>
              <a:off x="5792788" y="1812925"/>
              <a:ext cx="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0" name="Line 993"/>
            <p:cNvSpPr>
              <a:spLocks noChangeShapeType="1"/>
            </p:cNvSpPr>
            <p:nvPr/>
          </p:nvSpPr>
          <p:spPr bwMode="auto">
            <a:xfrm>
              <a:off x="5792788" y="1812925"/>
              <a:ext cx="0" cy="1588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1" name="Line 994"/>
            <p:cNvSpPr>
              <a:spLocks noChangeShapeType="1"/>
            </p:cNvSpPr>
            <p:nvPr/>
          </p:nvSpPr>
          <p:spPr bwMode="auto">
            <a:xfrm>
              <a:off x="5792788" y="1814513"/>
              <a:ext cx="3175" cy="31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2" name="Line 995"/>
            <p:cNvSpPr>
              <a:spLocks noChangeShapeType="1"/>
            </p:cNvSpPr>
            <p:nvPr/>
          </p:nvSpPr>
          <p:spPr bwMode="auto">
            <a:xfrm>
              <a:off x="5795963" y="1817688"/>
              <a:ext cx="1588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3" name="Line 996"/>
            <p:cNvSpPr>
              <a:spLocks noChangeShapeType="1"/>
            </p:cNvSpPr>
            <p:nvPr/>
          </p:nvSpPr>
          <p:spPr bwMode="auto">
            <a:xfrm>
              <a:off x="5797551" y="1824038"/>
              <a:ext cx="0" cy="635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4" name="Freeform 997"/>
            <p:cNvSpPr>
              <a:spLocks/>
            </p:cNvSpPr>
            <p:nvPr/>
          </p:nvSpPr>
          <p:spPr bwMode="auto">
            <a:xfrm>
              <a:off x="1287463" y="3035300"/>
              <a:ext cx="80963" cy="63500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5" name="Freeform 998"/>
            <p:cNvSpPr>
              <a:spLocks/>
            </p:cNvSpPr>
            <p:nvPr/>
          </p:nvSpPr>
          <p:spPr bwMode="auto">
            <a:xfrm>
              <a:off x="1287463" y="3035300"/>
              <a:ext cx="42863" cy="68263"/>
            </a:xfrm>
            <a:custGeom>
              <a:avLst/>
              <a:gdLst>
                <a:gd name="T0" fmla="*/ 25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1 w 27"/>
                <a:gd name="T7" fmla="*/ 43 h 43"/>
                <a:gd name="T8" fmla="*/ 0 w 27"/>
                <a:gd name="T9" fmla="*/ 43 h 43"/>
                <a:gd name="T10" fmla="*/ 0 w 27"/>
                <a:gd name="T11" fmla="*/ 40 h 43"/>
                <a:gd name="T12" fmla="*/ 25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5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1" y="43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6" name="Freeform 1011"/>
            <p:cNvSpPr>
              <a:spLocks/>
            </p:cNvSpPr>
            <p:nvPr/>
          </p:nvSpPr>
          <p:spPr bwMode="auto">
            <a:xfrm>
              <a:off x="1152525" y="4148138"/>
              <a:ext cx="42863" cy="114300"/>
            </a:xfrm>
            <a:custGeom>
              <a:avLst/>
              <a:gdLst>
                <a:gd name="T0" fmla="*/ 21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5 h 72"/>
                <a:gd name="T10" fmla="*/ 14 w 27"/>
                <a:gd name="T11" fmla="*/ 18 h 72"/>
                <a:gd name="T12" fmla="*/ 10 w 27"/>
                <a:gd name="T13" fmla="*/ 22 h 72"/>
                <a:gd name="T14" fmla="*/ 5 w 27"/>
                <a:gd name="T15" fmla="*/ 24 h 72"/>
                <a:gd name="T16" fmla="*/ 0 w 27"/>
                <a:gd name="T17" fmla="*/ 26 h 72"/>
                <a:gd name="T18" fmla="*/ 0 w 27"/>
                <a:gd name="T19" fmla="*/ 17 h 72"/>
                <a:gd name="T20" fmla="*/ 7 w 27"/>
                <a:gd name="T21" fmla="*/ 14 h 72"/>
                <a:gd name="T22" fmla="*/ 13 w 27"/>
                <a:gd name="T23" fmla="*/ 9 h 72"/>
                <a:gd name="T24" fmla="*/ 17 w 27"/>
                <a:gd name="T25" fmla="*/ 5 h 72"/>
                <a:gd name="T26" fmla="*/ 21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1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10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7" name="Freeform 1012"/>
            <p:cNvSpPr>
              <a:spLocks/>
            </p:cNvSpPr>
            <p:nvPr/>
          </p:nvSpPr>
          <p:spPr bwMode="auto">
            <a:xfrm>
              <a:off x="2779713" y="414813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8" name="Freeform 1013"/>
            <p:cNvSpPr>
              <a:spLocks noEditPoints="1"/>
            </p:cNvSpPr>
            <p:nvPr/>
          </p:nvSpPr>
          <p:spPr bwMode="auto">
            <a:xfrm>
              <a:off x="2857500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28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9" name="Freeform 1014"/>
            <p:cNvSpPr>
              <a:spLocks/>
            </p:cNvSpPr>
            <p:nvPr/>
          </p:nvSpPr>
          <p:spPr bwMode="auto">
            <a:xfrm>
              <a:off x="4446588" y="414813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3 w 26"/>
                <a:gd name="T11" fmla="*/ 18 h 72"/>
                <a:gd name="T12" fmla="*/ 9 w 26"/>
                <a:gd name="T13" fmla="*/ 22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6 w 26"/>
                <a:gd name="T21" fmla="*/ 14 h 72"/>
                <a:gd name="T22" fmla="*/ 12 w 26"/>
                <a:gd name="T23" fmla="*/ 9 h 72"/>
                <a:gd name="T24" fmla="*/ 17 w 26"/>
                <a:gd name="T25" fmla="*/ 5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6" y="14"/>
                  </a:lnTo>
                  <a:lnTo>
                    <a:pt x="12" y="9"/>
                  </a:lnTo>
                  <a:lnTo>
                    <a:pt x="17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0" name="Freeform 1015"/>
            <p:cNvSpPr>
              <a:spLocks noEditPoints="1"/>
            </p:cNvSpPr>
            <p:nvPr/>
          </p:nvSpPr>
          <p:spPr bwMode="auto">
            <a:xfrm>
              <a:off x="4524375" y="4148138"/>
              <a:ext cx="73025" cy="114300"/>
            </a:xfrm>
            <a:custGeom>
              <a:avLst/>
              <a:gdLst>
                <a:gd name="T0" fmla="*/ 22 w 46"/>
                <a:gd name="T1" fmla="*/ 8 h 72"/>
                <a:gd name="T2" fmla="*/ 19 w 46"/>
                <a:gd name="T3" fmla="*/ 8 h 72"/>
                <a:gd name="T4" fmla="*/ 16 w 46"/>
                <a:gd name="T5" fmla="*/ 10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6 h 72"/>
                <a:gd name="T12" fmla="*/ 10 w 46"/>
                <a:gd name="T13" fmla="*/ 50 h 72"/>
                <a:gd name="T14" fmla="*/ 13 w 46"/>
                <a:gd name="T15" fmla="*/ 58 h 72"/>
                <a:gd name="T16" fmla="*/ 16 w 46"/>
                <a:gd name="T17" fmla="*/ 62 h 72"/>
                <a:gd name="T18" fmla="*/ 19 w 46"/>
                <a:gd name="T19" fmla="*/ 64 h 72"/>
                <a:gd name="T20" fmla="*/ 22 w 46"/>
                <a:gd name="T21" fmla="*/ 64 h 72"/>
                <a:gd name="T22" fmla="*/ 27 w 46"/>
                <a:gd name="T23" fmla="*/ 64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6 h 72"/>
                <a:gd name="T32" fmla="*/ 36 w 46"/>
                <a:gd name="T33" fmla="*/ 22 h 72"/>
                <a:gd name="T34" fmla="*/ 33 w 46"/>
                <a:gd name="T35" fmla="*/ 14 h 72"/>
                <a:gd name="T36" fmla="*/ 30 w 46"/>
                <a:gd name="T37" fmla="*/ 10 h 72"/>
                <a:gd name="T38" fmla="*/ 27 w 46"/>
                <a:gd name="T39" fmla="*/ 8 h 72"/>
                <a:gd name="T40" fmla="*/ 22 w 46"/>
                <a:gd name="T41" fmla="*/ 8 h 72"/>
                <a:gd name="T42" fmla="*/ 22 w 46"/>
                <a:gd name="T43" fmla="*/ 0 h 72"/>
                <a:gd name="T44" fmla="*/ 28 w 46"/>
                <a:gd name="T45" fmla="*/ 0 h 72"/>
                <a:gd name="T46" fmla="*/ 34 w 46"/>
                <a:gd name="T47" fmla="*/ 2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4 h 72"/>
                <a:gd name="T54" fmla="*/ 45 w 46"/>
                <a:gd name="T55" fmla="*/ 20 h 72"/>
                <a:gd name="T56" fmla="*/ 45 w 46"/>
                <a:gd name="T57" fmla="*/ 24 h 72"/>
                <a:gd name="T58" fmla="*/ 46 w 46"/>
                <a:gd name="T59" fmla="*/ 30 h 72"/>
                <a:gd name="T60" fmla="*/ 46 w 46"/>
                <a:gd name="T61" fmla="*/ 36 h 72"/>
                <a:gd name="T62" fmla="*/ 45 w 46"/>
                <a:gd name="T63" fmla="*/ 48 h 72"/>
                <a:gd name="T64" fmla="*/ 44 w 46"/>
                <a:gd name="T65" fmla="*/ 56 h 72"/>
                <a:gd name="T66" fmla="*/ 42 w 46"/>
                <a:gd name="T67" fmla="*/ 62 h 72"/>
                <a:gd name="T68" fmla="*/ 40 w 46"/>
                <a:gd name="T69" fmla="*/ 65 h 72"/>
                <a:gd name="T70" fmla="*/ 36 w 46"/>
                <a:gd name="T71" fmla="*/ 69 h 72"/>
                <a:gd name="T72" fmla="*/ 33 w 46"/>
                <a:gd name="T73" fmla="*/ 71 h 72"/>
                <a:gd name="T74" fmla="*/ 28 w 46"/>
                <a:gd name="T75" fmla="*/ 72 h 72"/>
                <a:gd name="T76" fmla="*/ 22 w 46"/>
                <a:gd name="T77" fmla="*/ 72 h 72"/>
                <a:gd name="T78" fmla="*/ 18 w 46"/>
                <a:gd name="T79" fmla="*/ 72 h 72"/>
                <a:gd name="T80" fmla="*/ 13 w 46"/>
                <a:gd name="T81" fmla="*/ 71 h 72"/>
                <a:gd name="T82" fmla="*/ 10 w 46"/>
                <a:gd name="T83" fmla="*/ 69 h 72"/>
                <a:gd name="T84" fmla="*/ 6 w 46"/>
                <a:gd name="T85" fmla="*/ 65 h 72"/>
                <a:gd name="T86" fmla="*/ 2 w 46"/>
                <a:gd name="T87" fmla="*/ 54 h 72"/>
                <a:gd name="T88" fmla="*/ 0 w 46"/>
                <a:gd name="T89" fmla="*/ 36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6 w 46"/>
                <a:gd name="T97" fmla="*/ 7 h 72"/>
                <a:gd name="T98" fmla="*/ 10 w 46"/>
                <a:gd name="T99" fmla="*/ 4 h 72"/>
                <a:gd name="T100" fmla="*/ 13 w 46"/>
                <a:gd name="T101" fmla="*/ 1 h 72"/>
                <a:gd name="T102" fmla="*/ 18 w 46"/>
                <a:gd name="T103" fmla="*/ 0 h 72"/>
                <a:gd name="T104" fmla="*/ 22 w 46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2">
                  <a:moveTo>
                    <a:pt x="22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5" y="20"/>
                  </a:lnTo>
                  <a:lnTo>
                    <a:pt x="45" y="24"/>
                  </a:lnTo>
                  <a:lnTo>
                    <a:pt x="46" y="30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9"/>
                  </a:lnTo>
                  <a:lnTo>
                    <a:pt x="6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4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1" name="Freeform 1016"/>
            <p:cNvSpPr>
              <a:spLocks noEditPoints="1"/>
            </p:cNvSpPr>
            <p:nvPr/>
          </p:nvSpPr>
          <p:spPr bwMode="auto">
            <a:xfrm>
              <a:off x="4610100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21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1 w 47"/>
                <a:gd name="T9" fmla="*/ 22 h 72"/>
                <a:gd name="T10" fmla="*/ 11 w 47"/>
                <a:gd name="T11" fmla="*/ 36 h 72"/>
                <a:gd name="T12" fmla="*/ 11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1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5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5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5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5 w 47"/>
                <a:gd name="T65" fmla="*/ 56 h 72"/>
                <a:gd name="T66" fmla="*/ 43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20 w 47"/>
                <a:gd name="T79" fmla="*/ 72 h 72"/>
                <a:gd name="T80" fmla="*/ 15 w 47"/>
                <a:gd name="T81" fmla="*/ 71 h 72"/>
                <a:gd name="T82" fmla="*/ 11 w 47"/>
                <a:gd name="T83" fmla="*/ 69 h 72"/>
                <a:gd name="T84" fmla="*/ 8 w 47"/>
                <a:gd name="T85" fmla="*/ 65 h 72"/>
                <a:gd name="T86" fmla="*/ 3 w 47"/>
                <a:gd name="T87" fmla="*/ 54 h 72"/>
                <a:gd name="T88" fmla="*/ 0 w 47"/>
                <a:gd name="T89" fmla="*/ 36 h 72"/>
                <a:gd name="T90" fmla="*/ 2 w 47"/>
                <a:gd name="T91" fmla="*/ 24 h 72"/>
                <a:gd name="T92" fmla="*/ 4 w 47"/>
                <a:gd name="T93" fmla="*/ 15 h 72"/>
                <a:gd name="T94" fmla="*/ 5 w 47"/>
                <a:gd name="T95" fmla="*/ 10 h 72"/>
                <a:gd name="T96" fmla="*/ 8 w 47"/>
                <a:gd name="T97" fmla="*/ 7 h 72"/>
                <a:gd name="T98" fmla="*/ 11 w 47"/>
                <a:gd name="T99" fmla="*/ 4 h 72"/>
                <a:gd name="T100" fmla="*/ 15 w 47"/>
                <a:gd name="T101" fmla="*/ 1 h 72"/>
                <a:gd name="T102" fmla="*/ 20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1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1" y="22"/>
                  </a:lnTo>
                  <a:lnTo>
                    <a:pt x="11" y="36"/>
                  </a:lnTo>
                  <a:lnTo>
                    <a:pt x="11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1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5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5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5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5" y="56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20" y="72"/>
                  </a:lnTo>
                  <a:lnTo>
                    <a:pt x="15" y="71"/>
                  </a:lnTo>
                  <a:lnTo>
                    <a:pt x="11" y="69"/>
                  </a:lnTo>
                  <a:lnTo>
                    <a:pt x="8" y="65"/>
                  </a:lnTo>
                  <a:lnTo>
                    <a:pt x="3" y="54"/>
                  </a:lnTo>
                  <a:lnTo>
                    <a:pt x="0" y="36"/>
                  </a:lnTo>
                  <a:lnTo>
                    <a:pt x="2" y="24"/>
                  </a:lnTo>
                  <a:lnTo>
                    <a:pt x="4" y="15"/>
                  </a:lnTo>
                  <a:lnTo>
                    <a:pt x="5" y="10"/>
                  </a:lnTo>
                  <a:lnTo>
                    <a:pt x="8" y="7"/>
                  </a:lnTo>
                  <a:lnTo>
                    <a:pt x="11" y="4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2" name="Freeform 1017"/>
            <p:cNvSpPr>
              <a:spLocks/>
            </p:cNvSpPr>
            <p:nvPr/>
          </p:nvSpPr>
          <p:spPr bwMode="auto">
            <a:xfrm>
              <a:off x="6072188" y="4148138"/>
              <a:ext cx="41275" cy="114300"/>
            </a:xfrm>
            <a:custGeom>
              <a:avLst/>
              <a:gdLst>
                <a:gd name="T0" fmla="*/ 21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5 h 72"/>
                <a:gd name="T10" fmla="*/ 14 w 26"/>
                <a:gd name="T11" fmla="*/ 18 h 72"/>
                <a:gd name="T12" fmla="*/ 9 w 26"/>
                <a:gd name="T13" fmla="*/ 22 h 72"/>
                <a:gd name="T14" fmla="*/ 5 w 26"/>
                <a:gd name="T15" fmla="*/ 24 h 72"/>
                <a:gd name="T16" fmla="*/ 0 w 26"/>
                <a:gd name="T17" fmla="*/ 26 h 72"/>
                <a:gd name="T18" fmla="*/ 0 w 26"/>
                <a:gd name="T19" fmla="*/ 17 h 72"/>
                <a:gd name="T20" fmla="*/ 7 w 26"/>
                <a:gd name="T21" fmla="*/ 14 h 72"/>
                <a:gd name="T22" fmla="*/ 13 w 26"/>
                <a:gd name="T23" fmla="*/ 9 h 72"/>
                <a:gd name="T24" fmla="*/ 17 w 26"/>
                <a:gd name="T25" fmla="*/ 5 h 72"/>
                <a:gd name="T26" fmla="*/ 21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1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5"/>
                  </a:lnTo>
                  <a:lnTo>
                    <a:pt x="14" y="18"/>
                  </a:lnTo>
                  <a:lnTo>
                    <a:pt x="9" y="22"/>
                  </a:lnTo>
                  <a:lnTo>
                    <a:pt x="5" y="24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7" y="14"/>
                  </a:lnTo>
                  <a:lnTo>
                    <a:pt x="13" y="9"/>
                  </a:lnTo>
                  <a:lnTo>
                    <a:pt x="17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3" name="Freeform 1018"/>
            <p:cNvSpPr>
              <a:spLocks noEditPoints="1"/>
            </p:cNvSpPr>
            <p:nvPr/>
          </p:nvSpPr>
          <p:spPr bwMode="auto">
            <a:xfrm>
              <a:off x="6149975" y="4148138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20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6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8 w 47"/>
                <a:gd name="T23" fmla="*/ 64 h 72"/>
                <a:gd name="T24" fmla="*/ 31 w 47"/>
                <a:gd name="T25" fmla="*/ 62 h 72"/>
                <a:gd name="T26" fmla="*/ 33 w 47"/>
                <a:gd name="T27" fmla="*/ 58 h 72"/>
                <a:gd name="T28" fmla="*/ 37 w 47"/>
                <a:gd name="T29" fmla="*/ 50 h 72"/>
                <a:gd name="T30" fmla="*/ 38 w 47"/>
                <a:gd name="T31" fmla="*/ 36 h 72"/>
                <a:gd name="T32" fmla="*/ 37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8 w 47"/>
                <a:gd name="T39" fmla="*/ 8 h 72"/>
                <a:gd name="T40" fmla="*/ 23 w 47"/>
                <a:gd name="T41" fmla="*/ 8 h 72"/>
                <a:gd name="T42" fmla="*/ 24 w 47"/>
                <a:gd name="T43" fmla="*/ 0 h 72"/>
                <a:gd name="T44" fmla="*/ 29 w 47"/>
                <a:gd name="T45" fmla="*/ 0 h 72"/>
                <a:gd name="T46" fmla="*/ 34 w 47"/>
                <a:gd name="T47" fmla="*/ 2 h 72"/>
                <a:gd name="T48" fmla="*/ 38 w 47"/>
                <a:gd name="T49" fmla="*/ 5 h 72"/>
                <a:gd name="T50" fmla="*/ 41 w 47"/>
                <a:gd name="T51" fmla="*/ 8 h 72"/>
                <a:gd name="T52" fmla="*/ 44 w 47"/>
                <a:gd name="T53" fmla="*/ 14 h 72"/>
                <a:gd name="T54" fmla="*/ 46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8 h 72"/>
                <a:gd name="T64" fmla="*/ 45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7 w 47"/>
                <a:gd name="T71" fmla="*/ 69 h 72"/>
                <a:gd name="T72" fmla="*/ 33 w 47"/>
                <a:gd name="T73" fmla="*/ 71 h 72"/>
                <a:gd name="T74" fmla="*/ 29 w 47"/>
                <a:gd name="T75" fmla="*/ 72 h 72"/>
                <a:gd name="T76" fmla="*/ 24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2 w 47"/>
                <a:gd name="T93" fmla="*/ 15 h 72"/>
                <a:gd name="T94" fmla="*/ 5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20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6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8" y="8"/>
                  </a:lnTo>
                  <a:lnTo>
                    <a:pt x="23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5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7" y="69"/>
                  </a:lnTo>
                  <a:lnTo>
                    <a:pt x="33" y="71"/>
                  </a:lnTo>
                  <a:lnTo>
                    <a:pt x="29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4" name="Freeform 1019"/>
            <p:cNvSpPr>
              <a:spLocks noEditPoints="1"/>
            </p:cNvSpPr>
            <p:nvPr/>
          </p:nvSpPr>
          <p:spPr bwMode="auto">
            <a:xfrm>
              <a:off x="6237288" y="4148138"/>
              <a:ext cx="74613" cy="114300"/>
            </a:xfrm>
            <a:custGeom>
              <a:avLst/>
              <a:gdLst>
                <a:gd name="T0" fmla="*/ 24 w 47"/>
                <a:gd name="T1" fmla="*/ 8 h 72"/>
                <a:gd name="T2" fmla="*/ 20 w 47"/>
                <a:gd name="T3" fmla="*/ 8 h 72"/>
                <a:gd name="T4" fmla="*/ 17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10 w 47"/>
                <a:gd name="T11" fmla="*/ 36 h 72"/>
                <a:gd name="T12" fmla="*/ 10 w 47"/>
                <a:gd name="T13" fmla="*/ 50 h 72"/>
                <a:gd name="T14" fmla="*/ 14 w 47"/>
                <a:gd name="T15" fmla="*/ 58 h 72"/>
                <a:gd name="T16" fmla="*/ 17 w 47"/>
                <a:gd name="T17" fmla="*/ 62 h 72"/>
                <a:gd name="T18" fmla="*/ 20 w 47"/>
                <a:gd name="T19" fmla="*/ 64 h 72"/>
                <a:gd name="T20" fmla="*/ 24 w 47"/>
                <a:gd name="T21" fmla="*/ 64 h 72"/>
                <a:gd name="T22" fmla="*/ 27 w 47"/>
                <a:gd name="T23" fmla="*/ 64 h 72"/>
                <a:gd name="T24" fmla="*/ 31 w 47"/>
                <a:gd name="T25" fmla="*/ 62 h 72"/>
                <a:gd name="T26" fmla="*/ 34 w 47"/>
                <a:gd name="T27" fmla="*/ 58 h 72"/>
                <a:gd name="T28" fmla="*/ 36 w 47"/>
                <a:gd name="T29" fmla="*/ 50 h 72"/>
                <a:gd name="T30" fmla="*/ 38 w 47"/>
                <a:gd name="T31" fmla="*/ 36 h 72"/>
                <a:gd name="T32" fmla="*/ 36 w 47"/>
                <a:gd name="T33" fmla="*/ 22 h 72"/>
                <a:gd name="T34" fmla="*/ 34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4 w 47"/>
                <a:gd name="T41" fmla="*/ 8 h 72"/>
                <a:gd name="T42" fmla="*/ 24 w 47"/>
                <a:gd name="T43" fmla="*/ 0 h 72"/>
                <a:gd name="T44" fmla="*/ 30 w 47"/>
                <a:gd name="T45" fmla="*/ 0 h 72"/>
                <a:gd name="T46" fmla="*/ 34 w 47"/>
                <a:gd name="T47" fmla="*/ 2 h 72"/>
                <a:gd name="T48" fmla="*/ 39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6 w 47"/>
                <a:gd name="T55" fmla="*/ 20 h 72"/>
                <a:gd name="T56" fmla="*/ 47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7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40 w 47"/>
                <a:gd name="T69" fmla="*/ 65 h 72"/>
                <a:gd name="T70" fmla="*/ 36 w 47"/>
                <a:gd name="T71" fmla="*/ 69 h 72"/>
                <a:gd name="T72" fmla="*/ 33 w 47"/>
                <a:gd name="T73" fmla="*/ 71 h 72"/>
                <a:gd name="T74" fmla="*/ 28 w 47"/>
                <a:gd name="T75" fmla="*/ 72 h 72"/>
                <a:gd name="T76" fmla="*/ 24 w 47"/>
                <a:gd name="T77" fmla="*/ 72 h 72"/>
                <a:gd name="T78" fmla="*/ 19 w 47"/>
                <a:gd name="T79" fmla="*/ 72 h 72"/>
                <a:gd name="T80" fmla="*/ 15 w 47"/>
                <a:gd name="T81" fmla="*/ 71 h 72"/>
                <a:gd name="T82" fmla="*/ 10 w 47"/>
                <a:gd name="T83" fmla="*/ 69 h 72"/>
                <a:gd name="T84" fmla="*/ 8 w 47"/>
                <a:gd name="T85" fmla="*/ 65 h 72"/>
                <a:gd name="T86" fmla="*/ 2 w 47"/>
                <a:gd name="T87" fmla="*/ 54 h 72"/>
                <a:gd name="T88" fmla="*/ 0 w 47"/>
                <a:gd name="T89" fmla="*/ 36 h 72"/>
                <a:gd name="T90" fmla="*/ 1 w 47"/>
                <a:gd name="T91" fmla="*/ 24 h 72"/>
                <a:gd name="T92" fmla="*/ 3 w 47"/>
                <a:gd name="T93" fmla="*/ 15 h 72"/>
                <a:gd name="T94" fmla="*/ 4 w 47"/>
                <a:gd name="T95" fmla="*/ 10 h 72"/>
                <a:gd name="T96" fmla="*/ 8 w 47"/>
                <a:gd name="T97" fmla="*/ 7 h 72"/>
                <a:gd name="T98" fmla="*/ 10 w 47"/>
                <a:gd name="T99" fmla="*/ 4 h 72"/>
                <a:gd name="T100" fmla="*/ 15 w 47"/>
                <a:gd name="T101" fmla="*/ 1 h 72"/>
                <a:gd name="T102" fmla="*/ 19 w 47"/>
                <a:gd name="T103" fmla="*/ 0 h 72"/>
                <a:gd name="T104" fmla="*/ 24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4" y="8"/>
                  </a:moveTo>
                  <a:lnTo>
                    <a:pt x="20" y="8"/>
                  </a:lnTo>
                  <a:lnTo>
                    <a:pt x="17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4" y="58"/>
                  </a:lnTo>
                  <a:lnTo>
                    <a:pt x="17" y="62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1" y="62"/>
                  </a:lnTo>
                  <a:lnTo>
                    <a:pt x="34" y="58"/>
                  </a:lnTo>
                  <a:lnTo>
                    <a:pt x="36" y="50"/>
                  </a:lnTo>
                  <a:lnTo>
                    <a:pt x="38" y="36"/>
                  </a:lnTo>
                  <a:lnTo>
                    <a:pt x="36" y="22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30" y="0"/>
                  </a:lnTo>
                  <a:lnTo>
                    <a:pt x="34" y="2"/>
                  </a:lnTo>
                  <a:lnTo>
                    <a:pt x="39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6" y="2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7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40" y="65"/>
                  </a:lnTo>
                  <a:lnTo>
                    <a:pt x="36" y="69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9" y="72"/>
                  </a:lnTo>
                  <a:lnTo>
                    <a:pt x="15" y="71"/>
                  </a:lnTo>
                  <a:lnTo>
                    <a:pt x="10" y="69"/>
                  </a:lnTo>
                  <a:lnTo>
                    <a:pt x="8" y="65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1" y="24"/>
                  </a:lnTo>
                  <a:lnTo>
                    <a:pt x="3" y="15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4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5" name="Freeform 1020"/>
            <p:cNvSpPr>
              <a:spLocks noEditPoints="1"/>
            </p:cNvSpPr>
            <p:nvPr/>
          </p:nvSpPr>
          <p:spPr bwMode="auto">
            <a:xfrm>
              <a:off x="6326188" y="4148138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0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0 h 72"/>
                <a:gd name="T14" fmla="*/ 12 w 47"/>
                <a:gd name="T15" fmla="*/ 58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7 w 47"/>
                <a:gd name="T23" fmla="*/ 64 h 72"/>
                <a:gd name="T24" fmla="*/ 29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8 w 47"/>
                <a:gd name="T45" fmla="*/ 0 h 72"/>
                <a:gd name="T46" fmla="*/ 33 w 47"/>
                <a:gd name="T47" fmla="*/ 2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5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5 w 47"/>
                <a:gd name="T63" fmla="*/ 48 h 72"/>
                <a:gd name="T64" fmla="*/ 44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1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0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29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5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6" name="Freeform 1021"/>
            <p:cNvSpPr>
              <a:spLocks/>
            </p:cNvSpPr>
            <p:nvPr/>
          </p:nvSpPr>
          <p:spPr bwMode="auto">
            <a:xfrm>
              <a:off x="995363" y="1489075"/>
              <a:ext cx="39688" cy="114300"/>
            </a:xfrm>
            <a:custGeom>
              <a:avLst/>
              <a:gdLst>
                <a:gd name="T0" fmla="*/ 20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9 h 72"/>
                <a:gd name="T12" fmla="*/ 8 w 25"/>
                <a:gd name="T13" fmla="*/ 21 h 72"/>
                <a:gd name="T14" fmla="*/ 4 w 25"/>
                <a:gd name="T15" fmla="*/ 25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3 h 72"/>
                <a:gd name="T22" fmla="*/ 12 w 25"/>
                <a:gd name="T23" fmla="*/ 9 h 72"/>
                <a:gd name="T24" fmla="*/ 16 w 25"/>
                <a:gd name="T25" fmla="*/ 4 h 72"/>
                <a:gd name="T26" fmla="*/ 20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20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8" y="21"/>
                  </a:lnTo>
                  <a:lnTo>
                    <a:pt x="4" y="25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7" name="Freeform 1022"/>
            <p:cNvSpPr>
              <a:spLocks noEditPoints="1"/>
            </p:cNvSpPr>
            <p:nvPr/>
          </p:nvSpPr>
          <p:spPr bwMode="auto">
            <a:xfrm>
              <a:off x="865188" y="2122488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21 w 47"/>
                <a:gd name="T3" fmla="*/ 9 h 73"/>
                <a:gd name="T4" fmla="*/ 17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10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7 w 47"/>
                <a:gd name="T17" fmla="*/ 63 h 73"/>
                <a:gd name="T18" fmla="*/ 21 w 47"/>
                <a:gd name="T19" fmla="*/ 65 h 73"/>
                <a:gd name="T20" fmla="*/ 24 w 47"/>
                <a:gd name="T21" fmla="*/ 65 h 73"/>
                <a:gd name="T22" fmla="*/ 27 w 47"/>
                <a:gd name="T23" fmla="*/ 65 h 73"/>
                <a:gd name="T24" fmla="*/ 31 w 47"/>
                <a:gd name="T25" fmla="*/ 63 h 73"/>
                <a:gd name="T26" fmla="*/ 34 w 47"/>
                <a:gd name="T27" fmla="*/ 60 h 73"/>
                <a:gd name="T28" fmla="*/ 36 w 47"/>
                <a:gd name="T29" fmla="*/ 52 h 73"/>
                <a:gd name="T30" fmla="*/ 38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30 w 47"/>
                <a:gd name="T45" fmla="*/ 1 h 73"/>
                <a:gd name="T46" fmla="*/ 34 w 47"/>
                <a:gd name="T47" fmla="*/ 4 h 73"/>
                <a:gd name="T48" fmla="*/ 39 w 47"/>
                <a:gd name="T49" fmla="*/ 6 h 73"/>
                <a:gd name="T50" fmla="*/ 41 w 47"/>
                <a:gd name="T51" fmla="*/ 9 h 73"/>
                <a:gd name="T52" fmla="*/ 43 w 47"/>
                <a:gd name="T53" fmla="*/ 15 h 73"/>
                <a:gd name="T54" fmla="*/ 46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9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8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3 w 47"/>
                <a:gd name="T93" fmla="*/ 16 h 73"/>
                <a:gd name="T94" fmla="*/ 5 w 47"/>
                <a:gd name="T95" fmla="*/ 12 h 73"/>
                <a:gd name="T96" fmla="*/ 8 w 47"/>
                <a:gd name="T97" fmla="*/ 8 h 73"/>
                <a:gd name="T98" fmla="*/ 10 w 47"/>
                <a:gd name="T99" fmla="*/ 5 h 73"/>
                <a:gd name="T100" fmla="*/ 15 w 47"/>
                <a:gd name="T101" fmla="*/ 2 h 73"/>
                <a:gd name="T102" fmla="*/ 19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21" y="9"/>
                  </a:lnTo>
                  <a:lnTo>
                    <a:pt x="17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10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7" y="63"/>
                  </a:lnTo>
                  <a:lnTo>
                    <a:pt x="21" y="65"/>
                  </a:lnTo>
                  <a:lnTo>
                    <a:pt x="24" y="65"/>
                  </a:lnTo>
                  <a:lnTo>
                    <a:pt x="27" y="65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6" y="52"/>
                  </a:lnTo>
                  <a:lnTo>
                    <a:pt x="38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30" y="1"/>
                  </a:lnTo>
                  <a:lnTo>
                    <a:pt x="34" y="4"/>
                  </a:lnTo>
                  <a:lnTo>
                    <a:pt x="39" y="6"/>
                  </a:lnTo>
                  <a:lnTo>
                    <a:pt x="41" y="9"/>
                  </a:lnTo>
                  <a:lnTo>
                    <a:pt x="43" y="15"/>
                  </a:lnTo>
                  <a:lnTo>
                    <a:pt x="46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9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8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5" y="12"/>
                  </a:lnTo>
                  <a:lnTo>
                    <a:pt x="8" y="8"/>
                  </a:lnTo>
                  <a:lnTo>
                    <a:pt x="10" y="5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8" name="Rectangle 1023"/>
            <p:cNvSpPr>
              <a:spLocks noChangeArrowheads="1"/>
            </p:cNvSpPr>
            <p:nvPr/>
          </p:nvSpPr>
          <p:spPr bwMode="auto">
            <a:xfrm>
              <a:off x="960438" y="2222500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9" name="Freeform 1024"/>
            <p:cNvSpPr>
              <a:spLocks/>
            </p:cNvSpPr>
            <p:nvPr/>
          </p:nvSpPr>
          <p:spPr bwMode="auto">
            <a:xfrm>
              <a:off x="1008063" y="2122488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6 w 26"/>
                <a:gd name="T7" fmla="*/ 72 h 72"/>
                <a:gd name="T8" fmla="*/ 16 w 26"/>
                <a:gd name="T9" fmla="*/ 16 h 72"/>
                <a:gd name="T10" fmla="*/ 13 w 26"/>
                <a:gd name="T11" fmla="*/ 20 h 72"/>
                <a:gd name="T12" fmla="*/ 9 w 26"/>
                <a:gd name="T13" fmla="*/ 23 h 72"/>
                <a:gd name="T14" fmla="*/ 4 w 26"/>
                <a:gd name="T15" fmla="*/ 25 h 72"/>
                <a:gd name="T16" fmla="*/ 0 w 26"/>
                <a:gd name="T17" fmla="*/ 28 h 72"/>
                <a:gd name="T18" fmla="*/ 0 w 26"/>
                <a:gd name="T19" fmla="*/ 18 h 72"/>
                <a:gd name="T20" fmla="*/ 7 w 26"/>
                <a:gd name="T21" fmla="*/ 15 h 72"/>
                <a:gd name="T22" fmla="*/ 13 w 26"/>
                <a:gd name="T23" fmla="*/ 10 h 72"/>
                <a:gd name="T24" fmla="*/ 17 w 26"/>
                <a:gd name="T25" fmla="*/ 6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9" y="23"/>
                  </a:lnTo>
                  <a:lnTo>
                    <a:pt x="4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0" name="Freeform 1025"/>
            <p:cNvSpPr>
              <a:spLocks noEditPoints="1"/>
            </p:cNvSpPr>
            <p:nvPr/>
          </p:nvSpPr>
          <p:spPr bwMode="auto">
            <a:xfrm>
              <a:off x="787400" y="275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2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2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6 w 47"/>
                <a:gd name="T31" fmla="*/ 36 h 73"/>
                <a:gd name="T32" fmla="*/ 36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3 w 47"/>
                <a:gd name="T53" fmla="*/ 13 h 73"/>
                <a:gd name="T54" fmla="*/ 44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3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6 w 47"/>
                <a:gd name="T71" fmla="*/ 68 h 73"/>
                <a:gd name="T72" fmla="*/ 32 w 47"/>
                <a:gd name="T73" fmla="*/ 71 h 73"/>
                <a:gd name="T74" fmla="*/ 27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4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2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2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6" y="36"/>
                  </a:lnTo>
                  <a:lnTo>
                    <a:pt x="36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3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2" y="71"/>
                  </a:lnTo>
                  <a:lnTo>
                    <a:pt x="27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1" name="Rectangle 1026"/>
            <p:cNvSpPr>
              <a:spLocks noChangeArrowheads="1"/>
            </p:cNvSpPr>
            <p:nvPr/>
          </p:nvSpPr>
          <p:spPr bwMode="auto">
            <a:xfrm>
              <a:off x="881063" y="2859088"/>
              <a:ext cx="17463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2" name="Freeform 1027"/>
            <p:cNvSpPr>
              <a:spLocks noEditPoints="1"/>
            </p:cNvSpPr>
            <p:nvPr/>
          </p:nvSpPr>
          <p:spPr bwMode="auto">
            <a:xfrm>
              <a:off x="919163" y="275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3 w 47"/>
                <a:gd name="T7" fmla="*/ 13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1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5 h 73"/>
                <a:gd name="T22" fmla="*/ 26 w 47"/>
                <a:gd name="T23" fmla="*/ 64 h 73"/>
                <a:gd name="T24" fmla="*/ 30 w 47"/>
                <a:gd name="T25" fmla="*/ 61 h 73"/>
                <a:gd name="T26" fmla="*/ 33 w 47"/>
                <a:gd name="T27" fmla="*/ 59 h 73"/>
                <a:gd name="T28" fmla="*/ 37 w 47"/>
                <a:gd name="T29" fmla="*/ 50 h 73"/>
                <a:gd name="T30" fmla="*/ 37 w 47"/>
                <a:gd name="T31" fmla="*/ 36 h 73"/>
                <a:gd name="T32" fmla="*/ 37 w 47"/>
                <a:gd name="T33" fmla="*/ 23 h 73"/>
                <a:gd name="T34" fmla="*/ 33 w 47"/>
                <a:gd name="T35" fmla="*/ 13 h 73"/>
                <a:gd name="T36" fmla="*/ 30 w 47"/>
                <a:gd name="T37" fmla="*/ 10 h 73"/>
                <a:gd name="T38" fmla="*/ 26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3 w 47"/>
                <a:gd name="T47" fmla="*/ 2 h 73"/>
                <a:gd name="T48" fmla="*/ 38 w 47"/>
                <a:gd name="T49" fmla="*/ 4 h 73"/>
                <a:gd name="T50" fmla="*/ 41 w 47"/>
                <a:gd name="T51" fmla="*/ 9 h 73"/>
                <a:gd name="T52" fmla="*/ 44 w 47"/>
                <a:gd name="T53" fmla="*/ 13 h 73"/>
                <a:gd name="T54" fmla="*/ 45 w 47"/>
                <a:gd name="T55" fmla="*/ 19 h 73"/>
                <a:gd name="T56" fmla="*/ 46 w 47"/>
                <a:gd name="T57" fmla="*/ 24 h 73"/>
                <a:gd name="T58" fmla="*/ 46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4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1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1 h 73"/>
                <a:gd name="T96" fmla="*/ 7 w 47"/>
                <a:gd name="T97" fmla="*/ 7 h 73"/>
                <a:gd name="T98" fmla="*/ 10 w 47"/>
                <a:gd name="T99" fmla="*/ 3 h 73"/>
                <a:gd name="T100" fmla="*/ 14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5"/>
                  </a:lnTo>
                  <a:lnTo>
                    <a:pt x="26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7" y="50"/>
                  </a:lnTo>
                  <a:lnTo>
                    <a:pt x="37" y="36"/>
                  </a:lnTo>
                  <a:lnTo>
                    <a:pt x="37" y="23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4" y="13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1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3" name="Freeform 1028"/>
            <p:cNvSpPr>
              <a:spLocks/>
            </p:cNvSpPr>
            <p:nvPr/>
          </p:nvSpPr>
          <p:spPr bwMode="auto">
            <a:xfrm>
              <a:off x="1016000" y="2759075"/>
              <a:ext cx="41275" cy="114300"/>
            </a:xfrm>
            <a:custGeom>
              <a:avLst/>
              <a:gdLst>
                <a:gd name="T0" fmla="*/ 20 w 26"/>
                <a:gd name="T1" fmla="*/ 0 h 72"/>
                <a:gd name="T2" fmla="*/ 26 w 26"/>
                <a:gd name="T3" fmla="*/ 0 h 72"/>
                <a:gd name="T4" fmla="*/ 26 w 26"/>
                <a:gd name="T5" fmla="*/ 72 h 72"/>
                <a:gd name="T6" fmla="*/ 17 w 26"/>
                <a:gd name="T7" fmla="*/ 72 h 72"/>
                <a:gd name="T8" fmla="*/ 17 w 26"/>
                <a:gd name="T9" fmla="*/ 16 h 72"/>
                <a:gd name="T10" fmla="*/ 13 w 26"/>
                <a:gd name="T11" fmla="*/ 18 h 72"/>
                <a:gd name="T12" fmla="*/ 9 w 26"/>
                <a:gd name="T13" fmla="*/ 21 h 72"/>
                <a:gd name="T14" fmla="*/ 4 w 26"/>
                <a:gd name="T15" fmla="*/ 24 h 72"/>
                <a:gd name="T16" fmla="*/ 0 w 26"/>
                <a:gd name="T17" fmla="*/ 26 h 72"/>
                <a:gd name="T18" fmla="*/ 0 w 26"/>
                <a:gd name="T19" fmla="*/ 18 h 72"/>
                <a:gd name="T20" fmla="*/ 7 w 26"/>
                <a:gd name="T21" fmla="*/ 13 h 72"/>
                <a:gd name="T22" fmla="*/ 12 w 26"/>
                <a:gd name="T23" fmla="*/ 9 h 72"/>
                <a:gd name="T24" fmla="*/ 17 w 26"/>
                <a:gd name="T25" fmla="*/ 4 h 72"/>
                <a:gd name="T26" fmla="*/ 20 w 2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2">
                  <a:moveTo>
                    <a:pt x="20" y="0"/>
                  </a:moveTo>
                  <a:lnTo>
                    <a:pt x="26" y="0"/>
                  </a:lnTo>
                  <a:lnTo>
                    <a:pt x="26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3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7" y="13"/>
                  </a:lnTo>
                  <a:lnTo>
                    <a:pt x="12" y="9"/>
                  </a:lnTo>
                  <a:lnTo>
                    <a:pt x="17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4" name="Freeform 1029"/>
            <p:cNvSpPr>
              <a:spLocks noEditPoints="1"/>
            </p:cNvSpPr>
            <p:nvPr/>
          </p:nvSpPr>
          <p:spPr bwMode="auto">
            <a:xfrm>
              <a:off x="708025" y="3392488"/>
              <a:ext cx="73025" cy="115888"/>
            </a:xfrm>
            <a:custGeom>
              <a:avLst/>
              <a:gdLst>
                <a:gd name="T0" fmla="*/ 23 w 46"/>
                <a:gd name="T1" fmla="*/ 9 h 73"/>
                <a:gd name="T2" fmla="*/ 19 w 46"/>
                <a:gd name="T3" fmla="*/ 9 h 73"/>
                <a:gd name="T4" fmla="*/ 16 w 46"/>
                <a:gd name="T5" fmla="*/ 12 h 73"/>
                <a:gd name="T6" fmla="*/ 13 w 46"/>
                <a:gd name="T7" fmla="*/ 14 h 73"/>
                <a:gd name="T8" fmla="*/ 10 w 46"/>
                <a:gd name="T9" fmla="*/ 23 h 73"/>
                <a:gd name="T10" fmla="*/ 9 w 46"/>
                <a:gd name="T11" fmla="*/ 37 h 73"/>
                <a:gd name="T12" fmla="*/ 10 w 46"/>
                <a:gd name="T13" fmla="*/ 52 h 73"/>
                <a:gd name="T14" fmla="*/ 13 w 46"/>
                <a:gd name="T15" fmla="*/ 60 h 73"/>
                <a:gd name="T16" fmla="*/ 16 w 46"/>
                <a:gd name="T17" fmla="*/ 63 h 73"/>
                <a:gd name="T18" fmla="*/ 19 w 46"/>
                <a:gd name="T19" fmla="*/ 64 h 73"/>
                <a:gd name="T20" fmla="*/ 23 w 46"/>
                <a:gd name="T21" fmla="*/ 65 h 73"/>
                <a:gd name="T22" fmla="*/ 27 w 46"/>
                <a:gd name="T23" fmla="*/ 64 h 73"/>
                <a:gd name="T24" fmla="*/ 29 w 46"/>
                <a:gd name="T25" fmla="*/ 63 h 73"/>
                <a:gd name="T26" fmla="*/ 33 w 46"/>
                <a:gd name="T27" fmla="*/ 60 h 73"/>
                <a:gd name="T28" fmla="*/ 36 w 46"/>
                <a:gd name="T29" fmla="*/ 52 h 73"/>
                <a:gd name="T30" fmla="*/ 37 w 46"/>
                <a:gd name="T31" fmla="*/ 37 h 73"/>
                <a:gd name="T32" fmla="*/ 36 w 46"/>
                <a:gd name="T33" fmla="*/ 23 h 73"/>
                <a:gd name="T34" fmla="*/ 33 w 46"/>
                <a:gd name="T35" fmla="*/ 15 h 73"/>
                <a:gd name="T36" fmla="*/ 31 w 46"/>
                <a:gd name="T37" fmla="*/ 12 h 73"/>
                <a:gd name="T38" fmla="*/ 27 w 46"/>
                <a:gd name="T39" fmla="*/ 9 h 73"/>
                <a:gd name="T40" fmla="*/ 23 w 46"/>
                <a:gd name="T41" fmla="*/ 9 h 73"/>
                <a:gd name="T42" fmla="*/ 23 w 46"/>
                <a:gd name="T43" fmla="*/ 0 h 73"/>
                <a:gd name="T44" fmla="*/ 28 w 46"/>
                <a:gd name="T45" fmla="*/ 1 h 73"/>
                <a:gd name="T46" fmla="*/ 33 w 46"/>
                <a:gd name="T47" fmla="*/ 3 h 73"/>
                <a:gd name="T48" fmla="*/ 37 w 46"/>
                <a:gd name="T49" fmla="*/ 6 h 73"/>
                <a:gd name="T50" fmla="*/ 41 w 46"/>
                <a:gd name="T51" fmla="*/ 9 h 73"/>
                <a:gd name="T52" fmla="*/ 43 w 46"/>
                <a:gd name="T53" fmla="*/ 14 h 73"/>
                <a:gd name="T54" fmla="*/ 44 w 46"/>
                <a:gd name="T55" fmla="*/ 21 h 73"/>
                <a:gd name="T56" fmla="*/ 45 w 46"/>
                <a:gd name="T57" fmla="*/ 25 h 73"/>
                <a:gd name="T58" fmla="*/ 46 w 46"/>
                <a:gd name="T59" fmla="*/ 31 h 73"/>
                <a:gd name="T60" fmla="*/ 46 w 46"/>
                <a:gd name="T61" fmla="*/ 37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3 h 73"/>
                <a:gd name="T68" fmla="*/ 40 w 46"/>
                <a:gd name="T69" fmla="*/ 66 h 73"/>
                <a:gd name="T70" fmla="*/ 36 w 46"/>
                <a:gd name="T71" fmla="*/ 70 h 73"/>
                <a:gd name="T72" fmla="*/ 32 w 46"/>
                <a:gd name="T73" fmla="*/ 72 h 73"/>
                <a:gd name="T74" fmla="*/ 28 w 46"/>
                <a:gd name="T75" fmla="*/ 73 h 73"/>
                <a:gd name="T76" fmla="*/ 23 w 46"/>
                <a:gd name="T77" fmla="*/ 73 h 73"/>
                <a:gd name="T78" fmla="*/ 18 w 46"/>
                <a:gd name="T79" fmla="*/ 73 h 73"/>
                <a:gd name="T80" fmla="*/ 13 w 46"/>
                <a:gd name="T81" fmla="*/ 72 h 73"/>
                <a:gd name="T82" fmla="*/ 10 w 46"/>
                <a:gd name="T83" fmla="*/ 70 h 73"/>
                <a:gd name="T84" fmla="*/ 7 w 46"/>
                <a:gd name="T85" fmla="*/ 66 h 73"/>
                <a:gd name="T86" fmla="*/ 1 w 46"/>
                <a:gd name="T87" fmla="*/ 55 h 73"/>
                <a:gd name="T88" fmla="*/ 0 w 46"/>
                <a:gd name="T89" fmla="*/ 37 h 73"/>
                <a:gd name="T90" fmla="*/ 0 w 46"/>
                <a:gd name="T91" fmla="*/ 25 h 73"/>
                <a:gd name="T92" fmla="*/ 2 w 46"/>
                <a:gd name="T93" fmla="*/ 16 h 73"/>
                <a:gd name="T94" fmla="*/ 4 w 46"/>
                <a:gd name="T95" fmla="*/ 12 h 73"/>
                <a:gd name="T96" fmla="*/ 7 w 46"/>
                <a:gd name="T97" fmla="*/ 8 h 73"/>
                <a:gd name="T98" fmla="*/ 10 w 46"/>
                <a:gd name="T99" fmla="*/ 5 h 73"/>
                <a:gd name="T100" fmla="*/ 13 w 46"/>
                <a:gd name="T101" fmla="*/ 3 h 73"/>
                <a:gd name="T102" fmla="*/ 18 w 46"/>
                <a:gd name="T103" fmla="*/ 1 h 73"/>
                <a:gd name="T104" fmla="*/ 23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29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8" y="1"/>
                  </a:lnTo>
                  <a:lnTo>
                    <a:pt x="33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5" y="25"/>
                  </a:lnTo>
                  <a:lnTo>
                    <a:pt x="46" y="31"/>
                  </a:lnTo>
                  <a:lnTo>
                    <a:pt x="46" y="37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2" y="72"/>
                  </a:lnTo>
                  <a:lnTo>
                    <a:pt x="28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3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5" name="Rectangle 1030"/>
            <p:cNvSpPr>
              <a:spLocks noChangeArrowheads="1"/>
            </p:cNvSpPr>
            <p:nvPr/>
          </p:nvSpPr>
          <p:spPr bwMode="auto">
            <a:xfrm>
              <a:off x="803275" y="3492500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6" name="Freeform 1031"/>
            <p:cNvSpPr>
              <a:spLocks noEditPoints="1"/>
            </p:cNvSpPr>
            <p:nvPr/>
          </p:nvSpPr>
          <p:spPr bwMode="auto">
            <a:xfrm>
              <a:off x="839788" y="3392488"/>
              <a:ext cx="74613" cy="115888"/>
            </a:xfrm>
            <a:custGeom>
              <a:avLst/>
              <a:gdLst>
                <a:gd name="T0" fmla="*/ 23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4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4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3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7 w 47"/>
                <a:gd name="T29" fmla="*/ 52 h 73"/>
                <a:gd name="T30" fmla="*/ 38 w 47"/>
                <a:gd name="T31" fmla="*/ 37 h 73"/>
                <a:gd name="T32" fmla="*/ 37 w 47"/>
                <a:gd name="T33" fmla="*/ 23 h 73"/>
                <a:gd name="T34" fmla="*/ 33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3 w 47"/>
                <a:gd name="T41" fmla="*/ 9 h 73"/>
                <a:gd name="T42" fmla="*/ 23 w 47"/>
                <a:gd name="T43" fmla="*/ 0 h 73"/>
                <a:gd name="T44" fmla="*/ 29 w 47"/>
                <a:gd name="T45" fmla="*/ 1 h 73"/>
                <a:gd name="T46" fmla="*/ 33 w 47"/>
                <a:gd name="T47" fmla="*/ 3 h 73"/>
                <a:gd name="T48" fmla="*/ 38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4 w 47"/>
                <a:gd name="T55" fmla="*/ 21 h 73"/>
                <a:gd name="T56" fmla="*/ 46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6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7 w 47"/>
                <a:gd name="T71" fmla="*/ 70 h 73"/>
                <a:gd name="T72" fmla="*/ 32 w 47"/>
                <a:gd name="T73" fmla="*/ 72 h 73"/>
                <a:gd name="T74" fmla="*/ 29 w 47"/>
                <a:gd name="T75" fmla="*/ 73 h 73"/>
                <a:gd name="T76" fmla="*/ 23 w 47"/>
                <a:gd name="T77" fmla="*/ 73 h 73"/>
                <a:gd name="T78" fmla="*/ 18 w 47"/>
                <a:gd name="T79" fmla="*/ 73 h 73"/>
                <a:gd name="T80" fmla="*/ 14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1 w 47"/>
                <a:gd name="T87" fmla="*/ 55 h 73"/>
                <a:gd name="T88" fmla="*/ 0 w 47"/>
                <a:gd name="T89" fmla="*/ 37 h 73"/>
                <a:gd name="T90" fmla="*/ 0 w 47"/>
                <a:gd name="T91" fmla="*/ 25 h 73"/>
                <a:gd name="T92" fmla="*/ 2 w 47"/>
                <a:gd name="T93" fmla="*/ 16 h 73"/>
                <a:gd name="T94" fmla="*/ 5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4 w 47"/>
                <a:gd name="T101" fmla="*/ 3 h 73"/>
                <a:gd name="T102" fmla="*/ 18 w 47"/>
                <a:gd name="T103" fmla="*/ 1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4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4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3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7" y="52"/>
                  </a:lnTo>
                  <a:lnTo>
                    <a:pt x="38" y="37"/>
                  </a:lnTo>
                  <a:lnTo>
                    <a:pt x="37" y="23"/>
                  </a:lnTo>
                  <a:lnTo>
                    <a:pt x="33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3" y="9"/>
                  </a:lnTo>
                  <a:close/>
                  <a:moveTo>
                    <a:pt x="23" y="0"/>
                  </a:moveTo>
                  <a:lnTo>
                    <a:pt x="29" y="1"/>
                  </a:lnTo>
                  <a:lnTo>
                    <a:pt x="33" y="3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4" y="21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2"/>
                  </a:lnTo>
                  <a:lnTo>
                    <a:pt x="29" y="73"/>
                  </a:lnTo>
                  <a:lnTo>
                    <a:pt x="23" y="73"/>
                  </a:lnTo>
                  <a:lnTo>
                    <a:pt x="18" y="73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1" y="55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5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7" name="Freeform 1032"/>
            <p:cNvSpPr>
              <a:spLocks noEditPoints="1"/>
            </p:cNvSpPr>
            <p:nvPr/>
          </p:nvSpPr>
          <p:spPr bwMode="auto">
            <a:xfrm>
              <a:off x="927100" y="3392488"/>
              <a:ext cx="74613" cy="115888"/>
            </a:xfrm>
            <a:custGeom>
              <a:avLst/>
              <a:gdLst>
                <a:gd name="T0" fmla="*/ 24 w 47"/>
                <a:gd name="T1" fmla="*/ 9 h 73"/>
                <a:gd name="T2" fmla="*/ 19 w 47"/>
                <a:gd name="T3" fmla="*/ 9 h 73"/>
                <a:gd name="T4" fmla="*/ 16 w 47"/>
                <a:gd name="T5" fmla="*/ 12 h 73"/>
                <a:gd name="T6" fmla="*/ 13 w 47"/>
                <a:gd name="T7" fmla="*/ 14 h 73"/>
                <a:gd name="T8" fmla="*/ 10 w 47"/>
                <a:gd name="T9" fmla="*/ 23 h 73"/>
                <a:gd name="T10" fmla="*/ 9 w 47"/>
                <a:gd name="T11" fmla="*/ 37 h 73"/>
                <a:gd name="T12" fmla="*/ 10 w 47"/>
                <a:gd name="T13" fmla="*/ 52 h 73"/>
                <a:gd name="T14" fmla="*/ 13 w 47"/>
                <a:gd name="T15" fmla="*/ 60 h 73"/>
                <a:gd name="T16" fmla="*/ 16 w 47"/>
                <a:gd name="T17" fmla="*/ 63 h 73"/>
                <a:gd name="T18" fmla="*/ 19 w 47"/>
                <a:gd name="T19" fmla="*/ 64 h 73"/>
                <a:gd name="T20" fmla="*/ 24 w 47"/>
                <a:gd name="T21" fmla="*/ 65 h 73"/>
                <a:gd name="T22" fmla="*/ 27 w 47"/>
                <a:gd name="T23" fmla="*/ 64 h 73"/>
                <a:gd name="T24" fmla="*/ 31 w 47"/>
                <a:gd name="T25" fmla="*/ 63 h 73"/>
                <a:gd name="T26" fmla="*/ 33 w 47"/>
                <a:gd name="T27" fmla="*/ 60 h 73"/>
                <a:gd name="T28" fmla="*/ 36 w 47"/>
                <a:gd name="T29" fmla="*/ 52 h 73"/>
                <a:gd name="T30" fmla="*/ 37 w 47"/>
                <a:gd name="T31" fmla="*/ 37 h 73"/>
                <a:gd name="T32" fmla="*/ 36 w 47"/>
                <a:gd name="T33" fmla="*/ 23 h 73"/>
                <a:gd name="T34" fmla="*/ 34 w 47"/>
                <a:gd name="T35" fmla="*/ 15 h 73"/>
                <a:gd name="T36" fmla="*/ 31 w 47"/>
                <a:gd name="T37" fmla="*/ 12 h 73"/>
                <a:gd name="T38" fmla="*/ 27 w 47"/>
                <a:gd name="T39" fmla="*/ 9 h 73"/>
                <a:gd name="T40" fmla="*/ 24 w 47"/>
                <a:gd name="T41" fmla="*/ 9 h 73"/>
                <a:gd name="T42" fmla="*/ 24 w 47"/>
                <a:gd name="T43" fmla="*/ 0 h 73"/>
                <a:gd name="T44" fmla="*/ 28 w 47"/>
                <a:gd name="T45" fmla="*/ 1 h 73"/>
                <a:gd name="T46" fmla="*/ 34 w 47"/>
                <a:gd name="T47" fmla="*/ 3 h 73"/>
                <a:gd name="T48" fmla="*/ 37 w 47"/>
                <a:gd name="T49" fmla="*/ 6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21 h 73"/>
                <a:gd name="T56" fmla="*/ 47 w 47"/>
                <a:gd name="T57" fmla="*/ 25 h 73"/>
                <a:gd name="T58" fmla="*/ 47 w 47"/>
                <a:gd name="T59" fmla="*/ 31 h 73"/>
                <a:gd name="T60" fmla="*/ 47 w 47"/>
                <a:gd name="T61" fmla="*/ 37 h 73"/>
                <a:gd name="T62" fmla="*/ 47 w 47"/>
                <a:gd name="T63" fmla="*/ 48 h 73"/>
                <a:gd name="T64" fmla="*/ 44 w 47"/>
                <a:gd name="T65" fmla="*/ 57 h 73"/>
                <a:gd name="T66" fmla="*/ 42 w 47"/>
                <a:gd name="T67" fmla="*/ 63 h 73"/>
                <a:gd name="T68" fmla="*/ 40 w 47"/>
                <a:gd name="T69" fmla="*/ 66 h 73"/>
                <a:gd name="T70" fmla="*/ 36 w 47"/>
                <a:gd name="T71" fmla="*/ 70 h 73"/>
                <a:gd name="T72" fmla="*/ 33 w 47"/>
                <a:gd name="T73" fmla="*/ 72 h 73"/>
                <a:gd name="T74" fmla="*/ 28 w 47"/>
                <a:gd name="T75" fmla="*/ 73 h 73"/>
                <a:gd name="T76" fmla="*/ 24 w 47"/>
                <a:gd name="T77" fmla="*/ 73 h 73"/>
                <a:gd name="T78" fmla="*/ 18 w 47"/>
                <a:gd name="T79" fmla="*/ 73 h 73"/>
                <a:gd name="T80" fmla="*/ 15 w 47"/>
                <a:gd name="T81" fmla="*/ 72 h 73"/>
                <a:gd name="T82" fmla="*/ 10 w 47"/>
                <a:gd name="T83" fmla="*/ 70 h 73"/>
                <a:gd name="T84" fmla="*/ 7 w 47"/>
                <a:gd name="T85" fmla="*/ 66 h 73"/>
                <a:gd name="T86" fmla="*/ 2 w 47"/>
                <a:gd name="T87" fmla="*/ 55 h 73"/>
                <a:gd name="T88" fmla="*/ 0 w 47"/>
                <a:gd name="T89" fmla="*/ 37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2 h 73"/>
                <a:gd name="T96" fmla="*/ 7 w 47"/>
                <a:gd name="T97" fmla="*/ 8 h 73"/>
                <a:gd name="T98" fmla="*/ 10 w 47"/>
                <a:gd name="T99" fmla="*/ 5 h 73"/>
                <a:gd name="T100" fmla="*/ 15 w 47"/>
                <a:gd name="T101" fmla="*/ 3 h 73"/>
                <a:gd name="T102" fmla="*/ 18 w 47"/>
                <a:gd name="T103" fmla="*/ 1 h 73"/>
                <a:gd name="T104" fmla="*/ 24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4" y="9"/>
                  </a:moveTo>
                  <a:lnTo>
                    <a:pt x="19" y="9"/>
                  </a:lnTo>
                  <a:lnTo>
                    <a:pt x="16" y="12"/>
                  </a:lnTo>
                  <a:lnTo>
                    <a:pt x="13" y="14"/>
                  </a:lnTo>
                  <a:lnTo>
                    <a:pt x="10" y="23"/>
                  </a:lnTo>
                  <a:lnTo>
                    <a:pt x="9" y="37"/>
                  </a:lnTo>
                  <a:lnTo>
                    <a:pt x="10" y="52"/>
                  </a:lnTo>
                  <a:lnTo>
                    <a:pt x="13" y="60"/>
                  </a:lnTo>
                  <a:lnTo>
                    <a:pt x="16" y="63"/>
                  </a:lnTo>
                  <a:lnTo>
                    <a:pt x="19" y="64"/>
                  </a:lnTo>
                  <a:lnTo>
                    <a:pt x="24" y="65"/>
                  </a:lnTo>
                  <a:lnTo>
                    <a:pt x="27" y="64"/>
                  </a:lnTo>
                  <a:lnTo>
                    <a:pt x="31" y="63"/>
                  </a:lnTo>
                  <a:lnTo>
                    <a:pt x="33" y="60"/>
                  </a:lnTo>
                  <a:lnTo>
                    <a:pt x="36" y="52"/>
                  </a:lnTo>
                  <a:lnTo>
                    <a:pt x="37" y="37"/>
                  </a:lnTo>
                  <a:lnTo>
                    <a:pt x="36" y="23"/>
                  </a:lnTo>
                  <a:lnTo>
                    <a:pt x="34" y="15"/>
                  </a:lnTo>
                  <a:lnTo>
                    <a:pt x="31" y="12"/>
                  </a:lnTo>
                  <a:lnTo>
                    <a:pt x="27" y="9"/>
                  </a:lnTo>
                  <a:lnTo>
                    <a:pt x="24" y="9"/>
                  </a:lnTo>
                  <a:close/>
                  <a:moveTo>
                    <a:pt x="24" y="0"/>
                  </a:moveTo>
                  <a:lnTo>
                    <a:pt x="28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21"/>
                  </a:lnTo>
                  <a:lnTo>
                    <a:pt x="47" y="25"/>
                  </a:lnTo>
                  <a:lnTo>
                    <a:pt x="47" y="31"/>
                  </a:lnTo>
                  <a:lnTo>
                    <a:pt x="47" y="37"/>
                  </a:lnTo>
                  <a:lnTo>
                    <a:pt x="47" y="48"/>
                  </a:lnTo>
                  <a:lnTo>
                    <a:pt x="44" y="57"/>
                  </a:lnTo>
                  <a:lnTo>
                    <a:pt x="42" y="63"/>
                  </a:lnTo>
                  <a:lnTo>
                    <a:pt x="40" y="66"/>
                  </a:lnTo>
                  <a:lnTo>
                    <a:pt x="36" y="70"/>
                  </a:lnTo>
                  <a:lnTo>
                    <a:pt x="33" y="72"/>
                  </a:lnTo>
                  <a:lnTo>
                    <a:pt x="28" y="73"/>
                  </a:lnTo>
                  <a:lnTo>
                    <a:pt x="24" y="73"/>
                  </a:lnTo>
                  <a:lnTo>
                    <a:pt x="18" y="73"/>
                  </a:lnTo>
                  <a:lnTo>
                    <a:pt x="15" y="72"/>
                  </a:lnTo>
                  <a:lnTo>
                    <a:pt x="10" y="70"/>
                  </a:lnTo>
                  <a:lnTo>
                    <a:pt x="7" y="66"/>
                  </a:lnTo>
                  <a:lnTo>
                    <a:pt x="2" y="55"/>
                  </a:lnTo>
                  <a:lnTo>
                    <a:pt x="0" y="37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0" y="5"/>
                  </a:lnTo>
                  <a:lnTo>
                    <a:pt x="15" y="3"/>
                  </a:lnTo>
                  <a:lnTo>
                    <a:pt x="18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8" name="Freeform 1033"/>
            <p:cNvSpPr>
              <a:spLocks/>
            </p:cNvSpPr>
            <p:nvPr/>
          </p:nvSpPr>
          <p:spPr bwMode="auto">
            <a:xfrm>
              <a:off x="1023938" y="3392488"/>
              <a:ext cx="42863" cy="114300"/>
            </a:xfrm>
            <a:custGeom>
              <a:avLst/>
              <a:gdLst>
                <a:gd name="T0" fmla="*/ 20 w 27"/>
                <a:gd name="T1" fmla="*/ 0 h 72"/>
                <a:gd name="T2" fmla="*/ 27 w 27"/>
                <a:gd name="T3" fmla="*/ 0 h 72"/>
                <a:gd name="T4" fmla="*/ 27 w 27"/>
                <a:gd name="T5" fmla="*/ 72 h 72"/>
                <a:gd name="T6" fmla="*/ 17 w 27"/>
                <a:gd name="T7" fmla="*/ 72 h 72"/>
                <a:gd name="T8" fmla="*/ 17 w 27"/>
                <a:gd name="T9" fmla="*/ 16 h 72"/>
                <a:gd name="T10" fmla="*/ 14 w 27"/>
                <a:gd name="T11" fmla="*/ 20 h 72"/>
                <a:gd name="T12" fmla="*/ 10 w 27"/>
                <a:gd name="T13" fmla="*/ 23 h 72"/>
                <a:gd name="T14" fmla="*/ 5 w 27"/>
                <a:gd name="T15" fmla="*/ 25 h 72"/>
                <a:gd name="T16" fmla="*/ 0 w 27"/>
                <a:gd name="T17" fmla="*/ 28 h 72"/>
                <a:gd name="T18" fmla="*/ 0 w 27"/>
                <a:gd name="T19" fmla="*/ 18 h 72"/>
                <a:gd name="T20" fmla="*/ 7 w 27"/>
                <a:gd name="T21" fmla="*/ 15 h 72"/>
                <a:gd name="T22" fmla="*/ 13 w 27"/>
                <a:gd name="T23" fmla="*/ 10 h 72"/>
                <a:gd name="T24" fmla="*/ 17 w 27"/>
                <a:gd name="T25" fmla="*/ 6 h 72"/>
                <a:gd name="T26" fmla="*/ 20 w 27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72">
                  <a:moveTo>
                    <a:pt x="20" y="0"/>
                  </a:moveTo>
                  <a:lnTo>
                    <a:pt x="27" y="0"/>
                  </a:lnTo>
                  <a:lnTo>
                    <a:pt x="27" y="72"/>
                  </a:lnTo>
                  <a:lnTo>
                    <a:pt x="17" y="72"/>
                  </a:lnTo>
                  <a:lnTo>
                    <a:pt x="17" y="16"/>
                  </a:lnTo>
                  <a:lnTo>
                    <a:pt x="14" y="20"/>
                  </a:lnTo>
                  <a:lnTo>
                    <a:pt x="10" y="23"/>
                  </a:lnTo>
                  <a:lnTo>
                    <a:pt x="5" y="25"/>
                  </a:lnTo>
                  <a:lnTo>
                    <a:pt x="0" y="28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13" y="10"/>
                  </a:lnTo>
                  <a:lnTo>
                    <a:pt x="17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9" name="Freeform 1034"/>
            <p:cNvSpPr>
              <a:spLocks noEditPoints="1"/>
            </p:cNvSpPr>
            <p:nvPr/>
          </p:nvSpPr>
          <p:spPr bwMode="auto">
            <a:xfrm>
              <a:off x="628650" y="4029075"/>
              <a:ext cx="73025" cy="115888"/>
            </a:xfrm>
            <a:custGeom>
              <a:avLst/>
              <a:gdLst>
                <a:gd name="T0" fmla="*/ 22 w 46"/>
                <a:gd name="T1" fmla="*/ 8 h 73"/>
                <a:gd name="T2" fmla="*/ 19 w 46"/>
                <a:gd name="T3" fmla="*/ 9 h 73"/>
                <a:gd name="T4" fmla="*/ 15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9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5 w 46"/>
                <a:gd name="T17" fmla="*/ 61 h 73"/>
                <a:gd name="T18" fmla="*/ 19 w 46"/>
                <a:gd name="T19" fmla="*/ 64 h 73"/>
                <a:gd name="T20" fmla="*/ 22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3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3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2 w 46"/>
                <a:gd name="T41" fmla="*/ 8 h 73"/>
                <a:gd name="T42" fmla="*/ 22 w 46"/>
                <a:gd name="T43" fmla="*/ 0 h 73"/>
                <a:gd name="T44" fmla="*/ 28 w 46"/>
                <a:gd name="T45" fmla="*/ 0 h 73"/>
                <a:gd name="T46" fmla="*/ 34 w 46"/>
                <a:gd name="T47" fmla="*/ 2 h 73"/>
                <a:gd name="T48" fmla="*/ 37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5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5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2 w 46"/>
                <a:gd name="T77" fmla="*/ 73 h 73"/>
                <a:gd name="T78" fmla="*/ 18 w 46"/>
                <a:gd name="T79" fmla="*/ 72 h 73"/>
                <a:gd name="T80" fmla="*/ 13 w 46"/>
                <a:gd name="T81" fmla="*/ 71 h 73"/>
                <a:gd name="T82" fmla="*/ 10 w 46"/>
                <a:gd name="T83" fmla="*/ 68 h 73"/>
                <a:gd name="T84" fmla="*/ 6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2 w 46"/>
                <a:gd name="T93" fmla="*/ 16 h 73"/>
                <a:gd name="T94" fmla="*/ 4 w 46"/>
                <a:gd name="T95" fmla="*/ 10 h 73"/>
                <a:gd name="T96" fmla="*/ 6 w 46"/>
                <a:gd name="T97" fmla="*/ 7 h 73"/>
                <a:gd name="T98" fmla="*/ 10 w 46"/>
                <a:gd name="T99" fmla="*/ 3 h 73"/>
                <a:gd name="T100" fmla="*/ 13 w 46"/>
                <a:gd name="T101" fmla="*/ 1 h 73"/>
                <a:gd name="T102" fmla="*/ 18 w 46"/>
                <a:gd name="T103" fmla="*/ 0 h 73"/>
                <a:gd name="T104" fmla="*/ 22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2" y="8"/>
                  </a:moveTo>
                  <a:lnTo>
                    <a:pt x="19" y="9"/>
                  </a:lnTo>
                  <a:lnTo>
                    <a:pt x="15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9" y="64"/>
                  </a:lnTo>
                  <a:lnTo>
                    <a:pt x="22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close/>
                  <a:moveTo>
                    <a:pt x="22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2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6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0" name="Rectangle 1035"/>
            <p:cNvSpPr>
              <a:spLocks noChangeArrowheads="1"/>
            </p:cNvSpPr>
            <p:nvPr/>
          </p:nvSpPr>
          <p:spPr bwMode="auto">
            <a:xfrm>
              <a:off x="723900" y="4129088"/>
              <a:ext cx="14288" cy="1428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1" name="Freeform 1036"/>
            <p:cNvSpPr>
              <a:spLocks noEditPoints="1"/>
            </p:cNvSpPr>
            <p:nvPr/>
          </p:nvSpPr>
          <p:spPr bwMode="auto">
            <a:xfrm>
              <a:off x="760413" y="402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19 w 47"/>
                <a:gd name="T3" fmla="*/ 9 h 73"/>
                <a:gd name="T4" fmla="*/ 16 w 47"/>
                <a:gd name="T5" fmla="*/ 10 h 73"/>
                <a:gd name="T6" fmla="*/ 13 w 47"/>
                <a:gd name="T7" fmla="*/ 12 h 73"/>
                <a:gd name="T8" fmla="*/ 10 w 47"/>
                <a:gd name="T9" fmla="*/ 21 h 73"/>
                <a:gd name="T10" fmla="*/ 9 w 47"/>
                <a:gd name="T11" fmla="*/ 36 h 73"/>
                <a:gd name="T12" fmla="*/ 10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19 w 47"/>
                <a:gd name="T19" fmla="*/ 64 h 73"/>
                <a:gd name="T20" fmla="*/ 23 w 47"/>
                <a:gd name="T21" fmla="*/ 64 h 73"/>
                <a:gd name="T22" fmla="*/ 27 w 47"/>
                <a:gd name="T23" fmla="*/ 64 h 73"/>
                <a:gd name="T24" fmla="*/ 31 w 47"/>
                <a:gd name="T25" fmla="*/ 61 h 73"/>
                <a:gd name="T26" fmla="*/ 33 w 47"/>
                <a:gd name="T27" fmla="*/ 59 h 73"/>
                <a:gd name="T28" fmla="*/ 36 w 47"/>
                <a:gd name="T29" fmla="*/ 50 h 73"/>
                <a:gd name="T30" fmla="*/ 37 w 47"/>
                <a:gd name="T31" fmla="*/ 36 h 73"/>
                <a:gd name="T32" fmla="*/ 36 w 47"/>
                <a:gd name="T33" fmla="*/ 21 h 73"/>
                <a:gd name="T34" fmla="*/ 33 w 47"/>
                <a:gd name="T35" fmla="*/ 14 h 73"/>
                <a:gd name="T36" fmla="*/ 31 w 47"/>
                <a:gd name="T37" fmla="*/ 10 h 73"/>
                <a:gd name="T38" fmla="*/ 27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8 w 47"/>
                <a:gd name="T45" fmla="*/ 0 h 73"/>
                <a:gd name="T46" fmla="*/ 34 w 47"/>
                <a:gd name="T47" fmla="*/ 2 h 73"/>
                <a:gd name="T48" fmla="*/ 37 w 47"/>
                <a:gd name="T49" fmla="*/ 4 h 73"/>
                <a:gd name="T50" fmla="*/ 41 w 47"/>
                <a:gd name="T51" fmla="*/ 9 h 73"/>
                <a:gd name="T52" fmla="*/ 43 w 47"/>
                <a:gd name="T53" fmla="*/ 14 h 73"/>
                <a:gd name="T54" fmla="*/ 45 w 47"/>
                <a:gd name="T55" fmla="*/ 19 h 73"/>
                <a:gd name="T56" fmla="*/ 45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5 w 47"/>
                <a:gd name="T63" fmla="*/ 48 h 73"/>
                <a:gd name="T64" fmla="*/ 44 w 47"/>
                <a:gd name="T65" fmla="*/ 57 h 73"/>
                <a:gd name="T66" fmla="*/ 42 w 47"/>
                <a:gd name="T67" fmla="*/ 61 h 73"/>
                <a:gd name="T68" fmla="*/ 40 w 47"/>
                <a:gd name="T69" fmla="*/ 66 h 73"/>
                <a:gd name="T70" fmla="*/ 36 w 47"/>
                <a:gd name="T71" fmla="*/ 68 h 73"/>
                <a:gd name="T72" fmla="*/ 33 w 47"/>
                <a:gd name="T73" fmla="*/ 71 h 73"/>
                <a:gd name="T74" fmla="*/ 28 w 47"/>
                <a:gd name="T75" fmla="*/ 72 h 73"/>
                <a:gd name="T76" fmla="*/ 23 w 47"/>
                <a:gd name="T77" fmla="*/ 73 h 73"/>
                <a:gd name="T78" fmla="*/ 18 w 47"/>
                <a:gd name="T79" fmla="*/ 72 h 73"/>
                <a:gd name="T80" fmla="*/ 13 w 47"/>
                <a:gd name="T81" fmla="*/ 71 h 73"/>
                <a:gd name="T82" fmla="*/ 10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1 w 47"/>
                <a:gd name="T91" fmla="*/ 25 h 73"/>
                <a:gd name="T92" fmla="*/ 2 w 47"/>
                <a:gd name="T93" fmla="*/ 16 h 73"/>
                <a:gd name="T94" fmla="*/ 4 w 47"/>
                <a:gd name="T95" fmla="*/ 10 h 73"/>
                <a:gd name="T96" fmla="*/ 7 w 47"/>
                <a:gd name="T97" fmla="*/ 7 h 73"/>
                <a:gd name="T98" fmla="*/ 10 w 47"/>
                <a:gd name="T99" fmla="*/ 3 h 73"/>
                <a:gd name="T100" fmla="*/ 13 w 47"/>
                <a:gd name="T101" fmla="*/ 1 h 73"/>
                <a:gd name="T102" fmla="*/ 18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19" y="9"/>
                  </a:lnTo>
                  <a:lnTo>
                    <a:pt x="16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9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7" y="64"/>
                  </a:lnTo>
                  <a:lnTo>
                    <a:pt x="31" y="61"/>
                  </a:lnTo>
                  <a:lnTo>
                    <a:pt x="33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3" y="14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8" y="0"/>
                  </a:lnTo>
                  <a:lnTo>
                    <a:pt x="34" y="2"/>
                  </a:lnTo>
                  <a:lnTo>
                    <a:pt x="37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5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40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3" y="73"/>
                  </a:lnTo>
                  <a:lnTo>
                    <a:pt x="18" y="72"/>
                  </a:lnTo>
                  <a:lnTo>
                    <a:pt x="13" y="71"/>
                  </a:lnTo>
                  <a:lnTo>
                    <a:pt x="10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2" name="Freeform 1037"/>
            <p:cNvSpPr>
              <a:spLocks noEditPoints="1"/>
            </p:cNvSpPr>
            <p:nvPr/>
          </p:nvSpPr>
          <p:spPr bwMode="auto">
            <a:xfrm>
              <a:off x="847725" y="4029075"/>
              <a:ext cx="73025" cy="115888"/>
            </a:xfrm>
            <a:custGeom>
              <a:avLst/>
              <a:gdLst>
                <a:gd name="T0" fmla="*/ 24 w 46"/>
                <a:gd name="T1" fmla="*/ 8 h 73"/>
                <a:gd name="T2" fmla="*/ 19 w 46"/>
                <a:gd name="T3" fmla="*/ 9 h 73"/>
                <a:gd name="T4" fmla="*/ 17 w 46"/>
                <a:gd name="T5" fmla="*/ 10 h 73"/>
                <a:gd name="T6" fmla="*/ 13 w 46"/>
                <a:gd name="T7" fmla="*/ 12 h 73"/>
                <a:gd name="T8" fmla="*/ 10 w 46"/>
                <a:gd name="T9" fmla="*/ 21 h 73"/>
                <a:gd name="T10" fmla="*/ 10 w 46"/>
                <a:gd name="T11" fmla="*/ 36 h 73"/>
                <a:gd name="T12" fmla="*/ 10 w 46"/>
                <a:gd name="T13" fmla="*/ 50 h 73"/>
                <a:gd name="T14" fmla="*/ 13 w 46"/>
                <a:gd name="T15" fmla="*/ 59 h 73"/>
                <a:gd name="T16" fmla="*/ 17 w 46"/>
                <a:gd name="T17" fmla="*/ 61 h 73"/>
                <a:gd name="T18" fmla="*/ 20 w 46"/>
                <a:gd name="T19" fmla="*/ 64 h 73"/>
                <a:gd name="T20" fmla="*/ 24 w 46"/>
                <a:gd name="T21" fmla="*/ 64 h 73"/>
                <a:gd name="T22" fmla="*/ 27 w 46"/>
                <a:gd name="T23" fmla="*/ 64 h 73"/>
                <a:gd name="T24" fmla="*/ 30 w 46"/>
                <a:gd name="T25" fmla="*/ 61 h 73"/>
                <a:gd name="T26" fmla="*/ 34 w 46"/>
                <a:gd name="T27" fmla="*/ 59 h 73"/>
                <a:gd name="T28" fmla="*/ 36 w 46"/>
                <a:gd name="T29" fmla="*/ 50 h 73"/>
                <a:gd name="T30" fmla="*/ 37 w 46"/>
                <a:gd name="T31" fmla="*/ 36 h 73"/>
                <a:gd name="T32" fmla="*/ 36 w 46"/>
                <a:gd name="T33" fmla="*/ 21 h 73"/>
                <a:gd name="T34" fmla="*/ 34 w 46"/>
                <a:gd name="T35" fmla="*/ 14 h 73"/>
                <a:gd name="T36" fmla="*/ 30 w 46"/>
                <a:gd name="T37" fmla="*/ 10 h 73"/>
                <a:gd name="T38" fmla="*/ 27 w 46"/>
                <a:gd name="T39" fmla="*/ 9 h 73"/>
                <a:gd name="T40" fmla="*/ 24 w 46"/>
                <a:gd name="T41" fmla="*/ 8 h 73"/>
                <a:gd name="T42" fmla="*/ 24 w 46"/>
                <a:gd name="T43" fmla="*/ 0 h 73"/>
                <a:gd name="T44" fmla="*/ 29 w 46"/>
                <a:gd name="T45" fmla="*/ 0 h 73"/>
                <a:gd name="T46" fmla="*/ 34 w 46"/>
                <a:gd name="T47" fmla="*/ 2 h 73"/>
                <a:gd name="T48" fmla="*/ 38 w 46"/>
                <a:gd name="T49" fmla="*/ 4 h 73"/>
                <a:gd name="T50" fmla="*/ 41 w 46"/>
                <a:gd name="T51" fmla="*/ 9 h 73"/>
                <a:gd name="T52" fmla="*/ 43 w 46"/>
                <a:gd name="T53" fmla="*/ 14 h 73"/>
                <a:gd name="T54" fmla="*/ 45 w 46"/>
                <a:gd name="T55" fmla="*/ 19 h 73"/>
                <a:gd name="T56" fmla="*/ 46 w 46"/>
                <a:gd name="T57" fmla="*/ 24 h 73"/>
                <a:gd name="T58" fmla="*/ 46 w 46"/>
                <a:gd name="T59" fmla="*/ 29 h 73"/>
                <a:gd name="T60" fmla="*/ 46 w 46"/>
                <a:gd name="T61" fmla="*/ 36 h 73"/>
                <a:gd name="T62" fmla="*/ 46 w 46"/>
                <a:gd name="T63" fmla="*/ 48 h 73"/>
                <a:gd name="T64" fmla="*/ 44 w 46"/>
                <a:gd name="T65" fmla="*/ 57 h 73"/>
                <a:gd name="T66" fmla="*/ 42 w 46"/>
                <a:gd name="T67" fmla="*/ 61 h 73"/>
                <a:gd name="T68" fmla="*/ 39 w 46"/>
                <a:gd name="T69" fmla="*/ 66 h 73"/>
                <a:gd name="T70" fmla="*/ 36 w 46"/>
                <a:gd name="T71" fmla="*/ 68 h 73"/>
                <a:gd name="T72" fmla="*/ 33 w 46"/>
                <a:gd name="T73" fmla="*/ 71 h 73"/>
                <a:gd name="T74" fmla="*/ 28 w 46"/>
                <a:gd name="T75" fmla="*/ 72 h 73"/>
                <a:gd name="T76" fmla="*/ 24 w 46"/>
                <a:gd name="T77" fmla="*/ 73 h 73"/>
                <a:gd name="T78" fmla="*/ 19 w 46"/>
                <a:gd name="T79" fmla="*/ 72 h 73"/>
                <a:gd name="T80" fmla="*/ 14 w 46"/>
                <a:gd name="T81" fmla="*/ 71 h 73"/>
                <a:gd name="T82" fmla="*/ 10 w 46"/>
                <a:gd name="T83" fmla="*/ 68 h 73"/>
                <a:gd name="T84" fmla="*/ 8 w 46"/>
                <a:gd name="T85" fmla="*/ 66 h 73"/>
                <a:gd name="T86" fmla="*/ 2 w 46"/>
                <a:gd name="T87" fmla="*/ 53 h 73"/>
                <a:gd name="T88" fmla="*/ 0 w 46"/>
                <a:gd name="T89" fmla="*/ 36 h 73"/>
                <a:gd name="T90" fmla="*/ 1 w 46"/>
                <a:gd name="T91" fmla="*/ 25 h 73"/>
                <a:gd name="T92" fmla="*/ 3 w 46"/>
                <a:gd name="T93" fmla="*/ 16 h 73"/>
                <a:gd name="T94" fmla="*/ 4 w 46"/>
                <a:gd name="T95" fmla="*/ 10 h 73"/>
                <a:gd name="T96" fmla="*/ 8 w 46"/>
                <a:gd name="T97" fmla="*/ 7 h 73"/>
                <a:gd name="T98" fmla="*/ 10 w 46"/>
                <a:gd name="T99" fmla="*/ 3 h 73"/>
                <a:gd name="T100" fmla="*/ 14 w 46"/>
                <a:gd name="T101" fmla="*/ 1 h 73"/>
                <a:gd name="T102" fmla="*/ 19 w 46"/>
                <a:gd name="T103" fmla="*/ 0 h 73"/>
                <a:gd name="T104" fmla="*/ 24 w 46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" h="73">
                  <a:moveTo>
                    <a:pt x="24" y="8"/>
                  </a:moveTo>
                  <a:lnTo>
                    <a:pt x="19" y="9"/>
                  </a:lnTo>
                  <a:lnTo>
                    <a:pt x="17" y="10"/>
                  </a:lnTo>
                  <a:lnTo>
                    <a:pt x="13" y="12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0" y="50"/>
                  </a:lnTo>
                  <a:lnTo>
                    <a:pt x="13" y="59"/>
                  </a:lnTo>
                  <a:lnTo>
                    <a:pt x="17" y="61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7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6" y="50"/>
                  </a:lnTo>
                  <a:lnTo>
                    <a:pt x="37" y="36"/>
                  </a:lnTo>
                  <a:lnTo>
                    <a:pt x="36" y="21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4" y="8"/>
                  </a:lnTo>
                  <a:close/>
                  <a:moveTo>
                    <a:pt x="24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1" y="9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6" y="29"/>
                  </a:lnTo>
                  <a:lnTo>
                    <a:pt x="46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2" y="61"/>
                  </a:lnTo>
                  <a:lnTo>
                    <a:pt x="39" y="66"/>
                  </a:lnTo>
                  <a:lnTo>
                    <a:pt x="36" y="68"/>
                  </a:lnTo>
                  <a:lnTo>
                    <a:pt x="33" y="71"/>
                  </a:lnTo>
                  <a:lnTo>
                    <a:pt x="28" y="72"/>
                  </a:lnTo>
                  <a:lnTo>
                    <a:pt x="24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0" y="68"/>
                  </a:lnTo>
                  <a:lnTo>
                    <a:pt x="8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1" y="25"/>
                  </a:lnTo>
                  <a:lnTo>
                    <a:pt x="3" y="16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3" name="Freeform 1038"/>
            <p:cNvSpPr>
              <a:spLocks noEditPoints="1"/>
            </p:cNvSpPr>
            <p:nvPr/>
          </p:nvSpPr>
          <p:spPr bwMode="auto">
            <a:xfrm>
              <a:off x="935038" y="4029075"/>
              <a:ext cx="74613" cy="115888"/>
            </a:xfrm>
            <a:custGeom>
              <a:avLst/>
              <a:gdLst>
                <a:gd name="T0" fmla="*/ 23 w 47"/>
                <a:gd name="T1" fmla="*/ 8 h 73"/>
                <a:gd name="T2" fmla="*/ 20 w 47"/>
                <a:gd name="T3" fmla="*/ 9 h 73"/>
                <a:gd name="T4" fmla="*/ 16 w 47"/>
                <a:gd name="T5" fmla="*/ 10 h 73"/>
                <a:gd name="T6" fmla="*/ 14 w 47"/>
                <a:gd name="T7" fmla="*/ 12 h 73"/>
                <a:gd name="T8" fmla="*/ 11 w 47"/>
                <a:gd name="T9" fmla="*/ 21 h 73"/>
                <a:gd name="T10" fmla="*/ 10 w 47"/>
                <a:gd name="T11" fmla="*/ 36 h 73"/>
                <a:gd name="T12" fmla="*/ 11 w 47"/>
                <a:gd name="T13" fmla="*/ 50 h 73"/>
                <a:gd name="T14" fmla="*/ 13 w 47"/>
                <a:gd name="T15" fmla="*/ 59 h 73"/>
                <a:gd name="T16" fmla="*/ 16 w 47"/>
                <a:gd name="T17" fmla="*/ 61 h 73"/>
                <a:gd name="T18" fmla="*/ 20 w 47"/>
                <a:gd name="T19" fmla="*/ 64 h 73"/>
                <a:gd name="T20" fmla="*/ 23 w 47"/>
                <a:gd name="T21" fmla="*/ 64 h 73"/>
                <a:gd name="T22" fmla="*/ 28 w 47"/>
                <a:gd name="T23" fmla="*/ 64 h 73"/>
                <a:gd name="T24" fmla="*/ 30 w 47"/>
                <a:gd name="T25" fmla="*/ 61 h 73"/>
                <a:gd name="T26" fmla="*/ 34 w 47"/>
                <a:gd name="T27" fmla="*/ 59 h 73"/>
                <a:gd name="T28" fmla="*/ 37 w 47"/>
                <a:gd name="T29" fmla="*/ 50 h 73"/>
                <a:gd name="T30" fmla="*/ 38 w 47"/>
                <a:gd name="T31" fmla="*/ 36 h 73"/>
                <a:gd name="T32" fmla="*/ 37 w 47"/>
                <a:gd name="T33" fmla="*/ 21 h 73"/>
                <a:gd name="T34" fmla="*/ 34 w 47"/>
                <a:gd name="T35" fmla="*/ 14 h 73"/>
                <a:gd name="T36" fmla="*/ 31 w 47"/>
                <a:gd name="T37" fmla="*/ 10 h 73"/>
                <a:gd name="T38" fmla="*/ 28 w 47"/>
                <a:gd name="T39" fmla="*/ 9 h 73"/>
                <a:gd name="T40" fmla="*/ 23 w 47"/>
                <a:gd name="T41" fmla="*/ 8 h 73"/>
                <a:gd name="T42" fmla="*/ 23 w 47"/>
                <a:gd name="T43" fmla="*/ 0 h 73"/>
                <a:gd name="T44" fmla="*/ 29 w 47"/>
                <a:gd name="T45" fmla="*/ 0 h 73"/>
                <a:gd name="T46" fmla="*/ 34 w 47"/>
                <a:gd name="T47" fmla="*/ 2 h 73"/>
                <a:gd name="T48" fmla="*/ 38 w 47"/>
                <a:gd name="T49" fmla="*/ 4 h 73"/>
                <a:gd name="T50" fmla="*/ 42 w 47"/>
                <a:gd name="T51" fmla="*/ 9 h 73"/>
                <a:gd name="T52" fmla="*/ 44 w 47"/>
                <a:gd name="T53" fmla="*/ 14 h 73"/>
                <a:gd name="T54" fmla="*/ 45 w 47"/>
                <a:gd name="T55" fmla="*/ 19 h 73"/>
                <a:gd name="T56" fmla="*/ 46 w 47"/>
                <a:gd name="T57" fmla="*/ 24 h 73"/>
                <a:gd name="T58" fmla="*/ 47 w 47"/>
                <a:gd name="T59" fmla="*/ 29 h 73"/>
                <a:gd name="T60" fmla="*/ 47 w 47"/>
                <a:gd name="T61" fmla="*/ 36 h 73"/>
                <a:gd name="T62" fmla="*/ 46 w 47"/>
                <a:gd name="T63" fmla="*/ 48 h 73"/>
                <a:gd name="T64" fmla="*/ 44 w 47"/>
                <a:gd name="T65" fmla="*/ 57 h 73"/>
                <a:gd name="T66" fmla="*/ 43 w 47"/>
                <a:gd name="T67" fmla="*/ 61 h 73"/>
                <a:gd name="T68" fmla="*/ 39 w 47"/>
                <a:gd name="T69" fmla="*/ 66 h 73"/>
                <a:gd name="T70" fmla="*/ 37 w 47"/>
                <a:gd name="T71" fmla="*/ 68 h 73"/>
                <a:gd name="T72" fmla="*/ 32 w 47"/>
                <a:gd name="T73" fmla="*/ 71 h 73"/>
                <a:gd name="T74" fmla="*/ 29 w 47"/>
                <a:gd name="T75" fmla="*/ 72 h 73"/>
                <a:gd name="T76" fmla="*/ 23 w 47"/>
                <a:gd name="T77" fmla="*/ 73 h 73"/>
                <a:gd name="T78" fmla="*/ 19 w 47"/>
                <a:gd name="T79" fmla="*/ 72 h 73"/>
                <a:gd name="T80" fmla="*/ 14 w 47"/>
                <a:gd name="T81" fmla="*/ 71 h 73"/>
                <a:gd name="T82" fmla="*/ 11 w 47"/>
                <a:gd name="T83" fmla="*/ 68 h 73"/>
                <a:gd name="T84" fmla="*/ 7 w 47"/>
                <a:gd name="T85" fmla="*/ 66 h 73"/>
                <a:gd name="T86" fmla="*/ 2 w 47"/>
                <a:gd name="T87" fmla="*/ 53 h 73"/>
                <a:gd name="T88" fmla="*/ 0 w 47"/>
                <a:gd name="T89" fmla="*/ 36 h 73"/>
                <a:gd name="T90" fmla="*/ 0 w 47"/>
                <a:gd name="T91" fmla="*/ 25 h 73"/>
                <a:gd name="T92" fmla="*/ 3 w 47"/>
                <a:gd name="T93" fmla="*/ 16 h 73"/>
                <a:gd name="T94" fmla="*/ 5 w 47"/>
                <a:gd name="T95" fmla="*/ 10 h 73"/>
                <a:gd name="T96" fmla="*/ 7 w 47"/>
                <a:gd name="T97" fmla="*/ 7 h 73"/>
                <a:gd name="T98" fmla="*/ 11 w 47"/>
                <a:gd name="T99" fmla="*/ 3 h 73"/>
                <a:gd name="T100" fmla="*/ 14 w 47"/>
                <a:gd name="T101" fmla="*/ 1 h 73"/>
                <a:gd name="T102" fmla="*/ 19 w 47"/>
                <a:gd name="T103" fmla="*/ 0 h 73"/>
                <a:gd name="T104" fmla="*/ 23 w 47"/>
                <a:gd name="T10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3">
                  <a:moveTo>
                    <a:pt x="23" y="8"/>
                  </a:moveTo>
                  <a:lnTo>
                    <a:pt x="20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1" y="21"/>
                  </a:lnTo>
                  <a:lnTo>
                    <a:pt x="10" y="36"/>
                  </a:lnTo>
                  <a:lnTo>
                    <a:pt x="11" y="50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20" y="64"/>
                  </a:lnTo>
                  <a:lnTo>
                    <a:pt x="23" y="64"/>
                  </a:lnTo>
                  <a:lnTo>
                    <a:pt x="28" y="64"/>
                  </a:lnTo>
                  <a:lnTo>
                    <a:pt x="30" y="61"/>
                  </a:lnTo>
                  <a:lnTo>
                    <a:pt x="34" y="59"/>
                  </a:lnTo>
                  <a:lnTo>
                    <a:pt x="37" y="50"/>
                  </a:lnTo>
                  <a:lnTo>
                    <a:pt x="38" y="36"/>
                  </a:lnTo>
                  <a:lnTo>
                    <a:pt x="37" y="21"/>
                  </a:lnTo>
                  <a:lnTo>
                    <a:pt x="34" y="14"/>
                  </a:lnTo>
                  <a:lnTo>
                    <a:pt x="31" y="10"/>
                  </a:lnTo>
                  <a:lnTo>
                    <a:pt x="28" y="9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2" y="9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6" y="24"/>
                  </a:lnTo>
                  <a:lnTo>
                    <a:pt x="47" y="29"/>
                  </a:lnTo>
                  <a:lnTo>
                    <a:pt x="47" y="36"/>
                  </a:lnTo>
                  <a:lnTo>
                    <a:pt x="46" y="48"/>
                  </a:lnTo>
                  <a:lnTo>
                    <a:pt x="44" y="57"/>
                  </a:lnTo>
                  <a:lnTo>
                    <a:pt x="43" y="61"/>
                  </a:lnTo>
                  <a:lnTo>
                    <a:pt x="39" y="66"/>
                  </a:lnTo>
                  <a:lnTo>
                    <a:pt x="37" y="68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3"/>
                  </a:lnTo>
                  <a:lnTo>
                    <a:pt x="19" y="72"/>
                  </a:lnTo>
                  <a:lnTo>
                    <a:pt x="14" y="71"/>
                  </a:lnTo>
                  <a:lnTo>
                    <a:pt x="11" y="68"/>
                  </a:lnTo>
                  <a:lnTo>
                    <a:pt x="7" y="66"/>
                  </a:lnTo>
                  <a:lnTo>
                    <a:pt x="2" y="53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5" y="10"/>
                  </a:lnTo>
                  <a:lnTo>
                    <a:pt x="7" y="7"/>
                  </a:lnTo>
                  <a:lnTo>
                    <a:pt x="11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4" name="Freeform 1039"/>
            <p:cNvSpPr>
              <a:spLocks/>
            </p:cNvSpPr>
            <p:nvPr/>
          </p:nvSpPr>
          <p:spPr bwMode="auto">
            <a:xfrm>
              <a:off x="1033463" y="4029075"/>
              <a:ext cx="39688" cy="114300"/>
            </a:xfrm>
            <a:custGeom>
              <a:avLst/>
              <a:gdLst>
                <a:gd name="T0" fmla="*/ 19 w 25"/>
                <a:gd name="T1" fmla="*/ 0 h 72"/>
                <a:gd name="T2" fmla="*/ 25 w 25"/>
                <a:gd name="T3" fmla="*/ 0 h 72"/>
                <a:gd name="T4" fmla="*/ 25 w 25"/>
                <a:gd name="T5" fmla="*/ 72 h 72"/>
                <a:gd name="T6" fmla="*/ 16 w 25"/>
                <a:gd name="T7" fmla="*/ 72 h 72"/>
                <a:gd name="T8" fmla="*/ 16 w 25"/>
                <a:gd name="T9" fmla="*/ 16 h 72"/>
                <a:gd name="T10" fmla="*/ 13 w 25"/>
                <a:gd name="T11" fmla="*/ 18 h 72"/>
                <a:gd name="T12" fmla="*/ 8 w 25"/>
                <a:gd name="T13" fmla="*/ 21 h 72"/>
                <a:gd name="T14" fmla="*/ 4 w 25"/>
                <a:gd name="T15" fmla="*/ 24 h 72"/>
                <a:gd name="T16" fmla="*/ 0 w 25"/>
                <a:gd name="T17" fmla="*/ 26 h 72"/>
                <a:gd name="T18" fmla="*/ 0 w 25"/>
                <a:gd name="T19" fmla="*/ 18 h 72"/>
                <a:gd name="T20" fmla="*/ 6 w 25"/>
                <a:gd name="T21" fmla="*/ 14 h 72"/>
                <a:gd name="T22" fmla="*/ 11 w 25"/>
                <a:gd name="T23" fmla="*/ 9 h 72"/>
                <a:gd name="T24" fmla="*/ 16 w 25"/>
                <a:gd name="T25" fmla="*/ 4 h 72"/>
                <a:gd name="T26" fmla="*/ 19 w 25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72">
                  <a:moveTo>
                    <a:pt x="19" y="0"/>
                  </a:moveTo>
                  <a:lnTo>
                    <a:pt x="25" y="0"/>
                  </a:lnTo>
                  <a:lnTo>
                    <a:pt x="25" y="72"/>
                  </a:lnTo>
                  <a:lnTo>
                    <a:pt x="16" y="72"/>
                  </a:lnTo>
                  <a:lnTo>
                    <a:pt x="16" y="16"/>
                  </a:lnTo>
                  <a:lnTo>
                    <a:pt x="13" y="18"/>
                  </a:lnTo>
                  <a:lnTo>
                    <a:pt x="8" y="21"/>
                  </a:lnTo>
                  <a:lnTo>
                    <a:pt x="4" y="2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6" y="14"/>
                  </a:lnTo>
                  <a:lnTo>
                    <a:pt x="11" y="9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5" name="Freeform 1040"/>
            <p:cNvSpPr>
              <a:spLocks/>
            </p:cNvSpPr>
            <p:nvPr/>
          </p:nvSpPr>
          <p:spPr bwMode="auto">
            <a:xfrm>
              <a:off x="915988" y="893763"/>
              <a:ext cx="41275" cy="112713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6 w 26"/>
                <a:gd name="T7" fmla="*/ 71 h 71"/>
                <a:gd name="T8" fmla="*/ 16 w 26"/>
                <a:gd name="T9" fmla="*/ 15 h 71"/>
                <a:gd name="T10" fmla="*/ 12 w 26"/>
                <a:gd name="T11" fmla="*/ 19 h 71"/>
                <a:gd name="T12" fmla="*/ 8 w 26"/>
                <a:gd name="T13" fmla="*/ 22 h 71"/>
                <a:gd name="T14" fmla="*/ 3 w 26"/>
                <a:gd name="T15" fmla="*/ 24 h 71"/>
                <a:gd name="T16" fmla="*/ 0 w 26"/>
                <a:gd name="T17" fmla="*/ 27 h 71"/>
                <a:gd name="T18" fmla="*/ 0 w 26"/>
                <a:gd name="T19" fmla="*/ 18 h 71"/>
                <a:gd name="T20" fmla="*/ 7 w 26"/>
                <a:gd name="T21" fmla="*/ 14 h 71"/>
                <a:gd name="T22" fmla="*/ 12 w 26"/>
                <a:gd name="T23" fmla="*/ 10 h 71"/>
                <a:gd name="T24" fmla="*/ 17 w 26"/>
                <a:gd name="T25" fmla="*/ 5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6" y="71"/>
                  </a:lnTo>
                  <a:lnTo>
                    <a:pt x="16" y="15"/>
                  </a:lnTo>
                  <a:lnTo>
                    <a:pt x="12" y="19"/>
                  </a:lnTo>
                  <a:lnTo>
                    <a:pt x="8" y="22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0" y="18"/>
                  </a:lnTo>
                  <a:lnTo>
                    <a:pt x="7" y="14"/>
                  </a:lnTo>
                  <a:lnTo>
                    <a:pt x="12" y="10"/>
                  </a:lnTo>
                  <a:lnTo>
                    <a:pt x="17" y="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6" name="Freeform 1041"/>
            <p:cNvSpPr>
              <a:spLocks noEditPoints="1"/>
            </p:cNvSpPr>
            <p:nvPr/>
          </p:nvSpPr>
          <p:spPr bwMode="auto">
            <a:xfrm>
              <a:off x="993775" y="893763"/>
              <a:ext cx="74613" cy="114300"/>
            </a:xfrm>
            <a:custGeom>
              <a:avLst/>
              <a:gdLst>
                <a:gd name="T0" fmla="*/ 23 w 47"/>
                <a:gd name="T1" fmla="*/ 8 h 72"/>
                <a:gd name="T2" fmla="*/ 19 w 47"/>
                <a:gd name="T3" fmla="*/ 8 h 72"/>
                <a:gd name="T4" fmla="*/ 16 w 47"/>
                <a:gd name="T5" fmla="*/ 11 h 72"/>
                <a:gd name="T6" fmla="*/ 14 w 47"/>
                <a:gd name="T7" fmla="*/ 13 h 72"/>
                <a:gd name="T8" fmla="*/ 10 w 47"/>
                <a:gd name="T9" fmla="*/ 22 h 72"/>
                <a:gd name="T10" fmla="*/ 9 w 47"/>
                <a:gd name="T11" fmla="*/ 36 h 72"/>
                <a:gd name="T12" fmla="*/ 10 w 47"/>
                <a:gd name="T13" fmla="*/ 51 h 72"/>
                <a:gd name="T14" fmla="*/ 13 w 47"/>
                <a:gd name="T15" fmla="*/ 59 h 72"/>
                <a:gd name="T16" fmla="*/ 16 w 47"/>
                <a:gd name="T17" fmla="*/ 62 h 72"/>
                <a:gd name="T18" fmla="*/ 19 w 47"/>
                <a:gd name="T19" fmla="*/ 64 h 72"/>
                <a:gd name="T20" fmla="*/ 23 w 47"/>
                <a:gd name="T21" fmla="*/ 64 h 72"/>
                <a:gd name="T22" fmla="*/ 26 w 47"/>
                <a:gd name="T23" fmla="*/ 64 h 72"/>
                <a:gd name="T24" fmla="*/ 30 w 47"/>
                <a:gd name="T25" fmla="*/ 62 h 72"/>
                <a:gd name="T26" fmla="*/ 33 w 47"/>
                <a:gd name="T27" fmla="*/ 59 h 72"/>
                <a:gd name="T28" fmla="*/ 36 w 47"/>
                <a:gd name="T29" fmla="*/ 51 h 72"/>
                <a:gd name="T30" fmla="*/ 36 w 47"/>
                <a:gd name="T31" fmla="*/ 36 h 72"/>
                <a:gd name="T32" fmla="*/ 36 w 47"/>
                <a:gd name="T33" fmla="*/ 22 h 72"/>
                <a:gd name="T34" fmla="*/ 33 w 47"/>
                <a:gd name="T35" fmla="*/ 14 h 72"/>
                <a:gd name="T36" fmla="*/ 31 w 47"/>
                <a:gd name="T37" fmla="*/ 11 h 72"/>
                <a:gd name="T38" fmla="*/ 27 w 47"/>
                <a:gd name="T39" fmla="*/ 8 h 72"/>
                <a:gd name="T40" fmla="*/ 23 w 47"/>
                <a:gd name="T41" fmla="*/ 8 h 72"/>
                <a:gd name="T42" fmla="*/ 23 w 47"/>
                <a:gd name="T43" fmla="*/ 0 h 72"/>
                <a:gd name="T44" fmla="*/ 29 w 47"/>
                <a:gd name="T45" fmla="*/ 0 h 72"/>
                <a:gd name="T46" fmla="*/ 33 w 47"/>
                <a:gd name="T47" fmla="*/ 3 h 72"/>
                <a:gd name="T48" fmla="*/ 38 w 47"/>
                <a:gd name="T49" fmla="*/ 5 h 72"/>
                <a:gd name="T50" fmla="*/ 41 w 47"/>
                <a:gd name="T51" fmla="*/ 8 h 72"/>
                <a:gd name="T52" fmla="*/ 43 w 47"/>
                <a:gd name="T53" fmla="*/ 14 h 72"/>
                <a:gd name="T54" fmla="*/ 44 w 47"/>
                <a:gd name="T55" fmla="*/ 20 h 72"/>
                <a:gd name="T56" fmla="*/ 46 w 47"/>
                <a:gd name="T57" fmla="*/ 24 h 72"/>
                <a:gd name="T58" fmla="*/ 47 w 47"/>
                <a:gd name="T59" fmla="*/ 30 h 72"/>
                <a:gd name="T60" fmla="*/ 47 w 47"/>
                <a:gd name="T61" fmla="*/ 36 h 72"/>
                <a:gd name="T62" fmla="*/ 46 w 47"/>
                <a:gd name="T63" fmla="*/ 47 h 72"/>
                <a:gd name="T64" fmla="*/ 43 w 47"/>
                <a:gd name="T65" fmla="*/ 56 h 72"/>
                <a:gd name="T66" fmla="*/ 42 w 47"/>
                <a:gd name="T67" fmla="*/ 62 h 72"/>
                <a:gd name="T68" fmla="*/ 39 w 47"/>
                <a:gd name="T69" fmla="*/ 65 h 72"/>
                <a:gd name="T70" fmla="*/ 36 w 47"/>
                <a:gd name="T71" fmla="*/ 69 h 72"/>
                <a:gd name="T72" fmla="*/ 32 w 47"/>
                <a:gd name="T73" fmla="*/ 71 h 72"/>
                <a:gd name="T74" fmla="*/ 29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4 w 47"/>
                <a:gd name="T81" fmla="*/ 71 h 72"/>
                <a:gd name="T82" fmla="*/ 10 w 47"/>
                <a:gd name="T83" fmla="*/ 69 h 72"/>
                <a:gd name="T84" fmla="*/ 7 w 47"/>
                <a:gd name="T85" fmla="*/ 65 h 72"/>
                <a:gd name="T86" fmla="*/ 1 w 47"/>
                <a:gd name="T87" fmla="*/ 54 h 72"/>
                <a:gd name="T88" fmla="*/ 0 w 47"/>
                <a:gd name="T89" fmla="*/ 36 h 72"/>
                <a:gd name="T90" fmla="*/ 0 w 47"/>
                <a:gd name="T91" fmla="*/ 24 h 72"/>
                <a:gd name="T92" fmla="*/ 2 w 47"/>
                <a:gd name="T93" fmla="*/ 15 h 72"/>
                <a:gd name="T94" fmla="*/ 5 w 47"/>
                <a:gd name="T95" fmla="*/ 11 h 72"/>
                <a:gd name="T96" fmla="*/ 7 w 47"/>
                <a:gd name="T97" fmla="*/ 7 h 72"/>
                <a:gd name="T98" fmla="*/ 10 w 47"/>
                <a:gd name="T99" fmla="*/ 4 h 72"/>
                <a:gd name="T100" fmla="*/ 14 w 47"/>
                <a:gd name="T101" fmla="*/ 2 h 72"/>
                <a:gd name="T102" fmla="*/ 18 w 47"/>
                <a:gd name="T103" fmla="*/ 0 h 72"/>
                <a:gd name="T104" fmla="*/ 23 w 47"/>
                <a:gd name="T10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" h="72">
                  <a:moveTo>
                    <a:pt x="23" y="8"/>
                  </a:moveTo>
                  <a:lnTo>
                    <a:pt x="19" y="8"/>
                  </a:lnTo>
                  <a:lnTo>
                    <a:pt x="16" y="11"/>
                  </a:lnTo>
                  <a:lnTo>
                    <a:pt x="14" y="13"/>
                  </a:lnTo>
                  <a:lnTo>
                    <a:pt x="10" y="22"/>
                  </a:lnTo>
                  <a:lnTo>
                    <a:pt x="9" y="36"/>
                  </a:lnTo>
                  <a:lnTo>
                    <a:pt x="10" y="51"/>
                  </a:lnTo>
                  <a:lnTo>
                    <a:pt x="13" y="59"/>
                  </a:lnTo>
                  <a:lnTo>
                    <a:pt x="16" y="62"/>
                  </a:lnTo>
                  <a:lnTo>
                    <a:pt x="19" y="64"/>
                  </a:lnTo>
                  <a:lnTo>
                    <a:pt x="23" y="64"/>
                  </a:lnTo>
                  <a:lnTo>
                    <a:pt x="26" y="64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6" y="51"/>
                  </a:lnTo>
                  <a:lnTo>
                    <a:pt x="36" y="36"/>
                  </a:lnTo>
                  <a:lnTo>
                    <a:pt x="36" y="22"/>
                  </a:lnTo>
                  <a:lnTo>
                    <a:pt x="33" y="14"/>
                  </a:lnTo>
                  <a:lnTo>
                    <a:pt x="31" y="11"/>
                  </a:lnTo>
                  <a:lnTo>
                    <a:pt x="27" y="8"/>
                  </a:lnTo>
                  <a:lnTo>
                    <a:pt x="23" y="8"/>
                  </a:lnTo>
                  <a:close/>
                  <a:moveTo>
                    <a:pt x="23" y="0"/>
                  </a:moveTo>
                  <a:lnTo>
                    <a:pt x="29" y="0"/>
                  </a:lnTo>
                  <a:lnTo>
                    <a:pt x="33" y="3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3" y="14"/>
                  </a:lnTo>
                  <a:lnTo>
                    <a:pt x="44" y="20"/>
                  </a:lnTo>
                  <a:lnTo>
                    <a:pt x="46" y="24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6" y="47"/>
                  </a:lnTo>
                  <a:lnTo>
                    <a:pt x="43" y="56"/>
                  </a:lnTo>
                  <a:lnTo>
                    <a:pt x="42" y="62"/>
                  </a:lnTo>
                  <a:lnTo>
                    <a:pt x="39" y="65"/>
                  </a:lnTo>
                  <a:lnTo>
                    <a:pt x="36" y="69"/>
                  </a:lnTo>
                  <a:lnTo>
                    <a:pt x="32" y="71"/>
                  </a:lnTo>
                  <a:lnTo>
                    <a:pt x="29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69"/>
                  </a:lnTo>
                  <a:lnTo>
                    <a:pt x="7" y="65"/>
                  </a:lnTo>
                  <a:lnTo>
                    <a:pt x="1" y="54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7" name="Freeform 1042"/>
            <p:cNvSpPr>
              <a:spLocks/>
            </p:cNvSpPr>
            <p:nvPr/>
          </p:nvSpPr>
          <p:spPr bwMode="auto">
            <a:xfrm>
              <a:off x="836613" y="260350"/>
              <a:ext cx="41275" cy="112713"/>
            </a:xfrm>
            <a:custGeom>
              <a:avLst/>
              <a:gdLst>
                <a:gd name="T0" fmla="*/ 19 w 26"/>
                <a:gd name="T1" fmla="*/ 0 h 71"/>
                <a:gd name="T2" fmla="*/ 26 w 26"/>
                <a:gd name="T3" fmla="*/ 0 h 71"/>
                <a:gd name="T4" fmla="*/ 26 w 26"/>
                <a:gd name="T5" fmla="*/ 71 h 71"/>
                <a:gd name="T6" fmla="*/ 17 w 26"/>
                <a:gd name="T7" fmla="*/ 71 h 71"/>
                <a:gd name="T8" fmla="*/ 17 w 26"/>
                <a:gd name="T9" fmla="*/ 15 h 71"/>
                <a:gd name="T10" fmla="*/ 12 w 26"/>
                <a:gd name="T11" fmla="*/ 18 h 71"/>
                <a:gd name="T12" fmla="*/ 9 w 26"/>
                <a:gd name="T13" fmla="*/ 21 h 71"/>
                <a:gd name="T14" fmla="*/ 4 w 26"/>
                <a:gd name="T15" fmla="*/ 24 h 71"/>
                <a:gd name="T16" fmla="*/ 0 w 26"/>
                <a:gd name="T17" fmla="*/ 25 h 71"/>
                <a:gd name="T18" fmla="*/ 0 w 26"/>
                <a:gd name="T19" fmla="*/ 17 h 71"/>
                <a:gd name="T20" fmla="*/ 7 w 26"/>
                <a:gd name="T21" fmla="*/ 13 h 71"/>
                <a:gd name="T22" fmla="*/ 12 w 26"/>
                <a:gd name="T23" fmla="*/ 8 h 71"/>
                <a:gd name="T24" fmla="*/ 17 w 26"/>
                <a:gd name="T25" fmla="*/ 3 h 71"/>
                <a:gd name="T26" fmla="*/ 19 w 26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71">
                  <a:moveTo>
                    <a:pt x="19" y="0"/>
                  </a:moveTo>
                  <a:lnTo>
                    <a:pt x="26" y="0"/>
                  </a:lnTo>
                  <a:lnTo>
                    <a:pt x="26" y="71"/>
                  </a:lnTo>
                  <a:lnTo>
                    <a:pt x="17" y="71"/>
                  </a:lnTo>
                  <a:lnTo>
                    <a:pt x="17" y="15"/>
                  </a:lnTo>
                  <a:lnTo>
                    <a:pt x="12" y="18"/>
                  </a:lnTo>
                  <a:lnTo>
                    <a:pt x="9" y="21"/>
                  </a:lnTo>
                  <a:lnTo>
                    <a:pt x="4" y="24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7" y="13"/>
                  </a:lnTo>
                  <a:lnTo>
                    <a:pt x="12" y="8"/>
                  </a:lnTo>
                  <a:lnTo>
                    <a:pt x="17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8" name="Freeform 1043"/>
            <p:cNvSpPr>
              <a:spLocks noEditPoints="1"/>
            </p:cNvSpPr>
            <p:nvPr/>
          </p:nvSpPr>
          <p:spPr bwMode="auto">
            <a:xfrm>
              <a:off x="914400" y="260350"/>
              <a:ext cx="74613" cy="114300"/>
            </a:xfrm>
            <a:custGeom>
              <a:avLst/>
              <a:gdLst>
                <a:gd name="T0" fmla="*/ 23 w 47"/>
                <a:gd name="T1" fmla="*/ 7 h 72"/>
                <a:gd name="T2" fmla="*/ 19 w 47"/>
                <a:gd name="T3" fmla="*/ 8 h 72"/>
                <a:gd name="T4" fmla="*/ 16 w 47"/>
                <a:gd name="T5" fmla="*/ 9 h 72"/>
                <a:gd name="T6" fmla="*/ 13 w 47"/>
                <a:gd name="T7" fmla="*/ 13 h 72"/>
                <a:gd name="T8" fmla="*/ 10 w 47"/>
                <a:gd name="T9" fmla="*/ 22 h 72"/>
                <a:gd name="T10" fmla="*/ 9 w 47"/>
                <a:gd name="T11" fmla="*/ 35 h 72"/>
                <a:gd name="T12" fmla="*/ 10 w 47"/>
                <a:gd name="T13" fmla="*/ 50 h 72"/>
                <a:gd name="T14" fmla="*/ 13 w 47"/>
                <a:gd name="T15" fmla="*/ 58 h 72"/>
                <a:gd name="T16" fmla="*/ 16 w 47"/>
                <a:gd name="T17" fmla="*/ 62 h 72"/>
                <a:gd name="T18" fmla="*/ 19 w 47"/>
                <a:gd name="T19" fmla="*/ 63 h 72"/>
                <a:gd name="T20" fmla="*/ 23 w 47"/>
                <a:gd name="T21" fmla="*/ 64 h 72"/>
                <a:gd name="T22" fmla="*/ 27 w 47"/>
                <a:gd name="T23" fmla="*/ 63 h 72"/>
                <a:gd name="T24" fmla="*/ 31 w 47"/>
                <a:gd name="T25" fmla="*/ 62 h 72"/>
                <a:gd name="T26" fmla="*/ 33 w 47"/>
                <a:gd name="T27" fmla="*/ 58 h 72"/>
                <a:gd name="T28" fmla="*/ 36 w 47"/>
                <a:gd name="T29" fmla="*/ 50 h 72"/>
                <a:gd name="T30" fmla="*/ 37 w 47"/>
                <a:gd name="T31" fmla="*/ 35 h 72"/>
                <a:gd name="T32" fmla="*/ 36 w 47"/>
                <a:gd name="T33" fmla="*/ 22 h 72"/>
                <a:gd name="T34" fmla="*/ 33 w 47"/>
                <a:gd name="T35" fmla="*/ 13 h 72"/>
                <a:gd name="T36" fmla="*/ 31 w 47"/>
                <a:gd name="T37" fmla="*/ 10 h 72"/>
                <a:gd name="T38" fmla="*/ 27 w 47"/>
                <a:gd name="T39" fmla="*/ 8 h 72"/>
                <a:gd name="T40" fmla="*/ 23 w 47"/>
                <a:gd name="T41" fmla="*/ 7 h 72"/>
                <a:gd name="T42" fmla="*/ 17 w 47"/>
                <a:gd name="T43" fmla="*/ 0 h 72"/>
                <a:gd name="T44" fmla="*/ 29 w 47"/>
                <a:gd name="T45" fmla="*/ 0 h 72"/>
                <a:gd name="T46" fmla="*/ 33 w 47"/>
                <a:gd name="T47" fmla="*/ 1 h 72"/>
                <a:gd name="T48" fmla="*/ 37 w 47"/>
                <a:gd name="T49" fmla="*/ 5 h 72"/>
                <a:gd name="T50" fmla="*/ 41 w 47"/>
                <a:gd name="T51" fmla="*/ 8 h 72"/>
                <a:gd name="T52" fmla="*/ 43 w 47"/>
                <a:gd name="T53" fmla="*/ 13 h 72"/>
                <a:gd name="T54" fmla="*/ 44 w 47"/>
                <a:gd name="T55" fmla="*/ 18 h 72"/>
                <a:gd name="T56" fmla="*/ 45 w 47"/>
                <a:gd name="T57" fmla="*/ 23 h 72"/>
                <a:gd name="T58" fmla="*/ 47 w 47"/>
                <a:gd name="T59" fmla="*/ 29 h 72"/>
                <a:gd name="T60" fmla="*/ 47 w 47"/>
                <a:gd name="T61" fmla="*/ 35 h 72"/>
                <a:gd name="T62" fmla="*/ 45 w 47"/>
                <a:gd name="T63" fmla="*/ 47 h 72"/>
                <a:gd name="T64" fmla="*/ 44 w 47"/>
                <a:gd name="T65" fmla="*/ 56 h 72"/>
                <a:gd name="T66" fmla="*/ 42 w 47"/>
                <a:gd name="T67" fmla="*/ 60 h 72"/>
                <a:gd name="T68" fmla="*/ 40 w 47"/>
                <a:gd name="T69" fmla="*/ 65 h 72"/>
                <a:gd name="T70" fmla="*/ 36 w 47"/>
                <a:gd name="T71" fmla="*/ 67 h 72"/>
                <a:gd name="T72" fmla="*/ 33 w 47"/>
                <a:gd name="T73" fmla="*/ 70 h 72"/>
                <a:gd name="T74" fmla="*/ 28 w 47"/>
                <a:gd name="T75" fmla="*/ 72 h 72"/>
                <a:gd name="T76" fmla="*/ 23 w 47"/>
                <a:gd name="T77" fmla="*/ 72 h 72"/>
                <a:gd name="T78" fmla="*/ 18 w 47"/>
                <a:gd name="T79" fmla="*/ 72 h 72"/>
                <a:gd name="T80" fmla="*/ 13 w 47"/>
                <a:gd name="T81" fmla="*/ 70 h 72"/>
                <a:gd name="T82" fmla="*/ 10 w 47"/>
                <a:gd name="T83" fmla="*/ 68 h 72"/>
                <a:gd name="T84" fmla="*/ 7 w 47"/>
                <a:gd name="T85" fmla="*/ 65 h 72"/>
                <a:gd name="T86" fmla="*/ 1 w 47"/>
                <a:gd name="T87" fmla="*/ 52 h 72"/>
                <a:gd name="T88" fmla="*/ 0 w 47"/>
                <a:gd name="T89" fmla="*/ 35 h 72"/>
                <a:gd name="T90" fmla="*/ 0 w 47"/>
                <a:gd name="T91" fmla="*/ 24 h 72"/>
                <a:gd name="T92" fmla="*/ 2 w 47"/>
                <a:gd name="T93" fmla="*/ 15 h 72"/>
                <a:gd name="T94" fmla="*/ 4 w 47"/>
                <a:gd name="T95" fmla="*/ 10 h 72"/>
                <a:gd name="T96" fmla="*/ 7 w 47"/>
                <a:gd name="T97" fmla="*/ 6 h 72"/>
                <a:gd name="T98" fmla="*/ 10 w 47"/>
                <a:gd name="T99" fmla="*/ 3 h 72"/>
                <a:gd name="T100" fmla="*/ 13 w 47"/>
                <a:gd name="T101" fmla="*/ 1 h 72"/>
                <a:gd name="T102" fmla="*/ 17 w 47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7" h="72">
                  <a:moveTo>
                    <a:pt x="23" y="7"/>
                  </a:moveTo>
                  <a:lnTo>
                    <a:pt x="19" y="8"/>
                  </a:lnTo>
                  <a:lnTo>
                    <a:pt x="16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6" y="62"/>
                  </a:lnTo>
                  <a:lnTo>
                    <a:pt x="19" y="63"/>
                  </a:lnTo>
                  <a:lnTo>
                    <a:pt x="23" y="64"/>
                  </a:lnTo>
                  <a:lnTo>
                    <a:pt x="27" y="63"/>
                  </a:lnTo>
                  <a:lnTo>
                    <a:pt x="31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3" y="13"/>
                  </a:lnTo>
                  <a:lnTo>
                    <a:pt x="31" y="10"/>
                  </a:lnTo>
                  <a:lnTo>
                    <a:pt x="27" y="8"/>
                  </a:lnTo>
                  <a:lnTo>
                    <a:pt x="23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3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4" y="18"/>
                  </a:lnTo>
                  <a:lnTo>
                    <a:pt x="45" y="23"/>
                  </a:lnTo>
                  <a:lnTo>
                    <a:pt x="47" y="29"/>
                  </a:lnTo>
                  <a:lnTo>
                    <a:pt x="47" y="35"/>
                  </a:lnTo>
                  <a:lnTo>
                    <a:pt x="45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3" y="72"/>
                  </a:lnTo>
                  <a:lnTo>
                    <a:pt x="18" y="72"/>
                  </a:lnTo>
                  <a:lnTo>
                    <a:pt x="13" y="70"/>
                  </a:lnTo>
                  <a:lnTo>
                    <a:pt x="10" y="68"/>
                  </a:lnTo>
                  <a:lnTo>
                    <a:pt x="7" y="65"/>
                  </a:lnTo>
                  <a:lnTo>
                    <a:pt x="1" y="5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3"/>
                  </a:lnTo>
                  <a:lnTo>
                    <a:pt x="13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9" name="Freeform 1044"/>
            <p:cNvSpPr>
              <a:spLocks noEditPoints="1"/>
            </p:cNvSpPr>
            <p:nvPr/>
          </p:nvSpPr>
          <p:spPr bwMode="auto">
            <a:xfrm>
              <a:off x="1001713" y="260350"/>
              <a:ext cx="73025" cy="114300"/>
            </a:xfrm>
            <a:custGeom>
              <a:avLst/>
              <a:gdLst>
                <a:gd name="T0" fmla="*/ 24 w 46"/>
                <a:gd name="T1" fmla="*/ 7 h 72"/>
                <a:gd name="T2" fmla="*/ 19 w 46"/>
                <a:gd name="T3" fmla="*/ 8 h 72"/>
                <a:gd name="T4" fmla="*/ 17 w 46"/>
                <a:gd name="T5" fmla="*/ 9 h 72"/>
                <a:gd name="T6" fmla="*/ 13 w 46"/>
                <a:gd name="T7" fmla="*/ 13 h 72"/>
                <a:gd name="T8" fmla="*/ 10 w 46"/>
                <a:gd name="T9" fmla="*/ 22 h 72"/>
                <a:gd name="T10" fmla="*/ 9 w 46"/>
                <a:gd name="T11" fmla="*/ 35 h 72"/>
                <a:gd name="T12" fmla="*/ 10 w 46"/>
                <a:gd name="T13" fmla="*/ 50 h 72"/>
                <a:gd name="T14" fmla="*/ 13 w 46"/>
                <a:gd name="T15" fmla="*/ 58 h 72"/>
                <a:gd name="T16" fmla="*/ 17 w 46"/>
                <a:gd name="T17" fmla="*/ 62 h 72"/>
                <a:gd name="T18" fmla="*/ 19 w 46"/>
                <a:gd name="T19" fmla="*/ 63 h 72"/>
                <a:gd name="T20" fmla="*/ 24 w 46"/>
                <a:gd name="T21" fmla="*/ 64 h 72"/>
                <a:gd name="T22" fmla="*/ 27 w 46"/>
                <a:gd name="T23" fmla="*/ 63 h 72"/>
                <a:gd name="T24" fmla="*/ 30 w 46"/>
                <a:gd name="T25" fmla="*/ 62 h 72"/>
                <a:gd name="T26" fmla="*/ 33 w 46"/>
                <a:gd name="T27" fmla="*/ 58 h 72"/>
                <a:gd name="T28" fmla="*/ 36 w 46"/>
                <a:gd name="T29" fmla="*/ 50 h 72"/>
                <a:gd name="T30" fmla="*/ 37 w 46"/>
                <a:gd name="T31" fmla="*/ 35 h 72"/>
                <a:gd name="T32" fmla="*/ 36 w 46"/>
                <a:gd name="T33" fmla="*/ 22 h 72"/>
                <a:gd name="T34" fmla="*/ 34 w 46"/>
                <a:gd name="T35" fmla="*/ 13 h 72"/>
                <a:gd name="T36" fmla="*/ 30 w 46"/>
                <a:gd name="T37" fmla="*/ 10 h 72"/>
                <a:gd name="T38" fmla="*/ 27 w 46"/>
                <a:gd name="T39" fmla="*/ 8 h 72"/>
                <a:gd name="T40" fmla="*/ 24 w 46"/>
                <a:gd name="T41" fmla="*/ 7 h 72"/>
                <a:gd name="T42" fmla="*/ 17 w 46"/>
                <a:gd name="T43" fmla="*/ 0 h 72"/>
                <a:gd name="T44" fmla="*/ 29 w 46"/>
                <a:gd name="T45" fmla="*/ 0 h 72"/>
                <a:gd name="T46" fmla="*/ 34 w 46"/>
                <a:gd name="T47" fmla="*/ 1 h 72"/>
                <a:gd name="T48" fmla="*/ 37 w 46"/>
                <a:gd name="T49" fmla="*/ 5 h 72"/>
                <a:gd name="T50" fmla="*/ 41 w 46"/>
                <a:gd name="T51" fmla="*/ 8 h 72"/>
                <a:gd name="T52" fmla="*/ 43 w 46"/>
                <a:gd name="T53" fmla="*/ 13 h 72"/>
                <a:gd name="T54" fmla="*/ 45 w 46"/>
                <a:gd name="T55" fmla="*/ 18 h 72"/>
                <a:gd name="T56" fmla="*/ 46 w 46"/>
                <a:gd name="T57" fmla="*/ 23 h 72"/>
                <a:gd name="T58" fmla="*/ 46 w 46"/>
                <a:gd name="T59" fmla="*/ 29 h 72"/>
                <a:gd name="T60" fmla="*/ 46 w 46"/>
                <a:gd name="T61" fmla="*/ 35 h 72"/>
                <a:gd name="T62" fmla="*/ 46 w 46"/>
                <a:gd name="T63" fmla="*/ 47 h 72"/>
                <a:gd name="T64" fmla="*/ 44 w 46"/>
                <a:gd name="T65" fmla="*/ 56 h 72"/>
                <a:gd name="T66" fmla="*/ 42 w 46"/>
                <a:gd name="T67" fmla="*/ 60 h 72"/>
                <a:gd name="T68" fmla="*/ 39 w 46"/>
                <a:gd name="T69" fmla="*/ 65 h 72"/>
                <a:gd name="T70" fmla="*/ 36 w 46"/>
                <a:gd name="T71" fmla="*/ 67 h 72"/>
                <a:gd name="T72" fmla="*/ 33 w 46"/>
                <a:gd name="T73" fmla="*/ 70 h 72"/>
                <a:gd name="T74" fmla="*/ 28 w 46"/>
                <a:gd name="T75" fmla="*/ 72 h 72"/>
                <a:gd name="T76" fmla="*/ 24 w 46"/>
                <a:gd name="T77" fmla="*/ 72 h 72"/>
                <a:gd name="T78" fmla="*/ 18 w 46"/>
                <a:gd name="T79" fmla="*/ 72 h 72"/>
                <a:gd name="T80" fmla="*/ 14 w 46"/>
                <a:gd name="T81" fmla="*/ 70 h 72"/>
                <a:gd name="T82" fmla="*/ 10 w 46"/>
                <a:gd name="T83" fmla="*/ 68 h 72"/>
                <a:gd name="T84" fmla="*/ 6 w 46"/>
                <a:gd name="T85" fmla="*/ 65 h 72"/>
                <a:gd name="T86" fmla="*/ 2 w 46"/>
                <a:gd name="T87" fmla="*/ 52 h 72"/>
                <a:gd name="T88" fmla="*/ 0 w 46"/>
                <a:gd name="T89" fmla="*/ 35 h 72"/>
                <a:gd name="T90" fmla="*/ 1 w 46"/>
                <a:gd name="T91" fmla="*/ 24 h 72"/>
                <a:gd name="T92" fmla="*/ 2 w 46"/>
                <a:gd name="T93" fmla="*/ 15 h 72"/>
                <a:gd name="T94" fmla="*/ 4 w 46"/>
                <a:gd name="T95" fmla="*/ 10 h 72"/>
                <a:gd name="T96" fmla="*/ 8 w 46"/>
                <a:gd name="T97" fmla="*/ 6 h 72"/>
                <a:gd name="T98" fmla="*/ 10 w 46"/>
                <a:gd name="T99" fmla="*/ 3 h 72"/>
                <a:gd name="T100" fmla="*/ 14 w 46"/>
                <a:gd name="T101" fmla="*/ 1 h 72"/>
                <a:gd name="T102" fmla="*/ 17 w 46"/>
                <a:gd name="T10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6" h="72">
                  <a:moveTo>
                    <a:pt x="24" y="7"/>
                  </a:moveTo>
                  <a:lnTo>
                    <a:pt x="19" y="8"/>
                  </a:lnTo>
                  <a:lnTo>
                    <a:pt x="17" y="9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9" y="35"/>
                  </a:lnTo>
                  <a:lnTo>
                    <a:pt x="10" y="50"/>
                  </a:lnTo>
                  <a:lnTo>
                    <a:pt x="13" y="58"/>
                  </a:lnTo>
                  <a:lnTo>
                    <a:pt x="17" y="62"/>
                  </a:lnTo>
                  <a:lnTo>
                    <a:pt x="19" y="63"/>
                  </a:lnTo>
                  <a:lnTo>
                    <a:pt x="24" y="64"/>
                  </a:lnTo>
                  <a:lnTo>
                    <a:pt x="27" y="63"/>
                  </a:lnTo>
                  <a:lnTo>
                    <a:pt x="30" y="62"/>
                  </a:lnTo>
                  <a:lnTo>
                    <a:pt x="33" y="58"/>
                  </a:lnTo>
                  <a:lnTo>
                    <a:pt x="36" y="50"/>
                  </a:lnTo>
                  <a:lnTo>
                    <a:pt x="37" y="35"/>
                  </a:lnTo>
                  <a:lnTo>
                    <a:pt x="36" y="22"/>
                  </a:lnTo>
                  <a:lnTo>
                    <a:pt x="34" y="13"/>
                  </a:lnTo>
                  <a:lnTo>
                    <a:pt x="30" y="10"/>
                  </a:lnTo>
                  <a:lnTo>
                    <a:pt x="27" y="8"/>
                  </a:lnTo>
                  <a:lnTo>
                    <a:pt x="24" y="7"/>
                  </a:lnTo>
                  <a:close/>
                  <a:moveTo>
                    <a:pt x="17" y="0"/>
                  </a:moveTo>
                  <a:lnTo>
                    <a:pt x="29" y="0"/>
                  </a:lnTo>
                  <a:lnTo>
                    <a:pt x="34" y="1"/>
                  </a:lnTo>
                  <a:lnTo>
                    <a:pt x="37" y="5"/>
                  </a:lnTo>
                  <a:lnTo>
                    <a:pt x="41" y="8"/>
                  </a:lnTo>
                  <a:lnTo>
                    <a:pt x="43" y="13"/>
                  </a:lnTo>
                  <a:lnTo>
                    <a:pt x="45" y="18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6" y="35"/>
                  </a:lnTo>
                  <a:lnTo>
                    <a:pt x="46" y="47"/>
                  </a:lnTo>
                  <a:lnTo>
                    <a:pt x="44" y="56"/>
                  </a:lnTo>
                  <a:lnTo>
                    <a:pt x="42" y="60"/>
                  </a:lnTo>
                  <a:lnTo>
                    <a:pt x="39" y="65"/>
                  </a:lnTo>
                  <a:lnTo>
                    <a:pt x="36" y="67"/>
                  </a:lnTo>
                  <a:lnTo>
                    <a:pt x="33" y="70"/>
                  </a:lnTo>
                  <a:lnTo>
                    <a:pt x="28" y="72"/>
                  </a:lnTo>
                  <a:lnTo>
                    <a:pt x="24" y="72"/>
                  </a:lnTo>
                  <a:lnTo>
                    <a:pt x="18" y="72"/>
                  </a:lnTo>
                  <a:lnTo>
                    <a:pt x="14" y="70"/>
                  </a:lnTo>
                  <a:lnTo>
                    <a:pt x="10" y="68"/>
                  </a:lnTo>
                  <a:lnTo>
                    <a:pt x="6" y="65"/>
                  </a:lnTo>
                  <a:lnTo>
                    <a:pt x="2" y="52"/>
                  </a:lnTo>
                  <a:lnTo>
                    <a:pt x="0" y="35"/>
                  </a:lnTo>
                  <a:lnTo>
                    <a:pt x="1" y="24"/>
                  </a:lnTo>
                  <a:lnTo>
                    <a:pt x="2" y="15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0" name="Freeform 1091"/>
            <p:cNvSpPr>
              <a:spLocks/>
            </p:cNvSpPr>
            <p:nvPr/>
          </p:nvSpPr>
          <p:spPr bwMode="auto">
            <a:xfrm>
              <a:off x="1327150" y="30353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0 h 43"/>
                <a:gd name="T6" fmla="*/ 27 w 27"/>
                <a:gd name="T7" fmla="*/ 43 h 43"/>
                <a:gd name="T8" fmla="*/ 26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3"/>
                  </a:lnTo>
                  <a:lnTo>
                    <a:pt x="26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1" name="Line 1092"/>
            <p:cNvSpPr>
              <a:spLocks noChangeShapeType="1"/>
            </p:cNvSpPr>
            <p:nvPr/>
          </p:nvSpPr>
          <p:spPr bwMode="auto">
            <a:xfrm>
              <a:off x="1287463" y="3100388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2" name="Freeform 1093"/>
            <p:cNvSpPr>
              <a:spLocks/>
            </p:cNvSpPr>
            <p:nvPr/>
          </p:nvSpPr>
          <p:spPr bwMode="auto">
            <a:xfrm>
              <a:off x="1490663" y="2979738"/>
              <a:ext cx="80963" cy="63500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3" name="Freeform 1094"/>
            <p:cNvSpPr>
              <a:spLocks/>
            </p:cNvSpPr>
            <p:nvPr/>
          </p:nvSpPr>
          <p:spPr bwMode="auto">
            <a:xfrm>
              <a:off x="1490663" y="2979738"/>
              <a:ext cx="42863" cy="65088"/>
            </a:xfrm>
            <a:custGeom>
              <a:avLst/>
              <a:gdLst>
                <a:gd name="T0" fmla="*/ 26 w 27"/>
                <a:gd name="T1" fmla="*/ 0 h 41"/>
                <a:gd name="T2" fmla="*/ 27 w 27"/>
                <a:gd name="T3" fmla="*/ 0 h 41"/>
                <a:gd name="T4" fmla="*/ 27 w 27"/>
                <a:gd name="T5" fmla="*/ 1 h 41"/>
                <a:gd name="T6" fmla="*/ 2 w 27"/>
                <a:gd name="T7" fmla="*/ 41 h 41"/>
                <a:gd name="T8" fmla="*/ 0 w 27"/>
                <a:gd name="T9" fmla="*/ 41 h 41"/>
                <a:gd name="T10" fmla="*/ 0 w 27"/>
                <a:gd name="T11" fmla="*/ 40 h 41"/>
                <a:gd name="T12" fmla="*/ 26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4" name="Freeform 1095"/>
            <p:cNvSpPr>
              <a:spLocks/>
            </p:cNvSpPr>
            <p:nvPr/>
          </p:nvSpPr>
          <p:spPr bwMode="auto">
            <a:xfrm>
              <a:off x="1531938" y="2979738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1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5" name="Line 1096"/>
            <p:cNvSpPr>
              <a:spLocks noChangeShapeType="1"/>
            </p:cNvSpPr>
            <p:nvPr/>
          </p:nvSpPr>
          <p:spPr bwMode="auto">
            <a:xfrm>
              <a:off x="1490663" y="30448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6" name="Freeform 1097"/>
            <p:cNvSpPr>
              <a:spLocks/>
            </p:cNvSpPr>
            <p:nvPr/>
          </p:nvSpPr>
          <p:spPr bwMode="auto">
            <a:xfrm>
              <a:off x="1704975" y="2936875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7" name="Freeform 1098"/>
            <p:cNvSpPr>
              <a:spLocks/>
            </p:cNvSpPr>
            <p:nvPr/>
          </p:nvSpPr>
          <p:spPr bwMode="auto">
            <a:xfrm>
              <a:off x="1704975" y="2936875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0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8" name="Freeform 1099"/>
            <p:cNvSpPr>
              <a:spLocks/>
            </p:cNvSpPr>
            <p:nvPr/>
          </p:nvSpPr>
          <p:spPr bwMode="auto">
            <a:xfrm>
              <a:off x="1744663" y="2936875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9" name="Line 1100"/>
            <p:cNvSpPr>
              <a:spLocks noChangeShapeType="1"/>
            </p:cNvSpPr>
            <p:nvPr/>
          </p:nvSpPr>
          <p:spPr bwMode="auto">
            <a:xfrm>
              <a:off x="1704975" y="30035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0" name="Freeform 1101"/>
            <p:cNvSpPr>
              <a:spLocks/>
            </p:cNvSpPr>
            <p:nvPr/>
          </p:nvSpPr>
          <p:spPr bwMode="auto">
            <a:xfrm>
              <a:off x="2070100" y="2913063"/>
              <a:ext cx="79375" cy="63500"/>
            </a:xfrm>
            <a:custGeom>
              <a:avLst/>
              <a:gdLst>
                <a:gd name="T0" fmla="*/ 25 w 50"/>
                <a:gd name="T1" fmla="*/ 0 h 40"/>
                <a:gd name="T2" fmla="*/ 50 w 50"/>
                <a:gd name="T3" fmla="*/ 40 h 40"/>
                <a:gd name="T4" fmla="*/ 0 w 50"/>
                <a:gd name="T5" fmla="*/ 40 h 40"/>
                <a:gd name="T6" fmla="*/ 25 w 50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0">
                  <a:moveTo>
                    <a:pt x="25" y="0"/>
                  </a:moveTo>
                  <a:lnTo>
                    <a:pt x="50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1" name="Freeform 1102"/>
            <p:cNvSpPr>
              <a:spLocks/>
            </p:cNvSpPr>
            <p:nvPr/>
          </p:nvSpPr>
          <p:spPr bwMode="auto">
            <a:xfrm>
              <a:off x="2070100" y="2913063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0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0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2" name="Freeform 1103"/>
            <p:cNvSpPr>
              <a:spLocks/>
            </p:cNvSpPr>
            <p:nvPr/>
          </p:nvSpPr>
          <p:spPr bwMode="auto">
            <a:xfrm>
              <a:off x="2109788" y="2913063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0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0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3" name="Line 1104"/>
            <p:cNvSpPr>
              <a:spLocks noChangeShapeType="1"/>
            </p:cNvSpPr>
            <p:nvPr/>
          </p:nvSpPr>
          <p:spPr bwMode="auto">
            <a:xfrm>
              <a:off x="2070100" y="2978150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4" name="Freeform 1105"/>
            <p:cNvSpPr>
              <a:spLocks/>
            </p:cNvSpPr>
            <p:nvPr/>
          </p:nvSpPr>
          <p:spPr bwMode="auto">
            <a:xfrm>
              <a:off x="2232025" y="2930525"/>
              <a:ext cx="82550" cy="63500"/>
            </a:xfrm>
            <a:custGeom>
              <a:avLst/>
              <a:gdLst>
                <a:gd name="T0" fmla="*/ 27 w 52"/>
                <a:gd name="T1" fmla="*/ 0 h 40"/>
                <a:gd name="T2" fmla="*/ 52 w 52"/>
                <a:gd name="T3" fmla="*/ 40 h 40"/>
                <a:gd name="T4" fmla="*/ 0 w 52"/>
                <a:gd name="T5" fmla="*/ 40 h 40"/>
                <a:gd name="T6" fmla="*/ 27 w 52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0">
                  <a:moveTo>
                    <a:pt x="27" y="0"/>
                  </a:moveTo>
                  <a:lnTo>
                    <a:pt x="52" y="40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5" name="Freeform 1106"/>
            <p:cNvSpPr>
              <a:spLocks/>
            </p:cNvSpPr>
            <p:nvPr/>
          </p:nvSpPr>
          <p:spPr bwMode="auto">
            <a:xfrm>
              <a:off x="2232025" y="2930525"/>
              <a:ext cx="44450" cy="65088"/>
            </a:xfrm>
            <a:custGeom>
              <a:avLst/>
              <a:gdLst>
                <a:gd name="T0" fmla="*/ 27 w 28"/>
                <a:gd name="T1" fmla="*/ 0 h 41"/>
                <a:gd name="T2" fmla="*/ 28 w 28"/>
                <a:gd name="T3" fmla="*/ 0 h 41"/>
                <a:gd name="T4" fmla="*/ 28 w 28"/>
                <a:gd name="T5" fmla="*/ 0 h 41"/>
                <a:gd name="T6" fmla="*/ 3 w 28"/>
                <a:gd name="T7" fmla="*/ 41 h 41"/>
                <a:gd name="T8" fmla="*/ 0 w 28"/>
                <a:gd name="T9" fmla="*/ 41 h 41"/>
                <a:gd name="T10" fmla="*/ 0 w 28"/>
                <a:gd name="T11" fmla="*/ 40 h 41"/>
                <a:gd name="T12" fmla="*/ 27 w 28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1">
                  <a:moveTo>
                    <a:pt x="27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6" name="Freeform 1107"/>
            <p:cNvSpPr>
              <a:spLocks/>
            </p:cNvSpPr>
            <p:nvPr/>
          </p:nvSpPr>
          <p:spPr bwMode="auto">
            <a:xfrm>
              <a:off x="2274888" y="2930525"/>
              <a:ext cx="42863" cy="65088"/>
            </a:xfrm>
            <a:custGeom>
              <a:avLst/>
              <a:gdLst>
                <a:gd name="T0" fmla="*/ 0 w 27"/>
                <a:gd name="T1" fmla="*/ 0 h 41"/>
                <a:gd name="T2" fmla="*/ 1 w 27"/>
                <a:gd name="T3" fmla="*/ 0 h 41"/>
                <a:gd name="T4" fmla="*/ 27 w 27"/>
                <a:gd name="T5" fmla="*/ 40 h 41"/>
                <a:gd name="T6" fmla="*/ 27 w 27"/>
                <a:gd name="T7" fmla="*/ 41 h 41"/>
                <a:gd name="T8" fmla="*/ 25 w 27"/>
                <a:gd name="T9" fmla="*/ 41 h 41"/>
                <a:gd name="T10" fmla="*/ 0 w 27"/>
                <a:gd name="T11" fmla="*/ 0 h 41"/>
                <a:gd name="T12" fmla="*/ 0 w 2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1">
                  <a:moveTo>
                    <a:pt x="0" y="0"/>
                  </a:moveTo>
                  <a:lnTo>
                    <a:pt x="1" y="0"/>
                  </a:lnTo>
                  <a:lnTo>
                    <a:pt x="27" y="40"/>
                  </a:lnTo>
                  <a:lnTo>
                    <a:pt x="27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7" name="Line 1108"/>
            <p:cNvSpPr>
              <a:spLocks noChangeShapeType="1"/>
            </p:cNvSpPr>
            <p:nvPr/>
          </p:nvSpPr>
          <p:spPr bwMode="auto">
            <a:xfrm>
              <a:off x="2232025" y="29956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8" name="Freeform 1109"/>
            <p:cNvSpPr>
              <a:spLocks/>
            </p:cNvSpPr>
            <p:nvPr/>
          </p:nvSpPr>
          <p:spPr bwMode="auto">
            <a:xfrm>
              <a:off x="2420938" y="2963863"/>
              <a:ext cx="80963" cy="63500"/>
            </a:xfrm>
            <a:custGeom>
              <a:avLst/>
              <a:gdLst>
                <a:gd name="T0" fmla="*/ 25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5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5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9" name="Freeform 1110"/>
            <p:cNvSpPr>
              <a:spLocks/>
            </p:cNvSpPr>
            <p:nvPr/>
          </p:nvSpPr>
          <p:spPr bwMode="auto">
            <a:xfrm>
              <a:off x="2420938" y="2963863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0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0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0" name="Freeform 1111"/>
            <p:cNvSpPr>
              <a:spLocks/>
            </p:cNvSpPr>
            <p:nvPr/>
          </p:nvSpPr>
          <p:spPr bwMode="auto">
            <a:xfrm>
              <a:off x="2460625" y="2963863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0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0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0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1" name="Line 1112"/>
            <p:cNvSpPr>
              <a:spLocks noChangeShapeType="1"/>
            </p:cNvSpPr>
            <p:nvPr/>
          </p:nvSpPr>
          <p:spPr bwMode="auto">
            <a:xfrm>
              <a:off x="2420938" y="3028950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2" name="Freeform 1113"/>
            <p:cNvSpPr>
              <a:spLocks/>
            </p:cNvSpPr>
            <p:nvPr/>
          </p:nvSpPr>
          <p:spPr bwMode="auto">
            <a:xfrm>
              <a:off x="2660650" y="2903538"/>
              <a:ext cx="79375" cy="65088"/>
            </a:xfrm>
            <a:custGeom>
              <a:avLst/>
              <a:gdLst>
                <a:gd name="T0" fmla="*/ 25 w 50"/>
                <a:gd name="T1" fmla="*/ 0 h 41"/>
                <a:gd name="T2" fmla="*/ 50 w 50"/>
                <a:gd name="T3" fmla="*/ 41 h 41"/>
                <a:gd name="T4" fmla="*/ 0 w 50"/>
                <a:gd name="T5" fmla="*/ 41 h 41"/>
                <a:gd name="T6" fmla="*/ 25 w 50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1">
                  <a:moveTo>
                    <a:pt x="25" y="0"/>
                  </a:moveTo>
                  <a:lnTo>
                    <a:pt x="50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3" name="Freeform 1114"/>
            <p:cNvSpPr>
              <a:spLocks/>
            </p:cNvSpPr>
            <p:nvPr/>
          </p:nvSpPr>
          <p:spPr bwMode="auto">
            <a:xfrm>
              <a:off x="2660650" y="290353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4" name="Freeform 1115"/>
            <p:cNvSpPr>
              <a:spLocks/>
            </p:cNvSpPr>
            <p:nvPr/>
          </p:nvSpPr>
          <p:spPr bwMode="auto">
            <a:xfrm>
              <a:off x="2700338" y="29035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5" name="Line 1116"/>
            <p:cNvSpPr>
              <a:spLocks noChangeShapeType="1"/>
            </p:cNvSpPr>
            <p:nvPr/>
          </p:nvSpPr>
          <p:spPr bwMode="auto">
            <a:xfrm>
              <a:off x="2660650" y="297021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6" name="Freeform 1117"/>
            <p:cNvSpPr>
              <a:spLocks/>
            </p:cNvSpPr>
            <p:nvPr/>
          </p:nvSpPr>
          <p:spPr bwMode="auto">
            <a:xfrm>
              <a:off x="3122613" y="2738438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7" name="Freeform 1118"/>
            <p:cNvSpPr>
              <a:spLocks/>
            </p:cNvSpPr>
            <p:nvPr/>
          </p:nvSpPr>
          <p:spPr bwMode="auto">
            <a:xfrm>
              <a:off x="3122613" y="2738438"/>
              <a:ext cx="42863" cy="66675"/>
            </a:xfrm>
            <a:custGeom>
              <a:avLst/>
              <a:gdLst>
                <a:gd name="T0" fmla="*/ 26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6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6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8" name="Freeform 1119"/>
            <p:cNvSpPr>
              <a:spLocks/>
            </p:cNvSpPr>
            <p:nvPr/>
          </p:nvSpPr>
          <p:spPr bwMode="auto">
            <a:xfrm>
              <a:off x="2952750" y="1490663"/>
              <a:ext cx="82550" cy="107950"/>
            </a:xfrm>
            <a:custGeom>
              <a:avLst/>
              <a:gdLst>
                <a:gd name="T0" fmla="*/ 0 w 52"/>
                <a:gd name="T1" fmla="*/ 0 h 68"/>
                <a:gd name="T2" fmla="*/ 27 w 52"/>
                <a:gd name="T3" fmla="*/ 25 h 68"/>
                <a:gd name="T4" fmla="*/ 52 w 52"/>
                <a:gd name="T5" fmla="*/ 0 h 68"/>
                <a:gd name="T6" fmla="*/ 27 w 52"/>
                <a:gd name="T7" fmla="*/ 68 h 68"/>
                <a:gd name="T8" fmla="*/ 0 w 52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8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9" name="Line 1120"/>
            <p:cNvSpPr>
              <a:spLocks noChangeShapeType="1"/>
            </p:cNvSpPr>
            <p:nvPr/>
          </p:nvSpPr>
          <p:spPr bwMode="auto">
            <a:xfrm>
              <a:off x="2995613" y="1443038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0" name="Freeform 1121"/>
            <p:cNvSpPr>
              <a:spLocks/>
            </p:cNvSpPr>
            <p:nvPr/>
          </p:nvSpPr>
          <p:spPr bwMode="auto">
            <a:xfrm>
              <a:off x="3497263" y="1270000"/>
              <a:ext cx="80963" cy="107950"/>
            </a:xfrm>
            <a:custGeom>
              <a:avLst/>
              <a:gdLst>
                <a:gd name="T0" fmla="*/ 0 w 51"/>
                <a:gd name="T1" fmla="*/ 0 h 68"/>
                <a:gd name="T2" fmla="*/ 26 w 51"/>
                <a:gd name="T3" fmla="*/ 26 h 68"/>
                <a:gd name="T4" fmla="*/ 51 w 51"/>
                <a:gd name="T5" fmla="*/ 0 h 68"/>
                <a:gd name="T6" fmla="*/ 26 w 51"/>
                <a:gd name="T7" fmla="*/ 68 h 68"/>
                <a:gd name="T8" fmla="*/ 0 w 51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8">
                  <a:moveTo>
                    <a:pt x="0" y="0"/>
                  </a:moveTo>
                  <a:lnTo>
                    <a:pt x="26" y="26"/>
                  </a:lnTo>
                  <a:lnTo>
                    <a:pt x="51" y="0"/>
                  </a:lnTo>
                  <a:lnTo>
                    <a:pt x="2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1" name="Line 1122"/>
            <p:cNvSpPr>
              <a:spLocks noChangeShapeType="1"/>
            </p:cNvSpPr>
            <p:nvPr/>
          </p:nvSpPr>
          <p:spPr bwMode="auto">
            <a:xfrm>
              <a:off x="3538538" y="1223963"/>
              <a:ext cx="0" cy="9048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2" name="Freeform 1123"/>
            <p:cNvSpPr>
              <a:spLocks/>
            </p:cNvSpPr>
            <p:nvPr/>
          </p:nvSpPr>
          <p:spPr bwMode="auto">
            <a:xfrm>
              <a:off x="2301875" y="2397125"/>
              <a:ext cx="80963" cy="109538"/>
            </a:xfrm>
            <a:custGeom>
              <a:avLst/>
              <a:gdLst>
                <a:gd name="T0" fmla="*/ 0 w 51"/>
                <a:gd name="T1" fmla="*/ 0 h 69"/>
                <a:gd name="T2" fmla="*/ 25 w 51"/>
                <a:gd name="T3" fmla="*/ 26 h 69"/>
                <a:gd name="T4" fmla="*/ 51 w 51"/>
                <a:gd name="T5" fmla="*/ 0 h 69"/>
                <a:gd name="T6" fmla="*/ 25 w 51"/>
                <a:gd name="T7" fmla="*/ 69 h 69"/>
                <a:gd name="T8" fmla="*/ 0 w 5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9">
                  <a:moveTo>
                    <a:pt x="0" y="0"/>
                  </a:moveTo>
                  <a:lnTo>
                    <a:pt x="25" y="26"/>
                  </a:lnTo>
                  <a:lnTo>
                    <a:pt x="51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3" name="Line 1124"/>
            <p:cNvSpPr>
              <a:spLocks noChangeShapeType="1"/>
            </p:cNvSpPr>
            <p:nvPr/>
          </p:nvSpPr>
          <p:spPr bwMode="auto">
            <a:xfrm>
              <a:off x="2341563" y="2349500"/>
              <a:ext cx="0" cy="920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4" name="Freeform 1125"/>
            <p:cNvSpPr>
              <a:spLocks/>
            </p:cNvSpPr>
            <p:nvPr/>
          </p:nvSpPr>
          <p:spPr bwMode="auto">
            <a:xfrm>
              <a:off x="3163888" y="273843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5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5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5" name="Line 1126"/>
            <p:cNvSpPr>
              <a:spLocks noChangeShapeType="1"/>
            </p:cNvSpPr>
            <p:nvPr/>
          </p:nvSpPr>
          <p:spPr bwMode="auto">
            <a:xfrm>
              <a:off x="3122613" y="28035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6" name="Freeform 1127"/>
            <p:cNvSpPr>
              <a:spLocks/>
            </p:cNvSpPr>
            <p:nvPr/>
          </p:nvSpPr>
          <p:spPr bwMode="auto">
            <a:xfrm>
              <a:off x="3470275" y="2578100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7" name="Freeform 1128"/>
            <p:cNvSpPr>
              <a:spLocks/>
            </p:cNvSpPr>
            <p:nvPr/>
          </p:nvSpPr>
          <p:spPr bwMode="auto">
            <a:xfrm>
              <a:off x="3470275" y="2578100"/>
              <a:ext cx="42863" cy="68263"/>
            </a:xfrm>
            <a:custGeom>
              <a:avLst/>
              <a:gdLst>
                <a:gd name="T0" fmla="*/ 26 w 27"/>
                <a:gd name="T1" fmla="*/ 0 h 43"/>
                <a:gd name="T2" fmla="*/ 27 w 27"/>
                <a:gd name="T3" fmla="*/ 0 h 43"/>
                <a:gd name="T4" fmla="*/ 27 w 27"/>
                <a:gd name="T5" fmla="*/ 2 h 43"/>
                <a:gd name="T6" fmla="*/ 2 w 27"/>
                <a:gd name="T7" fmla="*/ 43 h 43"/>
                <a:gd name="T8" fmla="*/ 0 w 27"/>
                <a:gd name="T9" fmla="*/ 43 h 43"/>
                <a:gd name="T10" fmla="*/ 0 w 27"/>
                <a:gd name="T11" fmla="*/ 41 h 43"/>
                <a:gd name="T12" fmla="*/ 26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26" y="0"/>
                  </a:moveTo>
                  <a:lnTo>
                    <a:pt x="27" y="0"/>
                  </a:lnTo>
                  <a:lnTo>
                    <a:pt x="27" y="2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8" name="Freeform 1129"/>
            <p:cNvSpPr>
              <a:spLocks/>
            </p:cNvSpPr>
            <p:nvPr/>
          </p:nvSpPr>
          <p:spPr bwMode="auto">
            <a:xfrm>
              <a:off x="3511550" y="257810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2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9" name="Line 1130"/>
            <p:cNvSpPr>
              <a:spLocks noChangeShapeType="1"/>
            </p:cNvSpPr>
            <p:nvPr/>
          </p:nvSpPr>
          <p:spPr bwMode="auto">
            <a:xfrm>
              <a:off x="3470275" y="264477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0" name="Freeform 1131"/>
            <p:cNvSpPr>
              <a:spLocks/>
            </p:cNvSpPr>
            <p:nvPr/>
          </p:nvSpPr>
          <p:spPr bwMode="auto">
            <a:xfrm>
              <a:off x="4259263" y="2571750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1" name="Freeform 1132"/>
            <p:cNvSpPr>
              <a:spLocks/>
            </p:cNvSpPr>
            <p:nvPr/>
          </p:nvSpPr>
          <p:spPr bwMode="auto">
            <a:xfrm>
              <a:off x="4259263" y="2571750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2" name="Freeform 1133"/>
            <p:cNvSpPr>
              <a:spLocks/>
            </p:cNvSpPr>
            <p:nvPr/>
          </p:nvSpPr>
          <p:spPr bwMode="auto">
            <a:xfrm>
              <a:off x="4298950" y="2571750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3" name="Line 1134"/>
            <p:cNvSpPr>
              <a:spLocks noChangeShapeType="1"/>
            </p:cNvSpPr>
            <p:nvPr/>
          </p:nvSpPr>
          <p:spPr bwMode="auto">
            <a:xfrm>
              <a:off x="4259263" y="2638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4" name="Freeform 1135"/>
            <p:cNvSpPr>
              <a:spLocks/>
            </p:cNvSpPr>
            <p:nvPr/>
          </p:nvSpPr>
          <p:spPr bwMode="auto">
            <a:xfrm>
              <a:off x="4446588" y="2520950"/>
              <a:ext cx="80963" cy="65088"/>
            </a:xfrm>
            <a:custGeom>
              <a:avLst/>
              <a:gdLst>
                <a:gd name="T0" fmla="*/ 26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6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6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5" name="Freeform 1136"/>
            <p:cNvSpPr>
              <a:spLocks/>
            </p:cNvSpPr>
            <p:nvPr/>
          </p:nvSpPr>
          <p:spPr bwMode="auto">
            <a:xfrm>
              <a:off x="4446588" y="2520950"/>
              <a:ext cx="44450" cy="68263"/>
            </a:xfrm>
            <a:custGeom>
              <a:avLst/>
              <a:gdLst>
                <a:gd name="T0" fmla="*/ 26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2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6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6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6" name="Freeform 1137"/>
            <p:cNvSpPr>
              <a:spLocks/>
            </p:cNvSpPr>
            <p:nvPr/>
          </p:nvSpPr>
          <p:spPr bwMode="auto">
            <a:xfrm>
              <a:off x="4487863" y="2520950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2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7" name="Line 1138"/>
            <p:cNvSpPr>
              <a:spLocks noChangeShapeType="1"/>
            </p:cNvSpPr>
            <p:nvPr/>
          </p:nvSpPr>
          <p:spPr bwMode="auto">
            <a:xfrm>
              <a:off x="4446588" y="2586038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8" name="Freeform 1139"/>
            <p:cNvSpPr>
              <a:spLocks/>
            </p:cNvSpPr>
            <p:nvPr/>
          </p:nvSpPr>
          <p:spPr bwMode="auto">
            <a:xfrm>
              <a:off x="4873625" y="222408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9" name="Freeform 1140"/>
            <p:cNvSpPr>
              <a:spLocks/>
            </p:cNvSpPr>
            <p:nvPr/>
          </p:nvSpPr>
          <p:spPr bwMode="auto">
            <a:xfrm>
              <a:off x="4873625" y="222408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0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0" name="Freeform 1141"/>
            <p:cNvSpPr>
              <a:spLocks/>
            </p:cNvSpPr>
            <p:nvPr/>
          </p:nvSpPr>
          <p:spPr bwMode="auto">
            <a:xfrm>
              <a:off x="4913313" y="2224088"/>
              <a:ext cx="41275" cy="66675"/>
            </a:xfrm>
            <a:custGeom>
              <a:avLst/>
              <a:gdLst>
                <a:gd name="T0" fmla="*/ 0 w 26"/>
                <a:gd name="T1" fmla="*/ 0 h 42"/>
                <a:gd name="T2" fmla="*/ 1 w 26"/>
                <a:gd name="T3" fmla="*/ 0 h 42"/>
                <a:gd name="T4" fmla="*/ 26 w 26"/>
                <a:gd name="T5" fmla="*/ 41 h 42"/>
                <a:gd name="T6" fmla="*/ 26 w 26"/>
                <a:gd name="T7" fmla="*/ 42 h 42"/>
                <a:gd name="T8" fmla="*/ 26 w 26"/>
                <a:gd name="T9" fmla="*/ 42 h 42"/>
                <a:gd name="T10" fmla="*/ 0 w 26"/>
                <a:gd name="T11" fmla="*/ 1 h 42"/>
                <a:gd name="T12" fmla="*/ 0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1" y="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1" name="Line 1142"/>
            <p:cNvSpPr>
              <a:spLocks noChangeShapeType="1"/>
            </p:cNvSpPr>
            <p:nvPr/>
          </p:nvSpPr>
          <p:spPr bwMode="auto">
            <a:xfrm>
              <a:off x="4873625" y="2290763"/>
              <a:ext cx="8096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2" name="Freeform 1143"/>
            <p:cNvSpPr>
              <a:spLocks/>
            </p:cNvSpPr>
            <p:nvPr/>
          </p:nvSpPr>
          <p:spPr bwMode="auto">
            <a:xfrm>
              <a:off x="5635625" y="181133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3" name="Freeform 1144"/>
            <p:cNvSpPr>
              <a:spLocks/>
            </p:cNvSpPr>
            <p:nvPr/>
          </p:nvSpPr>
          <p:spPr bwMode="auto">
            <a:xfrm>
              <a:off x="5635625" y="1811338"/>
              <a:ext cx="41275" cy="66675"/>
            </a:xfrm>
            <a:custGeom>
              <a:avLst/>
              <a:gdLst>
                <a:gd name="T0" fmla="*/ 25 w 26"/>
                <a:gd name="T1" fmla="*/ 0 h 42"/>
                <a:gd name="T2" fmla="*/ 26 w 26"/>
                <a:gd name="T3" fmla="*/ 0 h 42"/>
                <a:gd name="T4" fmla="*/ 26 w 26"/>
                <a:gd name="T5" fmla="*/ 1 h 42"/>
                <a:gd name="T6" fmla="*/ 1 w 26"/>
                <a:gd name="T7" fmla="*/ 42 h 42"/>
                <a:gd name="T8" fmla="*/ 0 w 26"/>
                <a:gd name="T9" fmla="*/ 42 h 42"/>
                <a:gd name="T10" fmla="*/ 0 w 26"/>
                <a:gd name="T11" fmla="*/ 41 h 42"/>
                <a:gd name="T12" fmla="*/ 25 w 26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2">
                  <a:moveTo>
                    <a:pt x="25" y="0"/>
                  </a:moveTo>
                  <a:lnTo>
                    <a:pt x="26" y="0"/>
                  </a:lnTo>
                  <a:lnTo>
                    <a:pt x="26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4" name="Freeform 1145"/>
            <p:cNvSpPr>
              <a:spLocks/>
            </p:cNvSpPr>
            <p:nvPr/>
          </p:nvSpPr>
          <p:spPr bwMode="auto">
            <a:xfrm>
              <a:off x="5675313" y="1811338"/>
              <a:ext cx="44450" cy="66675"/>
            </a:xfrm>
            <a:custGeom>
              <a:avLst/>
              <a:gdLst>
                <a:gd name="T0" fmla="*/ 0 w 28"/>
                <a:gd name="T1" fmla="*/ 0 h 42"/>
                <a:gd name="T2" fmla="*/ 1 w 28"/>
                <a:gd name="T3" fmla="*/ 0 h 42"/>
                <a:gd name="T4" fmla="*/ 28 w 28"/>
                <a:gd name="T5" fmla="*/ 41 h 42"/>
                <a:gd name="T6" fmla="*/ 28 w 28"/>
                <a:gd name="T7" fmla="*/ 42 h 42"/>
                <a:gd name="T8" fmla="*/ 26 w 28"/>
                <a:gd name="T9" fmla="*/ 42 h 42"/>
                <a:gd name="T10" fmla="*/ 0 w 28"/>
                <a:gd name="T11" fmla="*/ 1 h 42"/>
                <a:gd name="T12" fmla="*/ 0 w 2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1" y="0"/>
                  </a:lnTo>
                  <a:lnTo>
                    <a:pt x="28" y="41"/>
                  </a:lnTo>
                  <a:lnTo>
                    <a:pt x="28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5" name="Line 1146"/>
            <p:cNvSpPr>
              <a:spLocks noChangeShapeType="1"/>
            </p:cNvSpPr>
            <p:nvPr/>
          </p:nvSpPr>
          <p:spPr bwMode="auto">
            <a:xfrm>
              <a:off x="5635625" y="1876425"/>
              <a:ext cx="84138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6" name="Freeform 1147"/>
            <p:cNvSpPr>
              <a:spLocks/>
            </p:cNvSpPr>
            <p:nvPr/>
          </p:nvSpPr>
          <p:spPr bwMode="auto">
            <a:xfrm>
              <a:off x="6105525" y="2065338"/>
              <a:ext cx="80963" cy="65088"/>
            </a:xfrm>
            <a:custGeom>
              <a:avLst/>
              <a:gdLst>
                <a:gd name="T0" fmla="*/ 25 w 51"/>
                <a:gd name="T1" fmla="*/ 0 h 41"/>
                <a:gd name="T2" fmla="*/ 51 w 51"/>
                <a:gd name="T3" fmla="*/ 41 h 41"/>
                <a:gd name="T4" fmla="*/ 0 w 51"/>
                <a:gd name="T5" fmla="*/ 41 h 41"/>
                <a:gd name="T6" fmla="*/ 25 w 51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1">
                  <a:moveTo>
                    <a:pt x="25" y="0"/>
                  </a:moveTo>
                  <a:lnTo>
                    <a:pt x="51" y="41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7" name="Freeform 1148"/>
            <p:cNvSpPr>
              <a:spLocks/>
            </p:cNvSpPr>
            <p:nvPr/>
          </p:nvSpPr>
          <p:spPr bwMode="auto">
            <a:xfrm>
              <a:off x="6105525" y="2065338"/>
              <a:ext cx="42863" cy="66675"/>
            </a:xfrm>
            <a:custGeom>
              <a:avLst/>
              <a:gdLst>
                <a:gd name="T0" fmla="*/ 25 w 27"/>
                <a:gd name="T1" fmla="*/ 0 h 42"/>
                <a:gd name="T2" fmla="*/ 27 w 27"/>
                <a:gd name="T3" fmla="*/ 0 h 42"/>
                <a:gd name="T4" fmla="*/ 27 w 27"/>
                <a:gd name="T5" fmla="*/ 1 h 42"/>
                <a:gd name="T6" fmla="*/ 1 w 27"/>
                <a:gd name="T7" fmla="*/ 42 h 42"/>
                <a:gd name="T8" fmla="*/ 0 w 27"/>
                <a:gd name="T9" fmla="*/ 42 h 42"/>
                <a:gd name="T10" fmla="*/ 0 w 27"/>
                <a:gd name="T11" fmla="*/ 41 h 42"/>
                <a:gd name="T12" fmla="*/ 25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25" y="0"/>
                  </a:moveTo>
                  <a:lnTo>
                    <a:pt x="27" y="0"/>
                  </a:lnTo>
                  <a:lnTo>
                    <a:pt x="27" y="1"/>
                  </a:lnTo>
                  <a:lnTo>
                    <a:pt x="1" y="42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8" name="Freeform 1149"/>
            <p:cNvSpPr>
              <a:spLocks/>
            </p:cNvSpPr>
            <p:nvPr/>
          </p:nvSpPr>
          <p:spPr bwMode="auto">
            <a:xfrm>
              <a:off x="6145213" y="2065338"/>
              <a:ext cx="42863" cy="66675"/>
            </a:xfrm>
            <a:custGeom>
              <a:avLst/>
              <a:gdLst>
                <a:gd name="T0" fmla="*/ 0 w 27"/>
                <a:gd name="T1" fmla="*/ 0 h 42"/>
                <a:gd name="T2" fmla="*/ 2 w 27"/>
                <a:gd name="T3" fmla="*/ 0 h 42"/>
                <a:gd name="T4" fmla="*/ 27 w 27"/>
                <a:gd name="T5" fmla="*/ 41 h 42"/>
                <a:gd name="T6" fmla="*/ 27 w 27"/>
                <a:gd name="T7" fmla="*/ 42 h 42"/>
                <a:gd name="T8" fmla="*/ 26 w 27"/>
                <a:gd name="T9" fmla="*/ 42 h 42"/>
                <a:gd name="T10" fmla="*/ 0 w 27"/>
                <a:gd name="T11" fmla="*/ 1 h 42"/>
                <a:gd name="T12" fmla="*/ 0 w 27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2">
                  <a:moveTo>
                    <a:pt x="0" y="0"/>
                  </a:moveTo>
                  <a:lnTo>
                    <a:pt x="2" y="0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9" name="Line 1150"/>
            <p:cNvSpPr>
              <a:spLocks noChangeShapeType="1"/>
            </p:cNvSpPr>
            <p:nvPr/>
          </p:nvSpPr>
          <p:spPr bwMode="auto">
            <a:xfrm>
              <a:off x="6105525" y="2130425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0" name="Freeform 1151"/>
            <p:cNvSpPr>
              <a:spLocks/>
            </p:cNvSpPr>
            <p:nvPr/>
          </p:nvSpPr>
          <p:spPr bwMode="auto">
            <a:xfrm>
              <a:off x="1190625" y="3157538"/>
              <a:ext cx="82550" cy="65088"/>
            </a:xfrm>
            <a:custGeom>
              <a:avLst/>
              <a:gdLst>
                <a:gd name="T0" fmla="*/ 27 w 52"/>
                <a:gd name="T1" fmla="*/ 0 h 41"/>
                <a:gd name="T2" fmla="*/ 52 w 52"/>
                <a:gd name="T3" fmla="*/ 41 h 41"/>
                <a:gd name="T4" fmla="*/ 0 w 52"/>
                <a:gd name="T5" fmla="*/ 41 h 41"/>
                <a:gd name="T6" fmla="*/ 27 w 52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41">
                  <a:moveTo>
                    <a:pt x="27" y="0"/>
                  </a:moveTo>
                  <a:lnTo>
                    <a:pt x="52" y="41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1" name="Freeform 1152"/>
            <p:cNvSpPr>
              <a:spLocks/>
            </p:cNvSpPr>
            <p:nvPr/>
          </p:nvSpPr>
          <p:spPr bwMode="auto">
            <a:xfrm>
              <a:off x="1190625" y="3157538"/>
              <a:ext cx="44450" cy="68263"/>
            </a:xfrm>
            <a:custGeom>
              <a:avLst/>
              <a:gdLst>
                <a:gd name="T0" fmla="*/ 27 w 28"/>
                <a:gd name="T1" fmla="*/ 0 h 43"/>
                <a:gd name="T2" fmla="*/ 28 w 28"/>
                <a:gd name="T3" fmla="*/ 0 h 43"/>
                <a:gd name="T4" fmla="*/ 28 w 28"/>
                <a:gd name="T5" fmla="*/ 1 h 43"/>
                <a:gd name="T6" fmla="*/ 3 w 28"/>
                <a:gd name="T7" fmla="*/ 43 h 43"/>
                <a:gd name="T8" fmla="*/ 0 w 28"/>
                <a:gd name="T9" fmla="*/ 43 h 43"/>
                <a:gd name="T10" fmla="*/ 0 w 28"/>
                <a:gd name="T11" fmla="*/ 41 h 43"/>
                <a:gd name="T12" fmla="*/ 27 w 28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3">
                  <a:moveTo>
                    <a:pt x="27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3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2" name="Freeform 1153"/>
            <p:cNvSpPr>
              <a:spLocks/>
            </p:cNvSpPr>
            <p:nvPr/>
          </p:nvSpPr>
          <p:spPr bwMode="auto">
            <a:xfrm>
              <a:off x="1233488" y="3157538"/>
              <a:ext cx="42863" cy="68263"/>
            </a:xfrm>
            <a:custGeom>
              <a:avLst/>
              <a:gdLst>
                <a:gd name="T0" fmla="*/ 0 w 27"/>
                <a:gd name="T1" fmla="*/ 0 h 43"/>
                <a:gd name="T2" fmla="*/ 1 w 27"/>
                <a:gd name="T3" fmla="*/ 0 h 43"/>
                <a:gd name="T4" fmla="*/ 27 w 27"/>
                <a:gd name="T5" fmla="*/ 41 h 43"/>
                <a:gd name="T6" fmla="*/ 27 w 27"/>
                <a:gd name="T7" fmla="*/ 43 h 43"/>
                <a:gd name="T8" fmla="*/ 25 w 27"/>
                <a:gd name="T9" fmla="*/ 43 h 43"/>
                <a:gd name="T10" fmla="*/ 0 w 27"/>
                <a:gd name="T11" fmla="*/ 1 h 43"/>
                <a:gd name="T12" fmla="*/ 0 w 27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3">
                  <a:moveTo>
                    <a:pt x="0" y="0"/>
                  </a:moveTo>
                  <a:lnTo>
                    <a:pt x="1" y="0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5" y="4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3" name="Line 1154"/>
            <p:cNvSpPr>
              <a:spLocks noChangeShapeType="1"/>
            </p:cNvSpPr>
            <p:nvPr/>
          </p:nvSpPr>
          <p:spPr bwMode="auto">
            <a:xfrm>
              <a:off x="1190625" y="3224213"/>
              <a:ext cx="85725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4" name="Freeform 1155"/>
            <p:cNvSpPr>
              <a:spLocks/>
            </p:cNvSpPr>
            <p:nvPr/>
          </p:nvSpPr>
          <p:spPr bwMode="auto">
            <a:xfrm>
              <a:off x="1468438" y="3057525"/>
              <a:ext cx="80963" cy="63500"/>
            </a:xfrm>
            <a:custGeom>
              <a:avLst/>
              <a:gdLst>
                <a:gd name="T0" fmla="*/ 26 w 51"/>
                <a:gd name="T1" fmla="*/ 0 h 40"/>
                <a:gd name="T2" fmla="*/ 51 w 51"/>
                <a:gd name="T3" fmla="*/ 40 h 40"/>
                <a:gd name="T4" fmla="*/ 0 w 51"/>
                <a:gd name="T5" fmla="*/ 40 h 40"/>
                <a:gd name="T6" fmla="*/ 26 w 51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0">
                  <a:moveTo>
                    <a:pt x="26" y="0"/>
                  </a:moveTo>
                  <a:lnTo>
                    <a:pt x="51" y="40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5" name="Freeform 1156"/>
            <p:cNvSpPr>
              <a:spLocks/>
            </p:cNvSpPr>
            <p:nvPr/>
          </p:nvSpPr>
          <p:spPr bwMode="auto">
            <a:xfrm>
              <a:off x="1468438" y="3057525"/>
              <a:ext cx="41275" cy="65088"/>
            </a:xfrm>
            <a:custGeom>
              <a:avLst/>
              <a:gdLst>
                <a:gd name="T0" fmla="*/ 26 w 26"/>
                <a:gd name="T1" fmla="*/ 0 h 41"/>
                <a:gd name="T2" fmla="*/ 26 w 26"/>
                <a:gd name="T3" fmla="*/ 0 h 41"/>
                <a:gd name="T4" fmla="*/ 26 w 26"/>
                <a:gd name="T5" fmla="*/ 0 h 41"/>
                <a:gd name="T6" fmla="*/ 2 w 26"/>
                <a:gd name="T7" fmla="*/ 41 h 41"/>
                <a:gd name="T8" fmla="*/ 0 w 26"/>
                <a:gd name="T9" fmla="*/ 41 h 41"/>
                <a:gd name="T10" fmla="*/ 0 w 26"/>
                <a:gd name="T11" fmla="*/ 40 h 41"/>
                <a:gd name="T12" fmla="*/ 26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26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6" name="Freeform 1157"/>
            <p:cNvSpPr>
              <a:spLocks/>
            </p:cNvSpPr>
            <p:nvPr/>
          </p:nvSpPr>
          <p:spPr bwMode="auto">
            <a:xfrm>
              <a:off x="1509713" y="3057525"/>
              <a:ext cx="41275" cy="65088"/>
            </a:xfrm>
            <a:custGeom>
              <a:avLst/>
              <a:gdLst>
                <a:gd name="T0" fmla="*/ 0 w 26"/>
                <a:gd name="T1" fmla="*/ 0 h 41"/>
                <a:gd name="T2" fmla="*/ 0 w 26"/>
                <a:gd name="T3" fmla="*/ 0 h 41"/>
                <a:gd name="T4" fmla="*/ 26 w 26"/>
                <a:gd name="T5" fmla="*/ 40 h 41"/>
                <a:gd name="T6" fmla="*/ 26 w 26"/>
                <a:gd name="T7" fmla="*/ 41 h 41"/>
                <a:gd name="T8" fmla="*/ 25 w 26"/>
                <a:gd name="T9" fmla="*/ 41 h 41"/>
                <a:gd name="T10" fmla="*/ 0 w 26"/>
                <a:gd name="T11" fmla="*/ 0 h 41"/>
                <a:gd name="T12" fmla="*/ 0 w 26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41">
                  <a:moveTo>
                    <a:pt x="0" y="0"/>
                  </a:moveTo>
                  <a:lnTo>
                    <a:pt x="0" y="0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5" y="4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7" name="Line 1158"/>
            <p:cNvSpPr>
              <a:spLocks noChangeShapeType="1"/>
            </p:cNvSpPr>
            <p:nvPr/>
          </p:nvSpPr>
          <p:spPr bwMode="auto">
            <a:xfrm>
              <a:off x="1468438" y="3122613"/>
              <a:ext cx="8255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8" name="Freeform 1159"/>
            <p:cNvSpPr>
              <a:spLocks/>
            </p:cNvSpPr>
            <p:nvPr/>
          </p:nvSpPr>
          <p:spPr bwMode="auto">
            <a:xfrm>
              <a:off x="4446588" y="1387475"/>
              <a:ext cx="79375" cy="109538"/>
            </a:xfrm>
            <a:custGeom>
              <a:avLst/>
              <a:gdLst>
                <a:gd name="T0" fmla="*/ 0 w 50"/>
                <a:gd name="T1" fmla="*/ 0 h 69"/>
                <a:gd name="T2" fmla="*/ 25 w 50"/>
                <a:gd name="T3" fmla="*/ 26 h 69"/>
                <a:gd name="T4" fmla="*/ 50 w 50"/>
                <a:gd name="T5" fmla="*/ 0 h 69"/>
                <a:gd name="T6" fmla="*/ 25 w 50"/>
                <a:gd name="T7" fmla="*/ 69 h 69"/>
                <a:gd name="T8" fmla="*/ 0 w 50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9">
                  <a:moveTo>
                    <a:pt x="0" y="0"/>
                  </a:moveTo>
                  <a:lnTo>
                    <a:pt x="25" y="26"/>
                  </a:lnTo>
                  <a:lnTo>
                    <a:pt x="50" y="0"/>
                  </a:lnTo>
                  <a:lnTo>
                    <a:pt x="25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9" name="Line 1160"/>
            <p:cNvSpPr>
              <a:spLocks noChangeShapeType="1"/>
            </p:cNvSpPr>
            <p:nvPr/>
          </p:nvSpPr>
          <p:spPr bwMode="auto">
            <a:xfrm>
              <a:off x="4486275" y="1339850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0" name="Freeform 1161"/>
            <p:cNvSpPr>
              <a:spLocks/>
            </p:cNvSpPr>
            <p:nvPr/>
          </p:nvSpPr>
          <p:spPr bwMode="auto">
            <a:xfrm>
              <a:off x="4148138" y="1963738"/>
              <a:ext cx="82550" cy="109538"/>
            </a:xfrm>
            <a:custGeom>
              <a:avLst/>
              <a:gdLst>
                <a:gd name="T0" fmla="*/ 0 w 52"/>
                <a:gd name="T1" fmla="*/ 0 h 69"/>
                <a:gd name="T2" fmla="*/ 27 w 52"/>
                <a:gd name="T3" fmla="*/ 25 h 69"/>
                <a:gd name="T4" fmla="*/ 52 w 52"/>
                <a:gd name="T5" fmla="*/ 0 h 69"/>
                <a:gd name="T6" fmla="*/ 27 w 52"/>
                <a:gd name="T7" fmla="*/ 69 h 69"/>
                <a:gd name="T8" fmla="*/ 0 w 5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9">
                  <a:moveTo>
                    <a:pt x="0" y="0"/>
                  </a:moveTo>
                  <a:lnTo>
                    <a:pt x="27" y="25"/>
                  </a:lnTo>
                  <a:lnTo>
                    <a:pt x="52" y="0"/>
                  </a:lnTo>
                  <a:lnTo>
                    <a:pt x="27" y="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1" name="Line 1162"/>
            <p:cNvSpPr>
              <a:spLocks noChangeShapeType="1"/>
            </p:cNvSpPr>
            <p:nvPr/>
          </p:nvSpPr>
          <p:spPr bwMode="auto">
            <a:xfrm>
              <a:off x="4191000" y="1916113"/>
              <a:ext cx="0" cy="9207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2" name="Freeform 1163"/>
            <p:cNvSpPr>
              <a:spLocks/>
            </p:cNvSpPr>
            <p:nvPr/>
          </p:nvSpPr>
          <p:spPr bwMode="auto">
            <a:xfrm>
              <a:off x="4214813" y="1893888"/>
              <a:ext cx="61913" cy="61913"/>
            </a:xfrm>
            <a:custGeom>
              <a:avLst/>
              <a:gdLst>
                <a:gd name="T0" fmla="*/ 20 w 39"/>
                <a:gd name="T1" fmla="*/ 0 h 39"/>
                <a:gd name="T2" fmla="*/ 23 w 39"/>
                <a:gd name="T3" fmla="*/ 0 h 39"/>
                <a:gd name="T4" fmla="*/ 26 w 39"/>
                <a:gd name="T5" fmla="*/ 2 h 39"/>
                <a:gd name="T6" fmla="*/ 28 w 39"/>
                <a:gd name="T7" fmla="*/ 2 h 39"/>
                <a:gd name="T8" fmla="*/ 31 w 39"/>
                <a:gd name="T9" fmla="*/ 4 h 39"/>
                <a:gd name="T10" fmla="*/ 34 w 39"/>
                <a:gd name="T11" fmla="*/ 5 h 39"/>
                <a:gd name="T12" fmla="*/ 35 w 39"/>
                <a:gd name="T13" fmla="*/ 7 h 39"/>
                <a:gd name="T14" fmla="*/ 37 w 39"/>
                <a:gd name="T15" fmla="*/ 11 h 39"/>
                <a:gd name="T16" fmla="*/ 38 w 39"/>
                <a:gd name="T17" fmla="*/ 12 h 39"/>
                <a:gd name="T18" fmla="*/ 39 w 39"/>
                <a:gd name="T19" fmla="*/ 16 h 39"/>
                <a:gd name="T20" fmla="*/ 39 w 39"/>
                <a:gd name="T21" fmla="*/ 19 h 39"/>
                <a:gd name="T22" fmla="*/ 38 w 39"/>
                <a:gd name="T23" fmla="*/ 23 h 39"/>
                <a:gd name="T24" fmla="*/ 38 w 39"/>
                <a:gd name="T25" fmla="*/ 27 h 39"/>
                <a:gd name="T26" fmla="*/ 37 w 39"/>
                <a:gd name="T27" fmla="*/ 29 h 39"/>
                <a:gd name="T28" fmla="*/ 34 w 39"/>
                <a:gd name="T29" fmla="*/ 32 h 39"/>
                <a:gd name="T30" fmla="*/ 34 w 39"/>
                <a:gd name="T31" fmla="*/ 34 h 39"/>
                <a:gd name="T32" fmla="*/ 31 w 39"/>
                <a:gd name="T33" fmla="*/ 35 h 39"/>
                <a:gd name="T34" fmla="*/ 29 w 39"/>
                <a:gd name="T35" fmla="*/ 37 h 39"/>
                <a:gd name="T36" fmla="*/ 26 w 39"/>
                <a:gd name="T37" fmla="*/ 38 h 39"/>
                <a:gd name="T38" fmla="*/ 19 w 39"/>
                <a:gd name="T39" fmla="*/ 39 h 39"/>
                <a:gd name="T40" fmla="*/ 15 w 39"/>
                <a:gd name="T41" fmla="*/ 38 h 39"/>
                <a:gd name="T42" fmla="*/ 12 w 39"/>
                <a:gd name="T43" fmla="*/ 38 h 39"/>
                <a:gd name="T44" fmla="*/ 9 w 39"/>
                <a:gd name="T45" fmla="*/ 36 h 39"/>
                <a:gd name="T46" fmla="*/ 5 w 39"/>
                <a:gd name="T47" fmla="*/ 34 h 39"/>
                <a:gd name="T48" fmla="*/ 5 w 39"/>
                <a:gd name="T49" fmla="*/ 34 h 39"/>
                <a:gd name="T50" fmla="*/ 3 w 39"/>
                <a:gd name="T51" fmla="*/ 31 h 39"/>
                <a:gd name="T52" fmla="*/ 2 w 39"/>
                <a:gd name="T53" fmla="*/ 29 h 39"/>
                <a:gd name="T54" fmla="*/ 1 w 39"/>
                <a:gd name="T55" fmla="*/ 28 h 39"/>
                <a:gd name="T56" fmla="*/ 0 w 39"/>
                <a:gd name="T57" fmla="*/ 23 h 39"/>
                <a:gd name="T58" fmla="*/ 0 w 39"/>
                <a:gd name="T59" fmla="*/ 20 h 39"/>
                <a:gd name="T60" fmla="*/ 0 w 39"/>
                <a:gd name="T61" fmla="*/ 15 h 39"/>
                <a:gd name="T62" fmla="*/ 1 w 39"/>
                <a:gd name="T63" fmla="*/ 13 h 39"/>
                <a:gd name="T64" fmla="*/ 2 w 39"/>
                <a:gd name="T65" fmla="*/ 10 h 39"/>
                <a:gd name="T66" fmla="*/ 4 w 39"/>
                <a:gd name="T67" fmla="*/ 6 h 39"/>
                <a:gd name="T68" fmla="*/ 5 w 39"/>
                <a:gd name="T69" fmla="*/ 5 h 39"/>
                <a:gd name="T70" fmla="*/ 10 w 39"/>
                <a:gd name="T71" fmla="*/ 2 h 39"/>
                <a:gd name="T72" fmla="*/ 11 w 39"/>
                <a:gd name="T73" fmla="*/ 2 h 39"/>
                <a:gd name="T74" fmla="*/ 15 w 39"/>
                <a:gd name="T7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" h="39">
                  <a:moveTo>
                    <a:pt x="18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7" y="10"/>
                  </a:lnTo>
                  <a:lnTo>
                    <a:pt x="37" y="11"/>
                  </a:lnTo>
                  <a:lnTo>
                    <a:pt x="37" y="11"/>
                  </a:lnTo>
                  <a:lnTo>
                    <a:pt x="38" y="12"/>
                  </a:lnTo>
                  <a:lnTo>
                    <a:pt x="38" y="14"/>
                  </a:lnTo>
                  <a:lnTo>
                    <a:pt x="39" y="16"/>
                  </a:lnTo>
                  <a:lnTo>
                    <a:pt x="39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8"/>
                  </a:lnTo>
                  <a:lnTo>
                    <a:pt x="37" y="29"/>
                  </a:lnTo>
                  <a:lnTo>
                    <a:pt x="35" y="31"/>
                  </a:lnTo>
                  <a:lnTo>
                    <a:pt x="34" y="32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1" y="35"/>
                  </a:lnTo>
                  <a:lnTo>
                    <a:pt x="30" y="36"/>
                  </a:lnTo>
                  <a:lnTo>
                    <a:pt x="29" y="37"/>
                  </a:lnTo>
                  <a:lnTo>
                    <a:pt x="28" y="37"/>
                  </a:lnTo>
                  <a:lnTo>
                    <a:pt x="26" y="38"/>
                  </a:lnTo>
                  <a:lnTo>
                    <a:pt x="23" y="39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5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5" y="34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2" y="29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3" name="Line 1164"/>
            <p:cNvSpPr>
              <a:spLocks noChangeShapeType="1"/>
            </p:cNvSpPr>
            <p:nvPr/>
          </p:nvSpPr>
          <p:spPr bwMode="auto">
            <a:xfrm>
              <a:off x="4276725" y="19256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4" name="Line 1165"/>
            <p:cNvSpPr>
              <a:spLocks noChangeShapeType="1"/>
            </p:cNvSpPr>
            <p:nvPr/>
          </p:nvSpPr>
          <p:spPr bwMode="auto">
            <a:xfrm flipH="1">
              <a:off x="4275138" y="19256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5" name="Line 1166"/>
            <p:cNvSpPr>
              <a:spLocks noChangeShapeType="1"/>
            </p:cNvSpPr>
            <p:nvPr/>
          </p:nvSpPr>
          <p:spPr bwMode="auto">
            <a:xfrm>
              <a:off x="4275138" y="19272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6" name="Line 1167"/>
            <p:cNvSpPr>
              <a:spLocks noChangeShapeType="1"/>
            </p:cNvSpPr>
            <p:nvPr/>
          </p:nvSpPr>
          <p:spPr bwMode="auto">
            <a:xfrm>
              <a:off x="4275138" y="19304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7" name="Line 1168"/>
            <p:cNvSpPr>
              <a:spLocks noChangeShapeType="1"/>
            </p:cNvSpPr>
            <p:nvPr/>
          </p:nvSpPr>
          <p:spPr bwMode="auto">
            <a:xfrm>
              <a:off x="4275138" y="19351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8" name="Line 1169"/>
            <p:cNvSpPr>
              <a:spLocks noChangeShapeType="1"/>
            </p:cNvSpPr>
            <p:nvPr/>
          </p:nvSpPr>
          <p:spPr bwMode="auto">
            <a:xfrm flipH="1">
              <a:off x="4273550" y="1935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9" name="Line 1170"/>
            <p:cNvSpPr>
              <a:spLocks noChangeShapeType="1"/>
            </p:cNvSpPr>
            <p:nvPr/>
          </p:nvSpPr>
          <p:spPr bwMode="auto">
            <a:xfrm>
              <a:off x="4273550" y="1936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0" name="Line 1171"/>
            <p:cNvSpPr>
              <a:spLocks noChangeShapeType="1"/>
            </p:cNvSpPr>
            <p:nvPr/>
          </p:nvSpPr>
          <p:spPr bwMode="auto">
            <a:xfrm flipH="1">
              <a:off x="4271963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1" name="Line 1172"/>
            <p:cNvSpPr>
              <a:spLocks noChangeShapeType="1"/>
            </p:cNvSpPr>
            <p:nvPr/>
          </p:nvSpPr>
          <p:spPr bwMode="auto">
            <a:xfrm flipH="1">
              <a:off x="42703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2" name="Line 1173"/>
            <p:cNvSpPr>
              <a:spLocks noChangeShapeType="1"/>
            </p:cNvSpPr>
            <p:nvPr/>
          </p:nvSpPr>
          <p:spPr bwMode="auto">
            <a:xfrm flipH="1">
              <a:off x="4268788" y="194310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3" name="Line 1174"/>
            <p:cNvSpPr>
              <a:spLocks noChangeShapeType="1"/>
            </p:cNvSpPr>
            <p:nvPr/>
          </p:nvSpPr>
          <p:spPr bwMode="auto">
            <a:xfrm>
              <a:off x="4268788" y="194468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4" name="Line 1175"/>
            <p:cNvSpPr>
              <a:spLocks noChangeShapeType="1"/>
            </p:cNvSpPr>
            <p:nvPr/>
          </p:nvSpPr>
          <p:spPr bwMode="auto">
            <a:xfrm>
              <a:off x="4268788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5" name="Line 1176"/>
            <p:cNvSpPr>
              <a:spLocks noChangeShapeType="1"/>
            </p:cNvSpPr>
            <p:nvPr/>
          </p:nvSpPr>
          <p:spPr bwMode="auto">
            <a:xfrm>
              <a:off x="4268788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6" name="Line 1177"/>
            <p:cNvSpPr>
              <a:spLocks noChangeShapeType="1"/>
            </p:cNvSpPr>
            <p:nvPr/>
          </p:nvSpPr>
          <p:spPr bwMode="auto">
            <a:xfrm flipH="1">
              <a:off x="4264025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7" name="Line 1178"/>
            <p:cNvSpPr>
              <a:spLocks noChangeShapeType="1"/>
            </p:cNvSpPr>
            <p:nvPr/>
          </p:nvSpPr>
          <p:spPr bwMode="auto">
            <a:xfrm flipH="1">
              <a:off x="4262438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8" name="Line 1179"/>
            <p:cNvSpPr>
              <a:spLocks noChangeShapeType="1"/>
            </p:cNvSpPr>
            <p:nvPr/>
          </p:nvSpPr>
          <p:spPr bwMode="auto">
            <a:xfrm flipH="1">
              <a:off x="4260850" y="19510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9" name="Line 1180"/>
            <p:cNvSpPr>
              <a:spLocks noChangeShapeType="1"/>
            </p:cNvSpPr>
            <p:nvPr/>
          </p:nvSpPr>
          <p:spPr bwMode="auto">
            <a:xfrm flipH="1">
              <a:off x="4259263" y="1951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0" name="Line 1181"/>
            <p:cNvSpPr>
              <a:spLocks noChangeShapeType="1"/>
            </p:cNvSpPr>
            <p:nvPr/>
          </p:nvSpPr>
          <p:spPr bwMode="auto">
            <a:xfrm>
              <a:off x="4259263" y="19526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1" name="Line 1182"/>
            <p:cNvSpPr>
              <a:spLocks noChangeShapeType="1"/>
            </p:cNvSpPr>
            <p:nvPr/>
          </p:nvSpPr>
          <p:spPr bwMode="auto">
            <a:xfrm flipH="1">
              <a:off x="4256088" y="19526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2" name="Line 1183"/>
            <p:cNvSpPr>
              <a:spLocks noChangeShapeType="1"/>
            </p:cNvSpPr>
            <p:nvPr/>
          </p:nvSpPr>
          <p:spPr bwMode="auto">
            <a:xfrm flipH="1">
              <a:off x="42513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3" name="Line 1184"/>
            <p:cNvSpPr>
              <a:spLocks noChangeShapeType="1"/>
            </p:cNvSpPr>
            <p:nvPr/>
          </p:nvSpPr>
          <p:spPr bwMode="auto">
            <a:xfrm flipH="1">
              <a:off x="4244975" y="1954213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4" name="Line 1185"/>
            <p:cNvSpPr>
              <a:spLocks noChangeShapeType="1"/>
            </p:cNvSpPr>
            <p:nvPr/>
          </p:nvSpPr>
          <p:spPr bwMode="auto">
            <a:xfrm flipH="1">
              <a:off x="4243388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5" name="Line 1186"/>
            <p:cNvSpPr>
              <a:spLocks noChangeShapeType="1"/>
            </p:cNvSpPr>
            <p:nvPr/>
          </p:nvSpPr>
          <p:spPr bwMode="auto">
            <a:xfrm flipH="1">
              <a:off x="4238625" y="1954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6" name="Line 1187"/>
            <p:cNvSpPr>
              <a:spLocks noChangeShapeType="1"/>
            </p:cNvSpPr>
            <p:nvPr/>
          </p:nvSpPr>
          <p:spPr bwMode="auto">
            <a:xfrm flipH="1">
              <a:off x="4235450" y="1954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7" name="Line 1188"/>
            <p:cNvSpPr>
              <a:spLocks noChangeShapeType="1"/>
            </p:cNvSpPr>
            <p:nvPr/>
          </p:nvSpPr>
          <p:spPr bwMode="auto">
            <a:xfrm flipH="1">
              <a:off x="4233863" y="1954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8" name="Line 1189"/>
            <p:cNvSpPr>
              <a:spLocks noChangeShapeType="1"/>
            </p:cNvSpPr>
            <p:nvPr/>
          </p:nvSpPr>
          <p:spPr bwMode="auto">
            <a:xfrm flipV="1">
              <a:off x="4233863" y="19526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9" name="Line 1190"/>
            <p:cNvSpPr>
              <a:spLocks noChangeShapeType="1"/>
            </p:cNvSpPr>
            <p:nvPr/>
          </p:nvSpPr>
          <p:spPr bwMode="auto">
            <a:xfrm flipH="1">
              <a:off x="4232275" y="19526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0" name="Line 1191"/>
            <p:cNvSpPr>
              <a:spLocks noChangeShapeType="1"/>
            </p:cNvSpPr>
            <p:nvPr/>
          </p:nvSpPr>
          <p:spPr bwMode="auto">
            <a:xfrm flipH="1" flipV="1">
              <a:off x="4229100" y="19510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1" name="Line 1192"/>
            <p:cNvSpPr>
              <a:spLocks noChangeShapeType="1"/>
            </p:cNvSpPr>
            <p:nvPr/>
          </p:nvSpPr>
          <p:spPr bwMode="auto">
            <a:xfrm flipH="1" flipV="1">
              <a:off x="4227513" y="1949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2" name="Line 1193"/>
            <p:cNvSpPr>
              <a:spLocks noChangeShapeType="1"/>
            </p:cNvSpPr>
            <p:nvPr/>
          </p:nvSpPr>
          <p:spPr bwMode="auto">
            <a:xfrm flipH="1" flipV="1">
              <a:off x="4222750" y="19478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3" name="Line 1194"/>
            <p:cNvSpPr>
              <a:spLocks noChangeShapeType="1"/>
            </p:cNvSpPr>
            <p:nvPr/>
          </p:nvSpPr>
          <p:spPr bwMode="auto">
            <a:xfrm>
              <a:off x="4222750" y="19478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4" name="Line 1195"/>
            <p:cNvSpPr>
              <a:spLocks noChangeShapeType="1"/>
            </p:cNvSpPr>
            <p:nvPr/>
          </p:nvSpPr>
          <p:spPr bwMode="auto">
            <a:xfrm flipV="1">
              <a:off x="4222750" y="1944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5" name="Line 1196"/>
            <p:cNvSpPr>
              <a:spLocks noChangeShapeType="1"/>
            </p:cNvSpPr>
            <p:nvPr/>
          </p:nvSpPr>
          <p:spPr bwMode="auto">
            <a:xfrm flipH="1">
              <a:off x="4221163" y="19446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6" name="Line 1197"/>
            <p:cNvSpPr>
              <a:spLocks noChangeShapeType="1"/>
            </p:cNvSpPr>
            <p:nvPr/>
          </p:nvSpPr>
          <p:spPr bwMode="auto">
            <a:xfrm flipV="1">
              <a:off x="4221163" y="19431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7" name="Line 1198"/>
            <p:cNvSpPr>
              <a:spLocks noChangeShapeType="1"/>
            </p:cNvSpPr>
            <p:nvPr/>
          </p:nvSpPr>
          <p:spPr bwMode="auto">
            <a:xfrm flipH="1" flipV="1">
              <a:off x="4219575" y="193992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8" name="Line 1199"/>
            <p:cNvSpPr>
              <a:spLocks noChangeShapeType="1"/>
            </p:cNvSpPr>
            <p:nvPr/>
          </p:nvSpPr>
          <p:spPr bwMode="auto">
            <a:xfrm flipH="1" flipV="1">
              <a:off x="4217988" y="1938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9" name="Line 1200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0" name="Line 1201"/>
            <p:cNvSpPr>
              <a:spLocks noChangeShapeType="1"/>
            </p:cNvSpPr>
            <p:nvPr/>
          </p:nvSpPr>
          <p:spPr bwMode="auto">
            <a:xfrm>
              <a:off x="4217988" y="19383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1" name="Line 1202"/>
            <p:cNvSpPr>
              <a:spLocks noChangeShapeType="1"/>
            </p:cNvSpPr>
            <p:nvPr/>
          </p:nvSpPr>
          <p:spPr bwMode="auto">
            <a:xfrm flipH="1" flipV="1">
              <a:off x="4216400" y="19351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2" name="Line 1203"/>
            <p:cNvSpPr>
              <a:spLocks noChangeShapeType="1"/>
            </p:cNvSpPr>
            <p:nvPr/>
          </p:nvSpPr>
          <p:spPr bwMode="auto">
            <a:xfrm flipH="1" flipV="1">
              <a:off x="4214813" y="19304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3" name="Line 1204"/>
            <p:cNvSpPr>
              <a:spLocks noChangeShapeType="1"/>
            </p:cNvSpPr>
            <p:nvPr/>
          </p:nvSpPr>
          <p:spPr bwMode="auto">
            <a:xfrm flipV="1">
              <a:off x="4214813" y="1924050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4" name="Line 1205"/>
            <p:cNvSpPr>
              <a:spLocks noChangeShapeType="1"/>
            </p:cNvSpPr>
            <p:nvPr/>
          </p:nvSpPr>
          <p:spPr bwMode="auto">
            <a:xfrm flipV="1">
              <a:off x="4214813" y="19224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5" name="Line 1206"/>
            <p:cNvSpPr>
              <a:spLocks noChangeShapeType="1"/>
            </p:cNvSpPr>
            <p:nvPr/>
          </p:nvSpPr>
          <p:spPr bwMode="auto">
            <a:xfrm flipV="1">
              <a:off x="4216400" y="19192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6" name="Line 1207"/>
            <p:cNvSpPr>
              <a:spLocks noChangeShapeType="1"/>
            </p:cNvSpPr>
            <p:nvPr/>
          </p:nvSpPr>
          <p:spPr bwMode="auto">
            <a:xfrm flipV="1">
              <a:off x="4216400" y="191770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7" name="Line 1208"/>
            <p:cNvSpPr>
              <a:spLocks noChangeShapeType="1"/>
            </p:cNvSpPr>
            <p:nvPr/>
          </p:nvSpPr>
          <p:spPr bwMode="auto">
            <a:xfrm flipV="1">
              <a:off x="4216400" y="1916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8" name="Line 1209"/>
            <p:cNvSpPr>
              <a:spLocks noChangeShapeType="1"/>
            </p:cNvSpPr>
            <p:nvPr/>
          </p:nvSpPr>
          <p:spPr bwMode="auto">
            <a:xfrm>
              <a:off x="4216400" y="19161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9" name="Line 1210"/>
            <p:cNvSpPr>
              <a:spLocks noChangeShapeType="1"/>
            </p:cNvSpPr>
            <p:nvPr/>
          </p:nvSpPr>
          <p:spPr bwMode="auto">
            <a:xfrm flipV="1">
              <a:off x="4216400" y="19129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0" name="Line 1212"/>
            <p:cNvSpPr>
              <a:spLocks noChangeShapeType="1"/>
            </p:cNvSpPr>
            <p:nvPr/>
          </p:nvSpPr>
          <p:spPr bwMode="auto">
            <a:xfrm flipV="1">
              <a:off x="4217988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1" name="Line 1213"/>
            <p:cNvSpPr>
              <a:spLocks noChangeShapeType="1"/>
            </p:cNvSpPr>
            <p:nvPr/>
          </p:nvSpPr>
          <p:spPr bwMode="auto">
            <a:xfrm flipV="1">
              <a:off x="42195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2" name="Line 1214"/>
            <p:cNvSpPr>
              <a:spLocks noChangeShapeType="1"/>
            </p:cNvSpPr>
            <p:nvPr/>
          </p:nvSpPr>
          <p:spPr bwMode="auto">
            <a:xfrm flipV="1">
              <a:off x="4221163" y="19050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3" name="Line 1215"/>
            <p:cNvSpPr>
              <a:spLocks noChangeShapeType="1"/>
            </p:cNvSpPr>
            <p:nvPr/>
          </p:nvSpPr>
          <p:spPr bwMode="auto">
            <a:xfrm flipV="1">
              <a:off x="4221163" y="1903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4" name="Line 1216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5" name="Line 1217"/>
            <p:cNvSpPr>
              <a:spLocks noChangeShapeType="1"/>
            </p:cNvSpPr>
            <p:nvPr/>
          </p:nvSpPr>
          <p:spPr bwMode="auto">
            <a:xfrm>
              <a:off x="4222751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6" name="Line 1218"/>
            <p:cNvSpPr>
              <a:spLocks noChangeShapeType="1"/>
            </p:cNvSpPr>
            <p:nvPr/>
          </p:nvSpPr>
          <p:spPr bwMode="auto">
            <a:xfrm flipV="1">
              <a:off x="4222751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7" name="Line 1219"/>
            <p:cNvSpPr>
              <a:spLocks noChangeShapeType="1"/>
            </p:cNvSpPr>
            <p:nvPr/>
          </p:nvSpPr>
          <p:spPr bwMode="auto">
            <a:xfrm flipV="1">
              <a:off x="4227513" y="1900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8" name="Line 1220"/>
            <p:cNvSpPr>
              <a:spLocks noChangeShapeType="1"/>
            </p:cNvSpPr>
            <p:nvPr/>
          </p:nvSpPr>
          <p:spPr bwMode="auto">
            <a:xfrm>
              <a:off x="4229101" y="19002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9" name="Line 1221"/>
            <p:cNvSpPr>
              <a:spLocks noChangeShapeType="1"/>
            </p:cNvSpPr>
            <p:nvPr/>
          </p:nvSpPr>
          <p:spPr bwMode="auto">
            <a:xfrm>
              <a:off x="4230688" y="1900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0" name="Line 1222"/>
            <p:cNvSpPr>
              <a:spLocks noChangeShapeType="1"/>
            </p:cNvSpPr>
            <p:nvPr/>
          </p:nvSpPr>
          <p:spPr bwMode="auto">
            <a:xfrm flipV="1">
              <a:off x="4230688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1" name="Line 1223"/>
            <p:cNvSpPr>
              <a:spLocks noChangeShapeType="1"/>
            </p:cNvSpPr>
            <p:nvPr/>
          </p:nvSpPr>
          <p:spPr bwMode="auto">
            <a:xfrm>
              <a:off x="4232276" y="1898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2" name="Line 1224"/>
            <p:cNvSpPr>
              <a:spLocks noChangeShapeType="1"/>
            </p:cNvSpPr>
            <p:nvPr/>
          </p:nvSpPr>
          <p:spPr bwMode="auto">
            <a:xfrm flipV="1">
              <a:off x="4235451" y="18970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3" name="Line 1225"/>
            <p:cNvSpPr>
              <a:spLocks noChangeShapeType="1"/>
            </p:cNvSpPr>
            <p:nvPr/>
          </p:nvSpPr>
          <p:spPr bwMode="auto">
            <a:xfrm>
              <a:off x="4238626" y="189706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4" name="Line 1226"/>
            <p:cNvSpPr>
              <a:spLocks noChangeShapeType="1"/>
            </p:cNvSpPr>
            <p:nvPr/>
          </p:nvSpPr>
          <p:spPr bwMode="auto">
            <a:xfrm>
              <a:off x="4243388" y="18970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5" name="Line 1227"/>
            <p:cNvSpPr>
              <a:spLocks noChangeShapeType="1"/>
            </p:cNvSpPr>
            <p:nvPr/>
          </p:nvSpPr>
          <p:spPr bwMode="auto">
            <a:xfrm flipV="1">
              <a:off x="4244976" y="18938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6" name="Line 1228"/>
            <p:cNvSpPr>
              <a:spLocks noChangeShapeType="1"/>
            </p:cNvSpPr>
            <p:nvPr/>
          </p:nvSpPr>
          <p:spPr bwMode="auto">
            <a:xfrm>
              <a:off x="4244976" y="189388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7" name="Line 1229"/>
            <p:cNvSpPr>
              <a:spLocks noChangeShapeType="1"/>
            </p:cNvSpPr>
            <p:nvPr/>
          </p:nvSpPr>
          <p:spPr bwMode="auto">
            <a:xfrm>
              <a:off x="4246563" y="18938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8" name="Line 1230"/>
            <p:cNvSpPr>
              <a:spLocks noChangeShapeType="1"/>
            </p:cNvSpPr>
            <p:nvPr/>
          </p:nvSpPr>
          <p:spPr bwMode="auto">
            <a:xfrm>
              <a:off x="4248151" y="18970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9" name="Line 1231"/>
            <p:cNvSpPr>
              <a:spLocks noChangeShapeType="1"/>
            </p:cNvSpPr>
            <p:nvPr/>
          </p:nvSpPr>
          <p:spPr bwMode="auto">
            <a:xfrm>
              <a:off x="4251326" y="1897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0" name="Line 1232"/>
            <p:cNvSpPr>
              <a:spLocks noChangeShapeType="1"/>
            </p:cNvSpPr>
            <p:nvPr/>
          </p:nvSpPr>
          <p:spPr bwMode="auto">
            <a:xfrm>
              <a:off x="4256088" y="18986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1" name="Line 1233"/>
            <p:cNvSpPr>
              <a:spLocks noChangeShapeType="1"/>
            </p:cNvSpPr>
            <p:nvPr/>
          </p:nvSpPr>
          <p:spPr bwMode="auto">
            <a:xfrm>
              <a:off x="4256088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2" name="Line 1234"/>
            <p:cNvSpPr>
              <a:spLocks noChangeShapeType="1"/>
            </p:cNvSpPr>
            <p:nvPr/>
          </p:nvSpPr>
          <p:spPr bwMode="auto">
            <a:xfrm>
              <a:off x="4257676" y="18986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3" name="Line 1235"/>
            <p:cNvSpPr>
              <a:spLocks noChangeShapeType="1"/>
            </p:cNvSpPr>
            <p:nvPr/>
          </p:nvSpPr>
          <p:spPr bwMode="auto">
            <a:xfrm>
              <a:off x="4259263" y="1898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4" name="Line 1236"/>
            <p:cNvSpPr>
              <a:spLocks noChangeShapeType="1"/>
            </p:cNvSpPr>
            <p:nvPr/>
          </p:nvSpPr>
          <p:spPr bwMode="auto">
            <a:xfrm>
              <a:off x="4260851" y="1900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5" name="Line 1237"/>
            <p:cNvSpPr>
              <a:spLocks noChangeShapeType="1"/>
            </p:cNvSpPr>
            <p:nvPr/>
          </p:nvSpPr>
          <p:spPr bwMode="auto">
            <a:xfrm>
              <a:off x="4264026" y="190182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6" name="Line 1238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7" name="Line 1239"/>
            <p:cNvSpPr>
              <a:spLocks noChangeShapeType="1"/>
            </p:cNvSpPr>
            <p:nvPr/>
          </p:nvSpPr>
          <p:spPr bwMode="auto">
            <a:xfrm>
              <a:off x="4268788" y="1903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8" name="Line 1240"/>
            <p:cNvSpPr>
              <a:spLocks noChangeShapeType="1"/>
            </p:cNvSpPr>
            <p:nvPr/>
          </p:nvSpPr>
          <p:spPr bwMode="auto">
            <a:xfrm>
              <a:off x="4268788" y="1903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9" name="Line 1241"/>
            <p:cNvSpPr>
              <a:spLocks noChangeShapeType="1"/>
            </p:cNvSpPr>
            <p:nvPr/>
          </p:nvSpPr>
          <p:spPr bwMode="auto">
            <a:xfrm>
              <a:off x="4268788" y="19050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0" name="Line 1242"/>
            <p:cNvSpPr>
              <a:spLocks noChangeShapeType="1"/>
            </p:cNvSpPr>
            <p:nvPr/>
          </p:nvSpPr>
          <p:spPr bwMode="auto">
            <a:xfrm>
              <a:off x="4270376" y="1909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1" name="Line 1243"/>
            <p:cNvSpPr>
              <a:spLocks noChangeShapeType="1"/>
            </p:cNvSpPr>
            <p:nvPr/>
          </p:nvSpPr>
          <p:spPr bwMode="auto">
            <a:xfrm>
              <a:off x="4271963" y="1911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2" name="Line 1244"/>
            <p:cNvSpPr>
              <a:spLocks noChangeShapeType="1"/>
            </p:cNvSpPr>
            <p:nvPr/>
          </p:nvSpPr>
          <p:spPr bwMode="auto">
            <a:xfrm>
              <a:off x="4273551" y="1912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3" name="Line 1245"/>
            <p:cNvSpPr>
              <a:spLocks noChangeShapeType="1"/>
            </p:cNvSpPr>
            <p:nvPr/>
          </p:nvSpPr>
          <p:spPr bwMode="auto">
            <a:xfrm>
              <a:off x="4273551" y="1912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4" name="Line 1246"/>
            <p:cNvSpPr>
              <a:spLocks noChangeShapeType="1"/>
            </p:cNvSpPr>
            <p:nvPr/>
          </p:nvSpPr>
          <p:spPr bwMode="auto">
            <a:xfrm>
              <a:off x="4273551" y="1914525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5" name="Line 1247"/>
            <p:cNvSpPr>
              <a:spLocks noChangeShapeType="1"/>
            </p:cNvSpPr>
            <p:nvPr/>
          </p:nvSpPr>
          <p:spPr bwMode="auto">
            <a:xfrm>
              <a:off x="4275138" y="19192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6" name="Line 1248"/>
            <p:cNvSpPr>
              <a:spLocks noChangeShapeType="1"/>
            </p:cNvSpPr>
            <p:nvPr/>
          </p:nvSpPr>
          <p:spPr bwMode="auto">
            <a:xfrm>
              <a:off x="4276726" y="19224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7" name="Freeform 1249"/>
            <p:cNvSpPr>
              <a:spLocks/>
            </p:cNvSpPr>
            <p:nvPr/>
          </p:nvSpPr>
          <p:spPr bwMode="auto">
            <a:xfrm>
              <a:off x="4454526" y="1643063"/>
              <a:ext cx="63500" cy="61913"/>
            </a:xfrm>
            <a:custGeom>
              <a:avLst/>
              <a:gdLst>
                <a:gd name="T0" fmla="*/ 20 w 40"/>
                <a:gd name="T1" fmla="*/ 1 h 39"/>
                <a:gd name="T2" fmla="*/ 24 w 40"/>
                <a:gd name="T3" fmla="*/ 1 h 39"/>
                <a:gd name="T4" fmla="*/ 28 w 40"/>
                <a:gd name="T5" fmla="*/ 1 h 39"/>
                <a:gd name="T6" fmla="*/ 30 w 40"/>
                <a:gd name="T7" fmla="*/ 3 h 39"/>
                <a:gd name="T8" fmla="*/ 33 w 40"/>
                <a:gd name="T9" fmla="*/ 5 h 39"/>
                <a:gd name="T10" fmla="*/ 34 w 40"/>
                <a:gd name="T11" fmla="*/ 5 h 39"/>
                <a:gd name="T12" fmla="*/ 37 w 40"/>
                <a:gd name="T13" fmla="*/ 8 h 39"/>
                <a:gd name="T14" fmla="*/ 38 w 40"/>
                <a:gd name="T15" fmla="*/ 10 h 39"/>
                <a:gd name="T16" fmla="*/ 39 w 40"/>
                <a:gd name="T17" fmla="*/ 11 h 39"/>
                <a:gd name="T18" fmla="*/ 40 w 40"/>
                <a:gd name="T19" fmla="*/ 16 h 39"/>
                <a:gd name="T20" fmla="*/ 40 w 40"/>
                <a:gd name="T21" fmla="*/ 20 h 39"/>
                <a:gd name="T22" fmla="*/ 39 w 40"/>
                <a:gd name="T23" fmla="*/ 25 h 39"/>
                <a:gd name="T24" fmla="*/ 39 w 40"/>
                <a:gd name="T25" fmla="*/ 26 h 39"/>
                <a:gd name="T26" fmla="*/ 38 w 40"/>
                <a:gd name="T27" fmla="*/ 28 h 39"/>
                <a:gd name="T28" fmla="*/ 34 w 40"/>
                <a:gd name="T29" fmla="*/ 32 h 39"/>
                <a:gd name="T30" fmla="*/ 34 w 40"/>
                <a:gd name="T31" fmla="*/ 34 h 39"/>
                <a:gd name="T32" fmla="*/ 32 w 40"/>
                <a:gd name="T33" fmla="*/ 35 h 39"/>
                <a:gd name="T34" fmla="*/ 28 w 40"/>
                <a:gd name="T35" fmla="*/ 36 h 39"/>
                <a:gd name="T36" fmla="*/ 24 w 40"/>
                <a:gd name="T37" fmla="*/ 37 h 39"/>
                <a:gd name="T38" fmla="*/ 22 w 40"/>
                <a:gd name="T39" fmla="*/ 39 h 39"/>
                <a:gd name="T40" fmla="*/ 20 w 40"/>
                <a:gd name="T41" fmla="*/ 39 h 39"/>
                <a:gd name="T42" fmla="*/ 15 w 40"/>
                <a:gd name="T43" fmla="*/ 37 h 39"/>
                <a:gd name="T44" fmla="*/ 12 w 40"/>
                <a:gd name="T45" fmla="*/ 37 h 39"/>
                <a:gd name="T46" fmla="*/ 8 w 40"/>
                <a:gd name="T47" fmla="*/ 35 h 39"/>
                <a:gd name="T48" fmla="*/ 6 w 40"/>
                <a:gd name="T49" fmla="*/ 34 h 39"/>
                <a:gd name="T50" fmla="*/ 5 w 40"/>
                <a:gd name="T51" fmla="*/ 32 h 39"/>
                <a:gd name="T52" fmla="*/ 3 w 40"/>
                <a:gd name="T53" fmla="*/ 28 h 39"/>
                <a:gd name="T54" fmla="*/ 1 w 40"/>
                <a:gd name="T55" fmla="*/ 28 h 39"/>
                <a:gd name="T56" fmla="*/ 1 w 40"/>
                <a:gd name="T57" fmla="*/ 25 h 39"/>
                <a:gd name="T58" fmla="*/ 0 w 40"/>
                <a:gd name="T59" fmla="*/ 21 h 39"/>
                <a:gd name="T60" fmla="*/ 0 w 40"/>
                <a:gd name="T61" fmla="*/ 17 h 39"/>
                <a:gd name="T62" fmla="*/ 1 w 40"/>
                <a:gd name="T63" fmla="*/ 13 h 39"/>
                <a:gd name="T64" fmla="*/ 1 w 40"/>
                <a:gd name="T65" fmla="*/ 11 h 39"/>
                <a:gd name="T66" fmla="*/ 4 w 40"/>
                <a:gd name="T67" fmla="*/ 8 h 39"/>
                <a:gd name="T68" fmla="*/ 6 w 40"/>
                <a:gd name="T69" fmla="*/ 5 h 39"/>
                <a:gd name="T70" fmla="*/ 8 w 40"/>
                <a:gd name="T71" fmla="*/ 4 h 39"/>
                <a:gd name="T72" fmla="*/ 11 w 40"/>
                <a:gd name="T73" fmla="*/ 2 h 39"/>
                <a:gd name="T74" fmla="*/ 12 w 40"/>
                <a:gd name="T75" fmla="*/ 1 h 39"/>
                <a:gd name="T76" fmla="*/ 16 w 40"/>
                <a:gd name="T7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9">
                  <a:moveTo>
                    <a:pt x="17" y="0"/>
                  </a:moveTo>
                  <a:lnTo>
                    <a:pt x="20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7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9" y="11"/>
                  </a:lnTo>
                  <a:lnTo>
                    <a:pt x="39" y="13"/>
                  </a:lnTo>
                  <a:lnTo>
                    <a:pt x="40" y="16"/>
                  </a:lnTo>
                  <a:lnTo>
                    <a:pt x="40" y="19"/>
                  </a:lnTo>
                  <a:lnTo>
                    <a:pt x="40" y="20"/>
                  </a:lnTo>
                  <a:lnTo>
                    <a:pt x="40" y="24"/>
                  </a:lnTo>
                  <a:lnTo>
                    <a:pt x="39" y="25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7" y="31"/>
                  </a:lnTo>
                  <a:lnTo>
                    <a:pt x="34" y="32"/>
                  </a:lnTo>
                  <a:lnTo>
                    <a:pt x="34" y="33"/>
                  </a:lnTo>
                  <a:lnTo>
                    <a:pt x="34" y="34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1" y="36"/>
                  </a:lnTo>
                  <a:lnTo>
                    <a:pt x="28" y="36"/>
                  </a:lnTo>
                  <a:lnTo>
                    <a:pt x="26" y="37"/>
                  </a:lnTo>
                  <a:lnTo>
                    <a:pt x="24" y="37"/>
                  </a:lnTo>
                  <a:lnTo>
                    <a:pt x="23" y="39"/>
                  </a:lnTo>
                  <a:lnTo>
                    <a:pt x="22" y="39"/>
                  </a:lnTo>
                  <a:lnTo>
                    <a:pt x="21" y="39"/>
                  </a:lnTo>
                  <a:lnTo>
                    <a:pt x="20" y="39"/>
                  </a:lnTo>
                  <a:lnTo>
                    <a:pt x="19" y="39"/>
                  </a:lnTo>
                  <a:lnTo>
                    <a:pt x="15" y="37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8" y="35"/>
                  </a:lnTo>
                  <a:lnTo>
                    <a:pt x="7" y="34"/>
                  </a:lnTo>
                  <a:lnTo>
                    <a:pt x="6" y="34"/>
                  </a:lnTo>
                  <a:lnTo>
                    <a:pt x="6" y="33"/>
                  </a:lnTo>
                  <a:lnTo>
                    <a:pt x="5" y="32"/>
                  </a:lnTo>
                  <a:lnTo>
                    <a:pt x="4" y="31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6" y="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8" name="Line 1250"/>
            <p:cNvSpPr>
              <a:spLocks noChangeShapeType="1"/>
            </p:cNvSpPr>
            <p:nvPr/>
          </p:nvSpPr>
          <p:spPr bwMode="auto">
            <a:xfrm>
              <a:off x="4518026" y="16732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9" name="Line 1251"/>
            <p:cNvSpPr>
              <a:spLocks noChangeShapeType="1"/>
            </p:cNvSpPr>
            <p:nvPr/>
          </p:nvSpPr>
          <p:spPr bwMode="auto">
            <a:xfrm>
              <a:off x="4518026" y="16732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0" name="Line 1252"/>
            <p:cNvSpPr>
              <a:spLocks noChangeShapeType="1"/>
            </p:cNvSpPr>
            <p:nvPr/>
          </p:nvSpPr>
          <p:spPr bwMode="auto">
            <a:xfrm>
              <a:off x="4518026" y="1674813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1" name="Line 1253"/>
            <p:cNvSpPr>
              <a:spLocks noChangeShapeType="1"/>
            </p:cNvSpPr>
            <p:nvPr/>
          </p:nvSpPr>
          <p:spPr bwMode="auto">
            <a:xfrm flipH="1">
              <a:off x="4516438" y="1681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2" name="Line 1254"/>
            <p:cNvSpPr>
              <a:spLocks noChangeShapeType="1"/>
            </p:cNvSpPr>
            <p:nvPr/>
          </p:nvSpPr>
          <p:spPr bwMode="auto">
            <a:xfrm>
              <a:off x="4516438" y="16827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3" name="Line 1255"/>
            <p:cNvSpPr>
              <a:spLocks noChangeShapeType="1"/>
            </p:cNvSpPr>
            <p:nvPr/>
          </p:nvSpPr>
          <p:spPr bwMode="auto">
            <a:xfrm>
              <a:off x="4516438" y="16827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4" name="Line 1256"/>
            <p:cNvSpPr>
              <a:spLocks noChangeShapeType="1"/>
            </p:cNvSpPr>
            <p:nvPr/>
          </p:nvSpPr>
          <p:spPr bwMode="auto">
            <a:xfrm>
              <a:off x="4516438" y="16843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5" name="Line 1257"/>
            <p:cNvSpPr>
              <a:spLocks noChangeShapeType="1"/>
            </p:cNvSpPr>
            <p:nvPr/>
          </p:nvSpPr>
          <p:spPr bwMode="auto">
            <a:xfrm flipH="1">
              <a:off x="4514851" y="16859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6" name="Line 1258"/>
            <p:cNvSpPr>
              <a:spLocks noChangeShapeType="1"/>
            </p:cNvSpPr>
            <p:nvPr/>
          </p:nvSpPr>
          <p:spPr bwMode="auto">
            <a:xfrm flipH="1">
              <a:off x="4513263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7" name="Line 1259"/>
            <p:cNvSpPr>
              <a:spLocks noChangeShapeType="1"/>
            </p:cNvSpPr>
            <p:nvPr/>
          </p:nvSpPr>
          <p:spPr bwMode="auto">
            <a:xfrm flipH="1">
              <a:off x="4508501" y="16922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8" name="Line 1260"/>
            <p:cNvSpPr>
              <a:spLocks noChangeShapeType="1"/>
            </p:cNvSpPr>
            <p:nvPr/>
          </p:nvSpPr>
          <p:spPr bwMode="auto">
            <a:xfrm>
              <a:off x="4508501" y="1693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9" name="Line 1261"/>
            <p:cNvSpPr>
              <a:spLocks noChangeShapeType="1"/>
            </p:cNvSpPr>
            <p:nvPr/>
          </p:nvSpPr>
          <p:spPr bwMode="auto">
            <a:xfrm>
              <a:off x="450850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0" name="Line 1262"/>
            <p:cNvSpPr>
              <a:spLocks noChangeShapeType="1"/>
            </p:cNvSpPr>
            <p:nvPr/>
          </p:nvSpPr>
          <p:spPr bwMode="auto">
            <a:xfrm flipH="1">
              <a:off x="4506913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1" name="Line 1263"/>
            <p:cNvSpPr>
              <a:spLocks noChangeShapeType="1"/>
            </p:cNvSpPr>
            <p:nvPr/>
          </p:nvSpPr>
          <p:spPr bwMode="auto">
            <a:xfrm flipH="1">
              <a:off x="4505326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2" name="Line 1264"/>
            <p:cNvSpPr>
              <a:spLocks noChangeShapeType="1"/>
            </p:cNvSpPr>
            <p:nvPr/>
          </p:nvSpPr>
          <p:spPr bwMode="auto">
            <a:xfrm flipH="1">
              <a:off x="4503738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3" name="Line 1265"/>
            <p:cNvSpPr>
              <a:spLocks noChangeShapeType="1"/>
            </p:cNvSpPr>
            <p:nvPr/>
          </p:nvSpPr>
          <p:spPr bwMode="auto">
            <a:xfrm flipH="1">
              <a:off x="4502151" y="17002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4" name="Line 1266"/>
            <p:cNvSpPr>
              <a:spLocks noChangeShapeType="1"/>
            </p:cNvSpPr>
            <p:nvPr/>
          </p:nvSpPr>
          <p:spPr bwMode="auto">
            <a:xfrm flipH="1">
              <a:off x="4498976" y="17002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5" name="Line 1267"/>
            <p:cNvSpPr>
              <a:spLocks noChangeShapeType="1"/>
            </p:cNvSpPr>
            <p:nvPr/>
          </p:nvSpPr>
          <p:spPr bwMode="auto">
            <a:xfrm flipH="1">
              <a:off x="4495801" y="170021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6" name="Line 1268"/>
            <p:cNvSpPr>
              <a:spLocks noChangeShapeType="1"/>
            </p:cNvSpPr>
            <p:nvPr/>
          </p:nvSpPr>
          <p:spPr bwMode="auto">
            <a:xfrm flipH="1">
              <a:off x="4492626" y="170180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7" name="Line 1269"/>
            <p:cNvSpPr>
              <a:spLocks noChangeShapeType="1"/>
            </p:cNvSpPr>
            <p:nvPr/>
          </p:nvSpPr>
          <p:spPr bwMode="auto">
            <a:xfrm flipH="1">
              <a:off x="4491038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8" name="Line 1270"/>
            <p:cNvSpPr>
              <a:spLocks noChangeShapeType="1"/>
            </p:cNvSpPr>
            <p:nvPr/>
          </p:nvSpPr>
          <p:spPr bwMode="auto">
            <a:xfrm flipH="1">
              <a:off x="4489451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9" name="Line 1271"/>
            <p:cNvSpPr>
              <a:spLocks noChangeShapeType="1"/>
            </p:cNvSpPr>
            <p:nvPr/>
          </p:nvSpPr>
          <p:spPr bwMode="auto">
            <a:xfrm flipH="1">
              <a:off x="4486276" y="17049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0" name="Line 1272"/>
            <p:cNvSpPr>
              <a:spLocks noChangeShapeType="1"/>
            </p:cNvSpPr>
            <p:nvPr/>
          </p:nvSpPr>
          <p:spPr bwMode="auto">
            <a:xfrm flipH="1" flipV="1">
              <a:off x="4484688" y="17018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1" name="Line 1273"/>
            <p:cNvSpPr>
              <a:spLocks noChangeShapeType="1"/>
            </p:cNvSpPr>
            <p:nvPr/>
          </p:nvSpPr>
          <p:spPr bwMode="auto">
            <a:xfrm flipH="1">
              <a:off x="4478338" y="1701800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2" name="Line 1274"/>
            <p:cNvSpPr>
              <a:spLocks noChangeShapeType="1"/>
            </p:cNvSpPr>
            <p:nvPr/>
          </p:nvSpPr>
          <p:spPr bwMode="auto">
            <a:xfrm flipH="1">
              <a:off x="4476751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3" name="Line 1275"/>
            <p:cNvSpPr>
              <a:spLocks noChangeShapeType="1"/>
            </p:cNvSpPr>
            <p:nvPr/>
          </p:nvSpPr>
          <p:spPr bwMode="auto">
            <a:xfrm flipH="1">
              <a:off x="4475163" y="17018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4" name="Line 1276"/>
            <p:cNvSpPr>
              <a:spLocks noChangeShapeType="1"/>
            </p:cNvSpPr>
            <p:nvPr/>
          </p:nvSpPr>
          <p:spPr bwMode="auto">
            <a:xfrm flipH="1" flipV="1">
              <a:off x="4473576" y="17002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5" name="Line 1277"/>
            <p:cNvSpPr>
              <a:spLocks noChangeShapeType="1"/>
            </p:cNvSpPr>
            <p:nvPr/>
          </p:nvSpPr>
          <p:spPr bwMode="auto">
            <a:xfrm flipH="1">
              <a:off x="4468813" y="17002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6" name="Line 1278"/>
            <p:cNvSpPr>
              <a:spLocks noChangeShapeType="1"/>
            </p:cNvSpPr>
            <p:nvPr/>
          </p:nvSpPr>
          <p:spPr bwMode="auto">
            <a:xfrm flipH="1" flipV="1">
              <a:off x="4467226" y="16986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7" name="Line 1279"/>
            <p:cNvSpPr>
              <a:spLocks noChangeShapeType="1"/>
            </p:cNvSpPr>
            <p:nvPr/>
          </p:nvSpPr>
          <p:spPr bwMode="auto">
            <a:xfrm flipH="1" flipV="1">
              <a:off x="4465638" y="1697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8" name="Line 1280"/>
            <p:cNvSpPr>
              <a:spLocks noChangeShapeType="1"/>
            </p:cNvSpPr>
            <p:nvPr/>
          </p:nvSpPr>
          <p:spPr bwMode="auto">
            <a:xfrm flipH="1" flipV="1">
              <a:off x="4464051" y="16954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9" name="Line 1281"/>
            <p:cNvSpPr>
              <a:spLocks noChangeShapeType="1"/>
            </p:cNvSpPr>
            <p:nvPr/>
          </p:nvSpPr>
          <p:spPr bwMode="auto">
            <a:xfrm>
              <a:off x="4464051" y="1695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0" name="Line 1282"/>
            <p:cNvSpPr>
              <a:spLocks noChangeShapeType="1"/>
            </p:cNvSpPr>
            <p:nvPr/>
          </p:nvSpPr>
          <p:spPr bwMode="auto">
            <a:xfrm flipH="1" flipV="1">
              <a:off x="4462463" y="1693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1" name="Line 1283"/>
            <p:cNvSpPr>
              <a:spLocks noChangeShapeType="1"/>
            </p:cNvSpPr>
            <p:nvPr/>
          </p:nvSpPr>
          <p:spPr bwMode="auto">
            <a:xfrm flipH="1" flipV="1">
              <a:off x="4460876" y="16922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2" name="Line 1284"/>
            <p:cNvSpPr>
              <a:spLocks noChangeShapeType="1"/>
            </p:cNvSpPr>
            <p:nvPr/>
          </p:nvSpPr>
          <p:spPr bwMode="auto">
            <a:xfrm flipH="1" flipV="1">
              <a:off x="4459288" y="1687513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3" name="Line 1285"/>
            <p:cNvSpPr>
              <a:spLocks noChangeShapeType="1"/>
            </p:cNvSpPr>
            <p:nvPr/>
          </p:nvSpPr>
          <p:spPr bwMode="auto">
            <a:xfrm>
              <a:off x="4459288" y="1687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4" name="Line 1286"/>
            <p:cNvSpPr>
              <a:spLocks noChangeShapeType="1"/>
            </p:cNvSpPr>
            <p:nvPr/>
          </p:nvSpPr>
          <p:spPr bwMode="auto">
            <a:xfrm flipH="1">
              <a:off x="4456113" y="16875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5" name="Line 1287"/>
            <p:cNvSpPr>
              <a:spLocks noChangeShapeType="1"/>
            </p:cNvSpPr>
            <p:nvPr/>
          </p:nvSpPr>
          <p:spPr bwMode="auto">
            <a:xfrm flipV="1">
              <a:off x="4456113" y="1685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6" name="Line 1288"/>
            <p:cNvSpPr>
              <a:spLocks noChangeShapeType="1"/>
            </p:cNvSpPr>
            <p:nvPr/>
          </p:nvSpPr>
          <p:spPr bwMode="auto">
            <a:xfrm flipV="1">
              <a:off x="4456113" y="16827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7" name="Line 1289"/>
            <p:cNvSpPr>
              <a:spLocks noChangeShapeType="1"/>
            </p:cNvSpPr>
            <p:nvPr/>
          </p:nvSpPr>
          <p:spPr bwMode="auto">
            <a:xfrm flipH="1" flipV="1">
              <a:off x="4454526" y="1679575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8" name="Line 1290"/>
            <p:cNvSpPr>
              <a:spLocks noChangeShapeType="1"/>
            </p:cNvSpPr>
            <p:nvPr/>
          </p:nvSpPr>
          <p:spPr bwMode="auto">
            <a:xfrm flipV="1">
              <a:off x="4454526" y="1673225"/>
              <a:ext cx="0" cy="63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9" name="Line 1291"/>
            <p:cNvSpPr>
              <a:spLocks noChangeShapeType="1"/>
            </p:cNvSpPr>
            <p:nvPr/>
          </p:nvSpPr>
          <p:spPr bwMode="auto">
            <a:xfrm>
              <a:off x="4454526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0" name="Line 1292"/>
            <p:cNvSpPr>
              <a:spLocks noChangeShapeType="1"/>
            </p:cNvSpPr>
            <p:nvPr/>
          </p:nvSpPr>
          <p:spPr bwMode="auto">
            <a:xfrm flipV="1">
              <a:off x="4456113" y="1663700"/>
              <a:ext cx="0" cy="952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1" name="Line 1293"/>
            <p:cNvSpPr>
              <a:spLocks noChangeShapeType="1"/>
            </p:cNvSpPr>
            <p:nvPr/>
          </p:nvSpPr>
          <p:spPr bwMode="auto">
            <a:xfrm flipV="1">
              <a:off x="44561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2" name="Line 1294"/>
            <p:cNvSpPr>
              <a:spLocks noChangeShapeType="1"/>
            </p:cNvSpPr>
            <p:nvPr/>
          </p:nvSpPr>
          <p:spPr bwMode="auto">
            <a:xfrm flipV="1">
              <a:off x="4456113" y="16605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3" name="Line 1295"/>
            <p:cNvSpPr>
              <a:spLocks noChangeShapeType="1"/>
            </p:cNvSpPr>
            <p:nvPr/>
          </p:nvSpPr>
          <p:spPr bwMode="auto">
            <a:xfrm flipV="1">
              <a:off x="4456113" y="16573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4" name="Line 1296"/>
            <p:cNvSpPr>
              <a:spLocks noChangeShapeType="1"/>
            </p:cNvSpPr>
            <p:nvPr/>
          </p:nvSpPr>
          <p:spPr bwMode="auto">
            <a:xfrm flipV="1">
              <a:off x="4459288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5" name="Line 1297"/>
            <p:cNvSpPr>
              <a:spLocks noChangeShapeType="1"/>
            </p:cNvSpPr>
            <p:nvPr/>
          </p:nvSpPr>
          <p:spPr bwMode="auto">
            <a:xfrm flipV="1">
              <a:off x="4460876" y="16541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6" name="Line 1298"/>
            <p:cNvSpPr>
              <a:spLocks noChangeShapeType="1"/>
            </p:cNvSpPr>
            <p:nvPr/>
          </p:nvSpPr>
          <p:spPr bwMode="auto">
            <a:xfrm flipV="1">
              <a:off x="4462463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7" name="Line 1299"/>
            <p:cNvSpPr>
              <a:spLocks noChangeShapeType="1"/>
            </p:cNvSpPr>
            <p:nvPr/>
          </p:nvSpPr>
          <p:spPr bwMode="auto">
            <a:xfrm>
              <a:off x="4464051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8" name="Line 1300"/>
            <p:cNvSpPr>
              <a:spLocks noChangeShapeType="1"/>
            </p:cNvSpPr>
            <p:nvPr/>
          </p:nvSpPr>
          <p:spPr bwMode="auto">
            <a:xfrm flipV="1">
              <a:off x="4465638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9" name="Line 1301"/>
            <p:cNvSpPr>
              <a:spLocks noChangeShapeType="1"/>
            </p:cNvSpPr>
            <p:nvPr/>
          </p:nvSpPr>
          <p:spPr bwMode="auto">
            <a:xfrm flipV="1">
              <a:off x="4467226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0" name="Line 1302"/>
            <p:cNvSpPr>
              <a:spLocks noChangeShapeType="1"/>
            </p:cNvSpPr>
            <p:nvPr/>
          </p:nvSpPr>
          <p:spPr bwMode="auto">
            <a:xfrm flipV="1">
              <a:off x="4468813" y="16462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1" name="Line 1303"/>
            <p:cNvSpPr>
              <a:spLocks noChangeShapeType="1"/>
            </p:cNvSpPr>
            <p:nvPr/>
          </p:nvSpPr>
          <p:spPr bwMode="auto">
            <a:xfrm>
              <a:off x="4471988" y="16462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2" name="Line 1304"/>
            <p:cNvSpPr>
              <a:spLocks noChangeShapeType="1"/>
            </p:cNvSpPr>
            <p:nvPr/>
          </p:nvSpPr>
          <p:spPr bwMode="auto">
            <a:xfrm flipV="1">
              <a:off x="4471988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3" name="Line 1305"/>
            <p:cNvSpPr>
              <a:spLocks noChangeShapeType="1"/>
            </p:cNvSpPr>
            <p:nvPr/>
          </p:nvSpPr>
          <p:spPr bwMode="auto">
            <a:xfrm>
              <a:off x="44735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4" name="Line 1306"/>
            <p:cNvSpPr>
              <a:spLocks noChangeShapeType="1"/>
            </p:cNvSpPr>
            <p:nvPr/>
          </p:nvSpPr>
          <p:spPr bwMode="auto">
            <a:xfrm>
              <a:off x="44767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5" name="Line 1307"/>
            <p:cNvSpPr>
              <a:spLocks noChangeShapeType="1"/>
            </p:cNvSpPr>
            <p:nvPr/>
          </p:nvSpPr>
          <p:spPr bwMode="auto">
            <a:xfrm flipV="1">
              <a:off x="4479926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6" name="Line 1308"/>
            <p:cNvSpPr>
              <a:spLocks noChangeShapeType="1"/>
            </p:cNvSpPr>
            <p:nvPr/>
          </p:nvSpPr>
          <p:spPr bwMode="auto">
            <a:xfrm>
              <a:off x="4481513" y="164306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7" name="Line 1309"/>
            <p:cNvSpPr>
              <a:spLocks noChangeShapeType="1"/>
            </p:cNvSpPr>
            <p:nvPr/>
          </p:nvSpPr>
          <p:spPr bwMode="auto">
            <a:xfrm>
              <a:off x="448627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8" name="Line 1310"/>
            <p:cNvSpPr>
              <a:spLocks noChangeShapeType="1"/>
            </p:cNvSpPr>
            <p:nvPr/>
          </p:nvSpPr>
          <p:spPr bwMode="auto">
            <a:xfrm>
              <a:off x="448945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9" name="Line 1311"/>
            <p:cNvSpPr>
              <a:spLocks noChangeShapeType="1"/>
            </p:cNvSpPr>
            <p:nvPr/>
          </p:nvSpPr>
          <p:spPr bwMode="auto">
            <a:xfrm>
              <a:off x="4492626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0" name="Line 1312"/>
            <p:cNvSpPr>
              <a:spLocks noChangeShapeType="1"/>
            </p:cNvSpPr>
            <p:nvPr/>
          </p:nvSpPr>
          <p:spPr bwMode="auto">
            <a:xfrm>
              <a:off x="4495801" y="1644650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1" name="Line 1313"/>
            <p:cNvSpPr>
              <a:spLocks noChangeShapeType="1"/>
            </p:cNvSpPr>
            <p:nvPr/>
          </p:nvSpPr>
          <p:spPr bwMode="auto">
            <a:xfrm>
              <a:off x="4498976" y="16446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2" name="Line 1314"/>
            <p:cNvSpPr>
              <a:spLocks noChangeShapeType="1"/>
            </p:cNvSpPr>
            <p:nvPr/>
          </p:nvSpPr>
          <p:spPr bwMode="auto">
            <a:xfrm>
              <a:off x="4500563" y="16462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3" name="Line 1315"/>
            <p:cNvSpPr>
              <a:spLocks noChangeShapeType="1"/>
            </p:cNvSpPr>
            <p:nvPr/>
          </p:nvSpPr>
          <p:spPr bwMode="auto">
            <a:xfrm>
              <a:off x="4502151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4" name="Line 1316"/>
            <p:cNvSpPr>
              <a:spLocks noChangeShapeType="1"/>
            </p:cNvSpPr>
            <p:nvPr/>
          </p:nvSpPr>
          <p:spPr bwMode="auto">
            <a:xfrm>
              <a:off x="4505326" y="16494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5" name="Line 1317"/>
            <p:cNvSpPr>
              <a:spLocks noChangeShapeType="1"/>
            </p:cNvSpPr>
            <p:nvPr/>
          </p:nvSpPr>
          <p:spPr bwMode="auto">
            <a:xfrm>
              <a:off x="4506913" y="16510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6" name="Line 1318"/>
            <p:cNvSpPr>
              <a:spLocks noChangeShapeType="1"/>
            </p:cNvSpPr>
            <p:nvPr/>
          </p:nvSpPr>
          <p:spPr bwMode="auto">
            <a:xfrm>
              <a:off x="4508501" y="16510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7" name="Line 1319"/>
            <p:cNvSpPr>
              <a:spLocks noChangeShapeType="1"/>
            </p:cNvSpPr>
            <p:nvPr/>
          </p:nvSpPr>
          <p:spPr bwMode="auto">
            <a:xfrm>
              <a:off x="4508501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8" name="Line 1320"/>
            <p:cNvSpPr>
              <a:spLocks noChangeShapeType="1"/>
            </p:cNvSpPr>
            <p:nvPr/>
          </p:nvSpPr>
          <p:spPr bwMode="auto">
            <a:xfrm>
              <a:off x="4508501" y="16541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9" name="Line 1321"/>
            <p:cNvSpPr>
              <a:spLocks noChangeShapeType="1"/>
            </p:cNvSpPr>
            <p:nvPr/>
          </p:nvSpPr>
          <p:spPr bwMode="auto">
            <a:xfrm>
              <a:off x="4513263" y="16557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0" name="Line 1322"/>
            <p:cNvSpPr>
              <a:spLocks noChangeShapeType="1"/>
            </p:cNvSpPr>
            <p:nvPr/>
          </p:nvSpPr>
          <p:spPr bwMode="auto">
            <a:xfrm>
              <a:off x="4514851" y="16573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1" name="Line 1323"/>
            <p:cNvSpPr>
              <a:spLocks noChangeShapeType="1"/>
            </p:cNvSpPr>
            <p:nvPr/>
          </p:nvSpPr>
          <p:spPr bwMode="auto">
            <a:xfrm>
              <a:off x="451485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2" name="Line 1324"/>
            <p:cNvSpPr>
              <a:spLocks noChangeShapeType="1"/>
            </p:cNvSpPr>
            <p:nvPr/>
          </p:nvSpPr>
          <p:spPr bwMode="auto">
            <a:xfrm>
              <a:off x="4514851" y="16605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3" name="Line 1325"/>
            <p:cNvSpPr>
              <a:spLocks noChangeShapeType="1"/>
            </p:cNvSpPr>
            <p:nvPr/>
          </p:nvSpPr>
          <p:spPr bwMode="auto">
            <a:xfrm>
              <a:off x="4516438" y="166052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4" name="Line 1326"/>
            <p:cNvSpPr>
              <a:spLocks noChangeShapeType="1"/>
            </p:cNvSpPr>
            <p:nvPr/>
          </p:nvSpPr>
          <p:spPr bwMode="auto">
            <a:xfrm>
              <a:off x="4516438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5" name="Line 1327"/>
            <p:cNvSpPr>
              <a:spLocks noChangeShapeType="1"/>
            </p:cNvSpPr>
            <p:nvPr/>
          </p:nvSpPr>
          <p:spPr bwMode="auto">
            <a:xfrm>
              <a:off x="4518026" y="1668463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6" name="Freeform 1328"/>
            <p:cNvSpPr>
              <a:spLocks/>
            </p:cNvSpPr>
            <p:nvPr/>
          </p:nvSpPr>
          <p:spPr bwMode="auto">
            <a:xfrm>
              <a:off x="4784726" y="1552575"/>
              <a:ext cx="60325" cy="58738"/>
            </a:xfrm>
            <a:custGeom>
              <a:avLst/>
              <a:gdLst>
                <a:gd name="T0" fmla="*/ 19 w 38"/>
                <a:gd name="T1" fmla="*/ 0 h 37"/>
                <a:gd name="T2" fmla="*/ 23 w 38"/>
                <a:gd name="T3" fmla="*/ 0 h 37"/>
                <a:gd name="T4" fmla="*/ 25 w 38"/>
                <a:gd name="T5" fmla="*/ 0 h 37"/>
                <a:gd name="T6" fmla="*/ 27 w 38"/>
                <a:gd name="T7" fmla="*/ 1 h 37"/>
                <a:gd name="T8" fmla="*/ 31 w 38"/>
                <a:gd name="T9" fmla="*/ 3 h 37"/>
                <a:gd name="T10" fmla="*/ 33 w 38"/>
                <a:gd name="T11" fmla="*/ 5 h 37"/>
                <a:gd name="T12" fmla="*/ 35 w 38"/>
                <a:gd name="T13" fmla="*/ 7 h 37"/>
                <a:gd name="T14" fmla="*/ 36 w 38"/>
                <a:gd name="T15" fmla="*/ 9 h 37"/>
                <a:gd name="T16" fmla="*/ 36 w 38"/>
                <a:gd name="T17" fmla="*/ 10 h 37"/>
                <a:gd name="T18" fmla="*/ 38 w 38"/>
                <a:gd name="T19" fmla="*/ 15 h 37"/>
                <a:gd name="T20" fmla="*/ 38 w 38"/>
                <a:gd name="T21" fmla="*/ 19 h 37"/>
                <a:gd name="T22" fmla="*/ 38 w 38"/>
                <a:gd name="T23" fmla="*/ 23 h 37"/>
                <a:gd name="T24" fmla="*/ 38 w 38"/>
                <a:gd name="T25" fmla="*/ 25 h 37"/>
                <a:gd name="T26" fmla="*/ 36 w 38"/>
                <a:gd name="T27" fmla="*/ 26 h 37"/>
                <a:gd name="T28" fmla="*/ 35 w 38"/>
                <a:gd name="T29" fmla="*/ 29 h 37"/>
                <a:gd name="T30" fmla="*/ 33 w 38"/>
                <a:gd name="T31" fmla="*/ 32 h 37"/>
                <a:gd name="T32" fmla="*/ 31 w 38"/>
                <a:gd name="T33" fmla="*/ 34 h 37"/>
                <a:gd name="T34" fmla="*/ 28 w 38"/>
                <a:gd name="T35" fmla="*/ 35 h 37"/>
                <a:gd name="T36" fmla="*/ 27 w 38"/>
                <a:gd name="T37" fmla="*/ 36 h 37"/>
                <a:gd name="T38" fmla="*/ 19 w 38"/>
                <a:gd name="T39" fmla="*/ 37 h 37"/>
                <a:gd name="T40" fmla="*/ 15 w 38"/>
                <a:gd name="T41" fmla="*/ 37 h 37"/>
                <a:gd name="T42" fmla="*/ 12 w 38"/>
                <a:gd name="T43" fmla="*/ 36 h 37"/>
                <a:gd name="T44" fmla="*/ 10 w 38"/>
                <a:gd name="T45" fmla="*/ 36 h 37"/>
                <a:gd name="T46" fmla="*/ 7 w 38"/>
                <a:gd name="T47" fmla="*/ 34 h 37"/>
                <a:gd name="T48" fmla="*/ 4 w 38"/>
                <a:gd name="T49" fmla="*/ 32 h 37"/>
                <a:gd name="T50" fmla="*/ 3 w 38"/>
                <a:gd name="T51" fmla="*/ 29 h 37"/>
                <a:gd name="T52" fmla="*/ 1 w 38"/>
                <a:gd name="T53" fmla="*/ 27 h 37"/>
                <a:gd name="T54" fmla="*/ 1 w 38"/>
                <a:gd name="T55" fmla="*/ 26 h 37"/>
                <a:gd name="T56" fmla="*/ 0 w 38"/>
                <a:gd name="T57" fmla="*/ 23 h 37"/>
                <a:gd name="T58" fmla="*/ 0 w 38"/>
                <a:gd name="T59" fmla="*/ 19 h 37"/>
                <a:gd name="T60" fmla="*/ 1 w 38"/>
                <a:gd name="T61" fmla="*/ 11 h 37"/>
                <a:gd name="T62" fmla="*/ 2 w 38"/>
                <a:gd name="T63" fmla="*/ 9 h 37"/>
                <a:gd name="T64" fmla="*/ 4 w 38"/>
                <a:gd name="T65" fmla="*/ 5 h 37"/>
                <a:gd name="T66" fmla="*/ 6 w 38"/>
                <a:gd name="T67" fmla="*/ 4 h 37"/>
                <a:gd name="T68" fmla="*/ 8 w 38"/>
                <a:gd name="T69" fmla="*/ 2 h 37"/>
                <a:gd name="T70" fmla="*/ 10 w 38"/>
                <a:gd name="T71" fmla="*/ 1 h 37"/>
                <a:gd name="T72" fmla="*/ 12 w 38"/>
                <a:gd name="T7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37">
                  <a:moveTo>
                    <a:pt x="15" y="0"/>
                  </a:moveTo>
                  <a:lnTo>
                    <a:pt x="19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8" y="2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5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2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8" y="19"/>
                  </a:lnTo>
                  <a:lnTo>
                    <a:pt x="38" y="20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5" y="29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33" y="33"/>
                  </a:lnTo>
                  <a:lnTo>
                    <a:pt x="31" y="34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7"/>
                  </a:lnTo>
                  <a:lnTo>
                    <a:pt x="15" y="37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7" y="34"/>
                  </a:lnTo>
                  <a:lnTo>
                    <a:pt x="6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29"/>
                  </a:lnTo>
                  <a:lnTo>
                    <a:pt x="2" y="28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2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7" name="Line 1329"/>
            <p:cNvSpPr>
              <a:spLocks noChangeShapeType="1"/>
            </p:cNvSpPr>
            <p:nvPr/>
          </p:nvSpPr>
          <p:spPr bwMode="auto">
            <a:xfrm>
              <a:off x="4845051" y="15827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8" name="Line 1330"/>
            <p:cNvSpPr>
              <a:spLocks noChangeShapeType="1"/>
            </p:cNvSpPr>
            <p:nvPr/>
          </p:nvSpPr>
          <p:spPr bwMode="auto">
            <a:xfrm>
              <a:off x="4845051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9" name="Line 1331"/>
            <p:cNvSpPr>
              <a:spLocks noChangeShapeType="1"/>
            </p:cNvSpPr>
            <p:nvPr/>
          </p:nvSpPr>
          <p:spPr bwMode="auto">
            <a:xfrm>
              <a:off x="4845051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0" name="Line 1332"/>
            <p:cNvSpPr>
              <a:spLocks noChangeShapeType="1"/>
            </p:cNvSpPr>
            <p:nvPr/>
          </p:nvSpPr>
          <p:spPr bwMode="auto">
            <a:xfrm>
              <a:off x="4845051" y="15890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1" name="Line 1333"/>
            <p:cNvSpPr>
              <a:spLocks noChangeShapeType="1"/>
            </p:cNvSpPr>
            <p:nvPr/>
          </p:nvSpPr>
          <p:spPr bwMode="auto">
            <a:xfrm>
              <a:off x="4845051" y="15906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2" name="Line 1334"/>
            <p:cNvSpPr>
              <a:spLocks noChangeShapeType="1"/>
            </p:cNvSpPr>
            <p:nvPr/>
          </p:nvSpPr>
          <p:spPr bwMode="auto">
            <a:xfrm>
              <a:off x="4845051" y="15922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3" name="Line 1335"/>
            <p:cNvSpPr>
              <a:spLocks noChangeShapeType="1"/>
            </p:cNvSpPr>
            <p:nvPr/>
          </p:nvSpPr>
          <p:spPr bwMode="auto">
            <a:xfrm flipH="1">
              <a:off x="4841876" y="15922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4" name="Line 1336"/>
            <p:cNvSpPr>
              <a:spLocks noChangeShapeType="1"/>
            </p:cNvSpPr>
            <p:nvPr/>
          </p:nvSpPr>
          <p:spPr bwMode="auto">
            <a:xfrm flipH="1">
              <a:off x="4840288" y="159385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5" name="Line 1337"/>
            <p:cNvSpPr>
              <a:spLocks noChangeShapeType="1"/>
            </p:cNvSpPr>
            <p:nvPr/>
          </p:nvSpPr>
          <p:spPr bwMode="auto">
            <a:xfrm>
              <a:off x="4840288" y="15970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6" name="Line 1338"/>
            <p:cNvSpPr>
              <a:spLocks noChangeShapeType="1"/>
            </p:cNvSpPr>
            <p:nvPr/>
          </p:nvSpPr>
          <p:spPr bwMode="auto">
            <a:xfrm flipH="1">
              <a:off x="4838701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7" name="Line 1339"/>
            <p:cNvSpPr>
              <a:spLocks noChangeShapeType="1"/>
            </p:cNvSpPr>
            <p:nvPr/>
          </p:nvSpPr>
          <p:spPr bwMode="auto">
            <a:xfrm flipH="1">
              <a:off x="4837113" y="16017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8" name="Line 1340"/>
            <p:cNvSpPr>
              <a:spLocks noChangeShapeType="1"/>
            </p:cNvSpPr>
            <p:nvPr/>
          </p:nvSpPr>
          <p:spPr bwMode="auto">
            <a:xfrm>
              <a:off x="4837113" y="16033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9" name="Line 1341"/>
            <p:cNvSpPr>
              <a:spLocks noChangeShapeType="1"/>
            </p:cNvSpPr>
            <p:nvPr/>
          </p:nvSpPr>
          <p:spPr bwMode="auto">
            <a:xfrm flipH="1">
              <a:off x="4833938" y="16049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0" name="Line 1342"/>
            <p:cNvSpPr>
              <a:spLocks noChangeShapeType="1"/>
            </p:cNvSpPr>
            <p:nvPr/>
          </p:nvSpPr>
          <p:spPr bwMode="auto">
            <a:xfrm flipH="1">
              <a:off x="4832351" y="16065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1" name="Line 1343"/>
            <p:cNvSpPr>
              <a:spLocks noChangeShapeType="1"/>
            </p:cNvSpPr>
            <p:nvPr/>
          </p:nvSpPr>
          <p:spPr bwMode="auto">
            <a:xfrm flipH="1">
              <a:off x="4829176" y="16081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2" name="Line 1344"/>
            <p:cNvSpPr>
              <a:spLocks noChangeShapeType="1"/>
            </p:cNvSpPr>
            <p:nvPr/>
          </p:nvSpPr>
          <p:spPr bwMode="auto">
            <a:xfrm flipH="1">
              <a:off x="4827588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3" name="Line 1345"/>
            <p:cNvSpPr>
              <a:spLocks noChangeShapeType="1"/>
            </p:cNvSpPr>
            <p:nvPr/>
          </p:nvSpPr>
          <p:spPr bwMode="auto">
            <a:xfrm>
              <a:off x="4827588" y="16097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4" name="Line 1346"/>
            <p:cNvSpPr>
              <a:spLocks noChangeShapeType="1"/>
            </p:cNvSpPr>
            <p:nvPr/>
          </p:nvSpPr>
          <p:spPr bwMode="auto">
            <a:xfrm flipH="1">
              <a:off x="4824413" y="16097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5" name="Line 1347"/>
            <p:cNvSpPr>
              <a:spLocks noChangeShapeType="1"/>
            </p:cNvSpPr>
            <p:nvPr/>
          </p:nvSpPr>
          <p:spPr bwMode="auto">
            <a:xfrm flipH="1">
              <a:off x="48212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6" name="Line 1348"/>
            <p:cNvSpPr>
              <a:spLocks noChangeShapeType="1"/>
            </p:cNvSpPr>
            <p:nvPr/>
          </p:nvSpPr>
          <p:spPr bwMode="auto">
            <a:xfrm flipH="1">
              <a:off x="4819651" y="16113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7" name="Line 1349"/>
            <p:cNvSpPr>
              <a:spLocks noChangeShapeType="1"/>
            </p:cNvSpPr>
            <p:nvPr/>
          </p:nvSpPr>
          <p:spPr bwMode="auto">
            <a:xfrm flipH="1">
              <a:off x="4816476" y="161131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8" name="Line 1350"/>
            <p:cNvSpPr>
              <a:spLocks noChangeShapeType="1"/>
            </p:cNvSpPr>
            <p:nvPr/>
          </p:nvSpPr>
          <p:spPr bwMode="auto">
            <a:xfrm flipH="1">
              <a:off x="4811713" y="1611313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9" name="Line 1351"/>
            <p:cNvSpPr>
              <a:spLocks noChangeShapeType="1"/>
            </p:cNvSpPr>
            <p:nvPr/>
          </p:nvSpPr>
          <p:spPr bwMode="auto">
            <a:xfrm flipH="1" flipV="1">
              <a:off x="4808538" y="16097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0" name="Line 1352"/>
            <p:cNvSpPr>
              <a:spLocks noChangeShapeType="1"/>
            </p:cNvSpPr>
            <p:nvPr/>
          </p:nvSpPr>
          <p:spPr bwMode="auto">
            <a:xfrm flipH="1">
              <a:off x="4803776" y="160972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1" name="Line 1353"/>
            <p:cNvSpPr>
              <a:spLocks noChangeShapeType="1"/>
            </p:cNvSpPr>
            <p:nvPr/>
          </p:nvSpPr>
          <p:spPr bwMode="auto">
            <a:xfrm flipH="1">
              <a:off x="4802188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2" name="Line 1354"/>
            <p:cNvSpPr>
              <a:spLocks noChangeShapeType="1"/>
            </p:cNvSpPr>
            <p:nvPr/>
          </p:nvSpPr>
          <p:spPr bwMode="auto">
            <a:xfrm flipH="1">
              <a:off x="4800601" y="16097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3" name="Line 1355"/>
            <p:cNvSpPr>
              <a:spLocks noChangeShapeType="1"/>
            </p:cNvSpPr>
            <p:nvPr/>
          </p:nvSpPr>
          <p:spPr bwMode="auto">
            <a:xfrm flipH="1" flipV="1">
              <a:off x="4799013" y="16081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4" name="Line 1356"/>
            <p:cNvSpPr>
              <a:spLocks noChangeShapeType="1"/>
            </p:cNvSpPr>
            <p:nvPr/>
          </p:nvSpPr>
          <p:spPr bwMode="auto">
            <a:xfrm flipH="1" flipV="1">
              <a:off x="4795838" y="1606550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5" name="Line 1357"/>
            <p:cNvSpPr>
              <a:spLocks noChangeShapeType="1"/>
            </p:cNvSpPr>
            <p:nvPr/>
          </p:nvSpPr>
          <p:spPr bwMode="auto">
            <a:xfrm flipH="1" flipV="1">
              <a:off x="4794251" y="16049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6" name="Line 1358"/>
            <p:cNvSpPr>
              <a:spLocks noChangeShapeType="1"/>
            </p:cNvSpPr>
            <p:nvPr/>
          </p:nvSpPr>
          <p:spPr bwMode="auto">
            <a:xfrm flipH="1" flipV="1">
              <a:off x="4791076" y="160337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7" name="Line 1359"/>
            <p:cNvSpPr>
              <a:spLocks noChangeShapeType="1"/>
            </p:cNvSpPr>
            <p:nvPr/>
          </p:nvSpPr>
          <p:spPr bwMode="auto">
            <a:xfrm flipV="1">
              <a:off x="4791076" y="160178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8" name="Line 1360"/>
            <p:cNvSpPr>
              <a:spLocks noChangeShapeType="1"/>
            </p:cNvSpPr>
            <p:nvPr/>
          </p:nvSpPr>
          <p:spPr bwMode="auto">
            <a:xfrm flipH="1" flipV="1">
              <a:off x="4789488" y="15986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9" name="Line 1361"/>
            <p:cNvSpPr>
              <a:spLocks noChangeShapeType="1"/>
            </p:cNvSpPr>
            <p:nvPr/>
          </p:nvSpPr>
          <p:spPr bwMode="auto">
            <a:xfrm flipH="1" flipV="1">
              <a:off x="4787901" y="15970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0" name="Line 1362"/>
            <p:cNvSpPr>
              <a:spLocks noChangeShapeType="1"/>
            </p:cNvSpPr>
            <p:nvPr/>
          </p:nvSpPr>
          <p:spPr bwMode="auto">
            <a:xfrm flipH="1" flipV="1">
              <a:off x="4786313" y="15954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1" name="Line 1363"/>
            <p:cNvSpPr>
              <a:spLocks noChangeShapeType="1"/>
            </p:cNvSpPr>
            <p:nvPr/>
          </p:nvSpPr>
          <p:spPr bwMode="auto">
            <a:xfrm>
              <a:off x="4786313" y="15954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2" name="Line 1364"/>
            <p:cNvSpPr>
              <a:spLocks noChangeShapeType="1"/>
            </p:cNvSpPr>
            <p:nvPr/>
          </p:nvSpPr>
          <p:spPr bwMode="auto">
            <a:xfrm flipV="1">
              <a:off x="4786313" y="15938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3" name="Line 1365"/>
            <p:cNvSpPr>
              <a:spLocks noChangeShapeType="1"/>
            </p:cNvSpPr>
            <p:nvPr/>
          </p:nvSpPr>
          <p:spPr bwMode="auto">
            <a:xfrm flipH="1" flipV="1">
              <a:off x="4784726" y="15922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4" name="Line 1366"/>
            <p:cNvSpPr>
              <a:spLocks noChangeShapeType="1"/>
            </p:cNvSpPr>
            <p:nvPr/>
          </p:nvSpPr>
          <p:spPr bwMode="auto">
            <a:xfrm flipV="1">
              <a:off x="4784726" y="15890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5" name="Line 1367"/>
            <p:cNvSpPr>
              <a:spLocks noChangeShapeType="1"/>
            </p:cNvSpPr>
            <p:nvPr/>
          </p:nvSpPr>
          <p:spPr bwMode="auto">
            <a:xfrm flipV="1">
              <a:off x="4784726" y="15843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6" name="Line 1368"/>
            <p:cNvSpPr>
              <a:spLocks noChangeShapeType="1"/>
            </p:cNvSpPr>
            <p:nvPr/>
          </p:nvSpPr>
          <p:spPr bwMode="auto">
            <a:xfrm flipV="1">
              <a:off x="4784726" y="15827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7" name="Line 1369"/>
            <p:cNvSpPr>
              <a:spLocks noChangeShapeType="1"/>
            </p:cNvSpPr>
            <p:nvPr/>
          </p:nvSpPr>
          <p:spPr bwMode="auto">
            <a:xfrm flipV="1">
              <a:off x="4784726" y="1571625"/>
              <a:ext cx="0" cy="1111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8" name="Line 1370"/>
            <p:cNvSpPr>
              <a:spLocks noChangeShapeType="1"/>
            </p:cNvSpPr>
            <p:nvPr/>
          </p:nvSpPr>
          <p:spPr bwMode="auto">
            <a:xfrm flipV="1">
              <a:off x="4784726" y="15700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9" name="Line 1371"/>
            <p:cNvSpPr>
              <a:spLocks noChangeShapeType="1"/>
            </p:cNvSpPr>
            <p:nvPr/>
          </p:nvSpPr>
          <p:spPr bwMode="auto">
            <a:xfrm flipV="1">
              <a:off x="4786313" y="1568450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0" name="Line 1372"/>
            <p:cNvSpPr>
              <a:spLocks noChangeShapeType="1"/>
            </p:cNvSpPr>
            <p:nvPr/>
          </p:nvSpPr>
          <p:spPr bwMode="auto">
            <a:xfrm flipV="1">
              <a:off x="4786313" y="15668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1" name="Line 1373"/>
            <p:cNvSpPr>
              <a:spLocks noChangeShapeType="1"/>
            </p:cNvSpPr>
            <p:nvPr/>
          </p:nvSpPr>
          <p:spPr bwMode="auto">
            <a:xfrm flipV="1">
              <a:off x="4787901" y="156368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2" name="Line 1374"/>
            <p:cNvSpPr>
              <a:spLocks noChangeShapeType="1"/>
            </p:cNvSpPr>
            <p:nvPr/>
          </p:nvSpPr>
          <p:spPr bwMode="auto">
            <a:xfrm flipV="1">
              <a:off x="4789488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3" name="Line 1375"/>
            <p:cNvSpPr>
              <a:spLocks noChangeShapeType="1"/>
            </p:cNvSpPr>
            <p:nvPr/>
          </p:nvSpPr>
          <p:spPr bwMode="auto">
            <a:xfrm>
              <a:off x="4791076" y="15605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4" name="Line 1376"/>
            <p:cNvSpPr>
              <a:spLocks noChangeShapeType="1"/>
            </p:cNvSpPr>
            <p:nvPr/>
          </p:nvSpPr>
          <p:spPr bwMode="auto">
            <a:xfrm flipV="1">
              <a:off x="4791076" y="15589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5" name="Line 1377"/>
            <p:cNvSpPr>
              <a:spLocks noChangeShapeType="1"/>
            </p:cNvSpPr>
            <p:nvPr/>
          </p:nvSpPr>
          <p:spPr bwMode="auto">
            <a:xfrm flipV="1">
              <a:off x="4794251" y="15573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6" name="Line 1378"/>
            <p:cNvSpPr>
              <a:spLocks noChangeShapeType="1"/>
            </p:cNvSpPr>
            <p:nvPr/>
          </p:nvSpPr>
          <p:spPr bwMode="auto">
            <a:xfrm flipV="1">
              <a:off x="4795838" y="15557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7" name="Line 1379"/>
            <p:cNvSpPr>
              <a:spLocks noChangeShapeType="1"/>
            </p:cNvSpPr>
            <p:nvPr/>
          </p:nvSpPr>
          <p:spPr bwMode="auto">
            <a:xfrm>
              <a:off x="4797426" y="155575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8" name="Line 1380"/>
            <p:cNvSpPr>
              <a:spLocks noChangeShapeType="1"/>
            </p:cNvSpPr>
            <p:nvPr/>
          </p:nvSpPr>
          <p:spPr bwMode="auto">
            <a:xfrm flipV="1">
              <a:off x="4799013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9" name="Line 1381"/>
            <p:cNvSpPr>
              <a:spLocks noChangeShapeType="1"/>
            </p:cNvSpPr>
            <p:nvPr/>
          </p:nvSpPr>
          <p:spPr bwMode="auto">
            <a:xfrm>
              <a:off x="48006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0" name="Line 1382"/>
            <p:cNvSpPr>
              <a:spLocks noChangeShapeType="1"/>
            </p:cNvSpPr>
            <p:nvPr/>
          </p:nvSpPr>
          <p:spPr bwMode="auto">
            <a:xfrm flipV="1">
              <a:off x="4802188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1" name="Line 1383"/>
            <p:cNvSpPr>
              <a:spLocks noChangeShapeType="1"/>
            </p:cNvSpPr>
            <p:nvPr/>
          </p:nvSpPr>
          <p:spPr bwMode="auto">
            <a:xfrm>
              <a:off x="48037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2" name="Line 1384"/>
            <p:cNvSpPr>
              <a:spLocks noChangeShapeType="1"/>
            </p:cNvSpPr>
            <p:nvPr/>
          </p:nvSpPr>
          <p:spPr bwMode="auto">
            <a:xfrm>
              <a:off x="4808538" y="1552575"/>
              <a:ext cx="635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3" name="Line 1385"/>
            <p:cNvSpPr>
              <a:spLocks noChangeShapeType="1"/>
            </p:cNvSpPr>
            <p:nvPr/>
          </p:nvSpPr>
          <p:spPr bwMode="auto">
            <a:xfrm>
              <a:off x="4814888" y="1552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4" name="Line 1386"/>
            <p:cNvSpPr>
              <a:spLocks noChangeShapeType="1"/>
            </p:cNvSpPr>
            <p:nvPr/>
          </p:nvSpPr>
          <p:spPr bwMode="auto">
            <a:xfrm>
              <a:off x="4816476" y="1552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5" name="Line 1387"/>
            <p:cNvSpPr>
              <a:spLocks noChangeShapeType="1"/>
            </p:cNvSpPr>
            <p:nvPr/>
          </p:nvSpPr>
          <p:spPr bwMode="auto">
            <a:xfrm>
              <a:off x="4821238" y="155257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6" name="Line 1388"/>
            <p:cNvSpPr>
              <a:spLocks noChangeShapeType="1"/>
            </p:cNvSpPr>
            <p:nvPr/>
          </p:nvSpPr>
          <p:spPr bwMode="auto">
            <a:xfrm>
              <a:off x="4824413" y="155257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7" name="Line 1389"/>
            <p:cNvSpPr>
              <a:spLocks noChangeShapeType="1"/>
            </p:cNvSpPr>
            <p:nvPr/>
          </p:nvSpPr>
          <p:spPr bwMode="auto">
            <a:xfrm>
              <a:off x="4824413" y="1552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8" name="Line 1390"/>
            <p:cNvSpPr>
              <a:spLocks noChangeShapeType="1"/>
            </p:cNvSpPr>
            <p:nvPr/>
          </p:nvSpPr>
          <p:spPr bwMode="auto">
            <a:xfrm>
              <a:off x="4826001" y="1554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9" name="Line 1391"/>
            <p:cNvSpPr>
              <a:spLocks noChangeShapeType="1"/>
            </p:cNvSpPr>
            <p:nvPr/>
          </p:nvSpPr>
          <p:spPr bwMode="auto">
            <a:xfrm>
              <a:off x="4827588" y="15541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0" name="Line 1392"/>
            <p:cNvSpPr>
              <a:spLocks noChangeShapeType="1"/>
            </p:cNvSpPr>
            <p:nvPr/>
          </p:nvSpPr>
          <p:spPr bwMode="auto">
            <a:xfrm>
              <a:off x="4829176" y="1555750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1" name="Line 1393"/>
            <p:cNvSpPr>
              <a:spLocks noChangeShapeType="1"/>
            </p:cNvSpPr>
            <p:nvPr/>
          </p:nvSpPr>
          <p:spPr bwMode="auto">
            <a:xfrm>
              <a:off x="4833938" y="15573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2" name="Line 1394"/>
            <p:cNvSpPr>
              <a:spLocks noChangeShapeType="1"/>
            </p:cNvSpPr>
            <p:nvPr/>
          </p:nvSpPr>
          <p:spPr bwMode="auto">
            <a:xfrm>
              <a:off x="4837113" y="15589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3" name="Line 1395"/>
            <p:cNvSpPr>
              <a:spLocks noChangeShapeType="1"/>
            </p:cNvSpPr>
            <p:nvPr/>
          </p:nvSpPr>
          <p:spPr bwMode="auto">
            <a:xfrm>
              <a:off x="4837113" y="156051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4" name="Line 1396"/>
            <p:cNvSpPr>
              <a:spLocks noChangeShapeType="1"/>
            </p:cNvSpPr>
            <p:nvPr/>
          </p:nvSpPr>
          <p:spPr bwMode="auto">
            <a:xfrm>
              <a:off x="4838701" y="156051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5" name="Line 1397"/>
            <p:cNvSpPr>
              <a:spLocks noChangeShapeType="1"/>
            </p:cNvSpPr>
            <p:nvPr/>
          </p:nvSpPr>
          <p:spPr bwMode="auto">
            <a:xfrm>
              <a:off x="4840288" y="15636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6" name="Line 1398"/>
            <p:cNvSpPr>
              <a:spLocks noChangeShapeType="1"/>
            </p:cNvSpPr>
            <p:nvPr/>
          </p:nvSpPr>
          <p:spPr bwMode="auto">
            <a:xfrm>
              <a:off x="4840288" y="15668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7" name="Line 1399"/>
            <p:cNvSpPr>
              <a:spLocks noChangeShapeType="1"/>
            </p:cNvSpPr>
            <p:nvPr/>
          </p:nvSpPr>
          <p:spPr bwMode="auto">
            <a:xfrm>
              <a:off x="4841876" y="156686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8" name="Line 1400"/>
            <p:cNvSpPr>
              <a:spLocks noChangeShapeType="1"/>
            </p:cNvSpPr>
            <p:nvPr/>
          </p:nvSpPr>
          <p:spPr bwMode="auto">
            <a:xfrm>
              <a:off x="4841876" y="156845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9" name="Line 1401"/>
            <p:cNvSpPr>
              <a:spLocks noChangeShapeType="1"/>
            </p:cNvSpPr>
            <p:nvPr/>
          </p:nvSpPr>
          <p:spPr bwMode="auto">
            <a:xfrm>
              <a:off x="4841876" y="156845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0" name="Line 1402"/>
            <p:cNvSpPr>
              <a:spLocks noChangeShapeType="1"/>
            </p:cNvSpPr>
            <p:nvPr/>
          </p:nvSpPr>
          <p:spPr bwMode="auto">
            <a:xfrm>
              <a:off x="4845051" y="1571625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1" name="Line 1403"/>
            <p:cNvSpPr>
              <a:spLocks noChangeShapeType="1"/>
            </p:cNvSpPr>
            <p:nvPr/>
          </p:nvSpPr>
          <p:spPr bwMode="auto">
            <a:xfrm>
              <a:off x="4845051" y="157638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2" name="Line 1404"/>
            <p:cNvSpPr>
              <a:spLocks noChangeShapeType="1"/>
            </p:cNvSpPr>
            <p:nvPr/>
          </p:nvSpPr>
          <p:spPr bwMode="auto">
            <a:xfrm>
              <a:off x="4845051" y="1579563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3" name="Freeform 1405"/>
            <p:cNvSpPr>
              <a:spLocks/>
            </p:cNvSpPr>
            <p:nvPr/>
          </p:nvSpPr>
          <p:spPr bwMode="auto">
            <a:xfrm>
              <a:off x="4879976" y="1620838"/>
              <a:ext cx="63500" cy="60325"/>
            </a:xfrm>
            <a:custGeom>
              <a:avLst/>
              <a:gdLst>
                <a:gd name="T0" fmla="*/ 23 w 40"/>
                <a:gd name="T1" fmla="*/ 0 h 38"/>
                <a:gd name="T2" fmla="*/ 27 w 40"/>
                <a:gd name="T3" fmla="*/ 0 h 38"/>
                <a:gd name="T4" fmla="*/ 29 w 40"/>
                <a:gd name="T5" fmla="*/ 1 h 38"/>
                <a:gd name="T6" fmla="*/ 32 w 40"/>
                <a:gd name="T7" fmla="*/ 4 h 38"/>
                <a:gd name="T8" fmla="*/ 35 w 40"/>
                <a:gd name="T9" fmla="*/ 5 h 38"/>
                <a:gd name="T10" fmla="*/ 35 w 40"/>
                <a:gd name="T11" fmla="*/ 6 h 38"/>
                <a:gd name="T12" fmla="*/ 37 w 40"/>
                <a:gd name="T13" fmla="*/ 9 h 38"/>
                <a:gd name="T14" fmla="*/ 38 w 40"/>
                <a:gd name="T15" fmla="*/ 11 h 38"/>
                <a:gd name="T16" fmla="*/ 39 w 40"/>
                <a:gd name="T17" fmla="*/ 15 h 38"/>
                <a:gd name="T18" fmla="*/ 40 w 40"/>
                <a:gd name="T19" fmla="*/ 18 h 38"/>
                <a:gd name="T20" fmla="*/ 40 w 40"/>
                <a:gd name="T21" fmla="*/ 19 h 38"/>
                <a:gd name="T22" fmla="*/ 39 w 40"/>
                <a:gd name="T23" fmla="*/ 23 h 38"/>
                <a:gd name="T24" fmla="*/ 38 w 40"/>
                <a:gd name="T25" fmla="*/ 26 h 38"/>
                <a:gd name="T26" fmla="*/ 37 w 40"/>
                <a:gd name="T27" fmla="*/ 29 h 38"/>
                <a:gd name="T28" fmla="*/ 35 w 40"/>
                <a:gd name="T29" fmla="*/ 33 h 38"/>
                <a:gd name="T30" fmla="*/ 35 w 40"/>
                <a:gd name="T31" fmla="*/ 33 h 38"/>
                <a:gd name="T32" fmla="*/ 32 w 40"/>
                <a:gd name="T33" fmla="*/ 35 h 38"/>
                <a:gd name="T34" fmla="*/ 29 w 40"/>
                <a:gd name="T35" fmla="*/ 37 h 38"/>
                <a:gd name="T36" fmla="*/ 29 w 40"/>
                <a:gd name="T37" fmla="*/ 37 h 38"/>
                <a:gd name="T38" fmla="*/ 24 w 40"/>
                <a:gd name="T39" fmla="*/ 38 h 38"/>
                <a:gd name="T40" fmla="*/ 16 w 40"/>
                <a:gd name="T41" fmla="*/ 38 h 38"/>
                <a:gd name="T42" fmla="*/ 13 w 40"/>
                <a:gd name="T43" fmla="*/ 37 h 38"/>
                <a:gd name="T44" fmla="*/ 9 w 40"/>
                <a:gd name="T45" fmla="*/ 35 h 38"/>
                <a:gd name="T46" fmla="*/ 7 w 40"/>
                <a:gd name="T47" fmla="*/ 33 h 38"/>
                <a:gd name="T48" fmla="*/ 6 w 40"/>
                <a:gd name="T49" fmla="*/ 33 h 38"/>
                <a:gd name="T50" fmla="*/ 4 w 40"/>
                <a:gd name="T51" fmla="*/ 30 h 38"/>
                <a:gd name="T52" fmla="*/ 3 w 40"/>
                <a:gd name="T53" fmla="*/ 29 h 38"/>
                <a:gd name="T54" fmla="*/ 2 w 40"/>
                <a:gd name="T55" fmla="*/ 25 h 38"/>
                <a:gd name="T56" fmla="*/ 0 w 40"/>
                <a:gd name="T57" fmla="*/ 22 h 38"/>
                <a:gd name="T58" fmla="*/ 0 w 40"/>
                <a:gd name="T59" fmla="*/ 18 h 38"/>
                <a:gd name="T60" fmla="*/ 2 w 40"/>
                <a:gd name="T61" fmla="*/ 15 h 38"/>
                <a:gd name="T62" fmla="*/ 2 w 40"/>
                <a:gd name="T63" fmla="*/ 13 h 38"/>
                <a:gd name="T64" fmla="*/ 3 w 40"/>
                <a:gd name="T65" fmla="*/ 11 h 38"/>
                <a:gd name="T66" fmla="*/ 5 w 40"/>
                <a:gd name="T67" fmla="*/ 7 h 38"/>
                <a:gd name="T68" fmla="*/ 7 w 40"/>
                <a:gd name="T69" fmla="*/ 5 h 38"/>
                <a:gd name="T70" fmla="*/ 8 w 40"/>
                <a:gd name="T71" fmla="*/ 5 h 38"/>
                <a:gd name="T72" fmla="*/ 12 w 40"/>
                <a:gd name="T73" fmla="*/ 2 h 38"/>
                <a:gd name="T74" fmla="*/ 13 w 40"/>
                <a:gd name="T75" fmla="*/ 1 h 38"/>
                <a:gd name="T76" fmla="*/ 16 w 40"/>
                <a:gd name="T7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0" h="38">
                  <a:moveTo>
                    <a:pt x="16" y="0"/>
                  </a:moveTo>
                  <a:lnTo>
                    <a:pt x="23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2" y="4"/>
                  </a:lnTo>
                  <a:lnTo>
                    <a:pt x="33" y="5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7" y="7"/>
                  </a:lnTo>
                  <a:lnTo>
                    <a:pt x="37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9" y="15"/>
                  </a:lnTo>
                  <a:lnTo>
                    <a:pt x="39" y="17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9"/>
                  </a:lnTo>
                  <a:lnTo>
                    <a:pt x="39" y="21"/>
                  </a:lnTo>
                  <a:lnTo>
                    <a:pt x="39" y="23"/>
                  </a:lnTo>
                  <a:lnTo>
                    <a:pt x="38" y="25"/>
                  </a:lnTo>
                  <a:lnTo>
                    <a:pt x="38" y="26"/>
                  </a:lnTo>
                  <a:lnTo>
                    <a:pt x="38" y="27"/>
                  </a:lnTo>
                  <a:lnTo>
                    <a:pt x="37" y="29"/>
                  </a:lnTo>
                  <a:lnTo>
                    <a:pt x="37" y="31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33" y="34"/>
                  </a:lnTo>
                  <a:lnTo>
                    <a:pt x="32" y="35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9" y="37"/>
                  </a:lnTo>
                  <a:lnTo>
                    <a:pt x="27" y="38"/>
                  </a:lnTo>
                  <a:lnTo>
                    <a:pt x="24" y="38"/>
                  </a:lnTo>
                  <a:lnTo>
                    <a:pt x="19" y="38"/>
                  </a:lnTo>
                  <a:lnTo>
                    <a:pt x="16" y="38"/>
                  </a:lnTo>
                  <a:lnTo>
                    <a:pt x="14" y="38"/>
                  </a:lnTo>
                  <a:lnTo>
                    <a:pt x="13" y="37"/>
                  </a:lnTo>
                  <a:lnTo>
                    <a:pt x="12" y="37"/>
                  </a:lnTo>
                  <a:lnTo>
                    <a:pt x="9" y="35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5" y="31"/>
                  </a:lnTo>
                  <a:lnTo>
                    <a:pt x="4" y="30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7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DC8700"/>
            </a:solidFill>
            <a:ln w="0">
              <a:solidFill>
                <a:srgbClr val="DC87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4" name="Line 1406"/>
            <p:cNvSpPr>
              <a:spLocks noChangeShapeType="1"/>
            </p:cNvSpPr>
            <p:nvPr/>
          </p:nvSpPr>
          <p:spPr bwMode="auto">
            <a:xfrm>
              <a:off x="4943476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5" name="Line 1407"/>
            <p:cNvSpPr>
              <a:spLocks noChangeShapeType="1"/>
            </p:cNvSpPr>
            <p:nvPr/>
          </p:nvSpPr>
          <p:spPr bwMode="auto">
            <a:xfrm flipH="1">
              <a:off x="4941888" y="16510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6" name="Line 1408"/>
            <p:cNvSpPr>
              <a:spLocks noChangeShapeType="1"/>
            </p:cNvSpPr>
            <p:nvPr/>
          </p:nvSpPr>
          <p:spPr bwMode="auto">
            <a:xfrm>
              <a:off x="4941888" y="1654175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7" name="Line 1409"/>
            <p:cNvSpPr>
              <a:spLocks noChangeShapeType="1"/>
            </p:cNvSpPr>
            <p:nvPr/>
          </p:nvSpPr>
          <p:spPr bwMode="auto">
            <a:xfrm flipH="1">
              <a:off x="4940301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8" name="Line 1410"/>
            <p:cNvSpPr>
              <a:spLocks noChangeShapeType="1"/>
            </p:cNvSpPr>
            <p:nvPr/>
          </p:nvSpPr>
          <p:spPr bwMode="auto">
            <a:xfrm>
              <a:off x="4940301" y="1658938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9" name="Line 1411"/>
            <p:cNvSpPr>
              <a:spLocks noChangeShapeType="1"/>
            </p:cNvSpPr>
            <p:nvPr/>
          </p:nvSpPr>
          <p:spPr bwMode="auto">
            <a:xfrm>
              <a:off x="4940301" y="16589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0" name="Line 1413"/>
            <p:cNvSpPr>
              <a:spLocks noChangeShapeType="1"/>
            </p:cNvSpPr>
            <p:nvPr/>
          </p:nvSpPr>
          <p:spPr bwMode="auto">
            <a:xfrm flipH="1">
              <a:off x="4938713" y="16605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1" name="Line 1414"/>
            <p:cNvSpPr>
              <a:spLocks noChangeShapeType="1"/>
            </p:cNvSpPr>
            <p:nvPr/>
          </p:nvSpPr>
          <p:spPr bwMode="auto">
            <a:xfrm>
              <a:off x="4938713" y="16621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2" name="Line 1415"/>
            <p:cNvSpPr>
              <a:spLocks noChangeShapeType="1"/>
            </p:cNvSpPr>
            <p:nvPr/>
          </p:nvSpPr>
          <p:spPr bwMode="auto">
            <a:xfrm flipH="1">
              <a:off x="4937125" y="1663700"/>
              <a:ext cx="1588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3" name="Line 1416"/>
            <p:cNvSpPr>
              <a:spLocks noChangeShapeType="1"/>
            </p:cNvSpPr>
            <p:nvPr/>
          </p:nvSpPr>
          <p:spPr bwMode="auto">
            <a:xfrm flipH="1">
              <a:off x="4935538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4" name="Line 1417"/>
            <p:cNvSpPr>
              <a:spLocks noChangeShapeType="1"/>
            </p:cNvSpPr>
            <p:nvPr/>
          </p:nvSpPr>
          <p:spPr bwMode="auto">
            <a:xfrm flipH="1">
              <a:off x="4932363" y="16716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5" name="Line 1418"/>
            <p:cNvSpPr>
              <a:spLocks noChangeShapeType="1"/>
            </p:cNvSpPr>
            <p:nvPr/>
          </p:nvSpPr>
          <p:spPr bwMode="auto">
            <a:xfrm>
              <a:off x="4932363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6" name="Line 1419"/>
            <p:cNvSpPr>
              <a:spLocks noChangeShapeType="1"/>
            </p:cNvSpPr>
            <p:nvPr/>
          </p:nvSpPr>
          <p:spPr bwMode="auto">
            <a:xfrm flipH="1">
              <a:off x="4930775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7" name="Line 1420"/>
            <p:cNvSpPr>
              <a:spLocks noChangeShapeType="1"/>
            </p:cNvSpPr>
            <p:nvPr/>
          </p:nvSpPr>
          <p:spPr bwMode="auto">
            <a:xfrm flipH="1">
              <a:off x="4929188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8" name="Line 1421"/>
            <p:cNvSpPr>
              <a:spLocks noChangeShapeType="1"/>
            </p:cNvSpPr>
            <p:nvPr/>
          </p:nvSpPr>
          <p:spPr bwMode="auto">
            <a:xfrm flipH="1">
              <a:off x="4927600" y="16748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9" name="Line 1422"/>
            <p:cNvSpPr>
              <a:spLocks noChangeShapeType="1"/>
            </p:cNvSpPr>
            <p:nvPr/>
          </p:nvSpPr>
          <p:spPr bwMode="auto">
            <a:xfrm flipH="1">
              <a:off x="4926013" y="16764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0" name="Line 1423"/>
            <p:cNvSpPr>
              <a:spLocks noChangeShapeType="1"/>
            </p:cNvSpPr>
            <p:nvPr/>
          </p:nvSpPr>
          <p:spPr bwMode="auto">
            <a:xfrm>
              <a:off x="4926013" y="16764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1" name="Line 1424"/>
            <p:cNvSpPr>
              <a:spLocks noChangeShapeType="1"/>
            </p:cNvSpPr>
            <p:nvPr/>
          </p:nvSpPr>
          <p:spPr bwMode="auto">
            <a:xfrm flipH="1">
              <a:off x="4922838" y="1676400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2" name="Line 1425"/>
            <p:cNvSpPr>
              <a:spLocks noChangeShapeType="1"/>
            </p:cNvSpPr>
            <p:nvPr/>
          </p:nvSpPr>
          <p:spPr bwMode="auto">
            <a:xfrm flipH="1">
              <a:off x="4918075" y="1679575"/>
              <a:ext cx="476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3" name="Line 1426"/>
            <p:cNvSpPr>
              <a:spLocks noChangeShapeType="1"/>
            </p:cNvSpPr>
            <p:nvPr/>
          </p:nvSpPr>
          <p:spPr bwMode="auto">
            <a:xfrm flipH="1">
              <a:off x="4916488" y="16795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4" name="Line 1427"/>
            <p:cNvSpPr>
              <a:spLocks noChangeShapeType="1"/>
            </p:cNvSpPr>
            <p:nvPr/>
          </p:nvSpPr>
          <p:spPr bwMode="auto">
            <a:xfrm flipH="1">
              <a:off x="4914900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5" name="Line 1428"/>
            <p:cNvSpPr>
              <a:spLocks noChangeShapeType="1"/>
            </p:cNvSpPr>
            <p:nvPr/>
          </p:nvSpPr>
          <p:spPr bwMode="auto">
            <a:xfrm flipH="1">
              <a:off x="4913313" y="1681163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6" name="Line 1429"/>
            <p:cNvSpPr>
              <a:spLocks noChangeShapeType="1"/>
            </p:cNvSpPr>
            <p:nvPr/>
          </p:nvSpPr>
          <p:spPr bwMode="auto">
            <a:xfrm flipH="1">
              <a:off x="4910138" y="1681163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7" name="Line 1430"/>
            <p:cNvSpPr>
              <a:spLocks noChangeShapeType="1"/>
            </p:cNvSpPr>
            <p:nvPr/>
          </p:nvSpPr>
          <p:spPr bwMode="auto">
            <a:xfrm flipH="1" flipV="1">
              <a:off x="4905375" y="1679575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8" name="Line 1431"/>
            <p:cNvSpPr>
              <a:spLocks noChangeShapeType="1"/>
            </p:cNvSpPr>
            <p:nvPr/>
          </p:nvSpPr>
          <p:spPr bwMode="auto">
            <a:xfrm flipH="1">
              <a:off x="4903788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9" name="Line 1432"/>
            <p:cNvSpPr>
              <a:spLocks noChangeShapeType="1"/>
            </p:cNvSpPr>
            <p:nvPr/>
          </p:nvSpPr>
          <p:spPr bwMode="auto">
            <a:xfrm flipH="1">
              <a:off x="4902200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0" name="Line 1433"/>
            <p:cNvSpPr>
              <a:spLocks noChangeShapeType="1"/>
            </p:cNvSpPr>
            <p:nvPr/>
          </p:nvSpPr>
          <p:spPr bwMode="auto">
            <a:xfrm flipH="1">
              <a:off x="4900613" y="167957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1" name="Line 1434"/>
            <p:cNvSpPr>
              <a:spLocks noChangeShapeType="1"/>
            </p:cNvSpPr>
            <p:nvPr/>
          </p:nvSpPr>
          <p:spPr bwMode="auto">
            <a:xfrm flipH="1" flipV="1">
              <a:off x="4899025" y="1676400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2" name="Line 1435"/>
            <p:cNvSpPr>
              <a:spLocks noChangeShapeType="1"/>
            </p:cNvSpPr>
            <p:nvPr/>
          </p:nvSpPr>
          <p:spPr bwMode="auto">
            <a:xfrm flipH="1" flipV="1">
              <a:off x="4894263" y="1674813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3" name="Line 1436"/>
            <p:cNvSpPr>
              <a:spLocks noChangeShapeType="1"/>
            </p:cNvSpPr>
            <p:nvPr/>
          </p:nvSpPr>
          <p:spPr bwMode="auto">
            <a:xfrm flipH="1" flipV="1">
              <a:off x="4892675" y="16732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4" name="Line 1437"/>
            <p:cNvSpPr>
              <a:spLocks noChangeShapeType="1"/>
            </p:cNvSpPr>
            <p:nvPr/>
          </p:nvSpPr>
          <p:spPr bwMode="auto">
            <a:xfrm flipH="1">
              <a:off x="4891088" y="16732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5" name="Line 1438"/>
            <p:cNvSpPr>
              <a:spLocks noChangeShapeType="1"/>
            </p:cNvSpPr>
            <p:nvPr/>
          </p:nvSpPr>
          <p:spPr bwMode="auto">
            <a:xfrm flipV="1">
              <a:off x="4891088" y="16716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6" name="Line 1439"/>
            <p:cNvSpPr>
              <a:spLocks noChangeShapeType="1"/>
            </p:cNvSpPr>
            <p:nvPr/>
          </p:nvSpPr>
          <p:spPr bwMode="auto">
            <a:xfrm flipH="1">
              <a:off x="4889500" y="1671638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7" name="Line 1440"/>
            <p:cNvSpPr>
              <a:spLocks noChangeShapeType="1"/>
            </p:cNvSpPr>
            <p:nvPr/>
          </p:nvSpPr>
          <p:spPr bwMode="auto">
            <a:xfrm flipH="1" flipV="1">
              <a:off x="4887913" y="16684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8" name="Line 1441"/>
            <p:cNvSpPr>
              <a:spLocks noChangeShapeType="1"/>
            </p:cNvSpPr>
            <p:nvPr/>
          </p:nvSpPr>
          <p:spPr bwMode="auto">
            <a:xfrm flipH="1" flipV="1">
              <a:off x="4886325" y="16668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9" name="Line 1442"/>
            <p:cNvSpPr>
              <a:spLocks noChangeShapeType="1"/>
            </p:cNvSpPr>
            <p:nvPr/>
          </p:nvSpPr>
          <p:spPr bwMode="auto">
            <a:xfrm flipV="1">
              <a:off x="4886325" y="16637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0" name="Line 1443"/>
            <p:cNvSpPr>
              <a:spLocks noChangeShapeType="1"/>
            </p:cNvSpPr>
            <p:nvPr/>
          </p:nvSpPr>
          <p:spPr bwMode="auto">
            <a:xfrm>
              <a:off x="4886325" y="1663700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1" name="Line 1444"/>
            <p:cNvSpPr>
              <a:spLocks noChangeShapeType="1"/>
            </p:cNvSpPr>
            <p:nvPr/>
          </p:nvSpPr>
          <p:spPr bwMode="auto">
            <a:xfrm flipH="1" flipV="1">
              <a:off x="4884738" y="16621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2" name="Line 1445"/>
            <p:cNvSpPr>
              <a:spLocks noChangeShapeType="1"/>
            </p:cNvSpPr>
            <p:nvPr/>
          </p:nvSpPr>
          <p:spPr bwMode="auto">
            <a:xfrm flipV="1">
              <a:off x="4884738" y="1658938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3" name="Line 1446"/>
            <p:cNvSpPr>
              <a:spLocks noChangeShapeType="1"/>
            </p:cNvSpPr>
            <p:nvPr/>
          </p:nvSpPr>
          <p:spPr bwMode="auto">
            <a:xfrm flipH="1" flipV="1">
              <a:off x="4883150" y="16573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4" name="Line 1447"/>
            <p:cNvSpPr>
              <a:spLocks noChangeShapeType="1"/>
            </p:cNvSpPr>
            <p:nvPr/>
          </p:nvSpPr>
          <p:spPr bwMode="auto">
            <a:xfrm flipH="1" flipV="1">
              <a:off x="4879975" y="1654175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5" name="Line 1448"/>
            <p:cNvSpPr>
              <a:spLocks noChangeShapeType="1"/>
            </p:cNvSpPr>
            <p:nvPr/>
          </p:nvSpPr>
          <p:spPr bwMode="auto">
            <a:xfrm flipV="1">
              <a:off x="4879975" y="16510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6" name="Line 1449"/>
            <p:cNvSpPr>
              <a:spLocks noChangeShapeType="1"/>
            </p:cNvSpPr>
            <p:nvPr/>
          </p:nvSpPr>
          <p:spPr bwMode="auto">
            <a:xfrm flipV="1">
              <a:off x="4879975" y="16494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7" name="Line 1450"/>
            <p:cNvSpPr>
              <a:spLocks noChangeShapeType="1"/>
            </p:cNvSpPr>
            <p:nvPr/>
          </p:nvSpPr>
          <p:spPr bwMode="auto">
            <a:xfrm>
              <a:off x="48799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8" name="Line 1451"/>
            <p:cNvSpPr>
              <a:spLocks noChangeShapeType="1"/>
            </p:cNvSpPr>
            <p:nvPr/>
          </p:nvSpPr>
          <p:spPr bwMode="auto">
            <a:xfrm flipV="1">
              <a:off x="4879975" y="1647825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9" name="Line 1452"/>
            <p:cNvSpPr>
              <a:spLocks noChangeShapeType="1"/>
            </p:cNvSpPr>
            <p:nvPr/>
          </p:nvSpPr>
          <p:spPr bwMode="auto">
            <a:xfrm flipV="1">
              <a:off x="4883150" y="164465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0" name="Line 1453"/>
            <p:cNvSpPr>
              <a:spLocks noChangeShapeType="1"/>
            </p:cNvSpPr>
            <p:nvPr/>
          </p:nvSpPr>
          <p:spPr bwMode="auto">
            <a:xfrm flipV="1">
              <a:off x="4883150" y="16430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1" name="Line 1454"/>
            <p:cNvSpPr>
              <a:spLocks noChangeShapeType="1"/>
            </p:cNvSpPr>
            <p:nvPr/>
          </p:nvSpPr>
          <p:spPr bwMode="auto">
            <a:xfrm>
              <a:off x="4884738" y="16430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2" name="Line 1455"/>
            <p:cNvSpPr>
              <a:spLocks noChangeShapeType="1"/>
            </p:cNvSpPr>
            <p:nvPr/>
          </p:nvSpPr>
          <p:spPr bwMode="auto">
            <a:xfrm flipV="1">
              <a:off x="4884738" y="164147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3" name="Line 1456"/>
            <p:cNvSpPr>
              <a:spLocks noChangeShapeType="1"/>
            </p:cNvSpPr>
            <p:nvPr/>
          </p:nvSpPr>
          <p:spPr bwMode="auto">
            <a:xfrm flipV="1">
              <a:off x="4884738" y="1638300"/>
              <a:ext cx="0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4" name="Line 1457"/>
            <p:cNvSpPr>
              <a:spLocks noChangeShapeType="1"/>
            </p:cNvSpPr>
            <p:nvPr/>
          </p:nvSpPr>
          <p:spPr bwMode="auto">
            <a:xfrm flipV="1">
              <a:off x="4884738" y="163671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5" name="Line 1458"/>
            <p:cNvSpPr>
              <a:spLocks noChangeShapeType="1"/>
            </p:cNvSpPr>
            <p:nvPr/>
          </p:nvSpPr>
          <p:spPr bwMode="auto">
            <a:xfrm flipV="1">
              <a:off x="4886325" y="1633538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6" name="Line 1459"/>
            <p:cNvSpPr>
              <a:spLocks noChangeShapeType="1"/>
            </p:cNvSpPr>
            <p:nvPr/>
          </p:nvSpPr>
          <p:spPr bwMode="auto">
            <a:xfrm flipV="1">
              <a:off x="4887913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7" name="Line 1460"/>
            <p:cNvSpPr>
              <a:spLocks noChangeShapeType="1"/>
            </p:cNvSpPr>
            <p:nvPr/>
          </p:nvSpPr>
          <p:spPr bwMode="auto">
            <a:xfrm flipV="1">
              <a:off x="4889500" y="1630363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8" name="Line 1461"/>
            <p:cNvSpPr>
              <a:spLocks noChangeShapeType="1"/>
            </p:cNvSpPr>
            <p:nvPr/>
          </p:nvSpPr>
          <p:spPr bwMode="auto">
            <a:xfrm>
              <a:off x="4891088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9" name="Line 1462"/>
            <p:cNvSpPr>
              <a:spLocks noChangeShapeType="1"/>
            </p:cNvSpPr>
            <p:nvPr/>
          </p:nvSpPr>
          <p:spPr bwMode="auto">
            <a:xfrm flipV="1">
              <a:off x="4891088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0" name="Line 1463"/>
            <p:cNvSpPr>
              <a:spLocks noChangeShapeType="1"/>
            </p:cNvSpPr>
            <p:nvPr/>
          </p:nvSpPr>
          <p:spPr bwMode="auto">
            <a:xfrm flipV="1">
              <a:off x="4892675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1" name="Line 1464"/>
            <p:cNvSpPr>
              <a:spLocks noChangeShapeType="1"/>
            </p:cNvSpPr>
            <p:nvPr/>
          </p:nvSpPr>
          <p:spPr bwMode="auto">
            <a:xfrm flipV="1">
              <a:off x="4894263" y="1624013"/>
              <a:ext cx="4763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2" name="Line 1465"/>
            <p:cNvSpPr>
              <a:spLocks noChangeShapeType="1"/>
            </p:cNvSpPr>
            <p:nvPr/>
          </p:nvSpPr>
          <p:spPr bwMode="auto">
            <a:xfrm>
              <a:off x="4899025" y="16240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3" name="Line 1466"/>
            <p:cNvSpPr>
              <a:spLocks noChangeShapeType="1"/>
            </p:cNvSpPr>
            <p:nvPr/>
          </p:nvSpPr>
          <p:spPr bwMode="auto">
            <a:xfrm flipV="1">
              <a:off x="4899025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4" name="Line 1467"/>
            <p:cNvSpPr>
              <a:spLocks noChangeShapeType="1"/>
            </p:cNvSpPr>
            <p:nvPr/>
          </p:nvSpPr>
          <p:spPr bwMode="auto">
            <a:xfrm>
              <a:off x="48990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5" name="Line 1468"/>
            <p:cNvSpPr>
              <a:spLocks noChangeShapeType="1"/>
            </p:cNvSpPr>
            <p:nvPr/>
          </p:nvSpPr>
          <p:spPr bwMode="auto">
            <a:xfrm>
              <a:off x="490061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6" name="Line 1469"/>
            <p:cNvSpPr>
              <a:spLocks noChangeShapeType="1"/>
            </p:cNvSpPr>
            <p:nvPr/>
          </p:nvSpPr>
          <p:spPr bwMode="auto">
            <a:xfrm>
              <a:off x="490378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7" name="Line 1470"/>
            <p:cNvSpPr>
              <a:spLocks noChangeShapeType="1"/>
            </p:cNvSpPr>
            <p:nvPr/>
          </p:nvSpPr>
          <p:spPr bwMode="auto">
            <a:xfrm flipV="1">
              <a:off x="4905375" y="1620838"/>
              <a:ext cx="4763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8" name="Line 1471"/>
            <p:cNvSpPr>
              <a:spLocks noChangeShapeType="1"/>
            </p:cNvSpPr>
            <p:nvPr/>
          </p:nvSpPr>
          <p:spPr bwMode="auto">
            <a:xfrm>
              <a:off x="4910138" y="1620838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9" name="Line 1472"/>
            <p:cNvSpPr>
              <a:spLocks noChangeShapeType="1"/>
            </p:cNvSpPr>
            <p:nvPr/>
          </p:nvSpPr>
          <p:spPr bwMode="auto">
            <a:xfrm>
              <a:off x="4913313" y="1620838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0" name="Line 1473"/>
            <p:cNvSpPr>
              <a:spLocks noChangeShapeType="1"/>
            </p:cNvSpPr>
            <p:nvPr/>
          </p:nvSpPr>
          <p:spPr bwMode="auto">
            <a:xfrm>
              <a:off x="4916488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1" name="Line 1474"/>
            <p:cNvSpPr>
              <a:spLocks noChangeShapeType="1"/>
            </p:cNvSpPr>
            <p:nvPr/>
          </p:nvSpPr>
          <p:spPr bwMode="auto">
            <a:xfrm>
              <a:off x="4919663" y="1622425"/>
              <a:ext cx="3175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2" name="Line 1475"/>
            <p:cNvSpPr>
              <a:spLocks noChangeShapeType="1"/>
            </p:cNvSpPr>
            <p:nvPr/>
          </p:nvSpPr>
          <p:spPr bwMode="auto">
            <a:xfrm>
              <a:off x="4922838" y="1622425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3" name="Line 1476"/>
            <p:cNvSpPr>
              <a:spLocks noChangeShapeType="1"/>
            </p:cNvSpPr>
            <p:nvPr/>
          </p:nvSpPr>
          <p:spPr bwMode="auto">
            <a:xfrm>
              <a:off x="4922838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4" name="Line 1477"/>
            <p:cNvSpPr>
              <a:spLocks noChangeShapeType="1"/>
            </p:cNvSpPr>
            <p:nvPr/>
          </p:nvSpPr>
          <p:spPr bwMode="auto">
            <a:xfrm>
              <a:off x="4924425" y="1622425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5" name="Line 1478"/>
            <p:cNvSpPr>
              <a:spLocks noChangeShapeType="1"/>
            </p:cNvSpPr>
            <p:nvPr/>
          </p:nvSpPr>
          <p:spPr bwMode="auto">
            <a:xfrm>
              <a:off x="4926013" y="16224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6" name="Line 1479"/>
            <p:cNvSpPr>
              <a:spLocks noChangeShapeType="1"/>
            </p:cNvSpPr>
            <p:nvPr/>
          </p:nvSpPr>
          <p:spPr bwMode="auto">
            <a:xfrm>
              <a:off x="4926013" y="1624013"/>
              <a:ext cx="3175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7" name="Line 1480"/>
            <p:cNvSpPr>
              <a:spLocks noChangeShapeType="1"/>
            </p:cNvSpPr>
            <p:nvPr/>
          </p:nvSpPr>
          <p:spPr bwMode="auto">
            <a:xfrm>
              <a:off x="4929188" y="162718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8" name="Line 1481"/>
            <p:cNvSpPr>
              <a:spLocks noChangeShapeType="1"/>
            </p:cNvSpPr>
            <p:nvPr/>
          </p:nvSpPr>
          <p:spPr bwMode="auto">
            <a:xfrm>
              <a:off x="4930775" y="162877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9" name="Line 1482"/>
            <p:cNvSpPr>
              <a:spLocks noChangeShapeType="1"/>
            </p:cNvSpPr>
            <p:nvPr/>
          </p:nvSpPr>
          <p:spPr bwMode="auto">
            <a:xfrm>
              <a:off x="4932363" y="163036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0" name="Line 1483"/>
            <p:cNvSpPr>
              <a:spLocks noChangeShapeType="1"/>
            </p:cNvSpPr>
            <p:nvPr/>
          </p:nvSpPr>
          <p:spPr bwMode="auto">
            <a:xfrm>
              <a:off x="4932363" y="1630363"/>
              <a:ext cx="3175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1" name="Line 1484"/>
            <p:cNvSpPr>
              <a:spLocks noChangeShapeType="1"/>
            </p:cNvSpPr>
            <p:nvPr/>
          </p:nvSpPr>
          <p:spPr bwMode="auto">
            <a:xfrm>
              <a:off x="4935538" y="1631950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2" name="Line 1485"/>
            <p:cNvSpPr>
              <a:spLocks noChangeShapeType="1"/>
            </p:cNvSpPr>
            <p:nvPr/>
          </p:nvSpPr>
          <p:spPr bwMode="auto">
            <a:xfrm>
              <a:off x="4937125" y="1633538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3" name="Line 1486"/>
            <p:cNvSpPr>
              <a:spLocks noChangeShapeType="1"/>
            </p:cNvSpPr>
            <p:nvPr/>
          </p:nvSpPr>
          <p:spPr bwMode="auto">
            <a:xfrm>
              <a:off x="4938713" y="1635125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4" name="Line 1487"/>
            <p:cNvSpPr>
              <a:spLocks noChangeShapeType="1"/>
            </p:cNvSpPr>
            <p:nvPr/>
          </p:nvSpPr>
          <p:spPr bwMode="auto">
            <a:xfrm>
              <a:off x="4938713" y="1636713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5" name="Line 1488"/>
            <p:cNvSpPr>
              <a:spLocks noChangeShapeType="1"/>
            </p:cNvSpPr>
            <p:nvPr/>
          </p:nvSpPr>
          <p:spPr bwMode="auto">
            <a:xfrm>
              <a:off x="4938713" y="1638300"/>
              <a:ext cx="1588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6" name="Line 1489"/>
            <p:cNvSpPr>
              <a:spLocks noChangeShapeType="1"/>
            </p:cNvSpPr>
            <p:nvPr/>
          </p:nvSpPr>
          <p:spPr bwMode="auto">
            <a:xfrm>
              <a:off x="4940300" y="1638300"/>
              <a:ext cx="0" cy="47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7" name="Line 1490"/>
            <p:cNvSpPr>
              <a:spLocks noChangeShapeType="1"/>
            </p:cNvSpPr>
            <p:nvPr/>
          </p:nvSpPr>
          <p:spPr bwMode="auto">
            <a:xfrm>
              <a:off x="4940300" y="1643063"/>
              <a:ext cx="1588" cy="31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8" name="Line 1491"/>
            <p:cNvSpPr>
              <a:spLocks noChangeShapeType="1"/>
            </p:cNvSpPr>
            <p:nvPr/>
          </p:nvSpPr>
          <p:spPr bwMode="auto">
            <a:xfrm>
              <a:off x="4941888" y="1646238"/>
              <a:ext cx="0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9" name="Line 1492"/>
            <p:cNvSpPr>
              <a:spLocks noChangeShapeType="1"/>
            </p:cNvSpPr>
            <p:nvPr/>
          </p:nvSpPr>
          <p:spPr bwMode="auto">
            <a:xfrm>
              <a:off x="4941888" y="1647825"/>
              <a:ext cx="1588" cy="1588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0" name="Line 1493"/>
            <p:cNvSpPr>
              <a:spLocks noChangeShapeType="1"/>
            </p:cNvSpPr>
            <p:nvPr/>
          </p:nvSpPr>
          <p:spPr bwMode="auto">
            <a:xfrm>
              <a:off x="4943475" y="1649413"/>
              <a:ext cx="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1" name="Line 1494"/>
            <p:cNvSpPr>
              <a:spLocks noChangeShapeType="1"/>
            </p:cNvSpPr>
            <p:nvPr/>
          </p:nvSpPr>
          <p:spPr bwMode="auto">
            <a:xfrm>
              <a:off x="4244975" y="1752600"/>
              <a:ext cx="0" cy="1698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2" name="Line 1495"/>
            <p:cNvSpPr>
              <a:spLocks noChangeShapeType="1"/>
            </p:cNvSpPr>
            <p:nvPr/>
          </p:nvSpPr>
          <p:spPr bwMode="auto">
            <a:xfrm>
              <a:off x="4238625" y="17557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3" name="Line 1496"/>
            <p:cNvSpPr>
              <a:spLocks noChangeShapeType="1"/>
            </p:cNvSpPr>
            <p:nvPr/>
          </p:nvSpPr>
          <p:spPr bwMode="auto">
            <a:xfrm>
              <a:off x="4244975" y="1919288"/>
              <a:ext cx="0" cy="52070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4" name="Line 1497"/>
            <p:cNvSpPr>
              <a:spLocks noChangeShapeType="1"/>
            </p:cNvSpPr>
            <p:nvPr/>
          </p:nvSpPr>
          <p:spPr bwMode="auto">
            <a:xfrm>
              <a:off x="4238625" y="243998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5" name="Line 1498"/>
            <p:cNvSpPr>
              <a:spLocks noChangeShapeType="1"/>
            </p:cNvSpPr>
            <p:nvPr/>
          </p:nvSpPr>
          <p:spPr bwMode="auto">
            <a:xfrm>
              <a:off x="4486275" y="1606550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6" name="Line 1499"/>
            <p:cNvSpPr>
              <a:spLocks noChangeShapeType="1"/>
            </p:cNvSpPr>
            <p:nvPr/>
          </p:nvSpPr>
          <p:spPr bwMode="auto">
            <a:xfrm>
              <a:off x="4479925" y="1606550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7" name="Line 1500"/>
            <p:cNvSpPr>
              <a:spLocks noChangeShapeType="1"/>
            </p:cNvSpPr>
            <p:nvPr/>
          </p:nvSpPr>
          <p:spPr bwMode="auto">
            <a:xfrm>
              <a:off x="4486275" y="1673225"/>
              <a:ext cx="0" cy="952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8" name="Line 1501"/>
            <p:cNvSpPr>
              <a:spLocks noChangeShapeType="1"/>
            </p:cNvSpPr>
            <p:nvPr/>
          </p:nvSpPr>
          <p:spPr bwMode="auto">
            <a:xfrm>
              <a:off x="4808538" y="1525588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9" name="Line 1502"/>
            <p:cNvSpPr>
              <a:spLocks noChangeShapeType="1"/>
            </p:cNvSpPr>
            <p:nvPr/>
          </p:nvSpPr>
          <p:spPr bwMode="auto">
            <a:xfrm>
              <a:off x="4808538" y="1649413"/>
              <a:ext cx="11113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0" name="Line 1503"/>
            <p:cNvSpPr>
              <a:spLocks noChangeShapeType="1"/>
            </p:cNvSpPr>
            <p:nvPr/>
          </p:nvSpPr>
          <p:spPr bwMode="auto">
            <a:xfrm>
              <a:off x="4913313" y="1570038"/>
              <a:ext cx="0" cy="793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1" name="Line 1504"/>
            <p:cNvSpPr>
              <a:spLocks noChangeShapeType="1"/>
            </p:cNvSpPr>
            <p:nvPr/>
          </p:nvSpPr>
          <p:spPr bwMode="auto">
            <a:xfrm>
              <a:off x="4905375" y="1570038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2" name="Line 1505"/>
            <p:cNvSpPr>
              <a:spLocks noChangeShapeType="1"/>
            </p:cNvSpPr>
            <p:nvPr/>
          </p:nvSpPr>
          <p:spPr bwMode="auto">
            <a:xfrm>
              <a:off x="4913313" y="1649413"/>
              <a:ext cx="0" cy="119063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3" name="Line 1506"/>
            <p:cNvSpPr>
              <a:spLocks noChangeShapeType="1"/>
            </p:cNvSpPr>
            <p:nvPr/>
          </p:nvSpPr>
          <p:spPr bwMode="auto">
            <a:xfrm>
              <a:off x="490537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4" name="Line 1507"/>
            <p:cNvSpPr>
              <a:spLocks noChangeShapeType="1"/>
            </p:cNvSpPr>
            <p:nvPr/>
          </p:nvSpPr>
          <p:spPr bwMode="auto">
            <a:xfrm>
              <a:off x="4813300" y="1525588"/>
              <a:ext cx="0" cy="5715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5" name="Line 1508"/>
            <p:cNvSpPr>
              <a:spLocks noChangeShapeType="1"/>
            </p:cNvSpPr>
            <p:nvPr/>
          </p:nvSpPr>
          <p:spPr bwMode="auto">
            <a:xfrm>
              <a:off x="4813300" y="1582738"/>
              <a:ext cx="0" cy="66675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6" name="Line 1509"/>
            <p:cNvSpPr>
              <a:spLocks noChangeShapeType="1"/>
            </p:cNvSpPr>
            <p:nvPr/>
          </p:nvSpPr>
          <p:spPr bwMode="auto">
            <a:xfrm>
              <a:off x="4479925" y="1768475"/>
              <a:ext cx="12700" cy="0"/>
            </a:xfrm>
            <a:prstGeom prst="line">
              <a:avLst/>
            </a:prstGeom>
            <a:noFill/>
            <a:ln w="3175">
              <a:solidFill>
                <a:srgbClr val="DC87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7" name="テキスト ボックス 1556"/>
            <p:cNvSpPr txBox="1"/>
            <p:nvPr/>
          </p:nvSpPr>
          <p:spPr>
            <a:xfrm>
              <a:off x="5266725" y="383069"/>
              <a:ext cx="641705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CMB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58" name="テキスト ボックス 1557"/>
            <p:cNvSpPr txBox="1"/>
            <p:nvPr/>
          </p:nvSpPr>
          <p:spPr>
            <a:xfrm>
              <a:off x="3269023" y="533264"/>
              <a:ext cx="454938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ZE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59" name="テキスト ボックス 1558"/>
            <p:cNvSpPr txBox="1"/>
            <p:nvPr/>
          </p:nvSpPr>
          <p:spPr>
            <a:xfrm>
              <a:off x="1307142" y="1783849"/>
              <a:ext cx="432031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ZL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0" name="テキスト ボックス 1559"/>
            <p:cNvSpPr txBox="1"/>
            <p:nvPr/>
          </p:nvSpPr>
          <p:spPr>
            <a:xfrm>
              <a:off x="3467889" y="2836665"/>
              <a:ext cx="532463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ISD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1" name="テキスト ボックス 1560"/>
            <p:cNvSpPr txBox="1"/>
            <p:nvPr/>
          </p:nvSpPr>
          <p:spPr>
            <a:xfrm>
              <a:off x="2684463" y="3428158"/>
              <a:ext cx="444366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S</a:t>
              </a:r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2" name="テキスト ボックス 1561"/>
            <p:cNvSpPr txBox="1"/>
            <p:nvPr/>
          </p:nvSpPr>
          <p:spPr>
            <a:xfrm>
              <a:off x="1222706" y="3299279"/>
              <a:ext cx="608227" cy="338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DGL</a:t>
              </a:r>
              <a:endParaRPr kumimoji="1" lang="ja-JP" altLang="en-US" sz="1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3" name="テキスト ボックス 1562"/>
            <p:cNvSpPr txBox="1"/>
            <p:nvPr/>
          </p:nvSpPr>
          <p:spPr>
            <a:xfrm>
              <a:off x="4000354" y="2997154"/>
              <a:ext cx="1298914" cy="3721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rPr>
                <a:t>C</a:t>
              </a:r>
              <a:r>
                <a:rPr lang="en-US" altLang="ja-JP" sz="1600" b="1" dirty="0" smtClean="0">
                  <a:solidFill>
                    <a:srgbClr val="FF0000"/>
                  </a:solidFill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B decay</a:t>
              </a:r>
              <a:endParaRPr kumimoji="1" lang="ja-JP" altLang="en-US" sz="1600" b="1" dirty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4" name="テキスト ボックス 1563"/>
            <p:cNvSpPr txBox="1"/>
            <p:nvPr/>
          </p:nvSpPr>
          <p:spPr>
            <a:xfrm>
              <a:off x="4291113" y="4184050"/>
              <a:ext cx="2054794" cy="405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wavelength [m]</a:t>
              </a:r>
              <a:endParaRPr kumimoji="1"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5" name="テキスト ボックス 1564"/>
            <p:cNvSpPr txBox="1"/>
            <p:nvPr/>
          </p:nvSpPr>
          <p:spPr>
            <a:xfrm>
              <a:off x="5162761" y="4731936"/>
              <a:ext cx="1175577" cy="405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E</a:t>
              </a:r>
              <a:r>
                <a:rPr lang="en-US" altLang="ja-JP" b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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[</a:t>
              </a:r>
              <a:r>
                <a:rPr lang="en-US" altLang="ja-JP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meV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1566" name="テキスト ボックス 1565"/>
            <p:cNvSpPr txBox="1"/>
            <p:nvPr/>
          </p:nvSpPr>
          <p:spPr>
            <a:xfrm rot="16200000">
              <a:off x="-1664519" y="1975532"/>
              <a:ext cx="4329475" cy="507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Surface brightness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 </a:t>
              </a:r>
              <a:r>
                <a:rPr lang="en-US" altLang="ja-JP" sz="2000" b="1" i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I</a:t>
              </a:r>
              <a:r>
                <a:rPr lang="en-US" altLang="ja-JP" sz="2000" b="1" i="1" baseline="-25000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</a:t>
              </a:r>
              <a:r>
                <a:rPr lang="en-US" altLang="ja-JP" sz="2000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 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[</a:t>
              </a:r>
              <a:r>
                <a:rPr lang="en-US" altLang="ja-JP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MJy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/</a:t>
              </a:r>
              <a:r>
                <a:rPr lang="en-US" altLang="ja-JP" b="1" dirty="0" err="1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sr</a:t>
              </a:r>
              <a:r>
                <a:rPr lang="en-US" altLang="ja-JP" b="1" dirty="0" smtClean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  <a:sym typeface="Symbol"/>
                </a:rPr>
                <a:t>]</a:t>
              </a:r>
              <a:endParaRPr kumimoji="1" lang="ja-JP" altLang="en-US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1567" name="Line 5"/>
          <p:cNvSpPr>
            <a:spLocks noChangeShapeType="1"/>
          </p:cNvSpPr>
          <p:nvPr/>
        </p:nvSpPr>
        <p:spPr bwMode="auto">
          <a:xfrm>
            <a:off x="3802075" y="1337126"/>
            <a:ext cx="118087" cy="865534"/>
          </a:xfrm>
          <a:prstGeom prst="line">
            <a:avLst/>
          </a:prstGeom>
          <a:noFill/>
          <a:ln w="25400">
            <a:solidFill>
              <a:schemeClr val="accent6">
                <a:lumMod val="7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68" name="Text Box 6"/>
          <p:cNvSpPr txBox="1">
            <a:spLocks noChangeArrowheads="1"/>
          </p:cNvSpPr>
          <p:nvPr/>
        </p:nvSpPr>
        <p:spPr bwMode="auto">
          <a:xfrm>
            <a:off x="3445038" y="1057092"/>
            <a:ext cx="7986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AKARI</a:t>
            </a:r>
          </a:p>
        </p:txBody>
      </p:sp>
      <p:sp>
        <p:nvSpPr>
          <p:cNvPr id="1569" name="Text Box 8"/>
          <p:cNvSpPr txBox="1">
            <a:spLocks noChangeArrowheads="1"/>
          </p:cNvSpPr>
          <p:nvPr/>
        </p:nvSpPr>
        <p:spPr bwMode="auto">
          <a:xfrm>
            <a:off x="3883587" y="1334748"/>
            <a:ext cx="7665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600" b="1" dirty="0">
                <a:solidFill>
                  <a:srgbClr val="0070C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COBE</a:t>
            </a:r>
            <a:endParaRPr lang="ja-JP" altLang="en-US" sz="1600" b="1" dirty="0">
              <a:solidFill>
                <a:srgbClr val="0070C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0" name="Line 7"/>
          <p:cNvSpPr>
            <a:spLocks noChangeShapeType="1"/>
          </p:cNvSpPr>
          <p:nvPr/>
        </p:nvSpPr>
        <p:spPr bwMode="auto">
          <a:xfrm>
            <a:off x="4229025" y="1596167"/>
            <a:ext cx="0" cy="42737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1" name="テキスト ボックス 1570"/>
          <p:cNvSpPr txBox="1"/>
          <p:nvPr/>
        </p:nvSpPr>
        <p:spPr>
          <a:xfrm>
            <a:off x="5917975" y="3282041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sz="2000" b="1" dirty="0" smtClean="0">
                <a:solidFill>
                  <a:srgbClr val="FF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B decay</a:t>
            </a:r>
            <a:endParaRPr kumimoji="1" lang="ja-JP" altLang="en-US" sz="2000" b="1" dirty="0">
              <a:solidFill>
                <a:srgbClr val="FF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2" name="Line 7"/>
          <p:cNvSpPr>
            <a:spLocks noChangeShapeType="1"/>
          </p:cNvSpPr>
          <p:nvPr/>
        </p:nvSpPr>
        <p:spPr bwMode="auto">
          <a:xfrm flipH="1" flipV="1">
            <a:off x="3544837" y="4561086"/>
            <a:ext cx="0" cy="11001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16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573" name="Text Box 5"/>
          <p:cNvSpPr txBox="1">
            <a:spLocks noChangeArrowheads="1"/>
          </p:cNvSpPr>
          <p:nvPr/>
        </p:nvSpPr>
        <p:spPr bwMode="auto">
          <a:xfrm>
            <a:off x="2663388" y="5661247"/>
            <a:ext cx="19867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λ</a:t>
            </a: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＝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50 </a:t>
            </a:r>
            <a:r>
              <a:rPr lang="en-US" altLang="ja-JP" sz="2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μm</a:t>
            </a:r>
            <a:endParaRPr lang="en-US" altLang="ja-JP" sz="2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</a:t>
            </a:r>
            <a:r>
              <a:rPr lang="en-US" altLang="ja-JP" sz="2400" baseline="-250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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=25 </a:t>
            </a:r>
            <a:r>
              <a:rPr lang="en-US" altLang="ja-JP" sz="24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sym typeface="Symbol"/>
              </a:rPr>
              <a:t>meV</a:t>
            </a:r>
            <a:endParaRPr lang="en-US" altLang="ja-JP" sz="24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6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78098"/>
          </a:xfrm>
        </p:spPr>
        <p:txBody>
          <a:bodyPr>
            <a:normAutofit/>
          </a:bodyPr>
          <a:lstStyle/>
          <a:p>
            <a:r>
              <a:rPr kumimoji="1" lang="en-US" altLang="ja-JP" sz="36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Detector requirements</a:t>
            </a:r>
            <a:endParaRPr kumimoji="1" lang="ja-JP" altLang="en-US" sz="3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44880" y="764704"/>
                <a:ext cx="8964488" cy="5760640"/>
              </a:xfrm>
            </p:spPr>
            <p:txBody>
              <a:bodyPr>
                <a:noAutofit/>
              </a:bodyPr>
              <a:lstStyle/>
              <a:p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ontinuous spectrum of photon energy around </a:t>
                </a:r>
                <a:r>
                  <a:rPr lang="ja-JP" altLang="en-US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𝜆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=50</a:t>
                </a:r>
                <a:r>
                  <a:rPr lang="ja-JP" altLang="en-US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𝜇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 (far </a:t>
                </a:r>
                <a:r>
                  <a:rPr lang="en-US" altLang="ja-JP" sz="24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infrared photon) </a:t>
                </a:r>
                <a:r>
                  <a:rPr lang="en-US" altLang="ja-JP" sz="24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with highly precise accuracy</a:t>
                </a:r>
              </a:p>
              <a:p>
                <a:pPr lvl="1"/>
                <a:r>
                  <a:rPr lang="en-US" altLang="ja-JP" sz="2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Photon-by-photon energy </a:t>
                </a:r>
                <a:r>
                  <a:rPr lang="en-US" altLang="ja-JP" sz="2000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measurement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with 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better than 2% resolution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altLang="ja-JP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𝛾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2000" i="1" smtClean="0">
                        <a:solidFill>
                          <a:srgbClr val="002060"/>
                        </a:solidFill>
                        <a:latin typeface="Cambria Math"/>
                      </a:rPr>
                      <m:t>25</m:t>
                    </m:r>
                    <m:r>
                      <m:rPr>
                        <m:sty m:val="p"/>
                      </m:rPr>
                      <a:rPr lang="en-US" altLang="ja-JP" sz="2000" i="1" smtClean="0">
                        <a:solidFill>
                          <a:srgbClr val="002060"/>
                        </a:solidFill>
                        <a:latin typeface="Cambria Math"/>
                      </a:rPr>
                      <m:t>meV</m:t>
                    </m:r>
                  </m:oMath>
                </a14:m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(</a:t>
                </a:r>
                <a:r>
                  <a:rPr lang="ja-JP" altLang="en-US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𝜆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=50</a:t>
                </a:r>
                <a:r>
                  <a:rPr lang="ja-JP" altLang="en-US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𝜇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m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 to achieve better S/N as well as to identify the sharp edge in the spectrum</a:t>
                </a:r>
              </a:p>
              <a:p>
                <a:pPr lvl="1"/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 ground-based experiment is impossible, so rocket and/or 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satellite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experiments </a:t>
                </a:r>
                <a:r>
                  <a:rPr lang="en-US" altLang="ja-JP" sz="2000" dirty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with this </a:t>
                </a:r>
                <a:r>
                  <a:rPr lang="en-US" altLang="ja-JP" sz="2000" dirty="0" smtClean="0">
                    <a:solidFill>
                      <a:srgbClr val="00206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detector are required</a:t>
                </a:r>
              </a:p>
              <a:p>
                <a:r>
                  <a:rPr lang="en-US" altLang="ja-JP" sz="2000" b="1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Superconducting </a:t>
                </a:r>
                <a:r>
                  <a:rPr lang="en-US" altLang="ja-JP" sz="2000" b="1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Tunneling Junction (STJ) detectors in development</a:t>
                </a:r>
              </a:p>
              <a:p>
                <a:pPr lvl="1"/>
                <a:r>
                  <a:rPr lang="en-US" altLang="ja-JP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Array of 50 </a:t>
                </a:r>
                <a:r>
                  <a:rPr lang="en-US" altLang="ja-JP" sz="1800" dirty="0" err="1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Nb</a:t>
                </a:r>
                <a:r>
                  <a:rPr lang="en-US" altLang="ja-JP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/Al-STJ </a:t>
                </a:r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pixels </a:t>
                </a:r>
                <a:r>
                  <a:rPr lang="en-US" altLang="ja-JP" sz="18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with diffraction grating  covering </a:t>
                </a:r>
                <a14:m>
                  <m:oMath xmlns:m="http://schemas.openxmlformats.org/officeDocument/2006/math">
                    <m:r>
                      <a:rPr lang="en-US" altLang="ja-JP" sz="1800" i="1" dirty="0">
                        <a:latin typeface="Cambria Math"/>
                      </a:rPr>
                      <m:t>𝜆</m:t>
                    </m:r>
                    <m:r>
                      <a:rPr lang="en-US" altLang="ja-JP" sz="1800" i="1" dirty="0">
                        <a:latin typeface="Cambria Math"/>
                      </a:rPr>
                      <m:t>=40</m:t>
                    </m:r>
                    <m:r>
                      <m:rPr>
                        <m:lit/>
                      </m:rPr>
                      <a:rPr lang="en-US" altLang="ja-JP" sz="1800" i="1" dirty="0">
                        <a:latin typeface="Cambria Math"/>
                      </a:rPr>
                      <m:t>−</m:t>
                    </m:r>
                    <m:r>
                      <a:rPr lang="en-US" altLang="ja-JP" sz="1800" i="1" dirty="0">
                        <a:latin typeface="Cambria Math"/>
                      </a:rPr>
                      <m:t>80</m:t>
                    </m:r>
                    <m:r>
                      <a:rPr lang="en-US" altLang="ja-JP" sz="1800" i="1" dirty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 sz="1800" i="1" dirty="0">
                        <a:latin typeface="Cambria Math"/>
                      </a:rPr>
                      <m:t>m</m:t>
                    </m:r>
                  </m:oMath>
                </a14:m>
                <a:endParaRPr lang="en-US" altLang="ja-JP" sz="1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2"/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For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the rocket experiment aiming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at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improvement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of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current lower </a:t>
                </a:r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limit for </a:t>
                </a:r>
                <a14:m>
                  <m:oMath xmlns:m="http://schemas.openxmlformats.org/officeDocument/2006/math"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/>
                      </a:rPr>
                      <m:t>𝝉</m:t>
                    </m:r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𝝂</m:t>
                        </m:r>
                      </m:e>
                      <m:sub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altLang="ja-JP" sz="2000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b="1" dirty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 by 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2 order : O(10</a:t>
                </a:r>
                <a:r>
                  <a:rPr lang="en-US" altLang="ja-JP" sz="2000" b="1" baseline="30000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14 </a:t>
                </a:r>
                <a:r>
                  <a:rPr lang="en-US" altLang="ja-JP" sz="2000" b="1" dirty="0" err="1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yrs</a:t>
                </a:r>
                <a:r>
                  <a:rPr lang="en-US" altLang="ja-JP" sz="2000" b="1" dirty="0" smtClean="0">
                    <a:solidFill>
                      <a:srgbClr val="FF0000"/>
                    </a:solidFill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) in a 200-sec measurement</a:t>
                </a:r>
                <a:endParaRPr lang="en-US" altLang="ja-JP" sz="2000" b="1" dirty="0">
                  <a:solidFill>
                    <a:srgbClr val="FF0000"/>
                  </a:solidFill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  <a:p>
                <a:pPr lvl="1"/>
                <a:r>
                  <a:rPr lang="en-US" altLang="ja-JP" sz="2000" dirty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STJ using Hafnium: </a:t>
                </a:r>
                <a:r>
                  <a:rPr lang="en-US" altLang="ja-JP" sz="20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Hf-STJ for satellite experiment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/>
                      </a:rPr>
                      <m:t>Δ</m:t>
                    </m:r>
                    <m:r>
                      <a:rPr lang="en-US" altLang="ja-JP" sz="1800" b="0" i="0" smtClean="0">
                        <a:latin typeface="Cambria Math"/>
                      </a:rPr>
                      <m:t>=20</m:t>
                    </m:r>
                    <m:r>
                      <a:rPr lang="en-US" altLang="ja-JP" sz="1800" b="0" i="1" smtClean="0">
                        <a:latin typeface="Cambria Math"/>
                      </a:rPr>
                      <m:t>𝜇</m:t>
                    </m:r>
                    <m:r>
                      <m:rPr>
                        <m:sty m:val="p"/>
                      </m:rPr>
                      <a:rPr lang="en-US" altLang="ja-JP" sz="1800" b="0" i="1" smtClean="0">
                        <a:latin typeface="Cambria Math"/>
                      </a:rPr>
                      <m:t>eV</m:t>
                    </m:r>
                  </m:oMath>
                </a14:m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: Superconducting gap energy for Hafnium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8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800" b="0" i="1" smtClean="0">
                            <a:latin typeface="Cambria Math"/>
                          </a:rPr>
                          <m:t>q</m:t>
                        </m:r>
                        <m:r>
                          <a:rPr lang="en-US" altLang="ja-JP" sz="1800" b="0" i="1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ja-JP" sz="1800" b="0" i="1" smtClean="0">
                            <a:latin typeface="Cambria Math"/>
                          </a:rPr>
                          <m:t>p</m:t>
                        </m:r>
                        <m:r>
                          <a:rPr lang="en-US" altLang="ja-JP" sz="1800" b="0" i="1" smtClean="0">
                            <a:latin typeface="Cambria Math"/>
                          </a:rPr>
                          <m:t>.</m:t>
                        </m:r>
                      </m:sub>
                    </m:sSub>
                    <m:r>
                      <a:rPr lang="en-US" altLang="ja-JP" sz="1800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ja-JP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ja-JP" sz="1800" b="0" i="1" smtClean="0">
                            <a:latin typeface="Cambria Math"/>
                          </a:rPr>
                          <m:t>25</m:t>
                        </m:r>
                        <m:r>
                          <m:rPr>
                            <m:sty m:val="p"/>
                          </m:rPr>
                          <a:rPr lang="en-US" altLang="ja-JP" sz="1800" b="0" i="1" smtClean="0">
                            <a:latin typeface="Cambria Math"/>
                          </a:rPr>
                          <m:t>meV</m:t>
                        </m:r>
                      </m:num>
                      <m:den>
                        <m:r>
                          <a:rPr lang="en-US" altLang="ja-JP" sz="1800" b="0" i="0" smtClean="0">
                            <a:latin typeface="Cambria Math"/>
                          </a:rPr>
                          <m:t>1.7</m:t>
                        </m:r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/>
                          </a:rPr>
                          <m:t>Δ</m:t>
                        </m:r>
                      </m:den>
                    </m:f>
                    <m:r>
                      <a:rPr lang="en-US" altLang="ja-JP" sz="1800" b="0" i="1" smtClean="0">
                        <a:latin typeface="Cambria Math"/>
                      </a:rPr>
                      <m:t>=735</m:t>
                    </m:r>
                  </m:oMath>
                </a14:m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for 25meV photon: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ja-JP" sz="1800" b="0" i="0" smtClean="0">
                            <a:latin typeface="Cambria Math"/>
                          </a:rPr>
                          <m:t>Δ</m:t>
                        </m:r>
                        <m:r>
                          <a:rPr lang="en-US" altLang="ja-JP" sz="1800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altLang="ja-JP" sz="1800" b="0" i="1" smtClean="0">
                            <a:latin typeface="Cambria Math"/>
                          </a:rPr>
                          <m:t>𝐸</m:t>
                        </m:r>
                      </m:den>
                    </m:f>
                    <m:r>
                      <a:rPr lang="en-US" altLang="ja-JP" sz="1800" b="0" i="1" smtClean="0">
                        <a:latin typeface="Cambria Math"/>
                      </a:rPr>
                      <m:t>&lt;2%</m:t>
                    </m:r>
                  </m:oMath>
                </a14:m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 if </a:t>
                </a:r>
                <a:r>
                  <a:rPr lang="en-US" altLang="ja-JP" sz="1800" dirty="0" err="1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Fano</a:t>
                </a:r>
                <a:r>
                  <a:rPr lang="en-US" altLang="ja-JP" sz="1800" dirty="0" smtClean="0">
                    <a:latin typeface="Arial Unicode MS" pitchFamily="50" charset="-128"/>
                    <a:ea typeface="Arial Unicode MS" pitchFamily="50" charset="-128"/>
                    <a:cs typeface="Arial Unicode MS" pitchFamily="50" charset="-128"/>
                  </a:rPr>
                  <a:t>-factor is less than 0.3</a:t>
                </a:r>
                <a:endParaRPr lang="en-US" altLang="ja-JP" sz="1800" dirty="0">
                  <a:latin typeface="Arial Unicode MS" pitchFamily="50" charset="-128"/>
                  <a:ea typeface="Arial Unicode MS" pitchFamily="50" charset="-128"/>
                  <a:cs typeface="Arial Unicode MS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880" y="764704"/>
                <a:ext cx="8964488" cy="5760640"/>
              </a:xfrm>
              <a:blipFill rotWithShape="1">
                <a:blip r:embed="rId2"/>
                <a:stretch>
                  <a:fillRect l="-952" t="-95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8</a:t>
            </a:fld>
            <a:endParaRPr kumimoji="1" lang="ja-JP" altLang="en-US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7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7920037" cy="574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STJ(Superconducting Tunnel Junction</a:t>
            </a:r>
            <a:r>
              <a:rPr lang="ja-JP" altLang="en-US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）</a:t>
            </a:r>
            <a:r>
              <a:rPr lang="en-US" altLang="ja-JP" sz="28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Detector</a:t>
            </a:r>
            <a:endParaRPr lang="ja-JP" altLang="en-US" sz="28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4" name="Text Box 3"/>
              <p:cNvSpPr txBox="1">
                <a:spLocks noChangeArrowheads="1"/>
              </p:cNvSpPr>
              <p:nvPr/>
            </p:nvSpPr>
            <p:spPr bwMode="auto">
              <a:xfrm>
                <a:off x="319492" y="5257949"/>
                <a:ext cx="8284956" cy="923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800">
                    <a:solidFill>
                      <a:schemeClr val="tx1"/>
                    </a:solidFill>
                    <a:latin typeface="Arial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A bias voltage (|V|&lt;2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>
                        <a:latin typeface="Cambria Math"/>
                      </a:rPr>
                      <m:t>Δ</m:t>
                    </m:r>
                  </m:oMath>
                </a14:m>
                <a:r>
                  <a:rPr lang="en-US" altLang="ja-JP" sz="1800" dirty="0" smtClean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) is applied across the junction. </a:t>
                </a:r>
              </a:p>
              <a:p>
                <a:pPr eaLnBrk="1" hangingPunct="1"/>
                <a:r>
                  <a:rPr lang="en-US" altLang="ja-JP" sz="1800" dirty="0" smtClean="0"/>
                  <a:t>A </a:t>
                </a:r>
                <a:r>
                  <a:rPr lang="en-US" altLang="ja-JP" sz="1800" dirty="0"/>
                  <a:t>photon absorbed in the superconductor breaks Cooper pairs and </a:t>
                </a:r>
                <a:r>
                  <a:rPr lang="en-US" altLang="ja-JP" sz="1800" dirty="0" smtClean="0"/>
                  <a:t>creates tunneling current of quasi-particles proportional to the photon energy.</a:t>
                </a:r>
                <a:endParaRPr lang="ja-JP" altLang="en-US" sz="180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2048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492" y="5257949"/>
                <a:ext cx="8284956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589" t="-3311" b="-99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7772400" cy="935038"/>
          </a:xfrm>
          <a:noFill/>
        </p:spPr>
        <p:txBody>
          <a:bodyPr/>
          <a:lstStyle/>
          <a:p>
            <a:pPr eaLnBrk="1" hangingPunct="1"/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Superconductor</a:t>
            </a: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solidFill>
                  <a:srgbClr val="FF33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Insulator</a:t>
            </a:r>
            <a:r>
              <a:rPr lang="ja-JP" altLang="en-US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24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/Superconductor Josephson junction device</a:t>
            </a:r>
            <a:endParaRPr lang="ja-JP" altLang="en-US" sz="24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4" y="2014840"/>
            <a:ext cx="3733800" cy="306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2" name="直線コネクタ 61"/>
          <p:cNvCxnSpPr/>
          <p:nvPr/>
        </p:nvCxnSpPr>
        <p:spPr bwMode="auto">
          <a:xfrm>
            <a:off x="5673824" y="2666716"/>
            <a:ext cx="93610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直線コネクタ 62"/>
          <p:cNvCxnSpPr/>
          <p:nvPr/>
        </p:nvCxnSpPr>
        <p:spPr bwMode="auto">
          <a:xfrm>
            <a:off x="5673824" y="3242780"/>
            <a:ext cx="93610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正方形/長方形 63"/>
          <p:cNvSpPr/>
          <p:nvPr/>
        </p:nvSpPr>
        <p:spPr bwMode="auto">
          <a:xfrm>
            <a:off x="6609928" y="2090652"/>
            <a:ext cx="144016" cy="157212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5" name="円/楕円 64"/>
          <p:cNvSpPr/>
          <p:nvPr/>
        </p:nvSpPr>
        <p:spPr bwMode="auto">
          <a:xfrm>
            <a:off x="6321896" y="2594708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66" name="グループ化 65"/>
          <p:cNvGrpSpPr/>
          <p:nvPr/>
        </p:nvGrpSpPr>
        <p:grpSpPr>
          <a:xfrm>
            <a:off x="5917468" y="3098764"/>
            <a:ext cx="448816" cy="288032"/>
            <a:chOff x="2483768" y="4725144"/>
            <a:chExt cx="448816" cy="288032"/>
          </a:xfrm>
        </p:grpSpPr>
        <p:sp>
          <p:nvSpPr>
            <p:cNvPr id="67" name="円/楕円 66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8" name="円/楕円 67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69" name="円/楕円 68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70" name="円/楕円 69"/>
          <p:cNvSpPr/>
          <p:nvPr/>
        </p:nvSpPr>
        <p:spPr bwMode="auto">
          <a:xfrm>
            <a:off x="5881109" y="257962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1" name="直線矢印コネクタ 70"/>
          <p:cNvCxnSpPr>
            <a:stCxn id="68" idx="0"/>
            <a:endCxn id="65" idx="4"/>
          </p:cNvCxnSpPr>
          <p:nvPr/>
        </p:nvCxnSpPr>
        <p:spPr bwMode="auto">
          <a:xfrm flipV="1">
            <a:off x="6213884" y="2738724"/>
            <a:ext cx="180020" cy="43204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線矢印コネクタ 71"/>
          <p:cNvCxnSpPr>
            <a:stCxn id="67" idx="0"/>
            <a:endCxn id="70" idx="5"/>
          </p:cNvCxnSpPr>
          <p:nvPr/>
        </p:nvCxnSpPr>
        <p:spPr bwMode="auto">
          <a:xfrm flipH="1" flipV="1">
            <a:off x="6004034" y="2702551"/>
            <a:ext cx="57450" cy="46822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稲妻 72"/>
          <p:cNvSpPr/>
          <p:nvPr/>
        </p:nvSpPr>
        <p:spPr bwMode="auto">
          <a:xfrm>
            <a:off x="5046493" y="2245351"/>
            <a:ext cx="914400" cy="914400"/>
          </a:xfrm>
          <a:prstGeom prst="lightningBol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74" name="直線コネクタ 73"/>
          <p:cNvCxnSpPr/>
          <p:nvPr/>
        </p:nvCxnSpPr>
        <p:spPr bwMode="auto">
          <a:xfrm>
            <a:off x="6747867" y="3026756"/>
            <a:ext cx="93610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直線コネクタ 74"/>
          <p:cNvCxnSpPr/>
          <p:nvPr/>
        </p:nvCxnSpPr>
        <p:spPr bwMode="auto">
          <a:xfrm>
            <a:off x="6753944" y="3602820"/>
            <a:ext cx="93610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グループ化 75"/>
          <p:cNvGrpSpPr/>
          <p:nvPr/>
        </p:nvGrpSpPr>
        <p:grpSpPr>
          <a:xfrm>
            <a:off x="7033715" y="3458804"/>
            <a:ext cx="448816" cy="288032"/>
            <a:chOff x="2483768" y="4725144"/>
            <a:chExt cx="448816" cy="288032"/>
          </a:xfrm>
        </p:grpSpPr>
        <p:sp>
          <p:nvSpPr>
            <p:cNvPr id="77" name="円/楕円 76"/>
            <p:cNvSpPr/>
            <p:nvPr/>
          </p:nvSpPr>
          <p:spPr bwMode="auto">
            <a:xfrm>
              <a:off x="2555776" y="479715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8" name="円/楕円 77"/>
            <p:cNvSpPr/>
            <p:nvPr/>
          </p:nvSpPr>
          <p:spPr bwMode="auto">
            <a:xfrm>
              <a:off x="2708176" y="4797152"/>
              <a:ext cx="144016" cy="144016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  <p:sp>
          <p:nvSpPr>
            <p:cNvPr id="79" name="円/楕円 78"/>
            <p:cNvSpPr/>
            <p:nvPr/>
          </p:nvSpPr>
          <p:spPr bwMode="auto">
            <a:xfrm>
              <a:off x="2483768" y="4725144"/>
              <a:ext cx="448816" cy="288032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endParaRPr>
            </a:p>
          </p:txBody>
        </p:sp>
      </p:grpSp>
      <p:sp>
        <p:nvSpPr>
          <p:cNvPr id="80" name="円/楕円 79"/>
          <p:cNvSpPr/>
          <p:nvPr/>
        </p:nvSpPr>
        <p:spPr bwMode="auto">
          <a:xfrm>
            <a:off x="7215919" y="2932616"/>
            <a:ext cx="144016" cy="144016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cxnSp>
        <p:nvCxnSpPr>
          <p:cNvPr id="81" name="直線矢印コネクタ 80"/>
          <p:cNvCxnSpPr>
            <a:stCxn id="65" idx="6"/>
          </p:cNvCxnSpPr>
          <p:nvPr/>
        </p:nvCxnSpPr>
        <p:spPr bwMode="auto">
          <a:xfrm>
            <a:off x="6465912" y="2666716"/>
            <a:ext cx="711819" cy="265900"/>
          </a:xfrm>
          <a:prstGeom prst="straightConnector1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7758564" y="3053178"/>
                <a:ext cx="5148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/>
                        </a:rPr>
                        <m:t>2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/>
                        </a:rPr>
                        <m:t>Δ</m:t>
                      </m:r>
                    </m:oMath>
                  </m:oMathPara>
                </a14:m>
                <a:endParaRPr kumimoji="1" lang="ja-JP" altLang="en-US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564" y="3053178"/>
                <a:ext cx="51488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fld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5395960" y="4035043"/>
            <a:ext cx="3419526" cy="372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>
              <a:lnSpc>
                <a:spcPct val="101000"/>
              </a:lnSpc>
              <a:buClr>
                <a:srgbClr val="FFFFFF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kumimoji="0" lang="en-GB" altLang="ja-JP" dirty="0">
                <a:solidFill>
                  <a:srgbClr val="00000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Δ: Superconducting gap energy</a:t>
            </a:r>
            <a:endParaRPr kumimoji="0" lang="ja-JP" altLang="en-GB" dirty="0">
              <a:solidFill>
                <a:srgbClr val="00000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168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28138</TotalTime>
  <Words>2758</Words>
  <Application>Microsoft Office PowerPoint</Application>
  <PresentationFormat>画面に合わせる (4:3)</PresentationFormat>
  <Paragraphs>400</Paragraphs>
  <Slides>25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テーマ</vt:lpstr>
      <vt:lpstr>Search for neutrino radiative decay and the status of the far-infrared photon detector development</vt:lpstr>
      <vt:lpstr>Contents</vt:lpstr>
      <vt:lpstr>Neutrino </vt:lpstr>
      <vt:lpstr>Cosmic neutrino background (CνB)</vt:lpstr>
      <vt:lpstr>Motivation of -decay search in CB</vt:lpstr>
      <vt:lpstr>Photon Energy in Neutrino Decay</vt:lpstr>
      <vt:lpstr>Backgrounds to CνB decay</vt:lpstr>
      <vt:lpstr>Detector requirements</vt:lpstr>
      <vt:lpstr>STJ(Superconducting Tunnel Junction）Detector</vt:lpstr>
      <vt:lpstr>STJ examples</vt:lpstr>
      <vt:lpstr>PowerPoint プレゼンテーション</vt:lpstr>
      <vt:lpstr>PowerPoint プレゼンテーション</vt:lpstr>
      <vt:lpstr>Expected accuracy in the spectrum measurement</vt:lpstr>
      <vt:lpstr>Sensitivity to neutrino decay</vt:lpstr>
      <vt:lpstr>Status of Nb/Al-STJ photon detector development </vt:lpstr>
      <vt:lpstr>100x100m2 Nb/Al-STJ response to 465nm multi-photons</vt:lpstr>
      <vt:lpstr>Development of SOI-STJ</vt:lpstr>
      <vt:lpstr>FD-SOI on which STJ is fabricated</vt:lpstr>
      <vt:lpstr>Hf-STJ development</vt:lpstr>
      <vt:lpstr>Hf-STJ Response to DC-like VIS light</vt:lpstr>
      <vt:lpstr>Summary</vt:lpstr>
      <vt:lpstr>Backup</vt:lpstr>
      <vt:lpstr>Energy/Wavelength/Frequency</vt:lpstr>
      <vt:lpstr>STJ I-V curve</vt:lpstr>
      <vt:lpstr>STJ back-tunneling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yuji</dc:creator>
  <cp:lastModifiedBy>yuji</cp:lastModifiedBy>
  <cp:revision>689</cp:revision>
  <dcterms:created xsi:type="dcterms:W3CDTF">2012-12-07T05:48:16Z</dcterms:created>
  <dcterms:modified xsi:type="dcterms:W3CDTF">2015-03-13T05:43:46Z</dcterms:modified>
</cp:coreProperties>
</file>